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media/image11.svg" ContentType="image/svg+xml"/>
  <Override PartName="/ppt/media/image13.svg" ContentType="image/svg+xml"/>
  <Override PartName="/ppt/media/image18.svg" ContentType="image/svg+xml"/>
  <Override PartName="/ppt/media/image21.svg" ContentType="image/svg+xml"/>
  <Override PartName="/ppt/media/image3.svg" ContentType="image/svg+xml"/>
  <Override PartName="/ppt/media/image33.svg" ContentType="image/svg+xml"/>
  <Override PartName="/ppt/media/image35.svg" ContentType="image/svg+xml"/>
  <Override PartName="/ppt/media/image37.svg" ContentType="image/svg+xml"/>
  <Override PartName="/ppt/media/image39.svg" ContentType="image/svg+xml"/>
  <Override PartName="/ppt/media/image41.svg" ContentType="image/svg+xml"/>
  <Override PartName="/ppt/media/image5.svg" ContentType="image/svg+xml"/>
  <Override PartName="/ppt/media/image51.svg" ContentType="image/svg+xml"/>
  <Override PartName="/ppt/media/image5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3" r:id="rId20"/>
    <p:sldId id="274" r:id="rId21"/>
    <p:sldId id="275" r:id="rId22"/>
    <p:sldId id="276" r:id="rId23"/>
    <p:sldId id="279" r:id="rId24"/>
    <p:sldId id="280" r:id="rId25"/>
    <p:sldId id="281" r:id="rId26"/>
  </p:sldIdLst>
  <p:sldSz cx="18288000" cy="10287000"/>
  <p:notesSz cx="6858000" cy="9144000"/>
  <p:embeddedFontLst>
    <p:embeddedFont>
      <p:font typeface="Arimo Bold" panose="020B0704020202020204"/>
      <p:bold r:id="rId30"/>
    </p:embeddedFont>
    <p:embeddedFont>
      <p:font typeface="Arimo" panose="020B0604020202020204"/>
      <p:regular r:id="rId31"/>
    </p:embeddedFont>
    <p:embeddedFont>
      <p:font typeface="Calibri" panose="020F0502020204030204" charset="0"/>
      <p:regular r:id="rId32"/>
      <p:bold r:id="rId33"/>
      <p:italic r:id="rId34"/>
      <p:boldItalic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 showGuides="1"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font" Target="fonts/font6.fntdata"/><Relationship Id="rId34" Type="http://schemas.openxmlformats.org/officeDocument/2006/relationships/font" Target="fonts/font5.fntdata"/><Relationship Id="rId33" Type="http://schemas.openxmlformats.org/officeDocument/2006/relationships/font" Target="fonts/font4.fntdata"/><Relationship Id="rId32" Type="http://schemas.openxmlformats.org/officeDocument/2006/relationships/font" Target="fonts/font3.fntdata"/><Relationship Id="rId31" Type="http://schemas.openxmlformats.org/officeDocument/2006/relationships/font" Target="fonts/font2.fntdata"/><Relationship Id="rId30" Type="http://schemas.openxmlformats.org/officeDocument/2006/relationships/font" Target="fonts/font1.fntdata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  <a:endParaRPr lang="cs-CZ" smtClean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1.7.2013</a:t>
            </a:r>
            <a:endParaRPr lang="en-US"/>
          </a:p>
          <a:p/>
          <a:p>
            <a:r>
              <a:rPr lang="en-US"/>
              <a:t>null</a:t>
            </a:r>
            <a:endParaRPr lang="en-US"/>
          </a:p>
          <a:p/>
          <a:p>
            <a:r>
              <a:rPr lang="en-US"/>
              <a:t>‹#›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  <a:endParaRPr lang="cs-CZ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  <a:endParaRPr lang="cs-CZ" smtClean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1.7.2013</a:t>
            </a:r>
            <a:endParaRPr lang="en-US"/>
          </a:p>
          <a:p/>
          <a:p>
            <a:r>
              <a:rPr lang="en-US"/>
              <a:t>null</a:t>
            </a:r>
            <a:endParaRPr lang="en-US"/>
          </a:p>
          <a:p/>
          <a:p>
            <a:r>
              <a:rPr lang="en-US"/>
              <a:t>‹#›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  <a:endParaRPr lang="cs-CZ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  <a:endParaRPr lang="cs-CZ" smtClean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1.7.2013</a:t>
            </a:r>
            <a:endParaRPr lang="en-US"/>
          </a:p>
          <a:p/>
          <a:p>
            <a:r>
              <a:rPr lang="en-US"/>
              <a:t>null</a:t>
            </a:r>
            <a:endParaRPr lang="en-US"/>
          </a:p>
          <a:p/>
          <a:p>
            <a:r>
              <a:rPr lang="en-US"/>
              <a:t>‹#›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  <a:endParaRPr lang="cs-CZ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  <a:endParaRPr lang="cs-CZ" smtClean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1.7.2013</a:t>
            </a:r>
            <a:endParaRPr lang="en-US"/>
          </a:p>
          <a:p/>
          <a:p>
            <a:r>
              <a:rPr lang="en-US"/>
              <a:t>null</a:t>
            </a:r>
            <a:endParaRPr lang="en-US"/>
          </a:p>
          <a:p/>
          <a:p>
            <a:r>
              <a:rPr lang="en-US"/>
              <a:t>‹#›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  <a:endParaRPr lang="cs-CZ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  <a:endParaRPr lang="cs-CZ" smtClean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1.7.2013</a:t>
            </a:r>
            <a:endParaRPr lang="en-US"/>
          </a:p>
          <a:p/>
          <a:p>
            <a:r>
              <a:rPr lang="en-US"/>
              <a:t>null</a:t>
            </a:r>
            <a:endParaRPr lang="en-US"/>
          </a:p>
          <a:p/>
          <a:p>
            <a:r>
              <a:rPr lang="en-US"/>
              <a:t>‹#›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  <a:endParaRPr lang="cs-CZ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  <a:endParaRPr lang="cs-CZ" smtClean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1.7.2013</a:t>
            </a:r>
            <a:endParaRPr lang="en-US"/>
          </a:p>
          <a:p/>
          <a:p>
            <a:r>
              <a:rPr lang="en-US"/>
              <a:t>null</a:t>
            </a:r>
            <a:endParaRPr lang="en-US"/>
          </a:p>
          <a:p/>
          <a:p>
            <a:r>
              <a:rPr lang="en-US"/>
              <a:t>‹#›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  <a:endParaRPr lang="cs-CZ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  <a:endParaRPr lang="cs-CZ" smtClean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1.7.2013</a:t>
            </a:r>
            <a:endParaRPr lang="en-US"/>
          </a:p>
          <a:p/>
          <a:p>
            <a:r>
              <a:rPr lang="en-US"/>
              <a:t>null</a:t>
            </a:r>
            <a:endParaRPr lang="en-US"/>
          </a:p>
          <a:p/>
          <a:p>
            <a:r>
              <a:rPr lang="en-US"/>
              <a:t>‹#›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  <a:endParaRPr lang="cs-CZ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  <a:endParaRPr lang="cs-CZ" smtClean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1.7.2013</a:t>
            </a:r>
            <a:endParaRPr lang="en-US"/>
          </a:p>
          <a:p/>
          <a:p>
            <a:r>
              <a:rPr lang="en-US"/>
              <a:t>null</a:t>
            </a:r>
            <a:endParaRPr lang="en-US"/>
          </a:p>
          <a:p/>
          <a:p>
            <a:r>
              <a:rPr lang="en-US"/>
              <a:t>‹#›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  <a:endParaRPr lang="cs-CZ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  <a:endParaRPr lang="cs-CZ" smtClean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1.7.2013</a:t>
            </a:r>
            <a:endParaRPr lang="en-US"/>
          </a:p>
          <a:p/>
          <a:p>
            <a:r>
              <a:rPr lang="en-US"/>
              <a:t>null</a:t>
            </a:r>
            <a:endParaRPr lang="en-US"/>
          </a:p>
          <a:p/>
          <a:p>
            <a:r>
              <a:rPr lang="en-US"/>
              <a:t>‹#›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  <a:endParaRPr lang="cs-CZ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  <a:endParaRPr lang="cs-CZ" smtClean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1.7.2013</a:t>
            </a:r>
            <a:endParaRPr lang="en-US"/>
          </a:p>
          <a:p/>
          <a:p>
            <a:r>
              <a:rPr lang="en-US"/>
              <a:t>null</a:t>
            </a:r>
            <a:endParaRPr lang="en-US"/>
          </a:p>
          <a:p/>
          <a:p>
            <a:r>
              <a:rPr lang="en-US"/>
              <a:t>‹#›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  <a:endParaRPr lang="cs-CZ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  <a:endParaRPr lang="cs-CZ" smtClean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1.7.2013</a:t>
            </a:r>
            <a:endParaRPr lang="en-US"/>
          </a:p>
          <a:p/>
          <a:p>
            <a:r>
              <a:rPr lang="en-US"/>
              <a:t>null</a:t>
            </a:r>
            <a:endParaRPr lang="en-US"/>
          </a:p>
          <a:p/>
          <a:p>
            <a:r>
              <a:rPr lang="en-US"/>
              <a:t>‹#›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  <a:endParaRPr lang="cs-CZ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  <a:endParaRPr lang="cs-CZ" smtClean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1.7.2013</a:t>
            </a:r>
            <a:endParaRPr lang="en-US"/>
          </a:p>
          <a:p/>
          <a:p>
            <a:r>
              <a:rPr lang="en-US"/>
              <a:t>null</a:t>
            </a:r>
            <a:endParaRPr lang="en-US"/>
          </a:p>
          <a:p/>
          <a:p>
            <a:r>
              <a:rPr lang="en-US"/>
              <a:t>‹#›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  <a:endParaRPr lang="cs-CZ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  <a:endParaRPr lang="cs-CZ" smtClean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1.7.2013</a:t>
            </a:r>
            <a:endParaRPr lang="en-US"/>
          </a:p>
          <a:p/>
          <a:p>
            <a:r>
              <a:rPr lang="en-US"/>
              <a:t>null</a:t>
            </a:r>
            <a:endParaRPr lang="en-US"/>
          </a:p>
          <a:p/>
          <a:p>
            <a:r>
              <a:rPr lang="en-US"/>
              <a:t>‹#›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  <a:endParaRPr lang="cs-CZ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  <a:endParaRPr lang="cs-CZ" smtClean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1.7.2013</a:t>
            </a:r>
            <a:endParaRPr lang="en-US"/>
          </a:p>
          <a:p/>
          <a:p>
            <a:r>
              <a:rPr lang="en-US"/>
              <a:t>null</a:t>
            </a:r>
            <a:endParaRPr lang="en-US"/>
          </a:p>
          <a:p/>
          <a:p>
            <a:r>
              <a:rPr lang="en-US"/>
              <a:t>‹#›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  <a:endParaRPr lang="cs-CZ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  <a:endParaRPr lang="cs-CZ" smtClean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1.7.2013</a:t>
            </a:r>
            <a:endParaRPr lang="en-US"/>
          </a:p>
          <a:p/>
          <a:p>
            <a:r>
              <a:rPr lang="en-US"/>
              <a:t>null</a:t>
            </a:r>
            <a:endParaRPr lang="en-US"/>
          </a:p>
          <a:p/>
          <a:p>
            <a:r>
              <a:rPr lang="en-US"/>
              <a:t>‹#›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  <a:endParaRPr lang="cs-CZ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  <a:endParaRPr lang="cs-CZ" smtClean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1.7.2013</a:t>
            </a:r>
            <a:endParaRPr lang="en-US"/>
          </a:p>
          <a:p/>
          <a:p>
            <a:r>
              <a:rPr lang="en-US"/>
              <a:t>null</a:t>
            </a:r>
            <a:endParaRPr lang="en-US"/>
          </a:p>
          <a:p/>
          <a:p>
            <a:r>
              <a:rPr lang="en-US"/>
              <a:t>‹#›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  <a:endParaRPr lang="cs-CZ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  <a:endParaRPr lang="cs-CZ" smtClean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1.7.2013</a:t>
            </a:r>
            <a:endParaRPr lang="en-US"/>
          </a:p>
          <a:p/>
          <a:p>
            <a:r>
              <a:rPr lang="en-US"/>
              <a:t>null</a:t>
            </a:r>
            <a:endParaRPr lang="en-US"/>
          </a:p>
          <a:p/>
          <a:p>
            <a:r>
              <a:rPr lang="en-US"/>
              <a:t>‹#›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  <a:endParaRPr lang="cs-CZ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  <a:endParaRPr lang="cs-CZ" smtClean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1.7.2013</a:t>
            </a:r>
            <a:endParaRPr lang="en-US"/>
          </a:p>
          <a:p/>
          <a:p>
            <a:r>
              <a:rPr lang="en-US"/>
              <a:t>null</a:t>
            </a:r>
            <a:endParaRPr lang="en-US"/>
          </a:p>
          <a:p/>
          <a:p>
            <a:r>
              <a:rPr lang="en-US"/>
              <a:t>‹#›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  <a:endParaRPr lang="cs-CZ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  <a:endParaRPr lang="cs-CZ" smtClean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1.7.2013</a:t>
            </a:r>
            <a:endParaRPr lang="en-US"/>
          </a:p>
          <a:p/>
          <a:p>
            <a:r>
              <a:rPr lang="en-US"/>
              <a:t>null</a:t>
            </a:r>
            <a:endParaRPr lang="en-US"/>
          </a:p>
          <a:p/>
          <a:p>
            <a:r>
              <a:rPr lang="en-US"/>
              <a:t>‹#›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  <a:endParaRPr lang="cs-CZ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  <a:endParaRPr lang="cs-CZ" smtClean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1.7.2013</a:t>
            </a:r>
            <a:endParaRPr lang="en-US"/>
          </a:p>
          <a:p/>
          <a:p>
            <a:r>
              <a:rPr lang="en-US"/>
              <a:t>null</a:t>
            </a:r>
            <a:endParaRPr lang="en-US"/>
          </a:p>
          <a:p/>
          <a:p>
            <a:r>
              <a:rPr lang="en-US"/>
              <a:t>‹#›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  <a:endParaRPr lang="cs-CZ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  <a:endParaRPr lang="cs-CZ" smtClean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1.7.2013</a:t>
            </a:r>
            <a:endParaRPr lang="en-US"/>
          </a:p>
          <a:p/>
          <a:p>
            <a:r>
              <a:rPr lang="en-US"/>
              <a:t>null</a:t>
            </a:r>
            <a:endParaRPr lang="en-US"/>
          </a:p>
          <a:p/>
          <a:p>
            <a:r>
              <a:rPr lang="en-US"/>
              <a:t>‹#›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  <a:endParaRPr lang="cs-CZ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  <a:endParaRPr lang="cs-CZ" smtClean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1.7.2013</a:t>
            </a:r>
            <a:endParaRPr lang="en-US"/>
          </a:p>
          <a:p/>
          <a:p>
            <a:r>
              <a:rPr lang="en-US"/>
              <a:t>null</a:t>
            </a:r>
            <a:endParaRPr lang="en-US"/>
          </a:p>
          <a:p/>
          <a:p>
            <a:r>
              <a:rPr lang="en-US"/>
              <a:t>‹#›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  <a:endParaRPr lang="cs-CZ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  <a:endParaRPr lang="cs-CZ" smtClean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1.7.2013</a:t>
            </a:r>
            <a:endParaRPr lang="en-US"/>
          </a:p>
          <a:p/>
          <a:p>
            <a:r>
              <a:rPr lang="en-US"/>
              <a:t>null</a:t>
            </a:r>
            <a:endParaRPr lang="en-US"/>
          </a:p>
          <a:p/>
          <a:p>
            <a:r>
              <a:rPr lang="en-US"/>
              <a:t>‹#›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  <a:endParaRPr lang="cs-CZ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png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image" Target="../media/image23.png"/><Relationship Id="rId3" Type="http://schemas.openxmlformats.org/officeDocument/2006/relationships/tags" Target="../tags/tag2.xml"/><Relationship Id="rId22" Type="http://schemas.openxmlformats.org/officeDocument/2006/relationships/notesSlide" Target="../notesSlides/notesSlide12.xml"/><Relationship Id="rId21" Type="http://schemas.openxmlformats.org/officeDocument/2006/relationships/slideLayout" Target="../slideLayouts/slideLayout7.xml"/><Relationship Id="rId20" Type="http://schemas.openxmlformats.org/officeDocument/2006/relationships/tags" Target="../tags/tag16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image" Target="../media/image25.png"/><Relationship Id="rId13" Type="http://schemas.openxmlformats.org/officeDocument/2006/relationships/tags" Target="../tags/tag10.xml"/><Relationship Id="rId12" Type="http://schemas.openxmlformats.org/officeDocument/2006/relationships/tags" Target="../tags/tag9.xml"/><Relationship Id="rId11" Type="http://schemas.openxmlformats.org/officeDocument/2006/relationships/tags" Target="../tags/tag8.xml"/><Relationship Id="rId10" Type="http://schemas.openxmlformats.org/officeDocument/2006/relationships/tags" Target="../tags/tag7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5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37.svg"/><Relationship Id="rId6" Type="http://schemas.openxmlformats.org/officeDocument/2006/relationships/image" Target="../media/image36.png"/><Relationship Id="rId5" Type="http://schemas.openxmlformats.org/officeDocument/2006/relationships/image" Target="../media/image35.svg"/><Relationship Id="rId4" Type="http://schemas.openxmlformats.org/officeDocument/2006/relationships/image" Target="../media/image34.png"/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8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9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9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57.png"/><Relationship Id="rId8" Type="http://schemas.openxmlformats.org/officeDocument/2006/relationships/image" Target="../media/image56.png"/><Relationship Id="rId7" Type="http://schemas.openxmlformats.org/officeDocument/2006/relationships/image" Target="../media/image55.svg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3" Type="http://schemas.openxmlformats.org/officeDocument/2006/relationships/image" Target="../media/image51.svg"/><Relationship Id="rId2" Type="http://schemas.openxmlformats.org/officeDocument/2006/relationships/image" Target="../media/image50.png"/><Relationship Id="rId11" Type="http://schemas.openxmlformats.org/officeDocument/2006/relationships/notesSlide" Target="../notesSlides/notesSlide21.xml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9.png"/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 descr="preencoded.png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"/>
              <a:stretch>
                <a:fillRect t="-14" b="-14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AFAFA">
                <a:alpha val="80392"/>
              </a:srgbClr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7850237" y="3653284"/>
            <a:ext cx="7730132" cy="1069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45"/>
              </a:lnSpc>
            </a:pPr>
            <a:r>
              <a:rPr lang="en-US" sz="5560" b="1">
                <a:solidFill>
                  <a:srgbClr val="231971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rPr>
              <a:t>OpenShift </a:t>
            </a:r>
            <a:endParaRPr lang="en-US" sz="5560" b="1">
              <a:solidFill>
                <a:srgbClr val="231971"/>
              </a:solidFill>
              <a:latin typeface="Arimo Bold" panose="020B0704020202020204"/>
              <a:ea typeface="Arimo Bold" panose="020B0704020202020204"/>
              <a:cs typeface="Arimo Bold" panose="020B0704020202020204"/>
              <a:sym typeface="Arimo Bold" panose="020B07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 descr="preencoded.png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"/>
              <a:stretch>
                <a:fillRect t="-14" b="-14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AFAFA">
                <a:alpha val="80392"/>
              </a:srgbClr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986284" y="2795033"/>
            <a:ext cx="10211246" cy="12669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45"/>
              </a:lnSpc>
            </a:pPr>
            <a:r>
              <a:rPr lang="en-US" sz="5560" b="1">
                <a:solidFill>
                  <a:srgbClr val="231971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rPr>
              <a:t>Core Architecture Components</a:t>
            </a:r>
            <a:endParaRPr lang="en-US" sz="5560" b="1">
              <a:solidFill>
                <a:srgbClr val="231971"/>
              </a:solidFill>
              <a:latin typeface="Arimo Bold" panose="020B0704020202020204"/>
              <a:ea typeface="Arimo Bold" panose="020B0704020202020204"/>
              <a:cs typeface="Arimo Bold" panose="020B0704020202020204"/>
              <a:sym typeface="Arimo Bold" panose="020B0704020202020204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986284" y="6285161"/>
            <a:ext cx="5257419" cy="2571941"/>
          </a:xfrm>
          <a:custGeom>
            <a:avLst/>
            <a:gdLst/>
            <a:ahLst/>
            <a:cxnLst/>
            <a:rect l="l" t="t" r="r" b="b"/>
            <a:pathLst>
              <a:path w="5257419" h="2571941">
                <a:moveTo>
                  <a:pt x="0" y="0"/>
                </a:moveTo>
                <a:lnTo>
                  <a:pt x="5257419" y="0"/>
                </a:lnTo>
                <a:lnTo>
                  <a:pt x="5257419" y="2571941"/>
                </a:lnTo>
                <a:lnTo>
                  <a:pt x="0" y="25719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285280" y="6374606"/>
            <a:ext cx="3544044" cy="6524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25"/>
              </a:lnSpc>
            </a:pPr>
            <a:r>
              <a:rPr lang="en-US" sz="2750" b="1">
                <a:solidFill>
                  <a:srgbClr val="2A2742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rPr>
              <a:t>Control Plane</a:t>
            </a:r>
            <a:endParaRPr lang="en-US" sz="2750" b="1">
              <a:solidFill>
                <a:srgbClr val="2A2742"/>
              </a:solidFill>
              <a:latin typeface="Arimo Bold" panose="020B0704020202020204"/>
              <a:ea typeface="Arimo Bold" panose="020B0704020202020204"/>
              <a:cs typeface="Arimo Bold" panose="020B0704020202020204"/>
              <a:sym typeface="Arimo Bold" panose="020B0704020202020204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285280" y="6854279"/>
            <a:ext cx="4659362" cy="1703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80"/>
              </a:lnSpc>
            </a:pPr>
            <a:r>
              <a:rPr lang="en-US" sz="2185">
                <a:solidFill>
                  <a:srgbClr val="2A2742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Manages cluster state, API server, etcd database, and scheduler components</a:t>
            </a:r>
            <a:endParaRPr lang="en-US" sz="2185">
              <a:solidFill>
                <a:srgbClr val="2A2742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  <p:sp>
        <p:nvSpPr>
          <p:cNvPr id="10" name="Freeform 10"/>
          <p:cNvSpPr/>
          <p:nvPr/>
        </p:nvSpPr>
        <p:spPr>
          <a:xfrm>
            <a:off x="6515249" y="6285161"/>
            <a:ext cx="5257419" cy="2571941"/>
          </a:xfrm>
          <a:custGeom>
            <a:avLst/>
            <a:gdLst/>
            <a:ahLst/>
            <a:cxnLst/>
            <a:rect l="l" t="t" r="r" b="b"/>
            <a:pathLst>
              <a:path w="5257419" h="2571941">
                <a:moveTo>
                  <a:pt x="0" y="0"/>
                </a:moveTo>
                <a:lnTo>
                  <a:pt x="5257419" y="0"/>
                </a:lnTo>
                <a:lnTo>
                  <a:pt x="5257419" y="2571941"/>
                </a:lnTo>
                <a:lnTo>
                  <a:pt x="0" y="25719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6814245" y="6374606"/>
            <a:ext cx="3544044" cy="6524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25"/>
              </a:lnSpc>
            </a:pPr>
            <a:r>
              <a:rPr lang="en-US" sz="2750" b="1">
                <a:solidFill>
                  <a:srgbClr val="2A2742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rPr>
              <a:t>Worker Nodes</a:t>
            </a:r>
            <a:endParaRPr lang="en-US" sz="2750" b="1">
              <a:solidFill>
                <a:srgbClr val="2A2742"/>
              </a:solidFill>
              <a:latin typeface="Arimo Bold" panose="020B0704020202020204"/>
              <a:ea typeface="Arimo Bold" panose="020B0704020202020204"/>
              <a:cs typeface="Arimo Bold" panose="020B0704020202020204"/>
              <a:sym typeface="Arimo Bold" panose="020B0704020202020204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6814245" y="6854279"/>
            <a:ext cx="4659362" cy="1703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80"/>
              </a:lnSpc>
            </a:pPr>
            <a:r>
              <a:rPr lang="en-US" sz="2185">
                <a:solidFill>
                  <a:srgbClr val="2A2742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Run application workloads with kubelet, container runtime, and kube-proxy</a:t>
            </a:r>
            <a:endParaRPr lang="en-US" sz="2185">
              <a:solidFill>
                <a:srgbClr val="2A2742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  <p:sp>
        <p:nvSpPr>
          <p:cNvPr id="13" name="Freeform 13"/>
          <p:cNvSpPr/>
          <p:nvPr/>
        </p:nvSpPr>
        <p:spPr>
          <a:xfrm>
            <a:off x="12044213" y="6285161"/>
            <a:ext cx="5257419" cy="2571941"/>
          </a:xfrm>
          <a:custGeom>
            <a:avLst/>
            <a:gdLst/>
            <a:ahLst/>
            <a:cxnLst/>
            <a:rect l="l" t="t" r="r" b="b"/>
            <a:pathLst>
              <a:path w="5257419" h="2571941">
                <a:moveTo>
                  <a:pt x="0" y="0"/>
                </a:moveTo>
                <a:lnTo>
                  <a:pt x="5257419" y="0"/>
                </a:lnTo>
                <a:lnTo>
                  <a:pt x="5257419" y="2571941"/>
                </a:lnTo>
                <a:lnTo>
                  <a:pt x="0" y="25719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12343210" y="6374606"/>
            <a:ext cx="3544044" cy="6524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25"/>
              </a:lnSpc>
            </a:pPr>
            <a:r>
              <a:rPr lang="en-US" sz="2750" b="1">
                <a:solidFill>
                  <a:srgbClr val="2A2742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rPr>
              <a:t>OpenShift Services</a:t>
            </a:r>
            <a:endParaRPr lang="en-US" sz="2750" b="1">
              <a:solidFill>
                <a:srgbClr val="2A2742"/>
              </a:solidFill>
              <a:latin typeface="Arimo Bold" panose="020B0704020202020204"/>
              <a:ea typeface="Arimo Bold" panose="020B0704020202020204"/>
              <a:cs typeface="Arimo Bold" panose="020B0704020202020204"/>
              <a:sym typeface="Arimo Bold" panose="020B0704020202020204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2343210" y="6854279"/>
            <a:ext cx="4659362" cy="1703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80"/>
              </a:lnSpc>
            </a:pPr>
            <a:r>
              <a:rPr lang="en-US" sz="2185">
                <a:solidFill>
                  <a:srgbClr val="2A2742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Additional services like registry, router, and web console for enterprise features</a:t>
            </a:r>
            <a:endParaRPr lang="en-US" sz="2185">
              <a:solidFill>
                <a:srgbClr val="2A2742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 descr="preencoded.png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"/>
              <a:stretch>
                <a:fillRect t="-14" b="-14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AFAFA">
                <a:alpha val="80392"/>
              </a:srgbClr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992238" y="1166862"/>
            <a:ext cx="8040440" cy="12669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45"/>
              </a:lnSpc>
            </a:pPr>
            <a:r>
              <a:rPr lang="en-US" sz="5560" b="1">
                <a:solidFill>
                  <a:srgbClr val="231971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rPr>
              <a:t>Control Plane Deep Dive</a:t>
            </a:r>
            <a:endParaRPr lang="en-US" sz="5560" b="1">
              <a:solidFill>
                <a:srgbClr val="231971"/>
              </a:solidFill>
              <a:latin typeface="Arimo Bold" panose="020B0704020202020204"/>
              <a:ea typeface="Arimo Bold" panose="020B0704020202020204"/>
              <a:cs typeface="Arimo Bold" panose="020B0704020202020204"/>
              <a:sym typeface="Arimo Bold" panose="020B0704020202020204"/>
            </a:endParaRPr>
          </a:p>
        </p:txBody>
      </p:sp>
      <p:grpSp>
        <p:nvGrpSpPr>
          <p:cNvPr id="7" name="Group 7"/>
          <p:cNvGrpSpPr/>
          <p:nvPr/>
        </p:nvGrpSpPr>
        <p:grpSpPr>
          <a:xfrm rot="0">
            <a:off x="682625" y="552450"/>
            <a:ext cx="16058388" cy="8776525"/>
            <a:chOff x="0" y="0"/>
            <a:chExt cx="21411184" cy="1170203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1411185" cy="11702034"/>
            </a:xfrm>
            <a:custGeom>
              <a:avLst/>
              <a:gdLst/>
              <a:ahLst/>
              <a:cxnLst/>
              <a:rect l="l" t="t" r="r" b="b"/>
              <a:pathLst>
                <a:path w="21411185" h="11702034">
                  <a:moveTo>
                    <a:pt x="0" y="0"/>
                  </a:moveTo>
                  <a:lnTo>
                    <a:pt x="21411185" y="0"/>
                  </a:lnTo>
                  <a:lnTo>
                    <a:pt x="21411185" y="11702034"/>
                  </a:lnTo>
                  <a:lnTo>
                    <a:pt x="0" y="1170203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" r="-1"/>
              </a:stretch>
            </a:blipFill>
          </p:spPr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 descr="preencoded.png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"/>
              <a:stretch>
                <a:fillRect t="-14" b="-14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AFAFA">
                <a:alpha val="80392"/>
              </a:srgbClr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992238" y="1166862"/>
            <a:ext cx="8040440" cy="12669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45"/>
              </a:lnSpc>
            </a:pPr>
            <a:r>
              <a:rPr lang="en-US" sz="5560" b="1">
                <a:solidFill>
                  <a:srgbClr val="231971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rPr>
              <a:t>Control Plane Deep Dive</a:t>
            </a:r>
            <a:endParaRPr lang="en-US" sz="5560" b="1">
              <a:solidFill>
                <a:srgbClr val="231971"/>
              </a:solidFill>
              <a:latin typeface="Arimo Bold" panose="020B0704020202020204"/>
              <a:ea typeface="Arimo Bold" panose="020B0704020202020204"/>
              <a:cs typeface="Arimo Bold" panose="020B0704020202020204"/>
              <a:sym typeface="Arimo Bold" panose="020B0704020202020204"/>
            </a:endParaRPr>
          </a:p>
        </p:txBody>
      </p:sp>
      <p:grpSp>
        <p:nvGrpSpPr>
          <p:cNvPr id="7" name="Group 7"/>
          <p:cNvGrpSpPr/>
          <p:nvPr>
            <p:custDataLst>
              <p:tags r:id="rId2"/>
            </p:custDataLst>
          </p:nvPr>
        </p:nvGrpSpPr>
        <p:grpSpPr>
          <a:xfrm rot="0">
            <a:off x="992238" y="3897809"/>
            <a:ext cx="708755" cy="708755"/>
            <a:chOff x="0" y="0"/>
            <a:chExt cx="945007" cy="945007"/>
          </a:xfrm>
        </p:grpSpPr>
        <p:sp>
          <p:nvSpPr>
            <p:cNvPr id="8" name="Freeform 8" descr="preencoded.png"/>
            <p:cNvSpPr/>
            <p:nvPr>
              <p:custDataLst>
                <p:tags r:id="rId3"/>
              </p:custDataLst>
            </p:nvPr>
          </p:nvSpPr>
          <p:spPr>
            <a:xfrm>
              <a:off x="0" y="0"/>
              <a:ext cx="945007" cy="945007"/>
            </a:xfrm>
            <a:custGeom>
              <a:avLst/>
              <a:gdLst/>
              <a:ahLst/>
              <a:cxnLst/>
              <a:rect l="l" t="t" r="r" b="b"/>
              <a:pathLst>
                <a:path w="945007" h="945007">
                  <a:moveTo>
                    <a:pt x="0" y="0"/>
                  </a:moveTo>
                  <a:lnTo>
                    <a:pt x="945007" y="0"/>
                  </a:lnTo>
                  <a:lnTo>
                    <a:pt x="945007" y="945007"/>
                  </a:lnTo>
                  <a:lnTo>
                    <a:pt x="0" y="9450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</p:sp>
      </p:grpSp>
      <p:sp>
        <p:nvSpPr>
          <p:cNvPr id="9" name="TextBox 9"/>
          <p:cNvSpPr txBox="1"/>
          <p:nvPr>
            <p:custDataLst>
              <p:tags r:id="rId5"/>
            </p:custDataLst>
          </p:nvPr>
        </p:nvSpPr>
        <p:spPr>
          <a:xfrm>
            <a:off x="992238" y="4751338"/>
            <a:ext cx="3544044" cy="6524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25"/>
              </a:lnSpc>
            </a:pPr>
            <a:r>
              <a:rPr lang="en-US" sz="2750" b="1">
                <a:solidFill>
                  <a:srgbClr val="2A2742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rPr>
              <a:t>API Server</a:t>
            </a:r>
            <a:endParaRPr lang="en-US" sz="2750" b="1">
              <a:solidFill>
                <a:srgbClr val="2A2742"/>
              </a:solidFill>
              <a:latin typeface="Arimo Bold" panose="020B0704020202020204"/>
              <a:ea typeface="Arimo Bold" panose="020B0704020202020204"/>
              <a:cs typeface="Arimo Bold" panose="020B0704020202020204"/>
              <a:sym typeface="Arimo Bold" panose="020B0704020202020204"/>
            </a:endParaRPr>
          </a:p>
        </p:txBody>
      </p:sp>
      <p:sp>
        <p:nvSpPr>
          <p:cNvPr id="10" name="TextBox 10"/>
          <p:cNvSpPr txBox="1"/>
          <p:nvPr>
            <p:custDataLst>
              <p:tags r:id="rId6"/>
            </p:custDataLst>
          </p:nvPr>
        </p:nvSpPr>
        <p:spPr>
          <a:xfrm>
            <a:off x="992505" y="5231130"/>
            <a:ext cx="3612515" cy="38417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80"/>
              </a:lnSpc>
            </a:pPr>
            <a:r>
              <a:rPr lang="en-US" sz="2185">
                <a:solidFill>
                  <a:srgbClr val="2A2742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Central management component that exposes the Kubernetes API. Handles authentication, authorization, and validates API requests from users and internal components.</a:t>
            </a:r>
            <a:endParaRPr lang="en-US" sz="2185">
              <a:solidFill>
                <a:srgbClr val="2A2742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  <p:grpSp>
        <p:nvGrpSpPr>
          <p:cNvPr id="11" name="Group 11"/>
          <p:cNvGrpSpPr/>
          <p:nvPr>
            <p:custDataLst>
              <p:tags r:id="rId7"/>
            </p:custDataLst>
          </p:nvPr>
        </p:nvGrpSpPr>
        <p:grpSpPr>
          <a:xfrm rot="0">
            <a:off x="5257721" y="3848279"/>
            <a:ext cx="708755" cy="708755"/>
            <a:chOff x="0" y="0"/>
            <a:chExt cx="945007" cy="945007"/>
          </a:xfrm>
        </p:grpSpPr>
        <p:sp>
          <p:nvSpPr>
            <p:cNvPr id="12" name="Freeform 12" descr="preencoded.png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945007" cy="945007"/>
            </a:xfrm>
            <a:custGeom>
              <a:avLst/>
              <a:gdLst/>
              <a:ahLst/>
              <a:cxnLst/>
              <a:rect l="l" t="t" r="r" b="b"/>
              <a:pathLst>
                <a:path w="945007" h="945007">
                  <a:moveTo>
                    <a:pt x="0" y="0"/>
                  </a:moveTo>
                  <a:lnTo>
                    <a:pt x="945007" y="0"/>
                  </a:lnTo>
                  <a:lnTo>
                    <a:pt x="945007" y="945007"/>
                  </a:lnTo>
                  <a:lnTo>
                    <a:pt x="0" y="9450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/>
              </a:stretch>
            </a:blipFill>
          </p:spPr>
        </p:sp>
      </p:grpSp>
      <p:sp>
        <p:nvSpPr>
          <p:cNvPr id="13" name="TextBox 13"/>
          <p:cNvSpPr txBox="1"/>
          <p:nvPr>
            <p:custDataLst>
              <p:tags r:id="rId10"/>
            </p:custDataLst>
          </p:nvPr>
        </p:nvSpPr>
        <p:spPr>
          <a:xfrm>
            <a:off x="5333921" y="4762768"/>
            <a:ext cx="3544044" cy="6524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25"/>
              </a:lnSpc>
            </a:pPr>
            <a:r>
              <a:rPr lang="en-US" sz="2750" b="1">
                <a:solidFill>
                  <a:srgbClr val="2A2742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rPr>
              <a:t>etcd Database</a:t>
            </a:r>
            <a:endParaRPr lang="en-US" sz="2750" b="1">
              <a:solidFill>
                <a:srgbClr val="2A2742"/>
              </a:solidFill>
              <a:latin typeface="Arimo Bold" panose="020B0704020202020204"/>
              <a:ea typeface="Arimo Bold" panose="020B0704020202020204"/>
              <a:cs typeface="Arimo Bold" panose="020B0704020202020204"/>
              <a:sym typeface="Arimo Bold" panose="020B0704020202020204"/>
            </a:endParaRPr>
          </a:p>
        </p:txBody>
      </p:sp>
      <p:sp>
        <p:nvSpPr>
          <p:cNvPr id="14" name="TextBox 14"/>
          <p:cNvSpPr txBox="1"/>
          <p:nvPr>
            <p:custDataLst>
              <p:tags r:id="rId11"/>
            </p:custDataLst>
          </p:nvPr>
        </p:nvSpPr>
        <p:spPr>
          <a:xfrm>
            <a:off x="4876800" y="5448300"/>
            <a:ext cx="3742690" cy="32931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80"/>
              </a:lnSpc>
            </a:pPr>
            <a:r>
              <a:rPr lang="en-US" sz="2185">
                <a:solidFill>
                  <a:srgbClr val="2A2742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Distributed key-value store that maintains cluster state and configuration data. Provides high availability and consistency for critical cluster information.</a:t>
            </a:r>
            <a:endParaRPr lang="en-US" sz="2185">
              <a:solidFill>
                <a:srgbClr val="2A2742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  <p:grpSp>
        <p:nvGrpSpPr>
          <p:cNvPr id="15" name="Group 15"/>
          <p:cNvGrpSpPr/>
          <p:nvPr>
            <p:custDataLst>
              <p:tags r:id="rId12"/>
            </p:custDataLst>
          </p:nvPr>
        </p:nvGrpSpPr>
        <p:grpSpPr>
          <a:xfrm rot="0">
            <a:off x="13411309" y="3760014"/>
            <a:ext cx="708755" cy="708755"/>
            <a:chOff x="0" y="0"/>
            <a:chExt cx="945007" cy="945007"/>
          </a:xfrm>
        </p:grpSpPr>
        <p:sp>
          <p:nvSpPr>
            <p:cNvPr id="16" name="Freeform 16" descr="preencoded.png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945007" cy="945007"/>
            </a:xfrm>
            <a:custGeom>
              <a:avLst/>
              <a:gdLst/>
              <a:ahLst/>
              <a:cxnLst/>
              <a:rect l="l" t="t" r="r" b="b"/>
              <a:pathLst>
                <a:path w="945007" h="945007">
                  <a:moveTo>
                    <a:pt x="0" y="0"/>
                  </a:moveTo>
                  <a:lnTo>
                    <a:pt x="945007" y="0"/>
                  </a:lnTo>
                  <a:lnTo>
                    <a:pt x="945007" y="945007"/>
                  </a:lnTo>
                  <a:lnTo>
                    <a:pt x="0" y="9450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/>
              </a:stretch>
            </a:blipFill>
          </p:spPr>
        </p:sp>
      </p:grpSp>
      <p:sp>
        <p:nvSpPr>
          <p:cNvPr id="17" name="TextBox 17"/>
          <p:cNvSpPr txBox="1"/>
          <p:nvPr>
            <p:custDataLst>
              <p:tags r:id="rId15"/>
            </p:custDataLst>
          </p:nvPr>
        </p:nvSpPr>
        <p:spPr>
          <a:xfrm>
            <a:off x="13182709" y="4784358"/>
            <a:ext cx="3544044" cy="6524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25"/>
              </a:lnSpc>
            </a:pPr>
            <a:r>
              <a:rPr lang="en-US" sz="2750" b="1">
                <a:solidFill>
                  <a:srgbClr val="2A2742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rPr>
              <a:t>Scheduler</a:t>
            </a:r>
            <a:endParaRPr lang="en-US" sz="2750" b="1">
              <a:solidFill>
                <a:srgbClr val="2A2742"/>
              </a:solidFill>
              <a:latin typeface="Arimo Bold" panose="020B0704020202020204"/>
              <a:ea typeface="Arimo Bold" panose="020B0704020202020204"/>
              <a:cs typeface="Arimo Bold" panose="020B0704020202020204"/>
              <a:sym typeface="Arimo Bold" panose="020B0704020202020204"/>
            </a:endParaRPr>
          </a:p>
        </p:txBody>
      </p:sp>
      <p:sp>
        <p:nvSpPr>
          <p:cNvPr id="18" name="TextBox 18"/>
          <p:cNvSpPr txBox="1"/>
          <p:nvPr>
            <p:custDataLst>
              <p:tags r:id="rId16"/>
            </p:custDataLst>
          </p:nvPr>
        </p:nvSpPr>
        <p:spPr>
          <a:xfrm>
            <a:off x="13258800" y="5512435"/>
            <a:ext cx="3651250" cy="32931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80"/>
              </a:lnSpc>
            </a:pPr>
            <a:r>
              <a:rPr lang="en-US" sz="2185">
                <a:solidFill>
                  <a:srgbClr val="2A2742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Determines optimal node placement for pods based on resource requirements, constraints, and cluster policies. Ensures efficient resource utilization.</a:t>
            </a:r>
            <a:endParaRPr lang="en-US" sz="2185">
              <a:solidFill>
                <a:srgbClr val="2A2742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  <p:grpSp>
        <p:nvGrpSpPr>
          <p:cNvPr id="19" name="Group 7"/>
          <p:cNvGrpSpPr/>
          <p:nvPr>
            <p:custDataLst>
              <p:tags r:id="rId17"/>
            </p:custDataLst>
          </p:nvPr>
        </p:nvGrpSpPr>
        <p:grpSpPr>
          <a:xfrm rot="0">
            <a:off x="9947008" y="4035604"/>
            <a:ext cx="708755" cy="708755"/>
            <a:chOff x="0" y="0"/>
            <a:chExt cx="945007" cy="945007"/>
          </a:xfrm>
        </p:grpSpPr>
        <p:sp>
          <p:nvSpPr>
            <p:cNvPr id="20" name="Freeform 8" descr="preencoded.png"/>
            <p:cNvSpPr/>
            <p:nvPr>
              <p:custDataLst>
                <p:tags r:id="rId18"/>
              </p:custDataLst>
            </p:nvPr>
          </p:nvSpPr>
          <p:spPr>
            <a:xfrm>
              <a:off x="0" y="0"/>
              <a:ext cx="945007" cy="945007"/>
            </a:xfrm>
            <a:custGeom>
              <a:avLst/>
              <a:gdLst/>
              <a:ahLst/>
              <a:cxnLst/>
              <a:rect l="l" t="t" r="r" b="b"/>
              <a:pathLst>
                <a:path w="945007" h="945007">
                  <a:moveTo>
                    <a:pt x="0" y="0"/>
                  </a:moveTo>
                  <a:lnTo>
                    <a:pt x="945007" y="0"/>
                  </a:lnTo>
                  <a:lnTo>
                    <a:pt x="945007" y="945007"/>
                  </a:lnTo>
                  <a:lnTo>
                    <a:pt x="0" y="9450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</p:sp>
      </p:grpSp>
      <p:sp>
        <p:nvSpPr>
          <p:cNvPr id="21" name="TextBox 17"/>
          <p:cNvSpPr txBox="1"/>
          <p:nvPr>
            <p:custDataLst>
              <p:tags r:id="rId19"/>
            </p:custDataLst>
          </p:nvPr>
        </p:nvSpPr>
        <p:spPr>
          <a:xfrm>
            <a:off x="8880584" y="4983748"/>
            <a:ext cx="3544044" cy="528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p>
            <a:pPr algn="l">
              <a:lnSpc>
                <a:spcPts val="4125"/>
              </a:lnSpc>
            </a:pPr>
            <a:r>
              <a:rPr lang="en-US" altLang="en-US" sz="2750" b="1">
                <a:solidFill>
                  <a:srgbClr val="2A2742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rPr>
              <a:t>Controller Manager</a:t>
            </a:r>
            <a:endParaRPr lang="en-US" altLang="en-US" sz="2750" b="1">
              <a:solidFill>
                <a:srgbClr val="2A2742"/>
              </a:solidFill>
              <a:latin typeface="Arimo Bold" panose="020B0704020202020204"/>
              <a:ea typeface="Arimo Bold" panose="020B0704020202020204"/>
              <a:cs typeface="Arimo Bold" panose="020B0704020202020204"/>
              <a:sym typeface="Arimo Bold" panose="020B0704020202020204"/>
            </a:endParaRPr>
          </a:p>
        </p:txBody>
      </p:sp>
      <p:sp>
        <p:nvSpPr>
          <p:cNvPr id="22" name="TextBox 18"/>
          <p:cNvSpPr txBox="1"/>
          <p:nvPr>
            <p:custDataLst>
              <p:tags r:id="rId20"/>
            </p:custDataLst>
          </p:nvPr>
        </p:nvSpPr>
        <p:spPr>
          <a:xfrm>
            <a:off x="9032875" y="5939790"/>
            <a:ext cx="3651250" cy="21951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p>
            <a:pPr algn="l">
              <a:lnSpc>
                <a:spcPts val="4280"/>
              </a:lnSpc>
            </a:pPr>
            <a:r>
              <a:rPr lang="en-IN" altLang="en-US" sz="2185">
                <a:solidFill>
                  <a:srgbClr val="2A2742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E</a:t>
            </a:r>
            <a:r>
              <a:rPr lang="en-US" altLang="en-US" sz="2185">
                <a:solidFill>
                  <a:srgbClr val="2A2742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nforces the desired state. If you ask for 5 pods, but only 4 are running, it ensures a new one is created.</a:t>
            </a:r>
            <a:endParaRPr lang="en-US" altLang="en-US" sz="2185">
              <a:solidFill>
                <a:srgbClr val="2A2742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 descr="preencoded.png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"/>
              <a:stretch>
                <a:fillRect t="-14" b="-14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AFAFA">
                <a:alpha val="80392"/>
              </a:srgbClr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7842945" y="395436"/>
            <a:ext cx="7036125" cy="1260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250"/>
              </a:lnSpc>
            </a:pPr>
            <a:r>
              <a:rPr lang="en-US" sz="5500" b="1">
                <a:solidFill>
                  <a:srgbClr val="231971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rPr>
              <a:t>The Control System</a:t>
            </a:r>
            <a:endParaRPr lang="en-US" sz="5500" b="1">
              <a:solidFill>
                <a:srgbClr val="231971"/>
              </a:solidFill>
              <a:latin typeface="Arimo Bold" panose="020B0704020202020204"/>
              <a:ea typeface="Arimo Bold" panose="020B0704020202020204"/>
              <a:cs typeface="Arimo Bold" panose="020B0704020202020204"/>
              <a:sym typeface="Arimo Bold" panose="020B0704020202020204"/>
            </a:endParaRPr>
          </a:p>
        </p:txBody>
      </p:sp>
      <p:grpSp>
        <p:nvGrpSpPr>
          <p:cNvPr id="7" name="Group 7"/>
          <p:cNvGrpSpPr/>
          <p:nvPr/>
        </p:nvGrpSpPr>
        <p:grpSpPr>
          <a:xfrm rot="0">
            <a:off x="7842945" y="2078088"/>
            <a:ext cx="1407128" cy="2071878"/>
            <a:chOff x="0" y="0"/>
            <a:chExt cx="1876171" cy="2762504"/>
          </a:xfrm>
        </p:grpSpPr>
        <p:sp>
          <p:nvSpPr>
            <p:cNvPr id="8" name="Freeform 8" descr="preencoded.png"/>
            <p:cNvSpPr/>
            <p:nvPr/>
          </p:nvSpPr>
          <p:spPr>
            <a:xfrm>
              <a:off x="0" y="0"/>
              <a:ext cx="1876171" cy="2762504"/>
            </a:xfrm>
            <a:custGeom>
              <a:avLst/>
              <a:gdLst/>
              <a:ahLst/>
              <a:cxnLst/>
              <a:rect l="l" t="t" r="r" b="b"/>
              <a:pathLst>
                <a:path w="1876171" h="2762504">
                  <a:moveTo>
                    <a:pt x="0" y="0"/>
                  </a:moveTo>
                  <a:lnTo>
                    <a:pt x="1876171" y="0"/>
                  </a:lnTo>
                  <a:lnTo>
                    <a:pt x="1876171" y="2762504"/>
                  </a:lnTo>
                  <a:lnTo>
                    <a:pt x="0" y="27625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7" r="-17"/>
              </a:stretch>
            </a:blipFill>
          </p:spPr>
        </p:sp>
      </p:grpSp>
      <p:sp>
        <p:nvSpPr>
          <p:cNvPr id="9" name="TextBox 9"/>
          <p:cNvSpPr txBox="1"/>
          <p:nvPr/>
        </p:nvSpPr>
        <p:spPr>
          <a:xfrm>
            <a:off x="9531549" y="2149971"/>
            <a:ext cx="3517875" cy="649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25"/>
              </a:lnSpc>
            </a:pPr>
            <a:r>
              <a:rPr lang="en-US" sz="2750" b="1">
                <a:solidFill>
                  <a:srgbClr val="2A2742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rPr>
              <a:t>Scheduler</a:t>
            </a:r>
            <a:endParaRPr lang="en-US" sz="2750" b="1">
              <a:solidFill>
                <a:srgbClr val="2A2742"/>
              </a:solidFill>
              <a:latin typeface="Arimo Bold" panose="020B0704020202020204"/>
              <a:ea typeface="Arimo Bold" panose="020B0704020202020204"/>
              <a:cs typeface="Arimo Bold" panose="020B0704020202020204"/>
              <a:sym typeface="Arimo Bold" panose="020B0704020202020204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9531549" y="2625179"/>
            <a:ext cx="7771500" cy="1243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2185">
                <a:solidFill>
                  <a:srgbClr val="2A2742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Traffic controller that decides which node should run each pod based on available resources.</a:t>
            </a:r>
            <a:endParaRPr lang="en-US" sz="2185">
              <a:solidFill>
                <a:srgbClr val="2A2742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  <p:grpSp>
        <p:nvGrpSpPr>
          <p:cNvPr id="11" name="Group 11"/>
          <p:cNvGrpSpPr/>
          <p:nvPr/>
        </p:nvGrpSpPr>
        <p:grpSpPr>
          <a:xfrm rot="0">
            <a:off x="7842945" y="4149924"/>
            <a:ext cx="1407128" cy="2071878"/>
            <a:chOff x="0" y="0"/>
            <a:chExt cx="1876171" cy="2762504"/>
          </a:xfrm>
        </p:grpSpPr>
        <p:sp>
          <p:nvSpPr>
            <p:cNvPr id="12" name="Freeform 12" descr="preencoded.png"/>
            <p:cNvSpPr/>
            <p:nvPr/>
          </p:nvSpPr>
          <p:spPr>
            <a:xfrm>
              <a:off x="0" y="0"/>
              <a:ext cx="1876171" cy="2762504"/>
            </a:xfrm>
            <a:custGeom>
              <a:avLst/>
              <a:gdLst/>
              <a:ahLst/>
              <a:cxnLst/>
              <a:rect l="l" t="t" r="r" b="b"/>
              <a:pathLst>
                <a:path w="1876171" h="2762504">
                  <a:moveTo>
                    <a:pt x="0" y="0"/>
                  </a:moveTo>
                  <a:lnTo>
                    <a:pt x="1876171" y="0"/>
                  </a:lnTo>
                  <a:lnTo>
                    <a:pt x="1876171" y="2762504"/>
                  </a:lnTo>
                  <a:lnTo>
                    <a:pt x="0" y="27625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7" r="-17"/>
              </a:stretch>
            </a:blipFill>
          </p:spPr>
        </p:sp>
      </p:grpSp>
      <p:sp>
        <p:nvSpPr>
          <p:cNvPr id="13" name="TextBox 13"/>
          <p:cNvSpPr txBox="1"/>
          <p:nvPr/>
        </p:nvSpPr>
        <p:spPr>
          <a:xfrm>
            <a:off x="9531549" y="4221808"/>
            <a:ext cx="3517875" cy="649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25"/>
              </a:lnSpc>
            </a:pPr>
            <a:r>
              <a:rPr lang="en-US" sz="2750" b="1">
                <a:solidFill>
                  <a:srgbClr val="2A2742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rPr>
              <a:t>Controller Manager</a:t>
            </a:r>
            <a:endParaRPr lang="en-US" sz="2750" b="1">
              <a:solidFill>
                <a:srgbClr val="2A2742"/>
              </a:solidFill>
              <a:latin typeface="Arimo Bold" panose="020B0704020202020204"/>
              <a:ea typeface="Arimo Bold" panose="020B0704020202020204"/>
              <a:cs typeface="Arimo Bold" panose="020B0704020202020204"/>
              <a:sym typeface="Arimo Bold" panose="020B0704020202020204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9531549" y="4697016"/>
            <a:ext cx="7771500" cy="1243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2185">
                <a:solidFill>
                  <a:srgbClr val="2A2742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Quality inspector that ensures the cluster matches desired state and restarts failed pods.</a:t>
            </a:r>
            <a:endParaRPr lang="en-US" sz="2185">
              <a:solidFill>
                <a:srgbClr val="2A2742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  <p:grpSp>
        <p:nvGrpSpPr>
          <p:cNvPr id="15" name="Group 15"/>
          <p:cNvGrpSpPr/>
          <p:nvPr/>
        </p:nvGrpSpPr>
        <p:grpSpPr>
          <a:xfrm rot="0">
            <a:off x="7842945" y="6221760"/>
            <a:ext cx="1407128" cy="2071878"/>
            <a:chOff x="0" y="0"/>
            <a:chExt cx="1876171" cy="2762504"/>
          </a:xfrm>
        </p:grpSpPr>
        <p:sp>
          <p:nvSpPr>
            <p:cNvPr id="16" name="Freeform 16" descr="preencoded.png"/>
            <p:cNvSpPr/>
            <p:nvPr/>
          </p:nvSpPr>
          <p:spPr>
            <a:xfrm>
              <a:off x="0" y="0"/>
              <a:ext cx="1876171" cy="2762504"/>
            </a:xfrm>
            <a:custGeom>
              <a:avLst/>
              <a:gdLst/>
              <a:ahLst/>
              <a:cxnLst/>
              <a:rect l="l" t="t" r="r" b="b"/>
              <a:pathLst>
                <a:path w="1876171" h="2762504">
                  <a:moveTo>
                    <a:pt x="0" y="0"/>
                  </a:moveTo>
                  <a:lnTo>
                    <a:pt x="1876171" y="0"/>
                  </a:lnTo>
                  <a:lnTo>
                    <a:pt x="1876171" y="2762504"/>
                  </a:lnTo>
                  <a:lnTo>
                    <a:pt x="0" y="27625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17" r="-17"/>
              </a:stretch>
            </a:blipFill>
          </p:spPr>
        </p:sp>
      </p:grpSp>
      <p:sp>
        <p:nvSpPr>
          <p:cNvPr id="17" name="TextBox 17"/>
          <p:cNvSpPr txBox="1"/>
          <p:nvPr/>
        </p:nvSpPr>
        <p:spPr>
          <a:xfrm>
            <a:off x="9531549" y="6293644"/>
            <a:ext cx="3517875" cy="649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25"/>
              </a:lnSpc>
            </a:pPr>
            <a:r>
              <a:rPr lang="en-US" sz="2750" b="1">
                <a:solidFill>
                  <a:srgbClr val="2A2742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rPr>
              <a:t>etcd</a:t>
            </a:r>
            <a:endParaRPr lang="en-US" sz="2750" b="1">
              <a:solidFill>
                <a:srgbClr val="2A2742"/>
              </a:solidFill>
              <a:latin typeface="Arimo Bold" panose="020B0704020202020204"/>
              <a:ea typeface="Arimo Bold" panose="020B0704020202020204"/>
              <a:cs typeface="Arimo Bold" panose="020B0704020202020204"/>
              <a:sym typeface="Arimo Bold" panose="020B0704020202020204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9531549" y="6768852"/>
            <a:ext cx="7771500" cy="1243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2185">
                <a:solidFill>
                  <a:srgbClr val="2A2742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The cluster's memory that stores all configurations and maintains current state information.</a:t>
            </a:r>
            <a:endParaRPr lang="en-US" sz="2185">
              <a:solidFill>
                <a:srgbClr val="2A2742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7842945" y="8267254"/>
            <a:ext cx="9460125" cy="1243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2185">
                <a:solidFill>
                  <a:srgbClr val="2A2742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When you deploy a pod: API server receives request → Controller verifies state → Scheduler assigns node → Pod starts running</a:t>
            </a:r>
            <a:endParaRPr lang="en-US" sz="2185">
              <a:solidFill>
                <a:srgbClr val="2A2742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 descr="preencoded.png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"/>
              <a:stretch>
                <a:fillRect t="-14" b="-14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AFAFA">
                <a:alpha val="80392"/>
              </a:srgbClr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886420" y="2891780"/>
            <a:ext cx="7782371" cy="11343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05"/>
              </a:lnSpc>
            </a:pPr>
            <a:r>
              <a:rPr lang="en-US" sz="4935" b="1">
                <a:solidFill>
                  <a:srgbClr val="231971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rPr>
              <a:t>Worker Node Components</a:t>
            </a:r>
            <a:endParaRPr lang="en-US" sz="4935" b="1">
              <a:solidFill>
                <a:srgbClr val="231971"/>
              </a:solidFill>
              <a:latin typeface="Arimo Bold" panose="020B0704020202020204"/>
              <a:ea typeface="Arimo Bold" panose="020B0704020202020204"/>
              <a:cs typeface="Arimo Bold" panose="020B0704020202020204"/>
              <a:sym typeface="Arimo Bold" panose="020B0704020202020204"/>
            </a:endParaRPr>
          </a:p>
        </p:txBody>
      </p:sp>
      <p:grpSp>
        <p:nvGrpSpPr>
          <p:cNvPr id="7" name="Group 7"/>
          <p:cNvGrpSpPr/>
          <p:nvPr/>
        </p:nvGrpSpPr>
        <p:grpSpPr>
          <a:xfrm rot="0">
            <a:off x="886420" y="5033814"/>
            <a:ext cx="1266349" cy="1519714"/>
            <a:chOff x="0" y="0"/>
            <a:chExt cx="1688465" cy="2026285"/>
          </a:xfrm>
        </p:grpSpPr>
        <p:sp>
          <p:nvSpPr>
            <p:cNvPr id="8" name="Freeform 8" descr="preencoded.png"/>
            <p:cNvSpPr/>
            <p:nvPr/>
          </p:nvSpPr>
          <p:spPr>
            <a:xfrm>
              <a:off x="0" y="0"/>
              <a:ext cx="1688465" cy="2026285"/>
            </a:xfrm>
            <a:custGeom>
              <a:avLst/>
              <a:gdLst/>
              <a:ahLst/>
              <a:cxnLst/>
              <a:rect l="l" t="t" r="r" b="b"/>
              <a:pathLst>
                <a:path w="1688465" h="2026285">
                  <a:moveTo>
                    <a:pt x="0" y="0"/>
                  </a:moveTo>
                  <a:lnTo>
                    <a:pt x="1688465" y="0"/>
                  </a:lnTo>
                  <a:lnTo>
                    <a:pt x="1688465" y="2026285"/>
                  </a:lnTo>
                  <a:lnTo>
                    <a:pt x="0" y="20262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3" r="-3"/>
              </a:stretch>
            </a:blipFill>
          </p:spPr>
        </p:sp>
      </p:grpSp>
      <p:sp>
        <p:nvSpPr>
          <p:cNvPr id="9" name="TextBox 9"/>
          <p:cNvSpPr txBox="1"/>
          <p:nvPr/>
        </p:nvSpPr>
        <p:spPr>
          <a:xfrm>
            <a:off x="2405955" y="5134570"/>
            <a:ext cx="3166021" cy="5479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85"/>
              </a:lnSpc>
            </a:pPr>
            <a:r>
              <a:rPr lang="en-US" sz="2435" b="1">
                <a:solidFill>
                  <a:srgbClr val="2A2742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rPr>
              <a:t>kubelet</a:t>
            </a:r>
            <a:endParaRPr lang="en-US" sz="2435" b="1">
              <a:solidFill>
                <a:srgbClr val="2A2742"/>
              </a:solidFill>
              <a:latin typeface="Arimo Bold" panose="020B0704020202020204"/>
              <a:ea typeface="Arimo Bold" panose="020B0704020202020204"/>
              <a:cs typeface="Arimo Bold" panose="020B0704020202020204"/>
              <a:sym typeface="Arimo Bold" panose="020B0704020202020204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405955" y="5510659"/>
            <a:ext cx="14995624" cy="7291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35"/>
              </a:lnSpc>
            </a:pPr>
            <a:r>
              <a:rPr lang="en-US" sz="1935">
                <a:solidFill>
                  <a:srgbClr val="2A2742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Node agent that communicates with control plane and manages pod lifecycle on the node</a:t>
            </a:r>
            <a:endParaRPr lang="en-US" sz="1935">
              <a:solidFill>
                <a:srgbClr val="2A2742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  <p:grpSp>
        <p:nvGrpSpPr>
          <p:cNvPr id="11" name="Group 11"/>
          <p:cNvGrpSpPr/>
          <p:nvPr/>
        </p:nvGrpSpPr>
        <p:grpSpPr>
          <a:xfrm rot="0">
            <a:off x="886420" y="6553497"/>
            <a:ext cx="1266349" cy="1519714"/>
            <a:chOff x="0" y="0"/>
            <a:chExt cx="1688465" cy="2026285"/>
          </a:xfrm>
        </p:grpSpPr>
        <p:sp>
          <p:nvSpPr>
            <p:cNvPr id="12" name="Freeform 12" descr="preencoded.png"/>
            <p:cNvSpPr/>
            <p:nvPr/>
          </p:nvSpPr>
          <p:spPr>
            <a:xfrm>
              <a:off x="0" y="0"/>
              <a:ext cx="1688465" cy="2026285"/>
            </a:xfrm>
            <a:custGeom>
              <a:avLst/>
              <a:gdLst/>
              <a:ahLst/>
              <a:cxnLst/>
              <a:rect l="l" t="t" r="r" b="b"/>
              <a:pathLst>
                <a:path w="1688465" h="2026285">
                  <a:moveTo>
                    <a:pt x="0" y="0"/>
                  </a:moveTo>
                  <a:lnTo>
                    <a:pt x="1688465" y="0"/>
                  </a:lnTo>
                  <a:lnTo>
                    <a:pt x="1688465" y="2026285"/>
                  </a:lnTo>
                  <a:lnTo>
                    <a:pt x="0" y="20262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3" r="-3"/>
              </a:stretch>
            </a:blipFill>
          </p:spPr>
        </p:sp>
      </p:grpSp>
      <p:sp>
        <p:nvSpPr>
          <p:cNvPr id="13" name="TextBox 13"/>
          <p:cNvSpPr txBox="1"/>
          <p:nvPr/>
        </p:nvSpPr>
        <p:spPr>
          <a:xfrm>
            <a:off x="2405955" y="6654254"/>
            <a:ext cx="3166021" cy="5479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85"/>
              </a:lnSpc>
            </a:pPr>
            <a:r>
              <a:rPr lang="en-US" sz="2435" b="1">
                <a:solidFill>
                  <a:srgbClr val="2A2742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rPr>
              <a:t>Container Runtime</a:t>
            </a:r>
            <a:endParaRPr lang="en-US" sz="2435" b="1">
              <a:solidFill>
                <a:srgbClr val="2A2742"/>
              </a:solidFill>
              <a:latin typeface="Arimo Bold" panose="020B0704020202020204"/>
              <a:ea typeface="Arimo Bold" panose="020B0704020202020204"/>
              <a:cs typeface="Arimo Bold" panose="020B0704020202020204"/>
              <a:sym typeface="Arimo Bold" panose="020B0704020202020204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405955" y="7030342"/>
            <a:ext cx="14995624" cy="7291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35"/>
              </a:lnSpc>
            </a:pPr>
            <a:r>
              <a:rPr lang="en-US" sz="1935">
                <a:solidFill>
                  <a:srgbClr val="2A2742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CRI-O runtime that pulls images and runs containers within pods</a:t>
            </a:r>
            <a:endParaRPr lang="en-US" sz="1935">
              <a:solidFill>
                <a:srgbClr val="2A2742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  <p:grpSp>
        <p:nvGrpSpPr>
          <p:cNvPr id="15" name="Group 15"/>
          <p:cNvGrpSpPr/>
          <p:nvPr/>
        </p:nvGrpSpPr>
        <p:grpSpPr>
          <a:xfrm rot="0">
            <a:off x="886420" y="8073181"/>
            <a:ext cx="1266349" cy="1519714"/>
            <a:chOff x="0" y="0"/>
            <a:chExt cx="1688465" cy="2026285"/>
          </a:xfrm>
        </p:grpSpPr>
        <p:sp>
          <p:nvSpPr>
            <p:cNvPr id="16" name="Freeform 16" descr="preencoded.png"/>
            <p:cNvSpPr/>
            <p:nvPr/>
          </p:nvSpPr>
          <p:spPr>
            <a:xfrm>
              <a:off x="0" y="0"/>
              <a:ext cx="1688465" cy="2026285"/>
            </a:xfrm>
            <a:custGeom>
              <a:avLst/>
              <a:gdLst/>
              <a:ahLst/>
              <a:cxnLst/>
              <a:rect l="l" t="t" r="r" b="b"/>
              <a:pathLst>
                <a:path w="1688465" h="2026285">
                  <a:moveTo>
                    <a:pt x="0" y="0"/>
                  </a:moveTo>
                  <a:lnTo>
                    <a:pt x="1688465" y="0"/>
                  </a:lnTo>
                  <a:lnTo>
                    <a:pt x="1688465" y="2026285"/>
                  </a:lnTo>
                  <a:lnTo>
                    <a:pt x="0" y="20262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3" r="-3"/>
              </a:stretch>
            </a:blipFill>
          </p:spPr>
        </p:sp>
      </p:grpSp>
      <p:sp>
        <p:nvSpPr>
          <p:cNvPr id="17" name="TextBox 17"/>
          <p:cNvSpPr txBox="1"/>
          <p:nvPr/>
        </p:nvSpPr>
        <p:spPr>
          <a:xfrm>
            <a:off x="2405955" y="8173939"/>
            <a:ext cx="3166021" cy="5479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85"/>
              </a:lnSpc>
            </a:pPr>
            <a:r>
              <a:rPr lang="en-US" sz="2435" b="1">
                <a:solidFill>
                  <a:srgbClr val="2A2742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rPr>
              <a:t>kube-proxy</a:t>
            </a:r>
            <a:endParaRPr lang="en-US" sz="2435" b="1">
              <a:solidFill>
                <a:srgbClr val="2A2742"/>
              </a:solidFill>
              <a:latin typeface="Arimo Bold" panose="020B0704020202020204"/>
              <a:ea typeface="Arimo Bold" panose="020B0704020202020204"/>
              <a:cs typeface="Arimo Bold" panose="020B0704020202020204"/>
              <a:sym typeface="Arimo Bold" panose="020B0704020202020204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2405955" y="8550028"/>
            <a:ext cx="14995624" cy="7291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35"/>
              </a:lnSpc>
            </a:pPr>
            <a:r>
              <a:rPr lang="en-US" sz="1935">
                <a:solidFill>
                  <a:srgbClr val="2A2742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Network proxy that handles service discovery and load balancing for pods</a:t>
            </a:r>
            <a:endParaRPr lang="en-US" sz="1935">
              <a:solidFill>
                <a:srgbClr val="2A2742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 descr="preencoded.png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"/>
              <a:stretch>
                <a:fillRect t="-14" b="-14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AFAFA">
                <a:alpha val="80392"/>
              </a:srgbClr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992238" y="160486"/>
            <a:ext cx="11253000" cy="1267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45"/>
              </a:lnSpc>
            </a:pPr>
            <a:r>
              <a:rPr lang="en-US" sz="5560" b="1">
                <a:solidFill>
                  <a:srgbClr val="231971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rPr>
              <a:t>OpenShift Architecture Deep Dive</a:t>
            </a:r>
            <a:endParaRPr lang="en-US" sz="5560" b="1">
              <a:solidFill>
                <a:srgbClr val="231971"/>
              </a:solidFill>
              <a:latin typeface="Arimo Bold" panose="020B0704020202020204"/>
              <a:ea typeface="Arimo Bold" panose="020B0704020202020204"/>
              <a:cs typeface="Arimo Bold" panose="020B0704020202020204"/>
              <a:sym typeface="Arimo Bold" panose="020B0704020202020204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986284" y="2885479"/>
            <a:ext cx="2729103" cy="1645539"/>
          </a:xfrm>
          <a:custGeom>
            <a:avLst/>
            <a:gdLst/>
            <a:ahLst/>
            <a:cxnLst/>
            <a:rect l="l" t="t" r="r" b="b"/>
            <a:pathLst>
              <a:path w="2729103" h="1645539">
                <a:moveTo>
                  <a:pt x="0" y="0"/>
                </a:moveTo>
                <a:lnTo>
                  <a:pt x="2729103" y="0"/>
                </a:lnTo>
                <a:lnTo>
                  <a:pt x="2729103" y="1645539"/>
                </a:lnTo>
                <a:lnTo>
                  <a:pt x="0" y="16455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2151459" y="2982814"/>
            <a:ext cx="398625" cy="974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3125" b="1">
                <a:solidFill>
                  <a:srgbClr val="2A2742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rPr>
              <a:t>1</a:t>
            </a:r>
            <a:endParaRPr lang="en-US" sz="3125" b="1">
              <a:solidFill>
                <a:srgbClr val="2A2742"/>
              </a:solidFill>
              <a:latin typeface="Arimo Bold" panose="020B0704020202020204"/>
              <a:ea typeface="Arimo Bold" panose="020B0704020202020204"/>
              <a:cs typeface="Arimo Bold" panose="020B0704020202020204"/>
              <a:sym typeface="Arimo Bold" panose="020B0704020202020204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992910" y="2965400"/>
            <a:ext cx="3544125" cy="65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25"/>
              </a:lnSpc>
            </a:pPr>
            <a:r>
              <a:rPr lang="en-US" sz="2750" b="1">
                <a:solidFill>
                  <a:srgbClr val="2A2742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rPr>
              <a:t>OpenShift Layer</a:t>
            </a:r>
            <a:endParaRPr lang="en-US" sz="2750" b="1">
              <a:solidFill>
                <a:srgbClr val="2A2742"/>
              </a:solidFill>
              <a:latin typeface="Arimo Bold" panose="020B0704020202020204"/>
              <a:ea typeface="Arimo Bold" panose="020B0704020202020204"/>
              <a:cs typeface="Arimo Bold" panose="020B0704020202020204"/>
              <a:sym typeface="Arimo Bold" panose="020B0704020202020204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992910" y="3445074"/>
            <a:ext cx="8557875" cy="796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80"/>
              </a:lnSpc>
            </a:pPr>
            <a:r>
              <a:rPr lang="en-US" sz="2185">
                <a:solidFill>
                  <a:srgbClr val="2A2742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Enterprise features: OAuth server, Routes, Templates, Web Console</a:t>
            </a:r>
            <a:endParaRPr lang="en-US" sz="2185">
              <a:solidFill>
                <a:srgbClr val="2A2742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  <p:grpSp>
        <p:nvGrpSpPr>
          <p:cNvPr id="11" name="Group 11"/>
          <p:cNvGrpSpPr/>
          <p:nvPr/>
        </p:nvGrpSpPr>
        <p:grpSpPr>
          <a:xfrm rot="0">
            <a:off x="3851076" y="4506069"/>
            <a:ext cx="13303091" cy="19050"/>
            <a:chOff x="0" y="0"/>
            <a:chExt cx="17737455" cy="254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7737455" cy="25400"/>
            </a:xfrm>
            <a:custGeom>
              <a:avLst/>
              <a:gdLst/>
              <a:ahLst/>
              <a:cxnLst/>
              <a:rect l="l" t="t" r="r" b="b"/>
              <a:pathLst>
                <a:path w="17737455" h="25400">
                  <a:moveTo>
                    <a:pt x="0" y="12700"/>
                  </a:moveTo>
                  <a:cubicBezTo>
                    <a:pt x="0" y="5715"/>
                    <a:pt x="5715" y="0"/>
                    <a:pt x="12700" y="0"/>
                  </a:cubicBezTo>
                  <a:lnTo>
                    <a:pt x="17724755" y="0"/>
                  </a:lnTo>
                  <a:cubicBezTo>
                    <a:pt x="17731741" y="0"/>
                    <a:pt x="17737455" y="5715"/>
                    <a:pt x="17737455" y="12700"/>
                  </a:cubicBezTo>
                  <a:cubicBezTo>
                    <a:pt x="17737455" y="19685"/>
                    <a:pt x="17731741" y="25400"/>
                    <a:pt x="17724755" y="25400"/>
                  </a:cubicBezTo>
                  <a:lnTo>
                    <a:pt x="12700" y="25400"/>
                  </a:lnTo>
                  <a:cubicBezTo>
                    <a:pt x="5715" y="25400"/>
                    <a:pt x="0" y="19685"/>
                    <a:pt x="0" y="12700"/>
                  </a:cubicBezTo>
                  <a:close/>
                </a:path>
              </a:pathLst>
            </a:custGeom>
            <a:solidFill>
              <a:srgbClr val="BDB8DF"/>
            </a:solidFill>
          </p:spPr>
        </p:sp>
      </p:grpSp>
      <p:sp>
        <p:nvSpPr>
          <p:cNvPr id="13" name="Freeform 13"/>
          <p:cNvSpPr/>
          <p:nvPr/>
        </p:nvSpPr>
        <p:spPr>
          <a:xfrm>
            <a:off x="986284" y="4660851"/>
            <a:ext cx="5446395" cy="1645539"/>
          </a:xfrm>
          <a:custGeom>
            <a:avLst/>
            <a:gdLst/>
            <a:ahLst/>
            <a:cxnLst/>
            <a:rect l="l" t="t" r="r" b="b"/>
            <a:pathLst>
              <a:path w="5446395" h="1645539">
                <a:moveTo>
                  <a:pt x="0" y="0"/>
                </a:moveTo>
                <a:lnTo>
                  <a:pt x="5446395" y="0"/>
                </a:lnTo>
                <a:lnTo>
                  <a:pt x="5446395" y="1645539"/>
                </a:lnTo>
                <a:lnTo>
                  <a:pt x="0" y="164553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3510111" y="4758184"/>
            <a:ext cx="398625" cy="974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3125" b="1">
                <a:solidFill>
                  <a:srgbClr val="2A2742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rPr>
              <a:t>2</a:t>
            </a:r>
            <a:endParaRPr lang="en-US" sz="3125" b="1">
              <a:solidFill>
                <a:srgbClr val="2A2742"/>
              </a:solidFill>
              <a:latin typeface="Arimo Bold" panose="020B0704020202020204"/>
              <a:ea typeface="Arimo Bold" panose="020B0704020202020204"/>
              <a:cs typeface="Arimo Bold" panose="020B0704020202020204"/>
              <a:sym typeface="Arimo Bold" panose="020B0704020202020204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6710214" y="4740771"/>
            <a:ext cx="3544125" cy="65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25"/>
              </a:lnSpc>
            </a:pPr>
            <a:r>
              <a:rPr lang="en-US" sz="2750" b="1">
                <a:solidFill>
                  <a:srgbClr val="2A2742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rPr>
              <a:t>Kubernetes Layer</a:t>
            </a:r>
            <a:endParaRPr lang="en-US" sz="2750" b="1">
              <a:solidFill>
                <a:srgbClr val="2A2742"/>
              </a:solidFill>
              <a:latin typeface="Arimo Bold" panose="020B0704020202020204"/>
              <a:ea typeface="Arimo Bold" panose="020B0704020202020204"/>
              <a:cs typeface="Arimo Bold" panose="020B0704020202020204"/>
              <a:sym typeface="Arimo Bold" panose="020B0704020202020204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6710214" y="5220444"/>
            <a:ext cx="8505375" cy="796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80"/>
              </a:lnSpc>
            </a:pPr>
            <a:r>
              <a:rPr lang="en-US" sz="2185">
                <a:solidFill>
                  <a:srgbClr val="2A2742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Core orchestration: API Server, Scheduler, Controller Manager, etcd</a:t>
            </a:r>
            <a:endParaRPr lang="en-US" sz="2185">
              <a:solidFill>
                <a:srgbClr val="2A2742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  <p:grpSp>
        <p:nvGrpSpPr>
          <p:cNvPr id="17" name="Group 17"/>
          <p:cNvGrpSpPr/>
          <p:nvPr/>
        </p:nvGrpSpPr>
        <p:grpSpPr>
          <a:xfrm rot="0">
            <a:off x="6568380" y="6281440"/>
            <a:ext cx="10585799" cy="19050"/>
            <a:chOff x="0" y="0"/>
            <a:chExt cx="14114399" cy="254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4114399" cy="25400"/>
            </a:xfrm>
            <a:custGeom>
              <a:avLst/>
              <a:gdLst/>
              <a:ahLst/>
              <a:cxnLst/>
              <a:rect l="l" t="t" r="r" b="b"/>
              <a:pathLst>
                <a:path w="14114399" h="25400">
                  <a:moveTo>
                    <a:pt x="0" y="12700"/>
                  </a:moveTo>
                  <a:cubicBezTo>
                    <a:pt x="0" y="5715"/>
                    <a:pt x="5715" y="0"/>
                    <a:pt x="12700" y="0"/>
                  </a:cubicBezTo>
                  <a:lnTo>
                    <a:pt x="14101699" y="0"/>
                  </a:lnTo>
                  <a:cubicBezTo>
                    <a:pt x="14108685" y="0"/>
                    <a:pt x="14114399" y="5715"/>
                    <a:pt x="14114399" y="12700"/>
                  </a:cubicBezTo>
                  <a:cubicBezTo>
                    <a:pt x="14114399" y="19685"/>
                    <a:pt x="14108685" y="25400"/>
                    <a:pt x="14101699" y="25400"/>
                  </a:cubicBezTo>
                  <a:lnTo>
                    <a:pt x="12700" y="25400"/>
                  </a:lnTo>
                  <a:cubicBezTo>
                    <a:pt x="5715" y="25400"/>
                    <a:pt x="0" y="19685"/>
                    <a:pt x="0" y="12700"/>
                  </a:cubicBezTo>
                  <a:close/>
                </a:path>
              </a:pathLst>
            </a:custGeom>
            <a:solidFill>
              <a:srgbClr val="BDB8DF"/>
            </a:solidFill>
          </p:spPr>
        </p:sp>
      </p:grpSp>
      <p:sp>
        <p:nvSpPr>
          <p:cNvPr id="19" name="Freeform 19"/>
          <p:cNvSpPr/>
          <p:nvPr/>
        </p:nvSpPr>
        <p:spPr>
          <a:xfrm>
            <a:off x="986284" y="6436221"/>
            <a:ext cx="8163687" cy="1645539"/>
          </a:xfrm>
          <a:custGeom>
            <a:avLst/>
            <a:gdLst/>
            <a:ahLst/>
            <a:cxnLst/>
            <a:rect l="l" t="t" r="r" b="b"/>
            <a:pathLst>
              <a:path w="8163687" h="1645539">
                <a:moveTo>
                  <a:pt x="0" y="0"/>
                </a:moveTo>
                <a:lnTo>
                  <a:pt x="8163687" y="0"/>
                </a:lnTo>
                <a:lnTo>
                  <a:pt x="8163687" y="1645539"/>
                </a:lnTo>
                <a:lnTo>
                  <a:pt x="0" y="164553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4868764" y="6533555"/>
            <a:ext cx="398625" cy="974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3125" b="1">
                <a:solidFill>
                  <a:srgbClr val="2A2742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rPr>
              <a:t>3</a:t>
            </a:r>
            <a:endParaRPr lang="en-US" sz="3125" b="1">
              <a:solidFill>
                <a:srgbClr val="2A2742"/>
              </a:solidFill>
              <a:latin typeface="Arimo Bold" panose="020B0704020202020204"/>
              <a:ea typeface="Arimo Bold" panose="020B0704020202020204"/>
              <a:cs typeface="Arimo Bold" panose="020B0704020202020204"/>
              <a:sym typeface="Arimo Bold" panose="020B0704020202020204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9427518" y="6516141"/>
            <a:ext cx="3544125" cy="65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25"/>
              </a:lnSpc>
            </a:pPr>
            <a:r>
              <a:rPr lang="en-US" sz="2750" b="1">
                <a:solidFill>
                  <a:srgbClr val="2A2742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rPr>
              <a:t>Node Components</a:t>
            </a:r>
            <a:endParaRPr lang="en-US" sz="2750" b="1">
              <a:solidFill>
                <a:srgbClr val="2A2742"/>
              </a:solidFill>
              <a:latin typeface="Arimo Bold" panose="020B0704020202020204"/>
              <a:ea typeface="Arimo Bold" panose="020B0704020202020204"/>
              <a:cs typeface="Arimo Bold" panose="020B0704020202020204"/>
              <a:sym typeface="Arimo Bold" panose="020B0704020202020204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9427518" y="6995815"/>
            <a:ext cx="6993000" cy="796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80"/>
              </a:lnSpc>
            </a:pPr>
            <a:r>
              <a:rPr lang="en-US" sz="2185">
                <a:solidFill>
                  <a:srgbClr val="2A2742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RHCOS, Kubelet, CRI-O runtime, Ignition bootstrapping</a:t>
            </a:r>
            <a:endParaRPr lang="en-US" sz="2185">
              <a:solidFill>
                <a:srgbClr val="2A2742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992238" y="8051899"/>
            <a:ext cx="16303500" cy="796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80"/>
              </a:lnSpc>
            </a:pPr>
            <a:r>
              <a:rPr lang="en-US" sz="2185">
                <a:solidFill>
                  <a:srgbClr val="2A2742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OpenShift adds enterprise usability and security on top of Kubernetes, creating a complete platform for production workloads.</a:t>
            </a:r>
            <a:endParaRPr lang="en-US" sz="2185">
              <a:solidFill>
                <a:srgbClr val="2A2742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 descr="preencoded.png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"/>
              <a:stretch>
                <a:fillRect t="-14" b="-14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AFAFA">
                <a:alpha val="80392"/>
              </a:srgbClr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992238" y="1376859"/>
            <a:ext cx="9311879" cy="12669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45"/>
              </a:lnSpc>
            </a:pPr>
            <a:r>
              <a:rPr lang="en-US" sz="5560" b="1">
                <a:solidFill>
                  <a:srgbClr val="231971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rPr>
              <a:t>OpenShift-Specific Services</a:t>
            </a:r>
            <a:endParaRPr lang="en-US" sz="5560" b="1">
              <a:solidFill>
                <a:srgbClr val="231971"/>
              </a:solidFill>
              <a:latin typeface="Arimo Bold" panose="020B0704020202020204"/>
              <a:ea typeface="Arimo Bold" panose="020B0704020202020204"/>
              <a:cs typeface="Arimo Bold" panose="020B0704020202020204"/>
              <a:sym typeface="Arimo Bold" panose="020B0704020202020204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973191" y="4088758"/>
            <a:ext cx="5283612" cy="3562540"/>
          </a:xfrm>
          <a:custGeom>
            <a:avLst/>
            <a:gdLst/>
            <a:ahLst/>
            <a:cxnLst/>
            <a:rect l="l" t="t" r="r" b="b"/>
            <a:pathLst>
              <a:path w="5283612" h="3562540">
                <a:moveTo>
                  <a:pt x="0" y="0"/>
                </a:moveTo>
                <a:lnTo>
                  <a:pt x="5283612" y="0"/>
                </a:lnTo>
                <a:lnTo>
                  <a:pt x="5283612" y="3562540"/>
                </a:lnTo>
                <a:lnTo>
                  <a:pt x="0" y="35625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 rot="0">
            <a:off x="954138" y="4107805"/>
            <a:ext cx="152400" cy="3524441"/>
            <a:chOff x="0" y="0"/>
            <a:chExt cx="203200" cy="469925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03200" cy="4699254"/>
            </a:xfrm>
            <a:custGeom>
              <a:avLst/>
              <a:gdLst/>
              <a:ahLst/>
              <a:cxnLst/>
              <a:rect l="l" t="t" r="r" b="b"/>
              <a:pathLst>
                <a:path w="203200" h="4699254">
                  <a:moveTo>
                    <a:pt x="0" y="101600"/>
                  </a:moveTo>
                  <a:cubicBezTo>
                    <a:pt x="0" y="45466"/>
                    <a:pt x="45466" y="0"/>
                    <a:pt x="101600" y="0"/>
                  </a:cubicBezTo>
                  <a:cubicBezTo>
                    <a:pt x="157734" y="0"/>
                    <a:pt x="203200" y="45466"/>
                    <a:pt x="203200" y="101600"/>
                  </a:cubicBezTo>
                  <a:lnTo>
                    <a:pt x="203200" y="4597654"/>
                  </a:lnTo>
                  <a:cubicBezTo>
                    <a:pt x="203200" y="4653788"/>
                    <a:pt x="157734" y="4699254"/>
                    <a:pt x="101600" y="4699254"/>
                  </a:cubicBezTo>
                  <a:cubicBezTo>
                    <a:pt x="45466" y="4699254"/>
                    <a:pt x="0" y="4653788"/>
                    <a:pt x="0" y="4597654"/>
                  </a:cubicBezTo>
                  <a:close/>
                </a:path>
              </a:pathLst>
            </a:custGeom>
            <a:solidFill>
              <a:srgbClr val="5E4CE6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1428155" y="4219872"/>
            <a:ext cx="3544044" cy="6524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25"/>
              </a:lnSpc>
            </a:pPr>
            <a:r>
              <a:rPr lang="en-US" sz="2750" b="1">
                <a:solidFill>
                  <a:srgbClr val="2A2742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rPr>
              <a:t>Image Registry</a:t>
            </a:r>
            <a:endParaRPr lang="en-US" sz="2750" b="1">
              <a:solidFill>
                <a:srgbClr val="2A2742"/>
              </a:solidFill>
              <a:latin typeface="Arimo Bold" panose="020B0704020202020204"/>
              <a:ea typeface="Arimo Bold" panose="020B0704020202020204"/>
              <a:cs typeface="Arimo Bold" panose="020B0704020202020204"/>
              <a:sym typeface="Arimo Bold" panose="020B0704020202020204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428155" y="4699546"/>
            <a:ext cx="4487912" cy="21574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80"/>
              </a:lnSpc>
            </a:pPr>
            <a:r>
              <a:rPr lang="en-US" sz="2185">
                <a:solidFill>
                  <a:srgbClr val="2A2742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Internal container registry for storing and managing application images with integrated security scanning and access controls.</a:t>
            </a:r>
            <a:endParaRPr lang="en-US" sz="2185">
              <a:solidFill>
                <a:srgbClr val="2A2742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  <p:sp>
        <p:nvSpPr>
          <p:cNvPr id="12" name="Freeform 12"/>
          <p:cNvSpPr/>
          <p:nvPr/>
        </p:nvSpPr>
        <p:spPr>
          <a:xfrm>
            <a:off x="6502156" y="4088758"/>
            <a:ext cx="5283612" cy="3562540"/>
          </a:xfrm>
          <a:custGeom>
            <a:avLst/>
            <a:gdLst/>
            <a:ahLst/>
            <a:cxnLst/>
            <a:rect l="l" t="t" r="r" b="b"/>
            <a:pathLst>
              <a:path w="5283612" h="3562540">
                <a:moveTo>
                  <a:pt x="0" y="0"/>
                </a:moveTo>
                <a:lnTo>
                  <a:pt x="5283612" y="0"/>
                </a:lnTo>
                <a:lnTo>
                  <a:pt x="5283612" y="3562540"/>
                </a:lnTo>
                <a:lnTo>
                  <a:pt x="0" y="35625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oup 13"/>
          <p:cNvGrpSpPr/>
          <p:nvPr/>
        </p:nvGrpSpPr>
        <p:grpSpPr>
          <a:xfrm rot="0">
            <a:off x="6483102" y="4107805"/>
            <a:ext cx="152400" cy="3524441"/>
            <a:chOff x="0" y="0"/>
            <a:chExt cx="203200" cy="4699255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03200" cy="4699254"/>
            </a:xfrm>
            <a:custGeom>
              <a:avLst/>
              <a:gdLst/>
              <a:ahLst/>
              <a:cxnLst/>
              <a:rect l="l" t="t" r="r" b="b"/>
              <a:pathLst>
                <a:path w="203200" h="4699254">
                  <a:moveTo>
                    <a:pt x="0" y="101600"/>
                  </a:moveTo>
                  <a:cubicBezTo>
                    <a:pt x="0" y="45466"/>
                    <a:pt x="45466" y="0"/>
                    <a:pt x="101600" y="0"/>
                  </a:cubicBezTo>
                  <a:cubicBezTo>
                    <a:pt x="157734" y="0"/>
                    <a:pt x="203200" y="45466"/>
                    <a:pt x="203200" y="101600"/>
                  </a:cubicBezTo>
                  <a:lnTo>
                    <a:pt x="203200" y="4597654"/>
                  </a:lnTo>
                  <a:cubicBezTo>
                    <a:pt x="203200" y="4653788"/>
                    <a:pt x="157734" y="4699254"/>
                    <a:pt x="101600" y="4699254"/>
                  </a:cubicBezTo>
                  <a:cubicBezTo>
                    <a:pt x="45466" y="4699254"/>
                    <a:pt x="0" y="4653788"/>
                    <a:pt x="0" y="4597654"/>
                  </a:cubicBezTo>
                  <a:close/>
                </a:path>
              </a:pathLst>
            </a:custGeom>
            <a:solidFill>
              <a:srgbClr val="5E4CE6"/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6957120" y="4219872"/>
            <a:ext cx="3544044" cy="6524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25"/>
              </a:lnSpc>
            </a:pPr>
            <a:r>
              <a:rPr lang="en-US" sz="2750" b="1">
                <a:solidFill>
                  <a:srgbClr val="2A2742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rPr>
              <a:t>Router/Ingress</a:t>
            </a:r>
            <a:endParaRPr lang="en-US" sz="2750" b="1">
              <a:solidFill>
                <a:srgbClr val="2A2742"/>
              </a:solidFill>
              <a:latin typeface="Arimo Bold" panose="020B0704020202020204"/>
              <a:ea typeface="Arimo Bold" panose="020B0704020202020204"/>
              <a:cs typeface="Arimo Bold" panose="020B0704020202020204"/>
              <a:sym typeface="Arimo Bold" panose="020B0704020202020204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6957120" y="4699546"/>
            <a:ext cx="4487912" cy="21574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80"/>
              </a:lnSpc>
            </a:pPr>
            <a:r>
              <a:rPr lang="en-US" sz="2185">
                <a:solidFill>
                  <a:srgbClr val="2A2742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HAProxy-based routing layer that provides external access to services with SSL termination and traffic management.</a:t>
            </a:r>
            <a:endParaRPr lang="en-US" sz="2185">
              <a:solidFill>
                <a:srgbClr val="2A2742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  <p:sp>
        <p:nvSpPr>
          <p:cNvPr id="17" name="Freeform 17"/>
          <p:cNvSpPr/>
          <p:nvPr/>
        </p:nvSpPr>
        <p:spPr>
          <a:xfrm>
            <a:off x="12031119" y="4088758"/>
            <a:ext cx="5283612" cy="3562540"/>
          </a:xfrm>
          <a:custGeom>
            <a:avLst/>
            <a:gdLst/>
            <a:ahLst/>
            <a:cxnLst/>
            <a:rect l="l" t="t" r="r" b="b"/>
            <a:pathLst>
              <a:path w="5283612" h="3562540">
                <a:moveTo>
                  <a:pt x="0" y="0"/>
                </a:moveTo>
                <a:lnTo>
                  <a:pt x="5283612" y="0"/>
                </a:lnTo>
                <a:lnTo>
                  <a:pt x="5283612" y="3562540"/>
                </a:lnTo>
                <a:lnTo>
                  <a:pt x="0" y="35625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8" name="Group 18"/>
          <p:cNvGrpSpPr/>
          <p:nvPr/>
        </p:nvGrpSpPr>
        <p:grpSpPr>
          <a:xfrm rot="0">
            <a:off x="12012066" y="4107805"/>
            <a:ext cx="152400" cy="3524441"/>
            <a:chOff x="0" y="0"/>
            <a:chExt cx="203200" cy="4699255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203200" cy="4699254"/>
            </a:xfrm>
            <a:custGeom>
              <a:avLst/>
              <a:gdLst/>
              <a:ahLst/>
              <a:cxnLst/>
              <a:rect l="l" t="t" r="r" b="b"/>
              <a:pathLst>
                <a:path w="203200" h="4699254">
                  <a:moveTo>
                    <a:pt x="0" y="101600"/>
                  </a:moveTo>
                  <a:cubicBezTo>
                    <a:pt x="0" y="45466"/>
                    <a:pt x="45466" y="0"/>
                    <a:pt x="101600" y="0"/>
                  </a:cubicBezTo>
                  <a:cubicBezTo>
                    <a:pt x="157734" y="0"/>
                    <a:pt x="203200" y="45466"/>
                    <a:pt x="203200" y="101600"/>
                  </a:cubicBezTo>
                  <a:lnTo>
                    <a:pt x="203200" y="4597654"/>
                  </a:lnTo>
                  <a:cubicBezTo>
                    <a:pt x="203200" y="4653788"/>
                    <a:pt x="157734" y="4699254"/>
                    <a:pt x="101600" y="4699254"/>
                  </a:cubicBezTo>
                  <a:cubicBezTo>
                    <a:pt x="45466" y="4699254"/>
                    <a:pt x="0" y="4653788"/>
                    <a:pt x="0" y="4597654"/>
                  </a:cubicBezTo>
                  <a:close/>
                </a:path>
              </a:pathLst>
            </a:custGeom>
            <a:solidFill>
              <a:srgbClr val="5E4CE6"/>
            </a:solidFill>
          </p:spPr>
        </p:sp>
      </p:grpSp>
      <p:sp>
        <p:nvSpPr>
          <p:cNvPr id="20" name="TextBox 20"/>
          <p:cNvSpPr txBox="1"/>
          <p:nvPr/>
        </p:nvSpPr>
        <p:spPr>
          <a:xfrm>
            <a:off x="12486085" y="4219872"/>
            <a:ext cx="3544044" cy="6524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25"/>
              </a:lnSpc>
            </a:pPr>
            <a:r>
              <a:rPr lang="en-US" sz="2750" b="1">
                <a:solidFill>
                  <a:srgbClr val="2A2742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rPr>
              <a:t>Web Console</a:t>
            </a:r>
            <a:endParaRPr lang="en-US" sz="2750" b="1">
              <a:solidFill>
                <a:srgbClr val="2A2742"/>
              </a:solidFill>
              <a:latin typeface="Arimo Bold" panose="020B0704020202020204"/>
              <a:ea typeface="Arimo Bold" panose="020B0704020202020204"/>
              <a:cs typeface="Arimo Bold" panose="020B0704020202020204"/>
              <a:sym typeface="Arimo Bold" panose="020B0704020202020204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2486085" y="4699546"/>
            <a:ext cx="4487913" cy="26110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80"/>
              </a:lnSpc>
            </a:pPr>
            <a:r>
              <a:rPr lang="en-US" sz="2185">
                <a:solidFill>
                  <a:srgbClr val="2A2742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Comprehensive web-based management interface for developers and administrators to manage applications and cluster resources.</a:t>
            </a:r>
            <a:endParaRPr lang="en-US" sz="2185">
              <a:solidFill>
                <a:srgbClr val="2A2742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 descr="preencoded.png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"/>
              <a:stretch>
                <a:fillRect t="-14" b="-14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AFAFA">
                <a:alpha val="80392"/>
              </a:srgbClr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975122" y="404217"/>
            <a:ext cx="9479625" cy="2103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155"/>
              </a:lnSpc>
            </a:pPr>
            <a:r>
              <a:rPr lang="en-US" sz="5435" b="1">
                <a:solidFill>
                  <a:srgbClr val="231971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rPr>
              <a:t>Software-Defined Networking</a:t>
            </a:r>
            <a:endParaRPr lang="en-US" sz="5435" b="1">
              <a:solidFill>
                <a:srgbClr val="231971"/>
              </a:solidFill>
              <a:latin typeface="Arimo Bold" panose="020B0704020202020204"/>
              <a:ea typeface="Arimo Bold" panose="020B0704020202020204"/>
              <a:cs typeface="Arimo Bold" panose="020B0704020202020204"/>
              <a:sym typeface="Arimo Bold" panose="020B0704020202020204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75122" y="3013472"/>
            <a:ext cx="3929625" cy="62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65"/>
              </a:lnSpc>
            </a:pPr>
            <a:r>
              <a:rPr lang="en-US" sz="2685" b="1">
                <a:solidFill>
                  <a:srgbClr val="231971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rPr>
              <a:t>Internal Communication</a:t>
            </a:r>
            <a:endParaRPr lang="en-US" sz="2685" b="1">
              <a:solidFill>
                <a:srgbClr val="231971"/>
              </a:solidFill>
              <a:latin typeface="Arimo Bold" panose="020B0704020202020204"/>
              <a:ea typeface="Arimo Bold" panose="020B0704020202020204"/>
              <a:cs typeface="Arimo Bold" panose="020B0704020202020204"/>
              <a:sym typeface="Arimo Bold" panose="020B0704020202020204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75122" y="3575000"/>
            <a:ext cx="4399875" cy="1234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28625" lvl="2" indent="-142875" algn="l">
              <a:lnSpc>
                <a:spcPts val="4200"/>
              </a:lnSpc>
              <a:buFont typeface="Arial" panose="020B0604020202020204"/>
              <a:buChar char="⚬"/>
            </a:pPr>
            <a:r>
              <a:rPr lang="en-US" sz="2185">
                <a:solidFill>
                  <a:srgbClr val="2A2742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Pod-to-pod networking across nodes</a:t>
            </a:r>
            <a:endParaRPr lang="en-US" sz="2185">
              <a:solidFill>
                <a:srgbClr val="2A2742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75122" y="4563964"/>
            <a:ext cx="4399875" cy="1234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28625" lvl="2" indent="-142875" algn="l">
              <a:lnSpc>
                <a:spcPts val="4200"/>
              </a:lnSpc>
              <a:buFont typeface="Arial" panose="020B0604020202020204"/>
              <a:buChar char="⚬"/>
            </a:pPr>
            <a:r>
              <a:rPr lang="en-US" sz="2185">
                <a:solidFill>
                  <a:srgbClr val="2A2742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Service discovery with stable DNS names</a:t>
            </a:r>
            <a:endParaRPr lang="en-US" sz="2185">
              <a:solidFill>
                <a:srgbClr val="2A2742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975122" y="5552926"/>
            <a:ext cx="4399875" cy="1234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28625" lvl="2" indent="-142875" algn="l">
              <a:lnSpc>
                <a:spcPts val="4200"/>
              </a:lnSpc>
              <a:buFont typeface="Arial" panose="020B0604020202020204"/>
              <a:buChar char="⚬"/>
            </a:pPr>
            <a:r>
              <a:rPr lang="en-US" sz="2185">
                <a:solidFill>
                  <a:srgbClr val="2A2742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Virtual IP addresses for service abstraction</a:t>
            </a:r>
            <a:endParaRPr lang="en-US" sz="2185">
              <a:solidFill>
                <a:srgbClr val="2A2742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975122" y="6541889"/>
            <a:ext cx="4399875" cy="1234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28625" lvl="2" indent="-142875" algn="l">
              <a:lnSpc>
                <a:spcPts val="4200"/>
              </a:lnSpc>
              <a:buFont typeface="Arial" panose="020B0604020202020204"/>
              <a:buChar char="⚬"/>
            </a:pPr>
            <a:r>
              <a:rPr lang="en-US" sz="2185">
                <a:solidFill>
                  <a:srgbClr val="2A2742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Multi-tenant network isolation policies</a:t>
            </a:r>
            <a:endParaRPr lang="en-US" sz="2185">
              <a:solidFill>
                <a:srgbClr val="2A2742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6064449" y="3013472"/>
            <a:ext cx="3483000" cy="62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65"/>
              </a:lnSpc>
            </a:pPr>
            <a:r>
              <a:rPr lang="en-US" sz="2685" b="1">
                <a:solidFill>
                  <a:srgbClr val="231971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rPr>
              <a:t>External Exposure</a:t>
            </a:r>
            <a:endParaRPr lang="en-US" sz="2685" b="1">
              <a:solidFill>
                <a:srgbClr val="231971"/>
              </a:solidFill>
              <a:latin typeface="Arimo Bold" panose="020B0704020202020204"/>
              <a:ea typeface="Arimo Bold" panose="020B0704020202020204"/>
              <a:cs typeface="Arimo Bold" panose="020B0704020202020204"/>
              <a:sym typeface="Arimo Bold" panose="020B0704020202020204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6064449" y="3575000"/>
            <a:ext cx="4399875" cy="1234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28625" lvl="2" indent="-142875" algn="l">
              <a:lnSpc>
                <a:spcPts val="4200"/>
              </a:lnSpc>
              <a:buFont typeface="Arial" panose="020B0604020202020204"/>
              <a:buChar char="⚬"/>
            </a:pPr>
            <a:r>
              <a:rPr lang="en-US" sz="2185">
                <a:solidFill>
                  <a:srgbClr val="2A2742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Routes for external URL mapping</a:t>
            </a:r>
            <a:endParaRPr lang="en-US" sz="2185">
              <a:solidFill>
                <a:srgbClr val="2A2742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6064449" y="4563964"/>
            <a:ext cx="4399875" cy="78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28625" lvl="2" indent="-142875" algn="l">
              <a:lnSpc>
                <a:spcPts val="4200"/>
              </a:lnSpc>
              <a:buFont typeface="Arial" panose="020B0604020202020204"/>
              <a:buChar char="⚬"/>
            </a:pPr>
            <a:r>
              <a:rPr lang="en-US" sz="2185">
                <a:solidFill>
                  <a:srgbClr val="2A2742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Integrated TLS termination</a:t>
            </a:r>
            <a:endParaRPr lang="en-US" sz="2185">
              <a:solidFill>
                <a:srgbClr val="2A2742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6064449" y="5107186"/>
            <a:ext cx="4399875" cy="78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28625" lvl="2" indent="-142875" algn="l">
              <a:lnSpc>
                <a:spcPts val="4200"/>
              </a:lnSpc>
              <a:buFont typeface="Arial" panose="020B0604020202020204"/>
              <a:buChar char="⚬"/>
            </a:pPr>
            <a:r>
              <a:rPr lang="en-US" sz="2185">
                <a:solidFill>
                  <a:srgbClr val="2A2742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Load balancer integration</a:t>
            </a:r>
            <a:endParaRPr lang="en-US" sz="2185">
              <a:solidFill>
                <a:srgbClr val="2A2742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6064449" y="5650409"/>
            <a:ext cx="4399875" cy="78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28625" lvl="2" indent="-142875" algn="l">
              <a:lnSpc>
                <a:spcPts val="4200"/>
              </a:lnSpc>
              <a:buFont typeface="Arial" panose="020B0604020202020204"/>
              <a:buChar char="⚬"/>
            </a:pPr>
            <a:r>
              <a:rPr lang="en-US" sz="2185">
                <a:solidFill>
                  <a:srgbClr val="2A2742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Enterprise firewall compatibility</a:t>
            </a:r>
            <a:endParaRPr lang="en-US" sz="2185">
              <a:solidFill>
                <a:srgbClr val="2A2742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975122" y="7844284"/>
            <a:ext cx="9479625" cy="1680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2185">
                <a:solidFill>
                  <a:srgbClr val="2A2742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OpenShift's networking goes beyond Kubernetes Ingress with native Routes that automatically handle external exposure, TLS certificates, and enterprise network integration without complex configuration.</a:t>
            </a:r>
            <a:endParaRPr lang="en-US" sz="2185">
              <a:solidFill>
                <a:srgbClr val="2A2742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 descr="preencoded.png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"/>
              <a:stretch>
                <a:fillRect t="-14" b="-14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AFAFA">
                <a:alpha val="80392"/>
              </a:srgbClr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992238" y="230585"/>
            <a:ext cx="10337625" cy="1267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45"/>
              </a:lnSpc>
            </a:pPr>
            <a:r>
              <a:rPr lang="en-US" sz="5560" b="1">
                <a:solidFill>
                  <a:srgbClr val="231971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rPr>
              <a:t>Enterprise Security Framework</a:t>
            </a:r>
            <a:endParaRPr lang="en-US" sz="5560" b="1">
              <a:solidFill>
                <a:srgbClr val="231971"/>
              </a:solidFill>
              <a:latin typeface="Arimo Bold" panose="020B0704020202020204"/>
              <a:ea typeface="Arimo Bold" panose="020B0704020202020204"/>
              <a:cs typeface="Arimo Bold" panose="020B0704020202020204"/>
              <a:sym typeface="Arimo Bold" panose="020B0704020202020204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986284" y="2955578"/>
            <a:ext cx="5257419" cy="4602670"/>
          </a:xfrm>
          <a:custGeom>
            <a:avLst/>
            <a:gdLst/>
            <a:ahLst/>
            <a:cxnLst/>
            <a:rect l="l" t="t" r="r" b="b"/>
            <a:pathLst>
              <a:path w="5257419" h="4602670">
                <a:moveTo>
                  <a:pt x="0" y="0"/>
                </a:moveTo>
                <a:lnTo>
                  <a:pt x="5257419" y="0"/>
                </a:lnTo>
                <a:lnTo>
                  <a:pt x="5257419" y="4602670"/>
                </a:lnTo>
                <a:lnTo>
                  <a:pt x="0" y="46026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 rot="0">
            <a:off x="1285280" y="3254574"/>
            <a:ext cx="850487" cy="850487"/>
            <a:chOff x="0" y="0"/>
            <a:chExt cx="1133983" cy="113398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33983" cy="1133983"/>
            </a:xfrm>
            <a:custGeom>
              <a:avLst/>
              <a:gdLst/>
              <a:ahLst/>
              <a:cxnLst/>
              <a:rect l="l" t="t" r="r" b="b"/>
              <a:pathLst>
                <a:path w="1133983" h="1133983">
                  <a:moveTo>
                    <a:pt x="0" y="567055"/>
                  </a:moveTo>
                  <a:cubicBezTo>
                    <a:pt x="0" y="253873"/>
                    <a:pt x="253873" y="0"/>
                    <a:pt x="567055" y="0"/>
                  </a:cubicBezTo>
                  <a:cubicBezTo>
                    <a:pt x="880237" y="0"/>
                    <a:pt x="1133983" y="253873"/>
                    <a:pt x="1133983" y="567055"/>
                  </a:cubicBezTo>
                  <a:cubicBezTo>
                    <a:pt x="1133983" y="880237"/>
                    <a:pt x="880110" y="1133983"/>
                    <a:pt x="567055" y="1133983"/>
                  </a:cubicBezTo>
                  <a:cubicBezTo>
                    <a:pt x="254000" y="1133983"/>
                    <a:pt x="0" y="880110"/>
                    <a:pt x="0" y="567055"/>
                  </a:cubicBezTo>
                  <a:close/>
                </a:path>
              </a:pathLst>
            </a:custGeom>
            <a:solidFill>
              <a:srgbClr val="5E4CE6"/>
            </a:solidFill>
          </p:spPr>
        </p:sp>
      </p:grpSp>
      <p:grpSp>
        <p:nvGrpSpPr>
          <p:cNvPr id="10" name="Group 10"/>
          <p:cNvGrpSpPr/>
          <p:nvPr/>
        </p:nvGrpSpPr>
        <p:grpSpPr>
          <a:xfrm rot="0">
            <a:off x="1519238" y="3440609"/>
            <a:ext cx="382619" cy="478346"/>
            <a:chOff x="0" y="0"/>
            <a:chExt cx="510159" cy="637795"/>
          </a:xfrm>
        </p:grpSpPr>
        <p:sp>
          <p:nvSpPr>
            <p:cNvPr id="11" name="Freeform 11" descr="preencoded.png"/>
            <p:cNvSpPr/>
            <p:nvPr/>
          </p:nvSpPr>
          <p:spPr>
            <a:xfrm>
              <a:off x="0" y="0"/>
              <a:ext cx="510159" cy="637794"/>
            </a:xfrm>
            <a:custGeom>
              <a:avLst/>
              <a:gdLst/>
              <a:ahLst/>
              <a:cxnLst/>
              <a:rect l="l" t="t" r="r" b="b"/>
              <a:pathLst>
                <a:path w="510159" h="637794">
                  <a:moveTo>
                    <a:pt x="0" y="0"/>
                  </a:moveTo>
                  <a:lnTo>
                    <a:pt x="510159" y="0"/>
                  </a:lnTo>
                  <a:lnTo>
                    <a:pt x="510159" y="637794"/>
                  </a:lnTo>
                  <a:lnTo>
                    <a:pt x="0" y="6377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7" r="-7"/>
              </a:stretch>
            </a:blipFill>
          </p:spPr>
        </p:sp>
      </p:grpSp>
      <p:sp>
        <p:nvSpPr>
          <p:cNvPr id="12" name="TextBox 12"/>
          <p:cNvSpPr txBox="1"/>
          <p:nvPr/>
        </p:nvSpPr>
        <p:spPr>
          <a:xfrm>
            <a:off x="1285280" y="4179094"/>
            <a:ext cx="4659375" cy="10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25"/>
              </a:lnSpc>
            </a:pPr>
            <a:r>
              <a:rPr lang="en-US" sz="2750" b="1">
                <a:solidFill>
                  <a:srgbClr val="2A2742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rPr>
              <a:t>Security Context Constraints</a:t>
            </a:r>
            <a:endParaRPr lang="en-US" sz="2750" b="1">
              <a:solidFill>
                <a:srgbClr val="2A2742"/>
              </a:solidFill>
              <a:latin typeface="Arimo Bold" panose="020B0704020202020204"/>
              <a:ea typeface="Arimo Bold" panose="020B0704020202020204"/>
              <a:cs typeface="Arimo Bold" panose="020B0704020202020204"/>
              <a:sym typeface="Arimo Bold" panose="020B0704020202020204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285280" y="5101679"/>
            <a:ext cx="4659375" cy="2157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80"/>
              </a:lnSpc>
            </a:pPr>
            <a:r>
              <a:rPr lang="en-US" sz="2185">
                <a:solidFill>
                  <a:srgbClr val="2A2742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Strict defaults prevent containers from running as root unless explicitly authorized, reducing privilege escalation risks.</a:t>
            </a:r>
            <a:endParaRPr lang="en-US" sz="2185">
              <a:solidFill>
                <a:srgbClr val="2A2742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  <p:sp>
        <p:nvSpPr>
          <p:cNvPr id="14" name="Freeform 14"/>
          <p:cNvSpPr/>
          <p:nvPr/>
        </p:nvSpPr>
        <p:spPr>
          <a:xfrm>
            <a:off x="6515249" y="2955578"/>
            <a:ext cx="5257419" cy="4602670"/>
          </a:xfrm>
          <a:custGeom>
            <a:avLst/>
            <a:gdLst/>
            <a:ahLst/>
            <a:cxnLst/>
            <a:rect l="l" t="t" r="r" b="b"/>
            <a:pathLst>
              <a:path w="5257419" h="4602670">
                <a:moveTo>
                  <a:pt x="0" y="0"/>
                </a:moveTo>
                <a:lnTo>
                  <a:pt x="5257419" y="0"/>
                </a:lnTo>
                <a:lnTo>
                  <a:pt x="5257419" y="4602670"/>
                </a:lnTo>
                <a:lnTo>
                  <a:pt x="0" y="46026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5" name="Group 15"/>
          <p:cNvGrpSpPr/>
          <p:nvPr/>
        </p:nvGrpSpPr>
        <p:grpSpPr>
          <a:xfrm rot="0">
            <a:off x="6814245" y="3254574"/>
            <a:ext cx="850487" cy="850487"/>
            <a:chOff x="0" y="0"/>
            <a:chExt cx="1133983" cy="1133983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133983" cy="1133983"/>
            </a:xfrm>
            <a:custGeom>
              <a:avLst/>
              <a:gdLst/>
              <a:ahLst/>
              <a:cxnLst/>
              <a:rect l="l" t="t" r="r" b="b"/>
              <a:pathLst>
                <a:path w="1133983" h="1133983">
                  <a:moveTo>
                    <a:pt x="0" y="567055"/>
                  </a:moveTo>
                  <a:cubicBezTo>
                    <a:pt x="0" y="253873"/>
                    <a:pt x="253873" y="0"/>
                    <a:pt x="567055" y="0"/>
                  </a:cubicBezTo>
                  <a:cubicBezTo>
                    <a:pt x="880237" y="0"/>
                    <a:pt x="1133983" y="253873"/>
                    <a:pt x="1133983" y="567055"/>
                  </a:cubicBezTo>
                  <a:cubicBezTo>
                    <a:pt x="1133983" y="880237"/>
                    <a:pt x="880110" y="1133983"/>
                    <a:pt x="567055" y="1133983"/>
                  </a:cubicBezTo>
                  <a:cubicBezTo>
                    <a:pt x="254000" y="1133983"/>
                    <a:pt x="0" y="880110"/>
                    <a:pt x="0" y="567055"/>
                  </a:cubicBezTo>
                  <a:close/>
                </a:path>
              </a:pathLst>
            </a:custGeom>
            <a:solidFill>
              <a:srgbClr val="5E4CE6"/>
            </a:solidFill>
          </p:spPr>
        </p:sp>
      </p:grpSp>
      <p:grpSp>
        <p:nvGrpSpPr>
          <p:cNvPr id="17" name="Group 17"/>
          <p:cNvGrpSpPr/>
          <p:nvPr/>
        </p:nvGrpSpPr>
        <p:grpSpPr>
          <a:xfrm rot="0">
            <a:off x="7048202" y="3440609"/>
            <a:ext cx="382619" cy="478346"/>
            <a:chOff x="0" y="0"/>
            <a:chExt cx="510159" cy="637795"/>
          </a:xfrm>
        </p:grpSpPr>
        <p:sp>
          <p:nvSpPr>
            <p:cNvPr id="18" name="Freeform 18" descr="preencoded.png"/>
            <p:cNvSpPr/>
            <p:nvPr/>
          </p:nvSpPr>
          <p:spPr>
            <a:xfrm>
              <a:off x="0" y="0"/>
              <a:ext cx="510159" cy="637794"/>
            </a:xfrm>
            <a:custGeom>
              <a:avLst/>
              <a:gdLst/>
              <a:ahLst/>
              <a:cxnLst/>
              <a:rect l="l" t="t" r="r" b="b"/>
              <a:pathLst>
                <a:path w="510159" h="637794">
                  <a:moveTo>
                    <a:pt x="0" y="0"/>
                  </a:moveTo>
                  <a:lnTo>
                    <a:pt x="510159" y="0"/>
                  </a:lnTo>
                  <a:lnTo>
                    <a:pt x="510159" y="637794"/>
                  </a:lnTo>
                  <a:lnTo>
                    <a:pt x="0" y="6377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7" r="-7"/>
              </a:stretch>
            </a:blipFill>
          </p:spPr>
        </p:sp>
      </p:grpSp>
      <p:sp>
        <p:nvSpPr>
          <p:cNvPr id="19" name="TextBox 19"/>
          <p:cNvSpPr txBox="1"/>
          <p:nvPr/>
        </p:nvSpPr>
        <p:spPr>
          <a:xfrm>
            <a:off x="6814245" y="4179094"/>
            <a:ext cx="3544125" cy="65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25"/>
              </a:lnSpc>
            </a:pPr>
            <a:r>
              <a:rPr lang="en-US" sz="2750" b="1">
                <a:solidFill>
                  <a:srgbClr val="2A2742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rPr>
              <a:t>RBAC &amp; Identity</a:t>
            </a:r>
            <a:endParaRPr lang="en-US" sz="2750" b="1">
              <a:solidFill>
                <a:srgbClr val="2A2742"/>
              </a:solidFill>
              <a:latin typeface="Arimo Bold" panose="020B0704020202020204"/>
              <a:ea typeface="Arimo Bold" panose="020B0704020202020204"/>
              <a:cs typeface="Arimo Bold" panose="020B0704020202020204"/>
              <a:sym typeface="Arimo Bold" panose="020B0704020202020204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6814245" y="4658766"/>
            <a:ext cx="4659375" cy="2157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80"/>
              </a:lnSpc>
            </a:pPr>
            <a:r>
              <a:rPr lang="en-US" sz="2185">
                <a:solidFill>
                  <a:srgbClr val="2A2742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Fine-grained role-based access control with OAuth2 integration for enterprise identity providers like LDAP and Active Directory.</a:t>
            </a:r>
            <a:endParaRPr lang="en-US" sz="2185">
              <a:solidFill>
                <a:srgbClr val="2A2742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  <p:sp>
        <p:nvSpPr>
          <p:cNvPr id="21" name="Freeform 21"/>
          <p:cNvSpPr/>
          <p:nvPr/>
        </p:nvSpPr>
        <p:spPr>
          <a:xfrm>
            <a:off x="12044213" y="2955578"/>
            <a:ext cx="5257419" cy="4602670"/>
          </a:xfrm>
          <a:custGeom>
            <a:avLst/>
            <a:gdLst/>
            <a:ahLst/>
            <a:cxnLst/>
            <a:rect l="l" t="t" r="r" b="b"/>
            <a:pathLst>
              <a:path w="5257419" h="4602670">
                <a:moveTo>
                  <a:pt x="0" y="0"/>
                </a:moveTo>
                <a:lnTo>
                  <a:pt x="5257419" y="0"/>
                </a:lnTo>
                <a:lnTo>
                  <a:pt x="5257419" y="4602670"/>
                </a:lnTo>
                <a:lnTo>
                  <a:pt x="0" y="46026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2" name="Group 22"/>
          <p:cNvGrpSpPr/>
          <p:nvPr/>
        </p:nvGrpSpPr>
        <p:grpSpPr>
          <a:xfrm rot="0">
            <a:off x="12343210" y="3254574"/>
            <a:ext cx="850487" cy="850487"/>
            <a:chOff x="0" y="0"/>
            <a:chExt cx="1133983" cy="1133983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133983" cy="1133983"/>
            </a:xfrm>
            <a:custGeom>
              <a:avLst/>
              <a:gdLst/>
              <a:ahLst/>
              <a:cxnLst/>
              <a:rect l="l" t="t" r="r" b="b"/>
              <a:pathLst>
                <a:path w="1133983" h="1133983">
                  <a:moveTo>
                    <a:pt x="0" y="567055"/>
                  </a:moveTo>
                  <a:cubicBezTo>
                    <a:pt x="0" y="253873"/>
                    <a:pt x="253873" y="0"/>
                    <a:pt x="567055" y="0"/>
                  </a:cubicBezTo>
                  <a:cubicBezTo>
                    <a:pt x="880237" y="0"/>
                    <a:pt x="1133983" y="253873"/>
                    <a:pt x="1133983" y="567055"/>
                  </a:cubicBezTo>
                  <a:cubicBezTo>
                    <a:pt x="1133983" y="880237"/>
                    <a:pt x="880110" y="1133983"/>
                    <a:pt x="567055" y="1133983"/>
                  </a:cubicBezTo>
                  <a:cubicBezTo>
                    <a:pt x="254000" y="1133983"/>
                    <a:pt x="0" y="880110"/>
                    <a:pt x="0" y="567055"/>
                  </a:cubicBezTo>
                  <a:close/>
                </a:path>
              </a:pathLst>
            </a:custGeom>
            <a:solidFill>
              <a:srgbClr val="5E4CE6"/>
            </a:solidFill>
          </p:spPr>
        </p:sp>
      </p:grpSp>
      <p:grpSp>
        <p:nvGrpSpPr>
          <p:cNvPr id="24" name="Group 24"/>
          <p:cNvGrpSpPr/>
          <p:nvPr/>
        </p:nvGrpSpPr>
        <p:grpSpPr>
          <a:xfrm rot="0">
            <a:off x="12577167" y="3440609"/>
            <a:ext cx="382620" cy="478346"/>
            <a:chOff x="0" y="0"/>
            <a:chExt cx="510160" cy="637795"/>
          </a:xfrm>
        </p:grpSpPr>
        <p:sp>
          <p:nvSpPr>
            <p:cNvPr id="25" name="Freeform 25" descr="preencoded.png"/>
            <p:cNvSpPr/>
            <p:nvPr/>
          </p:nvSpPr>
          <p:spPr>
            <a:xfrm>
              <a:off x="0" y="0"/>
              <a:ext cx="510159" cy="637794"/>
            </a:xfrm>
            <a:custGeom>
              <a:avLst/>
              <a:gdLst/>
              <a:ahLst/>
              <a:cxnLst/>
              <a:rect l="l" t="t" r="r" b="b"/>
              <a:pathLst>
                <a:path w="510159" h="637794">
                  <a:moveTo>
                    <a:pt x="0" y="0"/>
                  </a:moveTo>
                  <a:lnTo>
                    <a:pt x="510159" y="0"/>
                  </a:lnTo>
                  <a:lnTo>
                    <a:pt x="510159" y="637794"/>
                  </a:lnTo>
                  <a:lnTo>
                    <a:pt x="0" y="6377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7" r="-7"/>
              </a:stretch>
            </a:blipFill>
          </p:spPr>
        </p:sp>
      </p:grpSp>
      <p:sp>
        <p:nvSpPr>
          <p:cNvPr id="26" name="TextBox 26"/>
          <p:cNvSpPr txBox="1"/>
          <p:nvPr/>
        </p:nvSpPr>
        <p:spPr>
          <a:xfrm>
            <a:off x="12343210" y="4179094"/>
            <a:ext cx="3544125" cy="65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25"/>
              </a:lnSpc>
            </a:pPr>
            <a:r>
              <a:rPr lang="en-US" sz="2750" b="1">
                <a:solidFill>
                  <a:srgbClr val="2A2742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rPr>
              <a:t>Image Security</a:t>
            </a:r>
            <a:endParaRPr lang="en-US" sz="2750" b="1">
              <a:solidFill>
                <a:srgbClr val="2A2742"/>
              </a:solidFill>
              <a:latin typeface="Arimo Bold" panose="020B0704020202020204"/>
              <a:ea typeface="Arimo Bold" panose="020B0704020202020204"/>
              <a:cs typeface="Arimo Bold" panose="020B0704020202020204"/>
              <a:sym typeface="Arimo Bold" panose="020B0704020202020204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12343210" y="4658766"/>
            <a:ext cx="4659375" cy="2157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80"/>
              </a:lnSpc>
            </a:pPr>
            <a:r>
              <a:rPr lang="en-US" sz="2185">
                <a:solidFill>
                  <a:srgbClr val="2A2742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Built-in vulnerability scanning, signed image verification, and ImageStreams for secure container lifecycle management.</a:t>
            </a:r>
            <a:endParaRPr lang="en-US" sz="2185">
              <a:solidFill>
                <a:srgbClr val="2A2742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992238" y="7528172"/>
            <a:ext cx="16303500" cy="1250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80"/>
              </a:lnSpc>
            </a:pPr>
            <a:r>
              <a:rPr lang="en-US" sz="2185">
                <a:solidFill>
                  <a:srgbClr val="2A2742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Unlike Kubernetes where security must be configured manually, OpenShift enforces enterprise security standards from day one, making it ideal for compliance-heavy industries like healthcare and finance.</a:t>
            </a:r>
            <a:endParaRPr lang="en-US" sz="2185">
              <a:solidFill>
                <a:srgbClr val="2A2742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 descr="preencoded.png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"/>
              <a:stretch>
                <a:fillRect t="-14" b="-14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AFAFA">
                <a:alpha val="80392"/>
              </a:srgbClr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7727602" y="-61615"/>
            <a:ext cx="9590625" cy="1081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55"/>
              </a:lnSpc>
            </a:pPr>
            <a:r>
              <a:rPr lang="en-US" sz="4875" b="1">
                <a:solidFill>
                  <a:srgbClr val="231971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rPr>
              <a:t>Developer Experience Revolution</a:t>
            </a:r>
            <a:endParaRPr lang="en-US" sz="4875" b="1">
              <a:solidFill>
                <a:srgbClr val="231971"/>
              </a:solidFill>
              <a:latin typeface="Arimo Bold" panose="020B0704020202020204"/>
              <a:ea typeface="Arimo Bold" panose="020B0704020202020204"/>
              <a:cs typeface="Arimo Bold" panose="020B0704020202020204"/>
              <a:sym typeface="Arimo Bold" panose="020B0704020202020204"/>
            </a:endParaRPr>
          </a:p>
        </p:txBody>
      </p:sp>
      <p:grpSp>
        <p:nvGrpSpPr>
          <p:cNvPr id="7" name="Group 7"/>
          <p:cNvGrpSpPr/>
          <p:nvPr/>
        </p:nvGrpSpPr>
        <p:grpSpPr>
          <a:xfrm rot="0">
            <a:off x="7727602" y="2199531"/>
            <a:ext cx="1242251" cy="1490662"/>
            <a:chOff x="0" y="0"/>
            <a:chExt cx="1656335" cy="1987549"/>
          </a:xfrm>
        </p:grpSpPr>
        <p:sp>
          <p:nvSpPr>
            <p:cNvPr id="8" name="Freeform 8" descr="preencoded.png"/>
            <p:cNvSpPr/>
            <p:nvPr/>
          </p:nvSpPr>
          <p:spPr>
            <a:xfrm>
              <a:off x="0" y="0"/>
              <a:ext cx="1656334" cy="1987550"/>
            </a:xfrm>
            <a:custGeom>
              <a:avLst/>
              <a:gdLst/>
              <a:ahLst/>
              <a:cxnLst/>
              <a:rect l="l" t="t" r="r" b="b"/>
              <a:pathLst>
                <a:path w="1656334" h="1987550">
                  <a:moveTo>
                    <a:pt x="0" y="0"/>
                  </a:moveTo>
                  <a:lnTo>
                    <a:pt x="1656334" y="0"/>
                  </a:lnTo>
                  <a:lnTo>
                    <a:pt x="1656334" y="1987550"/>
                  </a:lnTo>
                  <a:lnTo>
                    <a:pt x="0" y="1987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367" b="-367"/>
              </a:stretch>
            </a:blipFill>
          </p:spPr>
        </p:sp>
      </p:grpSp>
      <p:sp>
        <p:nvSpPr>
          <p:cNvPr id="9" name="TextBox 9"/>
          <p:cNvSpPr txBox="1"/>
          <p:nvPr/>
        </p:nvSpPr>
        <p:spPr>
          <a:xfrm>
            <a:off x="9218265" y="2314575"/>
            <a:ext cx="3105750" cy="52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95"/>
              </a:lnSpc>
            </a:pPr>
            <a:r>
              <a:rPr lang="en-US" sz="2435" b="1">
                <a:solidFill>
                  <a:srgbClr val="2A2742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rPr>
              <a:t>Source-to-Image</a:t>
            </a:r>
            <a:endParaRPr lang="en-US" sz="2435" b="1">
              <a:solidFill>
                <a:srgbClr val="2A2742"/>
              </a:solidFill>
              <a:latin typeface="Arimo Bold" panose="020B0704020202020204"/>
              <a:ea typeface="Arimo Bold" panose="020B0704020202020204"/>
              <a:cs typeface="Arimo Bold" panose="020B0704020202020204"/>
              <a:sym typeface="Arimo Bold" panose="020B0704020202020204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9218265" y="2680246"/>
            <a:ext cx="8200125" cy="702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45"/>
              </a:lnSpc>
            </a:pPr>
            <a:r>
              <a:rPr lang="en-US" sz="1935">
                <a:solidFill>
                  <a:srgbClr val="2A2742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Push code directly from Git repositories without writing Dockerfiles</a:t>
            </a:r>
            <a:endParaRPr lang="en-US" sz="1935">
              <a:solidFill>
                <a:srgbClr val="2A2742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  <p:grpSp>
        <p:nvGrpSpPr>
          <p:cNvPr id="11" name="Group 11"/>
          <p:cNvGrpSpPr/>
          <p:nvPr/>
        </p:nvGrpSpPr>
        <p:grpSpPr>
          <a:xfrm rot="0">
            <a:off x="7727602" y="3690194"/>
            <a:ext cx="1242251" cy="1490662"/>
            <a:chOff x="0" y="0"/>
            <a:chExt cx="1656335" cy="1987549"/>
          </a:xfrm>
        </p:grpSpPr>
        <p:sp>
          <p:nvSpPr>
            <p:cNvPr id="12" name="Freeform 12" descr="preencoded.png"/>
            <p:cNvSpPr/>
            <p:nvPr/>
          </p:nvSpPr>
          <p:spPr>
            <a:xfrm>
              <a:off x="0" y="0"/>
              <a:ext cx="1656334" cy="1987550"/>
            </a:xfrm>
            <a:custGeom>
              <a:avLst/>
              <a:gdLst/>
              <a:ahLst/>
              <a:cxnLst/>
              <a:rect l="l" t="t" r="r" b="b"/>
              <a:pathLst>
                <a:path w="1656334" h="1987550">
                  <a:moveTo>
                    <a:pt x="0" y="0"/>
                  </a:moveTo>
                  <a:lnTo>
                    <a:pt x="1656334" y="0"/>
                  </a:lnTo>
                  <a:lnTo>
                    <a:pt x="1656334" y="1987550"/>
                  </a:lnTo>
                  <a:lnTo>
                    <a:pt x="0" y="1987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367" b="-367"/>
              </a:stretch>
            </a:blipFill>
          </p:spPr>
        </p:sp>
      </p:grpSp>
      <p:sp>
        <p:nvSpPr>
          <p:cNvPr id="13" name="TextBox 13"/>
          <p:cNvSpPr txBox="1"/>
          <p:nvPr/>
        </p:nvSpPr>
        <p:spPr>
          <a:xfrm>
            <a:off x="9218265" y="3805237"/>
            <a:ext cx="3105750" cy="52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95"/>
              </a:lnSpc>
            </a:pPr>
            <a:r>
              <a:rPr lang="en-US" sz="2435" b="1">
                <a:solidFill>
                  <a:srgbClr val="2A2742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rPr>
              <a:t>BuildConfigs</a:t>
            </a:r>
            <a:endParaRPr lang="en-US" sz="2435" b="1">
              <a:solidFill>
                <a:srgbClr val="2A2742"/>
              </a:solidFill>
              <a:latin typeface="Arimo Bold" panose="020B0704020202020204"/>
              <a:ea typeface="Arimo Bold" panose="020B0704020202020204"/>
              <a:cs typeface="Arimo Bold" panose="020B0704020202020204"/>
              <a:sym typeface="Arimo Bold" panose="020B0704020202020204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9218265" y="4170909"/>
            <a:ext cx="8200125" cy="702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45"/>
              </a:lnSpc>
            </a:pPr>
            <a:r>
              <a:rPr lang="en-US" sz="1935">
                <a:solidFill>
                  <a:srgbClr val="2A2742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Automated container builds with triggers for security updates</a:t>
            </a:r>
            <a:endParaRPr lang="en-US" sz="1935">
              <a:solidFill>
                <a:srgbClr val="2A2742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  <p:grpSp>
        <p:nvGrpSpPr>
          <p:cNvPr id="15" name="Group 15"/>
          <p:cNvGrpSpPr/>
          <p:nvPr/>
        </p:nvGrpSpPr>
        <p:grpSpPr>
          <a:xfrm rot="0">
            <a:off x="7727602" y="5180856"/>
            <a:ext cx="1242251" cy="1490662"/>
            <a:chOff x="0" y="0"/>
            <a:chExt cx="1656335" cy="1987549"/>
          </a:xfrm>
        </p:grpSpPr>
        <p:sp>
          <p:nvSpPr>
            <p:cNvPr id="16" name="Freeform 16" descr="preencoded.png"/>
            <p:cNvSpPr/>
            <p:nvPr/>
          </p:nvSpPr>
          <p:spPr>
            <a:xfrm>
              <a:off x="0" y="0"/>
              <a:ext cx="1656334" cy="1987550"/>
            </a:xfrm>
            <a:custGeom>
              <a:avLst/>
              <a:gdLst/>
              <a:ahLst/>
              <a:cxnLst/>
              <a:rect l="l" t="t" r="r" b="b"/>
              <a:pathLst>
                <a:path w="1656334" h="1987550">
                  <a:moveTo>
                    <a:pt x="0" y="0"/>
                  </a:moveTo>
                  <a:lnTo>
                    <a:pt x="1656334" y="0"/>
                  </a:lnTo>
                  <a:lnTo>
                    <a:pt x="1656334" y="1987550"/>
                  </a:lnTo>
                  <a:lnTo>
                    <a:pt x="0" y="1987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367" b="-367"/>
              </a:stretch>
            </a:blipFill>
          </p:spPr>
        </p:sp>
      </p:grpSp>
      <p:sp>
        <p:nvSpPr>
          <p:cNvPr id="17" name="TextBox 17"/>
          <p:cNvSpPr txBox="1"/>
          <p:nvPr/>
        </p:nvSpPr>
        <p:spPr>
          <a:xfrm>
            <a:off x="9218265" y="5295900"/>
            <a:ext cx="3105750" cy="52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95"/>
              </a:lnSpc>
            </a:pPr>
            <a:r>
              <a:rPr lang="en-US" sz="2435" b="1">
                <a:solidFill>
                  <a:srgbClr val="2A2742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rPr>
              <a:t>Web Console</a:t>
            </a:r>
            <a:endParaRPr lang="en-US" sz="2435" b="1">
              <a:solidFill>
                <a:srgbClr val="2A2742"/>
              </a:solidFill>
              <a:latin typeface="Arimo Bold" panose="020B0704020202020204"/>
              <a:ea typeface="Arimo Bold" panose="020B0704020202020204"/>
              <a:cs typeface="Arimo Bold" panose="020B0704020202020204"/>
              <a:sym typeface="Arimo Bold" panose="020B0704020202020204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9218265" y="5661571"/>
            <a:ext cx="8200125" cy="702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45"/>
              </a:lnSpc>
            </a:pPr>
            <a:r>
              <a:rPr lang="en-US" sz="1935">
                <a:solidFill>
                  <a:srgbClr val="2A2742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Visual deployment and monitoring without YAML complexity</a:t>
            </a:r>
            <a:endParaRPr lang="en-US" sz="1935">
              <a:solidFill>
                <a:srgbClr val="2A2742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  <p:grpSp>
        <p:nvGrpSpPr>
          <p:cNvPr id="19" name="Group 19"/>
          <p:cNvGrpSpPr/>
          <p:nvPr/>
        </p:nvGrpSpPr>
        <p:grpSpPr>
          <a:xfrm rot="0">
            <a:off x="7727602" y="6671519"/>
            <a:ext cx="1242251" cy="1490662"/>
            <a:chOff x="0" y="0"/>
            <a:chExt cx="1656335" cy="1987549"/>
          </a:xfrm>
        </p:grpSpPr>
        <p:sp>
          <p:nvSpPr>
            <p:cNvPr id="20" name="Freeform 20" descr="preencoded.png"/>
            <p:cNvSpPr/>
            <p:nvPr/>
          </p:nvSpPr>
          <p:spPr>
            <a:xfrm>
              <a:off x="0" y="0"/>
              <a:ext cx="1656334" cy="1987550"/>
            </a:xfrm>
            <a:custGeom>
              <a:avLst/>
              <a:gdLst/>
              <a:ahLst/>
              <a:cxnLst/>
              <a:rect l="l" t="t" r="r" b="b"/>
              <a:pathLst>
                <a:path w="1656334" h="1987550">
                  <a:moveTo>
                    <a:pt x="0" y="0"/>
                  </a:moveTo>
                  <a:lnTo>
                    <a:pt x="1656334" y="0"/>
                  </a:lnTo>
                  <a:lnTo>
                    <a:pt x="1656334" y="1987550"/>
                  </a:lnTo>
                  <a:lnTo>
                    <a:pt x="0" y="1987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t="-367" b="-367"/>
              </a:stretch>
            </a:blipFill>
          </p:spPr>
        </p:sp>
      </p:grpSp>
      <p:sp>
        <p:nvSpPr>
          <p:cNvPr id="21" name="TextBox 21"/>
          <p:cNvSpPr txBox="1"/>
          <p:nvPr/>
        </p:nvSpPr>
        <p:spPr>
          <a:xfrm>
            <a:off x="9218265" y="6786562"/>
            <a:ext cx="3105750" cy="52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95"/>
              </a:lnSpc>
            </a:pPr>
            <a:r>
              <a:rPr lang="en-US" sz="2435" b="1">
                <a:solidFill>
                  <a:srgbClr val="2A2742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rPr>
              <a:t>Operators</a:t>
            </a:r>
            <a:endParaRPr lang="en-US" sz="2435" b="1">
              <a:solidFill>
                <a:srgbClr val="2A2742"/>
              </a:solidFill>
              <a:latin typeface="Arimo Bold" panose="020B0704020202020204"/>
              <a:ea typeface="Arimo Bold" panose="020B0704020202020204"/>
              <a:cs typeface="Arimo Bold" panose="020B0704020202020204"/>
              <a:sym typeface="Arimo Bold" panose="020B0704020202020204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9218265" y="7152234"/>
            <a:ext cx="8200125" cy="702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45"/>
              </a:lnSpc>
            </a:pPr>
            <a:r>
              <a:rPr lang="en-US" sz="1935">
                <a:solidFill>
                  <a:srgbClr val="2A2742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Application lifecycle automation for complex services</a:t>
            </a:r>
            <a:endParaRPr lang="en-US" sz="1935">
              <a:solidFill>
                <a:srgbClr val="2A2742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7727602" y="8136880"/>
            <a:ext cx="9690750" cy="1099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45"/>
              </a:lnSpc>
            </a:pPr>
            <a:r>
              <a:rPr lang="en-US" sz="1935">
                <a:solidFill>
                  <a:srgbClr val="2A2742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OpenShift removes the steep Kubernetes learning curve, enabling developers to focus on application logic rather than infrastructure complexity.</a:t>
            </a:r>
            <a:endParaRPr lang="en-US" sz="1935">
              <a:solidFill>
                <a:srgbClr val="2A2742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 descr="preencoded.png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"/>
              <a:stretch>
                <a:fillRect t="-14" b="-14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AFAFA">
                <a:alpha val="80392"/>
              </a:srgbClr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028700" y="30061"/>
            <a:ext cx="8397750" cy="1267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45"/>
              </a:lnSpc>
            </a:pPr>
            <a:r>
              <a:rPr lang="en-US" sz="5560" b="1">
                <a:solidFill>
                  <a:srgbClr val="231971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rPr>
              <a:t>The Container Revolution</a:t>
            </a:r>
            <a:endParaRPr lang="en-US" sz="5560" b="1">
              <a:solidFill>
                <a:srgbClr val="231971"/>
              </a:solidFill>
              <a:latin typeface="Arimo Bold" panose="020B0704020202020204"/>
              <a:ea typeface="Arimo Bold" panose="020B0704020202020204"/>
              <a:cs typeface="Arimo Bold" panose="020B0704020202020204"/>
              <a:sym typeface="Arimo Bold" panose="020B0704020202020204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986284" y="2478286"/>
            <a:ext cx="9457372" cy="2572035"/>
          </a:xfrm>
          <a:custGeom>
            <a:avLst/>
            <a:gdLst/>
            <a:ahLst/>
            <a:cxnLst/>
            <a:rect l="l" t="t" r="r" b="b"/>
            <a:pathLst>
              <a:path w="9457372" h="2572035">
                <a:moveTo>
                  <a:pt x="0" y="0"/>
                </a:moveTo>
                <a:lnTo>
                  <a:pt x="9457372" y="0"/>
                </a:lnTo>
                <a:lnTo>
                  <a:pt x="9457372" y="2572035"/>
                </a:lnTo>
                <a:lnTo>
                  <a:pt x="0" y="25720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285280" y="2567731"/>
            <a:ext cx="3544125" cy="65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25"/>
              </a:lnSpc>
            </a:pPr>
            <a:r>
              <a:rPr lang="en-US" sz="2750" b="1">
                <a:solidFill>
                  <a:srgbClr val="2A2742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rPr>
              <a:t>The Challenge</a:t>
            </a:r>
            <a:endParaRPr lang="en-US" sz="2750" b="1">
              <a:solidFill>
                <a:srgbClr val="2A2742"/>
              </a:solidFill>
              <a:latin typeface="Arimo Bold" panose="020B0704020202020204"/>
              <a:ea typeface="Arimo Bold" panose="020B0704020202020204"/>
              <a:cs typeface="Arimo Bold" panose="020B0704020202020204"/>
              <a:sym typeface="Arimo Bold" panose="020B0704020202020204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285280" y="3047405"/>
            <a:ext cx="8859375" cy="1703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80"/>
              </a:lnSpc>
            </a:pPr>
            <a:r>
              <a:rPr lang="en-US" sz="2185">
                <a:solidFill>
                  <a:srgbClr val="2A2742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Managing hundreds or thousands of containers manually is like trying to organize hundreds of lunchboxes individually every day—completely impractical.</a:t>
            </a:r>
            <a:endParaRPr lang="en-US" sz="2185">
              <a:solidFill>
                <a:srgbClr val="2A2742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  <p:sp>
        <p:nvSpPr>
          <p:cNvPr id="10" name="Freeform 10"/>
          <p:cNvSpPr/>
          <p:nvPr/>
        </p:nvSpPr>
        <p:spPr>
          <a:xfrm>
            <a:off x="986284" y="5321796"/>
            <a:ext cx="9457372" cy="2118265"/>
          </a:xfrm>
          <a:custGeom>
            <a:avLst/>
            <a:gdLst/>
            <a:ahLst/>
            <a:cxnLst/>
            <a:rect l="l" t="t" r="r" b="b"/>
            <a:pathLst>
              <a:path w="9457372" h="2118265">
                <a:moveTo>
                  <a:pt x="0" y="0"/>
                </a:moveTo>
                <a:lnTo>
                  <a:pt x="9457372" y="0"/>
                </a:lnTo>
                <a:lnTo>
                  <a:pt x="9457372" y="2118265"/>
                </a:lnTo>
                <a:lnTo>
                  <a:pt x="0" y="21182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285280" y="5411241"/>
            <a:ext cx="3544125" cy="65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25"/>
              </a:lnSpc>
            </a:pPr>
            <a:r>
              <a:rPr lang="en-US" sz="2750" b="1">
                <a:solidFill>
                  <a:srgbClr val="2A2742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rPr>
              <a:t>The Solution</a:t>
            </a:r>
            <a:endParaRPr lang="en-US" sz="2750" b="1">
              <a:solidFill>
                <a:srgbClr val="2A2742"/>
              </a:solidFill>
              <a:latin typeface="Arimo Bold" panose="020B0704020202020204"/>
              <a:ea typeface="Arimo Bold" panose="020B0704020202020204"/>
              <a:cs typeface="Arimo Bold" panose="020B0704020202020204"/>
              <a:sym typeface="Arimo Bold" panose="020B0704020202020204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285280" y="5890915"/>
            <a:ext cx="8859375" cy="1250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80"/>
              </a:lnSpc>
            </a:pPr>
            <a:r>
              <a:rPr lang="en-US" sz="2185">
                <a:solidFill>
                  <a:srgbClr val="2A2742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OpenShift automates deployment, scaling, and management, letting teams focus on applications instead of manual container upkeep.</a:t>
            </a:r>
            <a:endParaRPr lang="en-US" sz="2185">
              <a:solidFill>
                <a:srgbClr val="2A2742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992238" y="7410152"/>
            <a:ext cx="9445500" cy="1703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80"/>
              </a:lnSpc>
            </a:pPr>
            <a:r>
              <a:rPr lang="en-US" sz="2185">
                <a:solidFill>
                  <a:srgbClr val="2A2742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Containerization has transformed how we deploy applications. Tools like Docker package everything an application needs—code, dependencies, configuration—so it runs consistently anywhere.</a:t>
            </a:r>
            <a:endParaRPr lang="en-US" sz="2185">
              <a:solidFill>
                <a:srgbClr val="2A2742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 descr="preencoded.png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"/>
              <a:stretch>
                <a:fillRect t="-14" b="-14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AFAFA">
                <a:alpha val="80392"/>
              </a:srgbClr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941784" y="38299"/>
            <a:ext cx="8740500" cy="1183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875"/>
              </a:lnSpc>
            </a:pPr>
            <a:r>
              <a:rPr lang="en-US" sz="5250" b="1">
                <a:solidFill>
                  <a:srgbClr val="231971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rPr>
              <a:t>Persistent Storage Strategy</a:t>
            </a:r>
            <a:endParaRPr lang="en-US" sz="5250" b="1">
              <a:solidFill>
                <a:srgbClr val="231971"/>
              </a:solidFill>
              <a:latin typeface="Arimo Bold" panose="020B0704020202020204"/>
              <a:ea typeface="Arimo Bold" panose="020B0704020202020204"/>
              <a:cs typeface="Arimo Bold" panose="020B0704020202020204"/>
              <a:sym typeface="Arimo Bold" panose="020B0704020202020204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41784" y="2063055"/>
            <a:ext cx="3363375" cy="610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05"/>
              </a:lnSpc>
            </a:pPr>
            <a:r>
              <a:rPr lang="en-US" sz="2625" b="1">
                <a:solidFill>
                  <a:srgbClr val="231971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rPr>
              <a:t>Storage Abstraction</a:t>
            </a:r>
            <a:endParaRPr lang="en-US" sz="2625" b="1">
              <a:solidFill>
                <a:srgbClr val="231971"/>
              </a:solidFill>
              <a:latin typeface="Arimo Bold" panose="020B0704020202020204"/>
              <a:ea typeface="Arimo Bold" panose="020B0704020202020204"/>
              <a:cs typeface="Arimo Bold" panose="020B0704020202020204"/>
              <a:sym typeface="Arimo Bold" panose="020B0704020202020204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41784" y="2619226"/>
            <a:ext cx="9580125" cy="1184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060">
                <a:solidFill>
                  <a:srgbClr val="2A2742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Persistent Volumes and Claims decouple applications from storage infrastructure, supporting NFS, Ceph, cloud storage, and enterprise arrays.</a:t>
            </a:r>
            <a:endParaRPr lang="en-US" sz="2060">
              <a:solidFill>
                <a:srgbClr val="2A2742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41784" y="3752939"/>
            <a:ext cx="3406500" cy="610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05"/>
              </a:lnSpc>
            </a:pPr>
            <a:r>
              <a:rPr lang="en-US" sz="2625" b="1">
                <a:solidFill>
                  <a:srgbClr val="231971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rPr>
              <a:t>Dynamic Provisioning</a:t>
            </a:r>
            <a:endParaRPr lang="en-US" sz="2625" b="1">
              <a:solidFill>
                <a:srgbClr val="231971"/>
              </a:solidFill>
              <a:latin typeface="Arimo Bold" panose="020B0704020202020204"/>
              <a:ea typeface="Arimo Bold" panose="020B0704020202020204"/>
              <a:cs typeface="Arimo Bold" panose="020B0704020202020204"/>
              <a:sym typeface="Arimo Bold" panose="020B0704020202020204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941784" y="4438650"/>
            <a:ext cx="9580125" cy="1184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060">
                <a:solidFill>
                  <a:srgbClr val="2A2742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StorageClasses enable self-service storage allocation with automatic provisioning from configured storage pools.</a:t>
            </a:r>
            <a:endParaRPr lang="en-US" sz="2060">
              <a:solidFill>
                <a:srgbClr val="2A2742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941784" y="5701904"/>
            <a:ext cx="3363375" cy="610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05"/>
              </a:lnSpc>
            </a:pPr>
            <a:r>
              <a:rPr lang="en-US" sz="2625" b="1">
                <a:solidFill>
                  <a:srgbClr val="231971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rPr>
              <a:t>Stateful Applications</a:t>
            </a:r>
            <a:endParaRPr lang="en-US" sz="2625" b="1">
              <a:solidFill>
                <a:srgbClr val="231971"/>
              </a:solidFill>
              <a:latin typeface="Arimo Bold" panose="020B0704020202020204"/>
              <a:ea typeface="Arimo Bold" panose="020B0704020202020204"/>
              <a:cs typeface="Arimo Bold" panose="020B0704020202020204"/>
              <a:sym typeface="Arimo Bold" panose="020B0704020202020204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941784" y="6258074"/>
            <a:ext cx="9580125" cy="1184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060">
                <a:solidFill>
                  <a:srgbClr val="2A2742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StatefulSets with persistent storage identity ensure data consistency for databases and message queues across pod restarts.</a:t>
            </a:r>
            <a:endParaRPr lang="en-US" sz="2060">
              <a:solidFill>
                <a:srgbClr val="2A2742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  <p:grpSp>
        <p:nvGrpSpPr>
          <p:cNvPr id="13" name="Group 13"/>
          <p:cNvGrpSpPr/>
          <p:nvPr/>
        </p:nvGrpSpPr>
        <p:grpSpPr>
          <a:xfrm rot="0">
            <a:off x="11187707" y="2287191"/>
            <a:ext cx="6167913" cy="6167913"/>
            <a:chOff x="0" y="0"/>
            <a:chExt cx="8223885" cy="8223885"/>
          </a:xfrm>
        </p:grpSpPr>
        <p:sp>
          <p:nvSpPr>
            <p:cNvPr id="14" name="Freeform 14" descr="preencoded.png"/>
            <p:cNvSpPr/>
            <p:nvPr/>
          </p:nvSpPr>
          <p:spPr>
            <a:xfrm>
              <a:off x="0" y="0"/>
              <a:ext cx="8223885" cy="8223885"/>
            </a:xfrm>
            <a:custGeom>
              <a:avLst/>
              <a:gdLst/>
              <a:ahLst/>
              <a:cxnLst/>
              <a:rect l="l" t="t" r="r" b="b"/>
              <a:pathLst>
                <a:path w="8223885" h="8223885">
                  <a:moveTo>
                    <a:pt x="0" y="0"/>
                  </a:moveTo>
                  <a:lnTo>
                    <a:pt x="8223885" y="0"/>
                  </a:lnTo>
                  <a:lnTo>
                    <a:pt x="8223885" y="8223885"/>
                  </a:lnTo>
                  <a:lnTo>
                    <a:pt x="0" y="82238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</p:grpSp>
      <p:sp>
        <p:nvSpPr>
          <p:cNvPr id="15" name="TextBox 15"/>
          <p:cNvSpPr txBox="1"/>
          <p:nvPr/>
        </p:nvSpPr>
        <p:spPr>
          <a:xfrm>
            <a:off x="941784" y="8736657"/>
            <a:ext cx="16404375" cy="1184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060">
                <a:solidFill>
                  <a:srgbClr val="2A2742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This enterprise-grade storage support makes OpenShift suitable for both stateless microservices and data-intensive applications requiring persistent state.</a:t>
            </a:r>
            <a:endParaRPr lang="en-US" sz="2060">
              <a:solidFill>
                <a:srgbClr val="2A2742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 descr="preencoded.png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"/>
              <a:stretch>
                <a:fillRect t="-14" b="-14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AFAFA">
                <a:alpha val="80392"/>
              </a:srgbClr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7696497" y="-339526"/>
            <a:ext cx="8775375" cy="1072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30"/>
              </a:lnSpc>
            </a:pPr>
            <a:r>
              <a:rPr lang="en-US" sz="4685" b="1">
                <a:solidFill>
                  <a:srgbClr val="231971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rPr>
              <a:t>High Availability &amp; Self-Healing</a:t>
            </a:r>
            <a:endParaRPr lang="en-US" sz="4685" b="1">
              <a:solidFill>
                <a:srgbClr val="231971"/>
              </a:solidFill>
              <a:latin typeface="Arimo Bold" panose="020B0704020202020204"/>
              <a:ea typeface="Arimo Bold" panose="020B0704020202020204"/>
              <a:cs typeface="Arimo Bold" panose="020B0704020202020204"/>
              <a:sym typeface="Arimo Bold" panose="020B0704020202020204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7690544" y="1803946"/>
            <a:ext cx="4768786" cy="3136011"/>
          </a:xfrm>
          <a:custGeom>
            <a:avLst/>
            <a:gdLst/>
            <a:ahLst/>
            <a:cxnLst/>
            <a:rect l="l" t="t" r="r" b="b"/>
            <a:pathLst>
              <a:path w="4768786" h="3136011">
                <a:moveTo>
                  <a:pt x="0" y="0"/>
                </a:moveTo>
                <a:lnTo>
                  <a:pt x="4768786" y="0"/>
                </a:lnTo>
                <a:lnTo>
                  <a:pt x="4768786" y="3136011"/>
                </a:lnTo>
                <a:lnTo>
                  <a:pt x="0" y="31360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 rot="0">
            <a:off x="7945487" y="2058889"/>
            <a:ext cx="718852" cy="718852"/>
            <a:chOff x="0" y="0"/>
            <a:chExt cx="958469" cy="95846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958469" cy="958469"/>
            </a:xfrm>
            <a:custGeom>
              <a:avLst/>
              <a:gdLst/>
              <a:ahLst/>
              <a:cxnLst/>
              <a:rect l="l" t="t" r="r" b="b"/>
              <a:pathLst>
                <a:path w="958469" h="958469">
                  <a:moveTo>
                    <a:pt x="0" y="479298"/>
                  </a:moveTo>
                  <a:cubicBezTo>
                    <a:pt x="0" y="214630"/>
                    <a:pt x="214630" y="0"/>
                    <a:pt x="479298" y="0"/>
                  </a:cubicBezTo>
                  <a:cubicBezTo>
                    <a:pt x="743966" y="0"/>
                    <a:pt x="958469" y="214630"/>
                    <a:pt x="958469" y="479298"/>
                  </a:cubicBezTo>
                  <a:cubicBezTo>
                    <a:pt x="958469" y="743966"/>
                    <a:pt x="743966" y="958469"/>
                    <a:pt x="479298" y="958469"/>
                  </a:cubicBezTo>
                  <a:cubicBezTo>
                    <a:pt x="214630" y="958469"/>
                    <a:pt x="0" y="743966"/>
                    <a:pt x="0" y="479298"/>
                  </a:cubicBezTo>
                  <a:close/>
                </a:path>
              </a:pathLst>
            </a:custGeom>
            <a:solidFill>
              <a:srgbClr val="5E4CE6"/>
            </a:solidFill>
          </p:spPr>
        </p:sp>
      </p:grpSp>
      <p:grpSp>
        <p:nvGrpSpPr>
          <p:cNvPr id="10" name="Group 10"/>
          <p:cNvGrpSpPr/>
          <p:nvPr/>
        </p:nvGrpSpPr>
        <p:grpSpPr>
          <a:xfrm rot="0">
            <a:off x="8143131" y="2216051"/>
            <a:ext cx="323374" cy="404240"/>
            <a:chOff x="0" y="0"/>
            <a:chExt cx="431165" cy="538987"/>
          </a:xfrm>
        </p:grpSpPr>
        <p:sp>
          <p:nvSpPr>
            <p:cNvPr id="11" name="Freeform 11" descr="preencoded.png"/>
            <p:cNvSpPr/>
            <p:nvPr/>
          </p:nvSpPr>
          <p:spPr>
            <a:xfrm>
              <a:off x="0" y="0"/>
              <a:ext cx="431165" cy="538988"/>
            </a:xfrm>
            <a:custGeom>
              <a:avLst/>
              <a:gdLst/>
              <a:ahLst/>
              <a:cxnLst/>
              <a:rect l="l" t="t" r="r" b="b"/>
              <a:pathLst>
                <a:path w="431165" h="538988">
                  <a:moveTo>
                    <a:pt x="0" y="0"/>
                  </a:moveTo>
                  <a:lnTo>
                    <a:pt x="431165" y="0"/>
                  </a:lnTo>
                  <a:lnTo>
                    <a:pt x="431165" y="538988"/>
                  </a:lnTo>
                  <a:lnTo>
                    <a:pt x="0" y="538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247" r="-248"/>
              </a:stretch>
            </a:blipFill>
          </p:spPr>
        </p:sp>
      </p:grpSp>
      <p:sp>
        <p:nvSpPr>
          <p:cNvPr id="12" name="TextBox 12"/>
          <p:cNvSpPr txBox="1"/>
          <p:nvPr/>
        </p:nvSpPr>
        <p:spPr>
          <a:xfrm>
            <a:off x="7945487" y="2826544"/>
            <a:ext cx="2995125" cy="564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25"/>
              </a:lnSpc>
            </a:pPr>
            <a:r>
              <a:rPr lang="en-US" sz="2310" b="1">
                <a:solidFill>
                  <a:srgbClr val="2A2742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rPr>
              <a:t>Failover Protection</a:t>
            </a:r>
            <a:endParaRPr lang="en-US" sz="2310" b="1">
              <a:solidFill>
                <a:srgbClr val="2A2742"/>
              </a:solidFill>
              <a:latin typeface="Arimo Bold" panose="020B0704020202020204"/>
              <a:ea typeface="Arimo Bold" panose="020B0704020202020204"/>
              <a:cs typeface="Arimo Bold" panose="020B0704020202020204"/>
              <a:sym typeface="Arimo Bold" panose="020B0704020202020204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7945487" y="3220640"/>
            <a:ext cx="4258875" cy="1464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1875">
                <a:solidFill>
                  <a:srgbClr val="2A2742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3 master nodes ensure continuous operation even if one fails. No single point of failure in your infrastructure.</a:t>
            </a:r>
            <a:endParaRPr lang="en-US" sz="1875">
              <a:solidFill>
                <a:srgbClr val="2A2742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  <p:sp>
        <p:nvSpPr>
          <p:cNvPr id="14" name="Freeform 14"/>
          <p:cNvSpPr/>
          <p:nvPr/>
        </p:nvSpPr>
        <p:spPr>
          <a:xfrm>
            <a:off x="12686704" y="1803946"/>
            <a:ext cx="4768786" cy="3136011"/>
          </a:xfrm>
          <a:custGeom>
            <a:avLst/>
            <a:gdLst/>
            <a:ahLst/>
            <a:cxnLst/>
            <a:rect l="l" t="t" r="r" b="b"/>
            <a:pathLst>
              <a:path w="4768786" h="3136011">
                <a:moveTo>
                  <a:pt x="0" y="0"/>
                </a:moveTo>
                <a:lnTo>
                  <a:pt x="4768786" y="0"/>
                </a:lnTo>
                <a:lnTo>
                  <a:pt x="4768786" y="3136011"/>
                </a:lnTo>
                <a:lnTo>
                  <a:pt x="0" y="31360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5" name="Group 15"/>
          <p:cNvGrpSpPr/>
          <p:nvPr/>
        </p:nvGrpSpPr>
        <p:grpSpPr>
          <a:xfrm rot="0">
            <a:off x="12941647" y="2058889"/>
            <a:ext cx="718852" cy="718852"/>
            <a:chOff x="0" y="0"/>
            <a:chExt cx="958469" cy="958469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958469" cy="958469"/>
            </a:xfrm>
            <a:custGeom>
              <a:avLst/>
              <a:gdLst/>
              <a:ahLst/>
              <a:cxnLst/>
              <a:rect l="l" t="t" r="r" b="b"/>
              <a:pathLst>
                <a:path w="958469" h="958469">
                  <a:moveTo>
                    <a:pt x="0" y="479298"/>
                  </a:moveTo>
                  <a:cubicBezTo>
                    <a:pt x="0" y="214630"/>
                    <a:pt x="214630" y="0"/>
                    <a:pt x="479298" y="0"/>
                  </a:cubicBezTo>
                  <a:cubicBezTo>
                    <a:pt x="743966" y="0"/>
                    <a:pt x="958469" y="214630"/>
                    <a:pt x="958469" y="479298"/>
                  </a:cubicBezTo>
                  <a:cubicBezTo>
                    <a:pt x="958469" y="743966"/>
                    <a:pt x="743966" y="958469"/>
                    <a:pt x="479298" y="958469"/>
                  </a:cubicBezTo>
                  <a:cubicBezTo>
                    <a:pt x="214630" y="958469"/>
                    <a:pt x="0" y="743966"/>
                    <a:pt x="0" y="479298"/>
                  </a:cubicBezTo>
                  <a:close/>
                </a:path>
              </a:pathLst>
            </a:custGeom>
            <a:solidFill>
              <a:srgbClr val="5E4CE6"/>
            </a:solidFill>
          </p:spPr>
        </p:sp>
      </p:grpSp>
      <p:grpSp>
        <p:nvGrpSpPr>
          <p:cNvPr id="17" name="Group 17"/>
          <p:cNvGrpSpPr/>
          <p:nvPr/>
        </p:nvGrpSpPr>
        <p:grpSpPr>
          <a:xfrm rot="0">
            <a:off x="13139291" y="2216051"/>
            <a:ext cx="323374" cy="404240"/>
            <a:chOff x="0" y="0"/>
            <a:chExt cx="431165" cy="538987"/>
          </a:xfrm>
        </p:grpSpPr>
        <p:sp>
          <p:nvSpPr>
            <p:cNvPr id="18" name="Freeform 18" descr="preencoded.png"/>
            <p:cNvSpPr/>
            <p:nvPr/>
          </p:nvSpPr>
          <p:spPr>
            <a:xfrm>
              <a:off x="0" y="0"/>
              <a:ext cx="431165" cy="538988"/>
            </a:xfrm>
            <a:custGeom>
              <a:avLst/>
              <a:gdLst/>
              <a:ahLst/>
              <a:cxnLst/>
              <a:rect l="l" t="t" r="r" b="b"/>
              <a:pathLst>
                <a:path w="431165" h="538988">
                  <a:moveTo>
                    <a:pt x="0" y="0"/>
                  </a:moveTo>
                  <a:lnTo>
                    <a:pt x="431165" y="0"/>
                  </a:lnTo>
                  <a:lnTo>
                    <a:pt x="431165" y="538988"/>
                  </a:lnTo>
                  <a:lnTo>
                    <a:pt x="0" y="538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247" r="-248"/>
              </a:stretch>
            </a:blipFill>
          </p:spPr>
        </p:sp>
      </p:grpSp>
      <p:sp>
        <p:nvSpPr>
          <p:cNvPr id="19" name="TextBox 19"/>
          <p:cNvSpPr txBox="1"/>
          <p:nvPr/>
        </p:nvSpPr>
        <p:spPr>
          <a:xfrm>
            <a:off x="12941647" y="2826544"/>
            <a:ext cx="2995125" cy="564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25"/>
              </a:lnSpc>
            </a:pPr>
            <a:r>
              <a:rPr lang="en-US" sz="2310" b="1">
                <a:solidFill>
                  <a:srgbClr val="2A2742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rPr>
              <a:t>Automatic Scaling</a:t>
            </a:r>
            <a:endParaRPr lang="en-US" sz="2310" b="1">
              <a:solidFill>
                <a:srgbClr val="2A2742"/>
              </a:solidFill>
              <a:latin typeface="Arimo Bold" panose="020B0704020202020204"/>
              <a:ea typeface="Arimo Bold" panose="020B0704020202020204"/>
              <a:cs typeface="Arimo Bold" panose="020B0704020202020204"/>
              <a:sym typeface="Arimo Bold" panose="020B0704020202020204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2941647" y="3220640"/>
            <a:ext cx="4258875" cy="1464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1875">
                <a:solidFill>
                  <a:srgbClr val="2A2742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Pods scale manually or automatically based on CPU and memory usage, handling traffic spikes seamlessly.</a:t>
            </a:r>
            <a:endParaRPr lang="en-US" sz="1875">
              <a:solidFill>
                <a:srgbClr val="2A2742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  <p:sp>
        <p:nvSpPr>
          <p:cNvPr id="21" name="Freeform 21"/>
          <p:cNvSpPr/>
          <p:nvPr/>
        </p:nvSpPr>
        <p:spPr>
          <a:xfrm>
            <a:off x="7690544" y="5167611"/>
            <a:ext cx="9764840" cy="2752820"/>
          </a:xfrm>
          <a:custGeom>
            <a:avLst/>
            <a:gdLst/>
            <a:ahLst/>
            <a:cxnLst/>
            <a:rect l="l" t="t" r="r" b="b"/>
            <a:pathLst>
              <a:path w="9764840" h="2752820">
                <a:moveTo>
                  <a:pt x="0" y="0"/>
                </a:moveTo>
                <a:lnTo>
                  <a:pt x="9764840" y="0"/>
                </a:lnTo>
                <a:lnTo>
                  <a:pt x="9764840" y="2752820"/>
                </a:lnTo>
                <a:lnTo>
                  <a:pt x="0" y="275282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22" name="Group 22"/>
          <p:cNvGrpSpPr/>
          <p:nvPr/>
        </p:nvGrpSpPr>
        <p:grpSpPr>
          <a:xfrm rot="0">
            <a:off x="7945487" y="5422552"/>
            <a:ext cx="718852" cy="718852"/>
            <a:chOff x="0" y="0"/>
            <a:chExt cx="958469" cy="958469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958469" cy="958469"/>
            </a:xfrm>
            <a:custGeom>
              <a:avLst/>
              <a:gdLst/>
              <a:ahLst/>
              <a:cxnLst/>
              <a:rect l="l" t="t" r="r" b="b"/>
              <a:pathLst>
                <a:path w="958469" h="958469">
                  <a:moveTo>
                    <a:pt x="0" y="479298"/>
                  </a:moveTo>
                  <a:cubicBezTo>
                    <a:pt x="0" y="214630"/>
                    <a:pt x="214630" y="0"/>
                    <a:pt x="479298" y="0"/>
                  </a:cubicBezTo>
                  <a:cubicBezTo>
                    <a:pt x="743966" y="0"/>
                    <a:pt x="958469" y="214630"/>
                    <a:pt x="958469" y="479298"/>
                  </a:cubicBezTo>
                  <a:cubicBezTo>
                    <a:pt x="958469" y="743966"/>
                    <a:pt x="743966" y="958469"/>
                    <a:pt x="479298" y="958469"/>
                  </a:cubicBezTo>
                  <a:cubicBezTo>
                    <a:pt x="214630" y="958469"/>
                    <a:pt x="0" y="743966"/>
                    <a:pt x="0" y="479298"/>
                  </a:cubicBezTo>
                  <a:close/>
                </a:path>
              </a:pathLst>
            </a:custGeom>
            <a:solidFill>
              <a:srgbClr val="5E4CE6"/>
            </a:solidFill>
          </p:spPr>
        </p:sp>
      </p:grpSp>
      <p:grpSp>
        <p:nvGrpSpPr>
          <p:cNvPr id="24" name="Group 24"/>
          <p:cNvGrpSpPr/>
          <p:nvPr/>
        </p:nvGrpSpPr>
        <p:grpSpPr>
          <a:xfrm rot="0">
            <a:off x="8143131" y="5579715"/>
            <a:ext cx="323374" cy="404240"/>
            <a:chOff x="0" y="0"/>
            <a:chExt cx="431165" cy="538987"/>
          </a:xfrm>
        </p:grpSpPr>
        <p:sp>
          <p:nvSpPr>
            <p:cNvPr id="25" name="Freeform 25" descr="preencoded.png"/>
            <p:cNvSpPr/>
            <p:nvPr/>
          </p:nvSpPr>
          <p:spPr>
            <a:xfrm>
              <a:off x="0" y="0"/>
              <a:ext cx="431165" cy="538988"/>
            </a:xfrm>
            <a:custGeom>
              <a:avLst/>
              <a:gdLst/>
              <a:ahLst/>
              <a:cxnLst/>
              <a:rect l="l" t="t" r="r" b="b"/>
              <a:pathLst>
                <a:path w="431165" h="538988">
                  <a:moveTo>
                    <a:pt x="0" y="0"/>
                  </a:moveTo>
                  <a:lnTo>
                    <a:pt x="431165" y="0"/>
                  </a:lnTo>
                  <a:lnTo>
                    <a:pt x="431165" y="538988"/>
                  </a:lnTo>
                  <a:lnTo>
                    <a:pt x="0" y="538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247" r="-248"/>
              </a:stretch>
            </a:blipFill>
          </p:spPr>
        </p:sp>
      </p:grpSp>
      <p:sp>
        <p:nvSpPr>
          <p:cNvPr id="26" name="TextBox 26"/>
          <p:cNvSpPr txBox="1"/>
          <p:nvPr/>
        </p:nvSpPr>
        <p:spPr>
          <a:xfrm>
            <a:off x="7945487" y="6190209"/>
            <a:ext cx="2995125" cy="564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25"/>
              </a:lnSpc>
            </a:pPr>
            <a:r>
              <a:rPr lang="en-US" sz="2310" b="1">
                <a:solidFill>
                  <a:srgbClr val="2A2742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rPr>
              <a:t>Self-Healing</a:t>
            </a:r>
            <a:endParaRPr lang="en-US" sz="2310" b="1">
              <a:solidFill>
                <a:srgbClr val="2A2742"/>
              </a:solidFill>
              <a:latin typeface="Arimo Bold" panose="020B0704020202020204"/>
              <a:ea typeface="Arimo Bold" panose="020B0704020202020204"/>
              <a:cs typeface="Arimo Bold" panose="020B0704020202020204"/>
              <a:sym typeface="Arimo Bold" panose="020B0704020202020204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7945487" y="6584305"/>
            <a:ext cx="9255000" cy="1081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1875">
                <a:solidFill>
                  <a:srgbClr val="2A2742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Failed pods are automatically rescheduled to healthy nodes, maintaining uninterrupted service for critical applications.</a:t>
            </a:r>
            <a:endParaRPr lang="en-US" sz="1875">
              <a:solidFill>
                <a:srgbClr val="2A2742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  <p:grpSp>
        <p:nvGrpSpPr>
          <p:cNvPr id="28" name="Group 28"/>
          <p:cNvGrpSpPr/>
          <p:nvPr/>
        </p:nvGrpSpPr>
        <p:grpSpPr>
          <a:xfrm rot="0">
            <a:off x="7696497" y="8183910"/>
            <a:ext cx="9753028" cy="1401413"/>
            <a:chOff x="0" y="0"/>
            <a:chExt cx="13004038" cy="1868551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3004038" cy="1868551"/>
            </a:xfrm>
            <a:custGeom>
              <a:avLst/>
              <a:gdLst/>
              <a:ahLst/>
              <a:cxnLst/>
              <a:rect l="l" t="t" r="r" b="b"/>
              <a:pathLst>
                <a:path w="13004038" h="1868551">
                  <a:moveTo>
                    <a:pt x="0" y="134239"/>
                  </a:moveTo>
                  <a:cubicBezTo>
                    <a:pt x="0" y="60071"/>
                    <a:pt x="60071" y="0"/>
                    <a:pt x="134239" y="0"/>
                  </a:cubicBezTo>
                  <a:lnTo>
                    <a:pt x="12869799" y="0"/>
                  </a:lnTo>
                  <a:cubicBezTo>
                    <a:pt x="12943967" y="0"/>
                    <a:pt x="13004038" y="60071"/>
                    <a:pt x="13004038" y="134239"/>
                  </a:cubicBezTo>
                  <a:lnTo>
                    <a:pt x="13004038" y="1734312"/>
                  </a:lnTo>
                  <a:cubicBezTo>
                    <a:pt x="13004038" y="1808480"/>
                    <a:pt x="12943967" y="1868551"/>
                    <a:pt x="12869799" y="1868551"/>
                  </a:cubicBezTo>
                  <a:lnTo>
                    <a:pt x="134239" y="1868551"/>
                  </a:lnTo>
                  <a:cubicBezTo>
                    <a:pt x="60071" y="1868551"/>
                    <a:pt x="0" y="1808480"/>
                    <a:pt x="0" y="1734312"/>
                  </a:cubicBezTo>
                  <a:close/>
                </a:path>
              </a:pathLst>
            </a:custGeom>
            <a:solidFill>
              <a:srgbClr val="C3BCF6"/>
            </a:solidFill>
          </p:spPr>
        </p:sp>
      </p:grpSp>
      <p:grpSp>
        <p:nvGrpSpPr>
          <p:cNvPr id="30" name="Group 30"/>
          <p:cNvGrpSpPr/>
          <p:nvPr/>
        </p:nvGrpSpPr>
        <p:grpSpPr>
          <a:xfrm rot="0">
            <a:off x="7935962" y="8549879"/>
            <a:ext cx="299465" cy="239458"/>
            <a:chOff x="0" y="0"/>
            <a:chExt cx="399287" cy="319278"/>
          </a:xfrm>
        </p:grpSpPr>
        <p:sp>
          <p:nvSpPr>
            <p:cNvPr id="31" name="Freeform 31" descr="preencoded.png"/>
            <p:cNvSpPr/>
            <p:nvPr/>
          </p:nvSpPr>
          <p:spPr>
            <a:xfrm>
              <a:off x="0" y="0"/>
              <a:ext cx="399288" cy="319278"/>
            </a:xfrm>
            <a:custGeom>
              <a:avLst/>
              <a:gdLst/>
              <a:ahLst/>
              <a:cxnLst/>
              <a:rect l="l" t="t" r="r" b="b"/>
              <a:pathLst>
                <a:path w="399288" h="319278">
                  <a:moveTo>
                    <a:pt x="0" y="0"/>
                  </a:moveTo>
                  <a:lnTo>
                    <a:pt x="399288" y="0"/>
                  </a:lnTo>
                  <a:lnTo>
                    <a:pt x="399288" y="319278"/>
                  </a:lnTo>
                  <a:lnTo>
                    <a:pt x="0" y="3192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642" r="-642"/>
              </a:stretch>
            </a:blipFill>
          </p:spPr>
        </p:sp>
      </p:grpSp>
      <p:sp>
        <p:nvSpPr>
          <p:cNvPr id="32" name="TextBox 32"/>
          <p:cNvSpPr txBox="1"/>
          <p:nvPr/>
        </p:nvSpPr>
        <p:spPr>
          <a:xfrm>
            <a:off x="8474869" y="8168877"/>
            <a:ext cx="8735250" cy="1081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1875">
                <a:solidFill>
                  <a:srgbClr val="000000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Example: 100 pods on 10 nodes—if a node fails, pods automatically move to healthy nodes with zero downtime.</a:t>
            </a:r>
            <a:endParaRPr lang="en-US" sz="1875">
              <a:solidFill>
                <a:srgbClr val="000000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 descr="preencoded.png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"/>
              <a:stretch>
                <a:fillRect t="-14" b="-14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AFAFA">
                <a:alpha val="80392"/>
              </a:srgbClr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992238" y="1260128"/>
            <a:ext cx="8669250" cy="1267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45"/>
              </a:lnSpc>
            </a:pPr>
            <a:r>
              <a:rPr lang="en-US" sz="5560" b="1">
                <a:solidFill>
                  <a:srgbClr val="231971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rPr>
              <a:t>Enterprise Success Stories</a:t>
            </a:r>
            <a:endParaRPr lang="en-US" sz="5560" b="1">
              <a:solidFill>
                <a:srgbClr val="231971"/>
              </a:solidFill>
              <a:latin typeface="Arimo Bold" panose="020B0704020202020204"/>
              <a:ea typeface="Arimo Bold" panose="020B0704020202020204"/>
              <a:cs typeface="Arimo Bold" panose="020B0704020202020204"/>
              <a:sym typeface="Arimo Bold" panose="020B0704020202020204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92238" y="3975348"/>
            <a:ext cx="3544125" cy="65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25"/>
              </a:lnSpc>
            </a:pPr>
            <a:r>
              <a:rPr lang="en-US" sz="2750" b="1">
                <a:solidFill>
                  <a:srgbClr val="2A2742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rPr>
              <a:t>Financial Services</a:t>
            </a:r>
            <a:endParaRPr lang="en-US" sz="2750" b="1">
              <a:solidFill>
                <a:srgbClr val="2A2742"/>
              </a:solidFill>
              <a:latin typeface="Arimo Bold" panose="020B0704020202020204"/>
              <a:ea typeface="Arimo Bold" panose="020B0704020202020204"/>
              <a:cs typeface="Arimo Bold" panose="020B0704020202020204"/>
              <a:sym typeface="Arimo Bold" panose="020B0704020202020204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92238" y="4455021"/>
            <a:ext cx="5198250" cy="2157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80"/>
              </a:lnSpc>
            </a:pPr>
            <a:r>
              <a:rPr lang="en-US" sz="2185">
                <a:solidFill>
                  <a:srgbClr val="2A2742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Banks leverage OpenShift's security controls and audit capabilities to meet PCI-DSS compliance while enabling rapid application development.</a:t>
            </a:r>
            <a:endParaRPr lang="en-US" sz="2185">
              <a:solidFill>
                <a:srgbClr val="2A2742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544866" y="3975348"/>
            <a:ext cx="3544125" cy="65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25"/>
              </a:lnSpc>
            </a:pPr>
            <a:r>
              <a:rPr lang="en-US" sz="2750" b="1">
                <a:solidFill>
                  <a:srgbClr val="2A2742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rPr>
              <a:t>Retail &amp; E-commerce</a:t>
            </a:r>
            <a:endParaRPr lang="en-US" sz="2750" b="1">
              <a:solidFill>
                <a:srgbClr val="2A2742"/>
              </a:solidFill>
              <a:latin typeface="Arimo Bold" panose="020B0704020202020204"/>
              <a:ea typeface="Arimo Bold" panose="020B0704020202020204"/>
              <a:cs typeface="Arimo Bold" panose="020B0704020202020204"/>
              <a:sym typeface="Arimo Bold" panose="020B0704020202020204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544866" y="4455021"/>
            <a:ext cx="5198250" cy="2157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80"/>
              </a:lnSpc>
            </a:pPr>
            <a:r>
              <a:rPr lang="en-US" sz="2185">
                <a:solidFill>
                  <a:srgbClr val="2A2742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Major retailers handle traffic spikes during peak shopping events using OpenShift's autoscaling and persistent storage capabilities.</a:t>
            </a:r>
            <a:endParaRPr lang="en-US" sz="2185">
              <a:solidFill>
                <a:srgbClr val="2A2742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2097494" y="3975348"/>
            <a:ext cx="3544125" cy="65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25"/>
              </a:lnSpc>
            </a:pPr>
            <a:r>
              <a:rPr lang="en-US" sz="2750" b="1">
                <a:solidFill>
                  <a:srgbClr val="2A2742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rPr>
              <a:t>Healthcare</a:t>
            </a:r>
            <a:endParaRPr lang="en-US" sz="2750" b="1">
              <a:solidFill>
                <a:srgbClr val="2A2742"/>
              </a:solidFill>
              <a:latin typeface="Arimo Bold" panose="020B0704020202020204"/>
              <a:ea typeface="Arimo Bold" panose="020B0704020202020204"/>
              <a:cs typeface="Arimo Bold" panose="020B0704020202020204"/>
              <a:sym typeface="Arimo Bold" panose="020B0704020202020204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2097494" y="4455021"/>
            <a:ext cx="5198250" cy="2157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80"/>
              </a:lnSpc>
            </a:pPr>
            <a:r>
              <a:rPr lang="en-US" sz="2185">
                <a:solidFill>
                  <a:srgbClr val="2A2742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Healthcare organizations achieve HIPAA compliance through integrated identity management and centralized logging while modernizing patient care systems.</a:t>
            </a:r>
            <a:endParaRPr lang="en-US" sz="2185">
              <a:solidFill>
                <a:srgbClr val="2A2742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992238" y="6588472"/>
            <a:ext cx="16303500" cy="1250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80"/>
              </a:lnSpc>
            </a:pPr>
            <a:r>
              <a:rPr lang="en-US" sz="2185">
                <a:solidFill>
                  <a:srgbClr val="2A2742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These organizations chose OpenShift because the operational savings, compliance benefits, and developer productivity gains outweigh licensing costs compared to assembling equivalent capabilities with vanilla Kubernetes.</a:t>
            </a:r>
            <a:endParaRPr lang="en-US" sz="2185">
              <a:solidFill>
                <a:srgbClr val="2A2742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 descr="preencoded.png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"/>
              <a:stretch>
                <a:fillRect t="-14" b="-14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AFAFA">
                <a:alpha val="80392"/>
              </a:srgbClr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992238" y="625326"/>
            <a:ext cx="8700344" cy="12669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45"/>
              </a:lnSpc>
            </a:pPr>
            <a:r>
              <a:rPr lang="en-US" sz="5560" b="1">
                <a:solidFill>
                  <a:srgbClr val="231971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rPr>
              <a:t>Key Architectural Benefits</a:t>
            </a:r>
            <a:endParaRPr lang="en-US" sz="5560" b="1">
              <a:solidFill>
                <a:srgbClr val="231971"/>
              </a:solidFill>
              <a:latin typeface="Arimo Bold" panose="020B0704020202020204"/>
              <a:ea typeface="Arimo Bold" panose="020B0704020202020204"/>
              <a:cs typeface="Arimo Bold" panose="020B0704020202020204"/>
              <a:sym typeface="Arimo Bold" panose="020B0704020202020204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92238" y="3119586"/>
            <a:ext cx="2912269" cy="992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75"/>
              </a:lnSpc>
            </a:pPr>
            <a:r>
              <a:rPr lang="en-US" sz="7310" b="1">
                <a:solidFill>
                  <a:srgbClr val="2A2742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rPr>
              <a:t>99.9%</a:t>
            </a:r>
            <a:endParaRPr lang="en-US" sz="7310" b="1">
              <a:solidFill>
                <a:srgbClr val="2A2742"/>
              </a:solidFill>
              <a:latin typeface="Arimo Bold" panose="020B0704020202020204"/>
              <a:ea typeface="Arimo Bold" panose="020B0704020202020204"/>
              <a:cs typeface="Arimo Bold" panose="020B0704020202020204"/>
              <a:sym typeface="Arimo Bold" panose="020B0704020202020204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92238" y="4256931"/>
            <a:ext cx="2912269" cy="6524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25"/>
              </a:lnSpc>
            </a:pPr>
            <a:r>
              <a:rPr lang="en-US" sz="2750" b="1">
                <a:solidFill>
                  <a:srgbClr val="2A2742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rPr>
              <a:t>High Availability</a:t>
            </a:r>
            <a:endParaRPr lang="en-US" sz="2750" b="1">
              <a:solidFill>
                <a:srgbClr val="2A2742"/>
              </a:solidFill>
              <a:latin typeface="Arimo Bold" panose="020B0704020202020204"/>
              <a:ea typeface="Arimo Bold" panose="020B0704020202020204"/>
              <a:cs typeface="Arimo Bold" panose="020B0704020202020204"/>
              <a:sym typeface="Arimo Bold" panose="020B0704020202020204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92238" y="4736604"/>
            <a:ext cx="2912269" cy="1703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80"/>
              </a:lnSpc>
            </a:pPr>
            <a:r>
              <a:rPr lang="en-US" sz="2185">
                <a:solidFill>
                  <a:srgbClr val="2A2742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Enterprise-grade uptime with automated failover and recovery</a:t>
            </a:r>
            <a:endParaRPr lang="en-US" sz="2185">
              <a:solidFill>
                <a:srgbClr val="2A2742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258866" y="3119586"/>
            <a:ext cx="2912269" cy="992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75"/>
              </a:lnSpc>
            </a:pPr>
            <a:r>
              <a:rPr lang="en-US" sz="7310" b="1">
                <a:solidFill>
                  <a:srgbClr val="2A2742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rPr>
              <a:t>10x</a:t>
            </a:r>
            <a:endParaRPr lang="en-US" sz="7310" b="1">
              <a:solidFill>
                <a:srgbClr val="2A2742"/>
              </a:solidFill>
              <a:latin typeface="Arimo Bold" panose="020B0704020202020204"/>
              <a:ea typeface="Arimo Bold" panose="020B0704020202020204"/>
              <a:cs typeface="Arimo Bold" panose="020B0704020202020204"/>
              <a:sym typeface="Arimo Bold" panose="020B0704020202020204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258866" y="4256931"/>
            <a:ext cx="2912269" cy="1095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25"/>
              </a:lnSpc>
            </a:pPr>
            <a:r>
              <a:rPr lang="en-US" sz="2750" b="1">
                <a:solidFill>
                  <a:srgbClr val="2A2742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rPr>
              <a:t>Faster Deployment</a:t>
            </a:r>
            <a:endParaRPr lang="en-US" sz="2750" b="1">
              <a:solidFill>
                <a:srgbClr val="2A2742"/>
              </a:solidFill>
              <a:latin typeface="Arimo Bold" panose="020B0704020202020204"/>
              <a:ea typeface="Arimo Bold" panose="020B0704020202020204"/>
              <a:cs typeface="Arimo Bold" panose="020B0704020202020204"/>
              <a:sym typeface="Arimo Bold" panose="020B0704020202020204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4258866" y="5179516"/>
            <a:ext cx="2912269" cy="1703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80"/>
              </a:lnSpc>
            </a:pPr>
            <a:r>
              <a:rPr lang="en-US" sz="2185">
                <a:solidFill>
                  <a:srgbClr val="2A2742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Streamlined CI/CD pipelines and developer workflows</a:t>
            </a:r>
            <a:endParaRPr lang="en-US" sz="2185">
              <a:solidFill>
                <a:srgbClr val="2A2742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7525494" y="3119586"/>
            <a:ext cx="2912269" cy="992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75"/>
              </a:lnSpc>
            </a:pPr>
            <a:r>
              <a:rPr lang="en-US" sz="7310" b="1">
                <a:solidFill>
                  <a:srgbClr val="2A2742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rPr>
              <a:t>50%</a:t>
            </a:r>
            <a:endParaRPr lang="en-US" sz="7310" b="1">
              <a:solidFill>
                <a:srgbClr val="2A2742"/>
              </a:solidFill>
              <a:latin typeface="Arimo Bold" panose="020B0704020202020204"/>
              <a:ea typeface="Arimo Bold" panose="020B0704020202020204"/>
              <a:cs typeface="Arimo Bold" panose="020B0704020202020204"/>
              <a:sym typeface="Arimo Bold" panose="020B0704020202020204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7525494" y="4256931"/>
            <a:ext cx="2912269" cy="1095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25"/>
              </a:lnSpc>
            </a:pPr>
            <a:r>
              <a:rPr lang="en-US" sz="2750" b="1">
                <a:solidFill>
                  <a:srgbClr val="2A2742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rPr>
              <a:t>Resource Efficiency</a:t>
            </a:r>
            <a:endParaRPr lang="en-US" sz="2750" b="1">
              <a:solidFill>
                <a:srgbClr val="2A2742"/>
              </a:solidFill>
              <a:latin typeface="Arimo Bold" panose="020B0704020202020204"/>
              <a:ea typeface="Arimo Bold" panose="020B0704020202020204"/>
              <a:cs typeface="Arimo Bold" panose="020B0704020202020204"/>
              <a:sym typeface="Arimo Bold" panose="020B0704020202020204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7525494" y="5179516"/>
            <a:ext cx="2912269" cy="21574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80"/>
              </a:lnSpc>
            </a:pPr>
            <a:r>
              <a:rPr lang="en-US" sz="2185">
                <a:solidFill>
                  <a:srgbClr val="2A2742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Better utilization through intelligent scheduling and autoscaling</a:t>
            </a:r>
            <a:endParaRPr lang="en-US" sz="2185">
              <a:solidFill>
                <a:srgbClr val="2A2742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992238" y="7312967"/>
            <a:ext cx="9445526" cy="12501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80"/>
              </a:lnSpc>
            </a:pPr>
            <a:r>
              <a:rPr lang="en-US" sz="2185">
                <a:solidFill>
                  <a:srgbClr val="2A2742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OpenShift's architecture delivers enterprise resilience, developer productivity, and operational efficiency at scale.</a:t>
            </a:r>
            <a:endParaRPr lang="en-US" sz="2185">
              <a:solidFill>
                <a:srgbClr val="2A2742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 descr="preencoded.png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"/>
              <a:stretch>
                <a:fillRect t="-14" b="-14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AFAFA">
                <a:alpha val="80392"/>
              </a:srgbClr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992238" y="734765"/>
            <a:ext cx="7088237" cy="12669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45"/>
              </a:lnSpc>
            </a:pPr>
            <a:r>
              <a:rPr lang="en-US" sz="5560" b="1">
                <a:solidFill>
                  <a:srgbClr val="231971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rPr>
              <a:t>What is OpenShift?</a:t>
            </a:r>
            <a:endParaRPr lang="en-US" sz="5560" b="1">
              <a:solidFill>
                <a:srgbClr val="231971"/>
              </a:solidFill>
              <a:latin typeface="Arimo Bold" panose="020B0704020202020204"/>
              <a:ea typeface="Arimo Bold" panose="020B0704020202020204"/>
              <a:cs typeface="Arimo Bold" panose="020B0704020202020204"/>
              <a:sym typeface="Arimo Bold" panose="020B0704020202020204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92238" y="2339131"/>
            <a:ext cx="9505355" cy="21574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80"/>
              </a:lnSpc>
            </a:pPr>
            <a:r>
              <a:rPr lang="en-US" sz="2185">
                <a:solidFill>
                  <a:srgbClr val="2A2742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OpenShift is Red Hat's enterprise Kubernetes platform that provides a complete container application platform. Built on top of Kubernetes, it adds developer and operational tools, security features, and enterprise-grade capabilities.</a:t>
            </a:r>
            <a:endParaRPr lang="en-US" sz="2185">
              <a:solidFill>
                <a:srgbClr val="2A2742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92238" y="4408735"/>
            <a:ext cx="9505355" cy="1703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80"/>
              </a:lnSpc>
            </a:pPr>
            <a:r>
              <a:rPr lang="en-US" sz="2185">
                <a:solidFill>
                  <a:srgbClr val="2A2742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It combines Docker containers with Kubernetes orchestration, adding enterprise features like integrated CI/CD, developer workflows, and multi-tenancy support.</a:t>
            </a:r>
            <a:endParaRPr lang="en-US" sz="2185">
              <a:solidFill>
                <a:srgbClr val="2A2742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 descr="preencoded.png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"/>
              <a:stretch>
                <a:fillRect t="-14" b="-14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AFAFA">
                <a:alpha val="80392"/>
              </a:srgbClr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729257" y="620316"/>
            <a:ext cx="5887500" cy="936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40"/>
              </a:lnSpc>
            </a:pPr>
            <a:r>
              <a:rPr lang="en-US" sz="4060" b="1">
                <a:solidFill>
                  <a:srgbClr val="231971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rPr>
              <a:t>Why Choose OpenShift?</a:t>
            </a:r>
            <a:endParaRPr lang="en-US" sz="4060" b="1">
              <a:solidFill>
                <a:srgbClr val="231971"/>
              </a:solidFill>
              <a:latin typeface="Arimo Bold" panose="020B0704020202020204"/>
              <a:ea typeface="Arimo Bold" panose="020B0704020202020204"/>
              <a:cs typeface="Arimo Bold" panose="020B0704020202020204"/>
              <a:sym typeface="Arimo Bold" panose="020B0704020202020204"/>
            </a:endParaRPr>
          </a:p>
        </p:txBody>
      </p:sp>
      <p:grpSp>
        <p:nvGrpSpPr>
          <p:cNvPr id="7" name="Group 7"/>
          <p:cNvGrpSpPr/>
          <p:nvPr/>
        </p:nvGrpSpPr>
        <p:grpSpPr>
          <a:xfrm rot="0">
            <a:off x="729257" y="1869727"/>
            <a:ext cx="520922" cy="520922"/>
            <a:chOff x="0" y="0"/>
            <a:chExt cx="694563" cy="694563"/>
          </a:xfrm>
        </p:grpSpPr>
        <p:sp>
          <p:nvSpPr>
            <p:cNvPr id="8" name="Freeform 8" descr="preencoded.png"/>
            <p:cNvSpPr/>
            <p:nvPr/>
          </p:nvSpPr>
          <p:spPr>
            <a:xfrm>
              <a:off x="0" y="0"/>
              <a:ext cx="694563" cy="694563"/>
            </a:xfrm>
            <a:custGeom>
              <a:avLst/>
              <a:gdLst/>
              <a:ahLst/>
              <a:cxnLst/>
              <a:rect l="l" t="t" r="r" b="b"/>
              <a:pathLst>
                <a:path w="694563" h="694563">
                  <a:moveTo>
                    <a:pt x="0" y="0"/>
                  </a:moveTo>
                  <a:lnTo>
                    <a:pt x="694563" y="0"/>
                  </a:lnTo>
                  <a:lnTo>
                    <a:pt x="694563" y="694563"/>
                  </a:lnTo>
                  <a:lnTo>
                    <a:pt x="0" y="6945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</p:grpSp>
      <p:sp>
        <p:nvSpPr>
          <p:cNvPr id="9" name="TextBox 9"/>
          <p:cNvSpPr txBox="1"/>
          <p:nvPr/>
        </p:nvSpPr>
        <p:spPr>
          <a:xfrm>
            <a:off x="729257" y="2517725"/>
            <a:ext cx="2604375" cy="458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0"/>
              </a:lnSpc>
            </a:pPr>
            <a:r>
              <a:rPr lang="en-US" sz="2000" b="1">
                <a:solidFill>
                  <a:srgbClr val="2A2742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rPr>
              <a:t>Smart Orchestration</a:t>
            </a:r>
            <a:endParaRPr lang="en-US" sz="2000" b="1">
              <a:solidFill>
                <a:srgbClr val="2A2742"/>
              </a:solidFill>
              <a:latin typeface="Arimo Bold" panose="020B0704020202020204"/>
              <a:ea typeface="Arimo Bold" panose="020B0704020202020204"/>
              <a:cs typeface="Arimo Bold" panose="020B0704020202020204"/>
              <a:sym typeface="Arimo Bold" panose="020B0704020202020204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29257" y="2834877"/>
            <a:ext cx="9971625" cy="600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60"/>
              </a:lnSpc>
            </a:pPr>
            <a:r>
              <a:rPr lang="en-US" sz="1625">
                <a:solidFill>
                  <a:srgbClr val="2A2742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Automatically decides where each container should run across your infrastructure for optimal performance.</a:t>
            </a:r>
            <a:endParaRPr lang="en-US" sz="1625">
              <a:solidFill>
                <a:srgbClr val="2A2742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  <p:grpSp>
        <p:nvGrpSpPr>
          <p:cNvPr id="11" name="Group 11"/>
          <p:cNvGrpSpPr/>
          <p:nvPr/>
        </p:nvGrpSpPr>
        <p:grpSpPr>
          <a:xfrm rot="0">
            <a:off x="729257" y="3851672"/>
            <a:ext cx="520922" cy="520922"/>
            <a:chOff x="0" y="0"/>
            <a:chExt cx="694563" cy="694563"/>
          </a:xfrm>
        </p:grpSpPr>
        <p:sp>
          <p:nvSpPr>
            <p:cNvPr id="12" name="Freeform 12" descr="preencoded.png"/>
            <p:cNvSpPr/>
            <p:nvPr/>
          </p:nvSpPr>
          <p:spPr>
            <a:xfrm>
              <a:off x="0" y="0"/>
              <a:ext cx="694563" cy="694563"/>
            </a:xfrm>
            <a:custGeom>
              <a:avLst/>
              <a:gdLst/>
              <a:ahLst/>
              <a:cxnLst/>
              <a:rect l="l" t="t" r="r" b="b"/>
              <a:pathLst>
                <a:path w="694563" h="694563">
                  <a:moveTo>
                    <a:pt x="0" y="0"/>
                  </a:moveTo>
                  <a:lnTo>
                    <a:pt x="694563" y="0"/>
                  </a:lnTo>
                  <a:lnTo>
                    <a:pt x="694563" y="694563"/>
                  </a:lnTo>
                  <a:lnTo>
                    <a:pt x="0" y="6945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</p:grpSp>
      <p:sp>
        <p:nvSpPr>
          <p:cNvPr id="13" name="TextBox 13"/>
          <p:cNvSpPr txBox="1"/>
          <p:nvPr/>
        </p:nvSpPr>
        <p:spPr>
          <a:xfrm>
            <a:off x="729257" y="4499670"/>
            <a:ext cx="2604375" cy="458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0"/>
              </a:lnSpc>
            </a:pPr>
            <a:r>
              <a:rPr lang="en-US" sz="2000" b="1">
                <a:solidFill>
                  <a:srgbClr val="2A2742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rPr>
              <a:t>Dynamic Scalability</a:t>
            </a:r>
            <a:endParaRPr lang="en-US" sz="2000" b="1">
              <a:solidFill>
                <a:srgbClr val="2A2742"/>
              </a:solidFill>
              <a:latin typeface="Arimo Bold" panose="020B0704020202020204"/>
              <a:ea typeface="Arimo Bold" panose="020B0704020202020204"/>
              <a:cs typeface="Arimo Bold" panose="020B0704020202020204"/>
              <a:sym typeface="Arimo Bold" panose="020B0704020202020204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729257" y="4816822"/>
            <a:ext cx="9971625" cy="600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60"/>
              </a:lnSpc>
            </a:pPr>
            <a:r>
              <a:rPr lang="en-US" sz="1625">
                <a:solidFill>
                  <a:srgbClr val="2A2742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Scale applications up or down based on traffic demands without manual intervention.</a:t>
            </a:r>
            <a:endParaRPr lang="en-US" sz="1625">
              <a:solidFill>
                <a:srgbClr val="2A2742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  <p:grpSp>
        <p:nvGrpSpPr>
          <p:cNvPr id="15" name="Group 15"/>
          <p:cNvGrpSpPr/>
          <p:nvPr/>
        </p:nvGrpSpPr>
        <p:grpSpPr>
          <a:xfrm rot="0">
            <a:off x="729257" y="5833616"/>
            <a:ext cx="520922" cy="520922"/>
            <a:chOff x="0" y="0"/>
            <a:chExt cx="694563" cy="694563"/>
          </a:xfrm>
        </p:grpSpPr>
        <p:sp>
          <p:nvSpPr>
            <p:cNvPr id="16" name="Freeform 16" descr="preencoded.png"/>
            <p:cNvSpPr/>
            <p:nvPr/>
          </p:nvSpPr>
          <p:spPr>
            <a:xfrm>
              <a:off x="0" y="0"/>
              <a:ext cx="694563" cy="694563"/>
            </a:xfrm>
            <a:custGeom>
              <a:avLst/>
              <a:gdLst/>
              <a:ahLst/>
              <a:cxnLst/>
              <a:rect l="l" t="t" r="r" b="b"/>
              <a:pathLst>
                <a:path w="694563" h="694563">
                  <a:moveTo>
                    <a:pt x="0" y="0"/>
                  </a:moveTo>
                  <a:lnTo>
                    <a:pt x="694563" y="0"/>
                  </a:lnTo>
                  <a:lnTo>
                    <a:pt x="694563" y="694563"/>
                  </a:lnTo>
                  <a:lnTo>
                    <a:pt x="0" y="6945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</p:sp>
      </p:grpSp>
      <p:sp>
        <p:nvSpPr>
          <p:cNvPr id="17" name="TextBox 17"/>
          <p:cNvSpPr txBox="1"/>
          <p:nvPr/>
        </p:nvSpPr>
        <p:spPr>
          <a:xfrm>
            <a:off x="729257" y="6481614"/>
            <a:ext cx="2604375" cy="458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0"/>
              </a:lnSpc>
            </a:pPr>
            <a:r>
              <a:rPr lang="en-US" sz="2000" b="1">
                <a:solidFill>
                  <a:srgbClr val="2A2742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rPr>
              <a:t>Enterprise Security</a:t>
            </a:r>
            <a:endParaRPr lang="en-US" sz="2000" b="1">
              <a:solidFill>
                <a:srgbClr val="2A2742"/>
              </a:solidFill>
              <a:latin typeface="Arimo Bold" panose="020B0704020202020204"/>
              <a:ea typeface="Arimo Bold" panose="020B0704020202020204"/>
              <a:cs typeface="Arimo Bold" panose="020B0704020202020204"/>
              <a:sym typeface="Arimo Bold" panose="020B0704020202020204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729257" y="6798766"/>
            <a:ext cx="9971625" cy="600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60"/>
              </a:lnSpc>
            </a:pPr>
            <a:r>
              <a:rPr lang="en-US" sz="1625">
                <a:solidFill>
                  <a:srgbClr val="2A2742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Built-in authentication, role-based access control, and security policies protect your applications.</a:t>
            </a:r>
            <a:endParaRPr lang="en-US" sz="1625">
              <a:solidFill>
                <a:srgbClr val="2A2742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  <p:grpSp>
        <p:nvGrpSpPr>
          <p:cNvPr id="19" name="Group 19"/>
          <p:cNvGrpSpPr/>
          <p:nvPr/>
        </p:nvGrpSpPr>
        <p:grpSpPr>
          <a:xfrm rot="0">
            <a:off x="729257" y="7815560"/>
            <a:ext cx="520922" cy="520922"/>
            <a:chOff x="0" y="0"/>
            <a:chExt cx="694563" cy="694563"/>
          </a:xfrm>
        </p:grpSpPr>
        <p:sp>
          <p:nvSpPr>
            <p:cNvPr id="20" name="Freeform 20" descr="preencoded.png"/>
            <p:cNvSpPr/>
            <p:nvPr/>
          </p:nvSpPr>
          <p:spPr>
            <a:xfrm>
              <a:off x="0" y="0"/>
              <a:ext cx="694563" cy="694563"/>
            </a:xfrm>
            <a:custGeom>
              <a:avLst/>
              <a:gdLst/>
              <a:ahLst/>
              <a:cxnLst/>
              <a:rect l="l" t="t" r="r" b="b"/>
              <a:pathLst>
                <a:path w="694563" h="694563">
                  <a:moveTo>
                    <a:pt x="0" y="0"/>
                  </a:moveTo>
                  <a:lnTo>
                    <a:pt x="694563" y="0"/>
                  </a:lnTo>
                  <a:lnTo>
                    <a:pt x="694563" y="694563"/>
                  </a:lnTo>
                  <a:lnTo>
                    <a:pt x="0" y="6945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</p:sp>
      </p:grpSp>
      <p:sp>
        <p:nvSpPr>
          <p:cNvPr id="21" name="TextBox 21"/>
          <p:cNvSpPr txBox="1"/>
          <p:nvPr/>
        </p:nvSpPr>
        <p:spPr>
          <a:xfrm>
            <a:off x="729257" y="8463557"/>
            <a:ext cx="2604375" cy="458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0"/>
              </a:lnSpc>
            </a:pPr>
            <a:r>
              <a:rPr lang="en-US" sz="2000" b="1">
                <a:solidFill>
                  <a:srgbClr val="2A2742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rPr>
              <a:t>Complete Toolset</a:t>
            </a:r>
            <a:endParaRPr lang="en-US" sz="2000" b="1">
              <a:solidFill>
                <a:srgbClr val="2A2742"/>
              </a:solidFill>
              <a:latin typeface="Arimo Bold" panose="020B0704020202020204"/>
              <a:ea typeface="Arimo Bold" panose="020B0704020202020204"/>
              <a:cs typeface="Arimo Bold" panose="020B0704020202020204"/>
              <a:sym typeface="Arimo Bold" panose="020B0704020202020204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729257" y="8780710"/>
            <a:ext cx="9971625" cy="600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60"/>
              </a:lnSpc>
            </a:pPr>
            <a:r>
              <a:rPr lang="en-US" sz="1625">
                <a:solidFill>
                  <a:srgbClr val="2A2742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Integrated monitoring, logging, CI/CD pipelines, and intuitive web console for full lifecycle management.</a:t>
            </a:r>
            <a:endParaRPr lang="en-US" sz="1625">
              <a:solidFill>
                <a:srgbClr val="2A2742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 descr="preencoded.png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"/>
              <a:stretch>
                <a:fillRect t="-14" b="-14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AFAFA">
                <a:alpha val="80392"/>
              </a:srgbClr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953344" y="621854"/>
            <a:ext cx="8209125" cy="1267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45"/>
              </a:lnSpc>
            </a:pPr>
            <a:r>
              <a:rPr lang="en-US" sz="5560" b="1">
                <a:solidFill>
                  <a:srgbClr val="231971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rPr>
              <a:t>Kubernetes vs OpenShift</a:t>
            </a:r>
            <a:endParaRPr lang="en-US" sz="5560" b="1">
              <a:solidFill>
                <a:srgbClr val="231971"/>
              </a:solidFill>
              <a:latin typeface="Arimo Bold" panose="020B0704020202020204"/>
              <a:ea typeface="Arimo Bold" panose="020B0704020202020204"/>
              <a:cs typeface="Arimo Bold" panose="020B0704020202020204"/>
              <a:sym typeface="Arimo Bold" panose="020B0704020202020204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92238" y="3068241"/>
            <a:ext cx="3544125" cy="65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25"/>
              </a:lnSpc>
            </a:pPr>
            <a:r>
              <a:rPr lang="en-US" sz="2750" b="1">
                <a:solidFill>
                  <a:srgbClr val="231971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rPr>
              <a:t>Kubernetes</a:t>
            </a:r>
            <a:endParaRPr lang="en-US" sz="2750" b="1">
              <a:solidFill>
                <a:srgbClr val="231971"/>
              </a:solidFill>
              <a:latin typeface="Arimo Bold" panose="020B0704020202020204"/>
              <a:ea typeface="Arimo Bold" panose="020B0704020202020204"/>
              <a:cs typeface="Arimo Bold" panose="020B0704020202020204"/>
              <a:sym typeface="Arimo Bold" panose="020B0704020202020204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92238" y="3661321"/>
            <a:ext cx="4377000" cy="796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80"/>
              </a:lnSpc>
            </a:pPr>
            <a:r>
              <a:rPr lang="en-US" sz="2185">
                <a:solidFill>
                  <a:srgbClr val="5E4CE6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The Engine</a:t>
            </a:r>
            <a:endParaRPr lang="en-US" sz="2185">
              <a:solidFill>
                <a:srgbClr val="5E4CE6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92238" y="4370040"/>
            <a:ext cx="4377000" cy="796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28625" lvl="2" indent="-142875" algn="l">
              <a:lnSpc>
                <a:spcPts val="4280"/>
              </a:lnSpc>
              <a:buFont typeface="Arial" panose="020B0604020202020204"/>
              <a:buChar char="⚬"/>
            </a:pPr>
            <a:r>
              <a:rPr lang="en-US" sz="2185">
                <a:solidFill>
                  <a:srgbClr val="2A2742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Core orchestration</a:t>
            </a:r>
            <a:endParaRPr lang="en-US" sz="2185">
              <a:solidFill>
                <a:srgbClr val="2A2742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992238" y="4922787"/>
            <a:ext cx="4377000" cy="796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28625" lvl="2" indent="-142875" algn="l">
              <a:lnSpc>
                <a:spcPts val="4280"/>
              </a:lnSpc>
              <a:buFont typeface="Arial" panose="020B0604020202020204"/>
              <a:buChar char="⚬"/>
            </a:pPr>
            <a:r>
              <a:rPr lang="en-US" sz="2185">
                <a:solidFill>
                  <a:srgbClr val="2A2742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Basic container management</a:t>
            </a:r>
            <a:endParaRPr lang="en-US" sz="2185">
              <a:solidFill>
                <a:srgbClr val="2A2742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992238" y="5475535"/>
            <a:ext cx="4377000" cy="796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28625" lvl="2" indent="-142875" algn="l">
              <a:lnSpc>
                <a:spcPts val="4280"/>
              </a:lnSpc>
              <a:buFont typeface="Arial" panose="020B0604020202020204"/>
              <a:buChar char="⚬"/>
            </a:pPr>
            <a:r>
              <a:rPr lang="en-US" sz="2185">
                <a:solidFill>
                  <a:srgbClr val="2A2742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Requires additional tools</a:t>
            </a:r>
            <a:endParaRPr lang="en-US" sz="2185">
              <a:solidFill>
                <a:srgbClr val="2A2742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992238" y="6028284"/>
            <a:ext cx="4377000" cy="796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28625" lvl="2" indent="-142875" algn="l">
              <a:lnSpc>
                <a:spcPts val="4280"/>
              </a:lnSpc>
              <a:buFont typeface="Arial" panose="020B0604020202020204"/>
              <a:buChar char="⚬"/>
            </a:pPr>
            <a:r>
              <a:rPr lang="en-US" sz="2185">
                <a:solidFill>
                  <a:srgbClr val="2A2742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Complex setup</a:t>
            </a:r>
            <a:endParaRPr lang="en-US" sz="2185">
              <a:solidFill>
                <a:srgbClr val="2A2742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6070401" y="3068241"/>
            <a:ext cx="3544125" cy="65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25"/>
              </a:lnSpc>
            </a:pPr>
            <a:r>
              <a:rPr lang="en-US" sz="2750" b="1">
                <a:solidFill>
                  <a:srgbClr val="231971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rPr>
              <a:t>OpenShift</a:t>
            </a:r>
            <a:endParaRPr lang="en-US" sz="2750" b="1">
              <a:solidFill>
                <a:srgbClr val="231971"/>
              </a:solidFill>
              <a:latin typeface="Arimo Bold" panose="020B0704020202020204"/>
              <a:ea typeface="Arimo Bold" panose="020B0704020202020204"/>
              <a:cs typeface="Arimo Bold" panose="020B0704020202020204"/>
              <a:sym typeface="Arimo Bold" panose="020B0704020202020204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6070401" y="3661321"/>
            <a:ext cx="4377000" cy="796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80"/>
              </a:lnSpc>
            </a:pPr>
            <a:r>
              <a:rPr lang="en-US" sz="2185">
                <a:solidFill>
                  <a:srgbClr val="5E4CE6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The Complete Car</a:t>
            </a:r>
            <a:endParaRPr lang="en-US" sz="2185">
              <a:solidFill>
                <a:srgbClr val="5E4CE6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6070401" y="4370040"/>
            <a:ext cx="4377000" cy="1250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28625" lvl="2" indent="-142875" algn="l">
              <a:lnSpc>
                <a:spcPts val="4280"/>
              </a:lnSpc>
              <a:buFont typeface="Arial" panose="020B0604020202020204"/>
              <a:buChar char="⚬"/>
            </a:pPr>
            <a:r>
              <a:rPr lang="en-US" sz="2185">
                <a:solidFill>
                  <a:srgbClr val="2A2742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Kubernetes + enterprise features</a:t>
            </a:r>
            <a:endParaRPr lang="en-US" sz="2185">
              <a:solidFill>
                <a:srgbClr val="2A2742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6070401" y="5376416"/>
            <a:ext cx="4377000" cy="796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28625" lvl="2" indent="-142875" algn="l">
              <a:lnSpc>
                <a:spcPts val="4280"/>
              </a:lnSpc>
              <a:buFont typeface="Arial" panose="020B0604020202020204"/>
              <a:buChar char="⚬"/>
            </a:pPr>
            <a:r>
              <a:rPr lang="en-US" sz="2185">
                <a:solidFill>
                  <a:srgbClr val="2A2742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Web UI and templates</a:t>
            </a:r>
            <a:endParaRPr lang="en-US" sz="2185">
              <a:solidFill>
                <a:srgbClr val="2A2742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6070401" y="5929164"/>
            <a:ext cx="4377000" cy="796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28625" lvl="2" indent="-142875" algn="l">
              <a:lnSpc>
                <a:spcPts val="4280"/>
              </a:lnSpc>
              <a:buFont typeface="Arial" panose="020B0604020202020204"/>
              <a:buChar char="⚬"/>
            </a:pPr>
            <a:r>
              <a:rPr lang="en-US" sz="2185">
                <a:solidFill>
                  <a:srgbClr val="2A2742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Integrated monitoring</a:t>
            </a:r>
            <a:endParaRPr lang="en-US" sz="2185">
              <a:solidFill>
                <a:srgbClr val="2A2742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6070401" y="6481911"/>
            <a:ext cx="4377000" cy="796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28625" lvl="2" indent="-142875" algn="l">
              <a:lnSpc>
                <a:spcPts val="4280"/>
              </a:lnSpc>
              <a:buFont typeface="Arial" panose="020B0604020202020204"/>
              <a:buChar char="⚬"/>
            </a:pPr>
            <a:r>
              <a:rPr lang="en-US" sz="2185">
                <a:solidFill>
                  <a:srgbClr val="2A2742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Ready to drive</a:t>
            </a:r>
            <a:endParaRPr lang="en-US" sz="2185">
              <a:solidFill>
                <a:srgbClr val="2A2742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992238" y="7353597"/>
            <a:ext cx="9445500" cy="1250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80"/>
              </a:lnSpc>
            </a:pPr>
            <a:r>
              <a:rPr lang="en-US" sz="2185">
                <a:solidFill>
                  <a:srgbClr val="2A2742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Think of it this way: Kubernetes provides the engine, but OpenShift gives you the entire car—engine, dashboard, GPS, and safety features included.</a:t>
            </a:r>
            <a:endParaRPr lang="en-US" sz="2185">
              <a:solidFill>
                <a:srgbClr val="2A2742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 descr="preencoded.png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"/>
              <a:stretch>
                <a:fillRect t="-14" b="-14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AFAFA">
                <a:alpha val="80392"/>
              </a:srgbClr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941784" y="611386"/>
            <a:ext cx="9546375" cy="2024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875"/>
              </a:lnSpc>
            </a:pPr>
            <a:r>
              <a:rPr lang="en-US" sz="5250" b="1">
                <a:solidFill>
                  <a:srgbClr val="231971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rPr>
              <a:t>Enterprise Kubernetes, Reimagined</a:t>
            </a:r>
            <a:endParaRPr lang="en-US" sz="5250" b="1">
              <a:solidFill>
                <a:srgbClr val="231971"/>
              </a:solidFill>
              <a:latin typeface="Arimo Bold" panose="020B0704020202020204"/>
              <a:ea typeface="Arimo Bold" panose="020B0704020202020204"/>
              <a:cs typeface="Arimo Bold" panose="020B0704020202020204"/>
              <a:sym typeface="Arimo Bold" panose="020B0704020202020204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935831" y="3033713"/>
            <a:ext cx="4650676" cy="2442305"/>
          </a:xfrm>
          <a:custGeom>
            <a:avLst/>
            <a:gdLst/>
            <a:ahLst/>
            <a:cxnLst/>
            <a:rect l="l" t="t" r="r" b="b"/>
            <a:pathLst>
              <a:path w="4650676" h="2442305">
                <a:moveTo>
                  <a:pt x="0" y="0"/>
                </a:moveTo>
                <a:lnTo>
                  <a:pt x="4650676" y="0"/>
                </a:lnTo>
                <a:lnTo>
                  <a:pt x="4650676" y="2442305"/>
                </a:lnTo>
                <a:lnTo>
                  <a:pt x="0" y="24423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220390" y="3127771"/>
            <a:ext cx="3363375" cy="610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05"/>
              </a:lnSpc>
            </a:pPr>
            <a:r>
              <a:rPr lang="en-US" sz="2625" b="1">
                <a:solidFill>
                  <a:srgbClr val="2A2742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rPr>
              <a:t>Core Foundation</a:t>
            </a:r>
            <a:endParaRPr lang="en-US" sz="2625" b="1">
              <a:solidFill>
                <a:srgbClr val="2A2742"/>
              </a:solidFill>
              <a:latin typeface="Arimo Bold" panose="020B0704020202020204"/>
              <a:ea typeface="Arimo Bold" panose="020B0704020202020204"/>
              <a:cs typeface="Arimo Bold" panose="020B0704020202020204"/>
              <a:sym typeface="Arimo Bold" panose="020B0704020202020204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220390" y="3576191"/>
            <a:ext cx="4081500" cy="1614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060">
                <a:solidFill>
                  <a:srgbClr val="2A2742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Built on Kubernetes with enterprise-grade extensions and automation</a:t>
            </a:r>
            <a:endParaRPr lang="en-US" sz="2060">
              <a:solidFill>
                <a:srgbClr val="2A2742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  <p:sp>
        <p:nvSpPr>
          <p:cNvPr id="10" name="Freeform 10"/>
          <p:cNvSpPr/>
          <p:nvPr/>
        </p:nvSpPr>
        <p:spPr>
          <a:xfrm>
            <a:off x="5843588" y="3033713"/>
            <a:ext cx="4650676" cy="2442305"/>
          </a:xfrm>
          <a:custGeom>
            <a:avLst/>
            <a:gdLst/>
            <a:ahLst/>
            <a:cxnLst/>
            <a:rect l="l" t="t" r="r" b="b"/>
            <a:pathLst>
              <a:path w="4650676" h="2442305">
                <a:moveTo>
                  <a:pt x="0" y="0"/>
                </a:moveTo>
                <a:lnTo>
                  <a:pt x="4650676" y="0"/>
                </a:lnTo>
                <a:lnTo>
                  <a:pt x="4650676" y="2442305"/>
                </a:lnTo>
                <a:lnTo>
                  <a:pt x="0" y="24423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6128147" y="3127771"/>
            <a:ext cx="3363375" cy="610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05"/>
              </a:lnSpc>
            </a:pPr>
            <a:r>
              <a:rPr lang="en-US" sz="2625" b="1">
                <a:solidFill>
                  <a:srgbClr val="2A2742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rPr>
              <a:t>Integrated Toolchain</a:t>
            </a:r>
            <a:endParaRPr lang="en-US" sz="2625" b="1">
              <a:solidFill>
                <a:srgbClr val="2A2742"/>
              </a:solidFill>
              <a:latin typeface="Arimo Bold" panose="020B0704020202020204"/>
              <a:ea typeface="Arimo Bold" panose="020B0704020202020204"/>
              <a:cs typeface="Arimo Bold" panose="020B0704020202020204"/>
              <a:sym typeface="Arimo Bold" panose="020B0704020202020204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6128147" y="3576191"/>
            <a:ext cx="4081500" cy="1614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060">
                <a:solidFill>
                  <a:srgbClr val="2A2742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Monitoring, logging, CI/CD, and security bundled as a unified platform</a:t>
            </a:r>
            <a:endParaRPr lang="en-US" sz="2060">
              <a:solidFill>
                <a:srgbClr val="2A2742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  <p:sp>
        <p:nvSpPr>
          <p:cNvPr id="13" name="Freeform 13"/>
          <p:cNvSpPr/>
          <p:nvPr/>
        </p:nvSpPr>
        <p:spPr>
          <a:xfrm>
            <a:off x="935831" y="5733008"/>
            <a:ext cx="9558242" cy="1581245"/>
          </a:xfrm>
          <a:custGeom>
            <a:avLst/>
            <a:gdLst/>
            <a:ahLst/>
            <a:cxnLst/>
            <a:rect l="l" t="t" r="r" b="b"/>
            <a:pathLst>
              <a:path w="9558242" h="1581245">
                <a:moveTo>
                  <a:pt x="0" y="0"/>
                </a:moveTo>
                <a:lnTo>
                  <a:pt x="9558242" y="0"/>
                </a:lnTo>
                <a:lnTo>
                  <a:pt x="9558242" y="1581245"/>
                </a:lnTo>
                <a:lnTo>
                  <a:pt x="0" y="15812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1220390" y="5557986"/>
            <a:ext cx="3454875" cy="610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05"/>
              </a:lnSpc>
            </a:pPr>
            <a:r>
              <a:rPr lang="en-US" sz="2625" b="1">
                <a:solidFill>
                  <a:srgbClr val="2A2742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rPr>
              <a:t>Developer Experience</a:t>
            </a:r>
            <a:endParaRPr lang="en-US" sz="2625" b="1">
              <a:solidFill>
                <a:srgbClr val="2A2742"/>
              </a:solidFill>
              <a:latin typeface="Arimo Bold" panose="020B0704020202020204"/>
              <a:ea typeface="Arimo Bold" panose="020B0704020202020204"/>
              <a:cs typeface="Arimo Bold" panose="020B0704020202020204"/>
              <a:sym typeface="Arimo Bold" panose="020B0704020202020204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220390" y="6275486"/>
            <a:ext cx="8989125" cy="75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060">
                <a:solidFill>
                  <a:srgbClr val="2A2742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Source-to-Image builds, web console, and simplified deployment workflows</a:t>
            </a:r>
            <a:endParaRPr lang="en-US" sz="2060">
              <a:solidFill>
                <a:srgbClr val="2A2742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941784" y="7287220"/>
            <a:ext cx="9546375" cy="2045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060">
                <a:solidFill>
                  <a:srgbClr val="2A2742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OpenShift extends Kubernetes with guardrails, automation, and developer-friendly workflows to solve enterprise challenges that Kubernetes leaves open. While Kubernetes provides the orchestration engine, OpenShift adds the complete enterprise ecosystem.</a:t>
            </a:r>
            <a:endParaRPr lang="en-US" sz="2060">
              <a:solidFill>
                <a:srgbClr val="2A2742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 descr="preencoded.png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"/>
              <a:stretch>
                <a:fillRect t="-14" b="-14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AFAFA">
                <a:alpha val="80392"/>
              </a:srgbClr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992238" y="945207"/>
            <a:ext cx="10384125" cy="1267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45"/>
              </a:lnSpc>
            </a:pPr>
            <a:r>
              <a:rPr lang="en-US" sz="5560" b="1">
                <a:solidFill>
                  <a:srgbClr val="231971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rPr>
              <a:t>OpenShift Deployment Options</a:t>
            </a:r>
            <a:endParaRPr lang="en-US" sz="5560" b="1">
              <a:solidFill>
                <a:srgbClr val="231971"/>
              </a:solidFill>
              <a:latin typeface="Arimo Bold" panose="020B0704020202020204"/>
              <a:ea typeface="Arimo Bold" panose="020B0704020202020204"/>
              <a:cs typeface="Arimo Bold" panose="020B0704020202020204"/>
              <a:sym typeface="Arimo Bold" panose="020B0704020202020204"/>
            </a:endParaRPr>
          </a:p>
        </p:txBody>
      </p:sp>
      <p:grpSp>
        <p:nvGrpSpPr>
          <p:cNvPr id="7" name="Group 7"/>
          <p:cNvGrpSpPr/>
          <p:nvPr/>
        </p:nvGrpSpPr>
        <p:grpSpPr>
          <a:xfrm rot="0">
            <a:off x="992238" y="4124622"/>
            <a:ext cx="708755" cy="708755"/>
            <a:chOff x="0" y="0"/>
            <a:chExt cx="945007" cy="945007"/>
          </a:xfrm>
        </p:grpSpPr>
        <p:sp>
          <p:nvSpPr>
            <p:cNvPr id="8" name="Freeform 8" descr="preencoded.png"/>
            <p:cNvSpPr/>
            <p:nvPr/>
          </p:nvSpPr>
          <p:spPr>
            <a:xfrm>
              <a:off x="0" y="0"/>
              <a:ext cx="945007" cy="945007"/>
            </a:xfrm>
            <a:custGeom>
              <a:avLst/>
              <a:gdLst/>
              <a:ahLst/>
              <a:cxnLst/>
              <a:rect l="l" t="t" r="r" b="b"/>
              <a:pathLst>
                <a:path w="945007" h="945007">
                  <a:moveTo>
                    <a:pt x="0" y="0"/>
                  </a:moveTo>
                  <a:lnTo>
                    <a:pt x="945007" y="0"/>
                  </a:lnTo>
                  <a:lnTo>
                    <a:pt x="945007" y="945007"/>
                  </a:lnTo>
                  <a:lnTo>
                    <a:pt x="0" y="9450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</p:grpSp>
      <p:sp>
        <p:nvSpPr>
          <p:cNvPr id="9" name="TextBox 9"/>
          <p:cNvSpPr txBox="1"/>
          <p:nvPr/>
        </p:nvSpPr>
        <p:spPr>
          <a:xfrm>
            <a:off x="992238" y="4978152"/>
            <a:ext cx="3544125" cy="65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25"/>
              </a:lnSpc>
            </a:pPr>
            <a:r>
              <a:rPr lang="en-US" sz="2750" b="1">
                <a:solidFill>
                  <a:srgbClr val="2A2742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rPr>
              <a:t>OKD (Origin)</a:t>
            </a:r>
            <a:endParaRPr lang="en-US" sz="2750" b="1">
              <a:solidFill>
                <a:srgbClr val="2A2742"/>
              </a:solidFill>
              <a:latin typeface="Arimo Bold" panose="020B0704020202020204"/>
              <a:ea typeface="Arimo Bold" panose="020B0704020202020204"/>
              <a:cs typeface="Arimo Bold" panose="020B0704020202020204"/>
              <a:sym typeface="Arimo Bold" panose="020B0704020202020204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992238" y="5457825"/>
            <a:ext cx="5198250" cy="2157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80"/>
              </a:lnSpc>
            </a:pPr>
            <a:r>
              <a:rPr lang="en-US" sz="2185">
                <a:solidFill>
                  <a:srgbClr val="2A2742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Community open-source edition providing the core OpenShift experience for development and testing environments.</a:t>
            </a:r>
            <a:endParaRPr lang="en-US" sz="2185">
              <a:solidFill>
                <a:srgbClr val="2A2742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  <p:grpSp>
        <p:nvGrpSpPr>
          <p:cNvPr id="11" name="Group 11"/>
          <p:cNvGrpSpPr/>
          <p:nvPr/>
        </p:nvGrpSpPr>
        <p:grpSpPr>
          <a:xfrm rot="0">
            <a:off x="6544866" y="4124622"/>
            <a:ext cx="708755" cy="708755"/>
            <a:chOff x="0" y="0"/>
            <a:chExt cx="945007" cy="945007"/>
          </a:xfrm>
        </p:grpSpPr>
        <p:sp>
          <p:nvSpPr>
            <p:cNvPr id="12" name="Freeform 12" descr="preencoded.png"/>
            <p:cNvSpPr/>
            <p:nvPr/>
          </p:nvSpPr>
          <p:spPr>
            <a:xfrm>
              <a:off x="0" y="0"/>
              <a:ext cx="945007" cy="945007"/>
            </a:xfrm>
            <a:custGeom>
              <a:avLst/>
              <a:gdLst/>
              <a:ahLst/>
              <a:cxnLst/>
              <a:rect l="l" t="t" r="r" b="b"/>
              <a:pathLst>
                <a:path w="945007" h="945007">
                  <a:moveTo>
                    <a:pt x="0" y="0"/>
                  </a:moveTo>
                  <a:lnTo>
                    <a:pt x="945007" y="0"/>
                  </a:lnTo>
                  <a:lnTo>
                    <a:pt x="945007" y="945007"/>
                  </a:lnTo>
                  <a:lnTo>
                    <a:pt x="0" y="9450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</p:grpSp>
      <p:sp>
        <p:nvSpPr>
          <p:cNvPr id="13" name="TextBox 13"/>
          <p:cNvSpPr txBox="1"/>
          <p:nvPr/>
        </p:nvSpPr>
        <p:spPr>
          <a:xfrm>
            <a:off x="6544866" y="4978152"/>
            <a:ext cx="5017875" cy="65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25"/>
              </a:lnSpc>
            </a:pPr>
            <a:r>
              <a:rPr lang="en-US" sz="2750" b="1">
                <a:solidFill>
                  <a:srgbClr val="2A2742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rPr>
              <a:t>OpenShift Container Platform</a:t>
            </a:r>
            <a:endParaRPr lang="en-US" sz="2750" b="1">
              <a:solidFill>
                <a:srgbClr val="2A2742"/>
              </a:solidFill>
              <a:latin typeface="Arimo Bold" panose="020B0704020202020204"/>
              <a:ea typeface="Arimo Bold" panose="020B0704020202020204"/>
              <a:cs typeface="Arimo Bold" panose="020B0704020202020204"/>
              <a:sym typeface="Arimo Bold" panose="020B0704020202020204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6544866" y="5457825"/>
            <a:ext cx="5198250" cy="2157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80"/>
              </a:lnSpc>
            </a:pPr>
            <a:r>
              <a:rPr lang="en-US" sz="2185">
                <a:solidFill>
                  <a:srgbClr val="2A2742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Enterprise edition with Red Hat support, enhanced security features, and enterprise integrations for production workloads.</a:t>
            </a:r>
            <a:endParaRPr lang="en-US" sz="2185">
              <a:solidFill>
                <a:srgbClr val="2A2742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  <p:grpSp>
        <p:nvGrpSpPr>
          <p:cNvPr id="15" name="Group 15"/>
          <p:cNvGrpSpPr/>
          <p:nvPr/>
        </p:nvGrpSpPr>
        <p:grpSpPr>
          <a:xfrm rot="0">
            <a:off x="12097494" y="4124622"/>
            <a:ext cx="708755" cy="708755"/>
            <a:chOff x="0" y="0"/>
            <a:chExt cx="945007" cy="945007"/>
          </a:xfrm>
        </p:grpSpPr>
        <p:sp>
          <p:nvSpPr>
            <p:cNvPr id="16" name="Freeform 16" descr="preencoded.png"/>
            <p:cNvSpPr/>
            <p:nvPr/>
          </p:nvSpPr>
          <p:spPr>
            <a:xfrm>
              <a:off x="0" y="0"/>
              <a:ext cx="945007" cy="945007"/>
            </a:xfrm>
            <a:custGeom>
              <a:avLst/>
              <a:gdLst/>
              <a:ahLst/>
              <a:cxnLst/>
              <a:rect l="l" t="t" r="r" b="b"/>
              <a:pathLst>
                <a:path w="945007" h="945007">
                  <a:moveTo>
                    <a:pt x="0" y="0"/>
                  </a:moveTo>
                  <a:lnTo>
                    <a:pt x="945007" y="0"/>
                  </a:lnTo>
                  <a:lnTo>
                    <a:pt x="945007" y="945007"/>
                  </a:lnTo>
                  <a:lnTo>
                    <a:pt x="0" y="9450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</p:sp>
      </p:grpSp>
      <p:sp>
        <p:nvSpPr>
          <p:cNvPr id="17" name="TextBox 17"/>
          <p:cNvSpPr txBox="1"/>
          <p:nvPr/>
        </p:nvSpPr>
        <p:spPr>
          <a:xfrm>
            <a:off x="12097494" y="4978152"/>
            <a:ext cx="3544125" cy="65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25"/>
              </a:lnSpc>
            </a:pPr>
            <a:r>
              <a:rPr lang="en-US" sz="2750" b="1">
                <a:solidFill>
                  <a:srgbClr val="2A2742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rPr>
              <a:t>Managed Services</a:t>
            </a:r>
            <a:endParaRPr lang="en-US" sz="2750" b="1">
              <a:solidFill>
                <a:srgbClr val="2A2742"/>
              </a:solidFill>
              <a:latin typeface="Arimo Bold" panose="020B0704020202020204"/>
              <a:ea typeface="Arimo Bold" panose="020B0704020202020204"/>
              <a:cs typeface="Arimo Bold" panose="020B0704020202020204"/>
              <a:sym typeface="Arimo Bold" panose="020B0704020202020204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2097494" y="5457825"/>
            <a:ext cx="5198250" cy="2157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80"/>
              </a:lnSpc>
            </a:pPr>
            <a:r>
              <a:rPr lang="en-US" sz="2185">
                <a:solidFill>
                  <a:srgbClr val="2A2742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OpenShift Online (SaaS) and Dedicated (managed clusters on AWS/GCP) for organizations preferring managed infrastructure.</a:t>
            </a:r>
            <a:endParaRPr lang="en-US" sz="2185">
              <a:solidFill>
                <a:srgbClr val="2A2742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 descr="preencoded.png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"/>
              <a:stretch>
                <a:fillRect t="-14" b="-14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AFAFA">
                <a:alpha val="80392"/>
              </a:srgbClr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924966" y="2328941"/>
            <a:ext cx="6481875" cy="1133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00"/>
              </a:lnSpc>
            </a:pPr>
            <a:r>
              <a:rPr lang="en-US" sz="5000" b="1">
                <a:solidFill>
                  <a:srgbClr val="231971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rPr>
              <a:t>Understanding Nodes</a:t>
            </a:r>
            <a:endParaRPr lang="en-US" sz="5000" b="1">
              <a:solidFill>
                <a:srgbClr val="231971"/>
              </a:solidFill>
              <a:latin typeface="Arimo Bold" panose="020B0704020202020204"/>
              <a:ea typeface="Arimo Bold" panose="020B0704020202020204"/>
              <a:cs typeface="Arimo Bold" panose="020B0704020202020204"/>
              <a:sym typeface="Arimo Bold" panose="020B0704020202020204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882110" y="5075640"/>
            <a:ext cx="5356193" cy="3148584"/>
          </a:xfrm>
          <a:custGeom>
            <a:avLst/>
            <a:gdLst/>
            <a:ahLst/>
            <a:cxnLst/>
            <a:rect l="l" t="t" r="r" b="b"/>
            <a:pathLst>
              <a:path w="5356193" h="3148584">
                <a:moveTo>
                  <a:pt x="0" y="0"/>
                </a:moveTo>
                <a:lnTo>
                  <a:pt x="5356193" y="0"/>
                </a:lnTo>
                <a:lnTo>
                  <a:pt x="5356193" y="3148584"/>
                </a:lnTo>
                <a:lnTo>
                  <a:pt x="0" y="31485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 rot="0">
            <a:off x="924966" y="5118498"/>
            <a:ext cx="5270564" cy="768382"/>
            <a:chOff x="0" y="0"/>
            <a:chExt cx="7027418" cy="102450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7027418" cy="1024509"/>
            </a:xfrm>
            <a:custGeom>
              <a:avLst/>
              <a:gdLst/>
              <a:ahLst/>
              <a:cxnLst/>
              <a:rect l="l" t="t" r="r" b="b"/>
              <a:pathLst>
                <a:path w="7027418" h="1024509">
                  <a:moveTo>
                    <a:pt x="0" y="97663"/>
                  </a:moveTo>
                  <a:cubicBezTo>
                    <a:pt x="0" y="43688"/>
                    <a:pt x="43688" y="0"/>
                    <a:pt x="97663" y="0"/>
                  </a:cubicBezTo>
                  <a:lnTo>
                    <a:pt x="6929755" y="0"/>
                  </a:lnTo>
                  <a:cubicBezTo>
                    <a:pt x="6983730" y="0"/>
                    <a:pt x="7027418" y="43688"/>
                    <a:pt x="7027418" y="97663"/>
                  </a:cubicBezTo>
                  <a:lnTo>
                    <a:pt x="7027418" y="926846"/>
                  </a:lnTo>
                  <a:cubicBezTo>
                    <a:pt x="7027418" y="980821"/>
                    <a:pt x="6983730" y="1024509"/>
                    <a:pt x="6929755" y="1024509"/>
                  </a:cubicBezTo>
                  <a:lnTo>
                    <a:pt x="97663" y="1024509"/>
                  </a:lnTo>
                  <a:cubicBezTo>
                    <a:pt x="43688" y="1024509"/>
                    <a:pt x="0" y="980694"/>
                    <a:pt x="0" y="926846"/>
                  </a:cubicBezTo>
                  <a:close/>
                </a:path>
              </a:pathLst>
            </a:custGeom>
            <a:solidFill>
              <a:srgbClr val="E9E6FA"/>
            </a:solidFill>
          </p:spPr>
        </p:sp>
      </p:grpSp>
      <p:sp>
        <p:nvSpPr>
          <p:cNvPr id="10" name="TextBox 10"/>
          <p:cNvSpPr txBox="1"/>
          <p:nvPr/>
        </p:nvSpPr>
        <p:spPr>
          <a:xfrm>
            <a:off x="3368129" y="5219700"/>
            <a:ext cx="384000" cy="518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b="1">
                <a:solidFill>
                  <a:srgbClr val="2A2742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rPr>
              <a:t>1</a:t>
            </a:r>
            <a:endParaRPr lang="en-US" sz="3000" b="1">
              <a:solidFill>
                <a:srgbClr val="2A2742"/>
              </a:solidFill>
              <a:latin typeface="Arimo Bold" panose="020B0704020202020204"/>
              <a:ea typeface="Arimo Bold" panose="020B0704020202020204"/>
              <a:cs typeface="Arimo Bold" panose="020B0704020202020204"/>
              <a:sym typeface="Arimo Bold" panose="020B0704020202020204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180951" y="5971282"/>
            <a:ext cx="3201375" cy="571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2500" b="1">
                <a:solidFill>
                  <a:srgbClr val="2A2742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rPr>
              <a:t>Master Nodes</a:t>
            </a:r>
            <a:endParaRPr lang="en-US" sz="2500" b="1">
              <a:solidFill>
                <a:srgbClr val="2A2742"/>
              </a:solidFill>
              <a:latin typeface="Arimo Bold" panose="020B0704020202020204"/>
              <a:ea typeface="Arimo Bold" panose="020B0704020202020204"/>
              <a:cs typeface="Arimo Bold" panose="020B0704020202020204"/>
              <a:sym typeface="Arimo Bold" panose="020B0704020202020204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180951" y="6410622"/>
            <a:ext cx="4758750" cy="1515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15"/>
              </a:lnSpc>
            </a:pPr>
            <a:r>
              <a:rPr lang="en-US" sz="2000">
                <a:solidFill>
                  <a:srgbClr val="2A2742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Control plane that manages the entire cluster. Minimum of 3 nodes required for high availability and reliable operations.</a:t>
            </a:r>
            <a:endParaRPr lang="en-US" sz="2000">
              <a:solidFill>
                <a:srgbClr val="2A2742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  <p:sp>
        <p:nvSpPr>
          <p:cNvPr id="13" name="Freeform 13"/>
          <p:cNvSpPr/>
          <p:nvPr/>
        </p:nvSpPr>
        <p:spPr>
          <a:xfrm>
            <a:off x="6465844" y="5075640"/>
            <a:ext cx="5356194" cy="3148584"/>
          </a:xfrm>
          <a:custGeom>
            <a:avLst/>
            <a:gdLst/>
            <a:ahLst/>
            <a:cxnLst/>
            <a:rect l="l" t="t" r="r" b="b"/>
            <a:pathLst>
              <a:path w="5356194" h="3148584">
                <a:moveTo>
                  <a:pt x="0" y="0"/>
                </a:moveTo>
                <a:lnTo>
                  <a:pt x="5356194" y="0"/>
                </a:lnTo>
                <a:lnTo>
                  <a:pt x="5356194" y="3148584"/>
                </a:lnTo>
                <a:lnTo>
                  <a:pt x="0" y="31485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4" name="Group 14"/>
          <p:cNvGrpSpPr/>
          <p:nvPr/>
        </p:nvGrpSpPr>
        <p:grpSpPr>
          <a:xfrm rot="0">
            <a:off x="6508700" y="5118498"/>
            <a:ext cx="5270563" cy="768382"/>
            <a:chOff x="0" y="0"/>
            <a:chExt cx="7027418" cy="1024509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7027418" cy="1024509"/>
            </a:xfrm>
            <a:custGeom>
              <a:avLst/>
              <a:gdLst/>
              <a:ahLst/>
              <a:cxnLst/>
              <a:rect l="l" t="t" r="r" b="b"/>
              <a:pathLst>
                <a:path w="7027418" h="1024509">
                  <a:moveTo>
                    <a:pt x="0" y="97663"/>
                  </a:moveTo>
                  <a:cubicBezTo>
                    <a:pt x="0" y="43688"/>
                    <a:pt x="43688" y="0"/>
                    <a:pt x="97663" y="0"/>
                  </a:cubicBezTo>
                  <a:lnTo>
                    <a:pt x="6929755" y="0"/>
                  </a:lnTo>
                  <a:cubicBezTo>
                    <a:pt x="6983730" y="0"/>
                    <a:pt x="7027418" y="43688"/>
                    <a:pt x="7027418" y="97663"/>
                  </a:cubicBezTo>
                  <a:lnTo>
                    <a:pt x="7027418" y="926846"/>
                  </a:lnTo>
                  <a:cubicBezTo>
                    <a:pt x="7027418" y="980821"/>
                    <a:pt x="6983730" y="1024509"/>
                    <a:pt x="6929755" y="1024509"/>
                  </a:cubicBezTo>
                  <a:lnTo>
                    <a:pt x="97663" y="1024509"/>
                  </a:lnTo>
                  <a:cubicBezTo>
                    <a:pt x="43688" y="1024509"/>
                    <a:pt x="0" y="980694"/>
                    <a:pt x="0" y="926846"/>
                  </a:cubicBezTo>
                  <a:close/>
                </a:path>
              </a:pathLst>
            </a:custGeom>
            <a:solidFill>
              <a:srgbClr val="E9E6FA"/>
            </a:solidFill>
          </p:spPr>
        </p:sp>
      </p:grpSp>
      <p:sp>
        <p:nvSpPr>
          <p:cNvPr id="16" name="TextBox 16"/>
          <p:cNvSpPr txBox="1"/>
          <p:nvPr/>
        </p:nvSpPr>
        <p:spPr>
          <a:xfrm>
            <a:off x="8951862" y="5219700"/>
            <a:ext cx="384000" cy="518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b="1">
                <a:solidFill>
                  <a:srgbClr val="2A2742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rPr>
              <a:t>2</a:t>
            </a:r>
            <a:endParaRPr lang="en-US" sz="3000" b="1">
              <a:solidFill>
                <a:srgbClr val="2A2742"/>
              </a:solidFill>
              <a:latin typeface="Arimo Bold" panose="020B0704020202020204"/>
              <a:ea typeface="Arimo Bold" panose="020B0704020202020204"/>
              <a:cs typeface="Arimo Bold" panose="020B0704020202020204"/>
              <a:sym typeface="Arimo Bold" panose="020B0704020202020204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6764685" y="5971282"/>
            <a:ext cx="3201375" cy="571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2500" b="1">
                <a:solidFill>
                  <a:srgbClr val="2A2742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rPr>
              <a:t>Worker Nodes</a:t>
            </a:r>
            <a:endParaRPr lang="en-US" sz="2500" b="1">
              <a:solidFill>
                <a:srgbClr val="2A2742"/>
              </a:solidFill>
              <a:latin typeface="Arimo Bold" panose="020B0704020202020204"/>
              <a:ea typeface="Arimo Bold" panose="020B0704020202020204"/>
              <a:cs typeface="Arimo Bold" panose="020B0704020202020204"/>
              <a:sym typeface="Arimo Bold" panose="020B0704020202020204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6764685" y="6410622"/>
            <a:ext cx="4758750" cy="1515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15"/>
              </a:lnSpc>
            </a:pPr>
            <a:r>
              <a:rPr lang="en-US" sz="2000">
                <a:solidFill>
                  <a:srgbClr val="2A2742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Run your application workloads. These nodes do the "heavy lifting" by executing containers and pods.</a:t>
            </a:r>
            <a:endParaRPr lang="en-US" sz="2000">
              <a:solidFill>
                <a:srgbClr val="2A2742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  <p:sp>
        <p:nvSpPr>
          <p:cNvPr id="19" name="Freeform 19"/>
          <p:cNvSpPr/>
          <p:nvPr/>
        </p:nvSpPr>
        <p:spPr>
          <a:xfrm>
            <a:off x="12049578" y="5075640"/>
            <a:ext cx="5356193" cy="3148584"/>
          </a:xfrm>
          <a:custGeom>
            <a:avLst/>
            <a:gdLst/>
            <a:ahLst/>
            <a:cxnLst/>
            <a:rect l="l" t="t" r="r" b="b"/>
            <a:pathLst>
              <a:path w="5356193" h="3148584">
                <a:moveTo>
                  <a:pt x="0" y="0"/>
                </a:moveTo>
                <a:lnTo>
                  <a:pt x="5356193" y="0"/>
                </a:lnTo>
                <a:lnTo>
                  <a:pt x="5356193" y="3148584"/>
                </a:lnTo>
                <a:lnTo>
                  <a:pt x="0" y="31485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0" name="Group 20"/>
          <p:cNvGrpSpPr/>
          <p:nvPr/>
        </p:nvGrpSpPr>
        <p:grpSpPr>
          <a:xfrm rot="0">
            <a:off x="12092434" y="5118498"/>
            <a:ext cx="5270563" cy="768382"/>
            <a:chOff x="0" y="0"/>
            <a:chExt cx="7027418" cy="1024509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7027418" cy="1024509"/>
            </a:xfrm>
            <a:custGeom>
              <a:avLst/>
              <a:gdLst/>
              <a:ahLst/>
              <a:cxnLst/>
              <a:rect l="l" t="t" r="r" b="b"/>
              <a:pathLst>
                <a:path w="7027418" h="1024509">
                  <a:moveTo>
                    <a:pt x="0" y="97663"/>
                  </a:moveTo>
                  <a:cubicBezTo>
                    <a:pt x="0" y="43688"/>
                    <a:pt x="43688" y="0"/>
                    <a:pt x="97663" y="0"/>
                  </a:cubicBezTo>
                  <a:lnTo>
                    <a:pt x="6929755" y="0"/>
                  </a:lnTo>
                  <a:cubicBezTo>
                    <a:pt x="6983730" y="0"/>
                    <a:pt x="7027418" y="43688"/>
                    <a:pt x="7027418" y="97663"/>
                  </a:cubicBezTo>
                  <a:lnTo>
                    <a:pt x="7027418" y="926846"/>
                  </a:lnTo>
                  <a:cubicBezTo>
                    <a:pt x="7027418" y="980821"/>
                    <a:pt x="6983730" y="1024509"/>
                    <a:pt x="6929755" y="1024509"/>
                  </a:cubicBezTo>
                  <a:lnTo>
                    <a:pt x="97663" y="1024509"/>
                  </a:lnTo>
                  <a:cubicBezTo>
                    <a:pt x="43688" y="1024509"/>
                    <a:pt x="0" y="980694"/>
                    <a:pt x="0" y="926846"/>
                  </a:cubicBezTo>
                  <a:close/>
                </a:path>
              </a:pathLst>
            </a:custGeom>
            <a:solidFill>
              <a:srgbClr val="E9E6FA"/>
            </a:solidFill>
          </p:spPr>
        </p:sp>
      </p:grpSp>
      <p:sp>
        <p:nvSpPr>
          <p:cNvPr id="22" name="TextBox 22"/>
          <p:cNvSpPr txBox="1"/>
          <p:nvPr/>
        </p:nvSpPr>
        <p:spPr>
          <a:xfrm>
            <a:off x="14535596" y="5219700"/>
            <a:ext cx="384000" cy="518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b="1">
                <a:solidFill>
                  <a:srgbClr val="2A2742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rPr>
              <a:t>3</a:t>
            </a:r>
            <a:endParaRPr lang="en-US" sz="3000" b="1">
              <a:solidFill>
                <a:srgbClr val="2A2742"/>
              </a:solidFill>
              <a:latin typeface="Arimo Bold" panose="020B0704020202020204"/>
              <a:ea typeface="Arimo Bold" panose="020B0704020202020204"/>
              <a:cs typeface="Arimo Bold" panose="020B0704020202020204"/>
              <a:sym typeface="Arimo Bold" panose="020B0704020202020204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12348419" y="5971282"/>
            <a:ext cx="3201375" cy="571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2500" b="1">
                <a:solidFill>
                  <a:srgbClr val="2A2742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rPr>
              <a:t>Infrastructure Nodes</a:t>
            </a:r>
            <a:endParaRPr lang="en-US" sz="2500" b="1">
              <a:solidFill>
                <a:srgbClr val="2A2742"/>
              </a:solidFill>
              <a:latin typeface="Arimo Bold" panose="020B0704020202020204"/>
              <a:ea typeface="Arimo Bold" panose="020B0704020202020204"/>
              <a:cs typeface="Arimo Bold" panose="020B0704020202020204"/>
              <a:sym typeface="Arimo Bold" panose="020B0704020202020204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12348419" y="6410622"/>
            <a:ext cx="4758750" cy="1515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15"/>
              </a:lnSpc>
            </a:pPr>
            <a:r>
              <a:rPr lang="en-US" sz="2000">
                <a:solidFill>
                  <a:srgbClr val="2A2742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Handle monitoring, logging, and CI/CD pipelines separately from application workloads for better performance.</a:t>
            </a:r>
            <a:endParaRPr lang="en-US" sz="2000">
              <a:solidFill>
                <a:srgbClr val="2A2742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  <p:grpSp>
        <p:nvGrpSpPr>
          <p:cNvPr id="25" name="Group 25"/>
          <p:cNvGrpSpPr/>
          <p:nvPr/>
        </p:nvGrpSpPr>
        <p:grpSpPr>
          <a:xfrm rot="0">
            <a:off x="896391" y="8498086"/>
            <a:ext cx="16495109" cy="1088231"/>
            <a:chOff x="0" y="0"/>
            <a:chExt cx="21993479" cy="1450975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21993479" cy="1450975"/>
            </a:xfrm>
            <a:custGeom>
              <a:avLst/>
              <a:gdLst/>
              <a:ahLst/>
              <a:cxnLst/>
              <a:rect l="l" t="t" r="r" b="b"/>
              <a:pathLst>
                <a:path w="21993479" h="1450975">
                  <a:moveTo>
                    <a:pt x="0" y="143383"/>
                  </a:moveTo>
                  <a:cubicBezTo>
                    <a:pt x="0" y="64262"/>
                    <a:pt x="64262" y="0"/>
                    <a:pt x="143383" y="0"/>
                  </a:cubicBezTo>
                  <a:lnTo>
                    <a:pt x="21850096" y="0"/>
                  </a:lnTo>
                  <a:cubicBezTo>
                    <a:pt x="21929344" y="0"/>
                    <a:pt x="21993479" y="64262"/>
                    <a:pt x="21993479" y="143383"/>
                  </a:cubicBezTo>
                  <a:lnTo>
                    <a:pt x="21993479" y="1307465"/>
                  </a:lnTo>
                  <a:cubicBezTo>
                    <a:pt x="21993479" y="1386713"/>
                    <a:pt x="21929217" y="1450848"/>
                    <a:pt x="21850096" y="1450848"/>
                  </a:cubicBezTo>
                  <a:lnTo>
                    <a:pt x="143383" y="1450848"/>
                  </a:lnTo>
                  <a:cubicBezTo>
                    <a:pt x="64262" y="1450975"/>
                    <a:pt x="0" y="1386840"/>
                    <a:pt x="0" y="1307592"/>
                  </a:cubicBezTo>
                  <a:close/>
                </a:path>
              </a:pathLst>
            </a:custGeom>
            <a:solidFill>
              <a:srgbClr val="C3BCF6"/>
            </a:solidFill>
          </p:spPr>
        </p:sp>
      </p:grpSp>
      <p:grpSp>
        <p:nvGrpSpPr>
          <p:cNvPr id="27" name="Group 27"/>
          <p:cNvGrpSpPr/>
          <p:nvPr/>
        </p:nvGrpSpPr>
        <p:grpSpPr>
          <a:xfrm rot="0">
            <a:off x="1152376" y="8879830"/>
            <a:ext cx="320136" cy="256032"/>
            <a:chOff x="0" y="0"/>
            <a:chExt cx="426848" cy="341376"/>
          </a:xfrm>
        </p:grpSpPr>
        <p:sp>
          <p:nvSpPr>
            <p:cNvPr id="28" name="Freeform 28" descr="preencoded.png"/>
            <p:cNvSpPr/>
            <p:nvPr/>
          </p:nvSpPr>
          <p:spPr>
            <a:xfrm>
              <a:off x="0" y="0"/>
              <a:ext cx="426847" cy="341376"/>
            </a:xfrm>
            <a:custGeom>
              <a:avLst/>
              <a:gdLst/>
              <a:ahLst/>
              <a:cxnLst/>
              <a:rect l="l" t="t" r="r" b="b"/>
              <a:pathLst>
                <a:path w="426847" h="341376">
                  <a:moveTo>
                    <a:pt x="0" y="0"/>
                  </a:moveTo>
                  <a:lnTo>
                    <a:pt x="426847" y="0"/>
                  </a:lnTo>
                  <a:lnTo>
                    <a:pt x="426847" y="341376"/>
                  </a:lnTo>
                  <a:lnTo>
                    <a:pt x="0" y="3413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319" b="-319"/>
              </a:stretch>
            </a:blipFill>
          </p:spPr>
        </p:sp>
      </p:grpSp>
      <p:sp>
        <p:nvSpPr>
          <p:cNvPr id="29" name="TextBox 29"/>
          <p:cNvSpPr txBox="1"/>
          <p:nvPr/>
        </p:nvSpPr>
        <p:spPr>
          <a:xfrm>
            <a:off x="1728490" y="8532316"/>
            <a:ext cx="15407250" cy="695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15"/>
              </a:lnSpc>
            </a:pPr>
            <a:r>
              <a:rPr lang="en-US" sz="2000">
                <a:solidFill>
                  <a:srgbClr val="000000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Think of nodes as buildings, pods as apartments, and containers as residents living inside.</a:t>
            </a:r>
            <a:endParaRPr lang="en-US" sz="2000">
              <a:solidFill>
                <a:srgbClr val="000000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 descr="preencoded.png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"/>
              <a:stretch>
                <a:fillRect t="-14" b="-14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AFAFA">
                <a:alpha val="80392"/>
              </a:srgbClr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957709" y="3382665"/>
            <a:ext cx="8015250" cy="1197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95"/>
              </a:lnSpc>
            </a:pPr>
            <a:r>
              <a:rPr lang="en-US" sz="5375" b="1">
                <a:solidFill>
                  <a:srgbClr val="231971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rPr>
              <a:t>Pods: The Building Blocks</a:t>
            </a:r>
            <a:endParaRPr lang="en-US" sz="5375" b="1">
              <a:solidFill>
                <a:srgbClr val="231971"/>
              </a:solidFill>
              <a:latin typeface="Arimo Bold" panose="020B0704020202020204"/>
              <a:ea typeface="Arimo Bold" panose="020B0704020202020204"/>
              <a:cs typeface="Arimo Bold" panose="020B0704020202020204"/>
              <a:sym typeface="Arimo Bold" panose="020B0704020202020204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57709" y="5541764"/>
            <a:ext cx="3420375" cy="598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65"/>
              </a:lnSpc>
            </a:pPr>
            <a:r>
              <a:rPr lang="en-US" sz="2685" b="1">
                <a:solidFill>
                  <a:srgbClr val="231971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rPr>
              <a:t>What Are Pods?</a:t>
            </a:r>
            <a:endParaRPr lang="en-US" sz="2685" b="1">
              <a:solidFill>
                <a:srgbClr val="231971"/>
              </a:solidFill>
              <a:latin typeface="Arimo Bold" panose="020B0704020202020204"/>
              <a:ea typeface="Arimo Bold" panose="020B0704020202020204"/>
              <a:cs typeface="Arimo Bold" panose="020B0704020202020204"/>
              <a:sym typeface="Arimo Bold" panose="020B0704020202020204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57709" y="6090345"/>
            <a:ext cx="7852500" cy="1637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30"/>
              </a:lnSpc>
            </a:pPr>
            <a:r>
              <a:rPr lang="en-US" sz="2125">
                <a:solidFill>
                  <a:srgbClr val="2A2742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Pods are the smallest deployable units in Kubernetes. Each pod contains one or more containers that share storage and network resources.</a:t>
            </a:r>
            <a:endParaRPr lang="en-US" sz="2125">
              <a:solidFill>
                <a:srgbClr val="2A2742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57709" y="7650064"/>
            <a:ext cx="7852500" cy="1199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30"/>
              </a:lnSpc>
            </a:pPr>
            <a:r>
              <a:rPr lang="en-US" sz="2125">
                <a:solidFill>
                  <a:srgbClr val="2A2742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All containers in a pod share the same IP address and can communicate easily with each other.</a:t>
            </a:r>
            <a:endParaRPr lang="en-US" sz="2125">
              <a:solidFill>
                <a:srgbClr val="2A2742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9487346" y="5541764"/>
            <a:ext cx="3420375" cy="598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65"/>
              </a:lnSpc>
            </a:pPr>
            <a:r>
              <a:rPr lang="en-US" sz="2685" b="1">
                <a:solidFill>
                  <a:srgbClr val="231971"/>
                </a:solidFill>
                <a:latin typeface="Arimo Bold" panose="020B0704020202020204"/>
                <a:ea typeface="Arimo Bold" panose="020B0704020202020204"/>
                <a:cs typeface="Arimo Bold" panose="020B0704020202020204"/>
                <a:sym typeface="Arimo Bold" panose="020B0704020202020204"/>
              </a:rPr>
              <a:t>Real-World Example</a:t>
            </a:r>
            <a:endParaRPr lang="en-US" sz="2685" b="1">
              <a:solidFill>
                <a:srgbClr val="231971"/>
              </a:solidFill>
              <a:latin typeface="Arimo Bold" panose="020B0704020202020204"/>
              <a:ea typeface="Arimo Bold" panose="020B0704020202020204"/>
              <a:cs typeface="Arimo Bold" panose="020B0704020202020204"/>
              <a:sym typeface="Arimo Bold" panose="020B0704020202020204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9487346" y="6090345"/>
            <a:ext cx="7852500" cy="761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30"/>
              </a:lnSpc>
            </a:pPr>
            <a:r>
              <a:rPr lang="en-US" sz="2125">
                <a:solidFill>
                  <a:srgbClr val="2A2742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A web application pod might include:</a:t>
            </a:r>
            <a:endParaRPr lang="en-US" sz="2125">
              <a:solidFill>
                <a:srgbClr val="2A2742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9487346" y="6774359"/>
            <a:ext cx="7852500" cy="761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17195" lvl="2" indent="-139065" algn="l">
              <a:lnSpc>
                <a:spcPts val="4130"/>
              </a:lnSpc>
              <a:buFont typeface="Arial" panose="020B0604020202020204"/>
              <a:buChar char="⚬"/>
            </a:pPr>
            <a:r>
              <a:rPr lang="en-US" sz="2125">
                <a:solidFill>
                  <a:srgbClr val="2A2742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Main website container</a:t>
            </a:r>
            <a:endParaRPr lang="en-US" sz="2125">
              <a:solidFill>
                <a:srgbClr val="2A2742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9487346" y="7307907"/>
            <a:ext cx="7852500" cy="761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17195" lvl="2" indent="-139065" algn="l">
              <a:lnSpc>
                <a:spcPts val="4130"/>
              </a:lnSpc>
              <a:buFont typeface="Arial" panose="020B0604020202020204"/>
              <a:buChar char="⚬"/>
            </a:pPr>
            <a:r>
              <a:rPr lang="en-US" sz="2125">
                <a:solidFill>
                  <a:srgbClr val="2A2742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Logging container for updates</a:t>
            </a:r>
            <a:endParaRPr lang="en-US" sz="2125">
              <a:solidFill>
                <a:srgbClr val="2A2742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9487346" y="7841456"/>
            <a:ext cx="7852500" cy="761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17195" lvl="2" indent="-139065" algn="l">
              <a:lnSpc>
                <a:spcPts val="4130"/>
              </a:lnSpc>
              <a:buFont typeface="Arial" panose="020B0604020202020204"/>
              <a:buChar char="⚬"/>
            </a:pPr>
            <a:r>
              <a:rPr lang="en-US" sz="2125">
                <a:solidFill>
                  <a:srgbClr val="2A2742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Shared network and storage</a:t>
            </a:r>
            <a:endParaRPr lang="en-US" sz="2125">
              <a:solidFill>
                <a:srgbClr val="2A2742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9487346" y="8525470"/>
            <a:ext cx="7852500" cy="761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30"/>
              </a:lnSpc>
            </a:pPr>
            <a:r>
              <a:rPr lang="en-US" sz="2125">
                <a:solidFill>
                  <a:srgbClr val="5E4CE6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Most common:</a:t>
            </a:r>
            <a:r>
              <a:rPr lang="en-US" sz="2125">
                <a:solidFill>
                  <a:srgbClr val="2A2742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 One container per pod for simplicity.</a:t>
            </a:r>
            <a:endParaRPr lang="en-US" sz="2125">
              <a:solidFill>
                <a:srgbClr val="2A2742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732.0359055118109,&quot;left&quot;:78.12897637795275,&quot;top&quot;:-17.635905511811007,&quot;width&quot;:1283.742125984252}"/>
</p:tagLst>
</file>

<file path=ppt/tags/tag10.xml><?xml version="1.0" encoding="utf-8"?>
<p:tagLst xmlns:p="http://schemas.openxmlformats.org/presentationml/2006/main">
  <p:tag name="KSO_WM_DIAGRAM_VIRTUALLY_FRAME" val="{&quot;height&quot;:732.0359055118109,&quot;left&quot;:78.12897637795275,&quot;top&quot;:-17.635905511811007,&quot;width&quot;:1283.742125984252}"/>
</p:tagLst>
</file>

<file path=ppt/tags/tag11.xml><?xml version="1.0" encoding="utf-8"?>
<p:tagLst xmlns:p="http://schemas.openxmlformats.org/presentationml/2006/main">
  <p:tag name="KSO_WM_DIAGRAM_VIRTUALLY_FRAME" val="{&quot;height&quot;:732.0359055118109,&quot;left&quot;:78.12897637795275,&quot;top&quot;:-17.635905511811007,&quot;width&quot;:1283.742125984252}"/>
</p:tagLst>
</file>

<file path=ppt/tags/tag12.xml><?xml version="1.0" encoding="utf-8"?>
<p:tagLst xmlns:p="http://schemas.openxmlformats.org/presentationml/2006/main">
  <p:tag name="KSO_WM_DIAGRAM_VIRTUALLY_FRAME" val="{&quot;height&quot;:732.0359055118109,&quot;left&quot;:78.12897637795275,&quot;top&quot;:-17.635905511811007,&quot;width&quot;:1283.742125984252}"/>
</p:tagLst>
</file>

<file path=ppt/tags/tag13.xml><?xml version="1.0" encoding="utf-8"?>
<p:tagLst xmlns:p="http://schemas.openxmlformats.org/presentationml/2006/main">
  <p:tag name="KSO_WM_DIAGRAM_VIRTUALLY_FRAME" val="{&quot;height&quot;:417.38590551181096,&quot;left&quot;:78.12897637795275,&quot;top&quot;:297.014094488189,&quot;width&quot;:1283.742125984252}"/>
</p:tagLst>
</file>

<file path=ppt/tags/tag14.xml><?xml version="1.0" encoding="utf-8"?>
<p:tagLst xmlns:p="http://schemas.openxmlformats.org/presentationml/2006/main">
  <p:tag name="KSO_WM_DIAGRAM_VIRTUALLY_FRAME" val="{&quot;height&quot;:417.38590551181096,&quot;left&quot;:78.12897637795275,&quot;top&quot;:297.014094488189,&quot;width&quot;:1283.742125984252}"/>
</p:tagLst>
</file>

<file path=ppt/tags/tag15.xml><?xml version="1.0" encoding="utf-8"?>
<p:tagLst xmlns:p="http://schemas.openxmlformats.org/presentationml/2006/main">
  <p:tag name="KSO_WM_DIAGRAM_VIRTUALLY_FRAME" val="{&quot;height&quot;:417.38590551181096,&quot;left&quot;:78.12897637795275,&quot;top&quot;:297.014094488189,&quot;width&quot;:1283.742125984252}"/>
</p:tagLst>
</file>

<file path=ppt/tags/tag16.xml><?xml version="1.0" encoding="utf-8"?>
<p:tagLst xmlns:p="http://schemas.openxmlformats.org/presentationml/2006/main">
  <p:tag name="KSO_WM_DIAGRAM_VIRTUALLY_FRAME" val="{&quot;height&quot;:417.38590551181096,&quot;left&quot;:78.12897637795275,&quot;top&quot;:297.014094488189,&quot;width&quot;:1283.742125984252}"/>
</p:tagLst>
</file>

<file path=ppt/tags/tag2.xml><?xml version="1.0" encoding="utf-8"?>
<p:tagLst xmlns:p="http://schemas.openxmlformats.org/presentationml/2006/main">
  <p:tag name="KSO_WM_DIAGRAM_VIRTUALLY_FRAME" val="{&quot;height&quot;:732.0359055118109,&quot;left&quot;:78.12897637795275,&quot;top&quot;:-17.635905511811007,&quot;width&quot;:1283.742125984252}"/>
</p:tagLst>
</file>

<file path=ppt/tags/tag3.xml><?xml version="1.0" encoding="utf-8"?>
<p:tagLst xmlns:p="http://schemas.openxmlformats.org/presentationml/2006/main">
  <p:tag name="KSO_WM_DIAGRAM_VIRTUALLY_FRAME" val="{&quot;height&quot;:732.0359055118109,&quot;left&quot;:78.12897637795275,&quot;top&quot;:-17.635905511811007,&quot;width&quot;:1283.742125984252}"/>
</p:tagLst>
</file>

<file path=ppt/tags/tag4.xml><?xml version="1.0" encoding="utf-8"?>
<p:tagLst xmlns:p="http://schemas.openxmlformats.org/presentationml/2006/main">
  <p:tag name="KSO_WM_DIAGRAM_VIRTUALLY_FRAME" val="{&quot;height&quot;:732.0359055118109,&quot;left&quot;:78.12897637795275,&quot;top&quot;:-17.635905511811007,&quot;width&quot;:1283.742125984252}"/>
</p:tagLst>
</file>

<file path=ppt/tags/tag5.xml><?xml version="1.0" encoding="utf-8"?>
<p:tagLst xmlns:p="http://schemas.openxmlformats.org/presentationml/2006/main">
  <p:tag name="KSO_WM_DIAGRAM_VIRTUALLY_FRAME" val="{&quot;height&quot;:732.0359055118109,&quot;left&quot;:78.12897637795275,&quot;top&quot;:-17.635905511811007,&quot;width&quot;:1283.742125984252}"/>
</p:tagLst>
</file>

<file path=ppt/tags/tag6.xml><?xml version="1.0" encoding="utf-8"?>
<p:tagLst xmlns:p="http://schemas.openxmlformats.org/presentationml/2006/main">
  <p:tag name="KSO_WM_DIAGRAM_VIRTUALLY_FRAME" val="{&quot;height&quot;:732.0359055118109,&quot;left&quot;:78.12897637795275,&quot;top&quot;:-17.635905511811007,&quot;width&quot;:1283.742125984252}"/>
</p:tagLst>
</file>

<file path=ppt/tags/tag7.xml><?xml version="1.0" encoding="utf-8"?>
<p:tagLst xmlns:p="http://schemas.openxmlformats.org/presentationml/2006/main">
  <p:tag name="KSO_WM_DIAGRAM_VIRTUALLY_FRAME" val="{&quot;height&quot;:732.0359055118109,&quot;left&quot;:78.12897637795275,&quot;top&quot;:-17.635905511811007,&quot;width&quot;:1283.742125984252}"/>
</p:tagLst>
</file>

<file path=ppt/tags/tag8.xml><?xml version="1.0" encoding="utf-8"?>
<p:tagLst xmlns:p="http://schemas.openxmlformats.org/presentationml/2006/main">
  <p:tag name="KSO_WM_DIAGRAM_VIRTUALLY_FRAME" val="{&quot;height&quot;:732.0359055118109,&quot;left&quot;:78.12897637795275,&quot;top&quot;:-17.635905511811007,&quot;width&quot;:1283.742125984252}"/>
</p:tagLst>
</file>

<file path=ppt/tags/tag9.xml><?xml version="1.0" encoding="utf-8"?>
<p:tagLst xmlns:p="http://schemas.openxmlformats.org/presentationml/2006/main">
  <p:tag name="KSO_WM_DIAGRAM_VIRTUALLY_FRAME" val="{&quot;height&quot;:732.0359055118109,&quot;left&quot;:78.12897637795275,&quot;top&quot;:-17.635905511811007,&quot;width&quot;:1283.742125984252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10131</Words>
  <Application>WPS Presentation</Application>
  <PresentationFormat>On-screen Show (4:3)</PresentationFormat>
  <Paragraphs>368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Arial</vt:lpstr>
      <vt:lpstr>SimSun</vt:lpstr>
      <vt:lpstr>Wingdings</vt:lpstr>
      <vt:lpstr>Arimo Bold</vt:lpstr>
      <vt:lpstr>Arimo</vt:lpstr>
      <vt:lpstr>Arial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OpenShift Architecture Day1.pptx</dc:title>
  <dc:creator/>
  <cp:lastModifiedBy>jeyas</cp:lastModifiedBy>
  <cp:revision>8</cp:revision>
  <dcterms:created xsi:type="dcterms:W3CDTF">2006-08-16T00:00:00Z</dcterms:created>
  <dcterms:modified xsi:type="dcterms:W3CDTF">2025-10-06T03:26:50Z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2FEDCFF687C14542BA61093DB3E539BA_13</vt:lpwstr>
  </property>
  <property fmtid="{D5CDD505-2E9C-101B-9397-08002B2CF9AE}" pid="3" name="KSOProductBuildVer">
    <vt:lpwstr>1033-12.2.0.22549</vt:lpwstr>
  </property>
</Properties>
</file>