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93" r:id="rId5"/>
    <p:sldId id="390" r:id="rId6"/>
    <p:sldId id="391" r:id="rId7"/>
    <p:sldId id="392" r:id="rId8"/>
    <p:sldId id="394" r:id="rId9"/>
    <p:sldId id="395" r:id="rId10"/>
    <p:sldId id="396" r:id="rId11"/>
    <p:sldId id="389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7" r:id="rId22"/>
  </p:sldIdLst>
  <p:sldSz cx="12192000" cy="6858000"/>
  <p:notesSz cx="6858000" cy="9144000"/>
  <p:defaultTextStyle>
    <a:defPPr>
      <a:defRPr lang="pt-BR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7F6C5D0-E733-42D5-BE8D-F5033774510F}">
          <p14:sldIdLst>
            <p14:sldId id="256"/>
            <p14:sldId id="257"/>
            <p14:sldId id="258"/>
            <p14:sldId id="393"/>
            <p14:sldId id="390"/>
            <p14:sldId id="391"/>
            <p14:sldId id="392"/>
            <p14:sldId id="394"/>
            <p14:sldId id="395"/>
            <p14:sldId id="396"/>
            <p14:sldId id="389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7"/>
          </p14:sldIdLst>
        </p14:section>
        <p14:section name="Seção sem Título" id="{B3F134A4-AE42-460B-A217-AB9BE4871E7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0048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0F83A-B94B-4A8B-AD1E-8B0667AC6D07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04506-16C1-42C7-B549-1237997E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55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System.Data</a:t>
            </a:r>
            <a:r>
              <a:rPr lang="pt-BR" dirty="0" smtClean="0"/>
              <a:t>: Contém a </a:t>
            </a:r>
            <a:r>
              <a:rPr lang="pt-BR" dirty="0" err="1" smtClean="0"/>
              <a:t>infra-estrutura</a:t>
            </a:r>
            <a:r>
              <a:rPr lang="pt-BR" dirty="0" smtClean="0"/>
              <a:t> básica para trabalharmos com qualquer base de dados relacional. Neste </a:t>
            </a:r>
            <a:r>
              <a:rPr lang="pt-BR" dirty="0" err="1" smtClean="0"/>
              <a:t>namespace</a:t>
            </a:r>
            <a:r>
              <a:rPr lang="pt-BR" dirty="0" smtClean="0"/>
              <a:t> encontramos as classes responsáveis por armazenar as estruturas dos bancos relacionais em memória;</a:t>
            </a:r>
          </a:p>
          <a:p>
            <a:r>
              <a:rPr lang="pt-BR" dirty="0" smtClean="0"/>
              <a:t>•	</a:t>
            </a:r>
            <a:r>
              <a:rPr lang="pt-BR" dirty="0" err="1" smtClean="0"/>
              <a:t>System.Data.Common</a:t>
            </a:r>
            <a:r>
              <a:rPr lang="pt-BR" dirty="0" smtClean="0"/>
              <a:t>: Contém as interfaces comuns a todos os bancos de dados. Este </a:t>
            </a:r>
            <a:r>
              <a:rPr lang="pt-BR" dirty="0" err="1" smtClean="0"/>
              <a:t>namespace</a:t>
            </a:r>
            <a:r>
              <a:rPr lang="pt-BR" dirty="0" smtClean="0"/>
              <a:t> é utilizado internamente pelo framework e por fabricantes de bancos de dados, para a construção de bibliotecas de acesso;</a:t>
            </a:r>
          </a:p>
          <a:p>
            <a:r>
              <a:rPr lang="pt-BR" dirty="0" smtClean="0"/>
              <a:t>•	</a:t>
            </a:r>
            <a:r>
              <a:rPr lang="pt-BR" dirty="0" err="1" smtClean="0"/>
              <a:t>System.Data.SqlClient</a:t>
            </a:r>
            <a:r>
              <a:rPr lang="pt-BR" dirty="0" smtClean="0"/>
              <a:t>: Biblioteca de acesso ao SQL Server. Permite a conexão, a extração e a execução de comandos em servidores SQL Server de versão 7 ou superior;</a:t>
            </a:r>
          </a:p>
          <a:p>
            <a:r>
              <a:rPr lang="pt-BR" dirty="0" smtClean="0"/>
              <a:t>•	</a:t>
            </a:r>
            <a:r>
              <a:rPr lang="pt-BR" dirty="0" err="1" smtClean="0"/>
              <a:t>System.Data.OleDb</a:t>
            </a:r>
            <a:r>
              <a:rPr lang="pt-BR" dirty="0" smtClean="0"/>
              <a:t>: Biblioteca de acesso para bancos de dados que suportam </a:t>
            </a:r>
            <a:r>
              <a:rPr lang="pt-BR" dirty="0" err="1" smtClean="0"/>
              <a:t>OleDb</a:t>
            </a:r>
            <a:r>
              <a:rPr lang="pt-BR" dirty="0" smtClean="0"/>
              <a:t>. Permite conexão, a extração e a execução de comandos nestes bancos de dados. E necessário´ informar o provedor </a:t>
            </a:r>
            <a:r>
              <a:rPr lang="pt-BR" dirty="0" err="1" smtClean="0"/>
              <a:t>OleDb</a:t>
            </a:r>
            <a:r>
              <a:rPr lang="pt-BR" dirty="0" smtClean="0"/>
              <a:t> a ser utilizado. Permite acesso a bancos mais simples, como o</a:t>
            </a:r>
          </a:p>
          <a:p>
            <a:r>
              <a:rPr lang="pt-BR" dirty="0" smtClean="0"/>
              <a:t>Access;</a:t>
            </a:r>
          </a:p>
          <a:p>
            <a:r>
              <a:rPr lang="pt-BR" dirty="0" smtClean="0"/>
              <a:t>•	</a:t>
            </a:r>
            <a:r>
              <a:rPr lang="pt-BR" dirty="0" err="1" smtClean="0"/>
              <a:t>System.Data.SqlTypes</a:t>
            </a:r>
            <a:r>
              <a:rPr lang="pt-BR" dirty="0" smtClean="0"/>
              <a:t>: Contém a definição dos tipos nativos do SQL Server;</a:t>
            </a:r>
          </a:p>
          <a:p>
            <a:r>
              <a:rPr lang="pt-BR" dirty="0" smtClean="0"/>
              <a:t>•	System.XML: Contém as classes para manipulação de documentos XML. Como o ADO.NET possui uma camada de </a:t>
            </a:r>
            <a:r>
              <a:rPr lang="pt-BR" dirty="0" err="1" smtClean="0"/>
              <a:t>persistˆencia</a:t>
            </a:r>
            <a:r>
              <a:rPr lang="pt-BR" dirty="0" smtClean="0"/>
              <a:t> em XML, este </a:t>
            </a:r>
            <a:r>
              <a:rPr lang="pt-BR" dirty="0" err="1" smtClean="0"/>
              <a:t>namespace</a:t>
            </a:r>
            <a:r>
              <a:rPr lang="pt-BR" dirty="0" smtClean="0"/>
              <a:t> é amplamente utilizado.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04506-16C1-42C7-B549-1237997EFCB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4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Connection:</a:t>
            </a:r>
            <a:r>
              <a:rPr lang="pt-BR" baseline="0" dirty="0" smtClean="0"/>
              <a:t> </a:t>
            </a:r>
            <a:r>
              <a:rPr lang="pt-BR" dirty="0" smtClean="0"/>
              <a:t>E necessário informar os parâmetros de conexão e abrir a conexão com o banco. Exemplos dessa classe são </a:t>
            </a:r>
            <a:r>
              <a:rPr lang="pt-BR" dirty="0" err="1" smtClean="0"/>
              <a:t>SqlConnection</a:t>
            </a:r>
            <a:r>
              <a:rPr lang="pt-BR" dirty="0" smtClean="0"/>
              <a:t> e </a:t>
            </a:r>
            <a:r>
              <a:rPr lang="pt-BR" dirty="0" err="1" smtClean="0"/>
              <a:t>OleDbConnection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Command</a:t>
            </a:r>
            <a:r>
              <a:rPr lang="pt-BR" dirty="0" smtClean="0"/>
              <a:t>:</a:t>
            </a:r>
            <a:r>
              <a:rPr lang="pt-BR" baseline="0" dirty="0" smtClean="0"/>
              <a:t> É</a:t>
            </a:r>
            <a:r>
              <a:rPr lang="pt-BR" dirty="0" smtClean="0"/>
              <a:t> necessário montar a cláusula </a:t>
            </a:r>
            <a:r>
              <a:rPr lang="pt-BR" dirty="0" err="1" smtClean="0"/>
              <a:t>Sql</a:t>
            </a:r>
            <a:r>
              <a:rPr lang="pt-BR" dirty="0" smtClean="0"/>
              <a:t> desejada e informar ao objeto de comando. Ao executar o comando, este pode devolver um objeto do tipo </a:t>
            </a:r>
            <a:r>
              <a:rPr lang="pt-BR" dirty="0" err="1" smtClean="0"/>
              <a:t>DataReader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DataReader</a:t>
            </a:r>
            <a:r>
              <a:rPr lang="pt-BR" dirty="0" smtClean="0"/>
              <a:t>: O método </a:t>
            </a:r>
            <a:r>
              <a:rPr lang="pt-BR" dirty="0" err="1" smtClean="0"/>
              <a:t>Read</a:t>
            </a:r>
            <a:r>
              <a:rPr lang="pt-BR" dirty="0" smtClean="0"/>
              <a:t> lê os dados de registro em registro. Após a leitura completa dos dados é necessário fechar o </a:t>
            </a:r>
            <a:r>
              <a:rPr lang="pt-BR" dirty="0" err="1" smtClean="0"/>
              <a:t>DataReader</a:t>
            </a:r>
            <a:r>
              <a:rPr lang="pt-BR" dirty="0" smtClean="0"/>
              <a:t> e a conexão;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04506-16C1-42C7-B549-1237997EFCB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97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Connection:</a:t>
            </a:r>
            <a:r>
              <a:rPr lang="pt-BR" baseline="0" dirty="0" smtClean="0"/>
              <a:t> </a:t>
            </a:r>
            <a:r>
              <a:rPr lang="pt-BR" dirty="0" smtClean="0"/>
              <a:t>E necessário informar os parâmetros de conexão e abrir a conexão com o banco. Exemplos dessa classe são </a:t>
            </a:r>
            <a:r>
              <a:rPr lang="pt-BR" dirty="0" err="1" smtClean="0"/>
              <a:t>SqlConnection</a:t>
            </a:r>
            <a:r>
              <a:rPr lang="pt-BR" dirty="0" smtClean="0"/>
              <a:t> e </a:t>
            </a:r>
            <a:r>
              <a:rPr lang="pt-BR" dirty="0" err="1" smtClean="0"/>
              <a:t>OleDbConnection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Command</a:t>
            </a:r>
            <a:r>
              <a:rPr lang="pt-BR" dirty="0" smtClean="0"/>
              <a:t>:</a:t>
            </a:r>
            <a:r>
              <a:rPr lang="pt-BR" baseline="0" dirty="0" smtClean="0"/>
              <a:t> É</a:t>
            </a:r>
            <a:r>
              <a:rPr lang="pt-BR" dirty="0" smtClean="0"/>
              <a:t> necessário montar a cláusula </a:t>
            </a:r>
            <a:r>
              <a:rPr lang="pt-BR" dirty="0" err="1" smtClean="0"/>
              <a:t>Sql</a:t>
            </a:r>
            <a:r>
              <a:rPr lang="pt-BR" dirty="0" smtClean="0"/>
              <a:t> desejada e informar ao objeto de comando. Ao executar o comando, este pode devolver um objeto do tipo </a:t>
            </a:r>
            <a:r>
              <a:rPr lang="pt-BR" dirty="0" err="1" smtClean="0"/>
              <a:t>DataReader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DataReader</a:t>
            </a:r>
            <a:r>
              <a:rPr lang="pt-BR" smtClean="0"/>
              <a:t>: O </a:t>
            </a:r>
            <a:r>
              <a:rPr lang="pt-BR" dirty="0" smtClean="0"/>
              <a:t>método </a:t>
            </a:r>
            <a:r>
              <a:rPr lang="pt-BR" dirty="0" err="1" smtClean="0"/>
              <a:t>Read</a:t>
            </a:r>
            <a:r>
              <a:rPr lang="pt-BR" dirty="0" smtClean="0"/>
              <a:t> lê os dados de registro em registro. Após a leitura completa dos dados é necessário fechar o </a:t>
            </a:r>
            <a:r>
              <a:rPr lang="pt-BR" dirty="0" err="1" smtClean="0"/>
              <a:t>DataReader</a:t>
            </a:r>
            <a:r>
              <a:rPr lang="pt-BR" dirty="0" smtClean="0"/>
              <a:t> e a conexão;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04506-16C1-42C7-B549-1237997EFCB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47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Connection:</a:t>
            </a:r>
            <a:r>
              <a:rPr lang="pt-BR" baseline="0" dirty="0" smtClean="0"/>
              <a:t> </a:t>
            </a:r>
            <a:r>
              <a:rPr lang="pt-BR" dirty="0" smtClean="0"/>
              <a:t>E necessário informar os parâmetros de conexão e abrir a conexão com o banco. Exemplos dessa classe são </a:t>
            </a:r>
            <a:r>
              <a:rPr lang="pt-BR" dirty="0" err="1" smtClean="0"/>
              <a:t>SqlConnection</a:t>
            </a:r>
            <a:r>
              <a:rPr lang="pt-BR" dirty="0" smtClean="0"/>
              <a:t> e </a:t>
            </a:r>
            <a:r>
              <a:rPr lang="pt-BR" dirty="0" err="1" smtClean="0"/>
              <a:t>OleDbConnection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Command</a:t>
            </a:r>
            <a:r>
              <a:rPr lang="pt-BR" dirty="0" smtClean="0"/>
              <a:t>:</a:t>
            </a:r>
            <a:r>
              <a:rPr lang="pt-BR" baseline="0" dirty="0" smtClean="0"/>
              <a:t> É</a:t>
            </a:r>
            <a:r>
              <a:rPr lang="pt-BR" dirty="0" smtClean="0"/>
              <a:t> necessário montar a cláusula </a:t>
            </a:r>
            <a:r>
              <a:rPr lang="pt-BR" dirty="0" err="1" smtClean="0"/>
              <a:t>Sql</a:t>
            </a:r>
            <a:r>
              <a:rPr lang="pt-BR" dirty="0" smtClean="0"/>
              <a:t> desejada e informar ao objeto de comando. Ao executar o comando, este pode devolver um objeto do tipo </a:t>
            </a:r>
            <a:r>
              <a:rPr lang="pt-BR" dirty="0" err="1" smtClean="0"/>
              <a:t>DataReader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DataReader</a:t>
            </a:r>
            <a:r>
              <a:rPr lang="pt-BR" smtClean="0"/>
              <a:t>: O </a:t>
            </a:r>
            <a:r>
              <a:rPr lang="pt-BR" dirty="0" smtClean="0"/>
              <a:t>método </a:t>
            </a:r>
            <a:r>
              <a:rPr lang="pt-BR" dirty="0" err="1" smtClean="0"/>
              <a:t>Read</a:t>
            </a:r>
            <a:r>
              <a:rPr lang="pt-BR" dirty="0" smtClean="0"/>
              <a:t> lê os dados de registro em registro. Após a leitura completa dos dados é necessário fechar o </a:t>
            </a:r>
            <a:r>
              <a:rPr lang="pt-BR" dirty="0" err="1" smtClean="0"/>
              <a:t>DataReader</a:t>
            </a:r>
            <a:r>
              <a:rPr lang="pt-BR" dirty="0" smtClean="0"/>
              <a:t> e a conexão;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04506-16C1-42C7-B549-1237997EFCB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86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2-Estes parâmetros podem ser informados tanto no construtor da classe </a:t>
            </a:r>
            <a:r>
              <a:rPr lang="pt-BR" dirty="0" err="1" smtClean="0"/>
              <a:t>SqlCommand</a:t>
            </a:r>
            <a:r>
              <a:rPr lang="pt-BR" dirty="0" smtClean="0"/>
              <a:t> como também através das propriedades </a:t>
            </a:r>
            <a:r>
              <a:rPr lang="pt-BR" dirty="0" err="1" smtClean="0"/>
              <a:t>CommandText</a:t>
            </a:r>
            <a:r>
              <a:rPr lang="pt-BR" dirty="0" smtClean="0"/>
              <a:t> e Connection.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04506-16C1-42C7-B549-1237997EFCB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77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Vamos</a:t>
            </a:r>
            <a:r>
              <a:rPr lang="pt-BR" baseline="0" dirty="0" smtClean="0"/>
              <a:t> realizar a modelagem de classes</a:t>
            </a:r>
          </a:p>
          <a:p>
            <a:r>
              <a:rPr lang="pt-BR" baseline="0" dirty="0" smtClean="0"/>
              <a:t>Quais classes são necessárias?</a:t>
            </a:r>
          </a:p>
          <a:p>
            <a:r>
              <a:rPr lang="pt-BR" baseline="0" dirty="0" smtClean="0"/>
              <a:t>Quais atributos?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04506-16C1-42C7-B549-1237997EFCB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7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695-2063-477A-9EC0-DF3975AAFAE8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8E87-447C-4F9A-983B-C982EB791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28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695-2063-477A-9EC0-DF3975AAFAE8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8E87-447C-4F9A-983B-C982EB791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6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8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8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695-2063-477A-9EC0-DF3975AAFAE8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8E87-447C-4F9A-983B-C982EB791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0647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40611"/>
            <a:ext cx="10515600" cy="468459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695-2063-477A-9EC0-DF3975AAFAE8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8E87-447C-4F9A-983B-C982EB791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9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695-2063-477A-9EC0-DF3975AAFAE8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8E87-447C-4F9A-983B-C982EB791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29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695-2063-477A-9EC0-DF3975AAFAE8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8E87-447C-4F9A-983B-C982EB791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77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695-2063-477A-9EC0-DF3975AAFAE8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8E87-447C-4F9A-983B-C982EB791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02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9784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695-2063-477A-9EC0-DF3975AAFAE8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8E87-447C-4F9A-983B-C982EB791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9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695-2063-477A-9EC0-DF3975AAFAE8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8E87-447C-4F9A-983B-C982EB791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695-2063-477A-9EC0-DF3975AAFAE8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8E87-447C-4F9A-983B-C982EB791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0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695-2063-477A-9EC0-DF3975AAFAE8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8E87-447C-4F9A-983B-C982EB791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0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20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388853"/>
            <a:ext cx="10515600" cy="478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F695-2063-477A-9EC0-DF3975AAFAE8}" type="datetimeFigureOut">
              <a:rPr lang="pt-BR" smtClean="0"/>
              <a:t>13/08/2015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8E87-447C-4F9A-983B-C982EB791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0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4536" y="5341434"/>
            <a:ext cx="3445727" cy="553998"/>
          </a:xfrm>
          <a:prstGeom prst="rect">
            <a:avLst/>
          </a:prstGeom>
          <a:solidFill>
            <a:srgbClr val="0D1629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MÓDULO II</a:t>
            </a:r>
            <a:endParaRPr lang="pt-BR" sz="3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Estabelecendo uma conexão com um banco de </a:t>
            </a:r>
            <a:r>
              <a:rPr lang="pt-BR" sz="3600" dirty="0" smtClean="0"/>
              <a:t>dados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primeiro passo para criarmos uma aplicação com conexão a um banco de dados é estabelecer a conexão com o banco. Para estabelecermos a conexão, devemos criar um objeto </a:t>
            </a:r>
            <a:r>
              <a:rPr lang="pt-BR" dirty="0" smtClean="0"/>
              <a:t>de conexão</a:t>
            </a:r>
            <a:r>
              <a:rPr lang="pt-BR" dirty="0"/>
              <a:t>.</a:t>
            </a:r>
          </a:p>
          <a:p>
            <a:r>
              <a:rPr lang="pt-BR" dirty="0"/>
              <a:t>Ao criarmos uma instância da classe que irá se conectar, devemos informar uma </a:t>
            </a:r>
            <a:r>
              <a:rPr lang="pt-BR" dirty="0" err="1"/>
              <a:t>string</a:t>
            </a:r>
            <a:r>
              <a:rPr lang="pt-BR" dirty="0"/>
              <a:t> de conexão, que contém todos os parâmetros para a conexão com o banco de dados, como usuário e senha.</a:t>
            </a:r>
          </a:p>
          <a:p>
            <a:r>
              <a:rPr lang="pt-BR" dirty="0"/>
              <a:t>A </a:t>
            </a:r>
            <a:r>
              <a:rPr lang="pt-BR" dirty="0" err="1"/>
              <a:t>string</a:t>
            </a:r>
            <a:r>
              <a:rPr lang="pt-BR" dirty="0"/>
              <a:t> de conexão possui uma série de parâmetros, que pode variar de acordo com o banco de dados utilizado. Os parâmetros da </a:t>
            </a:r>
            <a:r>
              <a:rPr lang="pt-BR" dirty="0" err="1"/>
              <a:t>string</a:t>
            </a:r>
            <a:r>
              <a:rPr lang="pt-BR" dirty="0"/>
              <a:t> de conexão são separados por ponto e </a:t>
            </a:r>
            <a:r>
              <a:rPr lang="pt-BR" dirty="0" smtClean="0"/>
              <a:t>vírgula;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40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Conectando-se ao SQL Server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973540"/>
              </p:ext>
            </p:extLst>
          </p:nvPr>
        </p:nvGraphicFramePr>
        <p:xfrm>
          <a:off x="713678" y="1724819"/>
          <a:ext cx="10917044" cy="2468880"/>
        </p:xfrm>
        <a:graphic>
          <a:graphicData uri="http://schemas.openxmlformats.org/drawingml/2006/table">
            <a:tbl>
              <a:tblPr/>
              <a:tblGrid>
                <a:gridCol w="5617069"/>
                <a:gridCol w="5299975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Trebuchet MS" panose="020B0603020202020204" pitchFamily="34" charset="0"/>
                        </a:rPr>
                        <a:t>Nome do </a:t>
                      </a:r>
                      <a:r>
                        <a:rPr lang="pt-BR" dirty="0" err="1">
                          <a:latin typeface="Trebuchet MS" panose="020B0603020202020204" pitchFamily="34" charset="0"/>
                        </a:rPr>
                        <a:t>Parametro</a:t>
                      </a:r>
                      <a:r>
                        <a:rPr lang="pt-BR" dirty="0">
                          <a:latin typeface="Trebuchet MS" panose="020B0603020202020204" pitchFamily="34" charset="0"/>
                        </a:rPr>
                        <a:t> da </a:t>
                      </a:r>
                      <a:r>
                        <a:rPr lang="pt-BR" dirty="0" err="1">
                          <a:latin typeface="Trebuchet MS" panose="020B0603020202020204" pitchFamily="34" charset="0"/>
                        </a:rPr>
                        <a:t>String</a:t>
                      </a:r>
                      <a:r>
                        <a:rPr lang="pt-BR" dirty="0">
                          <a:latin typeface="Trebuchet MS" panose="020B0603020202020204" pitchFamily="34" charset="0"/>
                        </a:rPr>
                        <a:t> de conexão</a:t>
                      </a:r>
                      <a:endParaRPr lang="pt-BR" dirty="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Trebuchet MS" panose="020B0603020202020204" pitchFamily="34" charset="0"/>
                        </a:rPr>
                        <a:t>descrição</a:t>
                      </a:r>
                      <a:endParaRPr lang="pt-BR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latin typeface="Trebuchet MS" panose="020B0603020202020204" pitchFamily="34" charset="0"/>
                        </a:rPr>
                        <a:t>Data Source</a:t>
                      </a:r>
                      <a:endParaRPr lang="pt-BR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Trebuchet MS" panose="020B0603020202020204" pitchFamily="34" charset="0"/>
                        </a:rPr>
                        <a:t>Identifica o servidor.  Pode ser a maquina local, domínio ou endereço IP.</a:t>
                      </a:r>
                      <a:endParaRPr lang="pt-BR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latin typeface="Trebuchet MS" panose="020B0603020202020204" pitchFamily="34" charset="0"/>
                        </a:rPr>
                        <a:t>Initial Catalog</a:t>
                      </a:r>
                      <a:endParaRPr lang="pt-BR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Trebuchet MS" panose="020B0603020202020204" pitchFamily="34" charset="0"/>
                        </a:rPr>
                        <a:t>nome do banco de dados</a:t>
                      </a:r>
                      <a:endParaRPr lang="pt-BR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latin typeface="Trebuchet MS" panose="020B0603020202020204" pitchFamily="34" charset="0"/>
                        </a:rPr>
                        <a:t>Integrated Security</a:t>
                      </a:r>
                      <a:endParaRPr lang="pt-BR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Trebuchet MS" panose="020B0603020202020204" pitchFamily="34" charset="0"/>
                        </a:rPr>
                        <a:t>Define o SSPI para efetuar a conexão com usuário logado no Windows</a:t>
                      </a:r>
                      <a:endParaRPr lang="pt-BR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latin typeface="Trebuchet MS" panose="020B0603020202020204" pitchFamily="34" charset="0"/>
                        </a:rPr>
                        <a:t>User ID</a:t>
                      </a:r>
                      <a:endParaRPr lang="pt-BR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Trebuchet MS" panose="020B0603020202020204" pitchFamily="34" charset="0"/>
                        </a:rPr>
                        <a:t>Nome do usuário definido no SQL Server.</a:t>
                      </a:r>
                      <a:endParaRPr lang="pt-BR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Trebuchet MS" panose="020B0603020202020204" pitchFamily="34" charset="0"/>
                        </a:rPr>
                        <a:t>Password</a:t>
                      </a:r>
                      <a:endParaRPr lang="pt-BR" dirty="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rebuchet MS" panose="020B0603020202020204" pitchFamily="34" charset="0"/>
                        </a:rPr>
                        <a:t>Senha</a:t>
                      </a:r>
                      <a:endParaRPr lang="pt-BR" dirty="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57" y="5530850"/>
            <a:ext cx="11367643" cy="2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1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</a:t>
            </a:r>
            <a:r>
              <a:rPr lang="pt-BR" dirty="0"/>
              <a:t>possível executar comando no banco de dados através </a:t>
            </a:r>
            <a:r>
              <a:rPr lang="pt-BR" dirty="0" smtClean="0"/>
              <a:t>de classes </a:t>
            </a:r>
            <a:r>
              <a:rPr lang="pt-BR" dirty="0" err="1" smtClean="0"/>
              <a:t>DbCommand</a:t>
            </a:r>
            <a:r>
              <a:rPr lang="pt-BR" dirty="0" smtClean="0"/>
              <a:t>. (Ex. </a:t>
            </a:r>
            <a:r>
              <a:rPr lang="pt-BR" dirty="0" err="1" smtClean="0"/>
              <a:t>SqlCommand</a:t>
            </a:r>
            <a:r>
              <a:rPr lang="pt-BR" dirty="0" smtClean="0"/>
              <a:t>)</a:t>
            </a:r>
          </a:p>
          <a:p>
            <a:r>
              <a:rPr lang="pt-BR" dirty="0" smtClean="0"/>
              <a:t>Ao </a:t>
            </a:r>
            <a:r>
              <a:rPr lang="pt-BR" dirty="0"/>
              <a:t>criar um objeto dessa classe, devemos informar o comando </a:t>
            </a:r>
            <a:r>
              <a:rPr lang="pt-BR" dirty="0" smtClean="0"/>
              <a:t>SQL </a:t>
            </a:r>
            <a:r>
              <a:rPr lang="pt-BR" dirty="0"/>
              <a:t>a ser executado, bem como a conexão a ser utilizada. </a:t>
            </a:r>
          </a:p>
          <a:p>
            <a:r>
              <a:rPr lang="pt-BR" dirty="0"/>
              <a:t>Os comandos SQL informados em um objeto de comando podem ser de qualquer tipo: que retornam um conjunto de linha, que retornam um valor específico, ou que não retornam nenhuma quer. 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/>
              <a:t>um destes tipos de comando SQL possui um método para execução.</a:t>
            </a:r>
          </a:p>
          <a:p>
            <a:r>
              <a:rPr lang="pt-BR" dirty="0"/>
              <a:t>Através da classe </a:t>
            </a:r>
            <a:r>
              <a:rPr lang="pt-BR" dirty="0" err="1"/>
              <a:t>SqlCommand</a:t>
            </a:r>
            <a:r>
              <a:rPr lang="pt-BR" dirty="0"/>
              <a:t> também é possível executar </a:t>
            </a:r>
            <a:r>
              <a:rPr lang="pt-BR" dirty="0" err="1"/>
              <a:t>Stored</a:t>
            </a:r>
            <a:r>
              <a:rPr lang="pt-BR" dirty="0"/>
              <a:t> Procedures do banco de dados, sendo necessário apenas informar o nome da </a:t>
            </a:r>
            <a:r>
              <a:rPr lang="pt-BR" dirty="0" err="1"/>
              <a:t>stored</a:t>
            </a:r>
            <a:r>
              <a:rPr lang="pt-BR" dirty="0"/>
              <a:t> procedure no parâmetro </a:t>
            </a:r>
            <a:r>
              <a:rPr lang="pt-BR" dirty="0" err="1" smtClean="0"/>
              <a:t>CommandText</a:t>
            </a:r>
            <a:r>
              <a:rPr lang="pt-BR" dirty="0"/>
              <a:t>, e </a:t>
            </a:r>
            <a:r>
              <a:rPr lang="pt-BR" dirty="0" err="1"/>
              <a:t>setar</a:t>
            </a:r>
            <a:r>
              <a:rPr lang="pt-BR" dirty="0"/>
              <a:t> a propriedade </a:t>
            </a:r>
            <a:r>
              <a:rPr lang="pt-BR" dirty="0" err="1"/>
              <a:t>CommandType</a:t>
            </a:r>
            <a:r>
              <a:rPr lang="pt-BR" dirty="0"/>
              <a:t> da classe para </a:t>
            </a:r>
            <a:r>
              <a:rPr lang="pt-BR" dirty="0" err="1"/>
              <a:t>CommandTypes.StoredProcedure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03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Executar comandos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executarmos os comandos especificados na classe </a:t>
            </a:r>
            <a:r>
              <a:rPr lang="pt-BR" dirty="0" err="1"/>
              <a:t>SqlCommand</a:t>
            </a:r>
            <a:r>
              <a:rPr lang="pt-BR" dirty="0"/>
              <a:t>, precisamos executar um dos métodos de execução disponíveis. Os métodos de execução variam de acordo com a natureza do comando executado. Os três métodos mais comuns são:</a:t>
            </a:r>
          </a:p>
          <a:p>
            <a:r>
              <a:rPr lang="pt-BR" dirty="0" err="1" smtClean="0"/>
              <a:t>ExecuteNonQuery</a:t>
            </a:r>
            <a:r>
              <a:rPr lang="pt-BR" dirty="0"/>
              <a:t>: Para comandos que não executam </a:t>
            </a:r>
            <a:r>
              <a:rPr lang="pt-BR" dirty="0" smtClean="0"/>
              <a:t>consultas (</a:t>
            </a:r>
            <a:r>
              <a:rPr lang="pt-BR" dirty="0" err="1" smtClean="0"/>
              <a:t>querys</a:t>
            </a:r>
            <a:r>
              <a:rPr lang="pt-BR" dirty="0"/>
              <a:t>);</a:t>
            </a:r>
          </a:p>
          <a:p>
            <a:r>
              <a:rPr lang="pt-BR" dirty="0" err="1" smtClean="0"/>
              <a:t>ExecuteScalar</a:t>
            </a:r>
            <a:r>
              <a:rPr lang="pt-BR" dirty="0"/>
              <a:t>: Para comandos que executam resultados escalares; </a:t>
            </a:r>
            <a:endParaRPr lang="pt-BR" dirty="0" smtClean="0"/>
          </a:p>
          <a:p>
            <a:r>
              <a:rPr lang="pt-BR" dirty="0" err="1" smtClean="0"/>
              <a:t>ExecuteReader</a:t>
            </a:r>
            <a:r>
              <a:rPr lang="pt-BR" dirty="0"/>
              <a:t>: Para comandos que retornam conjuntos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44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Passando 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possível passar parâmetros para os objetos da </a:t>
            </a:r>
            <a:r>
              <a:rPr lang="pt-BR" dirty="0" smtClean="0"/>
              <a:t>classe</a:t>
            </a:r>
            <a:r>
              <a:rPr lang="pt-BR" dirty="0"/>
              <a:t>	</a:t>
            </a:r>
            <a:r>
              <a:rPr lang="pt-BR" i="1" dirty="0" err="1" smtClean="0"/>
              <a:t>SqlCommand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</a:t>
            </a:r>
            <a:r>
              <a:rPr lang="pt-BR" dirty="0"/>
              <a:t>indicarmos parâmetros nas </a:t>
            </a:r>
            <a:r>
              <a:rPr lang="pt-BR" i="1" dirty="0" err="1"/>
              <a:t>querys</a:t>
            </a:r>
            <a:r>
              <a:rPr lang="pt-BR" i="1" dirty="0"/>
              <a:t> </a:t>
            </a:r>
            <a:r>
              <a:rPr lang="pt-BR" dirty="0"/>
              <a:t>informadas neste objeto, utilizamos o símbolo @ como prefixo para indicar um parâmetro. Esta sintaxe pode variar de acordo com o banco de dados utilizado (o Oracle utiliza ”:”por exemplo).</a:t>
            </a:r>
          </a:p>
          <a:p>
            <a:r>
              <a:rPr lang="pt-BR" dirty="0"/>
              <a:t>Depois de indicar os parâmetros na query, é preciso adicionar objetos do tipo </a:t>
            </a:r>
            <a:r>
              <a:rPr lang="pt-BR" i="1" dirty="0" err="1"/>
              <a:t>SqlParameter</a:t>
            </a:r>
            <a:r>
              <a:rPr lang="pt-BR" i="1" dirty="0"/>
              <a:t> </a:t>
            </a:r>
            <a:r>
              <a:rPr lang="pt-BR" dirty="0"/>
              <a:t>na coleção de parâmetros do </a:t>
            </a:r>
            <a:r>
              <a:rPr lang="pt-BR" i="1" dirty="0" err="1"/>
              <a:t>SqlCommand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coleção de parâmetros pode ser acessada através da propriedade </a:t>
            </a:r>
            <a:r>
              <a:rPr lang="pt-BR" dirty="0" err="1"/>
              <a:t>Parameters</a:t>
            </a:r>
            <a:r>
              <a:rPr lang="pt-BR" dirty="0"/>
              <a:t> do objeto de comando.</a:t>
            </a:r>
          </a:p>
        </p:txBody>
      </p:sp>
    </p:spTree>
    <p:extLst>
      <p:ext uri="{BB962C8B-B14F-4D97-AF65-F5344CB8AC3E}">
        <p14:creationId xmlns:p14="http://schemas.microsoft.com/office/powerpoint/2010/main" val="71655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Passando 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possível passar parâmetros para os objetos da </a:t>
            </a:r>
            <a:r>
              <a:rPr lang="pt-BR" dirty="0" smtClean="0"/>
              <a:t>classe</a:t>
            </a:r>
            <a:r>
              <a:rPr lang="pt-BR" dirty="0"/>
              <a:t>	</a:t>
            </a:r>
            <a:r>
              <a:rPr lang="pt-BR" i="1" dirty="0" err="1" smtClean="0"/>
              <a:t>SqlCommand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</a:t>
            </a:r>
            <a:r>
              <a:rPr lang="pt-BR" dirty="0"/>
              <a:t>indicarmos parâmetros nas </a:t>
            </a:r>
            <a:r>
              <a:rPr lang="pt-BR" i="1" dirty="0" err="1"/>
              <a:t>querys</a:t>
            </a:r>
            <a:r>
              <a:rPr lang="pt-BR" i="1" dirty="0"/>
              <a:t> </a:t>
            </a:r>
            <a:r>
              <a:rPr lang="pt-BR" dirty="0"/>
              <a:t>informadas neste objeto, utilizamos o símbolo @ como prefixo para indicar um parâmetro. Esta sintaxe pode variar de acordo com o banco de dados utilizado (o Oracle utiliza ”:”por exemplo).</a:t>
            </a:r>
          </a:p>
          <a:p>
            <a:r>
              <a:rPr lang="pt-BR" dirty="0"/>
              <a:t>Depois de indicar os parâmetros na query, é preciso adicionar objetos do tipo </a:t>
            </a:r>
            <a:r>
              <a:rPr lang="pt-BR" i="1" dirty="0" err="1"/>
              <a:t>SqlParameter</a:t>
            </a:r>
            <a:r>
              <a:rPr lang="pt-BR" i="1" dirty="0"/>
              <a:t> </a:t>
            </a:r>
            <a:r>
              <a:rPr lang="pt-BR" dirty="0"/>
              <a:t>na coleção de parâmetros do </a:t>
            </a:r>
            <a:r>
              <a:rPr lang="pt-BR" i="1" dirty="0" err="1"/>
              <a:t>SqlCommand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coleção de parâmetros pode ser acessada através da propriedade </a:t>
            </a:r>
            <a:r>
              <a:rPr lang="pt-BR" dirty="0" err="1"/>
              <a:t>Parameters</a:t>
            </a:r>
            <a:r>
              <a:rPr lang="pt-BR" dirty="0"/>
              <a:t> do objeto de comando.</a:t>
            </a:r>
          </a:p>
        </p:txBody>
      </p:sp>
    </p:spTree>
    <p:extLst>
      <p:ext uri="{BB962C8B-B14F-4D97-AF65-F5344CB8AC3E}">
        <p14:creationId xmlns:p14="http://schemas.microsoft.com/office/powerpoint/2010/main" val="123310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DataSet</a:t>
            </a:r>
            <a:r>
              <a:rPr lang="pt-BR" dirty="0" smtClean="0"/>
              <a:t> </a:t>
            </a:r>
            <a:r>
              <a:rPr lang="pt-BR" dirty="0"/>
              <a:t>é uma classe capaz de armazenar múltiplos resultados tabulares em uma mesma estrutura. O </a:t>
            </a:r>
            <a:r>
              <a:rPr lang="pt-BR" dirty="0" err="1"/>
              <a:t>DataSet</a:t>
            </a:r>
            <a:r>
              <a:rPr lang="pt-BR" dirty="0"/>
              <a:t> é composto por estruturas chamadas </a:t>
            </a:r>
            <a:r>
              <a:rPr lang="pt-BR" dirty="0" err="1"/>
              <a:t>DataTables</a:t>
            </a:r>
            <a:r>
              <a:rPr lang="pt-BR" dirty="0"/>
              <a:t> que representam estes resultados tabulares.</a:t>
            </a:r>
          </a:p>
          <a:p>
            <a:r>
              <a:rPr lang="pt-BR" dirty="0"/>
              <a:t>Para extrairmos dados da base de dados e preenchermos o </a:t>
            </a:r>
            <a:r>
              <a:rPr lang="pt-BR" dirty="0" err="1"/>
              <a:t>DataSet</a:t>
            </a:r>
            <a:r>
              <a:rPr lang="pt-BR" dirty="0"/>
              <a:t> utilizamos a classe </a:t>
            </a:r>
            <a:r>
              <a:rPr lang="pt-BR" dirty="0" err="1"/>
              <a:t>DataAdapter</a:t>
            </a:r>
            <a:r>
              <a:rPr lang="pt-BR" dirty="0"/>
              <a:t>. Esta classe é capaz de executar os quatro comandos básicos de um banco de dados (</a:t>
            </a:r>
            <a:r>
              <a:rPr lang="pt-BR" dirty="0" err="1"/>
              <a:t>Insert</a:t>
            </a:r>
            <a:r>
              <a:rPr lang="pt-BR" dirty="0"/>
              <a:t>, Update, Delete, </a:t>
            </a:r>
            <a:r>
              <a:rPr lang="pt-BR" dirty="0" err="1"/>
              <a:t>Select</a:t>
            </a:r>
            <a:r>
              <a:rPr lang="pt-BR" dirty="0"/>
              <a:t>) sendo capaz de executar estas operações sobre os dados do </a:t>
            </a:r>
            <a:r>
              <a:rPr lang="pt-BR" dirty="0" err="1"/>
              <a:t>DataSet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23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40611"/>
            <a:ext cx="10515600" cy="503921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DataAdapter</a:t>
            </a:r>
            <a:r>
              <a:rPr lang="pt-BR" dirty="0" smtClean="0"/>
              <a:t> </a:t>
            </a:r>
            <a:r>
              <a:rPr lang="pt-BR" dirty="0"/>
              <a:t>é a classe responsável por fazer a interação entre a base de dados e o </a:t>
            </a:r>
            <a:r>
              <a:rPr lang="pt-BR" dirty="0" err="1"/>
              <a:t>DataSet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Possui </a:t>
            </a:r>
            <a:r>
              <a:rPr lang="pt-BR" dirty="0"/>
              <a:t>quatro propriedades que representam os quatro comandos principais que utilizamos para interagir com o banco de dados.</a:t>
            </a:r>
          </a:p>
          <a:p>
            <a:r>
              <a:rPr lang="pt-BR" dirty="0"/>
              <a:t>Para realizar a extração de dados do banco de dados para o </a:t>
            </a:r>
            <a:r>
              <a:rPr lang="pt-BR" dirty="0" err="1"/>
              <a:t>DataSet</a:t>
            </a:r>
            <a:r>
              <a:rPr lang="pt-BR" dirty="0"/>
              <a:t>, o </a:t>
            </a:r>
            <a:r>
              <a:rPr lang="pt-BR" dirty="0" err="1"/>
              <a:t>DataAdapter</a:t>
            </a:r>
            <a:r>
              <a:rPr lang="pt-BR" dirty="0"/>
              <a:t> usa o comando de </a:t>
            </a:r>
            <a:r>
              <a:rPr lang="pt-BR" dirty="0" err="1"/>
              <a:t>select</a:t>
            </a:r>
            <a:r>
              <a:rPr lang="pt-BR" dirty="0"/>
              <a:t>, contido na propriedade </a:t>
            </a:r>
            <a:r>
              <a:rPr lang="pt-BR" dirty="0" err="1"/>
              <a:t>SelectCommand</a:t>
            </a:r>
            <a:r>
              <a:rPr lang="pt-BR" dirty="0"/>
              <a:t>.</a:t>
            </a:r>
          </a:p>
          <a:p>
            <a:r>
              <a:rPr lang="pt-BR" dirty="0"/>
              <a:t>Após extrairmos os dados para o </a:t>
            </a:r>
            <a:r>
              <a:rPr lang="pt-BR" dirty="0" err="1"/>
              <a:t>DataSet</a:t>
            </a:r>
            <a:r>
              <a:rPr lang="pt-BR" dirty="0"/>
              <a:t>, podemos modificar estes dados (que estão armazenados em memória). A medida que modificamos os dados </a:t>
            </a:r>
            <a:r>
              <a:rPr lang="pt-BR" dirty="0" smtClean="0"/>
              <a:t>do </a:t>
            </a:r>
            <a:r>
              <a:rPr lang="pt-BR" dirty="0" err="1"/>
              <a:t>DataSet</a:t>
            </a:r>
            <a:r>
              <a:rPr lang="pt-BR" dirty="0"/>
              <a:t>, este faz uma marcação nas alterações que </a:t>
            </a:r>
            <a:r>
              <a:rPr lang="pt-BR" dirty="0" smtClean="0"/>
              <a:t>fazemos.</a:t>
            </a:r>
          </a:p>
          <a:p>
            <a:r>
              <a:rPr lang="pt-BR" dirty="0" smtClean="0"/>
              <a:t>Quando </a:t>
            </a:r>
            <a:r>
              <a:rPr lang="pt-BR" dirty="0"/>
              <a:t>concluímos as alterações, é possível chamar o </a:t>
            </a:r>
            <a:r>
              <a:rPr lang="pt-BR" dirty="0" err="1"/>
              <a:t>DataAdapter</a:t>
            </a:r>
            <a:r>
              <a:rPr lang="pt-BR" dirty="0"/>
              <a:t> novamente para que ele execute para cada linha modificada o comando correspondente a modificação realizada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077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</a:t>
            </a:r>
            <a:r>
              <a:rPr lang="pt-BR" dirty="0" err="1" smtClean="0"/>
              <a:t>DataSet</a:t>
            </a:r>
            <a:r>
              <a:rPr lang="pt-BR" dirty="0" smtClean="0"/>
              <a:t> e um </a:t>
            </a:r>
            <a:r>
              <a:rPr lang="pt-BR" dirty="0" err="1" smtClean="0"/>
              <a:t>DataAdapter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40611"/>
            <a:ext cx="10515600" cy="503921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DataAdapter</a:t>
            </a:r>
            <a:r>
              <a:rPr lang="pt-BR" dirty="0" smtClean="0"/>
              <a:t> </a:t>
            </a:r>
            <a:r>
              <a:rPr lang="pt-BR" dirty="0"/>
              <a:t>é a classe responsável por fazer a interação entre a base de dados e o </a:t>
            </a:r>
            <a:r>
              <a:rPr lang="pt-BR" dirty="0" err="1"/>
              <a:t>DataSet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Possui </a:t>
            </a:r>
            <a:r>
              <a:rPr lang="pt-BR" dirty="0"/>
              <a:t>quatro propriedades que representam os quatro comandos principais que utilizamos para interagir com o banco de dados.</a:t>
            </a:r>
          </a:p>
          <a:p>
            <a:r>
              <a:rPr lang="pt-BR" dirty="0"/>
              <a:t>Para realizar a extração de dados do banco de dados para o </a:t>
            </a:r>
            <a:r>
              <a:rPr lang="pt-BR" dirty="0" err="1"/>
              <a:t>DataSet</a:t>
            </a:r>
            <a:r>
              <a:rPr lang="pt-BR" dirty="0"/>
              <a:t>, o </a:t>
            </a:r>
            <a:r>
              <a:rPr lang="pt-BR" dirty="0" err="1"/>
              <a:t>DataAdapter</a:t>
            </a:r>
            <a:r>
              <a:rPr lang="pt-BR" dirty="0"/>
              <a:t> usa o comando de </a:t>
            </a:r>
            <a:r>
              <a:rPr lang="pt-BR" dirty="0" err="1"/>
              <a:t>select</a:t>
            </a:r>
            <a:r>
              <a:rPr lang="pt-BR" dirty="0"/>
              <a:t>, contido na propriedade </a:t>
            </a:r>
            <a:r>
              <a:rPr lang="pt-BR" dirty="0" err="1"/>
              <a:t>SelectCommand</a:t>
            </a:r>
            <a:r>
              <a:rPr lang="pt-BR" dirty="0"/>
              <a:t>.</a:t>
            </a:r>
          </a:p>
          <a:p>
            <a:r>
              <a:rPr lang="pt-BR" dirty="0"/>
              <a:t>Após extrairmos os dados para o </a:t>
            </a:r>
            <a:r>
              <a:rPr lang="pt-BR" dirty="0" err="1"/>
              <a:t>DataSet</a:t>
            </a:r>
            <a:r>
              <a:rPr lang="pt-BR" dirty="0"/>
              <a:t>, podemos modificar estes dados (que estão armazenados em memória). A medida que modificamos os dados </a:t>
            </a:r>
            <a:r>
              <a:rPr lang="pt-BR" dirty="0" smtClean="0"/>
              <a:t>do </a:t>
            </a:r>
            <a:r>
              <a:rPr lang="pt-BR" dirty="0" err="1"/>
              <a:t>DataSet</a:t>
            </a:r>
            <a:r>
              <a:rPr lang="pt-BR" dirty="0"/>
              <a:t>, este faz uma marcação nas alterações que </a:t>
            </a:r>
            <a:r>
              <a:rPr lang="pt-BR" dirty="0" smtClean="0"/>
              <a:t>fazemos.</a:t>
            </a:r>
          </a:p>
          <a:p>
            <a:r>
              <a:rPr lang="pt-BR" dirty="0" smtClean="0"/>
              <a:t>Quando </a:t>
            </a:r>
            <a:r>
              <a:rPr lang="pt-BR" dirty="0"/>
              <a:t>concluímos as alterações, é possível chamar o </a:t>
            </a:r>
            <a:r>
              <a:rPr lang="pt-BR" dirty="0" err="1"/>
              <a:t>DataAdapter</a:t>
            </a:r>
            <a:r>
              <a:rPr lang="pt-BR" dirty="0"/>
              <a:t> novamente para que ele execute para cada linha modificada o comando correspondente a modificação realizada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77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40611"/>
            <a:ext cx="10515600" cy="5039211"/>
          </a:xfrm>
        </p:spPr>
        <p:txBody>
          <a:bodyPr>
            <a:normAutofit/>
          </a:bodyPr>
          <a:lstStyle/>
          <a:p>
            <a:r>
              <a:rPr lang="pt-BR" dirty="0" smtClean="0"/>
              <a:t>Desenvolver uma aplicação desktop Windows </a:t>
            </a:r>
            <a:r>
              <a:rPr lang="pt-BR" dirty="0" err="1" smtClean="0"/>
              <a:t>Forms</a:t>
            </a:r>
            <a:r>
              <a:rPr lang="pt-BR" dirty="0" smtClean="0"/>
              <a:t>, para manter (cadastrar, visualização e edição) produto e categoria, seguindo as seguintes especificações: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24028"/>
              </p:ext>
            </p:extLst>
          </p:nvPr>
        </p:nvGraphicFramePr>
        <p:xfrm>
          <a:off x="1183341" y="4323258"/>
          <a:ext cx="10058401" cy="1965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4665"/>
                <a:gridCol w="7473736"/>
              </a:tblGrid>
              <a:tr h="39313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 dirty="0">
                          <a:effectLst/>
                        </a:rPr>
                        <a:t>Produto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931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 b="0" dirty="0">
                          <a:effectLst/>
                        </a:rPr>
                        <a:t>Código de fabricação</a:t>
                      </a:r>
                      <a:endParaRPr lang="pt-BR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 dirty="0">
                          <a:effectLst/>
                        </a:rPr>
                        <a:t>Literal, somente letras e números, até 20 caracteres, obrigatório.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31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 b="0">
                          <a:effectLst/>
                        </a:rPr>
                        <a:t>Nome do produto</a:t>
                      </a:r>
                      <a:endParaRPr lang="pt-BR" sz="1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>
                          <a:effectLst/>
                        </a:rPr>
                        <a:t>Literal, até 100 caracteres, obrigatório.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31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 b="0" dirty="0">
                          <a:effectLst/>
                        </a:rPr>
                        <a:t>Categoria</a:t>
                      </a:r>
                      <a:endParaRPr lang="pt-BR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 dirty="0">
                          <a:effectLst/>
                        </a:rPr>
                        <a:t>Lista de valores </a:t>
                      </a:r>
                      <a:r>
                        <a:rPr lang="pt-BR" sz="1500" dirty="0" smtClean="0">
                          <a:effectLst/>
                        </a:rPr>
                        <a:t>editável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31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 b="0" dirty="0">
                          <a:effectLst/>
                        </a:rPr>
                        <a:t>Peso</a:t>
                      </a:r>
                      <a:endParaRPr lang="pt-BR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 dirty="0">
                          <a:effectLst/>
                        </a:rPr>
                        <a:t>Numérico, positivo, obrigatório.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13557"/>
              </p:ext>
            </p:extLst>
          </p:nvPr>
        </p:nvGraphicFramePr>
        <p:xfrm>
          <a:off x="1183341" y="2883859"/>
          <a:ext cx="9929308" cy="1040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1493"/>
                <a:gridCol w="7377815"/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 dirty="0">
                          <a:effectLst/>
                        </a:rPr>
                        <a:t>Categoria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96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 b="0" dirty="0">
                          <a:effectLst/>
                        </a:rPr>
                        <a:t>Código</a:t>
                      </a:r>
                      <a:endParaRPr lang="pt-BR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>
                          <a:effectLst/>
                        </a:rPr>
                        <a:t>Literal, somente letras e números, até 20 caracteres, obrigatório.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 b="0" dirty="0">
                          <a:effectLst/>
                        </a:rPr>
                        <a:t>Descrição</a:t>
                      </a:r>
                      <a:endParaRPr lang="pt-BR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500" dirty="0">
                          <a:effectLst/>
                        </a:rPr>
                        <a:t>Literal, até 100 caracteres, obrigatório.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30588" y="3494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87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abordados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4306"/>
            <a:ext cx="10515600" cy="4764956"/>
          </a:xfrm>
        </p:spPr>
        <p:txBody>
          <a:bodyPr>
            <a:normAutofit/>
          </a:bodyPr>
          <a:lstStyle/>
          <a:p>
            <a:r>
              <a:rPr lang="en-US" dirty="0"/>
              <a:t>1. ADO.NET</a:t>
            </a:r>
          </a:p>
          <a:p>
            <a:r>
              <a:rPr lang="en-US" dirty="0"/>
              <a:t>2. Data provider</a:t>
            </a:r>
          </a:p>
          <a:p>
            <a:r>
              <a:rPr lang="en-US" dirty="0"/>
              <a:t>3. Connection</a:t>
            </a:r>
          </a:p>
          <a:p>
            <a:r>
              <a:rPr lang="en-US" dirty="0"/>
              <a:t>4. Command</a:t>
            </a:r>
          </a:p>
          <a:p>
            <a:r>
              <a:rPr lang="en-US" dirty="0"/>
              <a:t>5. </a:t>
            </a:r>
            <a:r>
              <a:rPr lang="en-US" dirty="0" err="1"/>
              <a:t>DataReader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DataSet</a:t>
            </a:r>
            <a:endParaRPr lang="en-US" dirty="0"/>
          </a:p>
          <a:p>
            <a:r>
              <a:rPr lang="en-US" dirty="0"/>
              <a:t>7. </a:t>
            </a:r>
            <a:r>
              <a:rPr lang="en-US" dirty="0" err="1"/>
              <a:t>DataAdapter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3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Aplicando conceito de Separação das Preocupações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37432"/>
            <a:ext cx="10515600" cy="4684597"/>
          </a:xfrm>
        </p:spPr>
        <p:txBody>
          <a:bodyPr/>
          <a:lstStyle/>
          <a:p>
            <a:r>
              <a:rPr lang="pt-BR" dirty="0"/>
              <a:t>Em resumo, um objeto deve fazer apenas uma tarefa e fazê-la </a:t>
            </a:r>
            <a:r>
              <a:rPr lang="pt-BR" dirty="0" smtClean="0"/>
              <a:t>bem.</a:t>
            </a:r>
          </a:p>
          <a:p>
            <a:r>
              <a:rPr lang="pt-BR" dirty="0" smtClean="0"/>
              <a:t>Não </a:t>
            </a:r>
            <a:r>
              <a:rPr lang="pt-BR" dirty="0"/>
              <a:t>se deve </a:t>
            </a:r>
            <a:r>
              <a:rPr lang="pt-BR" i="1" dirty="0"/>
              <a:t>preocupar </a:t>
            </a:r>
            <a:r>
              <a:rPr lang="pt-BR" dirty="0"/>
              <a:t>com o que os outros objetos fazem. 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/>
              <a:t>objeto coordena objetos menores, ele confia que esses objetos executam bem a sua tarefa e não se </a:t>
            </a:r>
            <a:r>
              <a:rPr lang="pt-BR" i="1" dirty="0"/>
              <a:t>preocupa </a:t>
            </a:r>
            <a:r>
              <a:rPr lang="pt-BR" dirty="0"/>
              <a:t>com o como eles a executam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dirty="0"/>
              <a:t>única coisa que tem que existir entre todos os objetos é o consenso de com o quê </a:t>
            </a:r>
            <a:r>
              <a:rPr lang="pt-BR" dirty="0" smtClean="0"/>
              <a:t>cada um </a:t>
            </a:r>
            <a:r>
              <a:rPr lang="pt-BR" dirty="0"/>
              <a:t>se deve </a:t>
            </a:r>
            <a:r>
              <a:rPr lang="pt-BR" i="1" dirty="0" smtClean="0"/>
              <a:t>preocupar.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98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aplicação em camadas, referente ao exercício proposto.</a:t>
            </a:r>
            <a:endParaRPr lang="pt-BR" dirty="0"/>
          </a:p>
          <a:p>
            <a:r>
              <a:rPr lang="pt-BR" dirty="0" smtClean="0"/>
              <a:t>Início de conteúdo abordando o </a:t>
            </a:r>
            <a:r>
              <a:rPr lang="pt-BR" dirty="0" err="1" smtClean="0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92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 </a:t>
            </a:r>
            <a:r>
              <a:rPr lang="pt-BR" dirty="0" smtClean="0"/>
              <a:t>ADO.NET é </a:t>
            </a:r>
            <a:r>
              <a:rPr lang="pt-BR" dirty="0"/>
              <a:t>uma </a:t>
            </a:r>
            <a:r>
              <a:rPr lang="pt-BR" dirty="0" smtClean="0"/>
              <a:t>tecnologia </a:t>
            </a:r>
            <a:r>
              <a:rPr lang="pt-BR" dirty="0"/>
              <a:t>baseada no ADO (Active Data </a:t>
            </a:r>
            <a:r>
              <a:rPr lang="pt-BR" dirty="0" err="1"/>
              <a:t>Objects</a:t>
            </a:r>
            <a:r>
              <a:rPr lang="pt-BR" dirty="0" smtClean="0"/>
              <a:t>). </a:t>
            </a:r>
          </a:p>
          <a:p>
            <a:r>
              <a:rPr lang="pt-BR" dirty="0" smtClean="0"/>
              <a:t>Possui </a:t>
            </a:r>
            <a:r>
              <a:rPr lang="pt-BR" dirty="0"/>
              <a:t>um modelo para </a:t>
            </a:r>
            <a:r>
              <a:rPr lang="pt-BR" dirty="0" smtClean="0"/>
              <a:t>manipulação </a:t>
            </a:r>
            <a:r>
              <a:rPr lang="pt-BR" dirty="0"/>
              <a:t>de dados completamente diferente da </a:t>
            </a:r>
            <a:r>
              <a:rPr lang="pt-BR" dirty="0" smtClean="0"/>
              <a:t>versão </a:t>
            </a:r>
            <a:r>
              <a:rPr lang="pt-BR" dirty="0"/>
              <a:t>anterior do ADO, </a:t>
            </a:r>
            <a:r>
              <a:rPr lang="pt-BR" dirty="0" smtClean="0"/>
              <a:t>simplificando o </a:t>
            </a:r>
            <a:r>
              <a:rPr lang="pt-BR" dirty="0"/>
              <a:t>processo de </a:t>
            </a:r>
            <a:r>
              <a:rPr lang="pt-BR" dirty="0" smtClean="0"/>
              <a:t>conexão </a:t>
            </a:r>
            <a:r>
              <a:rPr lang="pt-BR" dirty="0"/>
              <a:t>e </a:t>
            </a:r>
            <a:r>
              <a:rPr lang="pt-BR" dirty="0" smtClean="0"/>
              <a:t>manipulação </a:t>
            </a:r>
            <a:r>
              <a:rPr lang="pt-BR" dirty="0"/>
              <a:t>de dados. </a:t>
            </a:r>
            <a:endParaRPr lang="pt-BR" dirty="0" smtClean="0"/>
          </a:p>
          <a:p>
            <a:r>
              <a:rPr lang="pt-BR" dirty="0" smtClean="0"/>
              <a:t>Preparada para </a:t>
            </a:r>
            <a:r>
              <a:rPr lang="pt-BR" dirty="0"/>
              <a:t>trabalhar com um ambiente desconectado,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trabalhar de uma forma voltada ao modelo desconectado, o ADO.NET possui uma camada de </a:t>
            </a:r>
            <a:r>
              <a:rPr lang="pt-BR" dirty="0" smtClean="0"/>
              <a:t>persistência </a:t>
            </a:r>
            <a:r>
              <a:rPr lang="pt-BR" dirty="0"/>
              <a:t>em XML. </a:t>
            </a:r>
            <a:r>
              <a:rPr lang="pt-BR" dirty="0" smtClean="0"/>
              <a:t>É possível </a:t>
            </a:r>
            <a:r>
              <a:rPr lang="pt-BR" dirty="0"/>
              <a:t>gravar e ler todo o </a:t>
            </a:r>
            <a:r>
              <a:rPr lang="pt-BR" dirty="0" smtClean="0"/>
              <a:t>conteúdo </a:t>
            </a:r>
            <a:r>
              <a:rPr lang="pt-BR" dirty="0"/>
              <a:t>de todo um conjunto de armazenado nas estruturas do ADO.NET em XML.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ADO.NET faz parte do .NET Framework, e </a:t>
            </a:r>
            <a:r>
              <a:rPr lang="pt-BR" dirty="0" smtClean="0"/>
              <a:t>é </a:t>
            </a:r>
            <a:r>
              <a:rPr lang="pt-BR" dirty="0"/>
              <a:t>composto por um conjunto de classes, interfaces, tipos e </a:t>
            </a:r>
            <a:r>
              <a:rPr lang="pt-BR" dirty="0" smtClean="0"/>
              <a:t>enumerações.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</a:t>
            </a:r>
            <a:r>
              <a:rPr lang="pt-BR" dirty="0" err="1" smtClean="0"/>
              <a:t>namespaces</a:t>
            </a:r>
            <a:r>
              <a:rPr lang="pt-BR" dirty="0" smtClean="0"/>
              <a:t> relacionados ao ADO.NET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Para </a:t>
            </a:r>
            <a:r>
              <a:rPr lang="pt-BR" dirty="0"/>
              <a:t>trabalharmos com o ADO.NET em uma aplicação .NET, é necessário utilizarmos algumas das </a:t>
            </a:r>
            <a:r>
              <a:rPr lang="pt-BR" dirty="0" err="1"/>
              <a:t>namespaces</a:t>
            </a:r>
            <a:r>
              <a:rPr lang="pt-BR" dirty="0"/>
              <a:t> disponíveis nas bibliotecas do .NET Framework. Alguns dos principais </a:t>
            </a:r>
            <a:r>
              <a:rPr lang="pt-BR" dirty="0" err="1"/>
              <a:t>namespace</a:t>
            </a:r>
            <a:r>
              <a:rPr lang="pt-BR" dirty="0"/>
              <a:t> são:</a:t>
            </a:r>
          </a:p>
          <a:p>
            <a:r>
              <a:rPr lang="pt-BR" dirty="0" err="1" smtClean="0"/>
              <a:t>System.Data</a:t>
            </a:r>
            <a:r>
              <a:rPr lang="pt-BR" dirty="0"/>
              <a:t>: Contém a </a:t>
            </a:r>
            <a:r>
              <a:rPr lang="pt-BR" dirty="0" err="1"/>
              <a:t>infra-estrutura</a:t>
            </a:r>
            <a:r>
              <a:rPr lang="pt-BR" dirty="0"/>
              <a:t> básica para trabalharmos com qualquer base de dados relacional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err="1" smtClean="0"/>
              <a:t>System.Data.Common</a:t>
            </a:r>
            <a:r>
              <a:rPr lang="pt-BR" dirty="0"/>
              <a:t>: </a:t>
            </a:r>
            <a:r>
              <a:rPr lang="pt-BR" dirty="0" smtClean="0"/>
              <a:t> Contém </a:t>
            </a:r>
            <a:r>
              <a:rPr lang="pt-BR" dirty="0"/>
              <a:t>as interfaces comuns a todos os bancos de dados. </a:t>
            </a:r>
          </a:p>
          <a:p>
            <a:r>
              <a:rPr lang="pt-BR" dirty="0" err="1" smtClean="0"/>
              <a:t>System.Data.SqlClient</a:t>
            </a:r>
            <a:r>
              <a:rPr lang="pt-BR" dirty="0"/>
              <a:t>: Biblioteca de acesso ao SQL Server. </a:t>
            </a:r>
          </a:p>
          <a:p>
            <a:r>
              <a:rPr lang="pt-BR" dirty="0" err="1" smtClean="0"/>
              <a:t>System.Data.OleDb</a:t>
            </a:r>
            <a:r>
              <a:rPr lang="pt-BR" dirty="0"/>
              <a:t>: Biblioteca de acesso para bancos de dados que suportam </a:t>
            </a:r>
            <a:r>
              <a:rPr lang="pt-BR" dirty="0" err="1"/>
              <a:t>OleDb</a:t>
            </a:r>
            <a:r>
              <a:rPr lang="pt-BR" dirty="0"/>
              <a:t>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941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Providers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modelo </a:t>
            </a:r>
            <a:r>
              <a:rPr lang="pt-BR" dirty="0" smtClean="0"/>
              <a:t>ADO.NET </a:t>
            </a:r>
            <a:r>
              <a:rPr lang="pt-BR" dirty="0"/>
              <a:t>Data </a:t>
            </a:r>
            <a:r>
              <a:rPr lang="pt-BR" dirty="0" err="1"/>
              <a:t>Provider</a:t>
            </a:r>
            <a:r>
              <a:rPr lang="pt-BR" dirty="0"/>
              <a:t> fornece uma interface de gestão comum no .NET Framework para conectar e interagir com um armazenamento de </a:t>
            </a:r>
            <a:r>
              <a:rPr lang="pt-BR" dirty="0" smtClean="0"/>
              <a:t>dados.</a:t>
            </a:r>
            <a:endParaRPr lang="pt-BR" dirty="0"/>
          </a:p>
          <a:p>
            <a:r>
              <a:rPr lang="pt-BR" dirty="0" smtClean="0"/>
              <a:t>Nós </a:t>
            </a:r>
            <a:r>
              <a:rPr lang="pt-BR" dirty="0"/>
              <a:t>já sabemos que ADO.NET permite interagir com diferentes tipos de fontes de dados e diferentes tipos de bancos de dados. Por causa disso, há um conjunto de classes diferenciadas para tratar os diferentes protocolos envolvidos. </a:t>
            </a:r>
            <a:endParaRPr lang="pt-BR" dirty="0" smtClean="0"/>
          </a:p>
          <a:p>
            <a:r>
              <a:rPr lang="pt-BR" dirty="0"/>
              <a:t>.NET Framework inclui provedores </a:t>
            </a:r>
            <a:r>
              <a:rPr lang="pt-BR" dirty="0" smtClean="0"/>
              <a:t>para </a:t>
            </a:r>
            <a:r>
              <a:rPr lang="pt-BR" dirty="0"/>
              <a:t>acesso direto </a:t>
            </a:r>
            <a:r>
              <a:rPr lang="pt-BR" dirty="0" smtClean="0"/>
              <a:t>ao </a:t>
            </a:r>
            <a:r>
              <a:rPr lang="pt-BR" dirty="0"/>
              <a:t>Microsoft SQL Server e para acesso </a:t>
            </a:r>
            <a:r>
              <a:rPr lang="pt-BR" dirty="0" smtClean="0"/>
              <a:t>indireto </a:t>
            </a:r>
            <a:r>
              <a:rPr lang="pt-BR" dirty="0"/>
              <a:t>a outros bancos de dados com drivers ODBC e OLE </a:t>
            </a:r>
            <a:r>
              <a:rPr lang="pt-BR" dirty="0" smtClean="0"/>
              <a:t>DB.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19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Data </a:t>
            </a:r>
            <a:r>
              <a:rPr lang="pt-BR" dirty="0" err="1" smtClean="0"/>
              <a:t>Providers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MySQL </a:t>
            </a:r>
            <a:r>
              <a:rPr lang="pt-BR" dirty="0" err="1"/>
              <a:t>Connector</a:t>
            </a:r>
            <a:r>
              <a:rPr lang="pt-BR" dirty="0"/>
              <a:t> .NET </a:t>
            </a:r>
            <a:r>
              <a:rPr lang="pt-BR" dirty="0" err="1"/>
              <a:t>rovider</a:t>
            </a:r>
            <a:r>
              <a:rPr lang="pt-BR" dirty="0"/>
              <a:t> para .NET </a:t>
            </a:r>
          </a:p>
          <a:p>
            <a:r>
              <a:rPr lang="pt-BR" dirty="0"/>
              <a:t>Oracle Data </a:t>
            </a:r>
            <a:r>
              <a:rPr lang="pt-BR" dirty="0" err="1"/>
              <a:t>Provider</a:t>
            </a:r>
            <a:r>
              <a:rPr lang="pt-BR" dirty="0"/>
              <a:t> Connect </a:t>
            </a:r>
          </a:p>
          <a:p>
            <a:r>
              <a:rPr lang="pt-BR" dirty="0" err="1"/>
              <a:t>Progress</a:t>
            </a:r>
            <a:r>
              <a:rPr lang="pt-BR" dirty="0"/>
              <a:t> </a:t>
            </a:r>
            <a:r>
              <a:rPr lang="pt-BR" dirty="0" err="1"/>
              <a:t>DataDirect</a:t>
            </a:r>
            <a:endParaRPr lang="pt-BR" dirty="0"/>
          </a:p>
          <a:p>
            <a:r>
              <a:rPr lang="pt-BR" dirty="0" err="1"/>
              <a:t>Devart</a:t>
            </a:r>
            <a:r>
              <a:rPr lang="pt-BR" dirty="0"/>
              <a:t> </a:t>
            </a:r>
          </a:p>
          <a:p>
            <a:r>
              <a:rPr lang="pt-BR" dirty="0" err="1"/>
              <a:t>OpenLink</a:t>
            </a:r>
            <a:r>
              <a:rPr lang="pt-BR" dirty="0"/>
              <a:t> Software </a:t>
            </a:r>
          </a:p>
          <a:p>
            <a:r>
              <a:rPr lang="pt-BR" dirty="0"/>
              <a:t>IBM </a:t>
            </a:r>
          </a:p>
          <a:p>
            <a:r>
              <a:rPr lang="pt-BR" dirty="0"/>
              <a:t>Sybase SQL </a:t>
            </a:r>
            <a:r>
              <a:rPr lang="pt-BR" dirty="0" err="1"/>
              <a:t>Anywhere</a:t>
            </a:r>
            <a:r>
              <a:rPr lang="pt-BR" dirty="0"/>
              <a:t> ASE .NET </a:t>
            </a:r>
            <a:r>
              <a:rPr lang="pt-BR" dirty="0" err="1"/>
              <a:t>Provider</a:t>
            </a:r>
            <a:endParaRPr lang="pt-BR" dirty="0"/>
          </a:p>
          <a:p>
            <a:r>
              <a:rPr lang="pt-BR" dirty="0"/>
              <a:t>Phoenix Software </a:t>
            </a:r>
            <a:r>
              <a:rPr lang="pt-BR" dirty="0" err="1"/>
              <a:t>Solutions</a:t>
            </a:r>
            <a:r>
              <a:rPr lang="pt-BR" dirty="0"/>
              <a:t> </a:t>
            </a:r>
          </a:p>
          <a:p>
            <a:r>
              <a:rPr lang="pt-BR" dirty="0" err="1"/>
              <a:t>Synergex</a:t>
            </a:r>
            <a:r>
              <a:rPr lang="pt-BR" dirty="0"/>
              <a:t> </a:t>
            </a:r>
          </a:p>
          <a:p>
            <a:r>
              <a:rPr lang="pt-BR" dirty="0" err="1"/>
              <a:t>Firebird</a:t>
            </a:r>
            <a:endParaRPr lang="pt-BR" dirty="0"/>
          </a:p>
          <a:p>
            <a:r>
              <a:rPr lang="pt-BR" dirty="0" err="1"/>
              <a:t>Npgsql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988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execução em um ambiente conectado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ADO.NET é capaz de trabalhar com dois modelos, o modelo conectado e o modelo desconectado. No modelo conectado é necessário manter a conexão aberta enquanto são realizadas as operações de leitura e gravação.</a:t>
            </a:r>
          </a:p>
          <a:p>
            <a:r>
              <a:rPr lang="pt-BR" dirty="0"/>
              <a:t>Para trabalharmos em um modelo conectado, devemos observar alguns objetos disponíveis nas classes dos .NET Data </a:t>
            </a:r>
            <a:r>
              <a:rPr lang="pt-BR" dirty="0" err="1"/>
              <a:t>Providers</a:t>
            </a:r>
            <a:r>
              <a:rPr lang="pt-BR" dirty="0"/>
              <a:t>, que devem ser utilizados na seguinte ordem:</a:t>
            </a:r>
          </a:p>
          <a:p>
            <a:r>
              <a:rPr lang="pt-BR" dirty="0" smtClean="0"/>
              <a:t>Connection</a:t>
            </a:r>
            <a:r>
              <a:rPr lang="pt-BR" dirty="0"/>
              <a:t>: </a:t>
            </a:r>
            <a:r>
              <a:rPr lang="pt-BR" dirty="0" smtClean="0"/>
              <a:t>Utilizado </a:t>
            </a:r>
            <a:r>
              <a:rPr lang="pt-BR" dirty="0"/>
              <a:t>para estabelecer a conexão com o banco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err="1" smtClean="0"/>
              <a:t>Command</a:t>
            </a:r>
            <a:r>
              <a:rPr lang="pt-BR" dirty="0"/>
              <a:t>: </a:t>
            </a:r>
            <a:r>
              <a:rPr lang="pt-BR" dirty="0" smtClean="0"/>
              <a:t>Utilizado </a:t>
            </a:r>
            <a:r>
              <a:rPr lang="pt-BR" dirty="0"/>
              <a:t>para enviar comandos a base de dados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err="1" smtClean="0"/>
              <a:t>DataReader</a:t>
            </a:r>
            <a:r>
              <a:rPr lang="pt-BR" dirty="0"/>
              <a:t>: </a:t>
            </a:r>
            <a:r>
              <a:rPr lang="pt-BR" dirty="0" smtClean="0"/>
              <a:t>Utilizado </a:t>
            </a:r>
            <a:r>
              <a:rPr lang="pt-BR" dirty="0"/>
              <a:t>para ler dados de um comando executado.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execução em um ambiente desconectado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modelo de execução em um ambiente desconectado utiliza outros objetos. </a:t>
            </a:r>
          </a:p>
          <a:p>
            <a:r>
              <a:rPr lang="pt-BR" dirty="0"/>
              <a:t>Neste modelo utilizamos o objeto </a:t>
            </a:r>
            <a:r>
              <a:rPr lang="pt-BR" dirty="0" err="1"/>
              <a:t>DataSet</a:t>
            </a:r>
            <a:r>
              <a:rPr lang="pt-BR" dirty="0"/>
              <a:t> para armazenar e manipular os dados em memória e o objeto </a:t>
            </a:r>
            <a:r>
              <a:rPr lang="pt-BR" dirty="0" err="1"/>
              <a:t>DataAdapter</a:t>
            </a:r>
            <a:r>
              <a:rPr lang="pt-BR" dirty="0"/>
              <a:t> para extrair e enviar as alterações ao banco de dados. </a:t>
            </a:r>
          </a:p>
          <a:p>
            <a:r>
              <a:rPr lang="pt-BR" dirty="0"/>
              <a:t>O objeto de conexão também é utilizado neste modelo.</a:t>
            </a:r>
          </a:p>
          <a:p>
            <a:r>
              <a:rPr lang="pt-BR" dirty="0"/>
              <a:t>Os passos para extração e manipulação dos dados em um ambiente desconectado são: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 </a:t>
            </a:r>
            <a:r>
              <a:rPr lang="pt-BR" dirty="0"/>
              <a:t>aberta uma conexão utilizando um objeto Connection;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 </a:t>
            </a:r>
            <a:r>
              <a:rPr lang="pt-BR" dirty="0"/>
              <a:t>criado um objeto do tipo </a:t>
            </a:r>
            <a:r>
              <a:rPr lang="pt-BR" dirty="0" err="1"/>
              <a:t>DataAdapter</a:t>
            </a:r>
            <a:r>
              <a:rPr lang="pt-BR" dirty="0"/>
              <a:t> que é responsável por fazer a extração de dados do banco de dados </a:t>
            </a:r>
            <a:r>
              <a:rPr lang="pt-BR" dirty="0" smtClean="0"/>
              <a:t>para </a:t>
            </a:r>
            <a:r>
              <a:rPr lang="pt-BR" dirty="0"/>
              <a:t>a memória e o posterior envio dos dados da memória para o banco de dados;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199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execução em um ambiente desconectado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Extraímos </a:t>
            </a:r>
            <a:r>
              <a:rPr lang="pt-BR" dirty="0"/>
              <a:t>os dados da base de dados e armazenamos em um </a:t>
            </a:r>
            <a:r>
              <a:rPr lang="pt-BR" dirty="0" err="1"/>
              <a:t>DataSet</a:t>
            </a:r>
            <a:r>
              <a:rPr lang="pt-BR" dirty="0"/>
              <a:t>. Neste momento fechamos a conexão com o banco pois os dados já estão na memória da aplicação para serem manipulados;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Como os dados estão em memória, é possível inserir, remover ou alterar registros do </a:t>
            </a:r>
            <a:r>
              <a:rPr lang="pt-BR" dirty="0" err="1"/>
              <a:t>DataSet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Ao finalizar as alterações, restabelecemos a conexão com o banco de dados para enviar as alterações;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</a:t>
            </a:r>
            <a:r>
              <a:rPr lang="pt-BR" dirty="0" smtClean="0"/>
              <a:t>nviamos </a:t>
            </a:r>
            <a:r>
              <a:rPr lang="pt-BR" dirty="0"/>
              <a:t>as alterações para o banco de dados. O </a:t>
            </a:r>
            <a:r>
              <a:rPr lang="pt-BR" dirty="0" err="1"/>
              <a:t>DataAdapter</a:t>
            </a:r>
            <a:r>
              <a:rPr lang="pt-BR" dirty="0"/>
              <a:t> verifica os tipos de alterações que foram realizadas e executa o comando correspondente no banco de dados (inserção, exclusão, atualização);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Ao finalizar o processo, fechamos a conexão com o banco de dados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196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1945</Words>
  <Application>Microsoft Office PowerPoint</Application>
  <PresentationFormat>Widescreen</PresentationFormat>
  <Paragraphs>159</Paragraphs>
  <Slides>21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Segoe UI Light</vt:lpstr>
      <vt:lpstr>Times New Roman</vt:lpstr>
      <vt:lpstr>Trebuchet MS</vt:lpstr>
      <vt:lpstr>Tema do Office</vt:lpstr>
      <vt:lpstr>Apresentação do PowerPoint</vt:lpstr>
      <vt:lpstr>Tópicos abordados</vt:lpstr>
      <vt:lpstr>Introdução</vt:lpstr>
      <vt:lpstr>Os namespaces relacionados ao ADO.NET</vt:lpstr>
      <vt:lpstr>Data Providers</vt:lpstr>
      <vt:lpstr>Principais Data Providers</vt:lpstr>
      <vt:lpstr>Modelo de execução em um ambiente conectado</vt:lpstr>
      <vt:lpstr>Modelo de execução em um ambiente desconectado</vt:lpstr>
      <vt:lpstr>Modelo de execução em um ambiente desconectado</vt:lpstr>
      <vt:lpstr>Estabelecendo uma conexão com um banco de dados</vt:lpstr>
      <vt:lpstr>Conectando-se ao SQL Server</vt:lpstr>
      <vt:lpstr>Comandos</vt:lpstr>
      <vt:lpstr>Executar comandos</vt:lpstr>
      <vt:lpstr>Passando parâmetros</vt:lpstr>
      <vt:lpstr>Passando parâmetros</vt:lpstr>
      <vt:lpstr>DataSet</vt:lpstr>
      <vt:lpstr>DataAdapter</vt:lpstr>
      <vt:lpstr>Criando um DataSet e um DataAdapter</vt:lpstr>
      <vt:lpstr>Exercício</vt:lpstr>
      <vt:lpstr>Aplicando conceito de Separação das Preocupações</vt:lpstr>
      <vt:lpstr>Próxima aula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Singh</dc:creator>
  <cp:lastModifiedBy>Danilo Singh</cp:lastModifiedBy>
  <cp:revision>111</cp:revision>
  <dcterms:created xsi:type="dcterms:W3CDTF">2015-07-08T23:53:55Z</dcterms:created>
  <dcterms:modified xsi:type="dcterms:W3CDTF">2015-08-13T17:02:11Z</dcterms:modified>
</cp:coreProperties>
</file>