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ijfJ1l3hrScFtSZH3mFErca8bR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3.png"/><Relationship Id="rId10" Type="http://schemas.openxmlformats.org/officeDocument/2006/relationships/image" Target="../media/image8.png"/><Relationship Id="rId9"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61A"/>
        </a:solidFill>
      </p:bgPr>
    </p:bg>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737937"/>
            <a:ext cx="9144000" cy="143815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7F5AF0"/>
              </a:buClr>
              <a:buSzPts val="9600"/>
              <a:buFont typeface="Comic Sans MS"/>
              <a:buNone/>
            </a:pPr>
            <a:r>
              <a:rPr lang="en-US" sz="9600">
                <a:solidFill>
                  <a:srgbClr val="7F5AF0"/>
                </a:solidFill>
                <a:latin typeface="Comic Sans MS"/>
                <a:ea typeface="Comic Sans MS"/>
                <a:cs typeface="Comic Sans MS"/>
                <a:sym typeface="Comic Sans MS"/>
              </a:rPr>
              <a:t>SCHub</a:t>
            </a:r>
            <a:endParaRPr/>
          </a:p>
        </p:txBody>
      </p:sp>
      <p:sp>
        <p:nvSpPr>
          <p:cNvPr id="89" name="Google Shape;89;p1"/>
          <p:cNvSpPr txBox="1"/>
          <p:nvPr>
            <p:ph idx="1" type="subTitle"/>
          </p:nvPr>
        </p:nvSpPr>
        <p:spPr>
          <a:xfrm>
            <a:off x="946484" y="3006099"/>
            <a:ext cx="10299032" cy="108772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7F5AF0"/>
              </a:buClr>
              <a:buSzPts val="3200"/>
              <a:buNone/>
            </a:pPr>
            <a:r>
              <a:rPr lang="en-US" sz="3200">
                <a:solidFill>
                  <a:srgbClr val="7F5AF0"/>
                </a:solidFill>
                <a:latin typeface="Comic Sans MS"/>
                <a:ea typeface="Comic Sans MS"/>
                <a:cs typeface="Comic Sans MS"/>
                <a:sym typeface="Comic Sans MS"/>
              </a:rPr>
              <a:t>A Web service for learning institutions data management</a:t>
            </a:r>
            <a:endParaRPr/>
          </a:p>
        </p:txBody>
      </p:sp>
      <p:sp>
        <p:nvSpPr>
          <p:cNvPr id="90" name="Google Shape;90;p1"/>
          <p:cNvSpPr txBox="1"/>
          <p:nvPr/>
        </p:nvSpPr>
        <p:spPr>
          <a:xfrm>
            <a:off x="8787383" y="5622424"/>
            <a:ext cx="3228153" cy="1455988"/>
          </a:xfrm>
          <a:prstGeom prst="rect">
            <a:avLst/>
          </a:prstGeom>
          <a:noFill/>
          <a:ln>
            <a:noFill/>
          </a:ln>
        </p:spPr>
        <p:txBody>
          <a:bodyPr anchorCtr="0" anchor="t" bIns="45700" lIns="91425" spcFirstLastPara="1" rIns="91425" wrap="square" tIns="45700">
            <a:normAutofit/>
          </a:bodyPr>
          <a:lstStyle/>
          <a:p>
            <a:pPr indent="0" lvl="0" marL="0" marR="0" rtl="0" algn="r">
              <a:lnSpc>
                <a:spcPct val="90000"/>
              </a:lnSpc>
              <a:spcBef>
                <a:spcPts val="0"/>
              </a:spcBef>
              <a:spcAft>
                <a:spcPts val="0"/>
              </a:spcAft>
              <a:buClr>
                <a:srgbClr val="00BF63"/>
              </a:buClr>
              <a:buSzPts val="1800"/>
              <a:buFont typeface="Arial"/>
              <a:buNone/>
            </a:pPr>
            <a:r>
              <a:rPr b="0" i="0" lang="en-US" sz="1800" u="none" cap="none" strike="noStrike">
                <a:solidFill>
                  <a:srgbClr val="00BF63"/>
                </a:solidFill>
                <a:latin typeface="Comic Sans MS"/>
                <a:ea typeface="Comic Sans MS"/>
                <a:cs typeface="Comic Sans MS"/>
                <a:sym typeface="Comic Sans MS"/>
              </a:rPr>
              <a:t>For ALX Portfolio Project</a:t>
            </a:r>
            <a:endParaRPr/>
          </a:p>
          <a:p>
            <a:pPr indent="0" lvl="0" marL="0" marR="0" rtl="0" algn="r">
              <a:lnSpc>
                <a:spcPct val="90000"/>
              </a:lnSpc>
              <a:spcBef>
                <a:spcPts val="1000"/>
              </a:spcBef>
              <a:spcAft>
                <a:spcPts val="0"/>
              </a:spcAft>
              <a:buClr>
                <a:srgbClr val="00BF63"/>
              </a:buClr>
              <a:buSzPts val="1800"/>
              <a:buFont typeface="Arial"/>
              <a:buNone/>
            </a:pPr>
            <a:r>
              <a:rPr b="0" i="0" lang="en-US" sz="1800" u="none" cap="none" strike="noStrike">
                <a:solidFill>
                  <a:srgbClr val="00BF63"/>
                </a:solidFill>
                <a:latin typeface="Comic Sans MS"/>
                <a:ea typeface="Comic Sans MS"/>
                <a:cs typeface="Comic Sans MS"/>
                <a:sym typeface="Comic Sans MS"/>
              </a:rPr>
              <a:t>Cohort 10</a:t>
            </a:r>
            <a:endParaRPr/>
          </a:p>
          <a:p>
            <a:pPr indent="0" lvl="0" marL="0" marR="0" rtl="0" algn="r">
              <a:lnSpc>
                <a:spcPct val="90000"/>
              </a:lnSpc>
              <a:spcBef>
                <a:spcPts val="1000"/>
              </a:spcBef>
              <a:spcAft>
                <a:spcPts val="0"/>
              </a:spcAft>
              <a:buClr>
                <a:srgbClr val="00BF63"/>
              </a:buClr>
              <a:buSzPts val="1800"/>
              <a:buFont typeface="Arial"/>
              <a:buNone/>
            </a:pPr>
            <a:r>
              <a:rPr b="0" i="0" lang="en-US" sz="1800" u="none" cap="none" strike="noStrike">
                <a:solidFill>
                  <a:srgbClr val="00BF63"/>
                </a:solidFill>
                <a:latin typeface="Comic Sans MS"/>
                <a:ea typeface="Comic Sans MS"/>
                <a:cs typeface="Comic Sans MS"/>
                <a:sym typeface="Comic Sans MS"/>
              </a:rPr>
              <a:t>July 2023</a:t>
            </a:r>
            <a:endParaRPr/>
          </a:p>
        </p:txBody>
      </p:sp>
      <p:sp>
        <p:nvSpPr>
          <p:cNvPr id="91" name="Google Shape;91;p1"/>
          <p:cNvSpPr/>
          <p:nvPr/>
        </p:nvSpPr>
        <p:spPr>
          <a:xfrm>
            <a:off x="4840448" y="4412609"/>
            <a:ext cx="2734811" cy="637563"/>
          </a:xfrm>
          <a:prstGeom prst="roundRect">
            <a:avLst>
              <a:gd fmla="val 50000" name="adj"/>
            </a:avLst>
          </a:prstGeom>
          <a:noFill/>
          <a:ln cap="flat" cmpd="sng" w="12700">
            <a:solidFill>
              <a:srgbClr val="00BF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BF63"/>
                </a:solidFill>
                <a:latin typeface="Comic Sans MS"/>
                <a:ea typeface="Comic Sans MS"/>
                <a:cs typeface="Comic Sans MS"/>
                <a:sym typeface="Comic Sans MS"/>
              </a:rPr>
              <a:t>www.schub.me</a:t>
            </a:r>
            <a:endParaRPr/>
          </a:p>
        </p:txBody>
      </p:sp>
      <p:sp>
        <p:nvSpPr>
          <p:cNvPr id="92" name="Google Shape;92;p1"/>
          <p:cNvSpPr txBox="1"/>
          <p:nvPr/>
        </p:nvSpPr>
        <p:spPr>
          <a:xfrm>
            <a:off x="73152" y="5989320"/>
            <a:ext cx="2907792" cy="79552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BF63"/>
              </a:buClr>
              <a:buSzPts val="1800"/>
              <a:buFont typeface="Arial"/>
              <a:buNone/>
            </a:pPr>
            <a:r>
              <a:rPr b="0" i="0" lang="en-US" sz="1800" u="none" cap="none" strike="noStrike">
                <a:solidFill>
                  <a:srgbClr val="00BF63"/>
                </a:solidFill>
                <a:latin typeface="Comic Sans MS"/>
                <a:ea typeface="Comic Sans MS"/>
                <a:cs typeface="Comic Sans MS"/>
                <a:sym typeface="Comic Sans MS"/>
              </a:rPr>
              <a:t>Aina Jesulayomi Michael</a:t>
            </a:r>
            <a:endParaRPr/>
          </a:p>
          <a:p>
            <a:pPr indent="0" lvl="0" marL="0" marR="0" rtl="0" algn="l">
              <a:lnSpc>
                <a:spcPct val="90000"/>
              </a:lnSpc>
              <a:spcBef>
                <a:spcPts val="1000"/>
              </a:spcBef>
              <a:spcAft>
                <a:spcPts val="0"/>
              </a:spcAft>
              <a:buClr>
                <a:srgbClr val="00BF63"/>
              </a:buClr>
              <a:buSzPts val="1800"/>
              <a:buFont typeface="Arial"/>
              <a:buNone/>
            </a:pPr>
            <a:r>
              <a:rPr b="0" i="0" lang="en-US" sz="1800" u="none" cap="none" strike="noStrike">
                <a:solidFill>
                  <a:srgbClr val="00BF63"/>
                </a:solidFill>
                <a:latin typeface="Comic Sans MS"/>
                <a:ea typeface="Comic Sans MS"/>
                <a:cs typeface="Comic Sans MS"/>
                <a:sym typeface="Comic Sans MS"/>
              </a:rPr>
              <a:t>Samuel Iwelumo</a:t>
            </a:r>
            <a:endParaRPr b="0" i="0" sz="1800" u="none" cap="none" strike="noStrike">
              <a:solidFill>
                <a:srgbClr val="00BF63"/>
              </a:solidFill>
              <a:latin typeface="Comic Sans MS"/>
              <a:ea typeface="Comic Sans MS"/>
              <a:cs typeface="Comic Sans MS"/>
              <a:sym typeface="Comic Sans MS"/>
            </a:endParaRPr>
          </a:p>
        </p:txBody>
      </p:sp>
      <p:sp>
        <p:nvSpPr>
          <p:cNvPr id="93" name="Google Shape;93;p1"/>
          <p:cNvSpPr txBox="1"/>
          <p:nvPr/>
        </p:nvSpPr>
        <p:spPr>
          <a:xfrm>
            <a:off x="1065198" y="5658224"/>
            <a:ext cx="449658" cy="42253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BF63"/>
              </a:buClr>
              <a:buSzPts val="1800"/>
              <a:buFont typeface="Arial"/>
              <a:buNone/>
            </a:pPr>
            <a:r>
              <a:rPr b="0" i="0" lang="en-US" sz="1800" u="none" cap="none" strike="noStrike">
                <a:solidFill>
                  <a:srgbClr val="00BF63"/>
                </a:solidFill>
                <a:latin typeface="Comic Sans MS"/>
                <a:ea typeface="Comic Sans MS"/>
                <a:cs typeface="Comic Sans MS"/>
                <a:sym typeface="Comic Sans MS"/>
              </a:rPr>
              <a:t>by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61A"/>
        </a:solidFill>
      </p:bgPr>
    </p:bg>
    <p:spTree>
      <p:nvGrpSpPr>
        <p:cNvPr id="181" name="Shape 181"/>
        <p:cNvGrpSpPr/>
        <p:nvPr/>
      </p:nvGrpSpPr>
      <p:grpSpPr>
        <a:xfrm>
          <a:off x="0" y="0"/>
          <a:ext cx="0" cy="0"/>
          <a:chOff x="0" y="0"/>
          <a:chExt cx="0" cy="0"/>
        </a:xfrm>
      </p:grpSpPr>
      <p:sp>
        <p:nvSpPr>
          <p:cNvPr id="182" name="Google Shape;182;p10"/>
          <p:cNvSpPr txBox="1"/>
          <p:nvPr>
            <p:ph idx="1" type="subTitle"/>
          </p:nvPr>
        </p:nvSpPr>
        <p:spPr>
          <a:xfrm>
            <a:off x="7763772" y="443271"/>
            <a:ext cx="3405315" cy="198937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F5AF0"/>
              </a:buClr>
              <a:buSzPts val="6000"/>
              <a:buNone/>
            </a:pPr>
            <a:r>
              <a:rPr lang="en-US" sz="6000">
                <a:solidFill>
                  <a:srgbClr val="7F5AF0"/>
                </a:solidFill>
                <a:latin typeface="Comic Sans MS"/>
                <a:ea typeface="Comic Sans MS"/>
                <a:cs typeface="Comic Sans MS"/>
                <a:sym typeface="Comic Sans MS"/>
              </a:rPr>
              <a:t>Code Snippets</a:t>
            </a:r>
            <a:endParaRPr/>
          </a:p>
        </p:txBody>
      </p:sp>
      <p:sp>
        <p:nvSpPr>
          <p:cNvPr id="183" name="Google Shape;183;p10"/>
          <p:cNvSpPr txBox="1"/>
          <p:nvPr/>
        </p:nvSpPr>
        <p:spPr>
          <a:xfrm>
            <a:off x="7763772" y="3074936"/>
            <a:ext cx="3405315" cy="135041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7F5AF0"/>
              </a:buClr>
              <a:buSzPts val="2800"/>
              <a:buFont typeface="Arial"/>
              <a:buNone/>
            </a:pPr>
            <a:r>
              <a:rPr lang="en-US" sz="2800">
                <a:solidFill>
                  <a:srgbClr val="7F5AF0"/>
                </a:solidFill>
                <a:latin typeface="Comic Sans MS"/>
                <a:ea typeface="Comic Sans MS"/>
                <a:cs typeface="Comic Sans MS"/>
                <a:sym typeface="Comic Sans MS"/>
              </a:rPr>
              <a:t>Authentication context and provider</a:t>
            </a:r>
            <a:endParaRPr/>
          </a:p>
        </p:txBody>
      </p:sp>
      <p:pic>
        <p:nvPicPr>
          <p:cNvPr id="184" name="Google Shape;184;p10"/>
          <p:cNvPicPr preferRelativeResize="0"/>
          <p:nvPr/>
        </p:nvPicPr>
        <p:blipFill rotWithShape="1">
          <a:blip r:embed="rId3">
            <a:alphaModFix/>
          </a:blip>
          <a:srcRect b="6463" l="0" r="0" t="6463"/>
          <a:stretch/>
        </p:blipFill>
        <p:spPr>
          <a:xfrm>
            <a:off x="735574" y="443271"/>
            <a:ext cx="5596759" cy="59714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61A"/>
        </a:solidFill>
      </p:bgPr>
    </p:bg>
    <p:spTree>
      <p:nvGrpSpPr>
        <p:cNvPr id="188" name="Shape 188"/>
        <p:cNvGrpSpPr/>
        <p:nvPr/>
      </p:nvGrpSpPr>
      <p:grpSpPr>
        <a:xfrm>
          <a:off x="0" y="0"/>
          <a:ext cx="0" cy="0"/>
          <a:chOff x="0" y="0"/>
          <a:chExt cx="0" cy="0"/>
        </a:xfrm>
      </p:grpSpPr>
      <p:sp>
        <p:nvSpPr>
          <p:cNvPr id="189" name="Google Shape;189;p11"/>
          <p:cNvSpPr txBox="1"/>
          <p:nvPr/>
        </p:nvSpPr>
        <p:spPr>
          <a:xfrm>
            <a:off x="377506" y="1445900"/>
            <a:ext cx="8946368" cy="305059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E"/>
              </a:buClr>
              <a:buSzPts val="2800"/>
              <a:buFont typeface="Arial"/>
              <a:buNone/>
            </a:pPr>
            <a:r>
              <a:rPr lang="en-US" sz="2800">
                <a:solidFill>
                  <a:srgbClr val="FFFFFE"/>
                </a:solidFill>
                <a:latin typeface="Comic Sans MS"/>
                <a:ea typeface="Comic Sans MS"/>
                <a:cs typeface="Comic Sans MS"/>
                <a:sym typeface="Comic Sans MS"/>
              </a:rPr>
              <a:t>Week One: 16-22/06/2023</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Build models and Database Storage</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Write various API endpoints with Flask</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Generate sample data for API calls</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Test models and api (unittests)</a:t>
            </a:r>
            <a:endParaRPr/>
          </a:p>
        </p:txBody>
      </p:sp>
      <p:sp>
        <p:nvSpPr>
          <p:cNvPr id="190" name="Google Shape;190;p11"/>
          <p:cNvSpPr txBox="1"/>
          <p:nvPr/>
        </p:nvSpPr>
        <p:spPr>
          <a:xfrm>
            <a:off x="9239639" y="215954"/>
            <a:ext cx="2716057" cy="75988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7F5AF0"/>
              </a:buClr>
              <a:buSzPts val="3200"/>
              <a:buFont typeface="Arial"/>
              <a:buNone/>
            </a:pPr>
            <a:r>
              <a:rPr lang="en-US" sz="3200">
                <a:solidFill>
                  <a:srgbClr val="7F5AF0"/>
                </a:solidFill>
                <a:latin typeface="Comic Sans MS"/>
                <a:ea typeface="Comic Sans MS"/>
                <a:cs typeface="Comic Sans MS"/>
                <a:sym typeface="Comic Sans MS"/>
              </a:rPr>
              <a:t>Collaboration</a:t>
            </a:r>
            <a:endParaRPr/>
          </a:p>
        </p:txBody>
      </p:sp>
      <p:sp>
        <p:nvSpPr>
          <p:cNvPr id="191" name="Google Shape;191;p11"/>
          <p:cNvSpPr txBox="1"/>
          <p:nvPr/>
        </p:nvSpPr>
        <p:spPr>
          <a:xfrm>
            <a:off x="9323873" y="834321"/>
            <a:ext cx="2631824" cy="54742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E"/>
              </a:buClr>
              <a:buSzPts val="1600"/>
              <a:buFont typeface="Arial"/>
              <a:buNone/>
            </a:pPr>
            <a:r>
              <a:rPr lang="en-US" sz="1600">
                <a:solidFill>
                  <a:srgbClr val="FFFFFE"/>
                </a:solidFill>
                <a:latin typeface="Comic Sans MS"/>
                <a:ea typeface="Comic Sans MS"/>
                <a:cs typeface="Comic Sans MS"/>
                <a:sym typeface="Comic Sans MS"/>
              </a:rPr>
              <a:t>Github</a:t>
            </a:r>
            <a:endParaRPr/>
          </a:p>
          <a:p>
            <a:pPr indent="-457200" lvl="0" marL="457200" marR="0" rtl="0" algn="l">
              <a:lnSpc>
                <a:spcPct val="90000"/>
              </a:lnSpc>
              <a:spcBef>
                <a:spcPts val="1000"/>
              </a:spcBef>
              <a:spcAft>
                <a:spcPts val="0"/>
              </a:spcAft>
              <a:buClr>
                <a:srgbClr val="00BF63"/>
              </a:buClr>
              <a:buSzPts val="1600"/>
              <a:buFont typeface="Arial"/>
              <a:buChar char="•"/>
            </a:pPr>
            <a:r>
              <a:rPr lang="en-US" sz="1600">
                <a:solidFill>
                  <a:srgbClr val="FFFFFE"/>
                </a:solidFill>
                <a:latin typeface="Comic Sans MS"/>
                <a:ea typeface="Comic Sans MS"/>
                <a:cs typeface="Comic Sans MS"/>
                <a:sym typeface="Comic Sans MS"/>
              </a:rPr>
              <a:t>Trunk-based development</a:t>
            </a:r>
            <a:endParaRPr/>
          </a:p>
          <a:p>
            <a:pPr indent="-457200" lvl="0" marL="457200" marR="0" rtl="0" algn="l">
              <a:lnSpc>
                <a:spcPct val="90000"/>
              </a:lnSpc>
              <a:spcBef>
                <a:spcPts val="1000"/>
              </a:spcBef>
              <a:spcAft>
                <a:spcPts val="0"/>
              </a:spcAft>
              <a:buClr>
                <a:srgbClr val="00BF63"/>
              </a:buClr>
              <a:buSzPts val="1600"/>
              <a:buFont typeface="Arial"/>
              <a:buChar char="•"/>
            </a:pPr>
            <a:r>
              <a:rPr lang="en-US" sz="1600">
                <a:solidFill>
                  <a:srgbClr val="FFFFFE"/>
                </a:solidFill>
                <a:latin typeface="Comic Sans MS"/>
                <a:ea typeface="Comic Sans MS"/>
                <a:cs typeface="Comic Sans MS"/>
                <a:sym typeface="Comic Sans MS"/>
              </a:rPr>
              <a:t>Manual code reviews</a:t>
            </a:r>
            <a:endParaRPr/>
          </a:p>
          <a:p>
            <a:pPr indent="-355600" lvl="0" marL="457200" marR="0" rtl="0" algn="l">
              <a:lnSpc>
                <a:spcPct val="90000"/>
              </a:lnSpc>
              <a:spcBef>
                <a:spcPts val="1000"/>
              </a:spcBef>
              <a:spcAft>
                <a:spcPts val="0"/>
              </a:spcAft>
              <a:buClr>
                <a:schemeClr val="dk1"/>
              </a:buClr>
              <a:buSzPts val="1600"/>
              <a:buFont typeface="Arial"/>
              <a:buNone/>
            </a:pPr>
            <a:r>
              <a:t/>
            </a:r>
            <a:endParaRPr sz="1600">
              <a:solidFill>
                <a:srgbClr val="FFFFFE"/>
              </a:solidFill>
              <a:latin typeface="Comic Sans MS"/>
              <a:ea typeface="Comic Sans MS"/>
              <a:cs typeface="Comic Sans MS"/>
              <a:sym typeface="Comic Sans MS"/>
            </a:endParaRPr>
          </a:p>
          <a:p>
            <a:pPr indent="0" lvl="0" marL="0" marR="0" rtl="0" algn="l">
              <a:lnSpc>
                <a:spcPct val="90000"/>
              </a:lnSpc>
              <a:spcBef>
                <a:spcPts val="1000"/>
              </a:spcBef>
              <a:spcAft>
                <a:spcPts val="0"/>
              </a:spcAft>
              <a:buClr>
                <a:srgbClr val="FFFFFE"/>
              </a:buClr>
              <a:buSzPts val="1600"/>
              <a:buFont typeface="Arial"/>
              <a:buNone/>
            </a:pPr>
            <a:r>
              <a:rPr lang="en-US" sz="1600">
                <a:solidFill>
                  <a:srgbClr val="FFFFFE"/>
                </a:solidFill>
                <a:latin typeface="Comic Sans MS"/>
                <a:ea typeface="Comic Sans MS"/>
                <a:cs typeface="Comic Sans MS"/>
                <a:sym typeface="Comic Sans MS"/>
              </a:rPr>
              <a:t>Trello</a:t>
            </a:r>
            <a:endParaRPr/>
          </a:p>
          <a:p>
            <a:pPr indent="-342900" lvl="0" marL="342900" marR="0" rtl="0" algn="l">
              <a:lnSpc>
                <a:spcPct val="90000"/>
              </a:lnSpc>
              <a:spcBef>
                <a:spcPts val="1000"/>
              </a:spcBef>
              <a:spcAft>
                <a:spcPts val="0"/>
              </a:spcAft>
              <a:buClr>
                <a:srgbClr val="00BF63"/>
              </a:buClr>
              <a:buSzPts val="1600"/>
              <a:buFont typeface="Arial"/>
              <a:buChar char="•"/>
            </a:pPr>
            <a:r>
              <a:rPr lang="en-US" sz="1600">
                <a:solidFill>
                  <a:srgbClr val="FFFFFE"/>
                </a:solidFill>
                <a:latin typeface="Comic Sans MS"/>
                <a:ea typeface="Comic Sans MS"/>
                <a:cs typeface="Comic Sans MS"/>
                <a:sym typeface="Comic Sans MS"/>
              </a:rPr>
              <a:t>Progress Boards</a:t>
            </a:r>
            <a:endParaRPr/>
          </a:p>
          <a:p>
            <a:pPr indent="-342900" lvl="0" marL="342900" marR="0" rtl="0" algn="l">
              <a:lnSpc>
                <a:spcPct val="90000"/>
              </a:lnSpc>
              <a:spcBef>
                <a:spcPts val="1000"/>
              </a:spcBef>
              <a:spcAft>
                <a:spcPts val="0"/>
              </a:spcAft>
              <a:buClr>
                <a:srgbClr val="00BF63"/>
              </a:buClr>
              <a:buSzPts val="1600"/>
              <a:buFont typeface="Arial"/>
              <a:buChar char="•"/>
            </a:pPr>
            <a:r>
              <a:rPr lang="en-US" sz="1600">
                <a:solidFill>
                  <a:srgbClr val="FFFFFE"/>
                </a:solidFill>
                <a:latin typeface="Comic Sans MS"/>
                <a:ea typeface="Comic Sans MS"/>
                <a:cs typeface="Comic Sans MS"/>
                <a:sym typeface="Comic Sans MS"/>
              </a:rPr>
              <a:t>Feature cards</a:t>
            </a:r>
            <a:endParaRPr/>
          </a:p>
          <a:p>
            <a:pPr indent="-342900" lvl="0" marL="342900" marR="0" rtl="0" algn="l">
              <a:lnSpc>
                <a:spcPct val="90000"/>
              </a:lnSpc>
              <a:spcBef>
                <a:spcPts val="1000"/>
              </a:spcBef>
              <a:spcAft>
                <a:spcPts val="0"/>
              </a:spcAft>
              <a:buClr>
                <a:srgbClr val="00BF63"/>
              </a:buClr>
              <a:buSzPts val="1600"/>
              <a:buFont typeface="Arial"/>
              <a:buChar char="•"/>
            </a:pPr>
            <a:r>
              <a:rPr lang="en-US" sz="1600">
                <a:solidFill>
                  <a:srgbClr val="FFFFFE"/>
                </a:solidFill>
                <a:latin typeface="Comic Sans MS"/>
                <a:ea typeface="Comic Sans MS"/>
                <a:cs typeface="Comic Sans MS"/>
                <a:sym typeface="Comic Sans MS"/>
              </a:rPr>
              <a:t>Due dates</a:t>
            </a:r>
            <a:endParaRPr/>
          </a:p>
          <a:p>
            <a:pPr indent="0" lvl="0" marL="0" marR="0" rtl="0" algn="l">
              <a:lnSpc>
                <a:spcPct val="90000"/>
              </a:lnSpc>
              <a:spcBef>
                <a:spcPts val="1000"/>
              </a:spcBef>
              <a:spcAft>
                <a:spcPts val="0"/>
              </a:spcAft>
              <a:buClr>
                <a:schemeClr val="dk1"/>
              </a:buClr>
              <a:buSzPts val="1600"/>
              <a:buFont typeface="Arial"/>
              <a:buNone/>
            </a:pPr>
            <a:r>
              <a:t/>
            </a:r>
            <a:endParaRPr sz="1600">
              <a:solidFill>
                <a:srgbClr val="FFFFFE"/>
              </a:solidFill>
              <a:latin typeface="Comic Sans MS"/>
              <a:ea typeface="Comic Sans MS"/>
              <a:cs typeface="Comic Sans MS"/>
              <a:sym typeface="Comic Sans MS"/>
            </a:endParaRPr>
          </a:p>
          <a:p>
            <a:pPr indent="0" lvl="0" marL="0" marR="0" rtl="0" algn="l">
              <a:lnSpc>
                <a:spcPct val="90000"/>
              </a:lnSpc>
              <a:spcBef>
                <a:spcPts val="1000"/>
              </a:spcBef>
              <a:spcAft>
                <a:spcPts val="0"/>
              </a:spcAft>
              <a:buClr>
                <a:schemeClr val="dk1"/>
              </a:buClr>
              <a:buSzPts val="1600"/>
              <a:buFont typeface="Arial"/>
              <a:buNone/>
            </a:pPr>
            <a:r>
              <a:t/>
            </a:r>
            <a:endParaRPr sz="1600">
              <a:solidFill>
                <a:srgbClr val="FFFFFE"/>
              </a:solidFill>
              <a:latin typeface="Comic Sans MS"/>
              <a:ea typeface="Comic Sans MS"/>
              <a:cs typeface="Comic Sans MS"/>
              <a:sym typeface="Comic Sans MS"/>
            </a:endParaRPr>
          </a:p>
        </p:txBody>
      </p:sp>
      <p:sp>
        <p:nvSpPr>
          <p:cNvPr id="192" name="Google Shape;192;p11"/>
          <p:cNvSpPr txBox="1"/>
          <p:nvPr>
            <p:ph idx="1" type="subTitle"/>
          </p:nvPr>
        </p:nvSpPr>
        <p:spPr>
          <a:xfrm>
            <a:off x="962527" y="443271"/>
            <a:ext cx="7174794" cy="7598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F5AF0"/>
              </a:buClr>
              <a:buSzPts val="6000"/>
              <a:buNone/>
            </a:pPr>
            <a:r>
              <a:rPr lang="en-US" sz="6000">
                <a:solidFill>
                  <a:srgbClr val="7F5AF0"/>
                </a:solidFill>
                <a:latin typeface="Comic Sans MS"/>
                <a:ea typeface="Comic Sans MS"/>
                <a:cs typeface="Comic Sans MS"/>
                <a:sym typeface="Comic Sans MS"/>
              </a:rPr>
              <a:t>Process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61A"/>
        </a:solidFill>
      </p:bgPr>
    </p:bg>
    <p:spTree>
      <p:nvGrpSpPr>
        <p:cNvPr id="196" name="Shape 196"/>
        <p:cNvGrpSpPr/>
        <p:nvPr/>
      </p:nvGrpSpPr>
      <p:grpSpPr>
        <a:xfrm>
          <a:off x="0" y="0"/>
          <a:ext cx="0" cy="0"/>
          <a:chOff x="0" y="0"/>
          <a:chExt cx="0" cy="0"/>
        </a:xfrm>
      </p:grpSpPr>
      <p:sp>
        <p:nvSpPr>
          <p:cNvPr id="197" name="Google Shape;197;p12"/>
          <p:cNvSpPr txBox="1"/>
          <p:nvPr>
            <p:ph idx="1" type="subTitle"/>
          </p:nvPr>
        </p:nvSpPr>
        <p:spPr>
          <a:xfrm>
            <a:off x="962527" y="443271"/>
            <a:ext cx="7174794" cy="7598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F5AF0"/>
              </a:buClr>
              <a:buSzPts val="6000"/>
              <a:buNone/>
            </a:pPr>
            <a:r>
              <a:rPr lang="en-US" sz="6000">
                <a:solidFill>
                  <a:srgbClr val="7F5AF0"/>
                </a:solidFill>
                <a:latin typeface="Comic Sans MS"/>
                <a:ea typeface="Comic Sans MS"/>
                <a:cs typeface="Comic Sans MS"/>
                <a:sym typeface="Comic Sans MS"/>
              </a:rPr>
              <a:t>Process</a:t>
            </a:r>
            <a:endParaRPr/>
          </a:p>
        </p:txBody>
      </p:sp>
      <p:sp>
        <p:nvSpPr>
          <p:cNvPr id="198" name="Google Shape;198;p12"/>
          <p:cNvSpPr txBox="1"/>
          <p:nvPr/>
        </p:nvSpPr>
        <p:spPr>
          <a:xfrm>
            <a:off x="377506" y="1445900"/>
            <a:ext cx="8946368" cy="519614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E"/>
              </a:buClr>
              <a:buSzPts val="2800"/>
              <a:buFont typeface="Arial"/>
              <a:buNone/>
            </a:pPr>
            <a:r>
              <a:rPr lang="en-US" sz="2800">
                <a:solidFill>
                  <a:srgbClr val="FFFFFE"/>
                </a:solidFill>
                <a:latin typeface="Comic Sans MS"/>
                <a:ea typeface="Comic Sans MS"/>
                <a:cs typeface="Comic Sans MS"/>
                <a:sym typeface="Comic Sans MS"/>
              </a:rPr>
              <a:t>Week Two: 23-29/06/2023</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Build application using react</a:t>
            </a:r>
            <a:endParaRPr/>
          </a:p>
          <a:p>
            <a:pPr indent="-457200" lvl="0" marL="457200" marR="0" rtl="0" algn="l">
              <a:lnSpc>
                <a:spcPct val="90000"/>
              </a:lnSpc>
              <a:spcBef>
                <a:spcPts val="1000"/>
              </a:spcBef>
              <a:spcAft>
                <a:spcPts val="0"/>
              </a:spcAft>
              <a:buClr>
                <a:srgbClr val="00BF63"/>
              </a:buClr>
              <a:buSzPts val="2800"/>
              <a:buFont typeface="Noto Sans Symbols"/>
              <a:buChar char="⮚"/>
            </a:pPr>
            <a:r>
              <a:rPr lang="en-US" sz="2800">
                <a:solidFill>
                  <a:srgbClr val="FFFFFE"/>
                </a:solidFill>
                <a:latin typeface="Comic Sans MS"/>
                <a:ea typeface="Comic Sans MS"/>
                <a:cs typeface="Comic Sans MS"/>
                <a:sym typeface="Comic Sans MS"/>
              </a:rPr>
              <a:t>Home page</a:t>
            </a:r>
            <a:endParaRPr/>
          </a:p>
          <a:p>
            <a:pPr indent="-457200" lvl="0" marL="457200" marR="0" rtl="0" algn="l">
              <a:lnSpc>
                <a:spcPct val="90000"/>
              </a:lnSpc>
              <a:spcBef>
                <a:spcPts val="1000"/>
              </a:spcBef>
              <a:spcAft>
                <a:spcPts val="0"/>
              </a:spcAft>
              <a:buClr>
                <a:srgbClr val="00BF63"/>
              </a:buClr>
              <a:buSzPts val="2800"/>
              <a:buFont typeface="Noto Sans Symbols"/>
              <a:buChar char="⮚"/>
            </a:pPr>
            <a:r>
              <a:rPr lang="en-US" sz="2800">
                <a:solidFill>
                  <a:srgbClr val="FFFFFE"/>
                </a:solidFill>
                <a:latin typeface="Comic Sans MS"/>
                <a:ea typeface="Comic Sans MS"/>
                <a:cs typeface="Comic Sans MS"/>
                <a:sym typeface="Comic Sans MS"/>
              </a:rPr>
              <a:t>Login page</a:t>
            </a:r>
            <a:endParaRPr/>
          </a:p>
          <a:p>
            <a:pPr indent="-457200" lvl="0" marL="457200" marR="0" rtl="0" algn="l">
              <a:lnSpc>
                <a:spcPct val="90000"/>
              </a:lnSpc>
              <a:spcBef>
                <a:spcPts val="1000"/>
              </a:spcBef>
              <a:spcAft>
                <a:spcPts val="0"/>
              </a:spcAft>
              <a:buClr>
                <a:srgbClr val="00BF63"/>
              </a:buClr>
              <a:buSzPts val="2800"/>
              <a:buFont typeface="Noto Sans Symbols"/>
              <a:buChar char="⮚"/>
            </a:pPr>
            <a:r>
              <a:rPr lang="en-US" sz="2800">
                <a:solidFill>
                  <a:srgbClr val="FFFFFE"/>
                </a:solidFill>
                <a:latin typeface="Comic Sans MS"/>
                <a:ea typeface="Comic Sans MS"/>
                <a:cs typeface="Comic Sans MS"/>
                <a:sym typeface="Comic Sans MS"/>
              </a:rPr>
              <a:t>Student, Teacher, Administrator Dashboard</a:t>
            </a:r>
            <a:endParaRPr/>
          </a:p>
          <a:p>
            <a:pPr indent="-457200" lvl="0" marL="457200" marR="0" rtl="0" algn="l">
              <a:lnSpc>
                <a:spcPct val="90000"/>
              </a:lnSpc>
              <a:spcBef>
                <a:spcPts val="1000"/>
              </a:spcBef>
              <a:spcAft>
                <a:spcPts val="0"/>
              </a:spcAft>
              <a:buClr>
                <a:srgbClr val="00BF63"/>
              </a:buClr>
              <a:buSzPts val="2800"/>
              <a:buFont typeface="Noto Sans Symbols"/>
              <a:buChar char="⮚"/>
            </a:pPr>
            <a:r>
              <a:rPr lang="en-US" sz="2800">
                <a:solidFill>
                  <a:srgbClr val="FFFFFE"/>
                </a:solidFill>
                <a:latin typeface="Comic Sans MS"/>
                <a:ea typeface="Comic Sans MS"/>
                <a:cs typeface="Comic Sans MS"/>
                <a:sym typeface="Comic Sans MS"/>
              </a:rPr>
              <a:t>Management Pages</a:t>
            </a:r>
            <a:endParaRPr/>
          </a:p>
          <a:p>
            <a:pPr indent="-279400" lvl="0" marL="457200" marR="0" rtl="0" algn="l">
              <a:lnSpc>
                <a:spcPct val="90000"/>
              </a:lnSpc>
              <a:spcBef>
                <a:spcPts val="1000"/>
              </a:spcBef>
              <a:spcAft>
                <a:spcPts val="0"/>
              </a:spcAft>
              <a:buClr>
                <a:srgbClr val="00BF63"/>
              </a:buClr>
              <a:buSzPts val="2800"/>
              <a:buFont typeface="Arial"/>
              <a:buNone/>
            </a:pPr>
            <a:r>
              <a:t/>
            </a:r>
            <a:endParaRPr sz="2800">
              <a:solidFill>
                <a:srgbClr val="FFFFFE"/>
              </a:solidFill>
              <a:latin typeface="Comic Sans MS"/>
              <a:ea typeface="Comic Sans MS"/>
              <a:cs typeface="Comic Sans MS"/>
              <a:sym typeface="Comic Sans MS"/>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Manage authentication with flask_login and jwt</a:t>
            </a:r>
            <a:endParaRPr sz="2800">
              <a:solidFill>
                <a:srgbClr val="FFFFFE"/>
              </a:solidFill>
              <a:latin typeface="Comic Sans MS"/>
              <a:ea typeface="Comic Sans MS"/>
              <a:cs typeface="Comic Sans MS"/>
              <a:sym typeface="Comic Sans MS"/>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Test application functions locally with browser</a:t>
            </a:r>
            <a:endParaRPr/>
          </a:p>
          <a:p>
            <a:pPr indent="-279400" lvl="0" marL="457200" marR="0" rtl="0" algn="l">
              <a:lnSpc>
                <a:spcPct val="90000"/>
              </a:lnSpc>
              <a:spcBef>
                <a:spcPts val="1000"/>
              </a:spcBef>
              <a:spcAft>
                <a:spcPts val="0"/>
              </a:spcAft>
              <a:buClr>
                <a:srgbClr val="00BF63"/>
              </a:buClr>
              <a:buSzPts val="2800"/>
              <a:buFont typeface="Arial"/>
              <a:buNone/>
            </a:pPr>
            <a:r>
              <a:t/>
            </a:r>
            <a:endParaRPr sz="2800">
              <a:solidFill>
                <a:srgbClr val="FFFFFE"/>
              </a:solidFill>
              <a:latin typeface="Comic Sans MS"/>
              <a:ea typeface="Comic Sans MS"/>
              <a:cs typeface="Comic Sans MS"/>
              <a:sym typeface="Comic Sans MS"/>
            </a:endParaRPr>
          </a:p>
          <a:p>
            <a:pPr indent="0" lvl="0" marL="0" marR="0" rtl="0" algn="l">
              <a:lnSpc>
                <a:spcPct val="90000"/>
              </a:lnSpc>
              <a:spcBef>
                <a:spcPts val="1000"/>
              </a:spcBef>
              <a:spcAft>
                <a:spcPts val="0"/>
              </a:spcAft>
              <a:buClr>
                <a:schemeClr val="dk1"/>
              </a:buClr>
              <a:buSzPts val="2800"/>
              <a:buFont typeface="Arial"/>
              <a:buNone/>
            </a:pPr>
            <a:r>
              <a:t/>
            </a:r>
            <a:endParaRPr sz="2800">
              <a:solidFill>
                <a:srgbClr val="FFFFFE"/>
              </a:solidFill>
              <a:latin typeface="Comic Sans MS"/>
              <a:ea typeface="Comic Sans MS"/>
              <a:cs typeface="Comic Sans MS"/>
              <a:sym typeface="Comic Sans MS"/>
            </a:endParaRPr>
          </a:p>
        </p:txBody>
      </p:sp>
      <p:sp>
        <p:nvSpPr>
          <p:cNvPr id="199" name="Google Shape;199;p12"/>
          <p:cNvSpPr txBox="1"/>
          <p:nvPr/>
        </p:nvSpPr>
        <p:spPr>
          <a:xfrm>
            <a:off x="9239639" y="215954"/>
            <a:ext cx="2716057" cy="75988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7F5AF0"/>
              </a:buClr>
              <a:buSzPts val="3200"/>
              <a:buFont typeface="Arial"/>
              <a:buNone/>
            </a:pPr>
            <a:r>
              <a:rPr lang="en-US" sz="3200">
                <a:solidFill>
                  <a:srgbClr val="7F5AF0"/>
                </a:solidFill>
                <a:latin typeface="Comic Sans MS"/>
                <a:ea typeface="Comic Sans MS"/>
                <a:cs typeface="Comic Sans MS"/>
                <a:sym typeface="Comic Sans MS"/>
              </a:rPr>
              <a:t>Collaboration</a:t>
            </a:r>
            <a:endParaRPr/>
          </a:p>
        </p:txBody>
      </p:sp>
      <p:sp>
        <p:nvSpPr>
          <p:cNvPr id="200" name="Google Shape;200;p12"/>
          <p:cNvSpPr txBox="1"/>
          <p:nvPr/>
        </p:nvSpPr>
        <p:spPr>
          <a:xfrm>
            <a:off x="9323873" y="834321"/>
            <a:ext cx="2631824" cy="54742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E"/>
              </a:buClr>
              <a:buSzPts val="1600"/>
              <a:buFont typeface="Arial"/>
              <a:buNone/>
            </a:pPr>
            <a:r>
              <a:rPr lang="en-US" sz="1600">
                <a:solidFill>
                  <a:srgbClr val="FFFFFE"/>
                </a:solidFill>
                <a:latin typeface="Comic Sans MS"/>
                <a:ea typeface="Comic Sans MS"/>
                <a:cs typeface="Comic Sans MS"/>
                <a:sym typeface="Comic Sans MS"/>
              </a:rPr>
              <a:t>Github</a:t>
            </a:r>
            <a:endParaRPr/>
          </a:p>
          <a:p>
            <a:pPr indent="-457200" lvl="0" marL="457200" marR="0" rtl="0" algn="l">
              <a:lnSpc>
                <a:spcPct val="90000"/>
              </a:lnSpc>
              <a:spcBef>
                <a:spcPts val="1000"/>
              </a:spcBef>
              <a:spcAft>
                <a:spcPts val="0"/>
              </a:spcAft>
              <a:buClr>
                <a:srgbClr val="00BF63"/>
              </a:buClr>
              <a:buSzPts val="1600"/>
              <a:buFont typeface="Arial"/>
              <a:buChar char="•"/>
            </a:pPr>
            <a:r>
              <a:rPr lang="en-US" sz="1600">
                <a:solidFill>
                  <a:srgbClr val="FFFFFE"/>
                </a:solidFill>
                <a:latin typeface="Comic Sans MS"/>
                <a:ea typeface="Comic Sans MS"/>
                <a:cs typeface="Comic Sans MS"/>
                <a:sym typeface="Comic Sans MS"/>
              </a:rPr>
              <a:t>Trunk-based development</a:t>
            </a:r>
            <a:endParaRPr/>
          </a:p>
          <a:p>
            <a:pPr indent="-457200" lvl="0" marL="457200" marR="0" rtl="0" algn="l">
              <a:lnSpc>
                <a:spcPct val="90000"/>
              </a:lnSpc>
              <a:spcBef>
                <a:spcPts val="1000"/>
              </a:spcBef>
              <a:spcAft>
                <a:spcPts val="0"/>
              </a:spcAft>
              <a:buClr>
                <a:srgbClr val="00BF63"/>
              </a:buClr>
              <a:buSzPts val="1600"/>
              <a:buFont typeface="Arial"/>
              <a:buChar char="•"/>
            </a:pPr>
            <a:r>
              <a:rPr lang="en-US" sz="1600">
                <a:solidFill>
                  <a:srgbClr val="FFFFFE"/>
                </a:solidFill>
                <a:latin typeface="Comic Sans MS"/>
                <a:ea typeface="Comic Sans MS"/>
                <a:cs typeface="Comic Sans MS"/>
                <a:sym typeface="Comic Sans MS"/>
              </a:rPr>
              <a:t>Manual code reviews</a:t>
            </a:r>
            <a:endParaRPr/>
          </a:p>
          <a:p>
            <a:pPr indent="-355600" lvl="0" marL="457200" marR="0" rtl="0" algn="l">
              <a:lnSpc>
                <a:spcPct val="90000"/>
              </a:lnSpc>
              <a:spcBef>
                <a:spcPts val="1000"/>
              </a:spcBef>
              <a:spcAft>
                <a:spcPts val="0"/>
              </a:spcAft>
              <a:buClr>
                <a:schemeClr val="dk1"/>
              </a:buClr>
              <a:buSzPts val="1600"/>
              <a:buFont typeface="Arial"/>
              <a:buNone/>
            </a:pPr>
            <a:r>
              <a:t/>
            </a:r>
            <a:endParaRPr sz="1600">
              <a:solidFill>
                <a:srgbClr val="FFFFFE"/>
              </a:solidFill>
              <a:latin typeface="Comic Sans MS"/>
              <a:ea typeface="Comic Sans MS"/>
              <a:cs typeface="Comic Sans MS"/>
              <a:sym typeface="Comic Sans MS"/>
            </a:endParaRPr>
          </a:p>
          <a:p>
            <a:pPr indent="0" lvl="0" marL="0" marR="0" rtl="0" algn="l">
              <a:lnSpc>
                <a:spcPct val="90000"/>
              </a:lnSpc>
              <a:spcBef>
                <a:spcPts val="1000"/>
              </a:spcBef>
              <a:spcAft>
                <a:spcPts val="0"/>
              </a:spcAft>
              <a:buClr>
                <a:srgbClr val="FFFFFE"/>
              </a:buClr>
              <a:buSzPts val="1600"/>
              <a:buFont typeface="Arial"/>
              <a:buNone/>
            </a:pPr>
            <a:r>
              <a:rPr lang="en-US" sz="1600">
                <a:solidFill>
                  <a:srgbClr val="FFFFFE"/>
                </a:solidFill>
                <a:latin typeface="Comic Sans MS"/>
                <a:ea typeface="Comic Sans MS"/>
                <a:cs typeface="Comic Sans MS"/>
                <a:sym typeface="Comic Sans MS"/>
              </a:rPr>
              <a:t>Trello</a:t>
            </a:r>
            <a:endParaRPr/>
          </a:p>
          <a:p>
            <a:pPr indent="-342900" lvl="0" marL="342900" marR="0" rtl="0" algn="l">
              <a:lnSpc>
                <a:spcPct val="90000"/>
              </a:lnSpc>
              <a:spcBef>
                <a:spcPts val="1000"/>
              </a:spcBef>
              <a:spcAft>
                <a:spcPts val="0"/>
              </a:spcAft>
              <a:buClr>
                <a:srgbClr val="00BF63"/>
              </a:buClr>
              <a:buSzPts val="1600"/>
              <a:buFont typeface="Arial"/>
              <a:buChar char="•"/>
            </a:pPr>
            <a:r>
              <a:rPr lang="en-US" sz="1600">
                <a:solidFill>
                  <a:srgbClr val="FFFFFE"/>
                </a:solidFill>
                <a:latin typeface="Comic Sans MS"/>
                <a:ea typeface="Comic Sans MS"/>
                <a:cs typeface="Comic Sans MS"/>
                <a:sym typeface="Comic Sans MS"/>
              </a:rPr>
              <a:t>Progress Boards</a:t>
            </a:r>
            <a:endParaRPr/>
          </a:p>
          <a:p>
            <a:pPr indent="-342900" lvl="0" marL="342900" marR="0" rtl="0" algn="l">
              <a:lnSpc>
                <a:spcPct val="90000"/>
              </a:lnSpc>
              <a:spcBef>
                <a:spcPts val="1000"/>
              </a:spcBef>
              <a:spcAft>
                <a:spcPts val="0"/>
              </a:spcAft>
              <a:buClr>
                <a:srgbClr val="00BF63"/>
              </a:buClr>
              <a:buSzPts val="1600"/>
              <a:buFont typeface="Arial"/>
              <a:buChar char="•"/>
            </a:pPr>
            <a:r>
              <a:rPr lang="en-US" sz="1600">
                <a:solidFill>
                  <a:srgbClr val="FFFFFE"/>
                </a:solidFill>
                <a:latin typeface="Comic Sans MS"/>
                <a:ea typeface="Comic Sans MS"/>
                <a:cs typeface="Comic Sans MS"/>
                <a:sym typeface="Comic Sans MS"/>
              </a:rPr>
              <a:t>Feature cards</a:t>
            </a:r>
            <a:endParaRPr/>
          </a:p>
          <a:p>
            <a:pPr indent="-342900" lvl="0" marL="342900" marR="0" rtl="0" algn="l">
              <a:lnSpc>
                <a:spcPct val="90000"/>
              </a:lnSpc>
              <a:spcBef>
                <a:spcPts val="1000"/>
              </a:spcBef>
              <a:spcAft>
                <a:spcPts val="0"/>
              </a:spcAft>
              <a:buClr>
                <a:srgbClr val="00BF63"/>
              </a:buClr>
              <a:buSzPts val="1600"/>
              <a:buFont typeface="Arial"/>
              <a:buChar char="•"/>
            </a:pPr>
            <a:r>
              <a:rPr lang="en-US" sz="1600">
                <a:solidFill>
                  <a:srgbClr val="FFFFFE"/>
                </a:solidFill>
                <a:latin typeface="Comic Sans MS"/>
                <a:ea typeface="Comic Sans MS"/>
                <a:cs typeface="Comic Sans MS"/>
                <a:sym typeface="Comic Sans MS"/>
              </a:rPr>
              <a:t>Due dates</a:t>
            </a:r>
            <a:endParaRPr/>
          </a:p>
          <a:p>
            <a:pPr indent="0" lvl="0" marL="0" marR="0" rtl="0" algn="l">
              <a:lnSpc>
                <a:spcPct val="90000"/>
              </a:lnSpc>
              <a:spcBef>
                <a:spcPts val="1000"/>
              </a:spcBef>
              <a:spcAft>
                <a:spcPts val="0"/>
              </a:spcAft>
              <a:buClr>
                <a:schemeClr val="dk1"/>
              </a:buClr>
              <a:buSzPts val="1600"/>
              <a:buFont typeface="Arial"/>
              <a:buNone/>
            </a:pPr>
            <a:r>
              <a:t/>
            </a:r>
            <a:endParaRPr sz="1600">
              <a:solidFill>
                <a:srgbClr val="FFFFFE"/>
              </a:solidFill>
              <a:latin typeface="Comic Sans MS"/>
              <a:ea typeface="Comic Sans MS"/>
              <a:cs typeface="Comic Sans MS"/>
              <a:sym typeface="Comic Sans MS"/>
            </a:endParaRPr>
          </a:p>
          <a:p>
            <a:pPr indent="0" lvl="0" marL="0" marR="0" rtl="0" algn="l">
              <a:lnSpc>
                <a:spcPct val="90000"/>
              </a:lnSpc>
              <a:spcBef>
                <a:spcPts val="1000"/>
              </a:spcBef>
              <a:spcAft>
                <a:spcPts val="0"/>
              </a:spcAft>
              <a:buClr>
                <a:schemeClr val="dk1"/>
              </a:buClr>
              <a:buSzPts val="1600"/>
              <a:buFont typeface="Arial"/>
              <a:buNone/>
            </a:pPr>
            <a:r>
              <a:t/>
            </a:r>
            <a:endParaRPr sz="1600">
              <a:solidFill>
                <a:srgbClr val="FFFFFE"/>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61A"/>
        </a:solidFill>
      </p:bgPr>
    </p:bg>
    <p:spTree>
      <p:nvGrpSpPr>
        <p:cNvPr id="204" name="Shape 204"/>
        <p:cNvGrpSpPr/>
        <p:nvPr/>
      </p:nvGrpSpPr>
      <p:grpSpPr>
        <a:xfrm>
          <a:off x="0" y="0"/>
          <a:ext cx="0" cy="0"/>
          <a:chOff x="0" y="0"/>
          <a:chExt cx="0" cy="0"/>
        </a:xfrm>
      </p:grpSpPr>
      <p:sp>
        <p:nvSpPr>
          <p:cNvPr id="205" name="Google Shape;205;p13"/>
          <p:cNvSpPr txBox="1"/>
          <p:nvPr/>
        </p:nvSpPr>
        <p:spPr>
          <a:xfrm>
            <a:off x="377506" y="1445900"/>
            <a:ext cx="8946368" cy="519614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E"/>
              </a:buClr>
              <a:buSzPts val="2800"/>
              <a:buFont typeface="Arial"/>
              <a:buNone/>
            </a:pPr>
            <a:r>
              <a:rPr lang="en-US" sz="2800">
                <a:solidFill>
                  <a:srgbClr val="FFFFFE"/>
                </a:solidFill>
                <a:latin typeface="Comic Sans MS"/>
                <a:ea typeface="Comic Sans MS"/>
                <a:cs typeface="Comic Sans MS"/>
                <a:sym typeface="Comic Sans MS"/>
              </a:rPr>
              <a:t>Week Three: 1-7/07/2023</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Create react build</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Setup Servers, balancing, reverse proxying </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Deploy app to servers, automate deployment</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Deploy landing page (/explore)</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Test website application logic, monitor network</a:t>
            </a:r>
            <a:endParaRPr/>
          </a:p>
        </p:txBody>
      </p:sp>
      <p:sp>
        <p:nvSpPr>
          <p:cNvPr id="206" name="Google Shape;206;p13"/>
          <p:cNvSpPr txBox="1"/>
          <p:nvPr/>
        </p:nvSpPr>
        <p:spPr>
          <a:xfrm>
            <a:off x="9239639" y="215954"/>
            <a:ext cx="2716057" cy="75988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7F5AF0"/>
              </a:buClr>
              <a:buSzPts val="3200"/>
              <a:buFont typeface="Arial"/>
              <a:buNone/>
            </a:pPr>
            <a:r>
              <a:rPr lang="en-US" sz="3200">
                <a:solidFill>
                  <a:srgbClr val="7F5AF0"/>
                </a:solidFill>
                <a:latin typeface="Comic Sans MS"/>
                <a:ea typeface="Comic Sans MS"/>
                <a:cs typeface="Comic Sans MS"/>
                <a:sym typeface="Comic Sans MS"/>
              </a:rPr>
              <a:t>Collaboration</a:t>
            </a:r>
            <a:endParaRPr/>
          </a:p>
        </p:txBody>
      </p:sp>
      <p:sp>
        <p:nvSpPr>
          <p:cNvPr id="207" name="Google Shape;207;p13"/>
          <p:cNvSpPr txBox="1"/>
          <p:nvPr/>
        </p:nvSpPr>
        <p:spPr>
          <a:xfrm>
            <a:off x="9323873" y="834321"/>
            <a:ext cx="2631824" cy="54742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E"/>
              </a:buClr>
              <a:buSzPts val="1600"/>
              <a:buFont typeface="Arial"/>
              <a:buNone/>
            </a:pPr>
            <a:r>
              <a:rPr lang="en-US" sz="1600">
                <a:solidFill>
                  <a:srgbClr val="FFFFFE"/>
                </a:solidFill>
                <a:latin typeface="Comic Sans MS"/>
                <a:ea typeface="Comic Sans MS"/>
                <a:cs typeface="Comic Sans MS"/>
                <a:sym typeface="Comic Sans MS"/>
              </a:rPr>
              <a:t>Github</a:t>
            </a:r>
            <a:endParaRPr/>
          </a:p>
          <a:p>
            <a:pPr indent="-457200" lvl="0" marL="457200" marR="0" rtl="0" algn="l">
              <a:lnSpc>
                <a:spcPct val="90000"/>
              </a:lnSpc>
              <a:spcBef>
                <a:spcPts val="1000"/>
              </a:spcBef>
              <a:spcAft>
                <a:spcPts val="0"/>
              </a:spcAft>
              <a:buClr>
                <a:srgbClr val="00BF63"/>
              </a:buClr>
              <a:buSzPts val="1600"/>
              <a:buFont typeface="Arial"/>
              <a:buChar char="•"/>
            </a:pPr>
            <a:r>
              <a:rPr lang="en-US" sz="1600">
                <a:solidFill>
                  <a:srgbClr val="FFFFFE"/>
                </a:solidFill>
                <a:latin typeface="Comic Sans MS"/>
                <a:ea typeface="Comic Sans MS"/>
                <a:cs typeface="Comic Sans MS"/>
                <a:sym typeface="Comic Sans MS"/>
              </a:rPr>
              <a:t>Trunk-based development</a:t>
            </a:r>
            <a:endParaRPr/>
          </a:p>
          <a:p>
            <a:pPr indent="-457200" lvl="0" marL="457200" marR="0" rtl="0" algn="l">
              <a:lnSpc>
                <a:spcPct val="90000"/>
              </a:lnSpc>
              <a:spcBef>
                <a:spcPts val="1000"/>
              </a:spcBef>
              <a:spcAft>
                <a:spcPts val="0"/>
              </a:spcAft>
              <a:buClr>
                <a:srgbClr val="00BF63"/>
              </a:buClr>
              <a:buSzPts val="1600"/>
              <a:buFont typeface="Arial"/>
              <a:buChar char="•"/>
            </a:pPr>
            <a:r>
              <a:rPr lang="en-US" sz="1600">
                <a:solidFill>
                  <a:srgbClr val="FFFFFE"/>
                </a:solidFill>
                <a:latin typeface="Comic Sans MS"/>
                <a:ea typeface="Comic Sans MS"/>
                <a:cs typeface="Comic Sans MS"/>
                <a:sym typeface="Comic Sans MS"/>
              </a:rPr>
              <a:t>Manual code reviews</a:t>
            </a:r>
            <a:endParaRPr/>
          </a:p>
          <a:p>
            <a:pPr indent="-355600" lvl="0" marL="457200" marR="0" rtl="0" algn="l">
              <a:lnSpc>
                <a:spcPct val="90000"/>
              </a:lnSpc>
              <a:spcBef>
                <a:spcPts val="1000"/>
              </a:spcBef>
              <a:spcAft>
                <a:spcPts val="0"/>
              </a:spcAft>
              <a:buClr>
                <a:schemeClr val="dk1"/>
              </a:buClr>
              <a:buSzPts val="1600"/>
              <a:buFont typeface="Arial"/>
              <a:buNone/>
            </a:pPr>
            <a:r>
              <a:t/>
            </a:r>
            <a:endParaRPr sz="1600">
              <a:solidFill>
                <a:srgbClr val="FFFFFE"/>
              </a:solidFill>
              <a:latin typeface="Comic Sans MS"/>
              <a:ea typeface="Comic Sans MS"/>
              <a:cs typeface="Comic Sans MS"/>
              <a:sym typeface="Comic Sans MS"/>
            </a:endParaRPr>
          </a:p>
          <a:p>
            <a:pPr indent="0" lvl="0" marL="0" marR="0" rtl="0" algn="l">
              <a:lnSpc>
                <a:spcPct val="90000"/>
              </a:lnSpc>
              <a:spcBef>
                <a:spcPts val="1000"/>
              </a:spcBef>
              <a:spcAft>
                <a:spcPts val="0"/>
              </a:spcAft>
              <a:buClr>
                <a:srgbClr val="FFFFFE"/>
              </a:buClr>
              <a:buSzPts val="1600"/>
              <a:buFont typeface="Arial"/>
              <a:buNone/>
            </a:pPr>
            <a:r>
              <a:rPr lang="en-US" sz="1600">
                <a:solidFill>
                  <a:srgbClr val="FFFFFE"/>
                </a:solidFill>
                <a:latin typeface="Comic Sans MS"/>
                <a:ea typeface="Comic Sans MS"/>
                <a:cs typeface="Comic Sans MS"/>
                <a:sym typeface="Comic Sans MS"/>
              </a:rPr>
              <a:t>Trello</a:t>
            </a:r>
            <a:endParaRPr/>
          </a:p>
          <a:p>
            <a:pPr indent="-342900" lvl="0" marL="342900" marR="0" rtl="0" algn="l">
              <a:lnSpc>
                <a:spcPct val="90000"/>
              </a:lnSpc>
              <a:spcBef>
                <a:spcPts val="1000"/>
              </a:spcBef>
              <a:spcAft>
                <a:spcPts val="0"/>
              </a:spcAft>
              <a:buClr>
                <a:srgbClr val="00BF63"/>
              </a:buClr>
              <a:buSzPts val="1600"/>
              <a:buFont typeface="Arial"/>
              <a:buChar char="•"/>
            </a:pPr>
            <a:r>
              <a:rPr lang="en-US" sz="1600">
                <a:solidFill>
                  <a:srgbClr val="FFFFFE"/>
                </a:solidFill>
                <a:latin typeface="Comic Sans MS"/>
                <a:ea typeface="Comic Sans MS"/>
                <a:cs typeface="Comic Sans MS"/>
                <a:sym typeface="Comic Sans MS"/>
              </a:rPr>
              <a:t>Progress Boards</a:t>
            </a:r>
            <a:endParaRPr/>
          </a:p>
          <a:p>
            <a:pPr indent="-342900" lvl="0" marL="342900" marR="0" rtl="0" algn="l">
              <a:lnSpc>
                <a:spcPct val="90000"/>
              </a:lnSpc>
              <a:spcBef>
                <a:spcPts val="1000"/>
              </a:spcBef>
              <a:spcAft>
                <a:spcPts val="0"/>
              </a:spcAft>
              <a:buClr>
                <a:srgbClr val="00BF63"/>
              </a:buClr>
              <a:buSzPts val="1600"/>
              <a:buFont typeface="Arial"/>
              <a:buChar char="•"/>
            </a:pPr>
            <a:r>
              <a:rPr lang="en-US" sz="1600">
                <a:solidFill>
                  <a:srgbClr val="FFFFFE"/>
                </a:solidFill>
                <a:latin typeface="Comic Sans MS"/>
                <a:ea typeface="Comic Sans MS"/>
                <a:cs typeface="Comic Sans MS"/>
                <a:sym typeface="Comic Sans MS"/>
              </a:rPr>
              <a:t>Feature cards</a:t>
            </a:r>
            <a:endParaRPr/>
          </a:p>
          <a:p>
            <a:pPr indent="-342900" lvl="0" marL="342900" marR="0" rtl="0" algn="l">
              <a:lnSpc>
                <a:spcPct val="90000"/>
              </a:lnSpc>
              <a:spcBef>
                <a:spcPts val="1000"/>
              </a:spcBef>
              <a:spcAft>
                <a:spcPts val="0"/>
              </a:spcAft>
              <a:buClr>
                <a:srgbClr val="00BF63"/>
              </a:buClr>
              <a:buSzPts val="1600"/>
              <a:buFont typeface="Arial"/>
              <a:buChar char="•"/>
            </a:pPr>
            <a:r>
              <a:rPr lang="en-US" sz="1600">
                <a:solidFill>
                  <a:srgbClr val="FFFFFE"/>
                </a:solidFill>
                <a:latin typeface="Comic Sans MS"/>
                <a:ea typeface="Comic Sans MS"/>
                <a:cs typeface="Comic Sans MS"/>
                <a:sym typeface="Comic Sans MS"/>
              </a:rPr>
              <a:t>Due dates</a:t>
            </a:r>
            <a:endParaRPr/>
          </a:p>
          <a:p>
            <a:pPr indent="0" lvl="0" marL="0" marR="0" rtl="0" algn="l">
              <a:lnSpc>
                <a:spcPct val="90000"/>
              </a:lnSpc>
              <a:spcBef>
                <a:spcPts val="1000"/>
              </a:spcBef>
              <a:spcAft>
                <a:spcPts val="0"/>
              </a:spcAft>
              <a:buClr>
                <a:schemeClr val="dk1"/>
              </a:buClr>
              <a:buSzPts val="1600"/>
              <a:buFont typeface="Arial"/>
              <a:buNone/>
            </a:pPr>
            <a:r>
              <a:t/>
            </a:r>
            <a:endParaRPr sz="1600">
              <a:solidFill>
                <a:srgbClr val="FFFFFE"/>
              </a:solidFill>
              <a:latin typeface="Comic Sans MS"/>
              <a:ea typeface="Comic Sans MS"/>
              <a:cs typeface="Comic Sans MS"/>
              <a:sym typeface="Comic Sans MS"/>
            </a:endParaRPr>
          </a:p>
          <a:p>
            <a:pPr indent="0" lvl="0" marL="0" marR="0" rtl="0" algn="l">
              <a:lnSpc>
                <a:spcPct val="90000"/>
              </a:lnSpc>
              <a:spcBef>
                <a:spcPts val="1000"/>
              </a:spcBef>
              <a:spcAft>
                <a:spcPts val="0"/>
              </a:spcAft>
              <a:buClr>
                <a:schemeClr val="dk1"/>
              </a:buClr>
              <a:buSzPts val="1600"/>
              <a:buFont typeface="Arial"/>
              <a:buNone/>
            </a:pPr>
            <a:r>
              <a:t/>
            </a:r>
            <a:endParaRPr sz="1600">
              <a:solidFill>
                <a:srgbClr val="FFFFFE"/>
              </a:solidFill>
              <a:latin typeface="Comic Sans MS"/>
              <a:ea typeface="Comic Sans MS"/>
              <a:cs typeface="Comic Sans MS"/>
              <a:sym typeface="Comic Sans MS"/>
            </a:endParaRPr>
          </a:p>
        </p:txBody>
      </p:sp>
      <p:sp>
        <p:nvSpPr>
          <p:cNvPr id="208" name="Google Shape;208;p13"/>
          <p:cNvSpPr txBox="1"/>
          <p:nvPr>
            <p:ph idx="1" type="subTitle"/>
          </p:nvPr>
        </p:nvSpPr>
        <p:spPr>
          <a:xfrm>
            <a:off x="962527" y="443271"/>
            <a:ext cx="7174794" cy="7598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F5AF0"/>
              </a:buClr>
              <a:buSzPts val="6000"/>
              <a:buNone/>
            </a:pPr>
            <a:r>
              <a:rPr lang="en-US" sz="6000">
                <a:solidFill>
                  <a:srgbClr val="7F5AF0"/>
                </a:solidFill>
                <a:latin typeface="Comic Sans MS"/>
                <a:ea typeface="Comic Sans MS"/>
                <a:cs typeface="Comic Sans MS"/>
                <a:sym typeface="Comic Sans MS"/>
              </a:rPr>
              <a:t>Process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61A"/>
        </a:solidFill>
      </p:bgPr>
    </p:bg>
    <p:spTree>
      <p:nvGrpSpPr>
        <p:cNvPr id="212" name="Shape 212"/>
        <p:cNvGrpSpPr/>
        <p:nvPr/>
      </p:nvGrpSpPr>
      <p:grpSpPr>
        <a:xfrm>
          <a:off x="0" y="0"/>
          <a:ext cx="0" cy="0"/>
          <a:chOff x="0" y="0"/>
          <a:chExt cx="0" cy="0"/>
        </a:xfrm>
      </p:grpSpPr>
      <p:sp>
        <p:nvSpPr>
          <p:cNvPr id="213" name="Google Shape;213;p14"/>
          <p:cNvSpPr txBox="1"/>
          <p:nvPr/>
        </p:nvSpPr>
        <p:spPr>
          <a:xfrm>
            <a:off x="377506" y="1445900"/>
            <a:ext cx="11308358" cy="5196146"/>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rgbClr val="FFFFFE"/>
              </a:buClr>
              <a:buSzPts val="2800"/>
              <a:buFont typeface="Arial"/>
              <a:buNone/>
            </a:pPr>
            <a:r>
              <a:rPr lang="en-US" sz="2800">
                <a:solidFill>
                  <a:srgbClr val="FFFFFE"/>
                </a:solidFill>
                <a:latin typeface="Comic Sans MS"/>
                <a:ea typeface="Comic Sans MS"/>
                <a:cs typeface="Comic Sans MS"/>
                <a:sym typeface="Comic Sans MS"/>
              </a:rPr>
              <a:t>Implementing login was particularly challenging during initial setup, this was solved using Flask_login and PyJWT to encode and decode tokens.</a:t>
            </a:r>
            <a:endParaRPr/>
          </a:p>
          <a:p>
            <a:pPr indent="0" lvl="0" marL="0" marR="0" rtl="0" algn="l">
              <a:lnSpc>
                <a:spcPct val="90000"/>
              </a:lnSpc>
              <a:spcBef>
                <a:spcPts val="1000"/>
              </a:spcBef>
              <a:spcAft>
                <a:spcPts val="0"/>
              </a:spcAft>
              <a:buClr>
                <a:schemeClr val="dk1"/>
              </a:buClr>
              <a:buSzPts val="2800"/>
              <a:buFont typeface="Arial"/>
              <a:buNone/>
            </a:pPr>
            <a:r>
              <a:t/>
            </a:r>
            <a:endParaRPr sz="2800">
              <a:solidFill>
                <a:srgbClr val="FFFFFE"/>
              </a:solidFill>
              <a:latin typeface="Comic Sans MS"/>
              <a:ea typeface="Comic Sans MS"/>
              <a:cs typeface="Comic Sans MS"/>
              <a:sym typeface="Comic Sans MS"/>
            </a:endParaRPr>
          </a:p>
          <a:p>
            <a:pPr indent="0" lvl="0" marL="0" marR="0" rtl="0" algn="l">
              <a:lnSpc>
                <a:spcPct val="90000"/>
              </a:lnSpc>
              <a:spcBef>
                <a:spcPts val="1000"/>
              </a:spcBef>
              <a:spcAft>
                <a:spcPts val="0"/>
              </a:spcAft>
              <a:buClr>
                <a:srgbClr val="FFFFFE"/>
              </a:buClr>
              <a:buSzPts val="2800"/>
              <a:buFont typeface="Arial"/>
              <a:buNone/>
            </a:pPr>
            <a:r>
              <a:rPr lang="en-US" sz="2800">
                <a:solidFill>
                  <a:srgbClr val="FFFFFE"/>
                </a:solidFill>
                <a:latin typeface="Comic Sans MS"/>
                <a:ea typeface="Comic Sans MS"/>
                <a:cs typeface="Comic Sans MS"/>
                <a:sym typeface="Comic Sans MS"/>
              </a:rPr>
              <a:t>Speed of requests was slow due to api requests being sent from the webservers to the load balancer which then sends back the same request to the api server. This was optimized by using a forward to the private IP address of the api server.</a:t>
            </a:r>
            <a:endParaRPr/>
          </a:p>
          <a:p>
            <a:pPr indent="0" lvl="0" marL="0" marR="0" rtl="0" algn="l">
              <a:lnSpc>
                <a:spcPct val="90000"/>
              </a:lnSpc>
              <a:spcBef>
                <a:spcPts val="1000"/>
              </a:spcBef>
              <a:spcAft>
                <a:spcPts val="0"/>
              </a:spcAft>
              <a:buClr>
                <a:schemeClr val="dk1"/>
              </a:buClr>
              <a:buSzPts val="2800"/>
              <a:buFont typeface="Arial"/>
              <a:buNone/>
            </a:pPr>
            <a:r>
              <a:t/>
            </a:r>
            <a:endParaRPr sz="2800">
              <a:solidFill>
                <a:srgbClr val="FFFFFE"/>
              </a:solidFill>
              <a:latin typeface="Comic Sans MS"/>
              <a:ea typeface="Comic Sans MS"/>
              <a:cs typeface="Comic Sans MS"/>
              <a:sym typeface="Comic Sans MS"/>
            </a:endParaRPr>
          </a:p>
          <a:p>
            <a:pPr indent="0" lvl="0" marL="0" marR="0" rtl="0" algn="l">
              <a:lnSpc>
                <a:spcPct val="90000"/>
              </a:lnSpc>
              <a:spcBef>
                <a:spcPts val="1000"/>
              </a:spcBef>
              <a:spcAft>
                <a:spcPts val="0"/>
              </a:spcAft>
              <a:buClr>
                <a:srgbClr val="FFFFFE"/>
              </a:buClr>
              <a:buSzPts val="2800"/>
              <a:buFont typeface="Arial"/>
              <a:buNone/>
            </a:pPr>
            <a:r>
              <a:rPr lang="en-US" sz="2800">
                <a:solidFill>
                  <a:srgbClr val="FFFFFE"/>
                </a:solidFill>
                <a:latin typeface="Comic Sans MS"/>
                <a:ea typeface="Comic Sans MS"/>
                <a:cs typeface="Comic Sans MS"/>
                <a:sym typeface="Comic Sans MS"/>
              </a:rPr>
              <a:t>Single-threaded communication in SQLalchemy caused simultaneous requests to the api to fail. This was resolved by modifying the storage class to handle multi-threaded communication using scoped sessions.</a:t>
            </a:r>
            <a:endParaRPr/>
          </a:p>
        </p:txBody>
      </p:sp>
      <p:sp>
        <p:nvSpPr>
          <p:cNvPr id="214" name="Google Shape;214;p14"/>
          <p:cNvSpPr txBox="1"/>
          <p:nvPr>
            <p:ph idx="1" type="subTitle"/>
          </p:nvPr>
        </p:nvSpPr>
        <p:spPr>
          <a:xfrm>
            <a:off x="962527" y="443271"/>
            <a:ext cx="10337444" cy="7598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F5AF0"/>
              </a:buClr>
              <a:buSzPts val="6000"/>
              <a:buNone/>
            </a:pPr>
            <a:r>
              <a:rPr lang="en-US" sz="6000">
                <a:solidFill>
                  <a:srgbClr val="7F5AF0"/>
                </a:solidFill>
                <a:latin typeface="Comic Sans MS"/>
                <a:ea typeface="Comic Sans MS"/>
                <a:cs typeface="Comic Sans MS"/>
                <a:sym typeface="Comic Sans MS"/>
              </a:rPr>
              <a:t>Challenges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61A"/>
        </a:solidFill>
      </p:bgPr>
    </p:bg>
    <p:spTree>
      <p:nvGrpSpPr>
        <p:cNvPr id="97" name="Shape 97"/>
        <p:cNvGrpSpPr/>
        <p:nvPr/>
      </p:nvGrpSpPr>
      <p:grpSpPr>
        <a:xfrm>
          <a:off x="0" y="0"/>
          <a:ext cx="0" cy="0"/>
          <a:chOff x="0" y="0"/>
          <a:chExt cx="0" cy="0"/>
        </a:xfrm>
      </p:grpSpPr>
      <p:sp>
        <p:nvSpPr>
          <p:cNvPr id="98" name="Google Shape;98;p2"/>
          <p:cNvSpPr txBox="1"/>
          <p:nvPr>
            <p:ph type="ctrTitle"/>
          </p:nvPr>
        </p:nvSpPr>
        <p:spPr>
          <a:xfrm>
            <a:off x="1524000" y="352337"/>
            <a:ext cx="9144000" cy="108554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7F5AF0"/>
              </a:buClr>
              <a:buSzPts val="6000"/>
              <a:buFont typeface="Comic Sans MS"/>
              <a:buNone/>
            </a:pPr>
            <a:r>
              <a:rPr lang="en-US">
                <a:solidFill>
                  <a:srgbClr val="7F5AF0"/>
                </a:solidFill>
                <a:latin typeface="Comic Sans MS"/>
                <a:ea typeface="Comic Sans MS"/>
                <a:cs typeface="Comic Sans MS"/>
                <a:sym typeface="Comic Sans MS"/>
              </a:rPr>
              <a:t>TEAM</a:t>
            </a:r>
            <a:endParaRPr/>
          </a:p>
        </p:txBody>
      </p:sp>
      <p:sp>
        <p:nvSpPr>
          <p:cNvPr id="99" name="Google Shape;99;p2"/>
          <p:cNvSpPr txBox="1"/>
          <p:nvPr>
            <p:ph idx="1" type="subTitle"/>
          </p:nvPr>
        </p:nvSpPr>
        <p:spPr>
          <a:xfrm>
            <a:off x="1524000" y="2191861"/>
            <a:ext cx="4230848" cy="395226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E"/>
              </a:buClr>
              <a:buSzPts val="2400"/>
              <a:buNone/>
            </a:pPr>
            <a:r>
              <a:rPr lang="en-US">
                <a:solidFill>
                  <a:srgbClr val="FFFFFE"/>
                </a:solidFill>
                <a:latin typeface="Comic Sans MS"/>
                <a:ea typeface="Comic Sans MS"/>
                <a:cs typeface="Comic Sans MS"/>
                <a:sym typeface="Comic Sans MS"/>
              </a:rPr>
              <a:t>Aina Jesulayomi Michael</a:t>
            </a:r>
            <a:endParaRPr/>
          </a:p>
          <a:p>
            <a:pPr indent="-342900" lvl="0" marL="342900" rtl="0" algn="l">
              <a:lnSpc>
                <a:spcPct val="90000"/>
              </a:lnSpc>
              <a:spcBef>
                <a:spcPts val="1000"/>
              </a:spcBef>
              <a:spcAft>
                <a:spcPts val="0"/>
              </a:spcAft>
              <a:buClr>
                <a:srgbClr val="00BF63"/>
              </a:buClr>
              <a:buSzPts val="2400"/>
              <a:buFont typeface="Arial"/>
              <a:buChar char="•"/>
            </a:pPr>
            <a:r>
              <a:rPr lang="en-US">
                <a:solidFill>
                  <a:srgbClr val="FFFFFE"/>
                </a:solidFill>
                <a:latin typeface="Comic Sans MS"/>
                <a:ea typeface="Comic Sans MS"/>
                <a:cs typeface="Comic Sans MS"/>
                <a:sym typeface="Comic Sans MS"/>
              </a:rPr>
              <a:t>Project Outline</a:t>
            </a:r>
            <a:endParaRPr/>
          </a:p>
          <a:p>
            <a:pPr indent="-342900" lvl="0" marL="342900" rtl="0" algn="l">
              <a:lnSpc>
                <a:spcPct val="90000"/>
              </a:lnSpc>
              <a:spcBef>
                <a:spcPts val="1000"/>
              </a:spcBef>
              <a:spcAft>
                <a:spcPts val="0"/>
              </a:spcAft>
              <a:buClr>
                <a:srgbClr val="00BF63"/>
              </a:buClr>
              <a:buSzPts val="2400"/>
              <a:buFont typeface="Arial"/>
              <a:buChar char="•"/>
            </a:pPr>
            <a:r>
              <a:rPr lang="en-US">
                <a:solidFill>
                  <a:srgbClr val="FFFFFE"/>
                </a:solidFill>
                <a:latin typeface="Comic Sans MS"/>
                <a:ea typeface="Comic Sans MS"/>
                <a:cs typeface="Comic Sans MS"/>
                <a:sym typeface="Comic Sans MS"/>
              </a:rPr>
              <a:t>API Routes (app) </a:t>
            </a:r>
            <a:endParaRPr/>
          </a:p>
          <a:p>
            <a:pPr indent="-342900" lvl="0" marL="342900" rtl="0" algn="l">
              <a:lnSpc>
                <a:spcPct val="90000"/>
              </a:lnSpc>
              <a:spcBef>
                <a:spcPts val="1000"/>
              </a:spcBef>
              <a:spcAft>
                <a:spcPts val="0"/>
              </a:spcAft>
              <a:buClr>
                <a:srgbClr val="00BF63"/>
              </a:buClr>
              <a:buSzPts val="2400"/>
              <a:buFont typeface="Arial"/>
              <a:buChar char="•"/>
            </a:pPr>
            <a:r>
              <a:rPr lang="en-US">
                <a:solidFill>
                  <a:srgbClr val="FFFFFE"/>
                </a:solidFill>
                <a:latin typeface="Comic Sans MS"/>
                <a:ea typeface="Comic Sans MS"/>
                <a:cs typeface="Comic Sans MS"/>
                <a:sym typeface="Comic Sans MS"/>
              </a:rPr>
              <a:t>Servers setup and launch</a:t>
            </a:r>
            <a:endParaRPr/>
          </a:p>
          <a:p>
            <a:pPr indent="-190500" lvl="0" marL="342900" rtl="0" algn="l">
              <a:lnSpc>
                <a:spcPct val="90000"/>
              </a:lnSpc>
              <a:spcBef>
                <a:spcPts val="1000"/>
              </a:spcBef>
              <a:spcAft>
                <a:spcPts val="0"/>
              </a:spcAft>
              <a:buClr>
                <a:srgbClr val="00BF63"/>
              </a:buClr>
              <a:buSzPts val="2400"/>
              <a:buFont typeface="Arial"/>
              <a:buNone/>
            </a:pPr>
            <a:r>
              <a:t/>
            </a:r>
            <a:endParaRPr>
              <a:solidFill>
                <a:srgbClr val="FFFFFE"/>
              </a:solidFill>
              <a:latin typeface="Comic Sans MS"/>
              <a:ea typeface="Comic Sans MS"/>
              <a:cs typeface="Comic Sans MS"/>
              <a:sym typeface="Comic Sans MS"/>
            </a:endParaRPr>
          </a:p>
        </p:txBody>
      </p:sp>
      <p:sp>
        <p:nvSpPr>
          <p:cNvPr id="100" name="Google Shape;100;p2"/>
          <p:cNvSpPr txBox="1"/>
          <p:nvPr/>
        </p:nvSpPr>
        <p:spPr>
          <a:xfrm>
            <a:off x="6437154" y="2191860"/>
            <a:ext cx="4230848" cy="3903799"/>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FFFFFE"/>
              </a:buClr>
              <a:buSzPts val="2400"/>
              <a:buFont typeface="Arial"/>
              <a:buNone/>
            </a:pPr>
            <a:r>
              <a:rPr b="0" i="0" lang="en-US" sz="2400" u="none" cap="none" strike="noStrike">
                <a:solidFill>
                  <a:srgbClr val="FFFFFE"/>
                </a:solidFill>
                <a:latin typeface="Comic Sans MS"/>
                <a:ea typeface="Comic Sans MS"/>
                <a:cs typeface="Comic Sans MS"/>
                <a:sym typeface="Comic Sans MS"/>
              </a:rPr>
              <a:t>Samuel Iwelumo</a:t>
            </a:r>
            <a:endParaRPr b="0" i="0" sz="2400" u="none" cap="none" strike="noStrike">
              <a:solidFill>
                <a:srgbClr val="FFFFFE"/>
              </a:solidFill>
              <a:latin typeface="Comic Sans MS"/>
              <a:ea typeface="Comic Sans MS"/>
              <a:cs typeface="Comic Sans MS"/>
              <a:sym typeface="Comic Sans MS"/>
            </a:endParaRPr>
          </a:p>
          <a:p>
            <a:pPr indent="-342900" lvl="0" marL="342900" marR="0" rtl="0" algn="l">
              <a:lnSpc>
                <a:spcPct val="90000"/>
              </a:lnSpc>
              <a:spcBef>
                <a:spcPts val="1000"/>
              </a:spcBef>
              <a:spcAft>
                <a:spcPts val="0"/>
              </a:spcAft>
              <a:buClr>
                <a:srgbClr val="00BF63"/>
              </a:buClr>
              <a:buSzPts val="2400"/>
              <a:buFont typeface="Arial"/>
              <a:buChar char="•"/>
            </a:pPr>
            <a:r>
              <a:rPr b="0" i="0" lang="en-US" sz="2400" u="none" cap="none" strike="noStrike">
                <a:solidFill>
                  <a:srgbClr val="FFFFFE"/>
                </a:solidFill>
                <a:latin typeface="Comic Sans MS"/>
                <a:ea typeface="Comic Sans MS"/>
                <a:cs typeface="Comic Sans MS"/>
                <a:sym typeface="Comic Sans MS"/>
              </a:rPr>
              <a:t>Models</a:t>
            </a:r>
            <a:endParaRPr/>
          </a:p>
          <a:p>
            <a:pPr indent="-342900" lvl="0" marL="342900" marR="0" rtl="0" algn="l">
              <a:lnSpc>
                <a:spcPct val="90000"/>
              </a:lnSpc>
              <a:spcBef>
                <a:spcPts val="1000"/>
              </a:spcBef>
              <a:spcAft>
                <a:spcPts val="0"/>
              </a:spcAft>
              <a:buClr>
                <a:srgbClr val="00BF63"/>
              </a:buClr>
              <a:buSzPts val="2400"/>
              <a:buFont typeface="Arial"/>
              <a:buChar char="•"/>
            </a:pPr>
            <a:r>
              <a:rPr b="0" i="0" lang="en-US" sz="2400" u="none" cap="none" strike="noStrike">
                <a:solidFill>
                  <a:srgbClr val="FFFFFE"/>
                </a:solidFill>
                <a:latin typeface="Comic Sans MS"/>
                <a:ea typeface="Comic Sans MS"/>
                <a:cs typeface="Comic Sans MS"/>
                <a:sym typeface="Comic Sans MS"/>
              </a:rPr>
              <a:t>API Authentication (auth)</a:t>
            </a:r>
            <a:endParaRPr/>
          </a:p>
          <a:p>
            <a:pPr indent="-342900" lvl="0" marL="342900" marR="0" rtl="0" algn="l">
              <a:lnSpc>
                <a:spcPct val="90000"/>
              </a:lnSpc>
              <a:spcBef>
                <a:spcPts val="1000"/>
              </a:spcBef>
              <a:spcAft>
                <a:spcPts val="0"/>
              </a:spcAft>
              <a:buClr>
                <a:srgbClr val="00BF63"/>
              </a:buClr>
              <a:buSzPts val="2400"/>
              <a:buFont typeface="Arial"/>
              <a:buChar char="•"/>
            </a:pPr>
            <a:r>
              <a:rPr b="0" i="0" lang="en-US" sz="2400" u="none" cap="none" strike="noStrike">
                <a:solidFill>
                  <a:srgbClr val="FFFFFE"/>
                </a:solidFill>
                <a:latin typeface="Comic Sans MS"/>
                <a:ea typeface="Comic Sans MS"/>
                <a:cs typeface="Comic Sans MS"/>
                <a:sym typeface="Comic Sans MS"/>
              </a:rPr>
              <a:t>React application</a:t>
            </a:r>
            <a:endParaRPr/>
          </a:p>
          <a:p>
            <a:pPr indent="-190500" lvl="0" marL="34290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FFFFFE"/>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61A"/>
        </a:solidFill>
      </p:bgPr>
    </p:bg>
    <p:spTree>
      <p:nvGrpSpPr>
        <p:cNvPr id="104" name="Shape 104"/>
        <p:cNvGrpSpPr/>
        <p:nvPr/>
      </p:nvGrpSpPr>
      <p:grpSpPr>
        <a:xfrm>
          <a:off x="0" y="0"/>
          <a:ext cx="0" cy="0"/>
          <a:chOff x="0" y="0"/>
          <a:chExt cx="0" cy="0"/>
        </a:xfrm>
      </p:grpSpPr>
      <p:sp>
        <p:nvSpPr>
          <p:cNvPr id="105" name="Google Shape;105;p3"/>
          <p:cNvSpPr txBox="1"/>
          <p:nvPr>
            <p:ph idx="1" type="subTitle"/>
          </p:nvPr>
        </p:nvSpPr>
        <p:spPr>
          <a:xfrm>
            <a:off x="1315452" y="443271"/>
            <a:ext cx="9561095" cy="7598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F5AF0"/>
              </a:buClr>
              <a:buSzPts val="6000"/>
              <a:buNone/>
            </a:pPr>
            <a:r>
              <a:rPr lang="en-US" sz="6000">
                <a:solidFill>
                  <a:srgbClr val="7F5AF0"/>
                </a:solidFill>
                <a:latin typeface="Comic Sans MS"/>
                <a:ea typeface="Comic Sans MS"/>
                <a:cs typeface="Comic Sans MS"/>
                <a:sym typeface="Comic Sans MS"/>
              </a:rPr>
              <a:t>Inspiration</a:t>
            </a:r>
            <a:endParaRPr/>
          </a:p>
        </p:txBody>
      </p:sp>
      <p:sp>
        <p:nvSpPr>
          <p:cNvPr id="106" name="Google Shape;106;p3"/>
          <p:cNvSpPr txBox="1"/>
          <p:nvPr/>
        </p:nvSpPr>
        <p:spPr>
          <a:xfrm>
            <a:off x="1315452" y="1445900"/>
            <a:ext cx="9561095" cy="262879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E"/>
              </a:buClr>
              <a:buSzPts val="2800"/>
              <a:buFont typeface="Arial"/>
              <a:buNone/>
            </a:pPr>
            <a:r>
              <a:rPr b="0" i="0" lang="en-US" sz="2800" u="none" cap="none" strike="noStrike">
                <a:solidFill>
                  <a:srgbClr val="FFFFFE"/>
                </a:solidFill>
                <a:latin typeface="Comic Sans MS"/>
                <a:ea typeface="Comic Sans MS"/>
                <a:cs typeface="Comic Sans MS"/>
                <a:sym typeface="Comic Sans MS"/>
              </a:rPr>
              <a:t>This project was inspired by our experiences in schools in Nigeria. It is noted that smaller schools have poor digital records for students (like excel spreadsheets) or no digital record at all (They use manual recording of information in files). These are at high risk for data loss, and very difficult to scale to a larger population. </a:t>
            </a:r>
            <a:endParaRPr/>
          </a:p>
        </p:txBody>
      </p:sp>
      <p:sp>
        <p:nvSpPr>
          <p:cNvPr id="107" name="Google Shape;107;p3"/>
          <p:cNvSpPr txBox="1"/>
          <p:nvPr/>
        </p:nvSpPr>
        <p:spPr>
          <a:xfrm>
            <a:off x="1315451" y="4074696"/>
            <a:ext cx="9561095" cy="21336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E"/>
              </a:buClr>
              <a:buSzPts val="2800"/>
              <a:buFont typeface="Arial"/>
              <a:buNone/>
            </a:pPr>
            <a:r>
              <a:rPr b="0" i="0" lang="en-US" sz="2800" u="none" cap="none" strike="noStrike">
                <a:solidFill>
                  <a:srgbClr val="FFFFFE"/>
                </a:solidFill>
                <a:latin typeface="Comic Sans MS"/>
                <a:ea typeface="Comic Sans MS"/>
                <a:cs typeface="Comic Sans MS"/>
                <a:sym typeface="Comic Sans MS"/>
              </a:rPr>
              <a:t>Our solution is a webservice that stores this useful information in a database and uses an API to retrieve, update and post data to a simple and easy to use webpage, this is accessible to students, teachers and school administrators.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61A"/>
        </a:solidFill>
      </p:bgPr>
    </p:bg>
    <p:spTree>
      <p:nvGrpSpPr>
        <p:cNvPr id="111" name="Shape 111"/>
        <p:cNvGrpSpPr/>
        <p:nvPr/>
      </p:nvGrpSpPr>
      <p:grpSpPr>
        <a:xfrm>
          <a:off x="0" y="0"/>
          <a:ext cx="0" cy="0"/>
          <a:chOff x="0" y="0"/>
          <a:chExt cx="0" cy="0"/>
        </a:xfrm>
      </p:grpSpPr>
      <p:sp>
        <p:nvSpPr>
          <p:cNvPr id="112" name="Google Shape;112;p4"/>
          <p:cNvSpPr txBox="1"/>
          <p:nvPr>
            <p:ph idx="1" type="subTitle"/>
          </p:nvPr>
        </p:nvSpPr>
        <p:spPr>
          <a:xfrm>
            <a:off x="962527" y="443271"/>
            <a:ext cx="10266946" cy="7598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F5AF0"/>
              </a:buClr>
              <a:buSzPts val="6000"/>
              <a:buNone/>
            </a:pPr>
            <a:r>
              <a:rPr lang="en-US" sz="6000">
                <a:solidFill>
                  <a:srgbClr val="7F5AF0"/>
                </a:solidFill>
                <a:latin typeface="Comic Sans MS"/>
                <a:ea typeface="Comic Sans MS"/>
                <a:cs typeface="Comic Sans MS"/>
                <a:sym typeface="Comic Sans MS"/>
              </a:rPr>
              <a:t>Architecture</a:t>
            </a:r>
            <a:endParaRPr/>
          </a:p>
        </p:txBody>
      </p:sp>
      <p:pic>
        <p:nvPicPr>
          <p:cNvPr id="113" name="Google Shape;113;p4"/>
          <p:cNvPicPr preferRelativeResize="0"/>
          <p:nvPr/>
        </p:nvPicPr>
        <p:blipFill rotWithShape="1">
          <a:blip r:embed="rId3">
            <a:alphaModFix/>
          </a:blip>
          <a:srcRect b="0" l="0" r="0" t="0"/>
          <a:stretch/>
        </p:blipFill>
        <p:spPr>
          <a:xfrm>
            <a:off x="1069773" y="2966317"/>
            <a:ext cx="759887" cy="759887"/>
          </a:xfrm>
          <a:prstGeom prst="rect">
            <a:avLst/>
          </a:prstGeom>
          <a:noFill/>
          <a:ln>
            <a:noFill/>
          </a:ln>
        </p:spPr>
      </p:pic>
      <p:grpSp>
        <p:nvGrpSpPr>
          <p:cNvPr id="114" name="Google Shape;114;p4"/>
          <p:cNvGrpSpPr/>
          <p:nvPr/>
        </p:nvGrpSpPr>
        <p:grpSpPr>
          <a:xfrm>
            <a:off x="3297182" y="2466087"/>
            <a:ext cx="2030746" cy="1980077"/>
            <a:chOff x="3297182" y="2466087"/>
            <a:chExt cx="2030746" cy="1980077"/>
          </a:xfrm>
        </p:grpSpPr>
        <p:pic>
          <p:nvPicPr>
            <p:cNvPr id="115" name="Google Shape;115;p4"/>
            <p:cNvPicPr preferRelativeResize="0"/>
            <p:nvPr/>
          </p:nvPicPr>
          <p:blipFill rotWithShape="1">
            <a:blip r:embed="rId4">
              <a:alphaModFix/>
            </a:blip>
            <a:srcRect b="0" l="0" r="0" t="0"/>
            <a:stretch/>
          </p:blipFill>
          <p:spPr>
            <a:xfrm>
              <a:off x="3347851" y="2466087"/>
              <a:ext cx="1980077" cy="1980077"/>
            </a:xfrm>
            <a:prstGeom prst="rect">
              <a:avLst/>
            </a:prstGeom>
            <a:noFill/>
            <a:ln>
              <a:noFill/>
            </a:ln>
          </p:spPr>
        </p:pic>
        <p:pic>
          <p:nvPicPr>
            <p:cNvPr id="116" name="Google Shape;116;p4"/>
            <p:cNvPicPr preferRelativeResize="0"/>
            <p:nvPr/>
          </p:nvPicPr>
          <p:blipFill rotWithShape="1">
            <a:blip r:embed="rId5">
              <a:alphaModFix/>
            </a:blip>
            <a:srcRect b="0" l="0" r="0" t="0"/>
            <a:stretch/>
          </p:blipFill>
          <p:spPr>
            <a:xfrm>
              <a:off x="3297182" y="3816993"/>
              <a:ext cx="374102" cy="374102"/>
            </a:xfrm>
            <a:prstGeom prst="rect">
              <a:avLst/>
            </a:prstGeom>
            <a:noFill/>
            <a:ln>
              <a:noFill/>
            </a:ln>
          </p:spPr>
        </p:pic>
      </p:grpSp>
      <p:pic>
        <p:nvPicPr>
          <p:cNvPr id="117" name="Google Shape;117;p4"/>
          <p:cNvPicPr preferRelativeResize="0"/>
          <p:nvPr/>
        </p:nvPicPr>
        <p:blipFill rotWithShape="1">
          <a:blip r:embed="rId3">
            <a:alphaModFix/>
          </a:blip>
          <a:srcRect b="0" l="0" r="0" t="0"/>
          <a:stretch/>
        </p:blipFill>
        <p:spPr>
          <a:xfrm>
            <a:off x="9884600" y="1707355"/>
            <a:ext cx="718492" cy="718492"/>
          </a:xfrm>
          <a:prstGeom prst="rect">
            <a:avLst/>
          </a:prstGeom>
          <a:noFill/>
          <a:ln>
            <a:noFill/>
          </a:ln>
        </p:spPr>
      </p:pic>
      <p:grpSp>
        <p:nvGrpSpPr>
          <p:cNvPr id="118" name="Google Shape;118;p4"/>
          <p:cNvGrpSpPr/>
          <p:nvPr/>
        </p:nvGrpSpPr>
        <p:grpSpPr>
          <a:xfrm>
            <a:off x="6416159" y="1847630"/>
            <a:ext cx="1401765" cy="1157376"/>
            <a:chOff x="6416159" y="1847630"/>
            <a:chExt cx="1401765" cy="1157376"/>
          </a:xfrm>
        </p:grpSpPr>
        <p:pic>
          <p:nvPicPr>
            <p:cNvPr id="119" name="Google Shape;119;p4"/>
            <p:cNvPicPr preferRelativeResize="0"/>
            <p:nvPr/>
          </p:nvPicPr>
          <p:blipFill rotWithShape="1">
            <a:blip r:embed="rId4">
              <a:alphaModFix/>
            </a:blip>
            <a:srcRect b="0" l="0" r="0" t="0"/>
            <a:stretch/>
          </p:blipFill>
          <p:spPr>
            <a:xfrm>
              <a:off x="6660548" y="1847630"/>
              <a:ext cx="1157376" cy="1157376"/>
            </a:xfrm>
            <a:prstGeom prst="rect">
              <a:avLst/>
            </a:prstGeom>
            <a:noFill/>
            <a:ln>
              <a:noFill/>
            </a:ln>
          </p:spPr>
        </p:pic>
        <p:pic>
          <p:nvPicPr>
            <p:cNvPr id="120" name="Google Shape;120;p4"/>
            <p:cNvPicPr preferRelativeResize="0"/>
            <p:nvPr/>
          </p:nvPicPr>
          <p:blipFill rotWithShape="1">
            <a:blip r:embed="rId6">
              <a:alphaModFix/>
            </a:blip>
            <a:srcRect b="0" l="0" r="0" t="0"/>
            <a:stretch/>
          </p:blipFill>
          <p:spPr>
            <a:xfrm>
              <a:off x="6416159" y="2495830"/>
              <a:ext cx="392150" cy="392150"/>
            </a:xfrm>
            <a:prstGeom prst="rect">
              <a:avLst/>
            </a:prstGeom>
            <a:noFill/>
            <a:ln>
              <a:noFill/>
            </a:ln>
          </p:spPr>
        </p:pic>
      </p:grpSp>
      <p:grpSp>
        <p:nvGrpSpPr>
          <p:cNvPr id="121" name="Google Shape;121;p4"/>
          <p:cNvGrpSpPr/>
          <p:nvPr/>
        </p:nvGrpSpPr>
        <p:grpSpPr>
          <a:xfrm>
            <a:off x="6431476" y="4772828"/>
            <a:ext cx="1319952" cy="1090880"/>
            <a:chOff x="6431476" y="4772828"/>
            <a:chExt cx="1319952" cy="1090880"/>
          </a:xfrm>
        </p:grpSpPr>
        <p:pic>
          <p:nvPicPr>
            <p:cNvPr id="122" name="Google Shape;122;p4"/>
            <p:cNvPicPr preferRelativeResize="0"/>
            <p:nvPr/>
          </p:nvPicPr>
          <p:blipFill rotWithShape="1">
            <a:blip r:embed="rId4">
              <a:alphaModFix/>
            </a:blip>
            <a:srcRect b="0" l="0" r="0" t="0"/>
            <a:stretch/>
          </p:blipFill>
          <p:spPr>
            <a:xfrm>
              <a:off x="6660548" y="4772828"/>
              <a:ext cx="1090880" cy="1090880"/>
            </a:xfrm>
            <a:prstGeom prst="rect">
              <a:avLst/>
            </a:prstGeom>
            <a:noFill/>
            <a:ln>
              <a:noFill/>
            </a:ln>
          </p:spPr>
        </p:pic>
        <p:pic>
          <p:nvPicPr>
            <p:cNvPr id="123" name="Google Shape;123;p4"/>
            <p:cNvPicPr preferRelativeResize="0"/>
            <p:nvPr/>
          </p:nvPicPr>
          <p:blipFill rotWithShape="1">
            <a:blip r:embed="rId7">
              <a:alphaModFix/>
            </a:blip>
            <a:srcRect b="0" l="0" r="0" t="0"/>
            <a:stretch/>
          </p:blipFill>
          <p:spPr>
            <a:xfrm>
              <a:off x="6431476" y="5383740"/>
              <a:ext cx="369617" cy="378286"/>
            </a:xfrm>
            <a:prstGeom prst="rect">
              <a:avLst/>
            </a:prstGeom>
            <a:noFill/>
            <a:ln>
              <a:noFill/>
            </a:ln>
          </p:spPr>
        </p:pic>
      </p:grpSp>
      <p:cxnSp>
        <p:nvCxnSpPr>
          <p:cNvPr id="124" name="Google Shape;124;p4"/>
          <p:cNvCxnSpPr/>
          <p:nvPr/>
        </p:nvCxnSpPr>
        <p:spPr>
          <a:xfrm>
            <a:off x="1927591" y="3346261"/>
            <a:ext cx="1549500" cy="600"/>
          </a:xfrm>
          <a:prstGeom prst="bentConnector3">
            <a:avLst>
              <a:gd fmla="val 50000" name="adj1"/>
            </a:avLst>
          </a:prstGeom>
          <a:noFill/>
          <a:ln cap="rnd" cmpd="sng" w="57150">
            <a:solidFill>
              <a:schemeClr val="accent1"/>
            </a:solidFill>
            <a:prstDash val="solid"/>
            <a:round/>
            <a:headEnd len="med" w="med" type="triangle"/>
            <a:tailEnd len="med" w="med" type="triangle"/>
          </a:ln>
        </p:spPr>
      </p:cxnSp>
      <p:cxnSp>
        <p:nvCxnSpPr>
          <p:cNvPr id="125" name="Google Shape;125;p4"/>
          <p:cNvCxnSpPr>
            <a:stCxn id="115" idx="3"/>
            <a:endCxn id="119" idx="1"/>
          </p:cNvCxnSpPr>
          <p:nvPr/>
        </p:nvCxnSpPr>
        <p:spPr>
          <a:xfrm flipH="1" rot="10800000">
            <a:off x="5327928" y="2426225"/>
            <a:ext cx="1332600" cy="1029900"/>
          </a:xfrm>
          <a:prstGeom prst="bentConnector3">
            <a:avLst>
              <a:gd fmla="val 50000" name="adj1"/>
            </a:avLst>
          </a:prstGeom>
          <a:noFill/>
          <a:ln cap="rnd" cmpd="sng" w="57150">
            <a:solidFill>
              <a:schemeClr val="accent1"/>
            </a:solidFill>
            <a:prstDash val="solid"/>
            <a:round/>
            <a:headEnd len="med" w="med" type="triangle"/>
            <a:tailEnd len="med" w="med" type="triangle"/>
          </a:ln>
        </p:spPr>
      </p:cxnSp>
      <p:cxnSp>
        <p:nvCxnSpPr>
          <p:cNvPr id="126" name="Google Shape;126;p4"/>
          <p:cNvCxnSpPr>
            <a:stCxn id="115" idx="3"/>
            <a:endCxn id="122" idx="1"/>
          </p:cNvCxnSpPr>
          <p:nvPr/>
        </p:nvCxnSpPr>
        <p:spPr>
          <a:xfrm>
            <a:off x="5327928" y="3456125"/>
            <a:ext cx="1332600" cy="1862100"/>
          </a:xfrm>
          <a:prstGeom prst="bentConnector3">
            <a:avLst>
              <a:gd fmla="val 50000" name="adj1"/>
            </a:avLst>
          </a:prstGeom>
          <a:noFill/>
          <a:ln cap="rnd" cmpd="sng" w="57150">
            <a:solidFill>
              <a:schemeClr val="accent1"/>
            </a:solidFill>
            <a:prstDash val="solid"/>
            <a:round/>
            <a:headEnd len="med" w="med" type="triangle"/>
            <a:tailEnd len="med" w="med" type="triangle"/>
          </a:ln>
        </p:spPr>
      </p:cxnSp>
      <p:cxnSp>
        <p:nvCxnSpPr>
          <p:cNvPr id="127" name="Google Shape;127;p4"/>
          <p:cNvCxnSpPr>
            <a:stCxn id="119" idx="3"/>
            <a:endCxn id="117" idx="1"/>
          </p:cNvCxnSpPr>
          <p:nvPr/>
        </p:nvCxnSpPr>
        <p:spPr>
          <a:xfrm flipH="1" rot="10800000">
            <a:off x="7817924" y="2066618"/>
            <a:ext cx="2066700" cy="359700"/>
          </a:xfrm>
          <a:prstGeom prst="bentConnector3">
            <a:avLst>
              <a:gd fmla="val 50000" name="adj1"/>
            </a:avLst>
          </a:prstGeom>
          <a:noFill/>
          <a:ln cap="rnd" cmpd="sng" w="57150">
            <a:solidFill>
              <a:schemeClr val="accent1"/>
            </a:solidFill>
            <a:prstDash val="solid"/>
            <a:round/>
            <a:headEnd len="med" w="med" type="triangle"/>
            <a:tailEnd len="med" w="med" type="triangle"/>
          </a:ln>
        </p:spPr>
      </p:cxnSp>
      <p:cxnSp>
        <p:nvCxnSpPr>
          <p:cNvPr id="128" name="Google Shape;128;p4"/>
          <p:cNvCxnSpPr>
            <a:stCxn id="117" idx="2"/>
            <a:endCxn id="122" idx="3"/>
          </p:cNvCxnSpPr>
          <p:nvPr/>
        </p:nvCxnSpPr>
        <p:spPr>
          <a:xfrm rot="5400000">
            <a:off x="7551496" y="2625797"/>
            <a:ext cx="2892300" cy="2492400"/>
          </a:xfrm>
          <a:prstGeom prst="bentConnector2">
            <a:avLst/>
          </a:prstGeom>
          <a:noFill/>
          <a:ln cap="rnd" cmpd="sng" w="57150">
            <a:solidFill>
              <a:schemeClr val="accent1"/>
            </a:solidFill>
            <a:prstDash val="solid"/>
            <a:round/>
            <a:headEnd len="med" w="med" type="triangle"/>
            <a:tailEnd len="med" w="med" type="triangle"/>
          </a:ln>
        </p:spPr>
      </p:cxnSp>
      <p:cxnSp>
        <p:nvCxnSpPr>
          <p:cNvPr id="129" name="Google Shape;129;p4"/>
          <p:cNvCxnSpPr>
            <a:stCxn id="119" idx="2"/>
            <a:endCxn id="122" idx="0"/>
          </p:cNvCxnSpPr>
          <p:nvPr/>
        </p:nvCxnSpPr>
        <p:spPr>
          <a:xfrm rot="5400000">
            <a:off x="6338636" y="3872306"/>
            <a:ext cx="1767900" cy="33300"/>
          </a:xfrm>
          <a:prstGeom prst="bentConnector3">
            <a:avLst>
              <a:gd fmla="val 49998" name="adj1"/>
            </a:avLst>
          </a:prstGeom>
          <a:noFill/>
          <a:ln cap="rnd" cmpd="sng" w="57150">
            <a:solidFill>
              <a:schemeClr val="accent1"/>
            </a:solidFill>
            <a:prstDash val="solid"/>
            <a:round/>
            <a:headEnd len="med" w="med" type="triangle"/>
            <a:tailEnd len="med" w="med" type="triangle"/>
          </a:ln>
        </p:spPr>
      </p:cxnSp>
      <p:sp>
        <p:nvSpPr>
          <p:cNvPr id="130" name="Google Shape;130;p4"/>
          <p:cNvSpPr txBox="1"/>
          <p:nvPr/>
        </p:nvSpPr>
        <p:spPr>
          <a:xfrm>
            <a:off x="612228" y="2459465"/>
            <a:ext cx="152293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BF63"/>
                </a:solidFill>
                <a:latin typeface="Calibri"/>
                <a:ea typeface="Calibri"/>
                <a:cs typeface="Calibri"/>
                <a:sym typeface="Calibri"/>
              </a:rPr>
              <a:t>HTTP/S Request to www.SCHub.me</a:t>
            </a:r>
            <a:endParaRPr/>
          </a:p>
        </p:txBody>
      </p:sp>
      <p:sp>
        <p:nvSpPr>
          <p:cNvPr id="131" name="Google Shape;131;p4"/>
          <p:cNvSpPr txBox="1"/>
          <p:nvPr/>
        </p:nvSpPr>
        <p:spPr>
          <a:xfrm>
            <a:off x="3562933" y="2246287"/>
            <a:ext cx="189526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BF63"/>
                </a:solidFill>
                <a:latin typeface="Calibri"/>
                <a:ea typeface="Calibri"/>
                <a:cs typeface="Calibri"/>
                <a:sym typeface="Calibri"/>
              </a:rPr>
              <a:t>Weighted Round Robin</a:t>
            </a:r>
            <a:endParaRPr/>
          </a:p>
        </p:txBody>
      </p:sp>
      <p:sp>
        <p:nvSpPr>
          <p:cNvPr id="132" name="Google Shape;132;p4"/>
          <p:cNvSpPr txBox="1"/>
          <p:nvPr/>
        </p:nvSpPr>
        <p:spPr>
          <a:xfrm>
            <a:off x="6415963" y="1587125"/>
            <a:ext cx="189526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BF63"/>
                </a:solidFill>
                <a:latin typeface="Calibri"/>
                <a:ea typeface="Calibri"/>
                <a:cs typeface="Calibri"/>
                <a:sym typeface="Calibri"/>
              </a:rPr>
              <a:t>API / AUTH response</a:t>
            </a:r>
            <a:endParaRPr/>
          </a:p>
        </p:txBody>
      </p:sp>
      <p:sp>
        <p:nvSpPr>
          <p:cNvPr id="133" name="Google Shape;133;p4"/>
          <p:cNvSpPr txBox="1"/>
          <p:nvPr/>
        </p:nvSpPr>
        <p:spPr>
          <a:xfrm>
            <a:off x="1135308" y="3735028"/>
            <a:ext cx="6288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BF63"/>
                </a:solidFill>
                <a:latin typeface="Calibri"/>
                <a:ea typeface="Calibri"/>
                <a:cs typeface="Calibri"/>
                <a:sym typeface="Calibri"/>
              </a:rPr>
              <a:t>Client</a:t>
            </a:r>
            <a:endParaRPr/>
          </a:p>
        </p:txBody>
      </p:sp>
      <p:sp>
        <p:nvSpPr>
          <p:cNvPr id="134" name="Google Shape;134;p4"/>
          <p:cNvSpPr txBox="1"/>
          <p:nvPr/>
        </p:nvSpPr>
        <p:spPr>
          <a:xfrm>
            <a:off x="3685152" y="4443480"/>
            <a:ext cx="130547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BF63"/>
                </a:solidFill>
                <a:latin typeface="Calibri"/>
                <a:ea typeface="Calibri"/>
                <a:cs typeface="Calibri"/>
                <a:sym typeface="Calibri"/>
              </a:rPr>
              <a:t>Load Balancer</a:t>
            </a:r>
            <a:endParaRPr/>
          </a:p>
        </p:txBody>
      </p:sp>
      <p:sp>
        <p:nvSpPr>
          <p:cNvPr id="135" name="Google Shape;135;p4"/>
          <p:cNvSpPr txBox="1"/>
          <p:nvPr/>
        </p:nvSpPr>
        <p:spPr>
          <a:xfrm>
            <a:off x="6687735" y="5849210"/>
            <a:ext cx="129276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BF63"/>
                </a:solidFill>
                <a:latin typeface="Calibri"/>
                <a:ea typeface="Calibri"/>
                <a:cs typeface="Calibri"/>
                <a:sym typeface="Calibri"/>
              </a:rPr>
              <a:t>Web Server 2</a:t>
            </a:r>
            <a:endParaRPr/>
          </a:p>
        </p:txBody>
      </p:sp>
      <p:sp>
        <p:nvSpPr>
          <p:cNvPr id="136" name="Google Shape;136;p4"/>
          <p:cNvSpPr txBox="1"/>
          <p:nvPr/>
        </p:nvSpPr>
        <p:spPr>
          <a:xfrm>
            <a:off x="10496535" y="2341591"/>
            <a:ext cx="69043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BF63"/>
                </a:solidFill>
                <a:latin typeface="Calibri"/>
                <a:ea typeface="Calibri"/>
                <a:cs typeface="Calibri"/>
                <a:sym typeface="Calibri"/>
              </a:rPr>
              <a:t>Client</a:t>
            </a:r>
            <a:endParaRPr/>
          </a:p>
        </p:txBody>
      </p:sp>
      <p:sp>
        <p:nvSpPr>
          <p:cNvPr id="137" name="Google Shape;137;p4"/>
          <p:cNvSpPr txBox="1"/>
          <p:nvPr/>
        </p:nvSpPr>
        <p:spPr>
          <a:xfrm>
            <a:off x="9654751" y="1233901"/>
            <a:ext cx="153221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BF63"/>
                </a:solidFill>
                <a:latin typeface="Calibri"/>
                <a:ea typeface="Calibri"/>
                <a:cs typeface="Calibri"/>
                <a:sym typeface="Calibri"/>
              </a:rPr>
              <a:t>HTTP Request to  app.schub.me</a:t>
            </a:r>
            <a:endParaRPr/>
          </a:p>
        </p:txBody>
      </p:sp>
      <p:sp>
        <p:nvSpPr>
          <p:cNvPr id="138" name="Google Shape;138;p4"/>
          <p:cNvSpPr txBox="1"/>
          <p:nvPr/>
        </p:nvSpPr>
        <p:spPr>
          <a:xfrm>
            <a:off x="95448" y="1470603"/>
            <a:ext cx="2845716" cy="47059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7F5AF0"/>
              </a:buClr>
              <a:buSzPts val="2000"/>
              <a:buFont typeface="Arial"/>
              <a:buNone/>
            </a:pPr>
            <a:r>
              <a:rPr b="0" lang="en-US" sz="2000" u="none">
                <a:solidFill>
                  <a:srgbClr val="7F5AF0"/>
                </a:solidFill>
                <a:latin typeface="Comic Sans MS"/>
                <a:ea typeface="Comic Sans MS"/>
                <a:cs typeface="Comic Sans MS"/>
                <a:sym typeface="Comic Sans MS"/>
              </a:rPr>
              <a:t>Balanced requests</a:t>
            </a:r>
            <a:endParaRPr/>
          </a:p>
        </p:txBody>
      </p:sp>
      <p:pic>
        <p:nvPicPr>
          <p:cNvPr id="139" name="Google Shape;139;p4"/>
          <p:cNvPicPr preferRelativeResize="0"/>
          <p:nvPr/>
        </p:nvPicPr>
        <p:blipFill rotWithShape="1">
          <a:blip r:embed="rId8">
            <a:alphaModFix/>
          </a:blip>
          <a:srcRect b="0" l="0" r="0" t="0"/>
          <a:stretch/>
        </p:blipFill>
        <p:spPr>
          <a:xfrm>
            <a:off x="1868598" y="2884659"/>
            <a:ext cx="307753" cy="307753"/>
          </a:xfrm>
          <a:prstGeom prst="rect">
            <a:avLst/>
          </a:prstGeom>
          <a:noFill/>
          <a:ln>
            <a:noFill/>
          </a:ln>
        </p:spPr>
      </p:pic>
      <p:sp>
        <p:nvSpPr>
          <p:cNvPr id="140" name="Google Shape;140;p4"/>
          <p:cNvSpPr txBox="1"/>
          <p:nvPr/>
        </p:nvSpPr>
        <p:spPr>
          <a:xfrm>
            <a:off x="7255276" y="4476538"/>
            <a:ext cx="189526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BF63"/>
                </a:solidFill>
                <a:latin typeface="Calibri"/>
                <a:ea typeface="Calibri"/>
                <a:cs typeface="Calibri"/>
                <a:sym typeface="Calibri"/>
              </a:rPr>
              <a:t>API / AUTH response</a:t>
            </a:r>
            <a:endParaRPr/>
          </a:p>
        </p:txBody>
      </p:sp>
      <p:sp>
        <p:nvSpPr>
          <p:cNvPr id="141" name="Google Shape;141;p4"/>
          <p:cNvSpPr txBox="1"/>
          <p:nvPr/>
        </p:nvSpPr>
        <p:spPr>
          <a:xfrm>
            <a:off x="5940739" y="1311936"/>
            <a:ext cx="2845716" cy="47059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7F5AF0"/>
              </a:buClr>
              <a:buSzPts val="2000"/>
              <a:buFont typeface="Arial"/>
              <a:buNone/>
            </a:pPr>
            <a:r>
              <a:rPr b="0" lang="en-US" sz="2000" u="none">
                <a:solidFill>
                  <a:srgbClr val="7F5AF0"/>
                </a:solidFill>
                <a:latin typeface="Comic Sans MS"/>
                <a:ea typeface="Comic Sans MS"/>
                <a:cs typeface="Comic Sans MS"/>
                <a:sym typeface="Comic Sans MS"/>
              </a:rPr>
              <a:t>Single API backend</a:t>
            </a:r>
            <a:endParaRPr/>
          </a:p>
        </p:txBody>
      </p:sp>
      <p:sp>
        <p:nvSpPr>
          <p:cNvPr id="142" name="Google Shape;142;p4"/>
          <p:cNvSpPr txBox="1"/>
          <p:nvPr/>
        </p:nvSpPr>
        <p:spPr>
          <a:xfrm>
            <a:off x="7255276" y="2983291"/>
            <a:ext cx="189526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BF63"/>
                </a:solidFill>
                <a:latin typeface="Calibri"/>
                <a:ea typeface="Calibri"/>
                <a:cs typeface="Calibri"/>
                <a:sym typeface="Calibri"/>
              </a:rPr>
              <a:t>App and Web Server 1</a:t>
            </a:r>
            <a:endParaRPr/>
          </a:p>
        </p:txBody>
      </p:sp>
      <p:pic>
        <p:nvPicPr>
          <p:cNvPr id="143" name="Google Shape;143;p4"/>
          <p:cNvPicPr preferRelativeResize="0"/>
          <p:nvPr/>
        </p:nvPicPr>
        <p:blipFill rotWithShape="1">
          <a:blip r:embed="rId9">
            <a:alphaModFix/>
          </a:blip>
          <a:srcRect b="0" l="0" r="0" t="0"/>
          <a:stretch/>
        </p:blipFill>
        <p:spPr>
          <a:xfrm>
            <a:off x="7718364" y="2034355"/>
            <a:ext cx="332112" cy="332112"/>
          </a:xfrm>
          <a:prstGeom prst="rect">
            <a:avLst/>
          </a:prstGeom>
          <a:noFill/>
          <a:ln>
            <a:noFill/>
          </a:ln>
        </p:spPr>
      </p:pic>
      <p:pic>
        <p:nvPicPr>
          <p:cNvPr id="144" name="Google Shape;144;p4"/>
          <p:cNvPicPr preferRelativeResize="0"/>
          <p:nvPr/>
        </p:nvPicPr>
        <p:blipFill rotWithShape="1">
          <a:blip r:embed="rId10">
            <a:alphaModFix/>
          </a:blip>
          <a:srcRect b="0" l="0" r="0" t="0"/>
          <a:stretch/>
        </p:blipFill>
        <p:spPr>
          <a:xfrm>
            <a:off x="9600808" y="1719166"/>
            <a:ext cx="307777" cy="3077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par>
                          <p:cTn fill="hold">
                            <p:stCondLst>
                              <p:cond delay="1500"/>
                            </p:stCondLst>
                            <p:childTnLst>
                              <p:par>
                                <p:cTn fill="hold" nodeType="afterEffect" presetClass="exit" presetID="1" presetSubtype="0">
                                  <p:stCondLst>
                                    <p:cond delay="0"/>
                                  </p:stCondLst>
                                  <p:childTnLst>
                                    <p:set>
                                      <p:cBhvr>
                                        <p:cTn dur="1" fill="hold">
                                          <p:stCondLst>
                                            <p:cond delay="1"/>
                                          </p:stCondLst>
                                        </p:cTn>
                                        <p:tgtEl>
                                          <p:spTgt spid="13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par>
                          <p:cTn fill="hold">
                            <p:stCondLst>
                              <p:cond delay="1501"/>
                            </p:stCondLst>
                            <p:childTnLst>
                              <p:par>
                                <p:cTn fill="hold" nodeType="afterEffect" presetClass="exit" presetID="1" presetSubtype="0">
                                  <p:stCondLst>
                                    <p:cond delay="0"/>
                                  </p:stCondLst>
                                  <p:childTnLst>
                                    <p:set>
                                      <p:cBhvr>
                                        <p:cTn dur="1" fill="hold">
                                          <p:stCondLst>
                                            <p:cond delay="1"/>
                                          </p:stCondLst>
                                        </p:cTn>
                                        <p:tgtEl>
                                          <p:spTgt spid="144"/>
                                        </p:tgtEl>
                                        <p:attrNameLst>
                                          <p:attrName>style.visibility</p:attrName>
                                        </p:attrNameLst>
                                      </p:cBhvr>
                                      <p:to>
                                        <p:strVal val="hidden"/>
                                      </p:to>
                                    </p:set>
                                  </p:childTnLst>
                                </p:cTn>
                              </p:par>
                            </p:childTnLst>
                          </p:cTn>
                        </p:par>
                        <p:par>
                          <p:cTn fill="hold">
                            <p:stCondLst>
                              <p:cond delay="1502"/>
                            </p:stCondLst>
                            <p:childTnLst>
                              <p:par>
                                <p:cTn fill="hold" nodeType="after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61A"/>
        </a:solidFill>
      </p:bgPr>
    </p:bg>
    <p:spTree>
      <p:nvGrpSpPr>
        <p:cNvPr id="148" name="Shape 148"/>
        <p:cNvGrpSpPr/>
        <p:nvPr/>
      </p:nvGrpSpPr>
      <p:grpSpPr>
        <a:xfrm>
          <a:off x="0" y="0"/>
          <a:ext cx="0" cy="0"/>
          <a:chOff x="0" y="0"/>
          <a:chExt cx="0" cy="0"/>
        </a:xfrm>
      </p:grpSpPr>
      <p:sp>
        <p:nvSpPr>
          <p:cNvPr id="149" name="Google Shape;149;p5"/>
          <p:cNvSpPr txBox="1"/>
          <p:nvPr>
            <p:ph idx="1" type="subTitle"/>
          </p:nvPr>
        </p:nvSpPr>
        <p:spPr>
          <a:xfrm>
            <a:off x="962527" y="443271"/>
            <a:ext cx="10266900" cy="759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F5AF0"/>
              </a:buClr>
              <a:buSzPts val="6000"/>
              <a:buNone/>
            </a:pPr>
            <a:r>
              <a:rPr lang="en-US" sz="6000">
                <a:solidFill>
                  <a:srgbClr val="7F5AF0"/>
                </a:solidFill>
                <a:latin typeface="Comic Sans MS"/>
                <a:ea typeface="Comic Sans MS"/>
                <a:cs typeface="Comic Sans MS"/>
                <a:sym typeface="Comic Sans MS"/>
              </a:rPr>
              <a:t>Technologies</a:t>
            </a:r>
            <a:endParaRPr/>
          </a:p>
        </p:txBody>
      </p:sp>
      <p:sp>
        <p:nvSpPr>
          <p:cNvPr id="150" name="Google Shape;150;p5"/>
          <p:cNvSpPr txBox="1"/>
          <p:nvPr/>
        </p:nvSpPr>
        <p:spPr>
          <a:xfrm>
            <a:off x="1315452" y="1999575"/>
            <a:ext cx="9561095" cy="378883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rgbClr val="FFFFFE"/>
              </a:buClr>
              <a:buSzPts val="2800"/>
              <a:buFont typeface="Arial"/>
              <a:buNone/>
            </a:pPr>
            <a:r>
              <a:rPr lang="en-US" sz="2800">
                <a:solidFill>
                  <a:srgbClr val="FFFFFE"/>
                </a:solidFill>
                <a:latin typeface="Comic Sans MS"/>
                <a:ea typeface="Comic Sans MS"/>
                <a:cs typeface="Comic Sans MS"/>
                <a:sym typeface="Comic Sans MS"/>
              </a:rPr>
              <a:t>Domain Name System – Namecheap</a:t>
            </a:r>
            <a:endParaRPr/>
          </a:p>
          <a:p>
            <a:pPr indent="0" lvl="0" marL="0" marR="0" rtl="0" algn="l">
              <a:lnSpc>
                <a:spcPct val="90000"/>
              </a:lnSpc>
              <a:spcBef>
                <a:spcPts val="1000"/>
              </a:spcBef>
              <a:spcAft>
                <a:spcPts val="0"/>
              </a:spcAft>
              <a:buClr>
                <a:schemeClr val="dk1"/>
              </a:buClr>
              <a:buSzPts val="2800"/>
              <a:buFont typeface="Arial"/>
              <a:buNone/>
            </a:pPr>
            <a:r>
              <a:t/>
            </a:r>
            <a:endParaRPr sz="2800">
              <a:solidFill>
                <a:srgbClr val="FFFFFE"/>
              </a:solidFill>
              <a:latin typeface="Comic Sans MS"/>
              <a:ea typeface="Comic Sans MS"/>
              <a:cs typeface="Comic Sans MS"/>
              <a:sym typeface="Comic Sans MS"/>
            </a:endParaRPr>
          </a:p>
          <a:p>
            <a:pPr indent="0" lvl="0" marL="0" marR="0" rtl="0" algn="l">
              <a:lnSpc>
                <a:spcPct val="90000"/>
              </a:lnSpc>
              <a:spcBef>
                <a:spcPts val="1000"/>
              </a:spcBef>
              <a:spcAft>
                <a:spcPts val="0"/>
              </a:spcAft>
              <a:buClr>
                <a:srgbClr val="FFFFFE"/>
              </a:buClr>
              <a:buSzPts val="2800"/>
              <a:buFont typeface="Arial"/>
              <a:buNone/>
            </a:pPr>
            <a:r>
              <a:rPr lang="en-US" sz="2800">
                <a:solidFill>
                  <a:srgbClr val="FFFFFE"/>
                </a:solidFill>
                <a:latin typeface="Comic Sans MS"/>
                <a:ea typeface="Comic Sans MS"/>
                <a:cs typeface="Comic Sans MS"/>
                <a:sym typeface="Comic Sans MS"/>
              </a:rPr>
              <a:t>Servers – Digital Ocean Containers</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Load balancing – Haproxy</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Web server – Nginx</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SSL – Certbot</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Reverse-Proxy using Private IP address</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Monitoring using digital ocean</a:t>
            </a:r>
            <a:endParaRPr/>
          </a:p>
          <a:p>
            <a:pPr indent="0" lvl="0" marL="0" marR="0" rtl="0" algn="l">
              <a:lnSpc>
                <a:spcPct val="90000"/>
              </a:lnSpc>
              <a:spcBef>
                <a:spcPts val="1000"/>
              </a:spcBef>
              <a:spcAft>
                <a:spcPts val="0"/>
              </a:spcAft>
              <a:buClr>
                <a:schemeClr val="dk1"/>
              </a:buClr>
              <a:buSzPts val="2800"/>
              <a:buFont typeface="Arial"/>
              <a:buNone/>
            </a:pPr>
            <a:r>
              <a:t/>
            </a:r>
            <a:endParaRPr sz="2800">
              <a:solidFill>
                <a:srgbClr val="FFFFFE"/>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61A"/>
        </a:solidFill>
      </p:bgPr>
    </p:bg>
    <p:spTree>
      <p:nvGrpSpPr>
        <p:cNvPr id="154" name="Shape 154"/>
        <p:cNvGrpSpPr/>
        <p:nvPr/>
      </p:nvGrpSpPr>
      <p:grpSpPr>
        <a:xfrm>
          <a:off x="0" y="0"/>
          <a:ext cx="0" cy="0"/>
          <a:chOff x="0" y="0"/>
          <a:chExt cx="0" cy="0"/>
        </a:xfrm>
      </p:grpSpPr>
      <p:sp>
        <p:nvSpPr>
          <p:cNvPr id="155" name="Google Shape;155;p6"/>
          <p:cNvSpPr txBox="1"/>
          <p:nvPr>
            <p:ph idx="1" type="subTitle"/>
          </p:nvPr>
        </p:nvSpPr>
        <p:spPr>
          <a:xfrm>
            <a:off x="962527" y="443271"/>
            <a:ext cx="10266946" cy="7598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F5AF0"/>
              </a:buClr>
              <a:buSzPts val="6000"/>
              <a:buNone/>
            </a:pPr>
            <a:r>
              <a:rPr lang="en-US" sz="6000">
                <a:solidFill>
                  <a:srgbClr val="7F5AF0"/>
                </a:solidFill>
                <a:latin typeface="Comic Sans MS"/>
                <a:ea typeface="Comic Sans MS"/>
                <a:cs typeface="Comic Sans MS"/>
                <a:sym typeface="Comic Sans MS"/>
              </a:rPr>
              <a:t>Technologies</a:t>
            </a:r>
            <a:endParaRPr/>
          </a:p>
        </p:txBody>
      </p:sp>
      <p:sp>
        <p:nvSpPr>
          <p:cNvPr id="156" name="Google Shape;156;p6"/>
          <p:cNvSpPr txBox="1"/>
          <p:nvPr/>
        </p:nvSpPr>
        <p:spPr>
          <a:xfrm>
            <a:off x="1315452" y="2007962"/>
            <a:ext cx="9561095" cy="434250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FFFFE"/>
              </a:buClr>
              <a:buSzPts val="2800"/>
              <a:buFont typeface="Arial"/>
              <a:buNone/>
            </a:pPr>
            <a:r>
              <a:rPr lang="en-US" sz="2800">
                <a:solidFill>
                  <a:srgbClr val="FFFFFE"/>
                </a:solidFill>
                <a:latin typeface="Comic Sans MS"/>
                <a:ea typeface="Comic Sans MS"/>
                <a:cs typeface="Comic Sans MS"/>
                <a:sym typeface="Comic Sans MS"/>
              </a:rPr>
              <a:t>Environment – Linux Ubuntu 20.04</a:t>
            </a:r>
            <a:endParaRPr/>
          </a:p>
          <a:p>
            <a:pPr indent="0" lvl="0" marL="0" marR="0" rtl="0" algn="l">
              <a:lnSpc>
                <a:spcPct val="90000"/>
              </a:lnSpc>
              <a:spcBef>
                <a:spcPts val="1000"/>
              </a:spcBef>
              <a:spcAft>
                <a:spcPts val="0"/>
              </a:spcAft>
              <a:buClr>
                <a:srgbClr val="FFFFFE"/>
              </a:buClr>
              <a:buSzPts val="2800"/>
              <a:buFont typeface="Arial"/>
              <a:buNone/>
            </a:pPr>
            <a:r>
              <a:rPr lang="en-US" sz="2800">
                <a:solidFill>
                  <a:srgbClr val="FFFFFE"/>
                </a:solidFill>
                <a:latin typeface="Comic Sans MS"/>
                <a:ea typeface="Comic Sans MS"/>
                <a:cs typeface="Comic Sans MS"/>
                <a:sym typeface="Comic Sans MS"/>
              </a:rPr>
              <a:t>Configurations - Bash</a:t>
            </a:r>
            <a:endParaRPr/>
          </a:p>
          <a:p>
            <a:pPr indent="0" lvl="0" marL="0" marR="0" rtl="0" algn="l">
              <a:lnSpc>
                <a:spcPct val="90000"/>
              </a:lnSpc>
              <a:spcBef>
                <a:spcPts val="1000"/>
              </a:spcBef>
              <a:spcAft>
                <a:spcPts val="0"/>
              </a:spcAft>
              <a:buClr>
                <a:schemeClr val="dk1"/>
              </a:buClr>
              <a:buSzPts val="2800"/>
              <a:buFont typeface="Arial"/>
              <a:buNone/>
            </a:pPr>
            <a:r>
              <a:t/>
            </a:r>
            <a:endParaRPr sz="2800">
              <a:solidFill>
                <a:srgbClr val="FFFFFE"/>
              </a:solidFill>
              <a:latin typeface="Comic Sans MS"/>
              <a:ea typeface="Comic Sans MS"/>
              <a:cs typeface="Comic Sans MS"/>
              <a:sym typeface="Comic Sans MS"/>
            </a:endParaRPr>
          </a:p>
          <a:p>
            <a:pPr indent="0" lvl="0" marL="0" marR="0" rtl="0" algn="l">
              <a:lnSpc>
                <a:spcPct val="90000"/>
              </a:lnSpc>
              <a:spcBef>
                <a:spcPts val="1000"/>
              </a:spcBef>
              <a:spcAft>
                <a:spcPts val="0"/>
              </a:spcAft>
              <a:buClr>
                <a:srgbClr val="FFFFFE"/>
              </a:buClr>
              <a:buSzPts val="2800"/>
              <a:buFont typeface="Arial"/>
              <a:buNone/>
            </a:pPr>
            <a:r>
              <a:rPr lang="en-US" sz="2800">
                <a:solidFill>
                  <a:srgbClr val="FFFFFE"/>
                </a:solidFill>
                <a:latin typeface="Comic Sans MS"/>
                <a:ea typeface="Comic Sans MS"/>
                <a:cs typeface="Comic Sans MS"/>
                <a:sym typeface="Comic Sans MS"/>
              </a:rPr>
              <a:t>Application</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Models – Python</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Database – MySQL</a:t>
            </a:r>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API and Authentication – Flask, Gunicorn</a:t>
            </a:r>
            <a:endParaRPr sz="2800">
              <a:solidFill>
                <a:srgbClr val="FFFFFE"/>
              </a:solidFill>
              <a:latin typeface="Comic Sans MS"/>
              <a:ea typeface="Comic Sans MS"/>
              <a:cs typeface="Comic Sans MS"/>
              <a:sym typeface="Comic Sans MS"/>
            </a:endParaRPr>
          </a:p>
          <a:p>
            <a:pPr indent="-457200" lvl="0" marL="457200" marR="0" rtl="0" algn="l">
              <a:lnSpc>
                <a:spcPct val="90000"/>
              </a:lnSpc>
              <a:spcBef>
                <a:spcPts val="1000"/>
              </a:spcBef>
              <a:spcAft>
                <a:spcPts val="0"/>
              </a:spcAft>
              <a:buClr>
                <a:srgbClr val="00BF63"/>
              </a:buClr>
              <a:buSzPts val="2800"/>
              <a:buFont typeface="Arial"/>
              <a:buChar char="•"/>
            </a:pPr>
            <a:r>
              <a:rPr lang="en-US" sz="2800">
                <a:solidFill>
                  <a:srgbClr val="FFFFFE"/>
                </a:solidFill>
                <a:latin typeface="Comic Sans MS"/>
                <a:ea typeface="Comic Sans MS"/>
                <a:cs typeface="Comic Sans MS"/>
                <a:sym typeface="Comic Sans MS"/>
              </a:rPr>
              <a:t>Frontend – React js</a:t>
            </a:r>
            <a:endParaRPr sz="2800">
              <a:solidFill>
                <a:srgbClr val="FFFFFE"/>
              </a:solidFill>
              <a:latin typeface="Comic Sans MS"/>
              <a:ea typeface="Comic Sans MS"/>
              <a:cs typeface="Comic Sans MS"/>
              <a:sym typeface="Comic Sans MS"/>
            </a:endParaRPr>
          </a:p>
          <a:p>
            <a:pPr indent="0" lvl="0" marL="0" marR="0" rtl="0" algn="l">
              <a:lnSpc>
                <a:spcPct val="90000"/>
              </a:lnSpc>
              <a:spcBef>
                <a:spcPts val="1000"/>
              </a:spcBef>
              <a:spcAft>
                <a:spcPts val="0"/>
              </a:spcAft>
              <a:buClr>
                <a:schemeClr val="dk1"/>
              </a:buClr>
              <a:buSzPts val="2800"/>
              <a:buFont typeface="Arial"/>
              <a:buNone/>
            </a:pPr>
            <a:r>
              <a:t/>
            </a:r>
            <a:endParaRPr sz="2800">
              <a:solidFill>
                <a:srgbClr val="FFFFFE"/>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61A"/>
        </a:solidFill>
      </p:bgPr>
    </p:bg>
    <p:spTree>
      <p:nvGrpSpPr>
        <p:cNvPr id="160" name="Shape 160"/>
        <p:cNvGrpSpPr/>
        <p:nvPr/>
      </p:nvGrpSpPr>
      <p:grpSpPr>
        <a:xfrm>
          <a:off x="0" y="0"/>
          <a:ext cx="0" cy="0"/>
          <a:chOff x="0" y="0"/>
          <a:chExt cx="0" cy="0"/>
        </a:xfrm>
      </p:grpSpPr>
      <p:sp>
        <p:nvSpPr>
          <p:cNvPr id="161" name="Google Shape;161;p7"/>
          <p:cNvSpPr txBox="1"/>
          <p:nvPr>
            <p:ph idx="1" type="subTitle"/>
          </p:nvPr>
        </p:nvSpPr>
        <p:spPr>
          <a:xfrm>
            <a:off x="962527" y="443271"/>
            <a:ext cx="10266946" cy="7598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F5AF0"/>
              </a:buClr>
              <a:buSzPts val="6000"/>
              <a:buNone/>
            </a:pPr>
            <a:r>
              <a:rPr lang="en-US" sz="6000">
                <a:solidFill>
                  <a:srgbClr val="7F5AF0"/>
                </a:solidFill>
                <a:latin typeface="Comic Sans MS"/>
                <a:ea typeface="Comic Sans MS"/>
                <a:cs typeface="Comic Sans MS"/>
                <a:sym typeface="Comic Sans MS"/>
              </a:rPr>
              <a:t>Code Snippets</a:t>
            </a:r>
            <a:endParaRPr/>
          </a:p>
        </p:txBody>
      </p:sp>
      <p:sp>
        <p:nvSpPr>
          <p:cNvPr id="162" name="Google Shape;162;p7"/>
          <p:cNvSpPr txBox="1"/>
          <p:nvPr/>
        </p:nvSpPr>
        <p:spPr>
          <a:xfrm>
            <a:off x="4163683" y="1729369"/>
            <a:ext cx="3864634" cy="44112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7F5AF0"/>
              </a:buClr>
              <a:buSzPts val="2800"/>
              <a:buFont typeface="Arial"/>
              <a:buNone/>
            </a:pPr>
            <a:r>
              <a:rPr lang="en-US" sz="2800">
                <a:solidFill>
                  <a:srgbClr val="7F5AF0"/>
                </a:solidFill>
                <a:latin typeface="Comic Sans MS"/>
                <a:ea typeface="Comic Sans MS"/>
                <a:cs typeface="Comic Sans MS"/>
                <a:sym typeface="Comic Sans MS"/>
              </a:rPr>
              <a:t>Scoped Sessions</a:t>
            </a:r>
            <a:endParaRPr/>
          </a:p>
        </p:txBody>
      </p:sp>
      <p:pic>
        <p:nvPicPr>
          <p:cNvPr id="163" name="Google Shape;163;p7"/>
          <p:cNvPicPr preferRelativeResize="0"/>
          <p:nvPr/>
        </p:nvPicPr>
        <p:blipFill rotWithShape="1">
          <a:blip r:embed="rId3">
            <a:alphaModFix/>
          </a:blip>
          <a:srcRect b="8049" l="0" r="0" t="8302"/>
          <a:stretch/>
        </p:blipFill>
        <p:spPr>
          <a:xfrm>
            <a:off x="3318847" y="2170498"/>
            <a:ext cx="5554306" cy="46012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61A"/>
        </a:solidFill>
      </p:bgPr>
    </p:bg>
    <p:spTree>
      <p:nvGrpSpPr>
        <p:cNvPr id="167" name="Shape 167"/>
        <p:cNvGrpSpPr/>
        <p:nvPr/>
      </p:nvGrpSpPr>
      <p:grpSpPr>
        <a:xfrm>
          <a:off x="0" y="0"/>
          <a:ext cx="0" cy="0"/>
          <a:chOff x="0" y="0"/>
          <a:chExt cx="0" cy="0"/>
        </a:xfrm>
      </p:grpSpPr>
      <p:sp>
        <p:nvSpPr>
          <p:cNvPr id="168" name="Google Shape;168;p8"/>
          <p:cNvSpPr txBox="1"/>
          <p:nvPr>
            <p:ph idx="1" type="subTitle"/>
          </p:nvPr>
        </p:nvSpPr>
        <p:spPr>
          <a:xfrm>
            <a:off x="962527" y="443271"/>
            <a:ext cx="10266946" cy="7598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F5AF0"/>
              </a:buClr>
              <a:buSzPts val="6000"/>
              <a:buNone/>
            </a:pPr>
            <a:r>
              <a:rPr lang="en-US" sz="6000">
                <a:solidFill>
                  <a:srgbClr val="7F5AF0"/>
                </a:solidFill>
                <a:latin typeface="Comic Sans MS"/>
                <a:ea typeface="Comic Sans MS"/>
                <a:cs typeface="Comic Sans MS"/>
                <a:sym typeface="Comic Sans MS"/>
              </a:rPr>
              <a:t>Code Snippets</a:t>
            </a:r>
            <a:endParaRPr/>
          </a:p>
        </p:txBody>
      </p:sp>
      <p:pic>
        <p:nvPicPr>
          <p:cNvPr id="169" name="Google Shape;169;p8"/>
          <p:cNvPicPr preferRelativeResize="0"/>
          <p:nvPr/>
        </p:nvPicPr>
        <p:blipFill rotWithShape="1">
          <a:blip r:embed="rId3">
            <a:alphaModFix/>
          </a:blip>
          <a:srcRect b="0" l="0" r="0" t="0"/>
          <a:stretch/>
        </p:blipFill>
        <p:spPr>
          <a:xfrm>
            <a:off x="1078301" y="1415804"/>
            <a:ext cx="9716219" cy="4998925"/>
          </a:xfrm>
          <a:prstGeom prst="rect">
            <a:avLst/>
          </a:prstGeom>
          <a:noFill/>
          <a:ln>
            <a:noFill/>
          </a:ln>
        </p:spPr>
      </p:pic>
      <p:sp>
        <p:nvSpPr>
          <p:cNvPr id="170" name="Google Shape;170;p8"/>
          <p:cNvSpPr txBox="1"/>
          <p:nvPr/>
        </p:nvSpPr>
        <p:spPr>
          <a:xfrm>
            <a:off x="3574209" y="1729369"/>
            <a:ext cx="4724402" cy="75988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7F5AF0"/>
              </a:buClr>
              <a:buSzPts val="2800"/>
              <a:buFont typeface="Arial"/>
              <a:buNone/>
            </a:pPr>
            <a:r>
              <a:rPr lang="en-US" sz="2800">
                <a:solidFill>
                  <a:srgbClr val="7F5AF0"/>
                </a:solidFill>
                <a:latin typeface="Comic Sans MS"/>
                <a:ea typeface="Comic Sans MS"/>
                <a:cs typeface="Comic Sans MS"/>
                <a:sym typeface="Comic Sans MS"/>
              </a:rPr>
              <a:t>API Authentication status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61A"/>
        </a:solidFill>
      </p:bgPr>
    </p:bg>
    <p:spTree>
      <p:nvGrpSpPr>
        <p:cNvPr id="174" name="Shape 174"/>
        <p:cNvGrpSpPr/>
        <p:nvPr/>
      </p:nvGrpSpPr>
      <p:grpSpPr>
        <a:xfrm>
          <a:off x="0" y="0"/>
          <a:ext cx="0" cy="0"/>
          <a:chOff x="0" y="0"/>
          <a:chExt cx="0" cy="0"/>
        </a:xfrm>
      </p:grpSpPr>
      <p:sp>
        <p:nvSpPr>
          <p:cNvPr id="175" name="Google Shape;175;p9"/>
          <p:cNvSpPr txBox="1"/>
          <p:nvPr>
            <p:ph idx="1" type="subTitle"/>
          </p:nvPr>
        </p:nvSpPr>
        <p:spPr>
          <a:xfrm>
            <a:off x="962527" y="443271"/>
            <a:ext cx="10266946" cy="7598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7F5AF0"/>
              </a:buClr>
              <a:buSzPts val="6000"/>
              <a:buNone/>
            </a:pPr>
            <a:r>
              <a:rPr lang="en-US" sz="6000">
                <a:solidFill>
                  <a:srgbClr val="7F5AF0"/>
                </a:solidFill>
                <a:latin typeface="Comic Sans MS"/>
                <a:ea typeface="Comic Sans MS"/>
                <a:cs typeface="Comic Sans MS"/>
                <a:sym typeface="Comic Sans MS"/>
              </a:rPr>
              <a:t>Code Snippets</a:t>
            </a:r>
            <a:endParaRPr/>
          </a:p>
        </p:txBody>
      </p:sp>
      <p:pic>
        <p:nvPicPr>
          <p:cNvPr id="176" name="Google Shape;176;p9"/>
          <p:cNvPicPr preferRelativeResize="0"/>
          <p:nvPr/>
        </p:nvPicPr>
        <p:blipFill rotWithShape="1">
          <a:blip r:embed="rId3">
            <a:alphaModFix/>
          </a:blip>
          <a:srcRect b="9025" l="0" r="0" t="9033"/>
          <a:stretch/>
        </p:blipFill>
        <p:spPr>
          <a:xfrm>
            <a:off x="2792453" y="2044460"/>
            <a:ext cx="6380088" cy="4606506"/>
          </a:xfrm>
          <a:prstGeom prst="rect">
            <a:avLst/>
          </a:prstGeom>
          <a:noFill/>
          <a:ln>
            <a:noFill/>
          </a:ln>
        </p:spPr>
      </p:pic>
      <p:sp>
        <p:nvSpPr>
          <p:cNvPr id="177" name="Google Shape;177;p9"/>
          <p:cNvSpPr txBox="1"/>
          <p:nvPr/>
        </p:nvSpPr>
        <p:spPr>
          <a:xfrm>
            <a:off x="4012720" y="1621004"/>
            <a:ext cx="3864634" cy="53937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7F5AF0"/>
              </a:buClr>
              <a:buSzPts val="2800"/>
              <a:buFont typeface="Arial"/>
              <a:buNone/>
            </a:pPr>
            <a:r>
              <a:rPr lang="en-US" sz="2800">
                <a:solidFill>
                  <a:srgbClr val="7F5AF0"/>
                </a:solidFill>
                <a:latin typeface="Comic Sans MS"/>
                <a:ea typeface="Comic Sans MS"/>
                <a:cs typeface="Comic Sans MS"/>
                <a:sym typeface="Comic Sans MS"/>
              </a:rPr>
              <a:t>CORS and Blueprints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2023-07-08T06:25:42Z</dcterms:created>
  <dc:creator>Layomi Aina</dc:creator>
</cp:coreProperties>
</file>