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1" r:id="rId4"/>
    <p:sldId id="274" r:id="rId5"/>
    <p:sldId id="275" r:id="rId6"/>
    <p:sldId id="277" r:id="rId7"/>
    <p:sldId id="278" r:id="rId8"/>
    <p:sldId id="281" r:id="rId9"/>
    <p:sldId id="282" r:id="rId10"/>
    <p:sldId id="283" r:id="rId11"/>
    <p:sldId id="27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0586103" cy="338554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1"/>
                </a:solidFill>
              </a:rPr>
              <a:t>Cross-selling Recommendations for Bank Products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Presented by: Jesumbo Oludipe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14/05/2023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598882" y="-5598883"/>
            <a:ext cx="994232" cy="12191999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	Exploratory Data Analysis 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2" y="-308433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26447-7375-9391-71ED-9C428571D9F8}"/>
              </a:ext>
            </a:extLst>
          </p:cNvPr>
          <p:cNvSpPr txBox="1"/>
          <p:nvPr/>
        </p:nvSpPr>
        <p:spPr>
          <a:xfrm>
            <a:off x="0" y="994231"/>
            <a:ext cx="55748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Identified top 10 cross-selling opportunities for the bank, such as current accounts and particular accounts, payroll accounts and pension plans, and direct debits.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Bank should monitor usage patterns of different account types and adjust marketing strategies accordingly to retain and attract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Targeted marketing campaigns can be created to promote cross-selling opportunities and generate more revenue from the existing customer base.</a:t>
            </a:r>
            <a:endParaRPr lang="en-GB" sz="2400" dirty="0">
              <a:solidFill>
                <a:srgbClr val="FF6600"/>
              </a:solidFill>
            </a:endParaRPr>
          </a:p>
        </p:txBody>
      </p:sp>
      <p:pic>
        <p:nvPicPr>
          <p:cNvPr id="6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7AFA626-59D8-BAA1-3E6B-715398FE5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90" y="994231"/>
            <a:ext cx="6617108" cy="586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10199" y="-5410200"/>
            <a:ext cx="1371600" cy="12191999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	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378198" y="-1722116"/>
            <a:ext cx="5486403" cy="11673840"/>
          </a:xfrm>
        </p:spPr>
        <p:txBody>
          <a:bodyPr vert="vert270">
            <a:normAutofit/>
          </a:bodyPr>
          <a:lstStyle/>
          <a:p>
            <a:pPr algn="just"/>
            <a:r>
              <a:rPr lang="en-US" dirty="0">
                <a:solidFill>
                  <a:srgbClr val="FF6600"/>
                </a:solidFill>
              </a:rPr>
              <a:t>Based on the analysis, here are some recommendations to increase cross-selling and revenue at XYZ Credit Union: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Develop targeted marketing campaigns based on customer behavior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Train employees on cross-selling strategies and provide ongoing support.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Streamline product offerings to reduce complexity and increase understanding.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Improve overall customer experience to build trust and loyalty.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Focus on customers who own only one product for cross-selling opportunities.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Analyze product bundles to offer discounts and encourage additional purchases.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Conduct a thorough analysis of customer behavior to identify patterns.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Leverage customer feedback to improve existing products and develop new ones.</a:t>
            </a:r>
          </a:p>
          <a:p>
            <a:pPr algn="just"/>
            <a:r>
              <a:rPr lang="en-US" dirty="0">
                <a:solidFill>
                  <a:srgbClr val="FF6600"/>
                </a:solidFill>
              </a:rPr>
              <a:t>By implementing these recommendations, XYZ Credit Union can improve cross-selling and increase revenue from existing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2" y="-308433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7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	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	Problem Description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	Business Understanding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	Data Understanding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	Exploratory Data Analysis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	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66077" y="-5466080"/>
            <a:ext cx="1259840" cy="12191999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	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378198" y="-1722116"/>
            <a:ext cx="5486403" cy="11673840"/>
          </a:xfrm>
        </p:spPr>
        <p:txBody>
          <a:bodyPr vert="vert270">
            <a:normAutofit lnSpcReduction="10000"/>
          </a:bodyPr>
          <a:lstStyle/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XYZ Credit Union sells various banking products including credit cards, deposit accounts, retirement accounts, and safe deposit boxes.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Existing customers are not showing interest in purchasing more than one product.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This indicates a missed opportunity for cross-selling to customers.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XYZ Credit Union has partnered with ABC Analytics to analyze the data and provide actionable insights.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2" y="-308433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1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10199" y="-5410200"/>
            <a:ext cx="1371600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	</a:t>
            </a:r>
            <a:r>
              <a:rPr lang="en-US" sz="6700" b="1" dirty="0">
                <a:solidFill>
                  <a:srgbClr val="FF6600"/>
                </a:solidFill>
              </a:rPr>
              <a:t>Business</a:t>
            </a:r>
            <a:r>
              <a:rPr lang="en-US" b="1" dirty="0">
                <a:solidFill>
                  <a:srgbClr val="FF6600"/>
                </a:solidFill>
              </a:rPr>
              <a:t> </a:t>
            </a:r>
            <a:r>
              <a:rPr lang="en-US" sz="6700" b="1" dirty="0">
                <a:solidFill>
                  <a:srgbClr val="FF6600"/>
                </a:solidFill>
              </a:rPr>
              <a:t>Understanding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378198" y="-1722116"/>
            <a:ext cx="5486403" cy="11673840"/>
          </a:xfrm>
        </p:spPr>
        <p:txBody>
          <a:bodyPr vert="vert270">
            <a:normAutofit/>
          </a:bodyPr>
          <a:lstStyle/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XYZ Credit Union has a large customer base in Latin America. Despite this, the bank's existing customers do not purchase more than one product.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This project aims to identify factors affecting cross-selling and understand customer behavior.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The ultimate goal is to propose strategies to improve the bank's overall performance in selling multiple products to its existing customers.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2" y="-308433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9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10199" y="-5410200"/>
            <a:ext cx="1371600" cy="12191999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	Data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378198" y="-1722116"/>
            <a:ext cx="5486403" cy="11673840"/>
          </a:xfrm>
        </p:spPr>
        <p:txBody>
          <a:bodyPr vert="vert270">
            <a:normAutofit/>
          </a:bodyPr>
          <a:lstStyle/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dirty="0">
                <a:solidFill>
                  <a:srgbClr val="FF6600"/>
                </a:solidFill>
              </a:rPr>
              <a:t>Dataset includes comprehensive customer information such as age, gender, and country of residence.</a:t>
            </a:r>
          </a:p>
          <a:p>
            <a:pPr marL="342900" indent="-342900" algn="just">
              <a:buFontTx/>
              <a:buChar char="-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dirty="0">
                <a:solidFill>
                  <a:srgbClr val="FF6600"/>
                </a:solidFill>
              </a:rPr>
              <a:t>Provides information on bank products that customers own, including credit cards, deposit accounts, retirement accounts, safe deposit boxes, and more.</a:t>
            </a:r>
          </a:p>
          <a:p>
            <a:pPr marL="342900" indent="-342900" algn="just">
              <a:buFontTx/>
              <a:buChar char="-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dirty="0">
                <a:solidFill>
                  <a:srgbClr val="FF6600"/>
                </a:solidFill>
              </a:rPr>
              <a:t>Contains 48 features (columns) and 13,647,308 observations (rows).</a:t>
            </a:r>
          </a:p>
          <a:p>
            <a:pPr marL="342900" indent="-342900" algn="just">
              <a:buFontTx/>
              <a:buChar char="-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dirty="0">
                <a:solidFill>
                  <a:srgbClr val="FF6600"/>
                </a:solidFill>
              </a:rPr>
              <a:t>Offers a large volume of data for analysis.</a:t>
            </a:r>
          </a:p>
          <a:p>
            <a:pPr marL="342900" indent="-342900" algn="just">
              <a:buFontTx/>
              <a:buChar char="-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dirty="0">
                <a:solidFill>
                  <a:srgbClr val="FF6600"/>
                </a:solidFill>
              </a:rPr>
              <a:t>Provides valuable insights into the bank's customer base and product preferences.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2" y="-308433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9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598882" y="-5598883"/>
            <a:ext cx="994232" cy="12191999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	Exploratory Data Analysis 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2" y="-308433"/>
            <a:ext cx="1654627" cy="994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F65B68-04AA-F8F7-2E86-5B32D1AB9DCE}"/>
              </a:ext>
            </a:extLst>
          </p:cNvPr>
          <p:cNvSpPr txBox="1"/>
          <p:nvPr/>
        </p:nvSpPr>
        <p:spPr>
          <a:xfrm>
            <a:off x="0" y="994233"/>
            <a:ext cx="54175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Exploratory Data Analysis (EDA) is a crucial step in any data analysis project, it helps us understand the data structure, uncover patterns and relationships, and identify potential outliers or anomalies.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 The analysis of the gender distribution of customers in the dataset showed that the majority of the customers were female (54.29%) and male customers made up a slightly smaller percentage (45.71%).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6600"/>
              </a:solidFill>
            </a:endParaRPr>
          </a:p>
        </p:txBody>
      </p:sp>
      <p:pic>
        <p:nvPicPr>
          <p:cNvPr id="6" name="Picture 5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7E9FF4D2-9DE0-F64D-76EF-234FCEE7B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74" y="994232"/>
            <a:ext cx="6774423" cy="586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598882" y="-5598883"/>
            <a:ext cx="994232" cy="12191999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	Exploratory Data Analysis 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2" y="-308433"/>
            <a:ext cx="1654627" cy="994232"/>
          </a:xfrm>
          <a:prstGeom prst="rect">
            <a:avLst/>
          </a:prstGeom>
        </p:spPr>
      </p:pic>
      <p:pic>
        <p:nvPicPr>
          <p:cNvPr id="6" name="Picture 5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DFC9E491-27AD-31C7-27E5-2B6BB8A3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35" y="994231"/>
            <a:ext cx="6420463" cy="5863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26447-7375-9391-71ED-9C428571D9F8}"/>
              </a:ext>
            </a:extLst>
          </p:cNvPr>
          <p:cNvSpPr txBox="1"/>
          <p:nvPr/>
        </p:nvSpPr>
        <p:spPr>
          <a:xfrm>
            <a:off x="0" y="994232"/>
            <a:ext cx="55748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The majority of customers fall in the age group of 41-60 years old (33.26% of total customers).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The age group of 19-25 years old is the second-largest (27.90%).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The age group of 0-18 years old is the least represented (0.86%).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Bank can focus on tailoring marketing strategies towards the 41-60 age group to target the largest portion of its customer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6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598882" y="-5598883"/>
            <a:ext cx="994232" cy="12191999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	Exploratory Data Analysis 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2" y="-308433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26447-7375-9391-71ED-9C428571D9F8}"/>
              </a:ext>
            </a:extLst>
          </p:cNvPr>
          <p:cNvSpPr txBox="1"/>
          <p:nvPr/>
        </p:nvSpPr>
        <p:spPr>
          <a:xfrm>
            <a:off x="0" y="994232"/>
            <a:ext cx="55748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The majority of customers fall in the income group of 50,000-100,000 (38.35%)and 100,000-150,000 (24.17%).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Customers in higher income groups (1,000,000-50,000,000) make up a small percentage of the customer 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Bank can focus marketing efforts toward income groups with the highest representation (50,000-100,000 and 100,000-150,000) to retain and attract more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6600"/>
              </a:solidFill>
            </a:endParaRPr>
          </a:p>
        </p:txBody>
      </p:sp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8C890FB-C550-2203-57CE-D778EA7DC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90" y="994230"/>
            <a:ext cx="6617108" cy="586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7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598882" y="-5598883"/>
            <a:ext cx="994232" cy="12191999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	Exploratory Data Analysis 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2" y="-308433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26447-7375-9391-71ED-9C428571D9F8}"/>
              </a:ext>
            </a:extLst>
          </p:cNvPr>
          <p:cNvSpPr txBox="1"/>
          <p:nvPr/>
        </p:nvSpPr>
        <p:spPr>
          <a:xfrm>
            <a:off x="0" y="994232"/>
            <a:ext cx="55748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Analysis of bank customer data revealed significant potential for cross-selling and revenue growth.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Almost half of customers have only one bank product, while over a quarter have none.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Vast opportunity to increase the number of bank products held by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Identify customer needs and preferences to offer relevant products.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Personalized marketing strategies can be targeted toward different customer segments.</a:t>
            </a:r>
            <a:endParaRPr lang="en-GB" sz="2400" dirty="0">
              <a:solidFill>
                <a:srgbClr val="FF6600"/>
              </a:solidFill>
            </a:endParaRPr>
          </a:p>
        </p:txBody>
      </p:sp>
      <p:pic>
        <p:nvPicPr>
          <p:cNvPr id="6" name="Picture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196049ED-E646-B41E-E148-69762FF4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90" y="994231"/>
            <a:ext cx="6617108" cy="586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0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120</TotalTime>
  <Words>745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   Agenda</vt:lpstr>
      <vt:lpstr> Problem Description</vt:lpstr>
      <vt:lpstr> Business Understanding </vt:lpstr>
      <vt:lpstr> Data Understanding</vt:lpstr>
      <vt:lpstr> Exploratory Data Analysis (EDA)</vt:lpstr>
      <vt:lpstr> Exploratory Data Analysis (EDA)</vt:lpstr>
      <vt:lpstr> Exploratory Data Analysis (EDA)</vt:lpstr>
      <vt:lpstr> Exploratory Data Analysis (EDA)</vt:lpstr>
      <vt:lpstr> Exploratory Data Analysis (EDA)</vt:lpstr>
      <vt:lpstr>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Jesumbo Oludipe</dc:creator>
  <cp:lastModifiedBy>Jesumbo Oludipe</cp:lastModifiedBy>
  <cp:revision>22</cp:revision>
  <dcterms:created xsi:type="dcterms:W3CDTF">2023-03-21T13:09:55Z</dcterms:created>
  <dcterms:modified xsi:type="dcterms:W3CDTF">2023-05-14T20:43:23Z</dcterms:modified>
</cp:coreProperties>
</file>