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4" r:id="rId5"/>
    <p:sldId id="275" r:id="rId6"/>
    <p:sldId id="277" r:id="rId7"/>
    <p:sldId id="278" r:id="rId8"/>
    <p:sldId id="279" r:id="rId9"/>
    <p:sldId id="276" r:id="rId10"/>
    <p:sldId id="28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ABF"/>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5" d="100"/>
          <a:sy n="105" d="100"/>
        </p:scale>
        <p:origin x="16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333" y="1"/>
            <a:ext cx="1916284" cy="1916284"/>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146094" cy="3385542"/>
          </a:xfrm>
          <a:prstGeom prst="rect">
            <a:avLst/>
          </a:prstGeom>
          <a:solidFill>
            <a:srgbClr val="3B3B3B"/>
          </a:solidFill>
        </p:spPr>
        <p:txBody>
          <a:bodyPr wrap="none" rtlCol="0">
            <a:spAutoFit/>
          </a:bodyPr>
          <a:lstStyle/>
          <a:p>
            <a:r>
              <a:rPr lang="en-US" sz="6600" dirty="0">
                <a:solidFill>
                  <a:schemeClr val="bg1"/>
                </a:solidFill>
              </a:rPr>
              <a:t>Exploratory Data Analysis</a:t>
            </a:r>
          </a:p>
          <a:p>
            <a:r>
              <a:rPr lang="en-US" sz="4000" dirty="0">
                <a:solidFill>
                  <a:schemeClr val="bg1"/>
                </a:solidFill>
              </a:rPr>
              <a:t>G2M Analysis for Cab Company Investment</a:t>
            </a:r>
          </a:p>
          <a:p>
            <a:endParaRPr lang="en-US" sz="4000" dirty="0">
              <a:solidFill>
                <a:schemeClr val="bg1"/>
              </a:solidFill>
            </a:endParaRPr>
          </a:p>
          <a:p>
            <a:r>
              <a:rPr lang="en-US" sz="4000" dirty="0">
                <a:solidFill>
                  <a:schemeClr val="bg1"/>
                </a:solidFill>
              </a:rPr>
              <a:t>Presented by: Jesumbo Oludipe</a:t>
            </a:r>
          </a:p>
          <a:p>
            <a:r>
              <a:rPr lang="en-US" sz="2800" b="1" dirty="0">
                <a:solidFill>
                  <a:schemeClr val="bg1"/>
                </a:solidFill>
              </a:rPr>
              <a:t>21/03/2023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0199" y="-5410200"/>
            <a:ext cx="1371600" cy="12191999"/>
          </a:xfrm>
          <a:solidFill>
            <a:srgbClr val="3B3B3B"/>
          </a:solidFill>
        </p:spPr>
        <p:txBody>
          <a:bodyPr vert="vert270" anchor="t" anchorCtr="0">
            <a:normAutofit/>
          </a:bodyPr>
          <a:lstStyle/>
          <a:p>
            <a:pPr algn="l"/>
            <a:r>
              <a:rPr lang="en-US" b="1" dirty="0">
                <a:solidFill>
                  <a:schemeClr val="bg1"/>
                </a:solidFill>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78198" y="-1722116"/>
            <a:ext cx="5486403" cy="11673840"/>
          </a:xfrm>
        </p:spPr>
        <p:txBody>
          <a:bodyPr vert="vert270">
            <a:normAutofit/>
          </a:bodyPr>
          <a:lstStyle/>
          <a:p>
            <a:pPr algn="just"/>
            <a:endParaRPr lang="en-US" sz="2800" dirty="0">
              <a:solidFill>
                <a:srgbClr val="0D6ABF"/>
              </a:solidFill>
            </a:endParaRPr>
          </a:p>
          <a:p>
            <a:pPr algn="just"/>
            <a:r>
              <a:rPr lang="en-US" sz="2800" dirty="0">
                <a:solidFill>
                  <a:srgbClr val="0D6ABF"/>
                </a:solidFill>
              </a:rPr>
              <a:t>The company should increase its presence in the top 5 cities (New York, San Francisco, Chicago, Los Angeles, and Washington) with the highest number of users. </a:t>
            </a:r>
          </a:p>
          <a:p>
            <a:pPr algn="just"/>
            <a:endParaRPr lang="en-US" sz="2800" dirty="0">
              <a:solidFill>
                <a:srgbClr val="0D6ABF"/>
              </a:solidFill>
            </a:endParaRPr>
          </a:p>
          <a:p>
            <a:pPr algn="just"/>
            <a:r>
              <a:rPr lang="en-US" sz="2800" dirty="0">
                <a:solidFill>
                  <a:srgbClr val="0D6ABF"/>
                </a:solidFill>
              </a:rPr>
              <a:t>Marketing campaigns should be targeted toward middle-income class people between the age of 16-40 as they represent the group with the  highest number of cab users.  </a:t>
            </a:r>
          </a:p>
          <a:p>
            <a:pPr algn="just"/>
            <a:endParaRPr lang="en-US" sz="2800" dirty="0">
              <a:solidFill>
                <a:srgbClr val="0D6ABF"/>
              </a:solidFill>
            </a:endParaRPr>
          </a:p>
          <a:p>
            <a:pPr algn="just"/>
            <a:r>
              <a:rPr lang="en-US" sz="2800" dirty="0">
                <a:solidFill>
                  <a:srgbClr val="0D6ABF"/>
                </a:solidFill>
              </a:rPr>
              <a:t>Overall, the analysis provides valuable insights into the cab industry and indicates </a:t>
            </a:r>
            <a:r>
              <a:rPr lang="en-US" sz="2800" b="1" dirty="0">
                <a:solidFill>
                  <a:srgbClr val="0D6ABF"/>
                </a:solidFill>
              </a:rPr>
              <a:t>Yellow Cab Company </a:t>
            </a:r>
            <a:r>
              <a:rPr lang="en-US" sz="2800" dirty="0">
                <a:solidFill>
                  <a:srgbClr val="0D6ABF"/>
                </a:solidFill>
              </a:rPr>
              <a:t>as a viable investment.</a:t>
            </a:r>
          </a:p>
          <a:p>
            <a:endParaRPr lang="en-US" sz="2800" dirty="0">
              <a:solidFill>
                <a:srgbClr val="0D6ABF"/>
              </a:solidFill>
            </a:endParaRPr>
          </a:p>
          <a:p>
            <a:endParaRPr lang="en-US" sz="2800" dirty="0">
              <a:solidFill>
                <a:srgbClr val="0D6ABF"/>
              </a:solidFill>
            </a:endParaRPr>
          </a:p>
        </p:txBody>
      </p:sp>
    </p:spTree>
    <p:extLst>
      <p:ext uri="{BB962C8B-B14F-4D97-AF65-F5344CB8AC3E}">
        <p14:creationId xmlns:p14="http://schemas.microsoft.com/office/powerpoint/2010/main" val="280356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0D6ABF"/>
                </a:solidFill>
              </a:rPr>
              <a:t>Thank You</a:t>
            </a:r>
          </a:p>
          <a:p>
            <a:endParaRPr lang="en-US" sz="6600" dirty="0">
              <a:solidFill>
                <a:srgbClr val="0D6ABF"/>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solidFill>
                  <a:schemeClr val="bg1"/>
                </a:solidFill>
              </a:rPr>
            </a:br>
            <a:br>
              <a:rPr lang="en-US" dirty="0">
                <a:solidFill>
                  <a:schemeClr val="bg1"/>
                </a:solidFill>
              </a:rPr>
            </a:br>
            <a:br>
              <a:rPr lang="en-US" dirty="0">
                <a:solidFill>
                  <a:schemeClr val="bg1"/>
                </a:solidFill>
              </a:rPr>
            </a:br>
            <a:r>
              <a:rPr lang="en-US" b="1" dirty="0">
                <a:solidFill>
                  <a:schemeClr val="bg1"/>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0D6ABF"/>
              </a:solidFill>
            </a:endParaRPr>
          </a:p>
          <a:p>
            <a:pPr algn="just"/>
            <a:r>
              <a:rPr lang="en-US" dirty="0">
                <a:solidFill>
                  <a:srgbClr val="0D6ABF"/>
                </a:solidFill>
              </a:rPr>
              <a:t>   </a:t>
            </a:r>
          </a:p>
          <a:p>
            <a:pPr algn="just"/>
            <a:r>
              <a:rPr lang="en-US" sz="2800" dirty="0">
                <a:solidFill>
                  <a:srgbClr val="0D6ABF"/>
                </a:solidFill>
              </a:rPr>
              <a:t>         </a:t>
            </a:r>
          </a:p>
          <a:p>
            <a:pPr algn="just"/>
            <a:r>
              <a:rPr lang="en-US" sz="2800" dirty="0">
                <a:solidFill>
                  <a:srgbClr val="0D6ABF"/>
                </a:solidFill>
              </a:rPr>
              <a:t>         Executive Summary</a:t>
            </a:r>
          </a:p>
          <a:p>
            <a:pPr algn="just"/>
            <a:r>
              <a:rPr lang="en-US" sz="2800" dirty="0">
                <a:solidFill>
                  <a:srgbClr val="0D6ABF"/>
                </a:solidFill>
              </a:rPr>
              <a:t>         Problem Statement</a:t>
            </a:r>
          </a:p>
          <a:p>
            <a:pPr algn="just"/>
            <a:r>
              <a:rPr lang="en-US" sz="2800" dirty="0">
                <a:solidFill>
                  <a:srgbClr val="0D6ABF"/>
                </a:solidFill>
              </a:rPr>
              <a:t>         Approach</a:t>
            </a:r>
          </a:p>
          <a:p>
            <a:pPr algn="just"/>
            <a:r>
              <a:rPr lang="en-US" sz="2800" dirty="0">
                <a:solidFill>
                  <a:srgbClr val="0D6ABF"/>
                </a:solidFill>
              </a:rPr>
              <a:t>         EDA</a:t>
            </a:r>
          </a:p>
          <a:p>
            <a:pPr algn="just"/>
            <a:r>
              <a:rPr lang="en-US" sz="2800" dirty="0">
                <a:solidFill>
                  <a:srgbClr val="0D6ABF"/>
                </a:solidFill>
              </a:rPr>
              <a:t>         Recommendations</a:t>
            </a:r>
          </a:p>
          <a:p>
            <a:endParaRPr lang="en-US" sz="3200" dirty="0">
              <a:solidFill>
                <a:srgbClr val="0D6ABF"/>
              </a:solidFill>
            </a:endParaRPr>
          </a:p>
          <a:p>
            <a:endParaRPr lang="en-US" dirty="0">
              <a:solidFill>
                <a:srgbClr val="0D6ABF"/>
              </a:solidFill>
            </a:endParaRPr>
          </a:p>
          <a:p>
            <a:endParaRPr lang="en-US" dirty="0">
              <a:solidFill>
                <a:srgbClr val="0D6ABF"/>
              </a:solidFill>
            </a:endParaRP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6077" y="-5466080"/>
            <a:ext cx="1259840" cy="12191999"/>
          </a:xfrm>
          <a:solidFill>
            <a:srgbClr val="3B3B3B"/>
          </a:solidFill>
        </p:spPr>
        <p:txBody>
          <a:bodyPr vert="vert270" anchor="t" anchorCtr="0">
            <a:normAutofit/>
          </a:bodyPr>
          <a:lstStyle/>
          <a:p>
            <a:pPr algn="l"/>
            <a:r>
              <a:rPr lang="en-US" b="1" dirty="0">
                <a:solidFill>
                  <a:schemeClr val="bg1"/>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78198" y="-1722116"/>
            <a:ext cx="5486403" cy="11673840"/>
          </a:xfrm>
        </p:spPr>
        <p:txBody>
          <a:bodyPr vert="vert270">
            <a:normAutofit/>
          </a:bodyPr>
          <a:lstStyle/>
          <a:p>
            <a:pPr algn="just"/>
            <a:endParaRPr lang="en-US" sz="2800" dirty="0">
              <a:solidFill>
                <a:srgbClr val="0D6ABF"/>
              </a:solidFill>
            </a:endParaRPr>
          </a:p>
          <a:p>
            <a:pPr algn="just"/>
            <a:r>
              <a:rPr lang="en-US" sz="2800" dirty="0">
                <a:solidFill>
                  <a:srgbClr val="0D6ABF"/>
                </a:solidFill>
              </a:rPr>
              <a:t>XYZ, a private firm in the US, is planning to invest in the cab industry and wants to understand the market before making an investment decision. </a:t>
            </a:r>
          </a:p>
          <a:p>
            <a:pPr algn="just"/>
            <a:endParaRPr lang="en-US" sz="2800" dirty="0">
              <a:solidFill>
                <a:srgbClr val="0D6ABF"/>
              </a:solidFill>
            </a:endParaRPr>
          </a:p>
          <a:p>
            <a:pPr algn="just"/>
            <a:r>
              <a:rPr lang="en-US" sz="2800" dirty="0">
                <a:solidFill>
                  <a:srgbClr val="0D6ABF"/>
                </a:solidFill>
              </a:rPr>
              <a:t>To help them identify the right company for investment, data sets containing information on two cab companies have been provided. </a:t>
            </a:r>
          </a:p>
          <a:p>
            <a:pPr algn="just"/>
            <a:endParaRPr lang="en-US" sz="2800" dirty="0">
              <a:solidFill>
                <a:srgbClr val="0D6ABF"/>
              </a:solidFill>
            </a:endParaRPr>
          </a:p>
          <a:p>
            <a:pPr algn="just"/>
            <a:r>
              <a:rPr lang="en-US" sz="2800" dirty="0">
                <a:solidFill>
                  <a:srgbClr val="0D6ABF"/>
                </a:solidFill>
              </a:rPr>
              <a:t>The goal is to generate actionable insights to make an informed investment decision.</a:t>
            </a:r>
          </a:p>
          <a:p>
            <a:pPr algn="just"/>
            <a:endParaRPr lang="en-US" sz="2800" dirty="0">
              <a:solidFill>
                <a:srgbClr val="0D6ABF"/>
              </a:solidFill>
            </a:endParaRPr>
          </a:p>
          <a:p>
            <a:pPr algn="just"/>
            <a:r>
              <a:rPr lang="en-US" sz="2800" dirty="0">
                <a:solidFill>
                  <a:srgbClr val="0D6ABF"/>
                </a:solidFill>
              </a:rPr>
              <a:t>         </a:t>
            </a:r>
            <a:endParaRPr lang="en-US" sz="3200" dirty="0">
              <a:solidFill>
                <a:srgbClr val="0D6ABF"/>
              </a:solidFill>
            </a:endParaRPr>
          </a:p>
          <a:p>
            <a:endParaRPr lang="en-US" dirty="0">
              <a:solidFill>
                <a:srgbClr val="0D6ABF"/>
              </a:solidFill>
            </a:endParaRPr>
          </a:p>
          <a:p>
            <a:endParaRPr lang="en-US" dirty="0">
              <a:solidFill>
                <a:srgbClr val="0D6ABF"/>
              </a:solidFill>
            </a:endParaRPr>
          </a:p>
        </p:txBody>
      </p:sp>
    </p:spTree>
    <p:extLst>
      <p:ext uri="{BB962C8B-B14F-4D97-AF65-F5344CB8AC3E}">
        <p14:creationId xmlns:p14="http://schemas.microsoft.com/office/powerpoint/2010/main" val="341911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0199" y="-5410200"/>
            <a:ext cx="1371600" cy="12191999"/>
          </a:xfrm>
          <a:solidFill>
            <a:srgbClr val="3B3B3B"/>
          </a:solidFill>
        </p:spPr>
        <p:txBody>
          <a:bodyPr vert="vert270" anchor="t" anchorCtr="0">
            <a:normAutofit/>
          </a:bodyPr>
          <a:lstStyle/>
          <a:p>
            <a:pPr algn="l"/>
            <a:r>
              <a:rPr lang="en-US" b="1" dirty="0">
                <a:solidFill>
                  <a:schemeClr val="bg1"/>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78198" y="-1722116"/>
            <a:ext cx="5486403" cy="11673840"/>
          </a:xfrm>
        </p:spPr>
        <p:txBody>
          <a:bodyPr vert="vert270">
            <a:normAutofit/>
          </a:bodyPr>
          <a:lstStyle/>
          <a:p>
            <a:pPr algn="just"/>
            <a:endParaRPr lang="en-US" sz="2800" dirty="0">
              <a:solidFill>
                <a:srgbClr val="0D6ABF"/>
              </a:solidFill>
            </a:endParaRPr>
          </a:p>
          <a:p>
            <a:pPr algn="just"/>
            <a:r>
              <a:rPr lang="en-US" sz="2800" dirty="0">
                <a:solidFill>
                  <a:srgbClr val="0D6ABF"/>
                </a:solidFill>
              </a:rPr>
              <a:t>The project involves investigating multiple hypotheses related to the cab industry, including </a:t>
            </a:r>
          </a:p>
          <a:p>
            <a:pPr marL="457200" indent="-457200" algn="just">
              <a:buFont typeface="Arial" panose="020B0604020202020204" pitchFamily="34" charset="0"/>
              <a:buChar char="•"/>
            </a:pPr>
            <a:r>
              <a:rPr lang="en-US" sz="2800" dirty="0">
                <a:solidFill>
                  <a:srgbClr val="0D6ABF"/>
                </a:solidFill>
              </a:rPr>
              <a:t>seasonality in the number of customers using cab services, </a:t>
            </a:r>
          </a:p>
          <a:p>
            <a:pPr marL="457200" indent="-457200" algn="just">
              <a:buFont typeface="Arial" panose="020B0604020202020204" pitchFamily="34" charset="0"/>
              <a:buChar char="•"/>
            </a:pPr>
            <a:r>
              <a:rPr lang="en-US" sz="2800" dirty="0">
                <a:solidFill>
                  <a:srgbClr val="0D6ABF"/>
                </a:solidFill>
              </a:rPr>
              <a:t>identifying the company with the highest profit margins and maximum number of cab users at a particular time, </a:t>
            </a:r>
          </a:p>
          <a:p>
            <a:pPr marL="457200" indent="-457200" algn="just">
              <a:buFont typeface="Arial" panose="020B0604020202020204" pitchFamily="34" charset="0"/>
              <a:buChar char="•"/>
            </a:pPr>
            <a:r>
              <a:rPr lang="en-US" sz="2800" dirty="0">
                <a:solidFill>
                  <a:srgbClr val="0D6ABF"/>
                </a:solidFill>
              </a:rPr>
              <a:t>and understanding the attributes of customer segments.</a:t>
            </a:r>
          </a:p>
          <a:p>
            <a:pPr algn="just"/>
            <a:endParaRPr lang="en-US" sz="2800" dirty="0">
              <a:solidFill>
                <a:srgbClr val="0D6ABF"/>
              </a:solidFill>
            </a:endParaRPr>
          </a:p>
          <a:p>
            <a:pPr algn="just"/>
            <a:r>
              <a:rPr lang="en-US" sz="2800" dirty="0">
                <a:solidFill>
                  <a:srgbClr val="0D6ABF"/>
                </a:solidFill>
              </a:rPr>
              <a:t>         </a:t>
            </a:r>
            <a:endParaRPr lang="en-US" sz="3200" dirty="0">
              <a:solidFill>
                <a:srgbClr val="0D6ABF"/>
              </a:solidFill>
            </a:endParaRPr>
          </a:p>
          <a:p>
            <a:endParaRPr lang="en-US" dirty="0">
              <a:solidFill>
                <a:srgbClr val="0D6ABF"/>
              </a:solidFill>
            </a:endParaRPr>
          </a:p>
          <a:p>
            <a:endParaRPr lang="en-US" dirty="0">
              <a:solidFill>
                <a:srgbClr val="0D6ABF"/>
              </a:solidFill>
            </a:endParaRPr>
          </a:p>
        </p:txBody>
      </p:sp>
    </p:spTree>
    <p:extLst>
      <p:ext uri="{BB962C8B-B14F-4D97-AF65-F5344CB8AC3E}">
        <p14:creationId xmlns:p14="http://schemas.microsoft.com/office/powerpoint/2010/main" val="109379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0199" y="-5410200"/>
            <a:ext cx="1371600" cy="12191999"/>
          </a:xfrm>
          <a:solidFill>
            <a:srgbClr val="3B3B3B"/>
          </a:solidFill>
        </p:spPr>
        <p:txBody>
          <a:bodyPr vert="vert270" anchor="t" anchorCtr="0">
            <a:noAutofit/>
          </a:bodyPr>
          <a:lstStyle/>
          <a:p>
            <a:pPr algn="l"/>
            <a:r>
              <a:rPr lang="en-US" b="1" dirty="0">
                <a:solidFill>
                  <a:schemeClr val="bg1"/>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78198" y="-1722116"/>
            <a:ext cx="5486403" cy="11673840"/>
          </a:xfrm>
        </p:spPr>
        <p:txBody>
          <a:bodyPr vert="vert270">
            <a:normAutofit lnSpcReduction="10000"/>
          </a:bodyPr>
          <a:lstStyle/>
          <a:p>
            <a:pPr algn="just"/>
            <a:endParaRPr lang="en-US" sz="2800" dirty="0">
              <a:solidFill>
                <a:srgbClr val="0D6ABF"/>
              </a:solidFill>
            </a:endParaRPr>
          </a:p>
          <a:p>
            <a:pPr algn="just"/>
            <a:r>
              <a:rPr lang="en-US" sz="2800" dirty="0">
                <a:solidFill>
                  <a:srgbClr val="0D6ABF"/>
                </a:solidFill>
              </a:rPr>
              <a:t>The data sets provided include Cab_Data.csv, Customer_ID.csv, Transaction_ID.csv, and City.csv. </a:t>
            </a:r>
          </a:p>
          <a:p>
            <a:pPr algn="just"/>
            <a:endParaRPr lang="en-US" sz="2800" dirty="0">
              <a:solidFill>
                <a:srgbClr val="0D6ABF"/>
              </a:solidFill>
            </a:endParaRPr>
          </a:p>
          <a:p>
            <a:pPr algn="just"/>
            <a:r>
              <a:rPr lang="en-US" sz="2800" dirty="0">
                <a:solidFill>
                  <a:srgbClr val="0D6ABF"/>
                </a:solidFill>
              </a:rPr>
              <a:t>The analysis involves reviewing the source documentation, understanding field names and data types, identifying relationships across the files, and creating a master data set. </a:t>
            </a:r>
          </a:p>
          <a:p>
            <a:pPr algn="just"/>
            <a:endParaRPr lang="en-US" sz="2800" dirty="0">
              <a:solidFill>
                <a:srgbClr val="0D6ABF"/>
              </a:solidFill>
            </a:endParaRPr>
          </a:p>
          <a:p>
            <a:pPr algn="just"/>
            <a:r>
              <a:rPr lang="en-US" sz="2800" dirty="0">
                <a:solidFill>
                  <a:srgbClr val="0D6ABF"/>
                </a:solidFill>
              </a:rPr>
              <a:t>The investigation also involves identifying and removing duplicates, generating Key Performance Indicators (KPIs) and metrics, and creating visuals to show the results of the analysis.</a:t>
            </a:r>
          </a:p>
          <a:p>
            <a:pPr algn="just"/>
            <a:r>
              <a:rPr lang="en-US" sz="2800" dirty="0">
                <a:solidFill>
                  <a:srgbClr val="0D6ABF"/>
                </a:solidFill>
              </a:rPr>
              <a:t>         </a:t>
            </a:r>
            <a:endParaRPr lang="en-US" sz="3200" dirty="0">
              <a:solidFill>
                <a:srgbClr val="0D6ABF"/>
              </a:solidFill>
            </a:endParaRPr>
          </a:p>
          <a:p>
            <a:endParaRPr lang="en-US" dirty="0">
              <a:solidFill>
                <a:srgbClr val="0D6ABF"/>
              </a:solidFill>
            </a:endParaRPr>
          </a:p>
          <a:p>
            <a:endParaRPr lang="en-US" dirty="0">
              <a:solidFill>
                <a:srgbClr val="0D6ABF"/>
              </a:solidFill>
            </a:endParaRPr>
          </a:p>
        </p:txBody>
      </p:sp>
    </p:spTree>
    <p:extLst>
      <p:ext uri="{BB962C8B-B14F-4D97-AF65-F5344CB8AC3E}">
        <p14:creationId xmlns:p14="http://schemas.microsoft.com/office/powerpoint/2010/main" val="411959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B08CB7EA-7E80-A23F-891B-627C2243C1DD}"/>
              </a:ext>
            </a:extLst>
          </p:cNvPr>
          <p:cNvPicPr>
            <a:picLocks noChangeAspect="1"/>
          </p:cNvPicPr>
          <p:nvPr/>
        </p:nvPicPr>
        <p:blipFill>
          <a:blip r:embed="rId2"/>
          <a:srcRect r="425" b="-1"/>
          <a:stretch/>
        </p:blipFill>
        <p:spPr>
          <a:xfrm>
            <a:off x="20" y="1282"/>
            <a:ext cx="12191980" cy="6856718"/>
          </a:xfrm>
          <a:prstGeom prst="rect">
            <a:avLst/>
          </a:prstGeom>
        </p:spPr>
      </p:pic>
    </p:spTree>
    <p:extLst>
      <p:ext uri="{BB962C8B-B14F-4D97-AF65-F5344CB8AC3E}">
        <p14:creationId xmlns:p14="http://schemas.microsoft.com/office/powerpoint/2010/main" val="28310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A32312-0B9C-1EE9-3B1F-53252FEB57B8}"/>
              </a:ext>
            </a:extLst>
          </p:cNvPr>
          <p:cNvPicPr>
            <a:picLocks noChangeAspect="1"/>
          </p:cNvPicPr>
          <p:nvPr/>
        </p:nvPicPr>
        <p:blipFill>
          <a:blip r:embed="rId2"/>
          <a:stretch>
            <a:fillRect/>
          </a:stretch>
        </p:blipFill>
        <p:spPr>
          <a:xfrm>
            <a:off x="0" y="13359"/>
            <a:ext cx="12192000" cy="6831282"/>
          </a:xfrm>
          <a:prstGeom prst="rect">
            <a:avLst/>
          </a:prstGeom>
        </p:spPr>
      </p:pic>
    </p:spTree>
    <p:extLst>
      <p:ext uri="{BB962C8B-B14F-4D97-AF65-F5344CB8AC3E}">
        <p14:creationId xmlns:p14="http://schemas.microsoft.com/office/powerpoint/2010/main" val="341506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ABC77A-0942-DBD2-AA15-8121FDE5C57C}"/>
              </a:ext>
            </a:extLst>
          </p:cNvPr>
          <p:cNvPicPr>
            <a:picLocks noChangeAspect="1"/>
          </p:cNvPicPr>
          <p:nvPr/>
        </p:nvPicPr>
        <p:blipFill>
          <a:blip r:embed="rId2"/>
          <a:stretch>
            <a:fillRect/>
          </a:stretch>
        </p:blipFill>
        <p:spPr>
          <a:xfrm>
            <a:off x="0" y="16773"/>
            <a:ext cx="12192000" cy="6824453"/>
          </a:xfrm>
          <a:prstGeom prst="rect">
            <a:avLst/>
          </a:prstGeom>
        </p:spPr>
      </p:pic>
    </p:spTree>
    <p:extLst>
      <p:ext uri="{BB962C8B-B14F-4D97-AF65-F5344CB8AC3E}">
        <p14:creationId xmlns:p14="http://schemas.microsoft.com/office/powerpoint/2010/main" val="18726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0199" y="-5410200"/>
            <a:ext cx="1371600" cy="12191999"/>
          </a:xfrm>
          <a:solidFill>
            <a:srgbClr val="3B3B3B"/>
          </a:solidFill>
        </p:spPr>
        <p:txBody>
          <a:bodyPr vert="vert270" anchor="t" anchorCtr="0">
            <a:normAutofit/>
          </a:bodyPr>
          <a:lstStyle/>
          <a:p>
            <a:pPr algn="l"/>
            <a:r>
              <a:rPr lang="en-US" b="1" dirty="0">
                <a:solidFill>
                  <a:schemeClr val="bg1"/>
                </a:solidFill>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78198" y="-1722116"/>
            <a:ext cx="5486403" cy="11673840"/>
          </a:xfrm>
        </p:spPr>
        <p:txBody>
          <a:bodyPr vert="vert270">
            <a:normAutofit/>
          </a:bodyPr>
          <a:lstStyle/>
          <a:p>
            <a:pPr algn="just"/>
            <a:endParaRPr lang="en-US" sz="2800" dirty="0">
              <a:solidFill>
                <a:srgbClr val="0D6ABF"/>
              </a:solidFill>
            </a:endParaRPr>
          </a:p>
          <a:p>
            <a:pPr algn="just"/>
            <a:r>
              <a:rPr lang="en-US" sz="2800" dirty="0">
                <a:solidFill>
                  <a:srgbClr val="0D6ABF"/>
                </a:solidFill>
              </a:rPr>
              <a:t>Based on the EDA, we recommend investing in the </a:t>
            </a:r>
            <a:r>
              <a:rPr lang="en-US" sz="2800" b="1" dirty="0">
                <a:solidFill>
                  <a:srgbClr val="0D6ABF"/>
                </a:solidFill>
              </a:rPr>
              <a:t>Yellow Cab Company</a:t>
            </a:r>
            <a:r>
              <a:rPr lang="en-US" sz="2800" dirty="0">
                <a:solidFill>
                  <a:srgbClr val="0D6ABF"/>
                </a:solidFill>
              </a:rPr>
              <a:t>, which has a larger market share and a higher number of customers. Yellow Cab Company is the most profitable, generates the highest revenue, and also generates almost triple the average profit per trip of Pink Cab Company.</a:t>
            </a:r>
          </a:p>
          <a:p>
            <a:pPr algn="just"/>
            <a:endParaRPr lang="en-US" sz="2800" dirty="0">
              <a:solidFill>
                <a:srgbClr val="0D6ABF"/>
              </a:solidFill>
            </a:endParaRPr>
          </a:p>
          <a:p>
            <a:pPr algn="just"/>
            <a:r>
              <a:rPr lang="en-US" sz="2800" dirty="0">
                <a:solidFill>
                  <a:srgbClr val="0D6ABF"/>
                </a:solidFill>
              </a:rPr>
              <a:t>The analysis also revealed seasonality in the number of customers using cab services, with a peak in months towards the end of the year. Additionally, the analysis identified customer segments with unique attributes, such as business travelers and weekend riders. More cabs should be made available on weekends to ensure maximum service delivery and profits. </a:t>
            </a:r>
            <a:endParaRPr lang="en-US" dirty="0">
              <a:solidFill>
                <a:srgbClr val="0D6ABF"/>
              </a:solidFill>
            </a:endParaRPr>
          </a:p>
          <a:p>
            <a:endParaRPr lang="en-US" dirty="0">
              <a:solidFill>
                <a:srgbClr val="0D6ABF"/>
              </a:solidFill>
            </a:endParaRPr>
          </a:p>
        </p:txBody>
      </p:sp>
    </p:spTree>
    <p:extLst>
      <p:ext uri="{BB962C8B-B14F-4D97-AF65-F5344CB8AC3E}">
        <p14:creationId xmlns:p14="http://schemas.microsoft.com/office/powerpoint/2010/main" val="238487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89</TotalTime>
  <Words>444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   Agenda</vt:lpstr>
      <vt:lpstr>Executive Summary</vt:lpstr>
      <vt:lpstr>Problem Statement</vt:lpstr>
      <vt:lpstr>Approach</vt:lpstr>
      <vt:lpstr>PowerPoint Presentation</vt:lpstr>
      <vt:lpstr>PowerPoint Presentation</vt:lpstr>
      <vt:lpstr>PowerPoint Presentation</vt:lpstr>
      <vt:lpstr>Recommendations</vt:lpstr>
      <vt:lpstr>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Jesumbo Oludipe</dc:creator>
  <cp:lastModifiedBy>Jesumbo Oludipe</cp:lastModifiedBy>
  <cp:revision>15</cp:revision>
  <dcterms:created xsi:type="dcterms:W3CDTF">2023-03-21T13:09:55Z</dcterms:created>
  <dcterms:modified xsi:type="dcterms:W3CDTF">2024-10-05T10:15:04Z</dcterms:modified>
</cp:coreProperties>
</file>