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59"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4" Type="http://schemas.openxmlformats.org/officeDocument/2006/relationships/hyperlink" Target="http://creativecommons.org/licenses/by/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gilemanifesto.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ielo.org.mx/scielo.php?script=sci_arttext&amp;pid=S0186-72102015000300725#B3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s.wikipedia.org/w/index.php?title=Funciones_iniciales&amp;action=edit&amp;redlink=1" TargetMode="External"/><Relationship Id="rId3" Type="http://schemas.openxmlformats.org/officeDocument/2006/relationships/hyperlink" Target="https://es.wikipedia.org/wiki/N%C3%BAmero_natural" TargetMode="External"/><Relationship Id="rId7" Type="http://schemas.openxmlformats.org/officeDocument/2006/relationships/hyperlink" Target="https://es.wikipedia.org/wiki/Funci%C3%B3n_recursiva#definici%C3%B3n" TargetMode="External"/><Relationship Id="rId2" Type="http://schemas.openxmlformats.org/officeDocument/2006/relationships/hyperlink" Target="https://es.wikipedia.org/wiki/Funci%C3%B3n_matem%C3%A1tica" TargetMode="External"/><Relationship Id="rId1" Type="http://schemas.openxmlformats.org/officeDocument/2006/relationships/slideLayout" Target="../slideLayouts/slideLayout2.xml"/><Relationship Id="rId6" Type="http://schemas.openxmlformats.org/officeDocument/2006/relationships/hyperlink" Target="https://es.wikipedia.org/wiki/Recursi%C3%B3n_primitiva" TargetMode="External"/><Relationship Id="rId5" Type="http://schemas.openxmlformats.org/officeDocument/2006/relationships/hyperlink" Target="https://es.wikipedia.org/wiki/M%C3%A1quina_de_Turing" TargetMode="External"/><Relationship Id="rId4" Type="http://schemas.openxmlformats.org/officeDocument/2006/relationships/hyperlink" Target="https://es.wikipedia.org/wiki/Teor%C3%ADa_de_la_computabilidad" TargetMode="External"/><Relationship Id="rId9" Type="http://schemas.openxmlformats.org/officeDocument/2006/relationships/hyperlink" Target="https://es.wikipedia.org/wiki/Funci%C3%B3n_de_Ackerman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04552" y="669701"/>
            <a:ext cx="10122794" cy="5737539"/>
          </a:xfrm>
        </p:spPr>
        <p:txBody>
          <a:bodyPr/>
          <a:lstStyle/>
          <a:p>
            <a:r>
              <a:rPr lang="es-MX" sz="3600" dirty="0" smtClean="0">
                <a:latin typeface="Arial Narrow" panose="020B0606020202030204" pitchFamily="34" charset="0"/>
              </a:rPr>
              <a:t>INSTITUTO TECNOLÓGICO DE IZTAPALAPA</a:t>
            </a:r>
            <a:br>
              <a:rPr lang="es-MX" sz="3600" dirty="0" smtClean="0">
                <a:latin typeface="Arial Narrow" panose="020B0606020202030204" pitchFamily="34" charset="0"/>
              </a:rPr>
            </a:br>
            <a:r>
              <a:rPr lang="es-MX" sz="3600" dirty="0" smtClean="0">
                <a:latin typeface="Arial Narrow" panose="020B0606020202030204" pitchFamily="34" charset="0"/>
              </a:rPr>
              <a:t>ALUMNOS: LÓPEZ ALVA JESÚS ANTONIO 171080135</a:t>
            </a:r>
            <a:br>
              <a:rPr lang="es-MX" sz="3600" dirty="0" smtClean="0">
                <a:latin typeface="Arial Narrow" panose="020B0606020202030204" pitchFamily="34" charset="0"/>
              </a:rPr>
            </a:br>
            <a:r>
              <a:rPr lang="es-MX" sz="3600" dirty="0" smtClean="0">
                <a:latin typeface="Arial Narrow" panose="020B0606020202030204" pitchFamily="34" charset="0"/>
              </a:rPr>
              <a:t>LUIS LIRA JOSÉ MANUEL 181080195</a:t>
            </a:r>
            <a:br>
              <a:rPr lang="es-MX" sz="3600" dirty="0" smtClean="0">
                <a:latin typeface="Arial Narrow" panose="020B0606020202030204" pitchFamily="34" charset="0"/>
              </a:rPr>
            </a:br>
            <a:r>
              <a:rPr lang="es-MX" sz="3600" dirty="0" smtClean="0">
                <a:latin typeface="Arial Narrow" panose="020B0606020202030204" pitchFamily="34" charset="0"/>
              </a:rPr>
              <a:t>MARTÍNEZ CRUZ INGRID ABRIL 181080500</a:t>
            </a:r>
            <a:br>
              <a:rPr lang="es-MX" sz="3600" dirty="0" smtClean="0">
                <a:latin typeface="Arial Narrow" panose="020B0606020202030204" pitchFamily="34" charset="0"/>
              </a:rPr>
            </a:br>
            <a:r>
              <a:rPr lang="es-MX" sz="3600" dirty="0" smtClean="0">
                <a:latin typeface="Arial Narrow" panose="020B0606020202030204" pitchFamily="34" charset="0"/>
              </a:rPr>
              <a:t>MATERIA: LENGUAJES Y AUTÓMATAS 1</a:t>
            </a:r>
            <a:br>
              <a:rPr lang="es-MX" sz="3600" dirty="0" smtClean="0">
                <a:latin typeface="Arial Narrow" panose="020B0606020202030204" pitchFamily="34" charset="0"/>
              </a:rPr>
            </a:br>
            <a:r>
              <a:rPr lang="es-MX" sz="3600" dirty="0" smtClean="0">
                <a:latin typeface="Arial Narrow" panose="020B0606020202030204" pitchFamily="34" charset="0"/>
              </a:rPr>
              <a:t>PROFESOR: ABIEL TOMAS PARRA HERNÁNDEZ </a:t>
            </a:r>
            <a:br>
              <a:rPr lang="es-MX" sz="3600" dirty="0" smtClean="0">
                <a:latin typeface="Arial Narrow" panose="020B0606020202030204" pitchFamily="34" charset="0"/>
              </a:rPr>
            </a:br>
            <a:r>
              <a:rPr lang="es-MX" sz="3600" dirty="0" smtClean="0">
                <a:latin typeface="Arial Narrow" panose="020B0606020202030204" pitchFamily="34" charset="0"/>
              </a:rPr>
              <a:t>SEMESTRE: 6 AV</a:t>
            </a:r>
            <a:br>
              <a:rPr lang="es-MX" sz="3600" dirty="0" smtClean="0">
                <a:latin typeface="Arial Narrow" panose="020B0606020202030204" pitchFamily="34" charset="0"/>
              </a:rPr>
            </a:br>
            <a:r>
              <a:rPr lang="es-MX" sz="3600" dirty="0" smtClean="0">
                <a:latin typeface="Arial Narrow" panose="020B0606020202030204" pitchFamily="34" charset="0"/>
              </a:rPr>
              <a:t>CARRERA: INGENIERIA EN SISTEMAS COMPUTACIONALES</a:t>
            </a:r>
            <a:br>
              <a:rPr lang="es-MX" sz="3600" dirty="0" smtClean="0">
                <a:latin typeface="Arial Narrow" panose="020B0606020202030204" pitchFamily="34" charset="0"/>
              </a:rPr>
            </a:br>
            <a:r>
              <a:rPr lang="es-MX" sz="3600" dirty="0" smtClean="0">
                <a:latin typeface="Arial Narrow" panose="020B0606020202030204" pitchFamily="34" charset="0"/>
              </a:rPr>
              <a:t>MARZO 2021 JUNIO 2021</a:t>
            </a:r>
            <a:r>
              <a:rPr lang="es-MX" sz="3600" dirty="0" smtClean="0">
                <a:latin typeface="Arial Narrow" panose="020B0606020202030204" pitchFamily="34" charset="0"/>
              </a:rPr>
              <a:t> </a:t>
            </a:r>
            <a:endParaRPr lang="es-ES" sz="3600" dirty="0">
              <a:latin typeface="Arial Narrow" panose="020B0606020202030204" pitchFamily="34" charset="0"/>
            </a:endParaRPr>
          </a:p>
        </p:txBody>
      </p:sp>
    </p:spTree>
    <p:extLst>
      <p:ext uri="{BB962C8B-B14F-4D97-AF65-F5344CB8AC3E}">
        <p14:creationId xmlns:p14="http://schemas.microsoft.com/office/powerpoint/2010/main" val="1521984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METODOLOGÍA TRADICIONAL</a:t>
            </a:r>
            <a:endParaRPr lang="es-ES" dirty="0"/>
          </a:p>
        </p:txBody>
      </p:sp>
      <p:sp>
        <p:nvSpPr>
          <p:cNvPr id="3" name="Marcador de contenido 2"/>
          <p:cNvSpPr>
            <a:spLocks noGrp="1"/>
          </p:cNvSpPr>
          <p:nvPr>
            <p:ph idx="1"/>
          </p:nvPr>
        </p:nvSpPr>
        <p:spPr/>
        <p:txBody>
          <a:bodyPr>
            <a:normAutofit lnSpcReduction="10000"/>
          </a:bodyPr>
          <a:lstStyle/>
          <a:p>
            <a:r>
              <a:rPr lang="es-ES" dirty="0" err="1"/>
              <a:t>Icons</a:t>
            </a:r>
            <a:r>
              <a:rPr lang="es-ES" dirty="0"/>
              <a:t> </a:t>
            </a:r>
            <a:r>
              <a:rPr lang="es-ES" dirty="0" err="1"/>
              <a:t>made</a:t>
            </a:r>
            <a:r>
              <a:rPr lang="es-ES" dirty="0"/>
              <a:t> </a:t>
            </a:r>
            <a:r>
              <a:rPr lang="es-ES" dirty="0" err="1"/>
              <a:t>by</a:t>
            </a:r>
            <a:r>
              <a:rPr lang="es-ES" dirty="0"/>
              <a:t> </a:t>
            </a:r>
            <a:r>
              <a:rPr lang="es-ES" u="sng" dirty="0" err="1">
                <a:hlinkClick r:id="rId2" tooltip="Freepik"/>
              </a:rPr>
              <a:t>Freepik</a:t>
            </a:r>
            <a:r>
              <a:rPr lang="es-ES" dirty="0"/>
              <a:t> </a:t>
            </a:r>
            <a:r>
              <a:rPr lang="es-ES" dirty="0" err="1"/>
              <a:t>from</a:t>
            </a:r>
            <a:r>
              <a:rPr lang="es-ES" dirty="0"/>
              <a:t> </a:t>
            </a:r>
            <a:r>
              <a:rPr lang="es-ES" u="sng" dirty="0">
                <a:hlinkClick r:id="rId3" tooltip="Flaticon"/>
              </a:rPr>
              <a:t>www.flaticon.com</a:t>
            </a:r>
            <a:r>
              <a:rPr lang="es-ES" dirty="0"/>
              <a:t> </a:t>
            </a:r>
            <a:r>
              <a:rPr lang="es-ES" dirty="0" err="1"/>
              <a:t>is</a:t>
            </a:r>
            <a:r>
              <a:rPr lang="es-ES" dirty="0"/>
              <a:t> </a:t>
            </a:r>
            <a:r>
              <a:rPr lang="es-ES" dirty="0" err="1"/>
              <a:t>licensed</a:t>
            </a:r>
            <a:r>
              <a:rPr lang="es-ES" dirty="0"/>
              <a:t> </a:t>
            </a:r>
            <a:r>
              <a:rPr lang="es-ES" dirty="0" err="1"/>
              <a:t>by</a:t>
            </a:r>
            <a:r>
              <a:rPr lang="es-ES" dirty="0"/>
              <a:t> </a:t>
            </a:r>
            <a:r>
              <a:rPr lang="es-ES" u="sng" dirty="0">
                <a:hlinkClick r:id="rId4" tooltip="Creative Commons BY 3.0"/>
              </a:rPr>
              <a:t>CC 3.0 BY</a:t>
            </a:r>
            <a:endParaRPr lang="es-ES" dirty="0"/>
          </a:p>
          <a:p>
            <a:r>
              <a:rPr lang="es-ES" dirty="0"/>
              <a:t>En los ejemplos de construcción de edificios y proyectos gubernamentales la mejor metodología o la más utilizada es la tradicional.</a:t>
            </a:r>
          </a:p>
          <a:p>
            <a:r>
              <a:rPr lang="es-ES" dirty="0"/>
              <a:t>¿Por qué?</a:t>
            </a:r>
          </a:p>
          <a:p>
            <a:r>
              <a:rPr lang="es-ES" dirty="0"/>
              <a:t>Respuesta: El proyecto se debe finalizar con un resultado esperado en los tiempos establecidos. Es decir, debe tener un </a:t>
            </a:r>
            <a:r>
              <a:rPr lang="es-ES" b="1" dirty="0"/>
              <a:t>resultado previsible</a:t>
            </a:r>
            <a:r>
              <a:rPr lang="es-ES" dirty="0"/>
              <a:t>. Adicionalmente</a:t>
            </a:r>
            <a:r>
              <a:rPr lang="es-ES" b="1" dirty="0"/>
              <a:t> realizar cambios</a:t>
            </a:r>
            <a:r>
              <a:rPr lang="es-ES" dirty="0"/>
              <a:t> en estos proyectos resulta </a:t>
            </a:r>
            <a:r>
              <a:rPr lang="es-ES" b="1" dirty="0"/>
              <a:t>muy costoso</a:t>
            </a:r>
            <a:r>
              <a:rPr lang="es-ES" dirty="0"/>
              <a:t> por la</a:t>
            </a:r>
            <a:r>
              <a:rPr lang="es-ES" b="1" dirty="0"/>
              <a:t> gran cantidad de actores</a:t>
            </a:r>
            <a:r>
              <a:rPr lang="es-ES" dirty="0"/>
              <a:t> involucrados.</a:t>
            </a:r>
            <a:endParaRPr lang="es-ES" dirty="0"/>
          </a:p>
        </p:txBody>
      </p:sp>
    </p:spTree>
    <p:extLst>
      <p:ext uri="{BB962C8B-B14F-4D97-AF65-F5344CB8AC3E}">
        <p14:creationId xmlns:p14="http://schemas.microsoft.com/office/powerpoint/2010/main" val="1826589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FORMA DE PLANIFICACIÓN</a:t>
            </a:r>
            <a:endParaRPr lang="es-ES" dirty="0"/>
          </a:p>
        </p:txBody>
      </p:sp>
      <p:sp>
        <p:nvSpPr>
          <p:cNvPr id="3" name="Marcador de contenido 2"/>
          <p:cNvSpPr>
            <a:spLocks noGrp="1"/>
          </p:cNvSpPr>
          <p:nvPr>
            <p:ph idx="1"/>
          </p:nvPr>
        </p:nvSpPr>
        <p:spPr/>
        <p:txBody>
          <a:bodyPr/>
          <a:lstStyle/>
          <a:p>
            <a:r>
              <a:rPr lang="es-ES" dirty="0"/>
              <a:t>Este tipo de proyectos consta de una etapa de inicialización, otra de planificación, seguida de una de ejecución y finalmente un cierre, todo esto de forma lineal. Lo que lo distingue a los otros modelos es (principalmente) la etapa de </a:t>
            </a:r>
            <a:r>
              <a:rPr lang="es-ES" b="1" dirty="0"/>
              <a:t>planificación</a:t>
            </a:r>
            <a:r>
              <a:rPr lang="es-ES" dirty="0"/>
              <a:t> ya que esta se realiza una vez antes de que inicie la ejecución del proyecto.</a:t>
            </a:r>
          </a:p>
        </p:txBody>
      </p:sp>
    </p:spTree>
    <p:extLst>
      <p:ext uri="{BB962C8B-B14F-4D97-AF65-F5344CB8AC3E}">
        <p14:creationId xmlns:p14="http://schemas.microsoft.com/office/powerpoint/2010/main" val="288816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95401" y="1738648"/>
            <a:ext cx="9601196" cy="4137220"/>
          </a:xfrm>
        </p:spPr>
        <p:txBody>
          <a:bodyPr/>
          <a:lstStyle/>
          <a:p>
            <a:r>
              <a:rPr lang="es-ES" dirty="0"/>
              <a:t>Dado que los </a:t>
            </a:r>
            <a:r>
              <a:rPr lang="es-ES" b="1" dirty="0"/>
              <a:t>proyectos </a:t>
            </a:r>
            <a:r>
              <a:rPr lang="es-ES" dirty="0"/>
              <a:t>que se manejan son </a:t>
            </a:r>
            <a:r>
              <a:rPr lang="es-ES" b="1" dirty="0"/>
              <a:t>grandes</a:t>
            </a:r>
            <a:r>
              <a:rPr lang="es-ES" dirty="0"/>
              <a:t> y el resultado debe ser </a:t>
            </a:r>
            <a:r>
              <a:rPr lang="es-ES" dirty="0" err="1"/>
              <a:t>predisible</a:t>
            </a:r>
            <a:r>
              <a:rPr lang="es-ES" dirty="0"/>
              <a:t>, las tareas de un proyecto se descomponen en </a:t>
            </a:r>
            <a:r>
              <a:rPr lang="es-ES" dirty="0" err="1"/>
              <a:t>subtareas</a:t>
            </a:r>
            <a:r>
              <a:rPr lang="es-ES" dirty="0"/>
              <a:t>. </a:t>
            </a:r>
            <a:r>
              <a:rPr lang="es-ES" b="1" dirty="0"/>
              <a:t>Cada una </a:t>
            </a:r>
            <a:r>
              <a:rPr lang="es-ES" dirty="0"/>
              <a:t>con un </a:t>
            </a:r>
            <a:r>
              <a:rPr lang="es-ES" b="1" dirty="0"/>
              <a:t>cierto alcance</a:t>
            </a:r>
            <a:r>
              <a:rPr lang="es-ES" dirty="0"/>
              <a:t> y </a:t>
            </a:r>
            <a:r>
              <a:rPr lang="es-ES" b="1" dirty="0"/>
              <a:t>tiempo </a:t>
            </a:r>
            <a:r>
              <a:rPr lang="es-ES" dirty="0"/>
              <a:t>para realizarse. Por otra parte, </a:t>
            </a:r>
            <a:r>
              <a:rPr lang="es-ES" b="1" dirty="0"/>
              <a:t>cada tarea </a:t>
            </a:r>
            <a:r>
              <a:rPr lang="es-ES" dirty="0"/>
              <a:t>se debe </a:t>
            </a:r>
            <a:r>
              <a:rPr lang="es-ES" b="1" dirty="0"/>
              <a:t>realizar en un orden </a:t>
            </a:r>
            <a:r>
              <a:rPr lang="es-ES" dirty="0"/>
              <a:t>(por ejemplo, si se quiere construir una casa antes de construir las murallas se debe establecer las bases del suelo).</a:t>
            </a:r>
          </a:p>
          <a:p>
            <a:endParaRPr lang="es-ES" dirty="0"/>
          </a:p>
        </p:txBody>
      </p:sp>
    </p:spTree>
    <p:extLst>
      <p:ext uri="{BB962C8B-B14F-4D97-AF65-F5344CB8AC3E}">
        <p14:creationId xmlns:p14="http://schemas.microsoft.com/office/powerpoint/2010/main" val="3074602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FORMA DE PLANIFICACIÓN</a:t>
            </a:r>
            <a:endParaRPr lang="es-ES" b="1" dirty="0"/>
          </a:p>
        </p:txBody>
      </p:sp>
      <p:sp>
        <p:nvSpPr>
          <p:cNvPr id="3" name="Marcador de contenido 2"/>
          <p:cNvSpPr>
            <a:spLocks noGrp="1"/>
          </p:cNvSpPr>
          <p:nvPr>
            <p:ph idx="1"/>
          </p:nvPr>
        </p:nvSpPr>
        <p:spPr/>
        <p:txBody>
          <a:bodyPr>
            <a:normAutofit/>
          </a:bodyPr>
          <a:lstStyle/>
          <a:p>
            <a:pPr algn="just"/>
            <a:r>
              <a:rPr lang="es-MX" dirty="0" smtClean="0"/>
              <a:t>La </a:t>
            </a:r>
            <a:r>
              <a:rPr lang="es-MX" dirty="0"/>
              <a:t>metodología </a:t>
            </a:r>
            <a:r>
              <a:rPr lang="es-MX" dirty="0" err="1"/>
              <a:t>Scrum</a:t>
            </a:r>
            <a:r>
              <a:rPr lang="es-MX" dirty="0"/>
              <a:t> trabaja con ciclos llamados “</a:t>
            </a:r>
            <a:r>
              <a:rPr lang="es-MX" b="1" i="1" dirty="0"/>
              <a:t>Sprint</a:t>
            </a:r>
            <a:r>
              <a:rPr lang="es-MX" dirty="0"/>
              <a:t>“, que pueden durar 2 semanas a un mes. Cada </a:t>
            </a:r>
            <a:r>
              <a:rPr lang="es-MX" i="1" dirty="0"/>
              <a:t>Sprint</a:t>
            </a:r>
            <a:r>
              <a:rPr lang="es-MX" dirty="0"/>
              <a:t> comienza con una etapa de planificación y finaliza con un cierre de ciclo. Hay dos reuniones importantes y diferentes en el cierre. La primera es analizar el </a:t>
            </a:r>
            <a:r>
              <a:rPr lang="es-MX" b="1" dirty="0"/>
              <a:t>producto incremental</a:t>
            </a:r>
            <a:r>
              <a:rPr lang="es-MX" dirty="0"/>
              <a:t> que se ha realizado en el </a:t>
            </a:r>
            <a:r>
              <a:rPr lang="es-MX" i="1" dirty="0"/>
              <a:t>Sprint</a:t>
            </a:r>
            <a:r>
              <a:rPr lang="es-MX" dirty="0"/>
              <a:t>. Y la segunda analizar el desempeño de equipo y revisar que elementos</a:t>
            </a:r>
            <a:r>
              <a:rPr lang="es-MX" b="1" dirty="0"/>
              <a:t> podrían cambiarse del proyecto que se realiza</a:t>
            </a:r>
            <a:r>
              <a:rPr lang="es-MX" dirty="0"/>
              <a:t>. En la metodología Ágil </a:t>
            </a:r>
            <a:r>
              <a:rPr lang="es-MX" u="sng" dirty="0">
                <a:hlinkClick r:id="rId2"/>
              </a:rPr>
              <a:t>dentro de su manifiesto</a:t>
            </a:r>
            <a:r>
              <a:rPr lang="es-MX" dirty="0"/>
              <a:t> está la apertura al cambio y la idea de que un </a:t>
            </a:r>
            <a:r>
              <a:rPr lang="es-MX" b="1" dirty="0"/>
              <a:t>proyecto</a:t>
            </a:r>
            <a:r>
              <a:rPr lang="es-MX" dirty="0"/>
              <a:t>, en caso que lo necesite, debería </a:t>
            </a:r>
            <a:r>
              <a:rPr lang="es-MX" b="1" dirty="0"/>
              <a:t>modificarse</a:t>
            </a:r>
            <a:r>
              <a:rPr lang="es-MX" dirty="0"/>
              <a:t>.</a:t>
            </a:r>
            <a:endParaRPr lang="es-ES" dirty="0"/>
          </a:p>
        </p:txBody>
      </p:sp>
    </p:spTree>
    <p:extLst>
      <p:ext uri="{BB962C8B-B14F-4D97-AF65-F5344CB8AC3E}">
        <p14:creationId xmlns:p14="http://schemas.microsoft.com/office/powerpoint/2010/main" val="2075989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METODOLOGÍA MIXTA</a:t>
            </a:r>
            <a:endParaRPr lang="es-ES" dirty="0"/>
          </a:p>
        </p:txBody>
      </p:sp>
      <p:sp>
        <p:nvSpPr>
          <p:cNvPr id="3" name="Marcador de contenido 2"/>
          <p:cNvSpPr>
            <a:spLocks noGrp="1"/>
          </p:cNvSpPr>
          <p:nvPr>
            <p:ph idx="1"/>
          </p:nvPr>
        </p:nvSpPr>
        <p:spPr/>
        <p:txBody>
          <a:bodyPr/>
          <a:lstStyle/>
          <a:p>
            <a:r>
              <a:rPr lang="es-ES" dirty="0"/>
              <a:t>Como se señaló desde el inicio, por supuesto no son nada nuevas las propuestas, provenientes de muchas disciplinas, que promueven la idea de la complementariedad de métodos en la puesta en práctica de la investigación. Sin embargo, habría que enfatizar que esta intención ha estado más presente, o desde hace más tiempo, en las ciencias sociales y las humanidades (</a:t>
            </a:r>
            <a:r>
              <a:rPr lang="es-ES" u="sng" baseline="30000" dirty="0">
                <a:hlinkClick r:id="rId2"/>
              </a:rPr>
              <a:t>Johnson, </a:t>
            </a:r>
            <a:r>
              <a:rPr lang="es-ES" u="sng" baseline="30000" dirty="0" err="1">
                <a:hlinkClick r:id="rId2"/>
              </a:rPr>
              <a:t>Onwuegbuzie</a:t>
            </a:r>
            <a:r>
              <a:rPr lang="es-ES" u="sng" baseline="30000" dirty="0">
                <a:hlinkClick r:id="rId2"/>
              </a:rPr>
              <a:t> y Turner, 2007</a:t>
            </a:r>
            <a:r>
              <a:rPr lang="es-ES" dirty="0"/>
              <a:t>) que, recordando el tema que nos ocupa, en la demografía y los estudios de población. </a:t>
            </a:r>
            <a:endParaRPr lang="es-ES" dirty="0"/>
          </a:p>
        </p:txBody>
      </p:sp>
    </p:spTree>
    <p:extLst>
      <p:ext uri="{BB962C8B-B14F-4D97-AF65-F5344CB8AC3E}">
        <p14:creationId xmlns:p14="http://schemas.microsoft.com/office/powerpoint/2010/main" val="1040640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DESARROLLO</a:t>
            </a:r>
          </a:p>
        </p:txBody>
      </p:sp>
      <p:sp>
        <p:nvSpPr>
          <p:cNvPr id="3" name="Marcador de contenido 2"/>
          <p:cNvSpPr>
            <a:spLocks noGrp="1"/>
          </p:cNvSpPr>
          <p:nvPr>
            <p:ph idx="1"/>
          </p:nvPr>
        </p:nvSpPr>
        <p:spPr/>
        <p:txBody>
          <a:bodyPr/>
          <a:lstStyle/>
          <a:p>
            <a:r>
              <a:rPr lang="es-ES" dirty="0" smtClean="0"/>
              <a:t> </a:t>
            </a:r>
            <a:r>
              <a:rPr lang="es-ES" dirty="0"/>
              <a:t>La metodología que se propone cuenta con seis etapas y se describe de manera general en el siguiente esquema:</a:t>
            </a:r>
          </a:p>
          <a:p>
            <a:r>
              <a:rPr lang="es-ES" dirty="0"/>
              <a:t> ETAPA 1. Determinación de las necesidades de documentación. Objetivo: Determinar los tipos de documentos que deben existir en la organización para garantizar que los procesos se lleven a cabo bajo condiciones controladas.</a:t>
            </a:r>
          </a:p>
          <a:p>
            <a:endParaRPr lang="es-ES" dirty="0"/>
          </a:p>
        </p:txBody>
      </p:sp>
    </p:spTree>
    <p:extLst>
      <p:ext uri="{BB962C8B-B14F-4D97-AF65-F5344CB8AC3E}">
        <p14:creationId xmlns:p14="http://schemas.microsoft.com/office/powerpoint/2010/main" val="1512474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rotWithShape="1">
          <a:blip r:embed="rId2"/>
          <a:srcRect l="37848" t="23848" r="37372" b="16683"/>
          <a:stretch/>
        </p:blipFill>
        <p:spPr bwMode="auto">
          <a:xfrm>
            <a:off x="1287887" y="960483"/>
            <a:ext cx="9156879" cy="51441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0102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a:t>
            </a:r>
            <a:endParaRPr lang="es-ES" dirty="0"/>
          </a:p>
        </p:txBody>
      </p:sp>
      <p:sp>
        <p:nvSpPr>
          <p:cNvPr id="3" name="Marcador de contenido 2"/>
          <p:cNvSpPr>
            <a:spLocks noGrp="1"/>
          </p:cNvSpPr>
          <p:nvPr>
            <p:ph idx="1"/>
          </p:nvPr>
        </p:nvSpPr>
        <p:spPr/>
        <p:txBody>
          <a:bodyPr/>
          <a:lstStyle/>
          <a:p>
            <a:r>
              <a:rPr lang="es-ES" dirty="0"/>
              <a:t>Existen muchas definiciones de simulación, por ejemplo, para el economista estadounidense Thomas H. </a:t>
            </a:r>
            <a:r>
              <a:rPr lang="es-ES" dirty="0" err="1"/>
              <a:t>Naylor</a:t>
            </a:r>
            <a:r>
              <a:rPr lang="es-ES" dirty="0"/>
              <a:t> “Simulación es una técnica numérica para conducir experimentos en una computadora digital. Estos experimentos comprenden ciertos tipos de relaciones matemáticas y lógicas, las cuales son necesarias para describir el comportamiento y la estructura de sistemas complejos del mundo real a través de largos periodos de </a:t>
            </a:r>
            <a:r>
              <a:rPr lang="es-ES" dirty="0" smtClean="0"/>
              <a:t>tiempo”.</a:t>
            </a:r>
            <a:endParaRPr lang="es-ES" dirty="0"/>
          </a:p>
        </p:txBody>
      </p:sp>
    </p:spTree>
    <p:extLst>
      <p:ext uri="{BB962C8B-B14F-4D97-AF65-F5344CB8AC3E}">
        <p14:creationId xmlns:p14="http://schemas.microsoft.com/office/powerpoint/2010/main" val="2917549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a:t>
            </a:r>
            <a:endParaRPr lang="es-ES" dirty="0"/>
          </a:p>
        </p:txBody>
      </p:sp>
      <p:pic>
        <p:nvPicPr>
          <p:cNvPr id="6" name="Imagen 5"/>
          <p:cNvPicPr>
            <a:picLocks noChangeAspect="1"/>
          </p:cNvPicPr>
          <p:nvPr/>
        </p:nvPicPr>
        <p:blipFill rotWithShape="1">
          <a:blip r:embed="rId2"/>
          <a:srcRect l="4542" t="15194" r="5457" b="7022"/>
          <a:stretch/>
        </p:blipFill>
        <p:spPr>
          <a:xfrm>
            <a:off x="822102" y="1960303"/>
            <a:ext cx="10547796" cy="4717391"/>
          </a:xfrm>
          <a:prstGeom prst="rect">
            <a:avLst/>
          </a:prstGeom>
        </p:spPr>
      </p:pic>
    </p:spTree>
    <p:extLst>
      <p:ext uri="{BB962C8B-B14F-4D97-AF65-F5344CB8AC3E}">
        <p14:creationId xmlns:p14="http://schemas.microsoft.com/office/powerpoint/2010/main" val="3210221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87829" y="1732684"/>
            <a:ext cx="8556937" cy="1641581"/>
          </a:xfrm>
        </p:spPr>
        <p:txBody>
          <a:bodyPr>
            <a:normAutofit/>
          </a:bodyPr>
          <a:lstStyle/>
          <a:p>
            <a:pPr algn="ctr"/>
            <a:r>
              <a:rPr lang="es-MX" sz="4800" dirty="0" smtClean="0">
                <a:latin typeface="Algerian" panose="04020705040A02060702" pitchFamily="82" charset="0"/>
              </a:rPr>
              <a:t>Muchas gracias por su atención prestada </a:t>
            </a:r>
            <a:endParaRPr lang="es-ES" sz="4800" dirty="0">
              <a:latin typeface="Algerian" panose="04020705040A02060702" pitchFamily="82" charset="0"/>
            </a:endParaRPr>
          </a:p>
        </p:txBody>
      </p:sp>
      <p:pic>
        <p:nvPicPr>
          <p:cNvPr id="2050" name="Picture 2" descr="Mi presentación de diapositivas | Memes de buenos dias, Sé bueno, Buen dia  gracioso"/>
          <p:cNvPicPr>
            <a:picLocks noChangeAspect="1" noChangeArrowheads="1"/>
          </p:cNvPicPr>
          <p:nvPr/>
        </p:nvPicPr>
        <p:blipFill rotWithShape="1">
          <a:blip r:embed="rId2">
            <a:extLst>
              <a:ext uri="{28A0092B-C50C-407E-A947-70E740481C1C}">
                <a14:useLocalDpi xmlns:a14="http://schemas.microsoft.com/office/drawing/2010/main" val="0"/>
              </a:ext>
            </a:extLst>
          </a:blip>
          <a:srcRect l="17738" r="17508"/>
          <a:stretch/>
        </p:blipFill>
        <p:spPr bwMode="auto">
          <a:xfrm>
            <a:off x="3403779" y="3721994"/>
            <a:ext cx="6152346" cy="225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02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RESUMEN</a:t>
            </a:r>
            <a:endParaRPr lang="es-ES" dirty="0"/>
          </a:p>
        </p:txBody>
      </p:sp>
      <p:sp>
        <p:nvSpPr>
          <p:cNvPr id="3" name="Marcador de contenido 2"/>
          <p:cNvSpPr>
            <a:spLocks noGrp="1"/>
          </p:cNvSpPr>
          <p:nvPr>
            <p:ph idx="1"/>
          </p:nvPr>
        </p:nvSpPr>
        <p:spPr>
          <a:xfrm>
            <a:off x="1295401" y="2137893"/>
            <a:ext cx="9601196" cy="3737975"/>
          </a:xfrm>
        </p:spPr>
        <p:txBody>
          <a:bodyPr>
            <a:noAutofit/>
          </a:bodyPr>
          <a:lstStyle/>
          <a:p>
            <a:pPr algn="just"/>
            <a:r>
              <a:rPr lang="es-ES" sz="2000" dirty="0">
                <a:solidFill>
                  <a:schemeClr val="tx1"/>
                </a:solidFill>
                <a:latin typeface="Arial" panose="020B0604020202020204" pitchFamily="34" charset="0"/>
                <a:cs typeface="Arial" panose="020B0604020202020204" pitchFamily="34" charset="0"/>
              </a:rPr>
              <a:t>Las funciones recursivas generales son una clase de </a:t>
            </a:r>
            <a:r>
              <a:rPr lang="es-ES" sz="2000" dirty="0">
                <a:solidFill>
                  <a:schemeClr val="tx1"/>
                </a:solidFill>
                <a:latin typeface="Arial" panose="020B0604020202020204" pitchFamily="34" charset="0"/>
                <a:cs typeface="Arial" panose="020B0604020202020204" pitchFamily="34" charset="0"/>
                <a:hlinkClick r:id="rId2" tooltip="Función matemática"/>
              </a:rPr>
              <a:t>funciones</a:t>
            </a:r>
            <a:r>
              <a:rPr lang="es-ES" sz="2000" dirty="0">
                <a:solidFill>
                  <a:schemeClr val="tx1"/>
                </a:solidFill>
                <a:latin typeface="Arial" panose="020B0604020202020204" pitchFamily="34" charset="0"/>
                <a:cs typeface="Arial" panose="020B0604020202020204" pitchFamily="34" charset="0"/>
              </a:rPr>
              <a:t> de los </a:t>
            </a:r>
            <a:r>
              <a:rPr lang="es-ES" sz="2000" dirty="0">
                <a:solidFill>
                  <a:schemeClr val="tx1"/>
                </a:solidFill>
                <a:latin typeface="Arial" panose="020B0604020202020204" pitchFamily="34" charset="0"/>
                <a:cs typeface="Arial" panose="020B0604020202020204" pitchFamily="34" charset="0"/>
                <a:hlinkClick r:id="rId3" tooltip="Número natural"/>
              </a:rPr>
              <a:t>números naturales</a:t>
            </a:r>
            <a:r>
              <a:rPr lang="es-ES" sz="2000" dirty="0">
                <a:solidFill>
                  <a:schemeClr val="tx1"/>
                </a:solidFill>
                <a:latin typeface="Arial" panose="020B0604020202020204" pitchFamily="34" charset="0"/>
                <a:cs typeface="Arial" panose="020B0604020202020204" pitchFamily="34" charset="0"/>
              </a:rPr>
              <a:t> en los números naturales que son «computables» en un sentido intuitivo. De hecho, en </a:t>
            </a:r>
            <a:r>
              <a:rPr lang="es-ES" sz="2000" dirty="0">
                <a:solidFill>
                  <a:schemeClr val="tx1"/>
                </a:solidFill>
                <a:latin typeface="Arial" panose="020B0604020202020204" pitchFamily="34" charset="0"/>
                <a:cs typeface="Arial" panose="020B0604020202020204" pitchFamily="34" charset="0"/>
                <a:hlinkClick r:id="rId4" tooltip="Teoría de la computabilidad"/>
              </a:rPr>
              <a:t>teoría de la computabilidad</a:t>
            </a:r>
            <a:r>
              <a:rPr lang="es-ES" sz="2000" dirty="0">
                <a:solidFill>
                  <a:schemeClr val="tx1"/>
                </a:solidFill>
                <a:latin typeface="Arial" panose="020B0604020202020204" pitchFamily="34" charset="0"/>
                <a:cs typeface="Arial" panose="020B0604020202020204" pitchFamily="34" charset="0"/>
              </a:rPr>
              <a:t> se demuestra que las funciones recursivas son precisamente las funciones que pueden ser calculadas con el formalismo de cómputo más general conocido como lo son las </a:t>
            </a:r>
            <a:r>
              <a:rPr lang="es-ES" sz="2000" dirty="0">
                <a:solidFill>
                  <a:schemeClr val="tx1"/>
                </a:solidFill>
                <a:latin typeface="Arial" panose="020B0604020202020204" pitchFamily="34" charset="0"/>
                <a:cs typeface="Arial" panose="020B0604020202020204" pitchFamily="34" charset="0"/>
                <a:hlinkClick r:id="rId5" tooltip="Máquina de Turing"/>
              </a:rPr>
              <a:t>máquinas de Turing</a:t>
            </a:r>
            <a:r>
              <a:rPr lang="es-ES" sz="2000" dirty="0">
                <a:solidFill>
                  <a:schemeClr val="tx1"/>
                </a:solidFill>
                <a:latin typeface="Arial" panose="020B0604020202020204" pitchFamily="34" charset="0"/>
                <a:cs typeface="Arial" panose="020B0604020202020204" pitchFamily="34" charset="0"/>
              </a:rPr>
              <a:t>. Las funciones recursivas están relacionadas con las </a:t>
            </a:r>
            <a:r>
              <a:rPr lang="es-ES" sz="2000" dirty="0">
                <a:solidFill>
                  <a:schemeClr val="tx1"/>
                </a:solidFill>
                <a:latin typeface="Arial" panose="020B0604020202020204" pitchFamily="34" charset="0"/>
                <a:cs typeface="Arial" panose="020B0604020202020204" pitchFamily="34" charset="0"/>
                <a:hlinkClick r:id="rId6" tooltip="Recursión primitiva"/>
              </a:rPr>
              <a:t>funciones primitivas recursivas</a:t>
            </a:r>
            <a:r>
              <a:rPr lang="es-ES" sz="2000" dirty="0">
                <a:solidFill>
                  <a:schemeClr val="tx1"/>
                </a:solidFill>
                <a:latin typeface="Arial" panose="020B0604020202020204" pitchFamily="34" charset="0"/>
                <a:cs typeface="Arial" panose="020B0604020202020204" pitchFamily="34" charset="0"/>
              </a:rPr>
              <a:t> y su </a:t>
            </a:r>
            <a:r>
              <a:rPr lang="es-ES" sz="2000" dirty="0">
                <a:solidFill>
                  <a:schemeClr val="tx1"/>
                </a:solidFill>
                <a:latin typeface="Arial" panose="020B0604020202020204" pitchFamily="34" charset="0"/>
                <a:cs typeface="Arial" panose="020B0604020202020204" pitchFamily="34" charset="0"/>
                <a:hlinkClick r:id="rId7"/>
              </a:rPr>
              <a:t>definición inductiva</a:t>
            </a:r>
            <a:r>
              <a:rPr lang="es-ES" sz="2000" dirty="0">
                <a:solidFill>
                  <a:schemeClr val="tx1"/>
                </a:solidFill>
                <a:latin typeface="Arial" panose="020B0604020202020204" pitchFamily="34" charset="0"/>
                <a:cs typeface="Arial" panose="020B0604020202020204" pitchFamily="34" charset="0"/>
              </a:rPr>
              <a:t> se construye basándose en la de las funciones primitivas recursivas (estas se obtienen por medio de recursión primitiva y composición de </a:t>
            </a:r>
            <a:r>
              <a:rPr lang="es-ES" sz="2000" dirty="0">
                <a:solidFill>
                  <a:schemeClr val="tx1"/>
                </a:solidFill>
                <a:latin typeface="Arial" panose="020B0604020202020204" pitchFamily="34" charset="0"/>
                <a:cs typeface="Arial" panose="020B0604020202020204" pitchFamily="34" charset="0"/>
                <a:hlinkClick r:id="rId8" tooltip="Funciones iniciales (aún no redactado)"/>
              </a:rPr>
              <a:t>funciones iniciales</a:t>
            </a:r>
            <a:r>
              <a:rPr lang="es-ES" sz="2000" dirty="0">
                <a:solidFill>
                  <a:schemeClr val="tx1"/>
                </a:solidFill>
                <a:latin typeface="Arial" panose="020B0604020202020204" pitchFamily="34" charset="0"/>
                <a:cs typeface="Arial" panose="020B0604020202020204" pitchFamily="34" charset="0"/>
              </a:rPr>
              <a:t>). No toda función recursiva es primitiva recursiva. El ejemplo más conocido es la </a:t>
            </a:r>
            <a:r>
              <a:rPr lang="es-ES" sz="2000" dirty="0">
                <a:solidFill>
                  <a:schemeClr val="tx1"/>
                </a:solidFill>
                <a:latin typeface="Arial" panose="020B0604020202020204" pitchFamily="34" charset="0"/>
                <a:cs typeface="Arial" panose="020B0604020202020204" pitchFamily="34" charset="0"/>
                <a:hlinkClick r:id="rId9" tooltip="Función de Ackermann"/>
              </a:rPr>
              <a:t>función de </a:t>
            </a:r>
            <a:r>
              <a:rPr lang="es-ES" sz="2000" dirty="0" err="1">
                <a:solidFill>
                  <a:schemeClr val="tx1"/>
                </a:solidFill>
                <a:latin typeface="Arial" panose="020B0604020202020204" pitchFamily="34" charset="0"/>
                <a:cs typeface="Arial" panose="020B0604020202020204" pitchFamily="34" charset="0"/>
                <a:hlinkClick r:id="rId9" tooltip="Función de Ackermann"/>
              </a:rPr>
              <a:t>Ackermann</a:t>
            </a:r>
            <a:r>
              <a:rPr lang="es-ES" sz="2000" dirty="0" smtClean="0">
                <a:solidFill>
                  <a:schemeClr val="tx1"/>
                </a:solidFill>
                <a:latin typeface="Arial" panose="020B0604020202020204" pitchFamily="34" charset="0"/>
                <a:cs typeface="Arial" panose="020B0604020202020204" pitchFamily="34" charset="0"/>
              </a:rPr>
              <a:t>.</a:t>
            </a:r>
            <a:endParaRPr lang="es-ES" sz="2000" dirty="0">
              <a:solidFill>
                <a:schemeClr val="tx1"/>
              </a:solidFill>
              <a:latin typeface="Arial" panose="020B0604020202020204" pitchFamily="34" charset="0"/>
              <a:cs typeface="Arial" panose="020B0604020202020204" pitchFamily="34" charset="0"/>
            </a:endParaRPr>
          </a:p>
          <a:p>
            <a:pPr algn="just"/>
            <a:r>
              <a:rPr lang="es-ES" sz="2000" dirty="0">
                <a:solidFill>
                  <a:schemeClr val="tx1"/>
                </a:solidFill>
                <a:latin typeface="Arial" panose="020B0604020202020204" pitchFamily="34" charset="0"/>
                <a:cs typeface="Arial" panose="020B0604020202020204" pitchFamily="34" charset="0"/>
              </a:rPr>
              <a:t>Palabras clave: funciones recursivas, compatibilidad, funciones computables, funciones de </a:t>
            </a:r>
            <a:r>
              <a:rPr lang="es-ES" sz="2000" dirty="0" err="1">
                <a:solidFill>
                  <a:schemeClr val="tx1"/>
                </a:solidFill>
                <a:latin typeface="Arial" panose="020B0604020202020204" pitchFamily="34" charset="0"/>
                <a:cs typeface="Arial" panose="020B0604020202020204" pitchFamily="34" charset="0"/>
              </a:rPr>
              <a:t>Ackermann</a:t>
            </a:r>
            <a:endParaRPr lang="es-E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739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INTRODUCCION</a:t>
            </a:r>
            <a:endParaRPr lang="es-ES" dirty="0"/>
          </a:p>
        </p:txBody>
      </p:sp>
      <p:sp>
        <p:nvSpPr>
          <p:cNvPr id="3" name="Marcador de contenido 2"/>
          <p:cNvSpPr>
            <a:spLocks noGrp="1"/>
          </p:cNvSpPr>
          <p:nvPr>
            <p:ph idx="1"/>
          </p:nvPr>
        </p:nvSpPr>
        <p:spPr/>
        <p:txBody>
          <a:bodyPr>
            <a:normAutofit fontScale="92500"/>
          </a:bodyPr>
          <a:lstStyle/>
          <a:p>
            <a:pPr algn="just"/>
            <a:r>
              <a:rPr lang="es-ES" dirty="0"/>
              <a:t>En este documento se tratará de un tema de la lógica matemática y la computabilidad, se explicará sobre la recursividad que se aplican matemáticamente una computadora, tanto sus tipos como sus fórmulas, por eso, se podrá hacer una breve investigación para poder analizar los componentes que se va a ir desarrollando por medio de fórmulas operaciones para así poder desarrollar un problema, se va a ir resolviendo mediante procesos para tener un buen resultado ya que se haya analizado y resolviendo de manera correcta. Se verificará los datos y mediante operaciones se va a ir minimizando la función tomada en cuenta, que también se divide en partes. De acuerdo del artículo de Wikipedia </a:t>
            </a:r>
            <a:endParaRPr lang="es-ES" dirty="0"/>
          </a:p>
        </p:txBody>
      </p:sp>
    </p:spTree>
    <p:extLst>
      <p:ext uri="{BB962C8B-B14F-4D97-AF65-F5344CB8AC3E}">
        <p14:creationId xmlns:p14="http://schemas.microsoft.com/office/powerpoint/2010/main" val="3393920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OBJETIVOS</a:t>
            </a:r>
            <a:endParaRPr lang="es-ES" dirty="0"/>
          </a:p>
        </p:txBody>
      </p:sp>
      <p:sp>
        <p:nvSpPr>
          <p:cNvPr id="3" name="Marcador de contenido 2"/>
          <p:cNvSpPr>
            <a:spLocks noGrp="1"/>
          </p:cNvSpPr>
          <p:nvPr>
            <p:ph idx="1"/>
          </p:nvPr>
        </p:nvSpPr>
        <p:spPr/>
        <p:txBody>
          <a:bodyPr/>
          <a:lstStyle/>
          <a:p>
            <a:r>
              <a:rPr lang="es-MX" dirty="0" smtClean="0"/>
              <a:t>En este proyecto se base de enseñar a los siguientes alumnos que tomen este curso y así mismo enseñarles como se realiza un proyecto también se realizara los códigos que realizamos dentro del proyecto.</a:t>
            </a:r>
          </a:p>
          <a:p>
            <a:endParaRPr lang="es-MX" dirty="0" smtClean="0"/>
          </a:p>
          <a:p>
            <a:endParaRPr lang="es-MX" dirty="0" smtClean="0"/>
          </a:p>
        </p:txBody>
      </p:sp>
    </p:spTree>
    <p:extLst>
      <p:ext uri="{BB962C8B-B14F-4D97-AF65-F5344CB8AC3E}">
        <p14:creationId xmlns:p14="http://schemas.microsoft.com/office/powerpoint/2010/main" val="1711254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GENERALES </a:t>
            </a:r>
            <a:endParaRPr lang="es-ES" dirty="0"/>
          </a:p>
        </p:txBody>
      </p:sp>
      <p:sp>
        <p:nvSpPr>
          <p:cNvPr id="3" name="Marcador de contenido 2"/>
          <p:cNvSpPr>
            <a:spLocks noGrp="1"/>
          </p:cNvSpPr>
          <p:nvPr>
            <p:ph idx="1"/>
          </p:nvPr>
        </p:nvSpPr>
        <p:spPr/>
        <p:txBody>
          <a:bodyPr/>
          <a:lstStyle/>
          <a:p>
            <a:r>
              <a:rPr lang="es-ES" dirty="0"/>
              <a:t>Investigar y analizar los funciones recursivas para resolver e implementar un ejemplo y compararlo implantando el mismo ejemplo la máquina de </a:t>
            </a:r>
            <a:r>
              <a:rPr lang="es-ES" dirty="0" err="1"/>
              <a:t>turin</a:t>
            </a:r>
            <a:r>
              <a:rPr lang="es-ES" dirty="0"/>
              <a:t>, empleando técnicas por medio de fórmulas para resolver problemas </a:t>
            </a:r>
          </a:p>
        </p:txBody>
      </p:sp>
    </p:spTree>
    <p:extLst>
      <p:ext uri="{BB962C8B-B14F-4D97-AF65-F5344CB8AC3E}">
        <p14:creationId xmlns:p14="http://schemas.microsoft.com/office/powerpoint/2010/main" val="2498219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ESPECIFICOS </a:t>
            </a:r>
            <a:endParaRPr lang="es-ES" dirty="0"/>
          </a:p>
        </p:txBody>
      </p:sp>
      <p:sp>
        <p:nvSpPr>
          <p:cNvPr id="3" name="Marcador de contenido 2"/>
          <p:cNvSpPr>
            <a:spLocks noGrp="1"/>
          </p:cNvSpPr>
          <p:nvPr>
            <p:ph idx="1"/>
          </p:nvPr>
        </p:nvSpPr>
        <p:spPr/>
        <p:txBody>
          <a:bodyPr>
            <a:normAutofit/>
          </a:bodyPr>
          <a:lstStyle/>
          <a:p>
            <a:pPr lvl="0"/>
            <a:r>
              <a:rPr lang="es-MX" dirty="0"/>
              <a:t>Investigar la definición y los tipos de funciones </a:t>
            </a:r>
            <a:r>
              <a:rPr lang="es-MX" dirty="0" smtClean="0"/>
              <a:t>recursivas</a:t>
            </a:r>
            <a:endParaRPr lang="es-ES" dirty="0"/>
          </a:p>
          <a:p>
            <a:pPr lvl="0"/>
            <a:r>
              <a:rPr lang="es-MX" dirty="0"/>
              <a:t>Implementar un ejemplo función recursiva  </a:t>
            </a:r>
            <a:endParaRPr lang="es-ES" dirty="0"/>
          </a:p>
          <a:p>
            <a:pPr lvl="0"/>
            <a:r>
              <a:rPr lang="es-MX" dirty="0"/>
              <a:t>Implementar el ejemplo en la máquina de </a:t>
            </a:r>
            <a:r>
              <a:rPr lang="es-MX" dirty="0" err="1" smtClean="0"/>
              <a:t>Turíng</a:t>
            </a:r>
            <a:endParaRPr lang="es-ES" dirty="0"/>
          </a:p>
          <a:p>
            <a:pPr lvl="0"/>
            <a:r>
              <a:rPr lang="es-MX" dirty="0"/>
              <a:t>Implementar </a:t>
            </a:r>
            <a:r>
              <a:rPr lang="es-MX" dirty="0" smtClean="0"/>
              <a:t>formulas</a:t>
            </a:r>
            <a:r>
              <a:rPr lang="es-MX" dirty="0"/>
              <a:t> </a:t>
            </a:r>
            <a:endParaRPr lang="es-ES" dirty="0"/>
          </a:p>
          <a:p>
            <a:pPr lvl="0"/>
            <a:r>
              <a:rPr lang="es-MX" dirty="0"/>
              <a:t>Resolver problemas por medio de </a:t>
            </a:r>
            <a:r>
              <a:rPr lang="es-MX" dirty="0" smtClean="0"/>
              <a:t>técnicas</a:t>
            </a:r>
            <a:endParaRPr lang="es-ES" dirty="0"/>
          </a:p>
          <a:p>
            <a:r>
              <a:rPr lang="es-ES" dirty="0"/>
              <a:t>Comprobar los análisis de los datos</a:t>
            </a:r>
            <a:endParaRPr lang="es-ES" dirty="0"/>
          </a:p>
        </p:txBody>
      </p:sp>
    </p:spTree>
    <p:extLst>
      <p:ext uri="{BB962C8B-B14F-4D97-AF65-F5344CB8AC3E}">
        <p14:creationId xmlns:p14="http://schemas.microsoft.com/office/powerpoint/2010/main" val="1140524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MARCO TEÓRICO</a:t>
            </a:r>
            <a:br>
              <a:rPr lang="es-ES" dirty="0" smtClean="0"/>
            </a:br>
            <a:endParaRPr lang="es-ES" dirty="0"/>
          </a:p>
        </p:txBody>
      </p:sp>
      <p:sp>
        <p:nvSpPr>
          <p:cNvPr id="3" name="Marcador de contenido 2"/>
          <p:cNvSpPr>
            <a:spLocks noGrp="1"/>
          </p:cNvSpPr>
          <p:nvPr>
            <p:ph idx="1"/>
          </p:nvPr>
        </p:nvSpPr>
        <p:spPr/>
        <p:txBody>
          <a:bodyPr>
            <a:normAutofit fontScale="92500" lnSpcReduction="10000"/>
          </a:bodyPr>
          <a:lstStyle/>
          <a:p>
            <a:r>
              <a:rPr lang="es-ES" dirty="0"/>
              <a:t>¿Qué es una recursividad?</a:t>
            </a:r>
          </a:p>
          <a:p>
            <a:r>
              <a:rPr lang="es-ES" dirty="0"/>
              <a:t>Recursividad se refiere al cálculo de un problema que está definido por el tamaño de N y se divide en 2 partes: Factorial y Algoritmo ordenada por fusión</a:t>
            </a:r>
            <a:r>
              <a:rPr lang="es-ES" dirty="0" smtClean="0"/>
              <a:t>.</a:t>
            </a:r>
            <a:endParaRPr lang="es-ES" dirty="0"/>
          </a:p>
          <a:p>
            <a:r>
              <a:rPr lang="es-ES" dirty="0"/>
              <a:t>Función recursiva</a:t>
            </a:r>
          </a:p>
          <a:p>
            <a:r>
              <a:rPr lang="es-ES" dirty="0"/>
              <a:t>Una función recursiva es una clase en la que los </a:t>
            </a:r>
            <a:r>
              <a:rPr lang="es-ES" dirty="0" err="1"/>
              <a:t>computólogos</a:t>
            </a:r>
            <a:r>
              <a:rPr lang="es-ES" dirty="0"/>
              <a:t> pueden realizar sistemas de computabilidad para la elaboración y desarrollo de un sistema por medio de funciones que pueden ser calculadas, un ejemplo, La Máquina de Turing, cuenta con otros sistemas formales para calcular los numero naturales que son Cálculo Lambda Y las cadenas de </a:t>
            </a:r>
            <a:r>
              <a:rPr lang="es-ES" dirty="0" err="1"/>
              <a:t>Markov</a:t>
            </a:r>
            <a:r>
              <a:rPr lang="es-ES" dirty="0"/>
              <a:t>.</a:t>
            </a:r>
          </a:p>
          <a:p>
            <a:endParaRPr lang="es-ES" dirty="0"/>
          </a:p>
        </p:txBody>
      </p:sp>
    </p:spTree>
    <p:extLst>
      <p:ext uri="{BB962C8B-B14F-4D97-AF65-F5344CB8AC3E}">
        <p14:creationId xmlns:p14="http://schemas.microsoft.com/office/powerpoint/2010/main" val="3311642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es-ES" b="1" dirty="0" smtClean="0"/>
              <a:t>OBSERVACIONES</a:t>
            </a:r>
            <a:endParaRPr lang="es-ES" dirty="0"/>
          </a:p>
        </p:txBody>
      </p:sp>
      <p:sp>
        <p:nvSpPr>
          <p:cNvPr id="3" name="Marcador de contenido 2"/>
          <p:cNvSpPr>
            <a:spLocks noGrp="1"/>
          </p:cNvSpPr>
          <p:nvPr>
            <p:ph idx="1"/>
          </p:nvPr>
        </p:nvSpPr>
        <p:spPr/>
        <p:txBody>
          <a:bodyPr/>
          <a:lstStyle/>
          <a:p>
            <a:pPr lvl="0" fontAlgn="base"/>
            <a:r>
              <a:rPr lang="es-ES" dirty="0"/>
              <a:t>Puesto que PR es la menor clase de funciones que verifica (1) y (2), si deseamos probar una propiedad para todas las funciones recursivas podemos hacerlo por </a:t>
            </a:r>
            <a:r>
              <a:rPr lang="es-ES" i="1" dirty="0"/>
              <a:t>inducción sobre funciones primitivas recursivas</a:t>
            </a:r>
            <a:r>
              <a:rPr lang="es-ES" dirty="0"/>
              <a:t>.</a:t>
            </a:r>
          </a:p>
          <a:p>
            <a:pPr lvl="0" fontAlgn="base"/>
            <a:r>
              <a:rPr lang="es-ES" dirty="0"/>
              <a:t>Si </a:t>
            </a:r>
            <a:r>
              <a:rPr lang="es-ES" i="1" dirty="0" err="1"/>
              <a:t>f</a:t>
            </a:r>
            <a:r>
              <a:rPr lang="es-ES" dirty="0" err="1"/>
              <a:t>∈PR</a:t>
            </a:r>
            <a:r>
              <a:rPr lang="es-ES" dirty="0"/>
              <a:t>, entonces </a:t>
            </a:r>
            <a:r>
              <a:rPr lang="es-ES" i="1" dirty="0"/>
              <a:t>f</a:t>
            </a:r>
            <a:r>
              <a:rPr lang="es-ES" dirty="0"/>
              <a:t> es total (se prueba por inducción sobre funciones primitivas recursivas).</a:t>
            </a:r>
          </a:p>
          <a:p>
            <a:pPr lvl="0" fontAlgn="base"/>
            <a:r>
              <a:rPr lang="es-ES" dirty="0"/>
              <a:t>Sabemos que PR⊆R⊆P. De hecho, como veremos más adelante, PR⊂R⊂P.</a:t>
            </a:r>
          </a:p>
          <a:p>
            <a:endParaRPr lang="es-ES" dirty="0"/>
          </a:p>
        </p:txBody>
      </p:sp>
    </p:spTree>
    <p:extLst>
      <p:ext uri="{BB962C8B-B14F-4D97-AF65-F5344CB8AC3E}">
        <p14:creationId xmlns:p14="http://schemas.microsoft.com/office/powerpoint/2010/main" val="3730102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ES" dirty="0"/>
          </a:p>
        </p:txBody>
      </p:sp>
      <p:sp>
        <p:nvSpPr>
          <p:cNvPr id="3" name="Marcador de contenido 2"/>
          <p:cNvSpPr>
            <a:spLocks noGrp="1"/>
          </p:cNvSpPr>
          <p:nvPr>
            <p:ph idx="1"/>
          </p:nvPr>
        </p:nvSpPr>
        <p:spPr/>
        <p:txBody>
          <a:bodyPr>
            <a:normAutofit/>
          </a:bodyPr>
          <a:lstStyle/>
          <a:p>
            <a:pPr fontAlgn="base"/>
            <a:r>
              <a:rPr lang="es-ES" dirty="0"/>
              <a:t>Para cada </a:t>
            </a:r>
            <a:r>
              <a:rPr lang="es-ES" i="1" dirty="0"/>
              <a:t>n</a:t>
            </a:r>
            <a:r>
              <a:rPr lang="es-ES" dirty="0"/>
              <a:t>≥1, y cada </a:t>
            </a:r>
            <a:r>
              <a:rPr lang="es-ES" i="1" dirty="0" err="1"/>
              <a:t>a</a:t>
            </a:r>
            <a:r>
              <a:rPr lang="es-ES" dirty="0" err="1"/>
              <a:t>∈N</a:t>
            </a:r>
            <a:r>
              <a:rPr lang="es-ES" dirty="0"/>
              <a:t> la función constante </a:t>
            </a:r>
            <a:r>
              <a:rPr lang="es-ES" i="1" dirty="0" err="1"/>
              <a:t>Cna</a:t>
            </a:r>
            <a:r>
              <a:rPr lang="es-ES" dirty="0" err="1"/>
              <a:t>:N</a:t>
            </a:r>
            <a:r>
              <a:rPr lang="es-ES" i="1" dirty="0" err="1"/>
              <a:t>n</a:t>
            </a:r>
            <a:r>
              <a:rPr lang="es-ES" dirty="0" err="1"/>
              <a:t>→N</a:t>
            </a:r>
            <a:r>
              <a:rPr lang="es-ES" dirty="0"/>
              <a:t>, definida como</a:t>
            </a:r>
            <a:r>
              <a:rPr lang="es-ES" i="1" dirty="0"/>
              <a:t> </a:t>
            </a:r>
            <a:r>
              <a:rPr lang="es-ES" i="1" dirty="0" err="1"/>
              <a:t>Cna</a:t>
            </a:r>
            <a:r>
              <a:rPr lang="es-ES" dirty="0"/>
              <a:t>(→</a:t>
            </a:r>
            <a:r>
              <a:rPr lang="es-ES" i="1" dirty="0"/>
              <a:t>x</a:t>
            </a:r>
            <a:r>
              <a:rPr lang="es-ES" dirty="0"/>
              <a:t>)=</a:t>
            </a:r>
            <a:r>
              <a:rPr lang="es-ES" i="1" dirty="0"/>
              <a:t>a</a:t>
            </a:r>
            <a:r>
              <a:rPr lang="es-ES" dirty="0"/>
              <a:t>, ∀→</a:t>
            </a:r>
            <a:r>
              <a:rPr lang="es-ES" i="1" dirty="0" err="1"/>
              <a:t>x</a:t>
            </a:r>
            <a:r>
              <a:rPr lang="es-ES" dirty="0" err="1"/>
              <a:t>∈N</a:t>
            </a:r>
            <a:r>
              <a:rPr lang="es-ES" i="1" dirty="0" err="1"/>
              <a:t>n</a:t>
            </a:r>
            <a:r>
              <a:rPr lang="es-ES" i="1" dirty="0"/>
              <a:t> </a:t>
            </a:r>
            <a:r>
              <a:rPr lang="es-ES" dirty="0"/>
              <a:t>es primitiva recursiva: Por inducción en </a:t>
            </a:r>
            <a:r>
              <a:rPr lang="es-ES" i="1" dirty="0"/>
              <a:t>a</a:t>
            </a:r>
            <a:r>
              <a:rPr lang="es-ES" dirty="0" smtClean="0"/>
              <a:t>:</a:t>
            </a:r>
            <a:r>
              <a:rPr lang="es-ES" dirty="0"/>
              <a:t> </a:t>
            </a:r>
          </a:p>
          <a:p>
            <a:pPr fontAlgn="base"/>
            <a:r>
              <a:rPr lang="es-ES" i="1" dirty="0"/>
              <a:t>a</a:t>
            </a:r>
            <a:r>
              <a:rPr lang="es-ES" dirty="0"/>
              <a:t>=0_: </a:t>
            </a:r>
            <a:r>
              <a:rPr lang="es-ES" i="1" dirty="0"/>
              <a:t>Cn</a:t>
            </a:r>
            <a:r>
              <a:rPr lang="es-ES" dirty="0"/>
              <a:t>0(→</a:t>
            </a:r>
            <a:r>
              <a:rPr lang="es-ES" i="1" dirty="0"/>
              <a:t>x</a:t>
            </a:r>
            <a:r>
              <a:rPr lang="es-ES" dirty="0"/>
              <a:t>)=</a:t>
            </a:r>
            <a:r>
              <a:rPr lang="es-ES" i="1" dirty="0"/>
              <a:t>O</a:t>
            </a:r>
            <a:r>
              <a:rPr lang="es-ES" dirty="0"/>
              <a:t>(Π</a:t>
            </a:r>
            <a:r>
              <a:rPr lang="es-ES" i="1" dirty="0"/>
              <a:t>n</a:t>
            </a:r>
            <a:r>
              <a:rPr lang="es-ES" dirty="0"/>
              <a:t>1(→</a:t>
            </a:r>
            <a:r>
              <a:rPr lang="es-ES" i="1" dirty="0"/>
              <a:t>v</a:t>
            </a:r>
            <a:r>
              <a:rPr lang="es-ES" dirty="0"/>
              <a:t>))</a:t>
            </a:r>
          </a:p>
          <a:p>
            <a:pPr fontAlgn="base"/>
            <a:r>
              <a:rPr lang="es-ES" i="1" dirty="0"/>
              <a:t>a</a:t>
            </a:r>
            <a:r>
              <a:rPr lang="es-ES" dirty="0"/>
              <a:t>→</a:t>
            </a:r>
            <a:r>
              <a:rPr lang="es-ES" i="1" dirty="0"/>
              <a:t>a</a:t>
            </a:r>
            <a:r>
              <a:rPr lang="es-ES" dirty="0"/>
              <a:t>+1_: </a:t>
            </a:r>
            <a:r>
              <a:rPr lang="es-ES" i="1" dirty="0"/>
              <a:t>Cna</a:t>
            </a:r>
            <a:r>
              <a:rPr lang="es-ES" dirty="0"/>
              <a:t>+1(→</a:t>
            </a:r>
            <a:r>
              <a:rPr lang="es-ES" i="1" dirty="0"/>
              <a:t>x</a:t>
            </a:r>
            <a:r>
              <a:rPr lang="es-ES" dirty="0"/>
              <a:t>)=</a:t>
            </a:r>
            <a:r>
              <a:rPr lang="es-ES" i="1" dirty="0"/>
              <a:t>S</a:t>
            </a:r>
            <a:r>
              <a:rPr lang="es-ES" dirty="0"/>
              <a:t>(</a:t>
            </a:r>
            <a:r>
              <a:rPr lang="es-ES" i="1" dirty="0" err="1"/>
              <a:t>Cna</a:t>
            </a:r>
            <a:r>
              <a:rPr lang="es-ES" dirty="0"/>
              <a:t>(→</a:t>
            </a:r>
            <a:r>
              <a:rPr lang="es-ES" i="1" dirty="0"/>
              <a:t>x</a:t>
            </a:r>
            <a:r>
              <a:rPr lang="es-ES" dirty="0" smtClean="0"/>
              <a:t>))</a:t>
            </a:r>
            <a:r>
              <a:rPr lang="es-ES" dirty="0"/>
              <a:t> </a:t>
            </a:r>
          </a:p>
          <a:p>
            <a:pPr fontAlgn="base"/>
            <a:r>
              <a:rPr lang="es-ES" dirty="0"/>
              <a:t>La función predecesor </a:t>
            </a:r>
            <a:r>
              <a:rPr lang="es-ES" i="1" dirty="0" err="1"/>
              <a:t>pr</a:t>
            </a:r>
            <a:r>
              <a:rPr lang="es-ES" dirty="0" err="1"/>
              <a:t>:N→N</a:t>
            </a:r>
            <a:r>
              <a:rPr lang="es-ES" dirty="0"/>
              <a:t>, dada por:</a:t>
            </a:r>
          </a:p>
          <a:p>
            <a:pPr fontAlgn="base"/>
            <a:r>
              <a:rPr lang="es-ES" i="1" dirty="0" err="1"/>
              <a:t>pr</a:t>
            </a:r>
            <a:r>
              <a:rPr lang="es-ES" dirty="0"/>
              <a:t>(</a:t>
            </a:r>
            <a:r>
              <a:rPr lang="es-ES" i="1" dirty="0"/>
              <a:t>x</a:t>
            </a:r>
            <a:r>
              <a:rPr lang="es-ES" dirty="0"/>
              <a:t>)={0 si </a:t>
            </a:r>
            <a:r>
              <a:rPr lang="es-ES" i="1" dirty="0"/>
              <a:t>x</a:t>
            </a:r>
            <a:r>
              <a:rPr lang="es-ES" dirty="0"/>
              <a:t>=0</a:t>
            </a:r>
            <a:r>
              <a:rPr lang="es-ES" i="1" dirty="0"/>
              <a:t>x</a:t>
            </a:r>
            <a:r>
              <a:rPr lang="es-ES" dirty="0"/>
              <a:t>−1 si </a:t>
            </a:r>
            <a:r>
              <a:rPr lang="es-ES" i="1" dirty="0"/>
              <a:t>x</a:t>
            </a:r>
            <a:r>
              <a:rPr lang="es-ES" dirty="0"/>
              <a:t>≠</a:t>
            </a:r>
            <a:r>
              <a:rPr lang="es-ES" dirty="0" smtClean="0"/>
              <a:t>0</a:t>
            </a:r>
            <a:endParaRPr lang="es-ES" dirty="0"/>
          </a:p>
        </p:txBody>
      </p:sp>
    </p:spTree>
    <p:extLst>
      <p:ext uri="{BB962C8B-B14F-4D97-AF65-F5344CB8AC3E}">
        <p14:creationId xmlns:p14="http://schemas.microsoft.com/office/powerpoint/2010/main" val="5413812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192</TotalTime>
  <Words>598</Words>
  <Application>Microsoft Office PowerPoint</Application>
  <PresentationFormat>Panorámica</PresentationFormat>
  <Paragraphs>51</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Algerian</vt:lpstr>
      <vt:lpstr>Arial</vt:lpstr>
      <vt:lpstr>Arial Narrow</vt:lpstr>
      <vt:lpstr>Garamond</vt:lpstr>
      <vt:lpstr>Orgánico</vt:lpstr>
      <vt:lpstr>INSTITUTO TECNOLÓGICO DE IZTAPALAPA ALUMNOS: LÓPEZ ALVA JESÚS ANTONIO 171080135 LUIS LIRA JOSÉ MANUEL 181080195 MARTÍNEZ CRUZ INGRID ABRIL 181080500 MATERIA: LENGUAJES Y AUTÓMATAS 1 PROFESOR: ABIEL TOMAS PARRA HERNÁNDEZ  SEMESTRE: 6 AV CARRERA: INGENIERIA EN SISTEMAS COMPUTACIONALES MARZO 2021 JUNIO 2021 </vt:lpstr>
      <vt:lpstr>RESUMEN</vt:lpstr>
      <vt:lpstr>INTRODUCCION</vt:lpstr>
      <vt:lpstr>OBJETIVOS</vt:lpstr>
      <vt:lpstr>GENERALES </vt:lpstr>
      <vt:lpstr>ESPECIFICOS </vt:lpstr>
      <vt:lpstr>MARCO TEÓRICO </vt:lpstr>
      <vt:lpstr>OBSERVACIONES</vt:lpstr>
      <vt:lpstr>EJEMPLOS</vt:lpstr>
      <vt:lpstr>METODOLOGÍA TRADICIONAL</vt:lpstr>
      <vt:lpstr>FORMA DE PLANIFICACIÓN</vt:lpstr>
      <vt:lpstr>Presentación de PowerPoint</vt:lpstr>
      <vt:lpstr>FORMA DE PLANIFICACIÓN</vt:lpstr>
      <vt:lpstr>METODOLOGÍA MIXTA</vt:lpstr>
      <vt:lpstr>DESARROLLO</vt:lpstr>
      <vt:lpstr>Presentación de PowerPoint</vt:lpstr>
      <vt:lpstr>RESULTADOS</vt:lpstr>
      <vt:lpstr>CÓDIGO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DE IZTAPALAPA ALUMNOS: LÓPEZ ALVA JESÚS ANTONIO 171080135 LUIS LIRA JOSÉ MANUEL 181080195 MARTÍNEZ CRUZ INGRID ABRIL 181080500 MATERIA: LENGUAJES Y AUTÓMATAS 1 PROFESOR:</dc:title>
  <dc:creator>Cuenta Microsoft</dc:creator>
  <cp:lastModifiedBy>Cuenta Microsoft</cp:lastModifiedBy>
  <cp:revision>13</cp:revision>
  <dcterms:created xsi:type="dcterms:W3CDTF">2021-06-22T15:32:18Z</dcterms:created>
  <dcterms:modified xsi:type="dcterms:W3CDTF">2021-06-23T02:13:46Z</dcterms:modified>
</cp:coreProperties>
</file>