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8" r:id="rId3"/>
    <p:sldId id="259" r:id="rId4"/>
    <p:sldId id="256" r:id="rId5"/>
    <p:sldId id="257" r:id="rId6"/>
    <p:sldId id="265" r:id="rId7"/>
    <p:sldId id="263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4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0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62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01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9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31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26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996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41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6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78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529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29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416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185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720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68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203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2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7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0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28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9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4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3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4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162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A506-505E-43F9-856B-302C2D407D9D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AA0AB0-E635-46B1-AD52-CF1DB2635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5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9E67C0-D5DC-4046-927D-2C6414DF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049463"/>
            <a:ext cx="9144000" cy="1655762"/>
          </a:xfrm>
        </p:spPr>
        <p:txBody>
          <a:bodyPr/>
          <a:lstStyle/>
          <a:p>
            <a:r>
              <a:rPr lang="es-MX" dirty="0"/>
              <a:t>Portada </a:t>
            </a:r>
          </a:p>
        </p:txBody>
      </p:sp>
    </p:spTree>
    <p:extLst>
      <p:ext uri="{BB962C8B-B14F-4D97-AF65-F5344CB8AC3E}">
        <p14:creationId xmlns:p14="http://schemas.microsoft.com/office/powerpoint/2010/main" val="15213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1980D7C3-F7C8-428C-B48B-7DA15E02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43" y="205662"/>
            <a:ext cx="3367340" cy="1280890"/>
          </a:xfrm>
        </p:spPr>
        <p:txBody>
          <a:bodyPr/>
          <a:lstStyle/>
          <a:p>
            <a:pPr eaLnBrk="1" hangingPunct="1"/>
            <a:r>
              <a:rPr lang="es-MX" altLang="es-MX" sz="7200" dirty="0"/>
              <a:t>LATTES</a:t>
            </a:r>
            <a:r>
              <a:rPr lang="es-MX" altLang="es-MX" dirty="0"/>
              <a:t> </a:t>
            </a:r>
          </a:p>
        </p:txBody>
      </p:sp>
      <p:pic>
        <p:nvPicPr>
          <p:cNvPr id="4099" name="Marcador de contenido 6">
            <a:extLst>
              <a:ext uri="{FF2B5EF4-FFF2-40B4-BE49-F238E27FC236}">
                <a16:creationId xmlns:a16="http://schemas.microsoft.com/office/drawing/2014/main" id="{6CCF570B-BE3C-42CC-B828-146E0C5A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13010" r="10741" b="15359"/>
          <a:stretch>
            <a:fillRect/>
          </a:stretch>
        </p:blipFill>
        <p:spPr>
          <a:xfrm>
            <a:off x="1520826" y="1417638"/>
            <a:ext cx="9147175" cy="5440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83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CC6839-B781-4095-9E57-4B2365240B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omida, fruta, plato, nuez&#10;&#10;Descripción generada con confianza muy alta">
            <a:extLst>
              <a:ext uri="{FF2B5EF4-FFF2-40B4-BE49-F238E27FC236}">
                <a16:creationId xmlns:a16="http://schemas.microsoft.com/office/drawing/2014/main" id="{070FA470-B37E-4447-B439-98B543D76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2" b="25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0DED7C-8BD7-431A-96B7-E7E970FE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745"/>
            <a:ext cx="9144000" cy="1740910"/>
          </a:xfrm>
        </p:spPr>
        <p:txBody>
          <a:bodyPr>
            <a:normAutofit/>
          </a:bodyPr>
          <a:lstStyle/>
          <a:p>
            <a:r>
              <a:rPr lang="es-MX" b="1" u="sng" dirty="0">
                <a:solidFill>
                  <a:srgbClr val="FFFFFF"/>
                </a:solidFill>
                <a:latin typeface="Arial Narrow" panose="020B0606020202030204" pitchFamily="34" charset="0"/>
              </a:rPr>
              <a:t>PROPUESTA</a:t>
            </a:r>
            <a:b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endParaRPr lang="es-MX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B47F3-994E-4303-8462-B20568C07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1584"/>
            <a:ext cx="9144000" cy="165576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  <a:t>Nuestra propuesta radica en fomentar y fortalecer el consumo del café mexicano 100% orgánico en la Ciudad de México con el objetivo de contribuir a la preservación de nuestro medio ambiente.</a:t>
            </a:r>
          </a:p>
        </p:txBody>
      </p:sp>
    </p:spTree>
    <p:extLst>
      <p:ext uri="{BB962C8B-B14F-4D97-AF65-F5344CB8AC3E}">
        <p14:creationId xmlns:p14="http://schemas.microsoft.com/office/powerpoint/2010/main" val="38455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22CC6839-B781-4095-9E57-4B2365240B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 descr="Imagen que contiene tarta, chocolate, sentado, interior&#10;&#10;Descripción generada con confianza muy alta">
            <a:extLst>
              <a:ext uri="{FF2B5EF4-FFF2-40B4-BE49-F238E27FC236}">
                <a16:creationId xmlns:a16="http://schemas.microsoft.com/office/drawing/2014/main" id="{4C933AA3-5C54-4AB1-84F9-51FAA6587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2" b="1405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913AAE38-7787-4653-9377-F069CEE8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MX" b="1" u="sng" dirty="0">
                <a:solidFill>
                  <a:srgbClr val="FFFFFF"/>
                </a:solidFill>
                <a:latin typeface="Arial Narrow" panose="020B0606020202030204" pitchFamily="34" charset="0"/>
              </a:rPr>
              <a:t>OBJETIVO GENERAL</a:t>
            </a:r>
            <a:br>
              <a:rPr lang="es-MX" dirty="0">
                <a:solidFill>
                  <a:srgbClr val="FFFFFF"/>
                </a:solidFill>
              </a:rPr>
            </a:b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550FBAE-1636-40A5-9975-F4C80190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  <a:t>El objetivo principal de nuestro plan de negocios es analizar la viabilidad de instalar una cafetería destinada a la venta de café de origen mexicano 100% orgánico en la Colonia Condesa.</a:t>
            </a:r>
          </a:p>
          <a:p>
            <a:r>
              <a:rPr lang="es-MX" dirty="0">
                <a:solidFill>
                  <a:srgbClr val="FFFFFF"/>
                </a:solidFill>
              </a:rPr>
              <a:t> </a:t>
            </a:r>
          </a:p>
          <a:p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B7A0A5-E63F-4F3D-B652-D728368FA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alubia, vegetal&#10;&#10;Descripción generada con confianza muy alta">
            <a:extLst>
              <a:ext uri="{FF2B5EF4-FFF2-40B4-BE49-F238E27FC236}">
                <a16:creationId xmlns:a16="http://schemas.microsoft.com/office/drawing/2014/main" id="{60057B5C-0E6A-4A82-9297-5B9CCCF86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2E0BA2-04E1-4EE0-9015-E27AD3F3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24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700" b="1" u="sng" dirty="0">
                <a:solidFill>
                  <a:srgbClr val="FFFFFF"/>
                </a:solidFill>
                <a:latin typeface="Arial Narrow" panose="020B0606020202030204" pitchFamily="34" charset="0"/>
              </a:rPr>
              <a:t>OBJETIVOS ESPECÍFICOS </a:t>
            </a:r>
            <a:br>
              <a:rPr lang="es-MX" b="1" u="sng" dirty="0">
                <a:solidFill>
                  <a:srgbClr val="FFFFFF"/>
                </a:solidFill>
              </a:rPr>
            </a:b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BE57B-BF8C-41E4-8E87-8212D572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73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  <a:t>Analizar las variables  político - económicas del entorno cafetalero, específicamente del café orgánico</a:t>
            </a:r>
          </a:p>
          <a:p>
            <a:pPr lvl="0"/>
            <a:endParaRPr lang="es-MX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0"/>
            <a: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  <a:t>Identificar la dinámica de la producción del café orgánico a nivel mundial y nacional.</a:t>
            </a:r>
          </a:p>
          <a:p>
            <a:pPr lvl="0"/>
            <a:endParaRPr lang="es-MX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0"/>
            <a:r>
              <a:rPr lang="es-MX" dirty="0">
                <a:solidFill>
                  <a:srgbClr val="FFFFFF"/>
                </a:solidFill>
                <a:latin typeface="Arial Narrow" panose="020B0606020202030204" pitchFamily="34" charset="0"/>
              </a:rPr>
              <a:t>Identificar al conjunto de actuales y posibles proveedores, clientes, consumidores y usuarios</a:t>
            </a:r>
          </a:p>
          <a:p>
            <a:endParaRPr lang="es-MX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D23D89-D13C-4DC0-9C7D-7ABE7D1D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1" b="-2"/>
          <a:stretch/>
        </p:blipFill>
        <p:spPr>
          <a:xfrm>
            <a:off x="633999" y="640081"/>
            <a:ext cx="6909801" cy="5314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E5FB16-50F0-4796-ACC5-F6E5C04E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166260" cy="1450757"/>
          </a:xfrm>
        </p:spPr>
        <p:txBody>
          <a:bodyPr>
            <a:normAutofit/>
          </a:bodyPr>
          <a:lstStyle/>
          <a:p>
            <a:r>
              <a:rPr lang="es-MX" b="1" dirty="0">
                <a:latin typeface="Arial Narrow" panose="020B0606020202030204" pitchFamily="34" charset="0"/>
              </a:rPr>
              <a:t>Nuestro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EC636-ED6B-44DE-8261-BC2EE235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s-MX" dirty="0">
                <a:latin typeface="Arial Narrow" panose="020B0606020202030204" pitchFamily="34" charset="0"/>
              </a:rPr>
              <a:t>Cafetería </a:t>
            </a:r>
            <a:r>
              <a:rPr lang="es-MX" dirty="0" err="1">
                <a:latin typeface="Arial Narrow" panose="020B0606020202030204" pitchFamily="34" charset="0"/>
              </a:rPr>
              <a:t>Viking</a:t>
            </a:r>
            <a:r>
              <a:rPr lang="es-MX" dirty="0">
                <a:latin typeface="Arial Narrow" panose="020B0606020202030204" pitchFamily="34" charset="0"/>
              </a:rPr>
              <a:t> Coffe ofrece productos elaborados con café 100% certificado de origen orgánico cosechado en México con empaques de materiales reciclables.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75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E4A16CE-EA17-4291-927D-929E4CF9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97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435D82-0ECF-4995-9E1F-45BF535C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362" y="157947"/>
            <a:ext cx="7379856" cy="938351"/>
          </a:xfrm>
        </p:spPr>
        <p:txBody>
          <a:bodyPr/>
          <a:lstStyle/>
          <a:p>
            <a:r>
              <a:rPr lang="es-MX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B5FA0-79ED-4016-ACE8-63F49688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419" y="2757014"/>
            <a:ext cx="7777017" cy="2762573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s-MX" sz="4300" b="1" dirty="0">
                <a:solidFill>
                  <a:srgbClr val="0070C0"/>
                </a:solidFill>
              </a:rPr>
              <a:t>Benefactor para la salud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s-MX" sz="4300" b="1" dirty="0">
                <a:solidFill>
                  <a:srgbClr val="0070C0"/>
                </a:solidFill>
              </a:rPr>
              <a:t>Apariencia más saludable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s-MX" sz="4300" b="1" dirty="0">
                <a:solidFill>
                  <a:srgbClr val="0070C0"/>
                </a:solidFill>
              </a:rPr>
              <a:t>Mantiene alerta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s-MX" sz="4300" b="1" dirty="0">
                <a:solidFill>
                  <a:srgbClr val="0070C0"/>
                </a:solidFill>
              </a:rPr>
              <a:t>Pretexto para convivir y socializar</a:t>
            </a:r>
          </a:p>
          <a:p>
            <a:pPr marL="571500" indent="-571500" algn="r">
              <a:buFont typeface="Wingdings" panose="05000000000000000000" pitchFamily="2" charset="2"/>
              <a:buChar char="ü"/>
            </a:pPr>
            <a:endParaRPr lang="es-MX" sz="4000" b="1" dirty="0">
              <a:solidFill>
                <a:srgbClr val="0070C0"/>
              </a:solidFill>
            </a:endParaRPr>
          </a:p>
          <a:p>
            <a:pPr marL="571500" indent="-571500" algn="r">
              <a:buFont typeface="Wingdings" panose="05000000000000000000" pitchFamily="2" charset="2"/>
              <a:buChar char="ü"/>
            </a:pPr>
            <a:endParaRPr lang="es-MX" sz="4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09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62D18F9-980C-495F-8225-75115A407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088A2F-0CF6-4400-AF12-F5489D13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  <a:latin typeface="Arial Narrow" panose="020B0606020202030204" pitchFamily="34" charset="0"/>
              </a:rPr>
              <a:t>PROPIEDADES TERAPÉUTICAS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700E21ED-56E3-401E-8E9A-33F7F421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4763"/>
            <a:ext cx="10058400" cy="201438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Un gran beneficio del Café Orgánico es que contiene mayores niveles de minerales (comparado con el café regular), además de contener una mayor concentración de antioxidantes, que ayudan a combatir los efectos del envejecimiento</a:t>
            </a:r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es-MX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C4551BD6-C295-43C0-A28F-6834DF2C0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s-MX" altLang="es-MX"/>
          </a:p>
        </p:txBody>
      </p:sp>
      <p:pic>
        <p:nvPicPr>
          <p:cNvPr id="2051" name="Imagen 4">
            <a:extLst>
              <a:ext uri="{FF2B5EF4-FFF2-40B4-BE49-F238E27FC236}">
                <a16:creationId xmlns:a16="http://schemas.microsoft.com/office/drawing/2014/main" id="{813BBE3E-FB7E-47E3-B89C-08FDD3DF3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3B884EE-838B-465D-85EB-A93F41DCA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004" y="488951"/>
            <a:ext cx="3519488" cy="9017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MX" sz="6000" b="1" u="sng" dirty="0">
                <a:solidFill>
                  <a:srgbClr val="00B050"/>
                </a:solidFill>
              </a:rPr>
              <a:t>PANQUES</a:t>
            </a:r>
            <a:r>
              <a:rPr lang="es-MX" sz="6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3482A0-2A0B-4725-A867-D733C77CC744}"/>
              </a:ext>
            </a:extLst>
          </p:cNvPr>
          <p:cNvSpPr txBox="1"/>
          <p:nvPr/>
        </p:nvSpPr>
        <p:spPr>
          <a:xfrm>
            <a:off x="1385456" y="2540467"/>
            <a:ext cx="90745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4000" b="1" dirty="0" err="1">
                <a:latin typeface="Arial Narrow" panose="020B0606020202030204" pitchFamily="34" charset="0"/>
              </a:rPr>
              <a:t>Cupcakes</a:t>
            </a:r>
            <a:r>
              <a:rPr lang="es-MX" sz="4000" b="1" dirty="0">
                <a:latin typeface="Arial Narrow" panose="020B0606020202030204" pitchFamily="34" charset="0"/>
              </a:rPr>
              <a:t>: capuchino, late o americano  </a:t>
            </a:r>
          </a:p>
          <a:p>
            <a:pPr>
              <a:defRPr/>
            </a:pPr>
            <a:r>
              <a:rPr lang="es-MX" sz="4000" b="1" dirty="0">
                <a:latin typeface="Arial Narrow" panose="020B0606020202030204" pitchFamily="34" charset="0"/>
              </a:rPr>
              <a:t>Muffins: bebidas calientes como un moka</a:t>
            </a:r>
          </a:p>
          <a:p>
            <a:pPr>
              <a:defRPr/>
            </a:pPr>
            <a:r>
              <a:rPr lang="es-MX" sz="4000" b="1" dirty="0">
                <a:latin typeface="Arial Narrow" panose="020B0606020202030204" pitchFamily="34" charset="0"/>
              </a:rPr>
              <a:t>Pasteles y mini pasteles </a:t>
            </a:r>
          </a:p>
        </p:txBody>
      </p:sp>
    </p:spTree>
    <p:extLst>
      <p:ext uri="{BB962C8B-B14F-4D97-AF65-F5344CB8AC3E}">
        <p14:creationId xmlns:p14="http://schemas.microsoft.com/office/powerpoint/2010/main" val="20346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Marcador de contenido 7">
            <a:extLst>
              <a:ext uri="{FF2B5EF4-FFF2-40B4-BE49-F238E27FC236}">
                <a16:creationId xmlns:a16="http://schemas.microsoft.com/office/drawing/2014/main" id="{AEC729EE-B995-468E-BB8C-EF8EE263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0018" y="0"/>
            <a:ext cx="9028746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E078A4-3153-4617-90EA-B5CEE4D4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428148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4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FRAPPUCCINO</a:t>
            </a:r>
          </a:p>
        </p:txBody>
      </p:sp>
      <p:sp>
        <p:nvSpPr>
          <p:cNvPr id="3076" name="CuadroTexto 8">
            <a:extLst>
              <a:ext uri="{FF2B5EF4-FFF2-40B4-BE49-F238E27FC236}">
                <a16:creationId xmlns:a16="http://schemas.microsoft.com/office/drawing/2014/main" id="{BEC1310D-855F-46EB-859D-0CF3E75E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884364"/>
            <a:ext cx="333851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altLang="es-MX" sz="3200" dirty="0" err="1">
                <a:latin typeface="Arial Narrow" panose="020B0606020202030204" pitchFamily="34" charset="0"/>
              </a:rPr>
              <a:t>Frappuccinos</a:t>
            </a:r>
            <a:endParaRPr lang="es-MX" altLang="es-MX" sz="3200" dirty="0">
              <a:latin typeface="Arial Narrow" panose="020B0606020202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altLang="es-MX" sz="3200" dirty="0">
                <a:latin typeface="Arial Narrow" panose="020B0606020202030204" pitchFamily="34" charset="0"/>
              </a:rPr>
              <a:t>Cafés helados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altLang="es-MX" sz="3200" dirty="0">
                <a:latin typeface="Arial Narrow" panose="020B0606020202030204" pitchFamily="34" charset="0"/>
              </a:rPr>
              <a:t>Frappuccino sin café, los denominados Crema</a:t>
            </a:r>
          </a:p>
          <a:p>
            <a:endParaRPr lang="es-MX" altLang="es-MX" sz="3200" dirty="0">
              <a:latin typeface="Arial Narrow" panose="020B0606020202030204" pitchFamily="34" charset="0"/>
            </a:endParaRPr>
          </a:p>
          <a:p>
            <a:endParaRPr lang="es-MX" altLang="es-MX" dirty="0"/>
          </a:p>
        </p:txBody>
      </p:sp>
      <p:sp>
        <p:nvSpPr>
          <p:cNvPr id="3077" name="CuadroTexto 9">
            <a:extLst>
              <a:ext uri="{FF2B5EF4-FFF2-40B4-BE49-F238E27FC236}">
                <a16:creationId xmlns:a16="http://schemas.microsoft.com/office/drawing/2014/main" id="{4350E991-A225-4999-835C-7657B070E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547" y="2865974"/>
            <a:ext cx="34592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altLang="es-MX" sz="3200" dirty="0">
                <a:latin typeface="Arial Narrow" panose="020B0606020202030204" pitchFamily="34" charset="0"/>
              </a:rPr>
              <a:t>Frappuccino de frutas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altLang="es-MX" sz="3200" dirty="0">
                <a:latin typeface="Arial Narrow" panose="020B0606020202030204" pitchFamily="34" charset="0"/>
              </a:rPr>
              <a:t>Tés helados</a:t>
            </a:r>
          </a:p>
        </p:txBody>
      </p:sp>
    </p:spTree>
    <p:extLst>
      <p:ext uri="{BB962C8B-B14F-4D97-AF65-F5344CB8AC3E}">
        <p14:creationId xmlns:p14="http://schemas.microsoft.com/office/powerpoint/2010/main" val="3825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231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Wingdings 3</vt:lpstr>
      <vt:lpstr>Office Theme</vt:lpstr>
      <vt:lpstr>Espiral</vt:lpstr>
      <vt:lpstr>Presentación de PowerPoint</vt:lpstr>
      <vt:lpstr>PROPUESTA </vt:lpstr>
      <vt:lpstr>OBJETIVO GENERAL </vt:lpstr>
      <vt:lpstr>OBJETIVOS ESPECÍFICOS  </vt:lpstr>
      <vt:lpstr>Nuestro Producto</vt:lpstr>
      <vt:lpstr>BENEFICIOS</vt:lpstr>
      <vt:lpstr>PROPIEDADES TERAPÉUTICAS</vt:lpstr>
      <vt:lpstr>Presentación de PowerPoint</vt:lpstr>
      <vt:lpstr>FRAPPUCCINO</vt:lpstr>
      <vt:lpstr>LATTES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</dc:title>
  <dc:creator>Carlos Enrique</dc:creator>
  <cp:lastModifiedBy>Carlos Enrique</cp:lastModifiedBy>
  <cp:revision>9</cp:revision>
  <dcterms:created xsi:type="dcterms:W3CDTF">2018-03-13T06:28:47Z</dcterms:created>
  <dcterms:modified xsi:type="dcterms:W3CDTF">2018-03-14T02:49:31Z</dcterms:modified>
</cp:coreProperties>
</file>