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29"/>
  </p:handoutMasterIdLst>
  <p:sldIdLst>
    <p:sldId id="280" r:id="rId3"/>
    <p:sldId id="256" r:id="rId4"/>
    <p:sldId id="257" r:id="rId5"/>
    <p:sldId id="258" r:id="rId7"/>
    <p:sldId id="259" r:id="rId8"/>
    <p:sldId id="260" r:id="rId9"/>
    <p:sldId id="261" r:id="rId10"/>
    <p:sldId id="278"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9" r:id="rId28"/>
  </p:sldIdLst>
  <p:sldSz cx="12192000" cy="6858000"/>
  <p:notesSz cx="7103745" cy="1023429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8" autoAdjust="0"/>
    <p:restoredTop sz="94660"/>
  </p:normalViewPr>
  <p:slideViewPr>
    <p:cSldViewPr snapToGrid="0" showGuides="1">
      <p:cViewPr varScale="1">
        <p:scale>
          <a:sx n="67" d="100"/>
          <a:sy n="67" d="100"/>
        </p:scale>
        <p:origin x="972" y="72"/>
      </p:cViewPr>
      <p:guideLst>
        <p:guide orient="horz" pos="218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hasCustomPrompt="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hasCustomPrompt="1"/>
          </p:nvPr>
        </p:nvSpPr>
        <p:spPr/>
        <p:txBody>
          <a:bodyPr vert="eaVert" lIns="45720" tIns="0" rIns="45720" bIns="0"/>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hasCustomPrompt="1"/>
          </p:nvPr>
        </p:nvSpPr>
        <p:spPr>
          <a:xfrm>
            <a:off x="838200" y="412302"/>
            <a:ext cx="7734300" cy="5759898"/>
          </a:xfrm>
        </p:spPr>
        <p:txBody>
          <a:bodyPr vert="eaVert" lIns="45720" tIns="0" rIns="45720" bIns="0"/>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hasCustomPrompt="1"/>
          </p:nvPr>
        </p:nvSpPr>
        <p:spPr/>
        <p:txBody>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hasCustomPrompt="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endParaRPr lang="es-ES"/>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hasCustomPrompt="1"/>
          </p:nvPr>
        </p:nvSpPr>
        <p:spPr>
          <a:xfrm>
            <a:off x="1097278" y="1845734"/>
            <a:ext cx="4937760" cy="4023360"/>
          </a:xfrm>
        </p:spPr>
        <p:txBody>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n-US" dirty="0"/>
          </a:p>
        </p:txBody>
      </p:sp>
      <p:sp>
        <p:nvSpPr>
          <p:cNvPr id="4" name="Content Placeholder 3"/>
          <p:cNvSpPr>
            <a:spLocks noGrp="1"/>
          </p:cNvSpPr>
          <p:nvPr>
            <p:ph sz="half" idx="2" hasCustomPrompt="1"/>
          </p:nvPr>
        </p:nvSpPr>
        <p:spPr>
          <a:xfrm>
            <a:off x="6217920" y="1845735"/>
            <a:ext cx="4937760" cy="4023360"/>
          </a:xfrm>
        </p:spPr>
        <p:txBody>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n-US" dirty="0"/>
          </a:p>
        </p:txBody>
      </p:sp>
      <p:sp>
        <p:nvSpPr>
          <p:cNvPr id="5" name="Date Placeholder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hasCustomPrompt="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endParaRPr lang="es-ES"/>
          </a:p>
        </p:txBody>
      </p:sp>
      <p:sp>
        <p:nvSpPr>
          <p:cNvPr id="4" name="Content Placeholder 3"/>
          <p:cNvSpPr>
            <a:spLocks noGrp="1"/>
          </p:cNvSpPr>
          <p:nvPr>
            <p:ph sz="half" idx="2" hasCustomPrompt="1"/>
          </p:nvPr>
        </p:nvSpPr>
        <p:spPr>
          <a:xfrm>
            <a:off x="1097280" y="2582334"/>
            <a:ext cx="4937760" cy="3378200"/>
          </a:xfrm>
        </p:spPr>
        <p:txBody>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n-US" dirty="0"/>
          </a:p>
        </p:txBody>
      </p:sp>
      <p:sp>
        <p:nvSpPr>
          <p:cNvPr id="5" name="Text Placeholder 4"/>
          <p:cNvSpPr>
            <a:spLocks noGrp="1"/>
          </p:cNvSpPr>
          <p:nvPr>
            <p:ph type="body" sz="quarter" idx="3" hasCustomPrompt="1"/>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endParaRPr lang="es-ES"/>
          </a:p>
        </p:txBody>
      </p:sp>
      <p:sp>
        <p:nvSpPr>
          <p:cNvPr id="6" name="Content Placeholder 5"/>
          <p:cNvSpPr>
            <a:spLocks noGrp="1"/>
          </p:cNvSpPr>
          <p:nvPr>
            <p:ph sz="quarter" idx="4" hasCustomPrompt="1"/>
          </p:nvPr>
        </p:nvSpPr>
        <p:spPr>
          <a:xfrm>
            <a:off x="6217920" y="2582334"/>
            <a:ext cx="4937760" cy="3378200"/>
          </a:xfrm>
        </p:spPr>
        <p:txBody>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n-US" dirty="0"/>
          </a:p>
        </p:txBody>
      </p:sp>
      <p:sp>
        <p:nvSpPr>
          <p:cNvPr id="7" name="Date Placeholder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hasCustomPrompt="1"/>
          </p:nvPr>
        </p:nvSpPr>
        <p:spPr>
          <a:xfrm>
            <a:off x="4800600" y="731520"/>
            <a:ext cx="6492240" cy="5257800"/>
          </a:xfrm>
        </p:spPr>
        <p:txBody>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n-US" dirty="0"/>
          </a:p>
        </p:txBody>
      </p:sp>
      <p:sp>
        <p:nvSpPr>
          <p:cNvPr id="4" name="Text Placeholder 3"/>
          <p:cNvSpPr>
            <a:spLocks noGrp="1"/>
          </p:cNvSpPr>
          <p:nvPr>
            <p:ph type="body" sz="half" idx="2" hasCustomPrompt="1"/>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endParaRPr lang="es-E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hasCustomPrompt="1"/>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endParaRPr lang="es-ES"/>
          </a:p>
        </p:txBody>
      </p:sp>
      <p:sp>
        <p:nvSpPr>
          <p:cNvPr id="5" name="Date Placeholder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9AE70B2-8BF9-45C0-BB95-33D1B9D3A854}" type="slidenum">
              <a:rPr lang="zh-CN" altLang="en-US" smtClean="0"/>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drive.google.com/file/d/16Qey_FBvUR9ZPlkcRmRanNxpihFpZ_W6/view?usp=sharing" TargetMode="Externa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github.com/Jesus-fran/baseapp" TargetMode="External"/><Relationship Id="rId1" Type="http://schemas.openxmlformats.org/officeDocument/2006/relationships/hyperlink" Target="https://trello.com/b/R1UeYLxw/sprint-septiembr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drive.google.com/file/d/1kB9ncu57DSGJI06S8ZSjb7NYhQC39zQZ/view?usp=sharing" TargetMode="External"/><Relationship Id="rId1" Type="http://schemas.openxmlformats.org/officeDocument/2006/relationships/hyperlink" Target="https://drive.google.com/file/d/1w-7otE1InPGEfZVxJpGRWgkhV5NJy-rZ/view?usp=sharing"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3001645" y="533400"/>
            <a:ext cx="6430645" cy="398780"/>
          </a:xfrm>
          <a:prstGeom prst="rect">
            <a:avLst/>
          </a:prstGeom>
          <a:noFill/>
          <a:ln w="9525">
            <a:noFill/>
          </a:ln>
        </p:spPr>
        <p:txBody>
          <a:bodyPr wrap="square">
            <a:spAutoFit/>
          </a:bodyPr>
          <a:lstStyle/>
          <a:p>
            <a:pPr indent="0"/>
            <a:r>
              <a:rPr lang="en-US" sz="2000" b="1">
                <a:latin typeface="Arial" panose="020B0604020202020204" pitchFamily="34" charset="0"/>
                <a:cs typeface="+Body Asian" charset="0"/>
              </a:rPr>
              <a:t>UNIVERSIDAD TECNOLÓGICA DE LA SELVA</a:t>
            </a:r>
            <a:endParaRPr lang="en-US" sz="2000" b="1">
              <a:latin typeface="Arial" panose="020B0604020202020204" pitchFamily="34" charset="0"/>
              <a:cs typeface="+Body Asian" charset="0"/>
            </a:endParaRPr>
          </a:p>
        </p:txBody>
      </p:sp>
      <p:pic>
        <p:nvPicPr>
          <p:cNvPr id="502861415" name="Imagen 1" descr="http://www.conecultachiapas.gob.mx/paginas_historicas/imagenes/escudo_chiapas_oficial_chico.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673735" y="319088"/>
            <a:ext cx="722630" cy="1016635"/>
          </a:xfrm>
          <a:prstGeom prst="rect">
            <a:avLst/>
          </a:prstGeom>
          <a:noFill/>
        </p:spPr>
      </p:pic>
      <p:pic>
        <p:nvPicPr>
          <p:cNvPr id="1235269387" name="Imagen 2" descr="log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0297478" y="319088"/>
            <a:ext cx="1223645" cy="831215"/>
          </a:xfrm>
          <a:prstGeom prst="rect">
            <a:avLst/>
          </a:prstGeom>
          <a:noFill/>
        </p:spPr>
      </p:pic>
      <p:sp>
        <p:nvSpPr>
          <p:cNvPr id="5" name="Text Box 4"/>
          <p:cNvSpPr txBox="1"/>
          <p:nvPr/>
        </p:nvSpPr>
        <p:spPr>
          <a:xfrm>
            <a:off x="2063750" y="1116330"/>
            <a:ext cx="7566660" cy="583565"/>
          </a:xfrm>
          <a:prstGeom prst="rect">
            <a:avLst/>
          </a:prstGeom>
          <a:noFill/>
          <a:ln w="9525">
            <a:noFill/>
          </a:ln>
        </p:spPr>
        <p:txBody>
          <a:bodyPr wrap="square">
            <a:spAutoFit/>
          </a:bodyPr>
          <a:lstStyle/>
          <a:p>
            <a:pPr indent="0" algn="ctr"/>
            <a:r>
              <a:rPr lang="en-US" sz="1600" b="1">
                <a:latin typeface="Arial" panose="020B0604020202020204" pitchFamily="34" charset="0"/>
                <a:cs typeface="+Body Asian" charset="0"/>
              </a:rPr>
              <a:t>DIVISIÓN DE TECNOLOGÍAS DE LA INFORMACIÓN Y COMUNICACIÓN</a:t>
            </a:r>
            <a:endParaRPr lang="en-US" sz="1600" b="1">
              <a:latin typeface="Arial" panose="020B0604020202020204" pitchFamily="34" charset="0"/>
              <a:cs typeface="+Body Asian" charset="0"/>
            </a:endParaRPr>
          </a:p>
          <a:p>
            <a:pPr indent="0" algn="ctr"/>
            <a:r>
              <a:rPr lang="en-US" sz="1600" b="1">
                <a:latin typeface="Arial" panose="020B0604020202020204" pitchFamily="34" charset="0"/>
                <a:cs typeface="+Body Asian" charset="0"/>
              </a:rPr>
              <a:t>INGENIERÍA EN DESARROLLO Y GESTIÓN DE SOFTWARE</a:t>
            </a:r>
            <a:endParaRPr lang="en-US" sz="1600" b="1">
              <a:latin typeface="Arial" panose="020B0604020202020204" pitchFamily="34" charset="0"/>
              <a:cs typeface="+Body Asian" charset="0"/>
            </a:endParaRPr>
          </a:p>
        </p:txBody>
      </p:sp>
      <p:sp>
        <p:nvSpPr>
          <p:cNvPr id="6" name="Text Box 5"/>
          <p:cNvSpPr txBox="1"/>
          <p:nvPr/>
        </p:nvSpPr>
        <p:spPr>
          <a:xfrm>
            <a:off x="1530350" y="1884045"/>
            <a:ext cx="9230360" cy="922020"/>
          </a:xfrm>
          <a:prstGeom prst="rect">
            <a:avLst/>
          </a:prstGeom>
          <a:noFill/>
          <a:ln w="9525">
            <a:noFill/>
          </a:ln>
        </p:spPr>
        <p:txBody>
          <a:bodyPr wrap="square">
            <a:spAutoFit/>
          </a:bodyPr>
          <a:lstStyle/>
          <a:p>
            <a:pPr indent="0" algn="ctr"/>
            <a:r>
              <a:rPr lang="en-US" b="0" dirty="0">
                <a:latin typeface="+mn-ea"/>
                <a:cs typeface="+mn-ea"/>
              </a:rPr>
              <a:t>ACTIVIDAD DE: </a:t>
            </a:r>
            <a:r>
              <a:rPr lang="en-US" b="1" dirty="0">
                <a:latin typeface="+mn-ea"/>
                <a:cs typeface="+mn-ea"/>
              </a:rPr>
              <a:t>“</a:t>
            </a:r>
            <a:r>
              <a:rPr lang="es-ES_tradnl" altLang="en-US" b="1" dirty="0">
                <a:latin typeface="+mn-ea"/>
                <a:cs typeface="+mn-ea"/>
              </a:rPr>
              <a:t>RESULTADO DE APRENDIZAJE</a:t>
            </a:r>
            <a:r>
              <a:rPr lang="en-US" b="1" dirty="0">
                <a:latin typeface="+mn-ea"/>
                <a:cs typeface="+mn-ea"/>
              </a:rPr>
              <a:t>”</a:t>
            </a:r>
            <a:endParaRPr lang="en-US" b="1" dirty="0">
              <a:latin typeface="+mn-ea"/>
              <a:cs typeface="+mn-ea"/>
            </a:endParaRPr>
          </a:p>
          <a:p>
            <a:pPr indent="0"/>
            <a:r>
              <a:rPr lang="en-US" b="0" dirty="0">
                <a:latin typeface="+mn-ea"/>
                <a:cs typeface="+mn-ea"/>
              </a:rPr>
              <a:t>DE LA UNIDAD </a:t>
            </a:r>
            <a:r>
              <a:rPr lang="en-US" b="1" dirty="0">
                <a:latin typeface="+mn-ea"/>
                <a:cs typeface="+mn-ea"/>
              </a:rPr>
              <a:t>I. </a:t>
            </a:r>
            <a:r>
              <a:rPr lang="es-ES_tradnl" altLang="en-US" dirty="0"/>
              <a:t>(</a:t>
            </a:r>
            <a:r>
              <a:rPr lang="es-ES_tradnl" altLang="en-US" dirty="0">
                <a:latin typeface="+mn-ea"/>
                <a:cs typeface="+mn-ea"/>
              </a:rPr>
              <a:t>Definición del proceso de desarrollo móvil</a:t>
            </a:r>
            <a:r>
              <a:rPr lang="es-ES_tradnl" altLang="en-US" dirty="0"/>
              <a:t>)</a:t>
            </a:r>
            <a:r>
              <a:rPr lang="en-US" b="0" dirty="0">
                <a:latin typeface="+mn-ea"/>
                <a:cs typeface="+mn-ea"/>
              </a:rPr>
              <a:t>, DE LA MATERIA DE:</a:t>
            </a:r>
            <a:r>
              <a:rPr lang="es-ES_tradnl" altLang="en-US" b="0" dirty="0">
                <a:latin typeface="+mn-ea"/>
                <a:cs typeface="+mn-ea"/>
              </a:rPr>
              <a:t> DESARROLLO M</a:t>
            </a:r>
            <a:r>
              <a:rPr lang="en-US" dirty="0"/>
              <a:t>Ó</a:t>
            </a:r>
            <a:r>
              <a:rPr lang="es-ES_tradnl" altLang="en-US" dirty="0"/>
              <a:t>VIL INTEGRAL.</a:t>
            </a:r>
            <a:endParaRPr lang="es-ES_tradnl" altLang="en-US" dirty="0"/>
          </a:p>
        </p:txBody>
      </p:sp>
      <p:graphicFrame>
        <p:nvGraphicFramePr>
          <p:cNvPr id="7" name="Table 6"/>
          <p:cNvGraphicFramePr/>
          <p:nvPr/>
        </p:nvGraphicFramePr>
        <p:xfrm>
          <a:off x="1530350" y="2939415"/>
          <a:ext cx="9506585" cy="1492250"/>
        </p:xfrm>
        <a:graphic>
          <a:graphicData uri="http://schemas.openxmlformats.org/drawingml/2006/table">
            <a:tbl>
              <a:tblPr firstRow="1" bandRow="1">
                <a:tableStyleId>{5940675A-B579-460E-94D1-54222C63F5DA}</a:tableStyleId>
              </a:tblPr>
              <a:tblGrid>
                <a:gridCol w="1722120"/>
                <a:gridCol w="7784465"/>
              </a:tblGrid>
              <a:tr h="298450">
                <a:tc>
                  <a:txBody>
                    <a:bodyPr/>
                    <a:lstStyle/>
                    <a:p>
                      <a:pPr indent="0" algn="ctr">
                        <a:buNone/>
                      </a:pPr>
                      <a:r>
                        <a:rPr lang="en-US" sz="1600" b="1">
                          <a:latin typeface="Arial" panose="020B0604020202020204" pitchFamily="34" charset="0"/>
                          <a:cs typeface="+Body Asian" charset="0"/>
                        </a:rPr>
                        <a:t>MATRICULA</a:t>
                      </a:r>
                      <a:endParaRPr lang="en-US" sz="1600" b="1">
                        <a:latin typeface="Arial" panose="020B0604020202020204" pitchFamily="34" charset="0"/>
                        <a:ea typeface="+Body Asian" charset="0"/>
                        <a:cs typeface="+Body Asian"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Arial" panose="020B0604020202020204" pitchFamily="34" charset="0"/>
                          <a:cs typeface="+Body Asian" charset="0"/>
                        </a:rPr>
                        <a:t>NOMBRES</a:t>
                      </a:r>
                      <a:endParaRPr lang="en-US" sz="1600" b="1">
                        <a:latin typeface="Arial" panose="020B0604020202020204" pitchFamily="34" charset="0"/>
                        <a:ea typeface="+Body Asian" charset="0"/>
                        <a:cs typeface="+Body Asian"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8450">
                <a:tc>
                  <a:txBody>
                    <a:bodyPr/>
                    <a:lstStyle/>
                    <a:p>
                      <a:pPr indent="0" algn="ctr">
                        <a:buNone/>
                      </a:pPr>
                      <a:r>
                        <a:rPr lang="en-US" sz="1600" b="0" dirty="0">
                          <a:latin typeface="Arial" panose="020B0604020202020204" pitchFamily="34" charset="0"/>
                          <a:cs typeface="+Body Asian" charset="0"/>
                        </a:rPr>
                        <a:t>091910252</a:t>
                      </a:r>
                      <a:endParaRPr lang="en-US" sz="1600" b="0" dirty="0">
                        <a:latin typeface="Arial" panose="020B0604020202020204" pitchFamily="34" charset="0"/>
                        <a:ea typeface="+Body Asian" charset="0"/>
                        <a:cs typeface="+Body Asian"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Arial" panose="020B0604020202020204" pitchFamily="34" charset="0"/>
                          <a:cs typeface="+Body Asian" charset="0"/>
                        </a:rPr>
                        <a:t>GÓMEZ LÓPEZ JESÚS FRANCISCO </a:t>
                      </a:r>
                      <a:endParaRPr lang="en-US" sz="1600" b="0">
                        <a:latin typeface="Arial" panose="020B0604020202020204" pitchFamily="34" charset="0"/>
                        <a:ea typeface="+Body Asian" charset="0"/>
                        <a:cs typeface="+Body Asian"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8450">
                <a:tc>
                  <a:txBody>
                    <a:bodyPr/>
                    <a:lstStyle/>
                    <a:p>
                      <a:pPr indent="0" algn="ctr">
                        <a:buNone/>
                      </a:pPr>
                      <a:r>
                        <a:rPr lang="en-US" sz="1600" b="0">
                          <a:latin typeface="Arial" panose="020B0604020202020204" pitchFamily="34" charset="0"/>
                          <a:cs typeface="+Body Asian" charset="0"/>
                        </a:rPr>
                        <a:t>092010499</a:t>
                      </a:r>
                      <a:endParaRPr lang="en-US" sz="1600" b="0">
                        <a:latin typeface="Arial" panose="020B0604020202020204" pitchFamily="34" charset="0"/>
                        <a:ea typeface="+Body Asian" charset="0"/>
                        <a:cs typeface="+Body Asian"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Arial" panose="020B0604020202020204" pitchFamily="34" charset="0"/>
                          <a:cs typeface="+Body Asian" charset="0"/>
                        </a:rPr>
                        <a:t>NAL HERNÁNDEZ DANIEL DE JESÚS </a:t>
                      </a:r>
                      <a:endParaRPr lang="en-US" sz="1600" b="0">
                        <a:latin typeface="Arial" panose="020B0604020202020204" pitchFamily="34" charset="0"/>
                        <a:ea typeface="+Body Asian" charset="0"/>
                        <a:cs typeface="+Body Asian"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8450">
                <a:tc>
                  <a:txBody>
                    <a:bodyPr/>
                    <a:lstStyle/>
                    <a:p>
                      <a:pPr indent="0" algn="ctr">
                        <a:buNone/>
                      </a:pPr>
                      <a:r>
                        <a:rPr lang="en-US" sz="1600" b="0">
                          <a:latin typeface="Arial" panose="020B0604020202020204" pitchFamily="34" charset="0"/>
                          <a:cs typeface="+Body Asian" charset="0"/>
                        </a:rPr>
                        <a:t>092010581</a:t>
                      </a:r>
                      <a:endParaRPr lang="en-US" sz="1600" b="0">
                        <a:latin typeface="Arial" panose="020B0604020202020204" pitchFamily="34" charset="0"/>
                        <a:ea typeface="+Body Asian" charset="0"/>
                        <a:cs typeface="+Body Asian"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Arial" panose="020B0604020202020204" pitchFamily="34" charset="0"/>
                          <a:cs typeface="+Body Asian" charset="0"/>
                        </a:rPr>
                        <a:t>ALFONZO RAMÍREZ JOAN MARTÍN </a:t>
                      </a:r>
                      <a:endParaRPr lang="en-US" sz="1600" b="0">
                        <a:latin typeface="Arial" panose="020B0604020202020204" pitchFamily="34" charset="0"/>
                        <a:ea typeface="+Body Asian" charset="0"/>
                        <a:cs typeface="+Body Asian"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8450">
                <a:tc>
                  <a:txBody>
                    <a:bodyPr/>
                    <a:lstStyle/>
                    <a:p>
                      <a:pPr indent="0" algn="ctr">
                        <a:buNone/>
                      </a:pPr>
                      <a:r>
                        <a:rPr lang="en-US" sz="1600" b="0">
                          <a:latin typeface="Arial" panose="020B0604020202020204" pitchFamily="34" charset="0"/>
                          <a:cs typeface="+Body Asian" charset="0"/>
                        </a:rPr>
                        <a:t>091910037</a:t>
                      </a:r>
                      <a:endParaRPr lang="en-US" sz="1600" b="0">
                        <a:latin typeface="Arial" panose="020B0604020202020204" pitchFamily="34" charset="0"/>
                        <a:ea typeface="+Body Asian" charset="0"/>
                        <a:cs typeface="+Body Asian"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dirty="0">
                          <a:latin typeface="Arial" panose="020B0604020202020204" pitchFamily="34" charset="0"/>
                          <a:cs typeface="+Body Asian" charset="0"/>
                        </a:rPr>
                        <a:t>ENCINO CRUZ NEFTALI ENOC </a:t>
                      </a:r>
                      <a:endParaRPr lang="en-US" sz="1600" b="0" dirty="0">
                        <a:latin typeface="Arial" panose="020B0604020202020204" pitchFamily="34" charset="0"/>
                        <a:ea typeface="+Body Asian" charset="0"/>
                        <a:cs typeface="+Body Asian"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8" name="Text Box 7"/>
          <p:cNvSpPr txBox="1"/>
          <p:nvPr/>
        </p:nvSpPr>
        <p:spPr>
          <a:xfrm>
            <a:off x="3605530" y="4565015"/>
            <a:ext cx="5080000" cy="706755"/>
          </a:xfrm>
          <a:prstGeom prst="rect">
            <a:avLst/>
          </a:prstGeom>
          <a:noFill/>
          <a:ln w="9525">
            <a:noFill/>
          </a:ln>
        </p:spPr>
        <p:txBody>
          <a:bodyPr>
            <a:spAutoFit/>
          </a:bodyPr>
          <a:lstStyle/>
          <a:p>
            <a:pPr marL="0" indent="0" algn="ctr"/>
            <a:r>
              <a:rPr lang="en-US" sz="2000" b="0">
                <a:latin typeface="Arial" panose="020B0604020202020204" pitchFamily="34" charset="0"/>
                <a:cs typeface="Arial MT" charset="0"/>
              </a:rPr>
              <a:t>GRADO: </a:t>
            </a:r>
            <a:r>
              <a:rPr lang="en-US" sz="2000" b="1">
                <a:latin typeface="Arial" panose="020B0604020202020204" pitchFamily="34" charset="0"/>
                <a:cs typeface="Arial MT" charset="0"/>
              </a:rPr>
              <a:t>10</a:t>
            </a:r>
            <a:endParaRPr lang="en-US" sz="2000" b="0">
              <a:latin typeface="Arial" panose="020B0604020202020204" pitchFamily="34" charset="0"/>
              <a:cs typeface="Arial MT" charset="0"/>
            </a:endParaRPr>
          </a:p>
          <a:p>
            <a:pPr marL="0" indent="0" algn="ctr"/>
            <a:r>
              <a:rPr lang="en-US" sz="2000" b="0">
                <a:latin typeface="Arial" panose="020B0604020202020204" pitchFamily="34" charset="0"/>
                <a:cs typeface="Arial MT" charset="0"/>
              </a:rPr>
              <a:t>GRUPO: </a:t>
            </a:r>
            <a:r>
              <a:rPr lang="en-US" sz="2000" b="1">
                <a:latin typeface="Arial" panose="020B0604020202020204" pitchFamily="34" charset="0"/>
                <a:cs typeface="Arial MT" charset="0"/>
              </a:rPr>
              <a:t>A </a:t>
            </a:r>
            <a:endParaRPr lang="en-US" sz="2000" b="1">
              <a:latin typeface="Arial" panose="020B0604020202020204" pitchFamily="34" charset="0"/>
              <a:cs typeface="Arial MT" charset="0"/>
            </a:endParaRPr>
          </a:p>
        </p:txBody>
      </p:sp>
      <p:sp>
        <p:nvSpPr>
          <p:cNvPr id="9" name="Text Box 8"/>
          <p:cNvSpPr txBox="1"/>
          <p:nvPr/>
        </p:nvSpPr>
        <p:spPr>
          <a:xfrm>
            <a:off x="902335" y="5394960"/>
            <a:ext cx="5283835" cy="645160"/>
          </a:xfrm>
          <a:prstGeom prst="rect">
            <a:avLst/>
          </a:prstGeom>
          <a:noFill/>
        </p:spPr>
        <p:txBody>
          <a:bodyPr wrap="square" rtlCol="0" anchor="t">
            <a:spAutoFit/>
          </a:bodyPr>
          <a:lstStyle/>
          <a:p>
            <a:r>
              <a:rPr lang="en-US"/>
              <a:t>DOCENTE: Dr. Armando Méndez Morales</a:t>
            </a:r>
            <a:endParaRPr lang="en-US"/>
          </a:p>
          <a:p>
            <a:r>
              <a:rPr lang="en-US"/>
              <a:t> </a:t>
            </a:r>
            <a:endParaRPr lang="en-US"/>
          </a:p>
        </p:txBody>
      </p:sp>
      <p:sp>
        <p:nvSpPr>
          <p:cNvPr id="10" name="Text Box 9"/>
          <p:cNvSpPr txBox="1"/>
          <p:nvPr/>
        </p:nvSpPr>
        <p:spPr>
          <a:xfrm>
            <a:off x="7633970" y="5671185"/>
            <a:ext cx="4133215" cy="368300"/>
          </a:xfrm>
          <a:prstGeom prst="rect">
            <a:avLst/>
          </a:prstGeom>
          <a:noFill/>
        </p:spPr>
        <p:txBody>
          <a:bodyPr wrap="square" rtlCol="0" anchor="t">
            <a:spAutoFit/>
          </a:bodyPr>
          <a:lstStyle/>
          <a:p>
            <a:r>
              <a:rPr lang="en-US"/>
              <a:t>FECHA DE ENTREGA: 21-sep</a:t>
            </a:r>
            <a:r>
              <a:rPr lang="es-ES_tradnl" altLang="en-US"/>
              <a:t>-2023</a:t>
            </a:r>
            <a:endParaRPr lang="es-ES_tradnl"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1010920" y="675005"/>
            <a:ext cx="7894955" cy="398780"/>
          </a:xfrm>
          <a:prstGeom prst="rect">
            <a:avLst/>
          </a:prstGeom>
          <a:noFill/>
          <a:ln w="9525">
            <a:noFill/>
          </a:ln>
        </p:spPr>
        <p:txBody>
          <a:bodyPr wrap="square">
            <a:spAutoFit/>
          </a:bodyPr>
          <a:lstStyle/>
          <a:p>
            <a:pPr marL="342900" indent="-342900" algn="l">
              <a:buFont typeface="Arial" panose="020B0604020202020204" pitchFamily="34" charset="0"/>
              <a:buChar char="•"/>
            </a:pPr>
            <a:r>
              <a:rPr lang="en-US" sz="2000" b="1">
                <a:latin typeface="Arial" panose="020B0604020202020204" pitchFamily="34" charset="0"/>
                <a:cs typeface="+Body Asian" charset="0"/>
              </a:rPr>
              <a:t> Folder del proyecto de acuerdo a la arquitectura MVC:</a:t>
            </a:r>
            <a:endParaRPr lang="en-US" sz="2000" b="1">
              <a:latin typeface="Arial" panose="020B0604020202020204" pitchFamily="34" charset="0"/>
              <a:cs typeface="+Body Asian" charset="0"/>
            </a:endParaRPr>
          </a:p>
        </p:txBody>
      </p:sp>
      <p:pic>
        <p:nvPicPr>
          <p:cNvPr id="2" name="Picture 1"/>
          <p:cNvPicPr>
            <a:picLocks noChangeAspect="1"/>
          </p:cNvPicPr>
          <p:nvPr/>
        </p:nvPicPr>
        <p:blipFill>
          <a:blip r:embed="rId1"/>
          <a:stretch>
            <a:fillRect/>
          </a:stretch>
        </p:blipFill>
        <p:spPr>
          <a:xfrm>
            <a:off x="1200468" y="1418590"/>
            <a:ext cx="5269865" cy="3850640"/>
          </a:xfrm>
          <a:prstGeom prst="rect">
            <a:avLst/>
          </a:prstGeom>
          <a:noFill/>
          <a:ln>
            <a:noFill/>
          </a:ln>
        </p:spPr>
      </p:pic>
      <p:sp>
        <p:nvSpPr>
          <p:cNvPr id="3" name="Text Box 2"/>
          <p:cNvSpPr txBox="1"/>
          <p:nvPr/>
        </p:nvSpPr>
        <p:spPr>
          <a:xfrm>
            <a:off x="7936230" y="2269490"/>
            <a:ext cx="3184525" cy="1476375"/>
          </a:xfrm>
          <a:prstGeom prst="rect">
            <a:avLst/>
          </a:prstGeom>
          <a:noFill/>
        </p:spPr>
        <p:txBody>
          <a:bodyPr wrap="square" rtlCol="0">
            <a:spAutoFit/>
          </a:bodyPr>
          <a:lstStyle/>
          <a:p>
            <a:r>
              <a:rPr lang="es-ES_tradnl" altLang="en-US" b="1"/>
              <a:t>Componentes principales:</a:t>
            </a:r>
            <a:endParaRPr lang="es-ES_tradnl" altLang="en-US" b="1"/>
          </a:p>
          <a:p>
            <a:endParaRPr lang="es-ES_tradnl" altLang="en-US"/>
          </a:p>
          <a:p>
            <a:pPr marL="285750" indent="-285750">
              <a:buFont typeface="Arial" panose="020B0604020202020204" pitchFamily="34" charset="0"/>
              <a:buChar char="•"/>
            </a:pPr>
            <a:r>
              <a:rPr lang="es-ES_tradnl" altLang="en-US"/>
              <a:t>Models</a:t>
            </a:r>
            <a:endParaRPr lang="es-ES_tradnl" altLang="en-US"/>
          </a:p>
          <a:p>
            <a:pPr marL="285750" indent="-285750">
              <a:buFont typeface="Arial" panose="020B0604020202020204" pitchFamily="34" charset="0"/>
              <a:buChar char="•"/>
            </a:pPr>
            <a:r>
              <a:rPr lang="es-ES_tradnl" altLang="en-US"/>
              <a:t>Views</a:t>
            </a:r>
            <a:endParaRPr lang="es-ES_tradnl" altLang="en-US"/>
          </a:p>
          <a:p>
            <a:pPr marL="285750" indent="-285750">
              <a:buFont typeface="Arial" panose="020B0604020202020204" pitchFamily="34" charset="0"/>
              <a:buChar char="•"/>
            </a:pPr>
            <a:r>
              <a:rPr lang="es-ES_tradnl" altLang="en-US"/>
              <a:t>Controllers</a:t>
            </a:r>
            <a:endParaRPr lang="es-ES_tradnl"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785495" y="613410"/>
            <a:ext cx="10621010" cy="5631180"/>
          </a:xfrm>
          <a:prstGeom prst="rect">
            <a:avLst/>
          </a:prstGeom>
          <a:noFill/>
          <a:ln w="9525">
            <a:noFill/>
          </a:ln>
        </p:spPr>
        <p:txBody>
          <a:bodyPr wrap="square">
            <a:spAutoFit/>
          </a:bodyPr>
          <a:lstStyle/>
          <a:p>
            <a:pPr marL="0" indent="0" algn="l"/>
            <a:r>
              <a:rPr lang="en-US" b="1">
                <a:latin typeface="Arial" panose="020B0604020202020204" pitchFamily="34" charset="0"/>
                <a:cs typeface="+Body Asian" charset="0"/>
              </a:rPr>
              <a:t>Models:</a:t>
            </a:r>
            <a:endParaRPr lang="en-US" b="1">
              <a:latin typeface="Arial" panose="020B0604020202020204" pitchFamily="34" charset="0"/>
              <a:cs typeface="+Body Asian" charset="0"/>
            </a:endParaRPr>
          </a:p>
          <a:p>
            <a:pPr marL="0" indent="0" algn="l"/>
            <a:endParaRPr lang="en-US" b="0">
              <a:latin typeface="Arial" panose="020B0604020202020204" pitchFamily="34" charset="0"/>
              <a:cs typeface="+Body Asian" charset="0"/>
            </a:endParaRPr>
          </a:p>
          <a:p>
            <a:pPr marL="0" indent="0" algn="l"/>
            <a:r>
              <a:rPr lang="en-US" b="0">
                <a:latin typeface="Arial" panose="020B0604020202020204" pitchFamily="34" charset="0"/>
                <a:cs typeface="+Body Asian" charset="0"/>
              </a:rPr>
              <a:t>El Modelo representa los datos y la lógica de negocio de la aplicación en Flutter. En esta capa, se definen las clases y estructuras de datos que representan la información y las operaciones relacionadas con la aplicación.</a:t>
            </a:r>
            <a:endParaRPr lang="en-US" b="0">
              <a:latin typeface="Arial" panose="020B0604020202020204" pitchFamily="34" charset="0"/>
              <a:cs typeface="+Body Asian" charset="0"/>
            </a:endParaRPr>
          </a:p>
          <a:p>
            <a:pPr marL="0" indent="0" algn="l"/>
            <a:endParaRPr lang="en-US" b="0">
              <a:latin typeface="Arial" panose="020B0604020202020204" pitchFamily="34" charset="0"/>
              <a:cs typeface="+Body Asian" charset="0"/>
            </a:endParaRPr>
          </a:p>
          <a:p>
            <a:pPr marL="0" indent="0" algn="l"/>
            <a:r>
              <a:rPr lang="en-US" b="1">
                <a:latin typeface="Arial" panose="020B0604020202020204" pitchFamily="34" charset="0"/>
                <a:cs typeface="+Body Asian" charset="0"/>
              </a:rPr>
              <a:t>Views:</a:t>
            </a:r>
            <a:endParaRPr lang="en-US" b="1">
              <a:latin typeface="Arial" panose="020B0604020202020204" pitchFamily="34" charset="0"/>
              <a:cs typeface="+Body Asian" charset="0"/>
            </a:endParaRPr>
          </a:p>
          <a:p>
            <a:pPr marL="0" indent="0" algn="l"/>
            <a:endParaRPr lang="en-US" b="1">
              <a:latin typeface="Arial" panose="020B0604020202020204" pitchFamily="34" charset="0"/>
              <a:cs typeface="+Body Asian" charset="0"/>
            </a:endParaRPr>
          </a:p>
          <a:p>
            <a:pPr marL="0" indent="0" algn="l"/>
            <a:r>
              <a:rPr lang="en-US" b="0">
                <a:latin typeface="Arial" panose="020B0604020202020204" pitchFamily="34" charset="0"/>
                <a:cs typeface="+Body Asian" charset="0"/>
              </a:rPr>
              <a:t>La Vista en Flutter corresponde a la interfaz de usuario (UI) de la aplicación. Aquí se crean y diseñan las pantallas, widgets y elementos visuales que interactúan con el usuario. La Vista se encarga de mostrar los datos del Modelo y de capturar las interacciones del usuario, como toques, deslizamientos y entradas de teclado.</a:t>
            </a:r>
            <a:endParaRPr lang="en-US" b="0">
              <a:latin typeface="Arial" panose="020B0604020202020204" pitchFamily="34" charset="0"/>
              <a:cs typeface="+Body Asian" charset="0"/>
            </a:endParaRPr>
          </a:p>
          <a:p>
            <a:pPr marL="0" indent="0" algn="l"/>
            <a:endParaRPr lang="en-US" b="0">
              <a:latin typeface="Arial" panose="020B0604020202020204" pitchFamily="34" charset="0"/>
              <a:cs typeface="+Body Asian" charset="0"/>
            </a:endParaRPr>
          </a:p>
          <a:p>
            <a:pPr marL="0" indent="0" algn="l"/>
            <a:r>
              <a:rPr lang="en-US" b="1">
                <a:latin typeface="Arial" panose="020B0604020202020204" pitchFamily="34" charset="0"/>
                <a:cs typeface="+Body Asian" charset="0"/>
              </a:rPr>
              <a:t>Controller</a:t>
            </a:r>
            <a:r>
              <a:rPr lang="es-ES_tradnl" altLang="en-US" b="1">
                <a:latin typeface="Arial" panose="020B0604020202020204" pitchFamily="34" charset="0"/>
                <a:cs typeface="+Body Asian" charset="0"/>
              </a:rPr>
              <a:t>s</a:t>
            </a:r>
            <a:r>
              <a:rPr lang="en-US" b="1">
                <a:latin typeface="Arial" panose="020B0604020202020204" pitchFamily="34" charset="0"/>
                <a:cs typeface="+Body Asian" charset="0"/>
              </a:rPr>
              <a:t>:</a:t>
            </a:r>
            <a:endParaRPr lang="en-US" b="1">
              <a:latin typeface="Arial" panose="020B0604020202020204" pitchFamily="34" charset="0"/>
              <a:cs typeface="+Body Asian" charset="0"/>
            </a:endParaRPr>
          </a:p>
          <a:p>
            <a:pPr marL="0" indent="0" algn="l"/>
            <a:endParaRPr lang="en-US" b="1">
              <a:latin typeface="Arial" panose="020B0604020202020204" pitchFamily="34" charset="0"/>
              <a:cs typeface="+Body Asian" charset="0"/>
            </a:endParaRPr>
          </a:p>
          <a:p>
            <a:pPr marL="0" indent="0" algn="l"/>
            <a:r>
              <a:rPr lang="en-US" b="0">
                <a:latin typeface="Arial" panose="020B0604020202020204" pitchFamily="34" charset="0"/>
                <a:cs typeface="+Body Asian" charset="0"/>
              </a:rPr>
              <a:t>El Controlador actúa como un intermediario entre el Modelo y la Vista. Es responsable de gestionar la lógica de la aplicación y coordinar la comunicación entre el Modelo y la Vista. El Controlador responde a las acciones del usuario y puede realizar operaciones como la actualización del Modelo o la navegación entre las diferentes pantallas de la Vista.</a:t>
            </a:r>
            <a:endParaRPr lang="en-US" b="0">
              <a:latin typeface="Arial" panose="020B0604020202020204" pitchFamily="34" charset="0"/>
              <a:cs typeface="+Body Asian" charset="0"/>
            </a:endParaRPr>
          </a:p>
          <a:p>
            <a:pPr marL="0" indent="0" algn="l"/>
            <a:endParaRPr lang="en-US" b="0">
              <a:latin typeface="Arial" panose="020B0604020202020204" pitchFamily="34" charset="0"/>
              <a:cs typeface="+Body Asian"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24890" y="1587500"/>
            <a:ext cx="9970770" cy="3415030"/>
          </a:xfrm>
          <a:prstGeom prst="rect">
            <a:avLst/>
          </a:prstGeom>
          <a:noFill/>
          <a:ln w="9525">
            <a:noFill/>
          </a:ln>
        </p:spPr>
        <p:txBody>
          <a:bodyPr wrap="square">
            <a:spAutoFit/>
          </a:bodyPr>
          <a:lstStyle/>
          <a:p>
            <a:pPr marL="0" indent="0" algn="just">
              <a:lnSpc>
                <a:spcPct val="200000"/>
              </a:lnSpc>
            </a:pPr>
            <a:r>
              <a:rPr lang="en-US" b="0">
                <a:latin typeface="Arial" panose="020B0604020202020204" pitchFamily="34" charset="0"/>
                <a:cs typeface="+Body Asian" charset="0"/>
              </a:rPr>
              <a:t>Para este proyecto se eligio utilizar la arquitectura MVC, por que esta arquitectura proporciona una organización clara y estructurada del código. Al separar las responsabilidades en tres capas distintas, se puede tener un “modelo” que maneje la lógica de negocio y los datos, una “vista” que se encargue de la interfaz de usuario y un “controlador” que coordine la comunicación entre ambas. Con esta arquitectura podemos desarrollar y mantener cada componente de forma independiente. Esto es especialmente útil cuando la aplicación crece y se vuelve más compleja. </a:t>
            </a:r>
            <a:endParaRPr lang="en-US" b="0">
              <a:latin typeface="Arial" panose="020B0604020202020204" pitchFamily="34" charset="0"/>
              <a:cs typeface="+Body Asian" charset="0"/>
            </a:endParaRPr>
          </a:p>
        </p:txBody>
      </p:sp>
      <p:sp>
        <p:nvSpPr>
          <p:cNvPr id="4" name="标题 1"/>
          <p:cNvSpPr>
            <a:spLocks noGrp="1"/>
          </p:cNvSpPr>
          <p:nvPr/>
        </p:nvSpPr>
        <p:spPr>
          <a:xfrm>
            <a:off x="1612265" y="393700"/>
            <a:ext cx="9144000" cy="10464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gn="ctr">
              <a:lnSpc>
                <a:spcPct val="30000"/>
              </a:lnSpc>
            </a:pPr>
            <a:r>
              <a:rPr lang="es-ES_tradnl" altLang="zh-CN" sz="2800" b="1"/>
              <a:t>Justificación de la arquitectura</a:t>
            </a:r>
            <a:endParaRPr lang="es-ES_tradnl" altLang="zh-CN" sz="28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1524000" y="421005"/>
            <a:ext cx="9144000" cy="10464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gn="ctr">
              <a:lnSpc>
                <a:spcPct val="80000"/>
              </a:lnSpc>
            </a:pPr>
            <a:r>
              <a:rPr lang="es-ES_tradnl" altLang="zh-CN" sz="2800" b="1">
                <a:ln/>
                <a:solidFill>
                  <a:schemeClr val="tx1"/>
                </a:solidFill>
                <a:effectLst>
                  <a:outerShdw blurRad="38100" dist="19050" dir="2700000" algn="tl" rotWithShape="0">
                    <a:schemeClr val="dk1">
                      <a:alpha val="40000"/>
                    </a:schemeClr>
                  </a:outerShdw>
                </a:effectLst>
              </a:rPr>
              <a:t>Propuesta de los patrones de diseño</a:t>
            </a:r>
            <a:endParaRPr lang="es-ES_tradnl" altLang="zh-CN" sz="2800" b="1">
              <a:ln/>
              <a:solidFill>
                <a:schemeClr val="tx1"/>
              </a:solidFill>
              <a:effectLst>
                <a:outerShdw blurRad="38100" dist="19050" dir="2700000" algn="tl" rotWithShape="0">
                  <a:schemeClr val="dk1">
                    <a:alpha val="40000"/>
                  </a:schemeClr>
                </a:outerShdw>
              </a:effectLst>
            </a:endParaRPr>
          </a:p>
        </p:txBody>
      </p:sp>
      <p:sp>
        <p:nvSpPr>
          <p:cNvPr id="5" name="Text Box 4"/>
          <p:cNvSpPr txBox="1"/>
          <p:nvPr/>
        </p:nvSpPr>
        <p:spPr>
          <a:xfrm>
            <a:off x="1228725" y="1567180"/>
            <a:ext cx="4871720" cy="4246245"/>
          </a:xfrm>
          <a:prstGeom prst="rect">
            <a:avLst/>
          </a:prstGeom>
          <a:noFill/>
        </p:spPr>
        <p:txBody>
          <a:bodyPr wrap="square" rtlCol="0" anchor="t">
            <a:spAutoFit/>
          </a:bodyPr>
          <a:lstStyle/>
          <a:p>
            <a:pPr algn="l">
              <a:lnSpc>
                <a:spcPct val="100000"/>
              </a:lnSpc>
            </a:pPr>
            <a:endParaRPr lang="en-US" b="1"/>
          </a:p>
          <a:p>
            <a:pPr marL="285750" indent="-285750" algn="l">
              <a:lnSpc>
                <a:spcPct val="100000"/>
              </a:lnSpc>
              <a:buFont typeface="Arial" panose="020B0604020202020204" pitchFamily="34" charset="0"/>
              <a:buChar char="•"/>
            </a:pPr>
            <a:r>
              <a:rPr lang="en-US" b="1"/>
              <a:t>Patrón de diseño Provider: </a:t>
            </a:r>
            <a:endParaRPr lang="en-US" b="1"/>
          </a:p>
          <a:p>
            <a:pPr algn="l">
              <a:lnSpc>
                <a:spcPct val="100000"/>
              </a:lnSpc>
            </a:pPr>
            <a:endParaRPr lang="en-US" b="1"/>
          </a:p>
          <a:p>
            <a:pPr algn="l">
              <a:lnSpc>
                <a:spcPct val="200000"/>
              </a:lnSpc>
            </a:pPr>
            <a:r>
              <a:rPr lang="es-ES_tradnl" altLang="en-US"/>
              <a:t>En flutter este p</a:t>
            </a:r>
            <a:r>
              <a:rPr lang="en-US"/>
              <a:t>ermite la administración de dependencias y la gestión del estado de una manera sencilla y efectiva. </a:t>
            </a:r>
            <a:r>
              <a:rPr lang="es-ES_tradnl" altLang="en-US"/>
              <a:t>Se utiliza</a:t>
            </a:r>
            <a:r>
              <a:rPr lang="en-US"/>
              <a:t> </a:t>
            </a:r>
            <a:r>
              <a:rPr lang="es-ES_tradnl" altLang="en-US"/>
              <a:t>“P</a:t>
            </a:r>
            <a:r>
              <a:rPr lang="en-US"/>
              <a:t>rovider</a:t>
            </a:r>
            <a:r>
              <a:rPr lang="es-ES_tradnl" altLang="en-US"/>
              <a:t>”</a:t>
            </a:r>
            <a:r>
              <a:rPr lang="en-US"/>
              <a:t> para proporcionar instancias de objetos en toda </a:t>
            </a:r>
            <a:r>
              <a:rPr lang="es-ES_tradnl" altLang="en-US"/>
              <a:t>la</a:t>
            </a:r>
            <a:r>
              <a:rPr lang="en-US"/>
              <a:t> aplicación y notificar a los widgets cuando cambian los datos.</a:t>
            </a:r>
            <a:endParaRPr lang="en-US"/>
          </a:p>
        </p:txBody>
      </p:sp>
      <p:pic>
        <p:nvPicPr>
          <p:cNvPr id="7" name="Picture 6"/>
          <p:cNvPicPr>
            <a:picLocks noChangeAspect="1"/>
          </p:cNvPicPr>
          <p:nvPr/>
        </p:nvPicPr>
        <p:blipFill>
          <a:blip r:embed="rId1"/>
          <a:srcRect t="15861"/>
          <a:stretch>
            <a:fillRect/>
          </a:stretch>
        </p:blipFill>
        <p:spPr>
          <a:xfrm>
            <a:off x="6988175" y="1567180"/>
            <a:ext cx="4192270" cy="43846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1134745" y="687070"/>
            <a:ext cx="9253855" cy="3415030"/>
          </a:xfrm>
          <a:prstGeom prst="rect">
            <a:avLst/>
          </a:prstGeom>
          <a:noFill/>
        </p:spPr>
        <p:txBody>
          <a:bodyPr wrap="square" rtlCol="0" anchor="t">
            <a:spAutoFit/>
          </a:bodyPr>
          <a:lstStyle/>
          <a:p>
            <a:pPr marL="285750" indent="-285750">
              <a:lnSpc>
                <a:spcPct val="200000"/>
              </a:lnSpc>
              <a:buFont typeface="Arial" panose="020B0604020202020204" pitchFamily="34" charset="0"/>
              <a:buChar char="•"/>
            </a:pPr>
            <a:r>
              <a:rPr lang="en-US" b="1"/>
              <a:t>Patrón de diseño Observer/Observable:</a:t>
            </a:r>
            <a:endParaRPr lang="en-US" b="1"/>
          </a:p>
          <a:p>
            <a:pPr>
              <a:lnSpc>
                <a:spcPct val="200000"/>
              </a:lnSpc>
            </a:pPr>
            <a:endParaRPr lang="en-US" b="1"/>
          </a:p>
          <a:p>
            <a:pPr>
              <a:lnSpc>
                <a:spcPct val="200000"/>
              </a:lnSpc>
            </a:pPr>
            <a:r>
              <a:rPr lang="en-US"/>
              <a:t>Flutter utiliza un enfoque basado en la programación reactiva para manejar eventos y cambios en el estado. Los Widgets pueden observar cambios en los objetos y actualizarse automáticamente cuando esos objetos cambian. Esto se logra utilizando Streams, RxDart o la clase ChangeNotifier.</a:t>
            </a:r>
            <a:endParaRPr lang="en-US"/>
          </a:p>
        </p:txBody>
      </p:sp>
      <p:pic>
        <p:nvPicPr>
          <p:cNvPr id="2" name="Picture 1"/>
          <p:cNvPicPr>
            <a:picLocks noChangeAspect="1"/>
          </p:cNvPicPr>
          <p:nvPr/>
        </p:nvPicPr>
        <p:blipFill>
          <a:blip r:embed="rId1"/>
          <a:srcRect l="5914" t="22178" r="8743" b="26162"/>
          <a:stretch>
            <a:fillRect/>
          </a:stretch>
        </p:blipFill>
        <p:spPr>
          <a:xfrm>
            <a:off x="1134745" y="4102100"/>
            <a:ext cx="7929245" cy="18669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46125" y="1305560"/>
            <a:ext cx="10074275" cy="1753235"/>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en-US" b="1"/>
              <a:t>Patrón de diseño Builder:</a:t>
            </a:r>
            <a:endParaRPr lang="en-US" b="1"/>
          </a:p>
          <a:p>
            <a:pPr>
              <a:lnSpc>
                <a:spcPct val="150000"/>
              </a:lnSpc>
            </a:pPr>
            <a:r>
              <a:rPr lang="en-US"/>
              <a:t>Flutter utiliza el patrón de diseño Builder en su enfoque de construcción de interfaces de usuario. Widgets como ListView.builder y GridView.builder permiten crear listas y cuadrículas eficientes a medida que se desplazan, evitando la carga innecesaria de widgets en memoria.</a:t>
            </a:r>
            <a:endParaRPr lang="en-US"/>
          </a:p>
        </p:txBody>
      </p:sp>
      <p:pic>
        <p:nvPicPr>
          <p:cNvPr id="3" name="Picture 2"/>
          <p:cNvPicPr>
            <a:picLocks noChangeAspect="1"/>
          </p:cNvPicPr>
          <p:nvPr/>
        </p:nvPicPr>
        <p:blipFill>
          <a:blip r:embed="rId1"/>
          <a:stretch>
            <a:fillRect/>
          </a:stretch>
        </p:blipFill>
        <p:spPr>
          <a:xfrm>
            <a:off x="860425" y="3581400"/>
            <a:ext cx="7673975" cy="20262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1524000" y="492125"/>
            <a:ext cx="9144000" cy="1046480"/>
          </a:xfrm>
          <a:prstGeom prst="rect">
            <a:avLst/>
          </a:prstGeom>
        </p:spPr>
        <p:txBody>
          <a:bodyPr vert="horz" lIns="91440" tIns="45720" rIns="91440" bIns="45720" rtlCol="0" anchor="ctr">
            <a:noAutofit/>
            <a:scene3d>
              <a:camera prst="orthographicFront"/>
              <a:lightRig rig="threePt" dir="t"/>
            </a:scene3d>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gn="ctr">
              <a:lnSpc>
                <a:spcPct val="80000"/>
              </a:lnSpc>
            </a:pPr>
            <a:r>
              <a:rPr lang="es-ES_tradnl" altLang="zh-CN" sz="2800" b="1">
                <a:ln/>
                <a:solidFill>
                  <a:schemeClr val="tx1"/>
                </a:solidFill>
                <a:effectLst>
                  <a:outerShdw blurRad="38100" dist="19050" dir="2700000" algn="tl" rotWithShape="0">
                    <a:schemeClr val="dk1">
                      <a:alpha val="40000"/>
                    </a:schemeClr>
                  </a:outerShdw>
                </a:effectLst>
              </a:rPr>
              <a:t>Justificación de los frameworks de desarrollo m</a:t>
            </a:r>
            <a:r>
              <a:rPr lang="es-ES_tradnl" altLang="zh-CN" sz="2800" b="1">
                <a:ln/>
                <a:solidFill>
                  <a:schemeClr val="tx1"/>
                </a:solidFill>
                <a:effectLst>
                  <a:outerShdw blurRad="38100" dist="19050" dir="2700000" algn="tl" rotWithShape="0">
                    <a:schemeClr val="dk1">
                      <a:alpha val="40000"/>
                    </a:schemeClr>
                  </a:outerShdw>
                </a:effectLst>
                <a:sym typeface="+mn-ea"/>
              </a:rPr>
              <a:t>ó</a:t>
            </a:r>
            <a:r>
              <a:rPr lang="es-ES_tradnl" altLang="zh-CN" sz="2800" b="1">
                <a:ln/>
                <a:solidFill>
                  <a:schemeClr val="tx1"/>
                </a:solidFill>
                <a:effectLst>
                  <a:outerShdw blurRad="38100" dist="19050" dir="2700000" algn="tl" rotWithShape="0">
                    <a:schemeClr val="dk1">
                      <a:alpha val="40000"/>
                    </a:schemeClr>
                  </a:outerShdw>
                </a:effectLst>
              </a:rPr>
              <a:t>vil a utilizar</a:t>
            </a:r>
            <a:endParaRPr lang="es-ES_tradnl" altLang="zh-CN" sz="2800" b="1">
              <a:ln/>
              <a:solidFill>
                <a:schemeClr val="tx1"/>
              </a:solidFill>
              <a:effectLst>
                <a:outerShdw blurRad="38100" dist="19050" dir="2700000" algn="tl" rotWithShape="0">
                  <a:schemeClr val="dk1">
                    <a:alpha val="40000"/>
                  </a:schemeClr>
                </a:outerShdw>
              </a:effectLst>
            </a:endParaRPr>
          </a:p>
        </p:txBody>
      </p:sp>
      <p:sp>
        <p:nvSpPr>
          <p:cNvPr id="100" name="Text Box 99"/>
          <p:cNvSpPr txBox="1"/>
          <p:nvPr/>
        </p:nvSpPr>
        <p:spPr>
          <a:xfrm>
            <a:off x="996950" y="1677670"/>
            <a:ext cx="10368915" cy="1337945"/>
          </a:xfrm>
          <a:prstGeom prst="rect">
            <a:avLst/>
          </a:prstGeom>
          <a:noFill/>
          <a:ln w="9525">
            <a:noFill/>
          </a:ln>
        </p:spPr>
        <p:txBody>
          <a:bodyPr wrap="square">
            <a:spAutoFit/>
          </a:bodyPr>
          <a:lstStyle/>
          <a:p>
            <a:pPr indent="0">
              <a:lnSpc>
                <a:spcPct val="150000"/>
              </a:lnSpc>
            </a:pPr>
            <a:r>
              <a:rPr lang="en-US" b="0">
                <a:latin typeface="Arial" panose="020B0604020202020204" pitchFamily="34" charset="0"/>
                <a:cs typeface="Calibri" panose="020F0502020204030204" pitchFamily="34" charset="0"/>
              </a:rPr>
              <a:t>Para poder garantizar el éxito y eficiencia en el desarrollo de una aplicación móvil, es fundamental seleccionar el framework adecuado. En este proyecto se utilizará el Framework de Flutter como la solucion ideal para el desarrollo. </a:t>
            </a:r>
            <a:endParaRPr lang="en-US" b="0">
              <a:latin typeface="Arial" panose="020B0604020202020204" pitchFamily="34" charset="0"/>
              <a:cs typeface="Calibri" panose="020F0502020204030204" pitchFamily="34" charset="0"/>
            </a:endParaRPr>
          </a:p>
        </p:txBody>
      </p:sp>
      <p:sp>
        <p:nvSpPr>
          <p:cNvPr id="2" name="Text Box 1"/>
          <p:cNvSpPr txBox="1"/>
          <p:nvPr/>
        </p:nvSpPr>
        <p:spPr>
          <a:xfrm>
            <a:off x="996950" y="3305810"/>
            <a:ext cx="10368915" cy="2168525"/>
          </a:xfrm>
          <a:prstGeom prst="rect">
            <a:avLst/>
          </a:prstGeom>
          <a:noFill/>
          <a:ln w="9525">
            <a:noFill/>
          </a:ln>
        </p:spPr>
        <p:txBody>
          <a:bodyPr wrap="square">
            <a:spAutoFit/>
          </a:bodyPr>
          <a:lstStyle/>
          <a:p>
            <a:pPr marL="0" indent="0" algn="l">
              <a:lnSpc>
                <a:spcPct val="150000"/>
              </a:lnSpc>
            </a:pPr>
            <a:r>
              <a:rPr lang="en-US" b="0">
                <a:latin typeface="Arial" panose="020B0604020202020204" pitchFamily="34" charset="0"/>
                <a:cs typeface="Calibri" panose="020F0502020204030204" pitchFamily="34" charset="0"/>
              </a:rPr>
              <a:t>Flutter cuenta con una gran gama de ventajas y veneficios a la hora de desarrollar nuestro proyecto en ella, algunas de sus ventajas son las siguientes: Desarrollo multiplataforma, rendimiento y velocidad, interfaz de usuario personalizable, gran comunidad y soporte y herramientas de</a:t>
            </a:r>
            <a:endParaRPr lang="en-US" b="0">
              <a:latin typeface="Arial" panose="020B0604020202020204" pitchFamily="34" charset="0"/>
              <a:cs typeface="Calibri" panose="020F0502020204030204" pitchFamily="34" charset="0"/>
            </a:endParaRPr>
          </a:p>
          <a:p>
            <a:pPr marL="0" indent="0" algn="l">
              <a:lnSpc>
                <a:spcPct val="150000"/>
              </a:lnSpc>
            </a:pPr>
            <a:r>
              <a:rPr lang="en-US" b="0">
                <a:latin typeface="Arial" panose="020B0604020202020204" pitchFamily="34" charset="0"/>
                <a:cs typeface="Calibri" panose="020F0502020204030204" pitchFamily="34" charset="0"/>
              </a:rPr>
              <a:t>desarrollo robusto. Todas estas ventajas que nos ofrece flutter son las que nos ayudan a elegirlo como el Framework a utilizar en este proyecto a desarrollar. </a:t>
            </a:r>
            <a:endParaRPr lang="en-US" b="0">
              <a:latin typeface="Arial" panose="020B0604020202020204" pitchFamily="34" charset="0"/>
              <a:cs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1427480" y="306705"/>
            <a:ext cx="9768840" cy="10464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gn="ctr">
              <a:lnSpc>
                <a:spcPct val="80000"/>
              </a:lnSpc>
            </a:pPr>
            <a:r>
              <a:rPr lang="es-ES_tradnl" altLang="zh-CN" sz="2800" b="1">
                <a:ln/>
                <a:solidFill>
                  <a:schemeClr val="tx1"/>
                </a:solidFill>
                <a:effectLst>
                  <a:outerShdw blurRad="38100" dist="19050" dir="2700000" algn="tl" rotWithShape="0">
                    <a:schemeClr val="dk1">
                      <a:alpha val="40000"/>
                    </a:schemeClr>
                  </a:outerShdw>
                </a:effectLst>
              </a:rPr>
              <a:t>Esquema de pruebas y estrategia de versionamiento</a:t>
            </a:r>
            <a:endParaRPr lang="es-ES_tradnl" altLang="zh-CN" sz="2800" b="1">
              <a:ln/>
              <a:solidFill>
                <a:schemeClr val="tx1"/>
              </a:solidFill>
              <a:effectLst>
                <a:outerShdw blurRad="38100" dist="19050" dir="2700000" algn="tl" rotWithShape="0">
                  <a:schemeClr val="dk1">
                    <a:alpha val="40000"/>
                  </a:schemeClr>
                </a:outerShdw>
              </a:effectLst>
            </a:endParaRPr>
          </a:p>
        </p:txBody>
      </p:sp>
      <p:graphicFrame>
        <p:nvGraphicFramePr>
          <p:cNvPr id="3" name="Table 2"/>
          <p:cNvGraphicFramePr/>
          <p:nvPr/>
        </p:nvGraphicFramePr>
        <p:xfrm>
          <a:off x="981710" y="1538605"/>
          <a:ext cx="10725150" cy="5035550"/>
        </p:xfrm>
        <a:graphic>
          <a:graphicData uri="http://schemas.openxmlformats.org/drawingml/2006/table">
            <a:tbl>
              <a:tblPr firstRow="1" bandRow="1">
                <a:tableStyleId>{5940675A-B579-460E-94D1-54222C63F5DA}</a:tableStyleId>
              </a:tblPr>
              <a:tblGrid>
                <a:gridCol w="3775710"/>
                <a:gridCol w="3281045"/>
                <a:gridCol w="93980"/>
                <a:gridCol w="2113280"/>
                <a:gridCol w="1461135"/>
              </a:tblGrid>
              <a:tr h="282575">
                <a:tc gridSpan="5">
                  <a:txBody>
                    <a:bodyPr/>
                    <a:lstStyle/>
                    <a:p>
                      <a:pPr indent="0" algn="ctr">
                        <a:buNone/>
                      </a:pPr>
                      <a:r>
                        <a:rPr lang="en-US" sz="1600" b="1">
                          <a:latin typeface="Arial" panose="020B0604020202020204" pitchFamily="34" charset="0"/>
                          <a:cs typeface="+Body Asian" charset="0"/>
                        </a:rPr>
                        <a:t>FORMATO ESQUEMA DE PRUEBA</a:t>
                      </a:r>
                      <a:endParaRPr lang="en-US" sz="1600" b="1">
                        <a:latin typeface="Arial" panose="020B0604020202020204" pitchFamily="34" charset="0"/>
                        <a:ea typeface="+Body Asian" charset="0"/>
                        <a:cs typeface="+Body Asian" charset="0"/>
                      </a:endParaRPr>
                    </a:p>
                  </a:txBody>
                  <a:tcPr marL="44450" marR="4445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2">
                        <a:lumMod val="60000"/>
                        <a:lumOff val="40000"/>
                      </a:schemeClr>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026795">
                <a:tc>
                  <a:txBody>
                    <a:bodyPr/>
                    <a:lstStyle/>
                    <a:p>
                      <a:pPr indent="0" algn="ctr">
                        <a:buNone/>
                      </a:pPr>
                      <a:r>
                        <a:rPr lang="en-US" sz="1400" b="1">
                          <a:solidFill>
                            <a:srgbClr val="000000"/>
                          </a:solidFill>
                          <a:latin typeface="Century Gothic" panose="020B0502020202020204" charset="0"/>
                          <a:cs typeface="Times New Roman" panose="02020603050405020304" charset="0"/>
                        </a:rPr>
                        <a:t>TÍTULO DE LA PRUEBAPRIORIDAD</a:t>
                      </a:r>
                      <a:endParaRPr lang="en-US" sz="1400" b="1">
                        <a:solidFill>
                          <a:srgbClr val="000000"/>
                        </a:solidFill>
                        <a:latin typeface="Century Gothic" panose="020B05020202020202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2">
                        <a:lumMod val="60000"/>
                        <a:lumOff val="40000"/>
                      </a:schemeClr>
                    </a:solidFill>
                  </a:tcPr>
                </a:tc>
                <a:tc>
                  <a:txBody>
                    <a:bodyPr/>
                    <a:lstStyle/>
                    <a:p>
                      <a:pPr indent="0" algn="ctr">
                        <a:buNone/>
                      </a:pPr>
                      <a:r>
                        <a:rPr lang="en-US" sz="1400" b="1">
                          <a:solidFill>
                            <a:srgbClr val="000000"/>
                          </a:solidFill>
                          <a:latin typeface="Century Gothic" panose="020B0502020202020204" charset="0"/>
                          <a:cs typeface="Times New Roman" panose="02020603050405020304" charset="0"/>
                        </a:rPr>
                        <a:t>ID DE CASO DE PRUEBA</a:t>
                      </a:r>
                      <a:endParaRPr lang="en-US" sz="1400" b="1">
                        <a:solidFill>
                          <a:srgbClr val="000000"/>
                        </a:solidFill>
                        <a:latin typeface="Century Gothic" panose="020B05020202020202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2">
                        <a:lumMod val="60000"/>
                        <a:lumOff val="40000"/>
                      </a:schemeClr>
                    </a:solidFill>
                  </a:tcPr>
                </a:tc>
                <a:tc gridSpan="2">
                  <a:txBody>
                    <a:bodyPr/>
                    <a:lstStyle/>
                    <a:p>
                      <a:pPr indent="0" algn="ctr">
                        <a:buNone/>
                      </a:pPr>
                      <a:r>
                        <a:rPr lang="en-US" sz="1400" b="1">
                          <a:solidFill>
                            <a:srgbClr val="000000"/>
                          </a:solidFill>
                          <a:latin typeface="Century Gothic" panose="020B0502020202020204" charset="0"/>
                          <a:cs typeface="Times New Roman" panose="02020603050405020304" charset="0"/>
                        </a:rPr>
                        <a:t>NÚMERO DE PRUEBA</a:t>
                      </a:r>
                      <a:endParaRPr lang="en-US" sz="1400" b="1">
                        <a:solidFill>
                          <a:srgbClr val="000000"/>
                        </a:solidFill>
                        <a:latin typeface="Century Gothic" panose="020B05020202020202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2">
                        <a:lumMod val="60000"/>
                        <a:lumOff val="40000"/>
                      </a:schemeClr>
                    </a:solidFill>
                  </a:tcPr>
                </a:tc>
                <a:tc hMerge="1">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2">
                        <a:lumMod val="60000"/>
                        <a:lumOff val="40000"/>
                      </a:schemeClr>
                    </a:solidFill>
                  </a:tcPr>
                </a:tc>
                <a:tc>
                  <a:txBody>
                    <a:bodyPr/>
                    <a:lstStyle/>
                    <a:p>
                      <a:pPr indent="0" algn="ctr">
                        <a:buNone/>
                      </a:pPr>
                      <a:r>
                        <a:rPr lang="en-US" sz="1400" b="1">
                          <a:solidFill>
                            <a:srgbClr val="000000"/>
                          </a:solidFill>
                          <a:latin typeface="Century Gothic" panose="020B0502020202020204" charset="0"/>
                          <a:cs typeface="Times New Roman" panose="02020603050405020304" charset="0"/>
                        </a:rPr>
                        <a:t>FECHA DE LA PRUEBA</a:t>
                      </a:r>
                      <a:endParaRPr lang="en-US" sz="1400" b="1">
                        <a:solidFill>
                          <a:srgbClr val="000000"/>
                        </a:solidFill>
                        <a:latin typeface="Century Gothic" panose="020B05020202020202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2">
                        <a:lumMod val="60000"/>
                        <a:lumOff val="40000"/>
                      </a:schemeClr>
                    </a:solidFill>
                  </a:tcPr>
                </a:tc>
              </a:tr>
              <a:tr h="405765">
                <a:tc>
                  <a:txBody>
                    <a:bodyPr/>
                    <a:lstStyle/>
                    <a:p>
                      <a:pPr indent="0">
                        <a:buNone/>
                      </a:pPr>
                      <a:r>
                        <a:rPr lang="en-US" sz="1400" b="0">
                          <a:solidFill>
                            <a:srgbClr val="000000"/>
                          </a:solidFill>
                          <a:latin typeface="Century Gothic" panose="020B0502020202020204" charset="0"/>
                          <a:cs typeface="Times New Roman" panose="02020603050405020304" charset="0"/>
                        </a:rPr>
                        <a:t> </a:t>
                      </a:r>
                      <a:endParaRPr lang="en-US" sz="1400" b="0">
                        <a:solidFill>
                          <a:srgbClr val="000000"/>
                        </a:solidFill>
                        <a:latin typeface="Century Gothic" panose="020B05020202020202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400" b="0">
                          <a:solidFill>
                            <a:srgbClr val="000000"/>
                          </a:solidFill>
                          <a:latin typeface="Century Gothic" panose="020B0502020202020204" charset="0"/>
                          <a:cs typeface="Times New Roman" panose="02020603050405020304" charset="0"/>
                        </a:rPr>
                        <a:t>01</a:t>
                      </a:r>
                      <a:endParaRPr lang="en-US" sz="1400" b="0">
                        <a:solidFill>
                          <a:srgbClr val="000000"/>
                        </a:solidFill>
                        <a:latin typeface="Century Gothic" panose="020B05020202020202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gridSpan="2">
                  <a:txBody>
                    <a:bodyPr/>
                    <a:lstStyle/>
                    <a:p>
                      <a:pPr indent="0" algn="ctr">
                        <a:buNone/>
                      </a:pPr>
                      <a:r>
                        <a:rPr lang="en-US" sz="1400" b="0">
                          <a:solidFill>
                            <a:srgbClr val="000000"/>
                          </a:solidFill>
                          <a:latin typeface="Century Gothic" panose="020B0502020202020204" charset="0"/>
                          <a:cs typeface="Times New Roman" panose="02020603050405020304" charset="0"/>
                        </a:rPr>
                        <a:t>01</a:t>
                      </a:r>
                      <a:endParaRPr lang="en-US" sz="1400" b="0">
                        <a:solidFill>
                          <a:srgbClr val="000000"/>
                        </a:solidFill>
                        <a:latin typeface="Century Gothic" panose="020B05020202020202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sz="1400" b="0">
                        <a:solidFill>
                          <a:srgbClr val="000000"/>
                        </a:solidFill>
                        <a:latin typeface="Century Gothic" panose="020B05020202020202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1026795">
                <a:tc>
                  <a:txBody>
                    <a:bodyPr/>
                    <a:lstStyle/>
                    <a:p>
                      <a:pPr indent="0" algn="ctr">
                        <a:buNone/>
                      </a:pPr>
                      <a:r>
                        <a:rPr lang="en-US" sz="1400" b="1">
                          <a:solidFill>
                            <a:srgbClr val="000000"/>
                          </a:solidFill>
                          <a:latin typeface="Century Gothic" panose="020B0502020202020204" charset="0"/>
                          <a:cs typeface="Times New Roman" panose="02020603050405020304" charset="0"/>
                        </a:rPr>
                        <a:t>DESCRIPCIÓN DE LA PRUEBA</a:t>
                      </a:r>
                      <a:endParaRPr lang="en-US" sz="1400" b="1">
                        <a:solidFill>
                          <a:srgbClr val="000000"/>
                        </a:solidFill>
                        <a:latin typeface="Century Gothic" panose="020B05020202020202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5E0B3"/>
                    </a:solidFill>
                  </a:tcPr>
                </a:tc>
                <a:tc>
                  <a:txBody>
                    <a:bodyPr/>
                    <a:lstStyle/>
                    <a:p>
                      <a:pPr indent="0" algn="ctr">
                        <a:buNone/>
                      </a:pPr>
                      <a:r>
                        <a:rPr lang="en-US" sz="1400" b="1">
                          <a:solidFill>
                            <a:srgbClr val="000000"/>
                          </a:solidFill>
                          <a:latin typeface="Century Gothic" panose="020B0502020202020204" charset="0"/>
                          <a:cs typeface="Times New Roman" panose="02020603050405020304" charset="0"/>
                        </a:rPr>
                        <a:t>PRUEBA DISEÑADA POR</a:t>
                      </a:r>
                      <a:endParaRPr lang="en-US" sz="1400" b="1">
                        <a:solidFill>
                          <a:srgbClr val="000000"/>
                        </a:solidFill>
                        <a:latin typeface="Century Gothic" panose="020B05020202020202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5E0B3"/>
                    </a:solidFill>
                  </a:tcPr>
                </a:tc>
                <a:tc gridSpan="2">
                  <a:txBody>
                    <a:bodyPr/>
                    <a:lstStyle/>
                    <a:p>
                      <a:pPr indent="0" algn="ctr">
                        <a:buNone/>
                      </a:pPr>
                      <a:r>
                        <a:rPr lang="en-US" sz="1400" b="1">
                          <a:solidFill>
                            <a:srgbClr val="000000"/>
                          </a:solidFill>
                          <a:latin typeface="Century Gothic" panose="020B0502020202020204" charset="0"/>
                          <a:cs typeface="Times New Roman" panose="02020603050405020304" charset="0"/>
                        </a:rPr>
                        <a:t>PRUEBA EJECUTADA POR</a:t>
                      </a:r>
                      <a:endParaRPr lang="en-US" sz="1400" b="1">
                        <a:solidFill>
                          <a:srgbClr val="000000"/>
                        </a:solidFill>
                        <a:latin typeface="Century Gothic" panose="020B05020202020202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5E0B3"/>
                    </a:solidFill>
                  </a:tcPr>
                </a:tc>
                <a:tc hMerge="1">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5E0B3"/>
                    </a:solidFill>
                  </a:tcPr>
                </a:tc>
                <a:tc>
                  <a:txBody>
                    <a:bodyPr/>
                    <a:lstStyle/>
                    <a:p>
                      <a:pPr indent="0" algn="ctr">
                        <a:buNone/>
                      </a:pPr>
                      <a:r>
                        <a:rPr lang="en-US" sz="1400" b="1">
                          <a:solidFill>
                            <a:srgbClr val="000000"/>
                          </a:solidFill>
                          <a:latin typeface="Century Gothic" panose="020B0502020202020204" charset="0"/>
                          <a:cs typeface="Times New Roman" panose="02020603050405020304" charset="0"/>
                        </a:rPr>
                        <a:t>FECHA DE EJECUCIÓN</a:t>
                      </a:r>
                      <a:endParaRPr lang="en-US" sz="1400" b="1">
                        <a:solidFill>
                          <a:srgbClr val="000000"/>
                        </a:solidFill>
                        <a:latin typeface="Century Gothic" panose="020B05020202020202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5E0B3"/>
                    </a:solidFill>
                  </a:tcPr>
                </a:tc>
              </a:tr>
              <a:tr h="349250">
                <a:tc>
                  <a:txBody>
                    <a:bodyPr/>
                    <a:lstStyle/>
                    <a:p>
                      <a:pPr indent="0">
                        <a:buNone/>
                      </a:pPr>
                      <a:endParaRPr lang="en-US" sz="1400" b="0">
                        <a:solidFill>
                          <a:srgbClr val="000000"/>
                        </a:solidFill>
                        <a:latin typeface="Century Gothic" panose="020B0502020202020204" charset="0"/>
                        <a:ea typeface="+Body Asian" charset="0"/>
                        <a:cs typeface="+Body Asian"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sz="1400" b="0">
                        <a:solidFill>
                          <a:srgbClr val="000000"/>
                        </a:solidFill>
                        <a:latin typeface="Century Gothic" panose="020B05020202020202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gridSpan="2">
                  <a:txBody>
                    <a:bodyPr/>
                    <a:lstStyle/>
                    <a:p>
                      <a:pPr indent="0">
                        <a:buNone/>
                      </a:pPr>
                      <a:r>
                        <a:rPr lang="en-US" sz="1400" b="0">
                          <a:solidFill>
                            <a:srgbClr val="000000"/>
                          </a:solidFill>
                          <a:latin typeface="Century Gothic" panose="020B0502020202020204" charset="0"/>
                          <a:cs typeface="Times New Roman" panose="02020603050405020304" charset="0"/>
                        </a:rPr>
                        <a:t> </a:t>
                      </a:r>
                      <a:endParaRPr lang="en-US" sz="1400" b="0">
                        <a:solidFill>
                          <a:srgbClr val="000000"/>
                        </a:solidFill>
                        <a:latin typeface="Century Gothic" panose="020B05020202020202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400" b="0">
                          <a:solidFill>
                            <a:srgbClr val="000000"/>
                          </a:solidFill>
                          <a:latin typeface="Century Gothic" panose="020B0502020202020204" charset="0"/>
                          <a:cs typeface="Times New Roman" panose="02020603050405020304" charset="0"/>
                        </a:rPr>
                        <a:t>  </a:t>
                      </a:r>
                      <a:endParaRPr lang="en-US" sz="1400" b="0">
                        <a:solidFill>
                          <a:srgbClr val="000000"/>
                        </a:solidFill>
                        <a:latin typeface="Century Gothic" panose="020B05020202020202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13360">
                <a:tc gridSpan="5">
                  <a:txBody>
                    <a:bodyPr/>
                    <a:lstStyle/>
                    <a:p>
                      <a:pPr indent="0">
                        <a:buNone/>
                      </a:pPr>
                      <a:r>
                        <a:rPr lang="en-US" sz="1400" b="0">
                          <a:latin typeface="Times New Roman" panose="02020603050405020304" charset="0"/>
                          <a:cs typeface="+Body Asian" charset="0"/>
                        </a:rPr>
                        <a:t> </a:t>
                      </a:r>
                      <a:endParaRPr lang="en-US" sz="1400" b="0">
                        <a:latin typeface="Times New Roman" panose="02020603050405020304" charset="0"/>
                        <a:ea typeface="+Body Asian" charset="0"/>
                        <a:cs typeface="+Body Asian" charset="0"/>
                      </a:endParaRPr>
                    </a:p>
                  </a:txBody>
                  <a:tcPr marL="68580" marR="68580" marT="0" marB="0" anchor="ctr">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437640">
                <a:tc>
                  <a:txBody>
                    <a:bodyPr/>
                    <a:lstStyle/>
                    <a:p>
                      <a:pPr indent="0" algn="ctr">
                        <a:buNone/>
                      </a:pPr>
                      <a:r>
                        <a:rPr lang="en-US" sz="1400" b="1">
                          <a:solidFill>
                            <a:srgbClr val="000000"/>
                          </a:solidFill>
                          <a:latin typeface="Century Gothic" panose="020B0502020202020204" charset="0"/>
                          <a:cs typeface="Times New Roman" panose="02020603050405020304" charset="0"/>
                        </a:rPr>
                        <a:t>DESCRIPCIÓN DE LOS PASOS DE LA PUEBA </a:t>
                      </a:r>
                      <a:endParaRPr lang="en-US" sz="1400" b="1">
                        <a:solidFill>
                          <a:srgbClr val="000000"/>
                        </a:solidFill>
                        <a:latin typeface="Century Gothic" panose="020B05020202020202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5E0B3"/>
                    </a:solidFill>
                  </a:tcPr>
                </a:tc>
                <a:tc gridSpan="2">
                  <a:txBody>
                    <a:bodyPr/>
                    <a:lstStyle/>
                    <a:p>
                      <a:pPr indent="0" algn="ctr">
                        <a:buNone/>
                      </a:pPr>
                      <a:r>
                        <a:rPr lang="en-US" sz="1400" b="1">
                          <a:solidFill>
                            <a:srgbClr val="000000"/>
                          </a:solidFill>
                          <a:latin typeface="Century Gothic" panose="020B0502020202020204" charset="0"/>
                          <a:cs typeface="Times New Roman" panose="02020603050405020304" charset="0"/>
                        </a:rPr>
                        <a:t>RESULTADOS ESPERADOS</a:t>
                      </a:r>
                      <a:endParaRPr lang="en-US" sz="1400" b="1">
                        <a:solidFill>
                          <a:srgbClr val="000000"/>
                        </a:solidFill>
                        <a:latin typeface="Century Gothic" panose="020B05020202020202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5E0B3"/>
                    </a:solidFill>
                  </a:tcPr>
                </a:tc>
                <a:tc hMerge="1">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5E0B3"/>
                    </a:solidFill>
                  </a:tcPr>
                </a:tc>
                <a:tc>
                  <a:txBody>
                    <a:bodyPr/>
                    <a:lstStyle/>
                    <a:p>
                      <a:pPr indent="0" algn="ctr">
                        <a:buNone/>
                      </a:pPr>
                      <a:r>
                        <a:rPr lang="en-US" sz="1400" b="1">
                          <a:solidFill>
                            <a:srgbClr val="000000"/>
                          </a:solidFill>
                          <a:latin typeface="Century Gothic" panose="020B0502020202020204" charset="0"/>
                          <a:cs typeface="Times New Roman" panose="02020603050405020304" charset="0"/>
                        </a:rPr>
                        <a:t>RESULTADO EXITOSO O NO EXITOSO</a:t>
                      </a:r>
                      <a:endParaRPr lang="en-US" sz="1400" b="1">
                        <a:solidFill>
                          <a:srgbClr val="000000"/>
                        </a:solidFill>
                        <a:latin typeface="Century Gothic" panose="020B05020202020202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5E0B3"/>
                    </a:solidFill>
                  </a:tcPr>
                </a:tc>
                <a:tc>
                  <a:txBody>
                    <a:bodyPr/>
                    <a:lstStyle/>
                    <a:p>
                      <a:pPr indent="0" algn="ctr">
                        <a:buNone/>
                      </a:pPr>
                      <a:r>
                        <a:rPr lang="en-US" sz="1400" b="1">
                          <a:solidFill>
                            <a:srgbClr val="000000"/>
                          </a:solidFill>
                          <a:latin typeface="Century Gothic" panose="020B0502020202020204" charset="0"/>
                          <a:cs typeface="Times New Roman" panose="02020603050405020304" charset="0"/>
                        </a:rPr>
                        <a:t>NOTAS ADICIONALES</a:t>
                      </a:r>
                      <a:endParaRPr lang="en-US" sz="1400" b="1">
                        <a:solidFill>
                          <a:srgbClr val="000000"/>
                        </a:solidFill>
                        <a:latin typeface="Century Gothic" panose="020B05020202020202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5E0B3"/>
                    </a:solidFill>
                  </a:tcPr>
                </a:tc>
              </a:tr>
              <a:tr h="293370">
                <a:tc>
                  <a:txBody>
                    <a:bodyPr/>
                    <a:lstStyle/>
                    <a:p>
                      <a:pPr indent="0">
                        <a:buNone/>
                      </a:pPr>
                      <a:endParaRPr lang="en-US" sz="1400" b="0">
                        <a:solidFill>
                          <a:srgbClr val="000000"/>
                        </a:solidFill>
                        <a:latin typeface="Century Gothic" panose="020B0502020202020204" charset="0"/>
                        <a:ea typeface="+Body Asian"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lstStyle/>
                    <a:p>
                      <a:pPr indent="0" algn="ctr">
                        <a:buNone/>
                      </a:pPr>
                      <a:r>
                        <a:rPr lang="en-US" sz="1400" b="0">
                          <a:solidFill>
                            <a:srgbClr val="000000"/>
                          </a:solidFill>
                          <a:latin typeface="Century Gothic" panose="020B0502020202020204" charset="0"/>
                          <a:cs typeface="Times New Roman" panose="02020603050405020304" charset="0"/>
                        </a:rPr>
                        <a:t> </a:t>
                      </a:r>
                      <a:endParaRPr lang="en-US" sz="1400" b="0">
                        <a:solidFill>
                          <a:srgbClr val="000000"/>
                        </a:solidFill>
                        <a:latin typeface="Century Gothic" panose="020B05020202020202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endParaRPr lang="en-US" sz="1400" b="0">
                        <a:solidFill>
                          <a:srgbClr val="000000"/>
                        </a:solidFill>
                        <a:latin typeface="Century Gothic" panose="020B05020202020202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endParaRPr lang="en-US" sz="1400" b="0">
                        <a:solidFill>
                          <a:srgbClr val="000000"/>
                        </a:solidFill>
                        <a:latin typeface="Century Gothic" panose="020B05020202020202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Text Box 4"/>
          <p:cNvSpPr txBox="1"/>
          <p:nvPr/>
        </p:nvSpPr>
        <p:spPr>
          <a:xfrm>
            <a:off x="981710" y="946150"/>
            <a:ext cx="2767330" cy="506730"/>
          </a:xfrm>
          <a:prstGeom prst="rect">
            <a:avLst/>
          </a:prstGeom>
          <a:noFill/>
        </p:spPr>
        <p:txBody>
          <a:bodyPr wrap="none" rtlCol="0" anchor="t">
            <a:spAutoFit/>
          </a:bodyPr>
          <a:lstStyle/>
          <a:p>
            <a:pPr marL="285750" indent="-285750">
              <a:lnSpc>
                <a:spcPct val="150000"/>
              </a:lnSpc>
              <a:buFont typeface="Arial" panose="020B0604020202020204" pitchFamily="34" charset="0"/>
              <a:buChar char="•"/>
            </a:pPr>
            <a:r>
              <a:rPr lang="es-ES_tradnl" altLang="en-US" b="1">
                <a:sym typeface="+mn-ea"/>
              </a:rPr>
              <a:t>Esquema de pruebas</a:t>
            </a:r>
            <a:endParaRPr lang="es-ES_tradnl" altLang="en-US" b="1">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214755" y="2967990"/>
            <a:ext cx="9977755" cy="922020"/>
          </a:xfrm>
          <a:prstGeom prst="rect">
            <a:avLst/>
          </a:prstGeom>
          <a:noFill/>
        </p:spPr>
        <p:txBody>
          <a:bodyPr wrap="square" rtlCol="0">
            <a:spAutoFit/>
          </a:bodyPr>
          <a:lstStyle/>
          <a:p>
            <a:pPr>
              <a:lnSpc>
                <a:spcPct val="150000"/>
              </a:lnSpc>
            </a:pPr>
            <a:r>
              <a:rPr lang="es-ES_tradnl" altLang="en-US"/>
              <a:t>Es por ello que para este proyecto se planea utilizar el anterior esquema de pruebas lo cual nos va a permitir realizar tests unitarios, de sistema, integración y demás a nuestra aplicación.</a:t>
            </a:r>
            <a:endParaRPr lang="es-ES_tradnl" altLang="en-US"/>
          </a:p>
        </p:txBody>
      </p:sp>
      <p:sp>
        <p:nvSpPr>
          <p:cNvPr id="3" name="Text Box 2"/>
          <p:cNvSpPr txBox="1"/>
          <p:nvPr/>
        </p:nvSpPr>
        <p:spPr>
          <a:xfrm>
            <a:off x="1214755" y="814705"/>
            <a:ext cx="9977120" cy="1753235"/>
          </a:xfrm>
          <a:prstGeom prst="rect">
            <a:avLst/>
          </a:prstGeom>
          <a:noFill/>
        </p:spPr>
        <p:txBody>
          <a:bodyPr wrap="square" rtlCol="0" anchor="t">
            <a:spAutoFit/>
          </a:bodyPr>
          <a:lstStyle/>
          <a:p>
            <a:pPr algn="just">
              <a:lnSpc>
                <a:spcPct val="150000"/>
              </a:lnSpc>
            </a:pPr>
            <a:r>
              <a:rPr lang="en-US"/>
              <a:t>Un esquema de pruebas</a:t>
            </a:r>
            <a:r>
              <a:rPr lang="es-ES_tradnl" altLang="en-US"/>
              <a:t> </a:t>
            </a:r>
            <a:r>
              <a:rPr lang="en-US"/>
              <a:t>garantiza que el software cumpla con los requisitos, funcione correctamente y sea confiable antes de su lanzamiento o implementación en un entorno de producción.</a:t>
            </a:r>
            <a:r>
              <a:rPr lang="es-ES_tradnl" altLang="en-US"/>
              <a:t> </a:t>
            </a:r>
            <a:r>
              <a:rPr lang="en-US"/>
              <a:t>Ayuda a asegurar la calidad del software al identificar y corregir problemas antes de que lleguen a los usuarios finales, lo que ahorra tiempo y recursos a largo plazo.</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939165" y="747395"/>
            <a:ext cx="4007485" cy="553085"/>
          </a:xfrm>
          <a:prstGeom prst="rect">
            <a:avLst/>
          </a:prstGeom>
          <a:noFill/>
        </p:spPr>
        <p:txBody>
          <a:bodyPr wrap="none" rtlCol="0" anchor="t">
            <a:spAutoFit/>
          </a:bodyPr>
          <a:lstStyle/>
          <a:p>
            <a:pPr marL="285750" indent="-285750">
              <a:lnSpc>
                <a:spcPct val="150000"/>
              </a:lnSpc>
              <a:buFont typeface="Arial" panose="020B0604020202020204" pitchFamily="34" charset="0"/>
              <a:buChar char="•"/>
            </a:pPr>
            <a:r>
              <a:rPr lang="es-ES_tradnl" altLang="en-US" sz="2000" b="1">
                <a:sym typeface="+mn-ea"/>
              </a:rPr>
              <a:t>Estrategia de versionamiento</a:t>
            </a:r>
            <a:endParaRPr lang="es-ES_tradnl" altLang="en-US" sz="2000" b="1">
              <a:sym typeface="+mn-ea"/>
            </a:endParaRPr>
          </a:p>
        </p:txBody>
      </p:sp>
      <p:sp>
        <p:nvSpPr>
          <p:cNvPr id="2" name="Text Box 1"/>
          <p:cNvSpPr txBox="1"/>
          <p:nvPr/>
        </p:nvSpPr>
        <p:spPr>
          <a:xfrm>
            <a:off x="945515" y="1254125"/>
            <a:ext cx="10527665" cy="1753235"/>
          </a:xfrm>
          <a:prstGeom prst="rect">
            <a:avLst/>
          </a:prstGeom>
          <a:noFill/>
        </p:spPr>
        <p:txBody>
          <a:bodyPr wrap="square" rtlCol="0" anchor="t">
            <a:spAutoFit/>
          </a:bodyPr>
          <a:lstStyle/>
          <a:p>
            <a:pPr algn="just">
              <a:lnSpc>
                <a:spcPct val="150000"/>
              </a:lnSpc>
            </a:pPr>
            <a:r>
              <a:rPr lang="en-US"/>
              <a:t>Una estrategia de versionamiento es un conjunto de prácticas y procedimientos utilizados para gestionar y controlar las versiones de un proyecto de software a lo largo de su ciclo de vida. Esta estrategia permite mantener un registro de los cambios realizados en el código fuente, facilitando la colaboración entre desarrolladores y la gestión de las diferentes versiones del software.</a:t>
            </a:r>
            <a:endParaRPr lang="en-US"/>
          </a:p>
        </p:txBody>
      </p:sp>
      <p:sp>
        <p:nvSpPr>
          <p:cNvPr id="3" name="Text Box 2"/>
          <p:cNvSpPr txBox="1"/>
          <p:nvPr/>
        </p:nvSpPr>
        <p:spPr>
          <a:xfrm>
            <a:off x="980440" y="3204210"/>
            <a:ext cx="10334625" cy="1753235"/>
          </a:xfrm>
          <a:prstGeom prst="rect">
            <a:avLst/>
          </a:prstGeom>
          <a:noFill/>
        </p:spPr>
        <p:txBody>
          <a:bodyPr wrap="square" rtlCol="0">
            <a:spAutoFit/>
          </a:bodyPr>
          <a:lstStyle/>
          <a:p>
            <a:pPr algn="just">
              <a:lnSpc>
                <a:spcPct val="150000"/>
              </a:lnSpc>
            </a:pPr>
            <a:r>
              <a:rPr lang="es-ES_tradnl" altLang="en-US"/>
              <a:t>Dentro de nuestra estategia de versionamiento decidimos utilizar la herramienta de versionamiento git y github. El cual nos va a permitir desarrollar de manera efectiva la aplicaci</a:t>
            </a:r>
            <a:r>
              <a:rPr lang="en-US">
                <a:sym typeface="+mn-ea"/>
              </a:rPr>
              <a:t>ó</a:t>
            </a:r>
            <a:r>
              <a:rPr lang="es-ES_tradnl" altLang="en-US"/>
              <a:t>n en cuesti</a:t>
            </a:r>
            <a:r>
              <a:rPr lang="en-US">
                <a:sym typeface="+mn-ea"/>
              </a:rPr>
              <a:t>ó</a:t>
            </a:r>
            <a:r>
              <a:rPr lang="es-ES_tradnl" altLang="en-US"/>
              <a:t>n.</a:t>
            </a:r>
            <a:r>
              <a:rPr lang="es-ES_tradnl" altLang="en-US">
                <a:sym typeface="+mn-ea"/>
              </a:rPr>
              <a:t>En cuanto al flujo de trabajo u</a:t>
            </a:r>
            <a:r>
              <a:rPr lang="en-US">
                <a:sym typeface="+mn-ea"/>
              </a:rPr>
              <a:t>tilizaremos GitHub Flow por varias razones fundamentales:</a:t>
            </a:r>
            <a:endParaRPr lang="en-US"/>
          </a:p>
          <a:p>
            <a:pPr algn="just">
              <a:lnSpc>
                <a:spcPct val="150000"/>
              </a:lnSpc>
            </a:pPr>
            <a:endParaRPr lang="es-ES_tradnl" altLang="en-US"/>
          </a:p>
        </p:txBody>
      </p:sp>
      <p:sp>
        <p:nvSpPr>
          <p:cNvPr id="6" name="Text Box 5"/>
          <p:cNvSpPr txBox="1"/>
          <p:nvPr/>
        </p:nvSpPr>
        <p:spPr>
          <a:xfrm>
            <a:off x="1242060" y="4957445"/>
            <a:ext cx="10231120" cy="922020"/>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en-US"/>
              <a:t>Simplicidad y </a:t>
            </a:r>
            <a:r>
              <a:rPr lang="es-ES_tradnl" altLang="en-US"/>
              <a:t>c</a:t>
            </a:r>
            <a:r>
              <a:rPr lang="en-US"/>
              <a:t>laridad</a:t>
            </a:r>
            <a:r>
              <a:rPr lang="es-ES_tradnl" altLang="en-US"/>
              <a:t>, mantiene el código siempre listo para producción, colaboración continua, gestión efectiva de problemas, automatización y despliegue continuo. </a:t>
            </a:r>
            <a:endParaRPr lang="es-ES_tradnl"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643063" y="225425"/>
            <a:ext cx="9144000" cy="1022350"/>
          </a:xfrm>
        </p:spPr>
        <p:txBody>
          <a:bodyPr>
            <a:noAutofit/>
          </a:bodyPr>
          <a:lstStyle/>
          <a:p>
            <a:pPr algn="ctr">
              <a:lnSpc>
                <a:spcPct val="0"/>
              </a:lnSpc>
            </a:pPr>
            <a:r>
              <a:rPr lang="es-ES_tradnl" altLang="zh-CN" sz="2800" b="1" dirty="0">
                <a:ln/>
                <a:solidFill>
                  <a:schemeClr val="tx1"/>
                </a:solidFill>
                <a:effectLst>
                  <a:outerShdw blurRad="38100" dist="19050" dir="2700000" algn="tl" rotWithShape="0">
                    <a:schemeClr val="dk1">
                      <a:alpha val="40000"/>
                    </a:schemeClr>
                  </a:outerShdw>
                </a:effectLst>
              </a:rPr>
              <a:t>Plan del proceso de desarrollo móvil</a:t>
            </a:r>
            <a:endParaRPr lang="es-ES_tradnl" altLang="zh-CN" sz="2800" b="1" dirty="0">
              <a:ln/>
              <a:solidFill>
                <a:schemeClr val="tx1"/>
              </a:solidFill>
              <a:effectLst>
                <a:outerShdw blurRad="38100" dist="19050" dir="2700000" algn="tl" rotWithShape="0">
                  <a:schemeClr val="dk1">
                    <a:alpha val="40000"/>
                  </a:schemeClr>
                </a:outerShdw>
              </a:effectLst>
            </a:endParaRPr>
          </a:p>
        </p:txBody>
      </p:sp>
      <p:sp>
        <p:nvSpPr>
          <p:cNvPr id="100" name="Text Box 99"/>
          <p:cNvSpPr txBox="1"/>
          <p:nvPr/>
        </p:nvSpPr>
        <p:spPr>
          <a:xfrm>
            <a:off x="1887220" y="2359025"/>
            <a:ext cx="9102090" cy="2861310"/>
          </a:xfrm>
          <a:prstGeom prst="rect">
            <a:avLst/>
          </a:prstGeom>
          <a:noFill/>
          <a:ln w="9525">
            <a:noFill/>
          </a:ln>
        </p:spPr>
        <p:txBody>
          <a:bodyPr wrap="square">
            <a:spAutoFit/>
          </a:bodyPr>
          <a:lstStyle/>
          <a:p>
            <a:pPr indent="0" algn="just">
              <a:lnSpc>
                <a:spcPct val="200000"/>
              </a:lnSpc>
            </a:pPr>
            <a:r>
              <a:rPr lang="en-US" b="0">
                <a:latin typeface="Arial" panose="020B0604020202020204" pitchFamily="34" charset="0"/>
                <a:cs typeface="+Body Asian" charset="0"/>
              </a:rPr>
              <a:t>La metodología Scrum es un enfoque ágil para la gestión y desarrollo de proyectos, especialmente en el ámbito del software. Se basa en la colaboración, la adaptabilidad y la entrega incremental de resultados. Scrum se caracteriza por su enfoque en la transparencia, la inspección y la adaptación continua, lo que permite a los equipos responder rápidamente a los cambios y maximizar el valor entregado al cliente.</a:t>
            </a:r>
            <a:endParaRPr lang="en-US" b="0">
              <a:latin typeface="Arial" panose="020B0604020202020204" pitchFamily="34" charset="0"/>
              <a:cs typeface="+Body Asian" charset="0"/>
            </a:endParaRPr>
          </a:p>
        </p:txBody>
      </p:sp>
      <p:sp>
        <p:nvSpPr>
          <p:cNvPr id="7" name="Text Box 6"/>
          <p:cNvSpPr txBox="1"/>
          <p:nvPr/>
        </p:nvSpPr>
        <p:spPr>
          <a:xfrm>
            <a:off x="1887220" y="1690370"/>
            <a:ext cx="9542145" cy="398780"/>
          </a:xfrm>
          <a:prstGeom prst="rect">
            <a:avLst/>
          </a:prstGeom>
          <a:noFill/>
          <a:ln w="9525">
            <a:noFill/>
          </a:ln>
        </p:spPr>
        <p:txBody>
          <a:bodyPr wrap="square">
            <a:spAutoFit/>
          </a:bodyPr>
          <a:lstStyle/>
          <a:p>
            <a:pPr marL="285750" indent="-285750" algn="l">
              <a:buFont typeface="Arial" panose="020B0604020202020204" pitchFamily="34" charset="0"/>
              <a:buChar char="•"/>
            </a:pPr>
            <a:r>
              <a:rPr lang="es-ES_tradnl" altLang="en-US" sz="2000" b="1">
                <a:latin typeface="Arial" panose="020B0604020202020204" pitchFamily="34" charset="0"/>
                <a:cs typeface="+Body Asian" charset="0"/>
              </a:rPr>
              <a:t>Metodología </a:t>
            </a:r>
            <a:r>
              <a:rPr lang="es-ES_tradnl" altLang="en-US" b="1">
                <a:latin typeface="Arial" panose="020B0604020202020204" pitchFamily="34" charset="0"/>
                <a:cs typeface="+Body Asian" charset="0"/>
              </a:rPr>
              <a:t>scrum</a:t>
            </a:r>
            <a:endParaRPr lang="es-ES_tradnl" altLang="en-US" b="1">
              <a:latin typeface="Arial" panose="020B0604020202020204" pitchFamily="34" charset="0"/>
              <a:cs typeface="+Body Asian"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158240" y="711835"/>
            <a:ext cx="10230485" cy="368300"/>
          </a:xfrm>
          <a:prstGeom prst="rect">
            <a:avLst/>
          </a:prstGeom>
          <a:noFill/>
        </p:spPr>
        <p:txBody>
          <a:bodyPr wrap="square" rtlCol="0" anchor="t">
            <a:spAutoFit/>
          </a:bodyPr>
          <a:lstStyle/>
          <a:p>
            <a:pPr marL="285750" indent="-285750">
              <a:buFont typeface="Arial" panose="020B0604020202020204" pitchFamily="34" charset="0"/>
              <a:buChar char="•"/>
            </a:pPr>
            <a:r>
              <a:rPr lang="es-ES_tradnl" altLang="en-US" b="1"/>
              <a:t>C</a:t>
            </a:r>
            <a:r>
              <a:rPr lang="en-US" b="1"/>
              <a:t>omandos a ejecutar y el</a:t>
            </a:r>
            <a:r>
              <a:rPr lang="es-ES_tradnl" altLang="en-US" b="1"/>
              <a:t> </a:t>
            </a:r>
            <a:r>
              <a:rPr lang="en-US" b="1"/>
              <a:t>proceso de tratamiento del resultado</a:t>
            </a:r>
            <a:endParaRPr lang="en-US" b="1"/>
          </a:p>
        </p:txBody>
      </p:sp>
      <p:sp>
        <p:nvSpPr>
          <p:cNvPr id="3" name="Text Box 2"/>
          <p:cNvSpPr txBox="1"/>
          <p:nvPr/>
        </p:nvSpPr>
        <p:spPr>
          <a:xfrm>
            <a:off x="1158240" y="1513840"/>
            <a:ext cx="9135745" cy="3969385"/>
          </a:xfrm>
          <a:prstGeom prst="rect">
            <a:avLst/>
          </a:prstGeom>
          <a:noFill/>
        </p:spPr>
        <p:txBody>
          <a:bodyPr wrap="square" rtlCol="0" anchor="t">
            <a:spAutoFit/>
          </a:bodyPr>
          <a:lstStyle/>
          <a:p>
            <a:pPr marL="285750" indent="-285750">
              <a:buFont typeface="Wingdings" panose="05000000000000000000" charset="0"/>
              <a:buChar char=""/>
            </a:pPr>
            <a:r>
              <a:rPr lang="es-ES_tradnl" altLang="en-US"/>
              <a:t>Para obtener o descargar el código de la App.</a:t>
            </a:r>
            <a:endParaRPr lang="es-ES_tradnl" altLang="en-US"/>
          </a:p>
          <a:p>
            <a:pPr marL="285750" indent="-285750"/>
            <a:endParaRPr lang="en-US"/>
          </a:p>
          <a:p>
            <a:r>
              <a:rPr lang="en-US"/>
              <a:t>git clone https://url del repositorio</a:t>
            </a:r>
            <a:endParaRPr lang="en-US"/>
          </a:p>
          <a:p>
            <a:endParaRPr lang="en-US"/>
          </a:p>
          <a:p>
            <a:pPr marL="285750" indent="-285750">
              <a:buFont typeface="Wingdings" panose="05000000000000000000" charset="0"/>
              <a:buChar char=""/>
            </a:pPr>
            <a:r>
              <a:rPr lang="es-ES_tradnl" altLang="en-US"/>
              <a:t>A</a:t>
            </a:r>
            <a:r>
              <a:rPr lang="en-US"/>
              <a:t>l clonar el repositorio en la terminal mostrara la rama main o master, hay que cambiarse a la rama QA con el siguiente comando</a:t>
            </a:r>
            <a:r>
              <a:rPr lang="es-ES_tradnl" altLang="en-US"/>
              <a:t>:</a:t>
            </a:r>
            <a:endParaRPr lang="en-US"/>
          </a:p>
          <a:p>
            <a:endParaRPr lang="en-US"/>
          </a:p>
          <a:p>
            <a:r>
              <a:rPr lang="en-US"/>
              <a:t>git checkout QA</a:t>
            </a:r>
            <a:endParaRPr lang="en-US"/>
          </a:p>
          <a:p>
            <a:endParaRPr lang="en-US"/>
          </a:p>
          <a:p>
            <a:pPr marL="285750" indent="-285750">
              <a:buFont typeface="Wingdings" panose="05000000000000000000" charset="0"/>
              <a:buChar char=""/>
            </a:pPr>
            <a:r>
              <a:rPr lang="es-ES_tradnl" altLang="en-US"/>
              <a:t>Pa</a:t>
            </a:r>
            <a:r>
              <a:rPr lang="en-US"/>
              <a:t>ra empesar a trabajar primero hay que actualizar la rama QA</a:t>
            </a:r>
            <a:r>
              <a:rPr lang="es-ES_tradnl" altLang="en-US"/>
              <a:t>,</a:t>
            </a:r>
            <a:r>
              <a:rPr lang="en-US"/>
              <a:t> para actualizar una rama usamos el siguente comando</a:t>
            </a:r>
            <a:r>
              <a:rPr lang="es-ES_tradnl" altLang="en-US"/>
              <a:t>:</a:t>
            </a:r>
            <a:endParaRPr lang="es-ES_tradnl" altLang="en-US"/>
          </a:p>
          <a:p>
            <a:pPr marL="285750" indent="-285750">
              <a:buFont typeface="Wingdings" panose="05000000000000000000" charset="0"/>
              <a:buChar char=""/>
            </a:pPr>
            <a:endParaRPr lang="es-ES_tradnl" altLang="en-US"/>
          </a:p>
          <a:p>
            <a:pPr indent="0">
              <a:buFont typeface="Wingdings" panose="05000000000000000000" charset="0"/>
              <a:buNone/>
            </a:pPr>
            <a:r>
              <a:rPr lang="es-ES_tradnl" altLang="en-US"/>
              <a:t>git pull --rebase origin QA</a:t>
            </a:r>
            <a:endParaRPr lang="es-ES_tradnl" altLang="en-US"/>
          </a:p>
          <a:p>
            <a:pPr marL="285750" indent="-285750">
              <a:buFont typeface="Wingdings" panose="05000000000000000000" charset="0"/>
              <a:buChar char=""/>
            </a:pPr>
            <a:endParaRPr lang="es-ES_tradnl"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987425" y="335915"/>
            <a:ext cx="9819005" cy="6185535"/>
          </a:xfrm>
          <a:prstGeom prst="rect">
            <a:avLst/>
          </a:prstGeom>
          <a:noFill/>
        </p:spPr>
        <p:txBody>
          <a:bodyPr wrap="square" rtlCol="0" anchor="t">
            <a:spAutoFit/>
          </a:bodyPr>
          <a:lstStyle/>
          <a:p>
            <a:pPr marL="285750" indent="-285750">
              <a:buFont typeface="Wingdings" panose="05000000000000000000" charset="0"/>
              <a:buChar char=""/>
            </a:pPr>
            <a:r>
              <a:rPr lang="es-ES_tradnl" altLang="en-US"/>
              <a:t>U</a:t>
            </a:r>
            <a:r>
              <a:rPr lang="en-US"/>
              <a:t>na vez actualizado nuestra rama creamos una para trabajar en ella</a:t>
            </a:r>
            <a:endParaRPr lang="en-US"/>
          </a:p>
          <a:p>
            <a:pPr marL="285750" indent="-285750">
              <a:buFont typeface="Wingdings" panose="05000000000000000000" charset="0"/>
              <a:buChar char=""/>
            </a:pPr>
            <a:endParaRPr lang="en-US"/>
          </a:p>
          <a:p>
            <a:pPr indent="0">
              <a:buFont typeface="Wingdings" panose="05000000000000000000" charset="0"/>
              <a:buNone/>
            </a:pPr>
            <a:r>
              <a:rPr lang="en-US"/>
              <a:t>git checkout -b Feature/en lo que trabajaremos</a:t>
            </a:r>
            <a:endParaRPr lang="en-US"/>
          </a:p>
          <a:p>
            <a:pPr indent="0">
              <a:buFont typeface="Wingdings" panose="05000000000000000000" charset="0"/>
              <a:buNone/>
            </a:pPr>
            <a:endParaRPr lang="en-US"/>
          </a:p>
          <a:p>
            <a:pPr indent="0">
              <a:buFont typeface="Wingdings" panose="05000000000000000000" charset="0"/>
              <a:buNone/>
            </a:pPr>
            <a:r>
              <a:rPr lang="es-ES_tradnl" altLang="en-US"/>
              <a:t>Ejemplo:</a:t>
            </a:r>
            <a:endParaRPr lang="es-ES_tradnl" altLang="en-US"/>
          </a:p>
          <a:p>
            <a:pPr indent="0">
              <a:buFont typeface="Wingdings" panose="05000000000000000000" charset="0"/>
              <a:buNone/>
            </a:pPr>
            <a:endParaRPr lang="es-ES_tradnl" altLang="en-US"/>
          </a:p>
          <a:p>
            <a:pPr indent="0">
              <a:buFont typeface="Wingdings" panose="05000000000000000000" charset="0"/>
              <a:buNone/>
            </a:pPr>
            <a:r>
              <a:rPr lang="es-ES_tradnl" altLang="en-US"/>
              <a:t>git checkout -b Feature/vistaLogin</a:t>
            </a:r>
            <a:endParaRPr lang="es-ES_tradnl" altLang="en-US"/>
          </a:p>
          <a:p>
            <a:pPr indent="0">
              <a:buFont typeface="Wingdings" panose="05000000000000000000" charset="0"/>
              <a:buNone/>
            </a:pPr>
            <a:endParaRPr lang="es-ES_tradnl" altLang="en-US"/>
          </a:p>
          <a:p>
            <a:pPr marL="285750" indent="-285750">
              <a:buFont typeface="Wingdings" panose="05000000000000000000" charset="0"/>
              <a:buChar char=""/>
            </a:pPr>
            <a:r>
              <a:rPr lang="es-ES_tradnl" altLang="en-US"/>
              <a:t>Una vez terminemos de trabajar es hora de subir nuestro trabajo al remositorio remoto</a:t>
            </a:r>
            <a:endParaRPr lang="es-ES_tradnl" altLang="en-US"/>
          </a:p>
          <a:p>
            <a:pPr indent="0">
              <a:buFont typeface="Wingdings" panose="05000000000000000000" charset="0"/>
              <a:buNone/>
            </a:pPr>
            <a:r>
              <a:rPr lang="es-ES_tradnl" altLang="en-US"/>
              <a:t>acontinuacion se muestran todos los comandos necesarios para poder hacer push al repositorio. Usamos el siguente comando.</a:t>
            </a:r>
            <a:endParaRPr lang="es-ES_tradnl" altLang="en-US"/>
          </a:p>
          <a:p>
            <a:pPr indent="0">
              <a:buFont typeface="Wingdings" panose="05000000000000000000" charset="0"/>
              <a:buNone/>
            </a:pPr>
            <a:endParaRPr lang="es-ES_tradnl" altLang="en-US">
              <a:sym typeface="+mn-ea"/>
            </a:endParaRPr>
          </a:p>
          <a:p>
            <a:pPr indent="0">
              <a:buFont typeface="Wingdings" panose="05000000000000000000" charset="0"/>
              <a:buNone/>
            </a:pPr>
            <a:r>
              <a:rPr lang="es-ES_tradnl" altLang="en-US">
                <a:sym typeface="+mn-ea"/>
              </a:rPr>
              <a:t>Para añadir todos nuestros cambios para que podamos enviarlos al repositorio:</a:t>
            </a:r>
            <a:endParaRPr lang="es-ES_tradnl" altLang="en-US"/>
          </a:p>
          <a:p>
            <a:pPr indent="0">
              <a:buFont typeface="Wingdings" panose="05000000000000000000" charset="0"/>
              <a:buNone/>
            </a:pPr>
            <a:endParaRPr lang="es-ES_tradnl" altLang="en-US"/>
          </a:p>
          <a:p>
            <a:pPr indent="0">
              <a:buFont typeface="Wingdings" panose="05000000000000000000" charset="0"/>
              <a:buNone/>
            </a:pPr>
            <a:r>
              <a:rPr lang="es-ES_tradnl" altLang="en-US"/>
              <a:t>git add .</a:t>
            </a:r>
            <a:endParaRPr lang="es-ES_tradnl" altLang="en-US"/>
          </a:p>
          <a:p>
            <a:pPr indent="0">
              <a:buFont typeface="Wingdings" panose="05000000000000000000" charset="0"/>
              <a:buNone/>
            </a:pPr>
            <a:endParaRPr lang="es-ES_tradnl" altLang="en-US"/>
          </a:p>
          <a:p>
            <a:pPr indent="0">
              <a:buFont typeface="Wingdings" panose="05000000000000000000" charset="0"/>
              <a:buNone/>
            </a:pPr>
            <a:r>
              <a:rPr lang="es-ES_tradnl" altLang="en-US"/>
              <a:t>git commit -m "mensaje del commit"</a:t>
            </a:r>
            <a:endParaRPr lang="es-ES_tradnl" altLang="en-US"/>
          </a:p>
          <a:p>
            <a:pPr indent="0">
              <a:buFont typeface="Wingdings" panose="05000000000000000000" charset="0"/>
              <a:buNone/>
            </a:pPr>
            <a:endParaRPr lang="es-ES_tradnl" altLang="en-US">
              <a:sym typeface="+mn-ea"/>
            </a:endParaRPr>
          </a:p>
          <a:p>
            <a:pPr indent="0">
              <a:buFont typeface="Wingdings" panose="05000000000000000000" charset="0"/>
              <a:buNone/>
            </a:pPr>
            <a:r>
              <a:rPr lang="es-ES_tradnl" altLang="en-US">
                <a:sym typeface="+mn-ea"/>
              </a:rPr>
              <a:t>Despues de añadir todos nuestros archivos se hace un commit para poder subir nuestros cambios, dentro del commit se escribe un pequeño mensaje de lo que se hizo en la rama para que nuestro equipo sepa que es lo que hicimos.</a:t>
            </a:r>
            <a:endParaRPr lang="es-ES_tradnl" altLang="en-US"/>
          </a:p>
          <a:p>
            <a:pPr marL="285750" indent="-285750">
              <a:buFont typeface="Wingdings" panose="05000000000000000000" charset="0"/>
              <a:buChar char=""/>
            </a:pPr>
            <a:endParaRPr lang="es-ES_tradnl"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81050" y="811530"/>
            <a:ext cx="10629900" cy="2584450"/>
          </a:xfrm>
          <a:prstGeom prst="rect">
            <a:avLst/>
          </a:prstGeom>
          <a:noFill/>
        </p:spPr>
        <p:txBody>
          <a:bodyPr wrap="square" rtlCol="0" anchor="t">
            <a:spAutoFit/>
          </a:bodyPr>
          <a:lstStyle/>
          <a:p>
            <a:pPr marL="285750" indent="-285750">
              <a:buFont typeface="Wingdings" panose="05000000000000000000" charset="0"/>
              <a:buChar char=""/>
            </a:pPr>
            <a:r>
              <a:rPr lang="es-ES_tradnl" altLang="en-US"/>
              <a:t>Se vuelve a hacer un pull para asegurarase de que nuestros cambios esten actualizados y no tenga ningun problema al subirse</a:t>
            </a:r>
            <a:endParaRPr lang="es-ES_tradnl" altLang="en-US"/>
          </a:p>
          <a:p>
            <a:pPr indent="0">
              <a:buFont typeface="Wingdings" panose="05000000000000000000" charset="0"/>
              <a:buNone/>
            </a:pPr>
            <a:endParaRPr lang="es-ES_tradnl" altLang="en-US"/>
          </a:p>
          <a:p>
            <a:pPr indent="0">
              <a:buFont typeface="Wingdings" panose="05000000000000000000" charset="0"/>
              <a:buNone/>
            </a:pPr>
            <a:r>
              <a:rPr lang="es-ES_tradnl" altLang="en-US">
                <a:sym typeface="+mn-ea"/>
              </a:rPr>
              <a:t>git pull --rebase origin QA</a:t>
            </a:r>
            <a:endParaRPr lang="es-ES_tradnl" altLang="en-US">
              <a:sym typeface="+mn-ea"/>
            </a:endParaRPr>
          </a:p>
          <a:p>
            <a:pPr indent="0">
              <a:buFont typeface="Wingdings" panose="05000000000000000000" charset="0"/>
              <a:buNone/>
            </a:pPr>
            <a:endParaRPr lang="en-US"/>
          </a:p>
          <a:p>
            <a:pPr marL="285750" indent="-285750">
              <a:buFont typeface="Wingdings" panose="05000000000000000000" charset="0"/>
              <a:buChar char=""/>
            </a:pPr>
            <a:r>
              <a:rPr lang="es-ES_tradnl" altLang="en-US"/>
              <a:t>F</a:t>
            </a:r>
            <a:r>
              <a:rPr lang="en-US"/>
              <a:t>inalmente se hace un git push para enviar nuestros cambios al rempositorio remoto</a:t>
            </a:r>
            <a:r>
              <a:rPr lang="es-ES_tradnl" altLang="en-US"/>
              <a:t>.</a:t>
            </a:r>
            <a:endParaRPr lang="es-ES_tradnl" altLang="en-US"/>
          </a:p>
          <a:p>
            <a:pPr indent="0">
              <a:buFont typeface="Wingdings" panose="05000000000000000000" charset="0"/>
              <a:buNone/>
            </a:pPr>
            <a:endParaRPr lang="es-ES_tradnl" altLang="en-US"/>
          </a:p>
          <a:p>
            <a:pPr indent="0">
              <a:buFont typeface="Wingdings" panose="05000000000000000000" charset="0"/>
              <a:buNone/>
            </a:pPr>
            <a:r>
              <a:rPr lang="en-US"/>
              <a:t>git push origin Feature/en lo que trabajamos</a:t>
            </a:r>
            <a:endParaRPr lang="en-US"/>
          </a:p>
          <a:p>
            <a:pPr indent="0">
              <a:buFont typeface="Wingdings" panose="05000000000000000000" charset="0"/>
              <a:buNone/>
            </a:pPr>
            <a:endParaRPr lang="en-US"/>
          </a:p>
        </p:txBody>
      </p:sp>
      <p:sp>
        <p:nvSpPr>
          <p:cNvPr id="3" name="Text Box 2"/>
          <p:cNvSpPr txBox="1"/>
          <p:nvPr/>
        </p:nvSpPr>
        <p:spPr>
          <a:xfrm>
            <a:off x="781050" y="3605530"/>
            <a:ext cx="10605770" cy="1337945"/>
          </a:xfrm>
          <a:prstGeom prst="rect">
            <a:avLst/>
          </a:prstGeom>
          <a:noFill/>
        </p:spPr>
        <p:txBody>
          <a:bodyPr wrap="square" rtlCol="0">
            <a:spAutoFit/>
          </a:bodyPr>
          <a:lstStyle/>
          <a:p>
            <a:pPr>
              <a:lnSpc>
                <a:spcPct val="150000"/>
              </a:lnSpc>
            </a:pPr>
            <a:r>
              <a:rPr lang="es-ES_tradnl" altLang="en-US"/>
              <a:t>Finalmente despues de realizar estos comandos, el código debe estar en el repositorio listo para que todos los miembros del equipo lo revisen, se realizen test, en caso de aprobarse, este código pasa a producción. Es decir, ya podemos implementarlo en nuestra App.</a:t>
            </a:r>
            <a:endParaRPr lang="es-ES_tradnl"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1524000" y="492125"/>
            <a:ext cx="9144000" cy="10464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gn="ctr">
              <a:lnSpc>
                <a:spcPct val="80000"/>
              </a:lnSpc>
            </a:pPr>
            <a:r>
              <a:rPr lang="es-ES_tradnl" altLang="en-US" sz="2800" b="1">
                <a:sym typeface="+mn-ea"/>
              </a:rPr>
              <a:t>R</a:t>
            </a:r>
            <a:r>
              <a:rPr lang="en-US" sz="2800" b="1">
                <a:sym typeface="+mn-ea"/>
              </a:rPr>
              <a:t>eporte </a:t>
            </a:r>
            <a:r>
              <a:rPr lang="es-ES_tradnl" altLang="en-US" sz="2800" b="1">
                <a:sym typeface="+mn-ea"/>
              </a:rPr>
              <a:t>de</a:t>
            </a:r>
            <a:r>
              <a:rPr lang="en-US" sz="2800" b="1">
                <a:sym typeface="+mn-ea"/>
              </a:rPr>
              <a:t> la instalación y configuración del entorno</a:t>
            </a:r>
            <a:endParaRPr lang="es-ES_tradnl" altLang="zh-CN" sz="2800" b="1"/>
          </a:p>
        </p:txBody>
      </p:sp>
      <p:sp>
        <p:nvSpPr>
          <p:cNvPr id="100" name="Text Box 99"/>
          <p:cNvSpPr txBox="1"/>
          <p:nvPr/>
        </p:nvSpPr>
        <p:spPr>
          <a:xfrm>
            <a:off x="1238885" y="1663700"/>
            <a:ext cx="9955530" cy="645160"/>
          </a:xfrm>
          <a:prstGeom prst="rect">
            <a:avLst/>
          </a:prstGeom>
          <a:noFill/>
          <a:ln w="9525">
            <a:noFill/>
          </a:ln>
        </p:spPr>
        <p:txBody>
          <a:bodyPr wrap="square">
            <a:spAutoFit/>
          </a:bodyPr>
          <a:lstStyle/>
          <a:p>
            <a:pPr indent="0" algn="l">
              <a:buFont typeface="Arial" panose="020B0604020202020204" pitchFamily="34" charset="0"/>
              <a:buNone/>
            </a:pPr>
            <a:endParaRPr lang="es-ES_tradnl" altLang="en-US" b="1">
              <a:latin typeface="Arial" panose="020B0604020202020204" pitchFamily="34" charset="0"/>
              <a:cs typeface="+Body Asian" charset="0"/>
            </a:endParaRPr>
          </a:p>
          <a:p>
            <a:pPr indent="0" algn="l">
              <a:buFont typeface="Arial" panose="020B0604020202020204" pitchFamily="34" charset="0"/>
              <a:buNone/>
            </a:pPr>
            <a:endParaRPr lang="es-ES_tradnl" altLang="en-US" b="1">
              <a:latin typeface="Arial" panose="020B0604020202020204" pitchFamily="34" charset="0"/>
              <a:cs typeface="+Body Asian" charset="0"/>
            </a:endParaRPr>
          </a:p>
        </p:txBody>
      </p:sp>
      <p:sp>
        <p:nvSpPr>
          <p:cNvPr id="3" name="Text Box 2"/>
          <p:cNvSpPr txBox="1"/>
          <p:nvPr/>
        </p:nvSpPr>
        <p:spPr>
          <a:xfrm>
            <a:off x="1238885" y="2308860"/>
            <a:ext cx="9429115" cy="645160"/>
          </a:xfrm>
          <a:prstGeom prst="rect">
            <a:avLst/>
          </a:prstGeom>
          <a:noFill/>
        </p:spPr>
        <p:txBody>
          <a:bodyPr wrap="square" rtlCol="0" anchor="t">
            <a:spAutoFit/>
          </a:bodyPr>
          <a:lstStyle/>
          <a:p>
            <a:r>
              <a:rPr lang="en-US">
                <a:hlinkClick r:id="rId1" action="ppaction://hlinkfile">
                  <a:extLst>
                    <a:ext uri="{DAF060AB-1E55-43B9-8AAB-6FB025537F2F}">
                      <wpsdc:hlinkClr xmlns:wpsdc="http://www.wps.cn/officeDocument/2017/drawingmlCustomData" val="0563C1"/>
                      <wpsdc:folHlinkClr xmlns:wpsdc="http://www.wps.cn/officeDocument/2017/drawingmlCustomData" val="954F72"/>
                      <wpsdc:hlinkUnderline xmlns:wpsdc="http://www.wps.cn/officeDocument/2017/drawingmlCustomData" val="1"/>
                    </a:ext>
                  </a:extLst>
                </a:hlinkClick>
              </a:rPr>
              <a:t>https://drive.google.com/file/d/16Qey_FBvUR9ZPlkcRmRanNxpihFpZ_W6/view?usp=sharing</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1524000" y="492125"/>
            <a:ext cx="9144000" cy="10464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gn="ctr">
              <a:lnSpc>
                <a:spcPct val="80000"/>
              </a:lnSpc>
            </a:pPr>
            <a:r>
              <a:rPr lang="en-US" sz="2800" b="1">
                <a:latin typeface="Arial" panose="020B0604020202020204" pitchFamily="34" charset="0"/>
                <a:cs typeface="+Body Asian" charset="0"/>
                <a:sym typeface="+mn-ea"/>
              </a:rPr>
              <a:t>Links y mecanismos de acceso a las diferentes plataformas o servicios</a:t>
            </a:r>
            <a:endParaRPr lang="es-ES_tradnl" altLang="zh-CN" sz="2800"/>
          </a:p>
        </p:txBody>
      </p:sp>
      <p:sp>
        <p:nvSpPr>
          <p:cNvPr id="100" name="Text Box 99"/>
          <p:cNvSpPr txBox="1"/>
          <p:nvPr/>
        </p:nvSpPr>
        <p:spPr>
          <a:xfrm>
            <a:off x="1182370" y="2082800"/>
            <a:ext cx="8334375" cy="2306955"/>
          </a:xfrm>
          <a:prstGeom prst="rect">
            <a:avLst/>
          </a:prstGeom>
          <a:noFill/>
          <a:ln w="9525">
            <a:noFill/>
          </a:ln>
        </p:spPr>
        <p:txBody>
          <a:bodyPr wrap="square">
            <a:spAutoFit/>
          </a:bodyPr>
          <a:lstStyle/>
          <a:p>
            <a:pPr marL="285750" indent="-285750" algn="l">
              <a:lnSpc>
                <a:spcPct val="200000"/>
              </a:lnSpc>
              <a:buFont typeface="Arial" panose="020B0604020202020204" pitchFamily="34" charset="0"/>
              <a:buChar char="•"/>
            </a:pPr>
            <a:r>
              <a:rPr lang="en-US" b="0">
                <a:latin typeface="Arial" panose="020B0604020202020204" pitchFamily="34" charset="0"/>
                <a:cs typeface="Arial" panose="020B0604020202020204" pitchFamily="34" charset="0"/>
              </a:rPr>
              <a:t>Plataforma de trabajo usando Scrum.</a:t>
            </a:r>
            <a:endParaRPr lang="en-US" b="0" u="sng">
              <a:solidFill>
                <a:srgbClr val="0000FF"/>
              </a:solidFill>
              <a:uFill>
                <a:solidFill>
                  <a:srgbClr val="000000"/>
                </a:solidFill>
              </a:uFill>
              <a:latin typeface="Arial" panose="020B0604020202020204" pitchFamily="34" charset="0"/>
              <a:cs typeface="Arial" panose="020B0604020202020204" pitchFamily="34" charset="0"/>
            </a:endParaRPr>
          </a:p>
          <a:p>
            <a:pPr indent="0" algn="l">
              <a:lnSpc>
                <a:spcPct val="200000"/>
              </a:lnSpc>
              <a:buFont typeface="Arial" panose="020B0604020202020204" pitchFamily="34" charset="0"/>
              <a:buNone/>
            </a:pPr>
            <a:r>
              <a:rPr lang="en-US" b="0" u="sng">
                <a:solidFill>
                  <a:srgbClr val="0000FF"/>
                </a:solidFill>
                <a:uFill>
                  <a:solidFill>
                    <a:srgbClr val="000000"/>
                  </a:solidFill>
                </a:uFill>
                <a:latin typeface="Arial" panose="020B0604020202020204" pitchFamily="34" charset="0"/>
                <a:cs typeface="Arial" panose="020B0604020202020204" pitchFamily="34" charset="0"/>
                <a:hlinkClick r:id="rId1"/>
              </a:rPr>
              <a:t>https://trello.com/b/R1UeYLxw/sprint-septiembre</a:t>
            </a:r>
            <a:endParaRPr lang="en-US" b="0">
              <a:latin typeface="Arial" panose="020B0604020202020204" pitchFamily="34" charset="0"/>
              <a:cs typeface="Arial" panose="020B0604020202020204" pitchFamily="34" charset="0"/>
            </a:endParaRPr>
          </a:p>
          <a:p>
            <a:pPr marL="285750" indent="-285750" algn="l">
              <a:lnSpc>
                <a:spcPct val="200000"/>
              </a:lnSpc>
              <a:buFont typeface="Arial" panose="020B0604020202020204" pitchFamily="34" charset="0"/>
              <a:buChar char="•"/>
            </a:pPr>
            <a:r>
              <a:rPr lang="en-US" b="0">
                <a:latin typeface="Arial" panose="020B0604020202020204" pitchFamily="34" charset="0"/>
                <a:cs typeface="Arial" panose="020B0604020202020204" pitchFamily="34" charset="0"/>
              </a:rPr>
              <a:t>Repositorio de GitHub del código base.</a:t>
            </a:r>
            <a:endParaRPr lang="en-US" b="0" u="sng">
              <a:solidFill>
                <a:srgbClr val="0000FF"/>
              </a:solidFill>
              <a:uFill>
                <a:solidFill>
                  <a:srgbClr val="000000"/>
                </a:solidFill>
              </a:uFill>
              <a:latin typeface="Arial" panose="020B0604020202020204" pitchFamily="34" charset="0"/>
              <a:cs typeface="Arial" panose="020B0604020202020204" pitchFamily="34" charset="0"/>
            </a:endParaRPr>
          </a:p>
          <a:p>
            <a:pPr indent="0" algn="l">
              <a:lnSpc>
                <a:spcPct val="200000"/>
              </a:lnSpc>
              <a:buFont typeface="Arial" panose="020B0604020202020204" pitchFamily="34" charset="0"/>
              <a:buNone/>
            </a:pPr>
            <a:r>
              <a:rPr lang="en-US" b="0">
                <a:solidFill>
                  <a:srgbClr val="0000FF"/>
                </a:solidFill>
                <a:uFill>
                  <a:solidFill>
                    <a:srgbClr val="000000"/>
                  </a:solidFill>
                </a:uFill>
                <a:latin typeface="Arial" panose="020B0604020202020204" pitchFamily="34" charset="0"/>
                <a:cs typeface="Arial" panose="020B0604020202020204" pitchFamily="34" charset="0"/>
                <a:hlinkClick r:id="rId2"/>
              </a:rPr>
              <a:t>https://github.com/Jesus-fran/baseapp</a:t>
            </a:r>
            <a:endParaRPr lang="en-US" b="0">
              <a:solidFill>
                <a:srgbClr val="0000FF"/>
              </a:solidFill>
              <a:uFill>
                <a:solidFill>
                  <a:srgbClr val="000000"/>
                </a:solidFill>
              </a:uFill>
              <a:latin typeface="Arial" panose="020B0604020202020204" pitchFamily="34" charset="0"/>
              <a:cs typeface="Arial" panose="020B0604020202020204" pitchFamily="34" charset="0"/>
              <a:hlinkClick r:id="rId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1524000" y="492125"/>
            <a:ext cx="9144000" cy="10464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gn="ctr">
              <a:lnSpc>
                <a:spcPct val="80000"/>
              </a:lnSpc>
            </a:pPr>
            <a:r>
              <a:rPr lang="es-ES_tradnl" sz="2800" b="1">
                <a:ln/>
                <a:solidFill>
                  <a:schemeClr val="tx1"/>
                </a:solidFill>
                <a:effectLst>
                  <a:outerShdw blurRad="38100" dist="19050" dir="2700000" algn="tl" rotWithShape="0">
                    <a:schemeClr val="dk1">
                      <a:alpha val="40000"/>
                    </a:schemeClr>
                  </a:outerShdw>
                </a:effectLst>
                <a:sym typeface="+mn-ea"/>
              </a:rPr>
              <a:t>Referencias bibliográficas</a:t>
            </a:r>
            <a:endParaRPr lang="es-ES_tradnl" sz="2800" b="1">
              <a:ln/>
              <a:solidFill>
                <a:schemeClr val="tx1"/>
              </a:solidFill>
              <a:effectLst>
                <a:outerShdw blurRad="38100" dist="19050" dir="2700000" algn="tl" rotWithShape="0">
                  <a:schemeClr val="dk1">
                    <a:alpha val="40000"/>
                  </a:schemeClr>
                </a:outerShdw>
              </a:effectLst>
              <a:sym typeface="+mn-ea"/>
            </a:endParaRPr>
          </a:p>
        </p:txBody>
      </p:sp>
      <p:sp>
        <p:nvSpPr>
          <p:cNvPr id="2" name="Text Box 1"/>
          <p:cNvSpPr txBox="1"/>
          <p:nvPr/>
        </p:nvSpPr>
        <p:spPr>
          <a:xfrm>
            <a:off x="636905" y="1444625"/>
            <a:ext cx="10918190" cy="4523105"/>
          </a:xfrm>
          <a:prstGeom prst="rect">
            <a:avLst/>
          </a:prstGeom>
          <a:noFill/>
        </p:spPr>
        <p:txBody>
          <a:bodyPr wrap="square" rtlCol="0">
            <a:spAutoFit/>
          </a:bodyPr>
          <a:lstStyle/>
          <a:p>
            <a:pPr marL="285750" indent="-285750">
              <a:buFont typeface="Arial" panose="020B0604020202020204" pitchFamily="34" charset="0"/>
              <a:buChar char="•"/>
            </a:pPr>
            <a:r>
              <a:rPr lang="es-ES_tradnl" altLang="en-US"/>
              <a:t>Atlassian (2023). Qué es scrum y cómo empezar. Recuperado de: https://www.atlassian.com/es/agile/scrum</a:t>
            </a:r>
            <a:endParaRPr lang="es-ES_tradnl" altLang="en-US"/>
          </a:p>
          <a:p>
            <a:endParaRPr lang="es-ES_tradnl" altLang="en-US"/>
          </a:p>
          <a:p>
            <a:pPr marL="285750" indent="-285750">
              <a:buFont typeface="Arial" panose="020B0604020202020204" pitchFamily="34" charset="0"/>
              <a:buChar char="•"/>
            </a:pPr>
            <a:r>
              <a:rPr lang="es-ES_tradnl" altLang="en-US"/>
              <a:t>Atlassian (2023). Getting started with Trello. Recuperado de: https://trello.com/guide</a:t>
            </a:r>
            <a:endParaRPr lang="es-ES_tradnl" altLang="en-US"/>
          </a:p>
          <a:p>
            <a:pPr marL="285750" indent="-285750">
              <a:buFont typeface="Arial" panose="020B0604020202020204" pitchFamily="34" charset="0"/>
              <a:buChar char="•"/>
            </a:pPr>
            <a:endParaRPr lang="es-ES_tradnl" altLang="en-US"/>
          </a:p>
          <a:p>
            <a:pPr marL="285750" indent="-285750">
              <a:buFont typeface="Arial" panose="020B0604020202020204" pitchFamily="34" charset="0"/>
              <a:buChar char="•"/>
            </a:pPr>
            <a:r>
              <a:rPr lang="es-ES_tradnl" altLang="en-US"/>
              <a:t>scrum.org (2023). ¿Qué es Scrum?. Recuperado de: https://www.scrum.org/resources/blog/que-es-scrum</a:t>
            </a:r>
            <a:endParaRPr lang="es-ES_tradnl" altLang="en-US"/>
          </a:p>
          <a:p>
            <a:pPr marL="285750" indent="-285750">
              <a:buFont typeface="Arial" panose="020B0604020202020204" pitchFamily="34" charset="0"/>
              <a:buChar char="•"/>
            </a:pPr>
            <a:endParaRPr lang="es-ES_tradnl" altLang="en-US"/>
          </a:p>
          <a:p>
            <a:pPr marL="285750" indent="-285750">
              <a:buFont typeface="Arial" panose="020B0604020202020204" pitchFamily="34" charset="0"/>
              <a:buChar char="•"/>
            </a:pPr>
            <a:r>
              <a:rPr lang="es-ES_tradnl" altLang="en-US"/>
              <a:t>Julia Martins (Junio 2023). Scrum: conceptos clave y cómo se aplica en la gestión de proyectos. Recuperado de: https://asana.com/es/resources/what-is-scrum.</a:t>
            </a:r>
            <a:endParaRPr lang="es-ES_tradnl" altLang="en-US"/>
          </a:p>
          <a:p>
            <a:pPr marL="285750" indent="-285750">
              <a:buFont typeface="Arial" panose="020B0604020202020204" pitchFamily="34" charset="0"/>
              <a:buChar char="•"/>
            </a:pPr>
            <a:endParaRPr lang="es-ES_tradnl" altLang="en-US"/>
          </a:p>
          <a:p>
            <a:pPr marL="285750" indent="-285750">
              <a:buFont typeface="Arial" panose="020B0604020202020204" pitchFamily="34" charset="0"/>
              <a:buChar char="•"/>
            </a:pPr>
            <a:r>
              <a:rPr lang="es-ES_tradnl" altLang="en-US"/>
              <a:t>Flutter (2023). Install flutter. Recuperado de: https://docs.flutter.dev/get-started/install</a:t>
            </a:r>
            <a:endParaRPr lang="es-ES_tradnl" altLang="en-US"/>
          </a:p>
          <a:p>
            <a:pPr marL="285750" indent="-285750">
              <a:buFont typeface="Arial" panose="020B0604020202020204" pitchFamily="34" charset="0"/>
              <a:buChar char="•"/>
            </a:pPr>
            <a:endParaRPr lang="es-ES_tradnl" altLang="en-US"/>
          </a:p>
          <a:p>
            <a:pPr marL="285750" indent="-285750">
              <a:buFont typeface="Arial" panose="020B0604020202020204" pitchFamily="34" charset="0"/>
              <a:buChar char="•"/>
            </a:pPr>
            <a:r>
              <a:rPr lang="es-ES_tradnl" altLang="en-US"/>
              <a:t>Alberto C. (2020). Arquitecturas y patrones de diseño en Flutter - Capítulo 1 - MVVM. Recuperado de: </a:t>
            </a:r>
            <a:endParaRPr lang="es-ES_tradnl" altLang="en-US"/>
          </a:p>
          <a:p>
            <a:pPr indent="0">
              <a:buFont typeface="Arial" panose="020B0604020202020204" pitchFamily="34" charset="0"/>
              <a:buNone/>
            </a:pPr>
            <a:r>
              <a:rPr lang="es-ES_tradnl" altLang="en-US"/>
              <a:t>https://medium.com/flutter-madrid/arquitecturas-y-patrones-de-dise%C3%B1o-en-flutter-cap%C3%ADtulo-1-mvvm-591ad3d63bb</a:t>
            </a:r>
            <a:endParaRPr lang="es-ES_tradnl"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38200" y="1458913"/>
            <a:ext cx="10515600" cy="4351337"/>
          </a:xfrm>
        </p:spPr>
        <p:txBody>
          <a:bodyPr>
            <a:noAutofit/>
          </a:bodyPr>
          <a:lstStyle/>
          <a:p>
            <a:pPr>
              <a:lnSpc>
                <a:spcPct val="100000"/>
              </a:lnSpc>
              <a:buFont typeface="Wingdings" panose="05000000000000000000" charset="0"/>
              <a:buChar char=""/>
            </a:pPr>
            <a:r>
              <a:rPr lang="en-US" b="1" dirty="0" err="1">
                <a:solidFill>
                  <a:schemeClr val="tx1"/>
                </a:solidFill>
              </a:rPr>
              <a:t>Flexibilidad</a:t>
            </a:r>
            <a:r>
              <a:rPr lang="en-US" b="1" dirty="0">
                <a:solidFill>
                  <a:schemeClr val="tx1"/>
                </a:solidFill>
              </a:rPr>
              <a:t> y </a:t>
            </a:r>
            <a:r>
              <a:rPr lang="en-US" b="1" dirty="0" err="1">
                <a:solidFill>
                  <a:schemeClr val="tx1"/>
                </a:solidFill>
              </a:rPr>
              <a:t>adaptación</a:t>
            </a:r>
            <a:endParaRPr lang="en-US" b="1" dirty="0">
              <a:solidFill>
                <a:schemeClr val="tx1"/>
              </a:solidFill>
            </a:endParaRPr>
          </a:p>
          <a:p>
            <a:pPr marL="0" indent="0">
              <a:lnSpc>
                <a:spcPct val="100000"/>
              </a:lnSpc>
              <a:buNone/>
            </a:pPr>
            <a:r>
              <a:rPr lang="en-US" sz="1800" dirty="0">
                <a:solidFill>
                  <a:schemeClr val="tx1"/>
                </a:solidFill>
              </a:rPr>
              <a:t>Scrum </a:t>
            </a:r>
            <a:r>
              <a:rPr lang="en-US" sz="1800" dirty="0" err="1">
                <a:solidFill>
                  <a:schemeClr val="tx1"/>
                </a:solidFill>
              </a:rPr>
              <a:t>permite</a:t>
            </a:r>
            <a:r>
              <a:rPr lang="en-US" sz="1800" dirty="0">
                <a:solidFill>
                  <a:schemeClr val="tx1"/>
                </a:solidFill>
              </a:rPr>
              <a:t> responder </a:t>
            </a:r>
            <a:r>
              <a:rPr lang="en-US" sz="1800" dirty="0" err="1">
                <a:solidFill>
                  <a:schemeClr val="tx1"/>
                </a:solidFill>
              </a:rPr>
              <a:t>rápidamente</a:t>
            </a:r>
            <a:r>
              <a:rPr lang="en-US" sz="1800" dirty="0">
                <a:solidFill>
                  <a:schemeClr val="tx1"/>
                </a:solidFill>
              </a:rPr>
              <a:t> a los </a:t>
            </a:r>
            <a:r>
              <a:rPr lang="en-US" sz="1800" dirty="0" err="1">
                <a:solidFill>
                  <a:schemeClr val="tx1"/>
                </a:solidFill>
              </a:rPr>
              <a:t>cambios</a:t>
            </a:r>
            <a:r>
              <a:rPr lang="en-US" sz="1800" dirty="0">
                <a:solidFill>
                  <a:schemeClr val="tx1"/>
                </a:solidFill>
              </a:rPr>
              <a:t> </a:t>
            </a:r>
            <a:r>
              <a:rPr lang="en-US" sz="1800" dirty="0" err="1">
                <a:solidFill>
                  <a:schemeClr val="tx1"/>
                </a:solidFill>
              </a:rPr>
              <a:t>en</a:t>
            </a:r>
            <a:r>
              <a:rPr lang="en-US" sz="1800" dirty="0">
                <a:solidFill>
                  <a:schemeClr val="tx1"/>
                </a:solidFill>
              </a:rPr>
              <a:t> los </a:t>
            </a:r>
            <a:r>
              <a:rPr lang="en-US" sz="1800" dirty="0" err="1">
                <a:solidFill>
                  <a:schemeClr val="tx1"/>
                </a:solidFill>
              </a:rPr>
              <a:t>requisitos</a:t>
            </a:r>
            <a:r>
              <a:rPr lang="en-US" sz="1800" dirty="0">
                <a:solidFill>
                  <a:schemeClr val="tx1"/>
                </a:solidFill>
              </a:rPr>
              <a:t> del </a:t>
            </a:r>
            <a:r>
              <a:rPr lang="en-US" sz="1800" dirty="0" err="1">
                <a:solidFill>
                  <a:schemeClr val="tx1"/>
                </a:solidFill>
              </a:rPr>
              <a:t>cliente</a:t>
            </a:r>
            <a:r>
              <a:rPr lang="en-US" sz="1800" dirty="0">
                <a:solidFill>
                  <a:schemeClr val="tx1"/>
                </a:solidFill>
              </a:rPr>
              <a:t> o a las </a:t>
            </a:r>
            <a:r>
              <a:rPr lang="en-US" sz="1800" dirty="0" err="1">
                <a:solidFill>
                  <a:schemeClr val="tx1"/>
                </a:solidFill>
              </a:rPr>
              <a:t>necesidades</a:t>
            </a:r>
            <a:r>
              <a:rPr lang="en-US" sz="1800" dirty="0">
                <a:solidFill>
                  <a:schemeClr val="tx1"/>
                </a:solidFill>
              </a:rPr>
              <a:t> </a:t>
            </a:r>
            <a:r>
              <a:rPr lang="en-US" sz="1800" dirty="0" err="1">
                <a:solidFill>
                  <a:schemeClr val="tx1"/>
                </a:solidFill>
              </a:rPr>
              <a:t>emergentes</a:t>
            </a:r>
            <a:r>
              <a:rPr lang="en-US" sz="1800" dirty="0">
                <a:solidFill>
                  <a:schemeClr val="tx1"/>
                </a:solidFill>
              </a:rPr>
              <a:t> del </a:t>
            </a:r>
            <a:r>
              <a:rPr lang="en-US" sz="1800" dirty="0" err="1">
                <a:solidFill>
                  <a:schemeClr val="tx1"/>
                </a:solidFill>
              </a:rPr>
              <a:t>proyecto</a:t>
            </a:r>
            <a:r>
              <a:rPr lang="en-US" sz="1800" dirty="0">
                <a:solidFill>
                  <a:schemeClr val="tx1"/>
                </a:solidFill>
              </a:rPr>
              <a:t>.</a:t>
            </a:r>
            <a:endParaRPr lang="en-US" sz="1800" dirty="0">
              <a:solidFill>
                <a:schemeClr val="tx1"/>
              </a:solidFill>
            </a:endParaRPr>
          </a:p>
          <a:p>
            <a:pPr>
              <a:lnSpc>
                <a:spcPct val="100000"/>
              </a:lnSpc>
              <a:buFont typeface="Wingdings" panose="05000000000000000000" charset="0"/>
              <a:buChar char=""/>
            </a:pPr>
            <a:r>
              <a:rPr lang="en-US" b="1" dirty="0" err="1">
                <a:solidFill>
                  <a:schemeClr val="tx1"/>
                </a:solidFill>
              </a:rPr>
              <a:t>Entrega</a:t>
            </a:r>
            <a:r>
              <a:rPr lang="en-US" b="1" dirty="0">
                <a:solidFill>
                  <a:schemeClr val="tx1"/>
                </a:solidFill>
              </a:rPr>
              <a:t> continua de valor</a:t>
            </a:r>
            <a:endParaRPr lang="en-US" b="1" dirty="0">
              <a:solidFill>
                <a:schemeClr val="tx1"/>
              </a:solidFill>
            </a:endParaRPr>
          </a:p>
          <a:p>
            <a:pPr marL="0" indent="0">
              <a:lnSpc>
                <a:spcPct val="100000"/>
              </a:lnSpc>
              <a:buNone/>
            </a:pPr>
            <a:r>
              <a:rPr lang="en-US" sz="1800" dirty="0">
                <a:solidFill>
                  <a:schemeClr val="tx1"/>
                </a:solidFill>
              </a:rPr>
              <a:t>Los sprints </a:t>
            </a:r>
            <a:r>
              <a:rPr lang="en-US" sz="1800" dirty="0" err="1">
                <a:solidFill>
                  <a:schemeClr val="tx1"/>
                </a:solidFill>
              </a:rPr>
              <a:t>cortos</a:t>
            </a:r>
            <a:r>
              <a:rPr lang="en-US" sz="1800" dirty="0">
                <a:solidFill>
                  <a:schemeClr val="tx1"/>
                </a:solidFill>
              </a:rPr>
              <a:t> y </a:t>
            </a:r>
            <a:r>
              <a:rPr lang="en-US" sz="1800" dirty="0" err="1">
                <a:solidFill>
                  <a:schemeClr val="tx1"/>
                </a:solidFill>
              </a:rPr>
              <a:t>regulares</a:t>
            </a:r>
            <a:r>
              <a:rPr lang="en-US" sz="1800" dirty="0">
                <a:solidFill>
                  <a:schemeClr val="tx1"/>
                </a:solidFill>
              </a:rPr>
              <a:t> </a:t>
            </a:r>
            <a:r>
              <a:rPr lang="en-US" sz="1800" dirty="0" err="1">
                <a:solidFill>
                  <a:schemeClr val="tx1"/>
                </a:solidFill>
              </a:rPr>
              <a:t>permiten</a:t>
            </a:r>
            <a:r>
              <a:rPr lang="en-US" sz="1800" dirty="0">
                <a:solidFill>
                  <a:schemeClr val="tx1"/>
                </a:solidFill>
              </a:rPr>
              <a:t> que se </a:t>
            </a:r>
            <a:r>
              <a:rPr lang="en-US" sz="1800" dirty="0" err="1">
                <a:solidFill>
                  <a:schemeClr val="tx1"/>
                </a:solidFill>
              </a:rPr>
              <a:t>entreguen</a:t>
            </a:r>
            <a:r>
              <a:rPr lang="en-US" sz="1800" dirty="0">
                <a:solidFill>
                  <a:schemeClr val="tx1"/>
                </a:solidFill>
              </a:rPr>
              <a:t> </a:t>
            </a:r>
            <a:r>
              <a:rPr lang="en-US" sz="1800" dirty="0" err="1">
                <a:solidFill>
                  <a:schemeClr val="tx1"/>
                </a:solidFill>
              </a:rPr>
              <a:t>incrementos</a:t>
            </a:r>
            <a:r>
              <a:rPr lang="en-US" sz="1800" dirty="0">
                <a:solidFill>
                  <a:schemeClr val="tx1"/>
                </a:solidFill>
              </a:rPr>
              <a:t> de valor de forma </a:t>
            </a:r>
            <a:r>
              <a:rPr lang="en-US" sz="1800" dirty="0" err="1">
                <a:solidFill>
                  <a:schemeClr val="tx1"/>
                </a:solidFill>
              </a:rPr>
              <a:t>más</a:t>
            </a:r>
            <a:r>
              <a:rPr lang="en-US" sz="1800" dirty="0">
                <a:solidFill>
                  <a:schemeClr val="tx1"/>
                </a:solidFill>
              </a:rPr>
              <a:t> </a:t>
            </a:r>
            <a:r>
              <a:rPr lang="en-US" sz="1800" dirty="0" err="1">
                <a:solidFill>
                  <a:schemeClr val="tx1"/>
                </a:solidFill>
              </a:rPr>
              <a:t>frecuente</a:t>
            </a:r>
            <a:r>
              <a:rPr lang="en-US" sz="1800" dirty="0">
                <a:solidFill>
                  <a:schemeClr val="tx1"/>
                </a:solidFill>
              </a:rPr>
              <a:t> al </a:t>
            </a:r>
            <a:r>
              <a:rPr lang="en-US" sz="1800" dirty="0" err="1">
                <a:solidFill>
                  <a:schemeClr val="tx1"/>
                </a:solidFill>
              </a:rPr>
              <a:t>cliente</a:t>
            </a:r>
            <a:endParaRPr lang="en-US" sz="1800" dirty="0">
              <a:solidFill>
                <a:schemeClr val="tx1"/>
              </a:solidFill>
            </a:endParaRPr>
          </a:p>
          <a:p>
            <a:pPr>
              <a:lnSpc>
                <a:spcPct val="100000"/>
              </a:lnSpc>
              <a:buFont typeface="Wingdings" panose="05000000000000000000" charset="0"/>
              <a:buChar char=""/>
            </a:pPr>
            <a:r>
              <a:rPr lang="en-US" b="1" dirty="0" err="1">
                <a:solidFill>
                  <a:schemeClr val="tx1"/>
                </a:solidFill>
              </a:rPr>
              <a:t>Mejora</a:t>
            </a:r>
            <a:r>
              <a:rPr lang="en-US" b="1" dirty="0">
                <a:solidFill>
                  <a:schemeClr val="tx1"/>
                </a:solidFill>
              </a:rPr>
              <a:t> la </a:t>
            </a:r>
            <a:r>
              <a:rPr lang="en-US" b="1" dirty="0" err="1">
                <a:solidFill>
                  <a:schemeClr val="tx1"/>
                </a:solidFill>
              </a:rPr>
              <a:t>comunicación</a:t>
            </a:r>
            <a:endParaRPr lang="en-US" b="1" dirty="0">
              <a:solidFill>
                <a:schemeClr val="tx1"/>
              </a:solidFill>
            </a:endParaRPr>
          </a:p>
          <a:p>
            <a:pPr marL="0" indent="0">
              <a:lnSpc>
                <a:spcPct val="100000"/>
              </a:lnSpc>
              <a:buNone/>
            </a:pPr>
            <a:r>
              <a:rPr lang="en-US" sz="1800" dirty="0">
                <a:solidFill>
                  <a:schemeClr val="tx1"/>
                </a:solidFill>
              </a:rPr>
              <a:t>Las </a:t>
            </a:r>
            <a:r>
              <a:rPr lang="en-US" sz="1800" dirty="0" err="1">
                <a:solidFill>
                  <a:schemeClr val="tx1"/>
                </a:solidFill>
              </a:rPr>
              <a:t>reuniones</a:t>
            </a:r>
            <a:r>
              <a:rPr lang="en-US" sz="1800" dirty="0">
                <a:solidFill>
                  <a:schemeClr val="tx1"/>
                </a:solidFill>
              </a:rPr>
              <a:t> </a:t>
            </a:r>
            <a:r>
              <a:rPr lang="en-US" sz="1800" dirty="0" err="1">
                <a:solidFill>
                  <a:schemeClr val="tx1"/>
                </a:solidFill>
              </a:rPr>
              <a:t>diarias</a:t>
            </a:r>
            <a:r>
              <a:rPr lang="en-US" sz="1800" dirty="0">
                <a:solidFill>
                  <a:schemeClr val="tx1"/>
                </a:solidFill>
              </a:rPr>
              <a:t> de Scrum, las </a:t>
            </a:r>
            <a:r>
              <a:rPr lang="en-US" sz="1800" dirty="0" err="1">
                <a:solidFill>
                  <a:schemeClr val="tx1"/>
                </a:solidFill>
              </a:rPr>
              <a:t>revisiones</a:t>
            </a:r>
            <a:r>
              <a:rPr lang="en-US" sz="1800" dirty="0">
                <a:solidFill>
                  <a:schemeClr val="tx1"/>
                </a:solidFill>
              </a:rPr>
              <a:t> y las </a:t>
            </a:r>
            <a:r>
              <a:rPr lang="en-US" sz="1800" dirty="0" err="1">
                <a:solidFill>
                  <a:schemeClr val="tx1"/>
                </a:solidFill>
              </a:rPr>
              <a:t>retrospectivas</a:t>
            </a:r>
            <a:r>
              <a:rPr lang="en-US" sz="1800" dirty="0">
                <a:solidFill>
                  <a:schemeClr val="tx1"/>
                </a:solidFill>
              </a:rPr>
              <a:t> </a:t>
            </a:r>
            <a:r>
              <a:rPr lang="en-US" sz="1800" dirty="0" err="1">
                <a:solidFill>
                  <a:schemeClr val="tx1"/>
                </a:solidFill>
              </a:rPr>
              <a:t>fomentan</a:t>
            </a:r>
            <a:r>
              <a:rPr lang="en-US" sz="1800" dirty="0">
                <a:solidFill>
                  <a:schemeClr val="tx1"/>
                </a:solidFill>
              </a:rPr>
              <a:t> la </a:t>
            </a:r>
            <a:r>
              <a:rPr lang="en-US" sz="1800" dirty="0" err="1">
                <a:solidFill>
                  <a:schemeClr val="tx1"/>
                </a:solidFill>
              </a:rPr>
              <a:t>comunicación</a:t>
            </a:r>
            <a:r>
              <a:rPr lang="en-US" sz="1800" dirty="0">
                <a:solidFill>
                  <a:schemeClr val="tx1"/>
                </a:solidFill>
              </a:rPr>
              <a:t> y la </a:t>
            </a:r>
            <a:r>
              <a:rPr lang="en-US" sz="1800" dirty="0" err="1">
                <a:solidFill>
                  <a:schemeClr val="tx1"/>
                </a:solidFill>
              </a:rPr>
              <a:t>colaboración</a:t>
            </a:r>
            <a:r>
              <a:rPr lang="en-US" sz="1800" dirty="0">
                <a:solidFill>
                  <a:schemeClr val="tx1"/>
                </a:solidFill>
              </a:rPr>
              <a:t> </a:t>
            </a:r>
            <a:r>
              <a:rPr lang="en-US" sz="1800" dirty="0" err="1">
                <a:solidFill>
                  <a:schemeClr val="tx1"/>
                </a:solidFill>
              </a:rPr>
              <a:t>en</a:t>
            </a:r>
            <a:r>
              <a:rPr lang="en-US" sz="1800" dirty="0">
                <a:solidFill>
                  <a:schemeClr val="tx1"/>
                </a:solidFill>
              </a:rPr>
              <a:t> el </a:t>
            </a:r>
            <a:r>
              <a:rPr lang="en-US" sz="1800" dirty="0" err="1">
                <a:solidFill>
                  <a:schemeClr val="tx1"/>
                </a:solidFill>
              </a:rPr>
              <a:t>equipo</a:t>
            </a:r>
            <a:r>
              <a:rPr lang="es-ES_tradnl" altLang="en-US" sz="1800" dirty="0">
                <a:solidFill>
                  <a:schemeClr val="tx1"/>
                </a:solidFill>
              </a:rPr>
              <a:t>.</a:t>
            </a:r>
            <a:endParaRPr lang="es-ES_tradnl" altLang="en-US" sz="1800" dirty="0">
              <a:solidFill>
                <a:schemeClr val="tx1"/>
              </a:solidFill>
            </a:endParaRPr>
          </a:p>
          <a:p>
            <a:pPr>
              <a:lnSpc>
                <a:spcPct val="100000"/>
              </a:lnSpc>
              <a:buFont typeface="Wingdings" panose="05000000000000000000" charset="0"/>
              <a:buChar char=""/>
            </a:pPr>
            <a:r>
              <a:rPr lang="en-US" b="1" dirty="0" err="1">
                <a:solidFill>
                  <a:schemeClr val="tx1"/>
                </a:solidFill>
              </a:rPr>
              <a:t>Transparencia</a:t>
            </a:r>
            <a:endParaRPr lang="en-US" b="1" dirty="0">
              <a:solidFill>
                <a:schemeClr val="tx1"/>
              </a:solidFill>
            </a:endParaRPr>
          </a:p>
          <a:p>
            <a:pPr marL="0" indent="0">
              <a:lnSpc>
                <a:spcPct val="100000"/>
              </a:lnSpc>
              <a:buNone/>
            </a:pPr>
            <a:r>
              <a:rPr lang="en-US" sz="1800" dirty="0">
                <a:solidFill>
                  <a:schemeClr val="tx1"/>
                </a:solidFill>
              </a:rPr>
              <a:t>Scrum </a:t>
            </a:r>
            <a:r>
              <a:rPr lang="en-US" sz="1800" dirty="0" err="1">
                <a:solidFill>
                  <a:schemeClr val="tx1"/>
                </a:solidFill>
              </a:rPr>
              <a:t>promueve</a:t>
            </a:r>
            <a:r>
              <a:rPr lang="en-US" sz="1800" dirty="0">
                <a:solidFill>
                  <a:schemeClr val="tx1"/>
                </a:solidFill>
              </a:rPr>
              <a:t> la </a:t>
            </a:r>
            <a:r>
              <a:rPr lang="en-US" sz="1800" dirty="0" err="1">
                <a:solidFill>
                  <a:schemeClr val="tx1"/>
                </a:solidFill>
              </a:rPr>
              <a:t>transparencia</a:t>
            </a:r>
            <a:r>
              <a:rPr lang="en-US" sz="1800" dirty="0">
                <a:solidFill>
                  <a:schemeClr val="tx1"/>
                </a:solidFill>
              </a:rPr>
              <a:t> </a:t>
            </a:r>
            <a:r>
              <a:rPr lang="en-US" sz="1800" dirty="0" err="1">
                <a:solidFill>
                  <a:schemeClr val="tx1"/>
                </a:solidFill>
              </a:rPr>
              <a:t>en</a:t>
            </a:r>
            <a:r>
              <a:rPr lang="en-US" sz="1800" dirty="0">
                <a:solidFill>
                  <a:schemeClr val="tx1"/>
                </a:solidFill>
              </a:rPr>
              <a:t> el </a:t>
            </a:r>
            <a:r>
              <a:rPr lang="en-US" sz="1800" dirty="0" err="1">
                <a:solidFill>
                  <a:schemeClr val="tx1"/>
                </a:solidFill>
              </a:rPr>
              <a:t>proceso</a:t>
            </a:r>
            <a:r>
              <a:rPr lang="en-US" sz="1800" dirty="0">
                <a:solidFill>
                  <a:schemeClr val="tx1"/>
                </a:solidFill>
              </a:rPr>
              <a:t> de </a:t>
            </a:r>
            <a:r>
              <a:rPr lang="en-US" sz="1800" dirty="0" err="1">
                <a:solidFill>
                  <a:schemeClr val="tx1"/>
                </a:solidFill>
              </a:rPr>
              <a:t>desarrollo</a:t>
            </a:r>
            <a:r>
              <a:rPr lang="en-US" sz="1800" dirty="0">
                <a:solidFill>
                  <a:schemeClr val="tx1"/>
                </a:solidFill>
              </a:rPr>
              <a:t>, </a:t>
            </a:r>
            <a:r>
              <a:rPr lang="en-US" sz="1800" dirty="0" err="1">
                <a:solidFill>
                  <a:schemeClr val="tx1"/>
                </a:solidFill>
              </a:rPr>
              <a:t>ya</a:t>
            </a:r>
            <a:r>
              <a:rPr lang="en-US" sz="1800" dirty="0">
                <a:solidFill>
                  <a:schemeClr val="tx1"/>
                </a:solidFill>
              </a:rPr>
              <a:t> que </a:t>
            </a:r>
            <a:r>
              <a:rPr lang="en-US" sz="1800" dirty="0" err="1">
                <a:solidFill>
                  <a:schemeClr val="tx1"/>
                </a:solidFill>
              </a:rPr>
              <a:t>todos</a:t>
            </a:r>
            <a:r>
              <a:rPr lang="en-US" sz="1800" dirty="0">
                <a:solidFill>
                  <a:schemeClr val="tx1"/>
                </a:solidFill>
              </a:rPr>
              <a:t> los </a:t>
            </a:r>
            <a:r>
              <a:rPr lang="en-US" sz="1800" dirty="0" err="1">
                <a:solidFill>
                  <a:schemeClr val="tx1"/>
                </a:solidFill>
              </a:rPr>
              <a:t>aspectos</a:t>
            </a:r>
            <a:r>
              <a:rPr lang="en-US" sz="1800" dirty="0">
                <a:solidFill>
                  <a:schemeClr val="tx1"/>
                </a:solidFill>
              </a:rPr>
              <a:t> del </a:t>
            </a:r>
            <a:r>
              <a:rPr lang="en-US" sz="1800" dirty="0" err="1">
                <a:solidFill>
                  <a:schemeClr val="tx1"/>
                </a:solidFill>
              </a:rPr>
              <a:t>proyecto</a:t>
            </a:r>
            <a:r>
              <a:rPr lang="en-US" sz="1800" dirty="0">
                <a:solidFill>
                  <a:schemeClr val="tx1"/>
                </a:solidFill>
              </a:rPr>
              <a:t> son </a:t>
            </a:r>
            <a:r>
              <a:rPr lang="en-US" sz="1800" dirty="0" err="1">
                <a:solidFill>
                  <a:schemeClr val="tx1"/>
                </a:solidFill>
              </a:rPr>
              <a:t>visibles</a:t>
            </a:r>
            <a:r>
              <a:rPr lang="en-US" sz="1800" dirty="0">
                <a:solidFill>
                  <a:schemeClr val="tx1"/>
                </a:solidFill>
              </a:rPr>
              <a:t> para el </a:t>
            </a:r>
            <a:r>
              <a:rPr lang="en-US" sz="1800" dirty="0" err="1">
                <a:solidFill>
                  <a:schemeClr val="tx1"/>
                </a:solidFill>
              </a:rPr>
              <a:t>equipo</a:t>
            </a:r>
            <a:r>
              <a:rPr lang="en-US" sz="1800" dirty="0">
                <a:solidFill>
                  <a:schemeClr val="tx1"/>
                </a:solidFill>
              </a:rPr>
              <a:t> y los stakeholders.</a:t>
            </a:r>
            <a:endParaRPr lang="en-US" sz="1800" dirty="0">
              <a:solidFill>
                <a:schemeClr val="tx1"/>
              </a:solidFill>
            </a:endParaRPr>
          </a:p>
        </p:txBody>
      </p:sp>
      <p:sp>
        <p:nvSpPr>
          <p:cNvPr id="6" name="Text Box 5"/>
          <p:cNvSpPr txBox="1"/>
          <p:nvPr/>
        </p:nvSpPr>
        <p:spPr>
          <a:xfrm>
            <a:off x="647700" y="789940"/>
            <a:ext cx="10208895" cy="398780"/>
          </a:xfrm>
          <a:prstGeom prst="rect">
            <a:avLst/>
          </a:prstGeom>
          <a:noFill/>
          <a:ln w="9525">
            <a:noFill/>
          </a:ln>
        </p:spPr>
        <p:txBody>
          <a:bodyPr wrap="square">
            <a:spAutoFit/>
          </a:bodyPr>
          <a:lstStyle/>
          <a:p>
            <a:pPr marL="285750" indent="-285750" algn="l">
              <a:buFont typeface="Arial" panose="020B0604020202020204" pitchFamily="34" charset="0"/>
              <a:buChar char="•"/>
            </a:pPr>
            <a:r>
              <a:rPr lang="en-US" sz="2000" b="1">
                <a:latin typeface="Arial" panose="020B0604020202020204" pitchFamily="34" charset="0"/>
                <a:cs typeface="+Body Asian" charset="0"/>
              </a:rPr>
              <a:t>Para este proyecto se elige la metodología Scrum por las siguientes razones</a:t>
            </a:r>
            <a:r>
              <a:rPr lang="es-ES_tradnl" altLang="en-US" sz="2000" b="1">
                <a:latin typeface="Arial" panose="020B0604020202020204" pitchFamily="34" charset="0"/>
                <a:cs typeface="+Body Asian" charset="0"/>
              </a:rPr>
              <a:t>:</a:t>
            </a:r>
            <a:endParaRPr lang="es-ES_tradnl" altLang="en-US" sz="2000" b="1">
              <a:latin typeface="Arial" panose="020B0604020202020204" pitchFamily="34" charset="0"/>
              <a:cs typeface="+Body Asian"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192530" y="1085215"/>
            <a:ext cx="10377170" cy="3138170"/>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en-US" sz="2000" b="1">
                <a:sym typeface="+mn-ea"/>
              </a:rPr>
              <a:t>Mejora la calidad del producto</a:t>
            </a:r>
            <a:endParaRPr lang="en-US" sz="2000" b="1">
              <a:solidFill>
                <a:schemeClr val="tx1"/>
              </a:solidFill>
            </a:endParaRPr>
          </a:p>
          <a:p>
            <a:pPr marL="285750" indent="-285750">
              <a:lnSpc>
                <a:spcPct val="150000"/>
              </a:lnSpc>
              <a:buNone/>
            </a:pPr>
            <a:r>
              <a:rPr lang="en-US">
                <a:sym typeface="+mn-ea"/>
              </a:rPr>
              <a:t>La atención constante a la calidad y la retroalimentación continua contribuyen a la creación de productos de mayor calidad.</a:t>
            </a:r>
            <a:endParaRPr lang="en-US">
              <a:sym typeface="+mn-ea"/>
            </a:endParaRPr>
          </a:p>
          <a:p>
            <a:pPr marL="285750" indent="-285750">
              <a:lnSpc>
                <a:spcPct val="150000"/>
              </a:lnSpc>
              <a:buNone/>
            </a:pPr>
            <a:endParaRPr lang="en-US" sz="2000">
              <a:solidFill>
                <a:schemeClr val="tx1"/>
              </a:solidFill>
            </a:endParaRPr>
          </a:p>
          <a:p>
            <a:pPr marL="342900" indent="-342900">
              <a:lnSpc>
                <a:spcPct val="150000"/>
              </a:lnSpc>
              <a:buFont typeface="Wingdings" panose="05000000000000000000" charset="0"/>
              <a:buChar char=""/>
            </a:pPr>
            <a:r>
              <a:rPr lang="en-US" sz="2000" b="1">
                <a:sym typeface="+mn-ea"/>
              </a:rPr>
              <a:t>Reducción de riesgos</a:t>
            </a:r>
            <a:endParaRPr lang="en-US" sz="2000" b="1">
              <a:solidFill>
                <a:schemeClr val="tx1"/>
              </a:solidFill>
            </a:endParaRPr>
          </a:p>
          <a:p>
            <a:pPr marL="285750" indent="-285750">
              <a:lnSpc>
                <a:spcPct val="150000"/>
              </a:lnSpc>
              <a:buNone/>
            </a:pPr>
            <a:r>
              <a:rPr lang="en-US">
                <a:sym typeface="+mn-ea"/>
              </a:rPr>
              <a:t>Al abordar el desarrollo de manera incremental y con enfoque en la entrega de valor, Scrum ayuda a mitigar riesgos.</a:t>
            </a:r>
            <a:endParaRPr lang="en-US">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p:nvPr/>
        </p:nvSpPr>
        <p:spPr>
          <a:xfrm>
            <a:off x="1324610" y="718185"/>
            <a:ext cx="9542145" cy="398780"/>
          </a:xfrm>
          <a:prstGeom prst="rect">
            <a:avLst/>
          </a:prstGeom>
          <a:noFill/>
          <a:ln w="9525">
            <a:noFill/>
          </a:ln>
        </p:spPr>
        <p:txBody>
          <a:bodyPr wrap="square">
            <a:spAutoFit/>
          </a:bodyPr>
          <a:lstStyle/>
          <a:p>
            <a:pPr marL="285750" indent="-285750">
              <a:buFont typeface="Arial" panose="020B0604020202020204" pitchFamily="34" charset="0"/>
              <a:buChar char="•"/>
            </a:pPr>
            <a:r>
              <a:rPr lang="es-ES_tradnl" altLang="en-US" sz="2000" b="1">
                <a:latin typeface="Arial" panose="020B0604020202020204" pitchFamily="34" charset="0"/>
                <a:cs typeface="+Body Asian" charset="0"/>
              </a:rPr>
              <a:t>Artefactos</a:t>
            </a:r>
            <a:endParaRPr lang="es-ES_tradnl" altLang="en-US" sz="2000" b="1">
              <a:latin typeface="Arial" panose="020B0604020202020204" pitchFamily="34" charset="0"/>
              <a:cs typeface="+Body Asian" charset="0"/>
            </a:endParaRPr>
          </a:p>
        </p:txBody>
      </p:sp>
      <p:graphicFrame>
        <p:nvGraphicFramePr>
          <p:cNvPr id="5" name="Table 4"/>
          <p:cNvGraphicFramePr/>
          <p:nvPr/>
        </p:nvGraphicFramePr>
        <p:xfrm>
          <a:off x="1324610" y="1511300"/>
          <a:ext cx="9543415" cy="3835400"/>
        </p:xfrm>
        <a:graphic>
          <a:graphicData uri="http://schemas.openxmlformats.org/drawingml/2006/table">
            <a:tbl>
              <a:tblPr firstRow="1" bandRow="1">
                <a:tableStyleId>{5940675A-B579-460E-94D1-54222C63F5DA}</a:tableStyleId>
              </a:tblPr>
              <a:tblGrid>
                <a:gridCol w="4551045"/>
                <a:gridCol w="4992370"/>
              </a:tblGrid>
              <a:tr h="319405">
                <a:tc>
                  <a:txBody>
                    <a:bodyPr/>
                    <a:lstStyle/>
                    <a:p>
                      <a:pPr indent="0" algn="ctr">
                        <a:buNone/>
                      </a:pPr>
                      <a:r>
                        <a:rPr lang="en-US" sz="1800" b="0">
                          <a:latin typeface="Arial" panose="020B0604020202020204" pitchFamily="34" charset="0"/>
                          <a:cs typeface="+Body Asian" charset="0"/>
                        </a:rPr>
                        <a:t>ARTEFACTOS</a:t>
                      </a:r>
                      <a:endParaRPr lang="en-US" sz="1800" b="0">
                        <a:latin typeface="Arial" panose="020B0604020202020204" pitchFamily="34" charset="0"/>
                        <a:ea typeface="+Body Asian" charset="0"/>
                        <a:cs typeface="+Body Asian"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2">
                        <a:lumMod val="60000"/>
                        <a:lumOff val="40000"/>
                      </a:schemeClr>
                    </a:solidFill>
                  </a:tcPr>
                </a:tc>
                <a:tc>
                  <a:txBody>
                    <a:bodyPr/>
                    <a:lstStyle/>
                    <a:p>
                      <a:pPr indent="0" algn="ctr">
                        <a:buNone/>
                      </a:pPr>
                      <a:r>
                        <a:rPr lang="en-US" sz="1800" b="0">
                          <a:latin typeface="Arial" panose="020B0604020202020204" pitchFamily="34" charset="0"/>
                          <a:cs typeface="+Body Asian" charset="0"/>
                        </a:rPr>
                        <a:t>DEFINICION</a:t>
                      </a:r>
                      <a:endParaRPr lang="en-US" sz="1800" b="0">
                        <a:latin typeface="Arial" panose="020B0604020202020204" pitchFamily="34" charset="0"/>
                        <a:ea typeface="+Body Asian" charset="0"/>
                        <a:cs typeface="+Body Asian"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2">
                        <a:lumMod val="60000"/>
                        <a:lumOff val="40000"/>
                      </a:schemeClr>
                    </a:solidFill>
                  </a:tcPr>
                </a:tc>
              </a:tr>
              <a:tr h="2237740">
                <a:tc>
                  <a:txBody>
                    <a:bodyPr/>
                    <a:lstStyle/>
                    <a:p>
                      <a:pPr indent="0">
                        <a:buNone/>
                      </a:pPr>
                      <a:r>
                        <a:rPr lang="en-US" sz="1800" b="0">
                          <a:latin typeface="Arial" panose="020B0604020202020204" pitchFamily="34" charset="0"/>
                          <a:cs typeface="+Body Asian" charset="0"/>
                        </a:rPr>
                        <a:t>  </a:t>
                      </a:r>
                      <a:endParaRPr lang="en-US" sz="1800" b="0">
                        <a:latin typeface="Arial" panose="020B0604020202020204" pitchFamily="34" charset="0"/>
                        <a:cs typeface="+Body Asian" charset="0"/>
                      </a:endParaRPr>
                    </a:p>
                    <a:p>
                      <a:pPr indent="0">
                        <a:buNone/>
                      </a:pPr>
                      <a:endParaRPr lang="en-US" sz="1800" b="0">
                        <a:latin typeface="Arial" panose="020B0604020202020204" pitchFamily="34" charset="0"/>
                        <a:cs typeface="+Body Asian" charset="0"/>
                      </a:endParaRPr>
                    </a:p>
                    <a:p>
                      <a:pPr indent="0" algn="ctr">
                        <a:buNone/>
                      </a:pPr>
                      <a:r>
                        <a:rPr lang="en-US" sz="1800" b="0">
                          <a:latin typeface="Arial" panose="020B0604020202020204" pitchFamily="34" charset="0"/>
                          <a:cs typeface="+Body Asian" charset="0"/>
                        </a:rPr>
                        <a:t>Product Backlog</a:t>
                      </a:r>
                      <a:endParaRPr lang="en-US" sz="1800" b="0">
                        <a:latin typeface="Arial" panose="020B0604020202020204" pitchFamily="34" charset="0"/>
                        <a:ea typeface="+Body Asian" charset="0"/>
                        <a:cs typeface="+Body Asian"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Arial" panose="020B0604020202020204" pitchFamily="34" charset="0"/>
                          <a:cs typeface="+Body Asian" charset="0"/>
                        </a:rPr>
                        <a:t>Este es un artefacto fundamental que contiene una lista priorizada de todos los elementos que se desean implementar en el producto. Cada elemento, conocido como "historia de usuario" o "ítem del backlog," representa una característica, función o mejora.</a:t>
                      </a:r>
                      <a:endParaRPr lang="en-US" sz="1800" b="0">
                        <a:latin typeface="Arial" panose="020B0604020202020204" pitchFamily="34" charset="0"/>
                        <a:ea typeface="+Body Asian" charset="0"/>
                        <a:cs typeface="+Body Asian"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78255">
                <a:tc>
                  <a:txBody>
                    <a:bodyPr/>
                    <a:lstStyle/>
                    <a:p>
                      <a:pPr indent="0" algn="ctr">
                        <a:buNone/>
                      </a:pPr>
                      <a:r>
                        <a:rPr lang="en-US" sz="1800" b="0">
                          <a:latin typeface="Arial" panose="020B0604020202020204" pitchFamily="34" charset="0"/>
                          <a:cs typeface="+Body Asian" charset="0"/>
                        </a:rPr>
                        <a:t>   Product Backlog</a:t>
                      </a:r>
                      <a:endParaRPr lang="en-US" sz="1800" b="0">
                        <a:latin typeface="Arial" panose="020B0604020202020204" pitchFamily="34" charset="0"/>
                        <a:ea typeface="+Body Asian" charset="0"/>
                        <a:cs typeface="+Body Asian"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Arial" panose="020B0604020202020204" pitchFamily="34" charset="0"/>
                          <a:cs typeface="+Body Asian" charset="0"/>
                        </a:rPr>
                        <a:t> El Product Owner es responsable de mantener y priorizar este backlog en colaboración con el equipo y los stakeholders. </a:t>
                      </a:r>
                      <a:endParaRPr lang="en-US" sz="1800" b="0">
                        <a:latin typeface="Arial" panose="020B0604020202020204" pitchFamily="34" charset="0"/>
                        <a:ea typeface="+Body Asian" charset="0"/>
                        <a:cs typeface="+Body Asian"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nvGraphicFramePr>
        <p:xfrm>
          <a:off x="1323975" y="1275080"/>
          <a:ext cx="8602980" cy="4389120"/>
        </p:xfrm>
        <a:graphic>
          <a:graphicData uri="http://schemas.openxmlformats.org/drawingml/2006/table">
            <a:tbl>
              <a:tblPr firstRow="1" bandRow="1">
                <a:tableStyleId>{5940675A-B579-460E-94D1-54222C63F5DA}</a:tableStyleId>
              </a:tblPr>
              <a:tblGrid>
                <a:gridCol w="4102735"/>
                <a:gridCol w="4500245"/>
              </a:tblGrid>
              <a:tr h="1480820">
                <a:tc>
                  <a:txBody>
                    <a:bodyPr/>
                    <a:lstStyle/>
                    <a:p>
                      <a:pPr indent="0" algn="ctr">
                        <a:buNone/>
                      </a:pPr>
                      <a:r>
                        <a:rPr lang="en-US" sz="1800" b="0">
                          <a:latin typeface="Arial" panose="020B0604020202020204" pitchFamily="34" charset="0"/>
                          <a:cs typeface="+Body Asian" charset="0"/>
                        </a:rPr>
                        <a:t>   </a:t>
                      </a:r>
                      <a:endParaRPr lang="en-US" sz="1800" b="0">
                        <a:latin typeface="Arial" panose="020B0604020202020204" pitchFamily="34" charset="0"/>
                        <a:cs typeface="+Body Asian" charset="0"/>
                      </a:endParaRPr>
                    </a:p>
                    <a:p>
                      <a:pPr indent="0" algn="ctr">
                        <a:buNone/>
                      </a:pPr>
                      <a:endParaRPr lang="en-US" sz="1800" b="0">
                        <a:latin typeface="Arial" panose="020B0604020202020204" pitchFamily="34" charset="0"/>
                        <a:cs typeface="+Body Asian" charset="0"/>
                      </a:endParaRPr>
                    </a:p>
                    <a:p>
                      <a:pPr indent="0" algn="ctr">
                        <a:buNone/>
                      </a:pPr>
                      <a:endParaRPr lang="en-US" sz="1800" b="0">
                        <a:latin typeface="Arial" panose="020B0604020202020204" pitchFamily="34" charset="0"/>
                        <a:cs typeface="+Body Asian" charset="0"/>
                      </a:endParaRPr>
                    </a:p>
                    <a:p>
                      <a:pPr indent="0" algn="ctr">
                        <a:buNone/>
                      </a:pPr>
                      <a:r>
                        <a:rPr lang="en-US" sz="1800" b="0">
                          <a:latin typeface="Arial" panose="020B0604020202020204" pitchFamily="34" charset="0"/>
                          <a:cs typeface="+Body Asian" charset="0"/>
                        </a:rPr>
                        <a:t>Sprint Backlog</a:t>
                      </a:r>
                      <a:endParaRPr lang="en-US" sz="1800" b="0">
                        <a:latin typeface="Arial" panose="020B0604020202020204" pitchFamily="34" charset="0"/>
                        <a:ea typeface="+Body Asian" charset="0"/>
                        <a:cs typeface="+Body Asian"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Arial" panose="020B0604020202020204" pitchFamily="34" charset="0"/>
                          <a:cs typeface="+Body Asian" charset="0"/>
                        </a:rPr>
                        <a:t>Durante la planificación de un sprint, el equipo selecciona un conjunto de elementos del Product Backlog para desarrollar en ese sprint. Estos elementos se trasladan al Sprint Backlog, que es una lista más pequeña y específica de tareas que el equipo debe completar durante el sprint.</a:t>
                      </a:r>
                      <a:endParaRPr lang="en-US" sz="1800" b="0">
                        <a:latin typeface="Arial" panose="020B0604020202020204" pitchFamily="34" charset="0"/>
                        <a:ea typeface="+Body Asian" charset="0"/>
                        <a:cs typeface="+Body Asian"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480820">
                <a:tc>
                  <a:txBody>
                    <a:bodyPr/>
                    <a:lstStyle/>
                    <a:p>
                      <a:pPr indent="0" algn="ctr">
                        <a:buNone/>
                      </a:pPr>
                      <a:r>
                        <a:rPr lang="en-US" sz="1800" b="0">
                          <a:latin typeface="Arial" panose="020B0604020202020204" pitchFamily="34" charset="0"/>
                          <a:cs typeface="+Body Asian" charset="0"/>
                        </a:rPr>
                        <a:t>    </a:t>
                      </a:r>
                      <a:endParaRPr lang="en-US" sz="1800" b="0">
                        <a:latin typeface="Arial" panose="020B0604020202020204" pitchFamily="34" charset="0"/>
                        <a:cs typeface="+Body Asian" charset="0"/>
                      </a:endParaRPr>
                    </a:p>
                    <a:p>
                      <a:pPr indent="0" algn="ctr">
                        <a:buNone/>
                      </a:pPr>
                      <a:endParaRPr lang="en-US" sz="1800" b="0">
                        <a:latin typeface="Arial" panose="020B0604020202020204" pitchFamily="34" charset="0"/>
                        <a:cs typeface="+Body Asian" charset="0"/>
                      </a:endParaRPr>
                    </a:p>
                    <a:p>
                      <a:pPr indent="0" algn="ctr">
                        <a:buNone/>
                      </a:pPr>
                      <a:endParaRPr lang="en-US" sz="1800" b="0">
                        <a:latin typeface="Arial" panose="020B0604020202020204" pitchFamily="34" charset="0"/>
                        <a:cs typeface="+Body Asian" charset="0"/>
                      </a:endParaRPr>
                    </a:p>
                    <a:p>
                      <a:pPr indent="0" algn="ctr">
                        <a:buNone/>
                      </a:pPr>
                      <a:r>
                        <a:rPr lang="en-US" sz="1800" b="0">
                          <a:latin typeface="Arial" panose="020B0604020202020204" pitchFamily="34" charset="0"/>
                          <a:cs typeface="+Body Asian" charset="0"/>
                        </a:rPr>
                        <a:t>Incremento</a:t>
                      </a:r>
                      <a:endParaRPr lang="en-US" sz="1800" b="0">
                        <a:latin typeface="Arial" panose="020B0604020202020204" pitchFamily="34" charset="0"/>
                        <a:ea typeface="+Body Asian" charset="0"/>
                        <a:cs typeface="+Body Asian"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Arial" panose="020B0604020202020204" pitchFamily="34" charset="0"/>
                          <a:cs typeface="+Body Asian" charset="0"/>
                        </a:rPr>
                        <a:t>El incremento es el resultado del trabajo realizado durante un sprint. Es una versión potencialmente entregable del producto que incluye todas las historias de usuario completadas y probadas durante ese sprint. El objetivo es que al final de cada sprint, el producto esté en un estado funcional y potencialmente utilizable.</a:t>
                      </a:r>
                      <a:endParaRPr lang="en-US" sz="1800" b="0">
                        <a:latin typeface="Arial" panose="020B0604020202020204" pitchFamily="34" charset="0"/>
                        <a:ea typeface="+Body Asian" charset="0"/>
                        <a:cs typeface="+Body Asian"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p:nvPr/>
        </p:nvSpPr>
        <p:spPr>
          <a:xfrm>
            <a:off x="1324610" y="718185"/>
            <a:ext cx="9542145" cy="398780"/>
          </a:xfrm>
          <a:prstGeom prst="rect">
            <a:avLst/>
          </a:prstGeom>
          <a:noFill/>
          <a:ln w="9525">
            <a:noFill/>
          </a:ln>
        </p:spPr>
        <p:txBody>
          <a:bodyPr wrap="square">
            <a:spAutoFit/>
          </a:bodyPr>
          <a:lstStyle/>
          <a:p>
            <a:pPr marL="285750" indent="-285750">
              <a:buFont typeface="Arial" panose="020B0604020202020204" pitchFamily="34" charset="0"/>
              <a:buChar char="•"/>
            </a:pPr>
            <a:r>
              <a:rPr lang="es-ES_tradnl" altLang="en-US" sz="2000" b="1">
                <a:latin typeface="Arial" panose="020B0604020202020204" pitchFamily="34" charset="0"/>
                <a:cs typeface="+Body Asian" charset="0"/>
              </a:rPr>
              <a:t>Plataforma</a:t>
            </a:r>
            <a:endParaRPr lang="es-ES_tradnl" altLang="en-US" sz="2000" b="1">
              <a:latin typeface="Arial" panose="020B0604020202020204" pitchFamily="34" charset="0"/>
              <a:cs typeface="+Body Asian" charset="0"/>
            </a:endParaRPr>
          </a:p>
        </p:txBody>
      </p:sp>
      <p:sp>
        <p:nvSpPr>
          <p:cNvPr id="100" name="Text Box 99"/>
          <p:cNvSpPr txBox="1"/>
          <p:nvPr/>
        </p:nvSpPr>
        <p:spPr>
          <a:xfrm>
            <a:off x="1038860" y="1319530"/>
            <a:ext cx="10401935" cy="2168525"/>
          </a:xfrm>
          <a:prstGeom prst="rect">
            <a:avLst/>
          </a:prstGeom>
          <a:noFill/>
          <a:ln w="9525">
            <a:noFill/>
          </a:ln>
        </p:spPr>
        <p:txBody>
          <a:bodyPr wrap="square">
            <a:spAutoFit/>
          </a:bodyPr>
          <a:lstStyle/>
          <a:p>
            <a:pPr indent="0">
              <a:lnSpc>
                <a:spcPct val="150000"/>
              </a:lnSpc>
            </a:pPr>
            <a:r>
              <a:rPr lang="en-US" b="0">
                <a:latin typeface="Arial" panose="020B0604020202020204" pitchFamily="34" charset="0"/>
                <a:cs typeface="+Body Asian" charset="0"/>
              </a:rPr>
              <a:t>Existen diferentes herramientas y plataformas que hacen posible utilizar Scrum. Estas plataformas y herramientas facilitan la implementación de Scrum al proporcionar funcionalidades específicas para la gestión de artefactos y procesos ágiles, lo que ayuda a los equipos a mantenerse organizados, colaborar eficazmente y realizar un seguimiento del progreso en sus proyectos de desarrollo de software. </a:t>
            </a:r>
            <a:endParaRPr lang="en-US" b="0">
              <a:latin typeface="Arial" panose="020B0604020202020204" pitchFamily="34" charset="0"/>
              <a:cs typeface="+Body Asian" charset="0"/>
            </a:endParaRPr>
          </a:p>
        </p:txBody>
      </p:sp>
      <p:sp>
        <p:nvSpPr>
          <p:cNvPr id="4" name="Text Box 3"/>
          <p:cNvSpPr txBox="1"/>
          <p:nvPr/>
        </p:nvSpPr>
        <p:spPr>
          <a:xfrm>
            <a:off x="1038860" y="3909695"/>
            <a:ext cx="10055225" cy="1753235"/>
          </a:xfrm>
          <a:prstGeom prst="rect">
            <a:avLst/>
          </a:prstGeom>
          <a:noFill/>
          <a:ln w="9525">
            <a:noFill/>
          </a:ln>
        </p:spPr>
        <p:txBody>
          <a:bodyPr wrap="square">
            <a:spAutoFit/>
          </a:bodyPr>
          <a:lstStyle/>
          <a:p>
            <a:pPr marL="0" indent="0" algn="l">
              <a:lnSpc>
                <a:spcPct val="150000"/>
              </a:lnSpc>
            </a:pPr>
            <a:r>
              <a:rPr lang="en-US" b="0">
                <a:latin typeface="Arial" panose="020B0604020202020204" pitchFamily="34" charset="0"/>
                <a:cs typeface="+Body Asian" charset="0"/>
              </a:rPr>
              <a:t>Es por ello que se planea utilizar la plataforma Trello, este es una popular herramienta de gestión de proyectos de software que proporciona funciones específicas para Scrum. Permite la creación y gestión de Product Backlogs y Sprint Backlogs, seguimiento del progreso del equipo, creación de tableros y la realización de reuniones de Scrum, todo en un solo lugar.</a:t>
            </a:r>
            <a:endParaRPr lang="en-US" b="0">
              <a:latin typeface="Arial" panose="020B0604020202020204" pitchFamily="34" charset="0"/>
              <a:cs typeface="+Body Asian"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p:nvPr/>
        </p:nvSpPr>
        <p:spPr>
          <a:xfrm>
            <a:off x="1324610" y="718185"/>
            <a:ext cx="9542145" cy="398780"/>
          </a:xfrm>
          <a:prstGeom prst="rect">
            <a:avLst/>
          </a:prstGeom>
          <a:noFill/>
          <a:ln w="9525">
            <a:noFill/>
          </a:ln>
        </p:spPr>
        <p:txBody>
          <a:bodyPr wrap="square">
            <a:spAutoFit/>
          </a:bodyPr>
          <a:lstStyle/>
          <a:p>
            <a:pPr marL="285750" indent="-285750">
              <a:buFont typeface="Arial" panose="020B0604020202020204" pitchFamily="34" charset="0"/>
              <a:buChar char="•"/>
            </a:pPr>
            <a:r>
              <a:rPr lang="es-ES_tradnl" altLang="en-US" sz="2000" b="1">
                <a:latin typeface="Arial" panose="020B0604020202020204" pitchFamily="34" charset="0"/>
                <a:cs typeface="+Body Asian" charset="0"/>
              </a:rPr>
              <a:t>Acta de constitución</a:t>
            </a:r>
            <a:endParaRPr lang="es-ES_tradnl" altLang="en-US" sz="2000" b="1">
              <a:latin typeface="Arial" panose="020B0604020202020204" pitchFamily="34" charset="0"/>
              <a:cs typeface="+Body Asian" charset="0"/>
            </a:endParaRPr>
          </a:p>
        </p:txBody>
      </p:sp>
      <p:sp>
        <p:nvSpPr>
          <p:cNvPr id="4" name="Text Box 3"/>
          <p:cNvSpPr txBox="1"/>
          <p:nvPr/>
        </p:nvSpPr>
        <p:spPr>
          <a:xfrm>
            <a:off x="1451610" y="2679065"/>
            <a:ext cx="9542145" cy="398780"/>
          </a:xfrm>
          <a:prstGeom prst="rect">
            <a:avLst/>
          </a:prstGeom>
          <a:noFill/>
          <a:ln w="9525">
            <a:noFill/>
          </a:ln>
        </p:spPr>
        <p:txBody>
          <a:bodyPr wrap="square">
            <a:spAutoFit/>
          </a:bodyPr>
          <a:lstStyle/>
          <a:p>
            <a:pPr marL="285750" indent="-285750">
              <a:buFont typeface="Arial" panose="020B0604020202020204" pitchFamily="34" charset="0"/>
              <a:buChar char="•"/>
            </a:pPr>
            <a:r>
              <a:rPr lang="es-ES_tradnl" altLang="en-US" sz="2000" b="1">
                <a:latin typeface="Arial" panose="020B0604020202020204" pitchFamily="34" charset="0"/>
                <a:cs typeface="+Body Asian" charset="0"/>
              </a:rPr>
              <a:t>Acta de cierre</a:t>
            </a:r>
            <a:endParaRPr lang="es-ES_tradnl" altLang="en-US" sz="2000" b="1">
              <a:latin typeface="Arial" panose="020B0604020202020204" pitchFamily="34" charset="0"/>
              <a:cs typeface="+Body Asian" charset="0"/>
            </a:endParaRPr>
          </a:p>
        </p:txBody>
      </p:sp>
      <p:sp>
        <p:nvSpPr>
          <p:cNvPr id="8" name="Text Box 7"/>
          <p:cNvSpPr txBox="1"/>
          <p:nvPr/>
        </p:nvSpPr>
        <p:spPr>
          <a:xfrm>
            <a:off x="1198245" y="1480185"/>
            <a:ext cx="9904095" cy="922020"/>
          </a:xfrm>
          <a:prstGeom prst="rect">
            <a:avLst/>
          </a:prstGeom>
          <a:noFill/>
        </p:spPr>
        <p:txBody>
          <a:bodyPr wrap="square" rtlCol="0">
            <a:spAutoFit/>
          </a:bodyPr>
          <a:lstStyle/>
          <a:p>
            <a:r>
              <a:rPr lang="en-US">
                <a:hlinkClick r:id="rId1" action="ppaction://hlinkfile">
                  <a:extLst>
                    <a:ext uri="{DAF060AB-1E55-43B9-8AAB-6FB025537F2F}">
                      <wpsdc:hlinkClr xmlns:wpsdc="http://www.wps.cn/officeDocument/2017/drawingmlCustomData" val="0563C1"/>
                      <wpsdc:folHlinkClr xmlns:wpsdc="http://www.wps.cn/officeDocument/2017/drawingmlCustomData" val="954F72"/>
                      <wpsdc:hlinkUnderline xmlns:wpsdc="http://www.wps.cn/officeDocument/2017/drawingmlCustomData" val="1"/>
                    </a:ext>
                  </a:extLst>
                </a:hlinkClick>
              </a:rPr>
              <a:t>https://drive.google.com/file/d/1w-7otE1InPGEfZVxJpGRWgkhV5NJy-rZ/view?usp=sharing</a:t>
            </a:r>
            <a:endParaRPr lang="en-US"/>
          </a:p>
          <a:p>
            <a:endParaRPr lang="en-US"/>
          </a:p>
          <a:p>
            <a:endParaRPr lang="en-US"/>
          </a:p>
        </p:txBody>
      </p:sp>
      <p:sp>
        <p:nvSpPr>
          <p:cNvPr id="9" name="Text Box 8"/>
          <p:cNvSpPr txBox="1"/>
          <p:nvPr/>
        </p:nvSpPr>
        <p:spPr>
          <a:xfrm>
            <a:off x="1198245" y="3699510"/>
            <a:ext cx="9904095" cy="368300"/>
          </a:xfrm>
          <a:prstGeom prst="rect">
            <a:avLst/>
          </a:prstGeom>
          <a:noFill/>
        </p:spPr>
        <p:txBody>
          <a:bodyPr wrap="square" rtlCol="0" anchor="t">
            <a:spAutoFit/>
          </a:bodyPr>
          <a:lstStyle/>
          <a:p>
            <a:r>
              <a:rPr lang="en-US">
                <a:hlinkClick r:id="rId2" action="ppaction://hlinkfile">
                  <a:extLst>
                    <a:ext uri="{DAF060AB-1E55-43B9-8AAB-6FB025537F2F}">
                      <wpsdc:hlinkClr xmlns:wpsdc="http://www.wps.cn/officeDocument/2017/drawingmlCustomData" val="0563C1"/>
                      <wpsdc:folHlinkClr xmlns:wpsdc="http://www.wps.cn/officeDocument/2017/drawingmlCustomData" val="954F72"/>
                      <wpsdc:hlinkUnderline xmlns:wpsdc="http://www.wps.cn/officeDocument/2017/drawingmlCustomData" val="1"/>
                    </a:ext>
                  </a:extLst>
                </a:hlinkClick>
              </a:rPr>
              <a:t>https://drive.google.com/file/d/1kB9ncu57DSGJI06S8ZSjb7NYhQC39zQZ/view?usp=sharing</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idx="4294967295"/>
          </p:nvPr>
        </p:nvSpPr>
        <p:spPr>
          <a:xfrm>
            <a:off x="1524000" y="364490"/>
            <a:ext cx="9144000" cy="1046163"/>
          </a:xfrm>
        </p:spPr>
        <p:txBody>
          <a:bodyPr>
            <a:noAutofit/>
          </a:bodyPr>
          <a:lstStyle/>
          <a:p>
            <a:pPr algn="ctr">
              <a:lnSpc>
                <a:spcPct val="30000"/>
              </a:lnSpc>
            </a:pPr>
            <a:r>
              <a:rPr lang="es-ES_tradnl" altLang="zh-CN" sz="2800" b="1">
                <a:ln/>
                <a:solidFill>
                  <a:schemeClr val="tx1"/>
                </a:solidFill>
                <a:effectLst>
                  <a:outerShdw blurRad="38100" dist="19050" dir="2700000" algn="tl" rotWithShape="0">
                    <a:schemeClr val="dk1">
                      <a:alpha val="40000"/>
                    </a:schemeClr>
                  </a:outerShdw>
                </a:effectLst>
              </a:rPr>
              <a:t>Diagrama de la arquitectura</a:t>
            </a:r>
            <a:endParaRPr lang="es-ES_tradnl" altLang="zh-CN" sz="2800" b="1">
              <a:ln/>
              <a:solidFill>
                <a:schemeClr val="tx1"/>
              </a:solidFill>
              <a:effectLst>
                <a:outerShdw blurRad="38100" dist="19050" dir="2700000" algn="tl" rotWithShape="0">
                  <a:schemeClr val="dk1">
                    <a:alpha val="40000"/>
                  </a:schemeClr>
                </a:outerShdw>
              </a:effectLst>
            </a:endParaRPr>
          </a:p>
        </p:txBody>
      </p:sp>
      <p:sp>
        <p:nvSpPr>
          <p:cNvPr id="100" name="Text Box 99"/>
          <p:cNvSpPr txBox="1"/>
          <p:nvPr/>
        </p:nvSpPr>
        <p:spPr>
          <a:xfrm>
            <a:off x="1096645" y="1410970"/>
            <a:ext cx="10225405" cy="645160"/>
          </a:xfrm>
          <a:prstGeom prst="rect">
            <a:avLst/>
          </a:prstGeom>
          <a:noFill/>
          <a:ln w="9525">
            <a:noFill/>
          </a:ln>
        </p:spPr>
        <p:txBody>
          <a:bodyPr wrap="square">
            <a:spAutoFit/>
          </a:bodyPr>
          <a:lstStyle/>
          <a:p>
            <a:pPr marL="0" indent="0" algn="l"/>
            <a:r>
              <a:rPr lang="en-US" b="0">
                <a:latin typeface="Arial" panose="020B0604020202020204" pitchFamily="34" charset="0"/>
                <a:cs typeface="+Body Asian" charset="0"/>
              </a:rPr>
              <a:t>MVC es un patrón de diseño de software que se utiliza para organizar y estructurar una aplicación Flutter de manera eficiente y modular. </a:t>
            </a:r>
            <a:endParaRPr lang="en-US" b="0">
              <a:latin typeface="Arial" panose="020B0604020202020204" pitchFamily="34" charset="0"/>
              <a:cs typeface="+Body Asian" charset="0"/>
            </a:endParaRPr>
          </a:p>
        </p:txBody>
      </p:sp>
      <p:pic>
        <p:nvPicPr>
          <p:cNvPr id="5" name="Picture 3" descr="mvc-flutter"/>
          <p:cNvPicPr>
            <a:picLocks noChangeAspect="1"/>
          </p:cNvPicPr>
          <p:nvPr/>
        </p:nvPicPr>
        <p:blipFill>
          <a:blip r:embed="rId1"/>
          <a:stretch>
            <a:fillRect/>
          </a:stretch>
        </p:blipFill>
        <p:spPr>
          <a:xfrm>
            <a:off x="2778125" y="2640965"/>
            <a:ext cx="5271770" cy="2599690"/>
          </a:xfrm>
          <a:prstGeom prst="rect">
            <a:avLst/>
          </a:prstGeom>
        </p:spPr>
      </p:pic>
    </p:spTree>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ció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12212</Words>
  <Application>WPS Presentation</Application>
  <PresentationFormat>Panorámica</PresentationFormat>
  <Paragraphs>313</Paragraphs>
  <Slides>25</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25</vt:i4>
      </vt:variant>
    </vt:vector>
  </HeadingPairs>
  <TitlesOfParts>
    <vt:vector size="41" baseType="lpstr">
      <vt:lpstr>Arial</vt:lpstr>
      <vt:lpstr>SimSun</vt:lpstr>
      <vt:lpstr>Wingdings</vt:lpstr>
      <vt:lpstr>Calibri</vt:lpstr>
      <vt:lpstr>+Body Asian</vt:lpstr>
      <vt:lpstr>Nakula</vt:lpstr>
      <vt:lpstr>Arial MT</vt:lpstr>
      <vt:lpstr>Wingdings</vt:lpstr>
      <vt:lpstr>微软雅黑</vt:lpstr>
      <vt:lpstr>Arial Unicode MS</vt:lpstr>
      <vt:lpstr>SimSun</vt:lpstr>
      <vt:lpstr>文泉驿微米黑</vt:lpstr>
      <vt:lpstr>Calibri Light</vt:lpstr>
      <vt:lpstr>Century Gothic</vt:lpstr>
      <vt:lpstr>Times New Roman</vt:lpstr>
      <vt:lpstr>Retrospección</vt:lpstr>
      <vt:lpstr>PowerPoint 演示文稿</vt:lpstr>
      <vt:lpstr>Plan del proceso de desarrollo móvil</vt:lpstr>
      <vt:lpstr>PowerPoint 演示文稿</vt:lpstr>
      <vt:lpstr>PowerPoint 演示文稿</vt:lpstr>
      <vt:lpstr>PowerPoint 演示文稿</vt:lpstr>
      <vt:lpstr>PowerPoint 演示文稿</vt:lpstr>
      <vt:lpstr>PowerPoint 演示文稿</vt:lpstr>
      <vt:lpstr>PowerPoint 演示文稿</vt:lpstr>
      <vt:lpstr>Diagrama de la arquitectura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fran</cp:lastModifiedBy>
  <cp:revision>76</cp:revision>
  <dcterms:created xsi:type="dcterms:W3CDTF">2023-09-25T19:21:51Z</dcterms:created>
  <dcterms:modified xsi:type="dcterms:W3CDTF">2023-09-25T19:21:51Z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1033-11.1.0.11704</vt:lpwstr>
  </property>
  <property fmtid="{D5CDD505-2E9C-101B-9397-08002B2CF9AE}" pid="3" name="ICV">
    <vt:lpwstr/>
  </property>
</Properties>
</file>