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45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1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11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49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62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99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41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36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5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5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80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30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1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4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39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0A6070-9314-44C9-AEE5-677B0FAD1ACE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797E-3CF4-45AB-858E-3AA57D5EB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03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1A112-2A04-4F9A-A500-DA5047C5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308" y="1447798"/>
            <a:ext cx="8417491" cy="3329581"/>
          </a:xfrm>
        </p:spPr>
        <p:txBody>
          <a:bodyPr>
            <a:noAutofit/>
          </a:bodyPr>
          <a:lstStyle/>
          <a:p>
            <a:r>
              <a:rPr lang="es-MX" sz="4000" b="1" dirty="0"/>
              <a:t>THE SOLO OPERATING SYSTEM:</a:t>
            </a:r>
            <a:br>
              <a:rPr lang="es-MX" sz="4000" b="1" dirty="0"/>
            </a:br>
            <a:r>
              <a:rPr lang="es-MX" sz="4000" b="1" dirty="0"/>
              <a:t>A</a:t>
            </a:r>
            <a:r>
              <a:rPr lang="es-MX" sz="4000" dirty="0"/>
              <a:t> </a:t>
            </a:r>
            <a:r>
              <a:rPr lang="es-MX" sz="4000" b="1" dirty="0"/>
              <a:t>CONCURRENT PASCAL</a:t>
            </a:r>
            <a:br>
              <a:rPr lang="es-MX" sz="4000" b="1" dirty="0"/>
            </a:br>
            <a:r>
              <a:rPr lang="es-MX" sz="4000" b="1" dirty="0"/>
              <a:t>PROGRAM</a:t>
            </a:r>
            <a:br>
              <a:rPr lang="es-MX" sz="4000" b="1" dirty="0"/>
            </a:br>
            <a:r>
              <a:rPr lang="es-MX" sz="4000" dirty="0"/>
              <a:t>PER BRINCH HANSEN</a:t>
            </a:r>
            <a:br>
              <a:rPr lang="es-MX" sz="4000" dirty="0"/>
            </a:br>
            <a:r>
              <a:rPr lang="es-MX" sz="4000" dirty="0"/>
              <a:t>(1976)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E1554-1DFC-4DE9-9141-61C8ECD8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08" y="5115583"/>
            <a:ext cx="6458419" cy="86142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Sistemas operativos en tiempo real</a:t>
            </a:r>
          </a:p>
          <a:p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Jesús Ramirez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perez</a:t>
            </a:r>
            <a:endParaRPr lang="es-MX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52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BEBC7-9194-4A8B-8B68-B108ECC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23156-6F0B-4793-BE1F-0A23A45B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3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1467-6612-4B09-BE2E-0C6D71F2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C6854-17C1-4224-BD22-5C2B206B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operativo 1 usuario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lenguage</a:t>
            </a:r>
            <a:r>
              <a:rPr lang="es-MX" dirty="0"/>
              <a:t> </a:t>
            </a:r>
            <a:r>
              <a:rPr lang="es-MX" dirty="0" err="1"/>
              <a:t>concurrent</a:t>
            </a:r>
            <a:r>
              <a:rPr lang="es-MX" dirty="0"/>
              <a:t> pascal (</a:t>
            </a:r>
            <a:r>
              <a:rPr lang="es-MX" dirty="0" err="1"/>
              <a:t>brinch</a:t>
            </a:r>
            <a:r>
              <a:rPr lang="es-MX" dirty="0"/>
              <a:t> Hansen 1975)</a:t>
            </a:r>
          </a:p>
          <a:p>
            <a:r>
              <a:rPr lang="es-ES" dirty="0"/>
              <a:t>Menos del 4% está escrito en lenguaje de máquina</a:t>
            </a:r>
          </a:p>
          <a:p>
            <a:r>
              <a:rPr lang="es-ES" dirty="0"/>
              <a:t>Pascal no contiene </a:t>
            </a:r>
            <a:r>
              <a:rPr lang="es-MX" dirty="0">
                <a:effectLst/>
              </a:rPr>
              <a:t>Funciones de programación de bajo nivel</a:t>
            </a:r>
          </a:p>
          <a:p>
            <a:r>
              <a:rPr lang="es-ES" dirty="0"/>
              <a:t>Solo es el primer ejemplo importante de un programa concurrente jerárquico </a:t>
            </a:r>
            <a:r>
              <a:rPr lang="es-MX" dirty="0">
                <a:effectLst/>
              </a:rPr>
              <a:t>Se complementa mediante tipos de datos abstractos (clases, monitores y procesos)</a:t>
            </a:r>
          </a:p>
          <a:p>
            <a:r>
              <a:rPr lang="es-ES" dirty="0"/>
              <a:t>El sistema completo que consta de más de 1007000 palabras maquina de y fue desarrollado por un </a:t>
            </a:r>
            <a:r>
              <a:rPr lang="es-ES" dirty="0" err="1"/>
              <a:t>studcnt</a:t>
            </a:r>
            <a:r>
              <a:rPr lang="es-ES" dirty="0"/>
              <a:t> y </a:t>
            </a:r>
            <a:r>
              <a:rPr lang="es-ES" dirty="0" err="1"/>
              <a:t>tnyself</a:t>
            </a:r>
            <a:r>
              <a:rPr lang="es-ES" dirty="0"/>
              <a:t> En menos de un año.</a:t>
            </a:r>
          </a:p>
          <a:p>
            <a:r>
              <a:rPr lang="es-ES" dirty="0"/>
              <a:t>Comprensión del sistema y su estructura interna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22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CCB02-BEC9-4685-9345-0D34CD42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5E6FC-D3AE-4A66-9769-54150050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controla el programa de ejecución desde una pantalla escribiendo su nombre y sus parámetros, por ejemplo: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Opciones de ayuda “</a:t>
            </a:r>
            <a:r>
              <a:rPr lang="es-ES" dirty="0" err="1"/>
              <a:t>Help</a:t>
            </a:r>
            <a:r>
              <a:rPr lang="es-ES" dirty="0"/>
              <a:t>”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Opciones de funciones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2EA0D-AEDA-444E-89E4-D2D0F81D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76" y="2855954"/>
            <a:ext cx="3673048" cy="6755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30F457-E749-4678-9BA5-7E1E58842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15" y="4416059"/>
            <a:ext cx="4390770" cy="6755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5830A1-0D54-42FC-8CEC-9C2264C50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916" y="5442939"/>
            <a:ext cx="5394884" cy="10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2B5B69-1843-404B-9306-5FABC31D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91" y="1318568"/>
            <a:ext cx="4286241" cy="4762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F8AB89-96D1-4517-967D-5EB2D020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2" y="2561229"/>
            <a:ext cx="2273897" cy="748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BA21C0-0005-429C-A3AE-C1898ED5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66" y="4076190"/>
            <a:ext cx="1688708" cy="6495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78CA12-0E3A-4DF0-AC6C-A5A3145F2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869" y="1318568"/>
            <a:ext cx="1333500" cy="476250"/>
          </a:xfrm>
          <a:prstGeom prst="rect">
            <a:avLst/>
          </a:prstGeom>
        </p:spPr>
      </p:pic>
      <p:sp>
        <p:nvSpPr>
          <p:cNvPr id="9" name="Rombo 8">
            <a:extLst>
              <a:ext uri="{FF2B5EF4-FFF2-40B4-BE49-F238E27FC236}">
                <a16:creationId xmlns:a16="http://schemas.microsoft.com/office/drawing/2014/main" id="{3A06C391-655A-4267-BBCF-5B55D697CFD9}"/>
              </a:ext>
            </a:extLst>
          </p:cNvPr>
          <p:cNvSpPr/>
          <p:nvPr/>
        </p:nvSpPr>
        <p:spPr>
          <a:xfrm>
            <a:off x="6077980" y="1204850"/>
            <a:ext cx="1445740" cy="7485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4E0FBB1C-4AEF-4208-A6A7-67CD50290223}"/>
              </a:ext>
            </a:extLst>
          </p:cNvPr>
          <p:cNvSpPr/>
          <p:nvPr/>
        </p:nvSpPr>
        <p:spPr>
          <a:xfrm>
            <a:off x="6379050" y="5117829"/>
            <a:ext cx="1445740" cy="7485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403117-C095-4324-B852-56850A5799B7}"/>
              </a:ext>
            </a:extLst>
          </p:cNvPr>
          <p:cNvCxnSpPr/>
          <p:nvPr/>
        </p:nvCxnSpPr>
        <p:spPr>
          <a:xfrm>
            <a:off x="5511113" y="1556692"/>
            <a:ext cx="45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0C2D4A-BF49-4327-96D1-1FACC85C210E}"/>
              </a:ext>
            </a:extLst>
          </p:cNvPr>
          <p:cNvCxnSpPr/>
          <p:nvPr/>
        </p:nvCxnSpPr>
        <p:spPr>
          <a:xfrm>
            <a:off x="7648832" y="1579125"/>
            <a:ext cx="48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0C5338-8525-4A32-91A6-178282E90545}"/>
              </a:ext>
            </a:extLst>
          </p:cNvPr>
          <p:cNvCxnSpPr/>
          <p:nvPr/>
        </p:nvCxnSpPr>
        <p:spPr>
          <a:xfrm>
            <a:off x="6800850" y="2075935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9FF3F7-5146-4697-8E88-5423F85D91CC}"/>
              </a:ext>
            </a:extLst>
          </p:cNvPr>
          <p:cNvCxnSpPr/>
          <p:nvPr/>
        </p:nvCxnSpPr>
        <p:spPr>
          <a:xfrm>
            <a:off x="6800850" y="3398107"/>
            <a:ext cx="0" cy="50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74F8C51-1850-45BD-AD85-4F257378C7B6}"/>
              </a:ext>
            </a:extLst>
          </p:cNvPr>
          <p:cNvCxnSpPr/>
          <p:nvPr/>
        </p:nvCxnSpPr>
        <p:spPr>
          <a:xfrm>
            <a:off x="6907427" y="4725693"/>
            <a:ext cx="0" cy="30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E5122EF-48B3-47D9-BBE4-318C3D77521E}"/>
              </a:ext>
            </a:extLst>
          </p:cNvPr>
          <p:cNvCxnSpPr/>
          <p:nvPr/>
        </p:nvCxnSpPr>
        <p:spPr>
          <a:xfrm rot="16200000" flipV="1">
            <a:off x="3962895" y="3377019"/>
            <a:ext cx="3416169" cy="814002"/>
          </a:xfrm>
          <a:prstGeom prst="bentConnector3">
            <a:avLst>
              <a:gd name="adj1" fmla="val -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6220883-DC5B-4CC8-9164-5AC6AF00CB98}"/>
              </a:ext>
            </a:extLst>
          </p:cNvPr>
          <p:cNvCxnSpPr/>
          <p:nvPr/>
        </p:nvCxnSpPr>
        <p:spPr>
          <a:xfrm>
            <a:off x="5362832" y="207593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167A197-074B-44D6-9568-50AA6B412C6F}"/>
              </a:ext>
            </a:extLst>
          </p:cNvPr>
          <p:cNvCxnSpPr/>
          <p:nvPr/>
        </p:nvCxnSpPr>
        <p:spPr>
          <a:xfrm rot="5400000" flipH="1" flipV="1">
            <a:off x="6656594" y="3243080"/>
            <a:ext cx="3538704" cy="959345"/>
          </a:xfrm>
          <a:prstGeom prst="bentConnector3">
            <a:avLst>
              <a:gd name="adj1" fmla="val 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D865CF-C7CF-4D2A-9CA3-7B5A7DB61A47}"/>
              </a:ext>
            </a:extLst>
          </p:cNvPr>
          <p:cNvSpPr txBox="1"/>
          <p:nvPr/>
        </p:nvSpPr>
        <p:spPr>
          <a:xfrm>
            <a:off x="7523719" y="1204850"/>
            <a:ext cx="42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D692D9-1EBA-4A64-AD8E-2EA929FFFB91}"/>
              </a:ext>
            </a:extLst>
          </p:cNvPr>
          <p:cNvSpPr txBox="1"/>
          <p:nvPr/>
        </p:nvSpPr>
        <p:spPr>
          <a:xfrm>
            <a:off x="7889789" y="5099967"/>
            <a:ext cx="42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64470AA-FE69-4801-8F03-BBD211F039BE}"/>
              </a:ext>
            </a:extLst>
          </p:cNvPr>
          <p:cNvSpPr txBox="1"/>
          <p:nvPr/>
        </p:nvSpPr>
        <p:spPr>
          <a:xfrm>
            <a:off x="6843251" y="2057517"/>
            <a:ext cx="5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AA9EFF-2040-4496-A777-329374345654}"/>
              </a:ext>
            </a:extLst>
          </p:cNvPr>
          <p:cNvSpPr txBox="1"/>
          <p:nvPr/>
        </p:nvSpPr>
        <p:spPr>
          <a:xfrm>
            <a:off x="5511113" y="5116642"/>
            <a:ext cx="5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740346B-1CE3-4B93-BBE1-E8265932FCF2}"/>
              </a:ext>
            </a:extLst>
          </p:cNvPr>
          <p:cNvSpPr txBox="1"/>
          <p:nvPr/>
        </p:nvSpPr>
        <p:spPr>
          <a:xfrm>
            <a:off x="6401568" y="1397746"/>
            <a:ext cx="8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95F3A56-345A-4F05-AD85-5A41BE7CBBE8}"/>
              </a:ext>
            </a:extLst>
          </p:cNvPr>
          <p:cNvSpPr txBox="1"/>
          <p:nvPr/>
        </p:nvSpPr>
        <p:spPr>
          <a:xfrm>
            <a:off x="6657190" y="5309370"/>
            <a:ext cx="8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COMP.</a:t>
            </a:r>
          </a:p>
        </p:txBody>
      </p:sp>
    </p:spTree>
    <p:extLst>
      <p:ext uri="{BB962C8B-B14F-4D97-AF65-F5344CB8AC3E}">
        <p14:creationId xmlns:p14="http://schemas.microsoft.com/office/powerpoint/2010/main" val="10219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50FB7-9ED6-4200-A5B2-A12D41F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 DE DATOS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F9B9B-1048-4D54-9ADE-A359ED43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0719" cy="4667250"/>
          </a:xfrm>
        </p:spPr>
        <p:txBody>
          <a:bodyPr>
            <a:normAutofit fontScale="92500" lnSpcReduction="10000"/>
          </a:bodyPr>
          <a:lstStyle/>
          <a:p>
            <a:br>
              <a:rPr lang="es-ES"/>
            </a:br>
            <a:r>
              <a:rPr lang="es-ES"/>
              <a:t>Se muestra el flujo de datos dentro del sistema cuando el usuario está procesando</a:t>
            </a:r>
            <a:br>
              <a:rPr lang="es-ES"/>
            </a:br>
            <a:r>
              <a:rPr lang="es-ES"/>
              <a:t>un solo archivo de texto de forma secuencial.</a:t>
            </a:r>
          </a:p>
          <a:p>
            <a:r>
              <a:rPr lang="es-ES"/>
              <a:t>La entrada, el procesamiento y la salida de texto tienen lugar simultáneamente.</a:t>
            </a:r>
            <a:br>
              <a:rPr lang="es-ES"/>
            </a:br>
            <a:r>
              <a:rPr lang="es-ES"/>
              <a:t>El procesamiento se realiza mediante un proceso de trabajo que comienza la entrada al enviar un argumento a través de un búfer a un proceso de entrada. El argumento es el nombre de la entrada.</a:t>
            </a:r>
          </a:p>
          <a:p>
            <a:r>
              <a:rPr lang="es-ES"/>
              <a:t>El proceso de entrada envía los datos a través de otro búfer al proceso de trabajo</a:t>
            </a:r>
          </a:p>
          <a:p>
            <a:r>
              <a:rPr lang="es-ES"/>
              <a:t>Al final del archivo, el proceso de entrada envía un argumento a través de</a:t>
            </a:r>
            <a:br>
              <a:rPr lang="es-ES"/>
            </a:br>
            <a:r>
              <a:rPr lang="es-ES"/>
              <a:t>otro búfer para el proceso de trabajo que indica si hay errores de transmisión</a:t>
            </a:r>
            <a:br>
              <a:rPr lang="es-ES"/>
            </a:br>
            <a:r>
              <a:rPr lang="es-ES"/>
              <a:t>ocurrió durante la entrada.</a:t>
            </a:r>
          </a:p>
          <a:p>
            <a:r>
              <a:rPr lang="es-ES"/>
              <a:t>En un sistema operativo de un solo usuario es deseable poder procesar un</a:t>
            </a:r>
            <a:br>
              <a:rPr lang="es-ES"/>
            </a:br>
            <a:r>
              <a:rPr lang="es-ES"/>
              <a:t>Archivo continuamente a la velocidad más alta posible. </a:t>
            </a:r>
          </a:p>
          <a:p>
            <a:r>
              <a:rPr lang="es-ES"/>
              <a:t>La capacidad de cada búfer es de 512 caracteres.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865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contenido 3">
            <a:extLst>
              <a:ext uri="{FF2B5EF4-FFF2-40B4-BE49-F238E27FC236}">
                <a16:creationId xmlns:a16="http://schemas.microsoft.com/office/drawing/2014/main" id="{94811187-8A62-46C5-AA95-9F859081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187"/>
            <a:ext cx="10905066" cy="47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C373-242C-42E3-8894-7EC02062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Flojo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9B4E8-867F-413A-8406-64B9C57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programa do lee el comando de usuario de la Consola y llama al programa de edición con dos parámetros, tarjetas y cinta.</a:t>
            </a:r>
          </a:p>
          <a:p>
            <a:r>
              <a:rPr lang="es-ES" dirty="0"/>
              <a:t>El editor inicia su entrada enviando el primer parámetro al programa </a:t>
            </a:r>
            <a:r>
              <a:rPr lang="es-ES" dirty="0" err="1"/>
              <a:t>io</a:t>
            </a:r>
            <a:r>
              <a:rPr lang="es-ES" dirty="0"/>
              <a:t> ejecutado por el proceso de entrada. Esto hace que el programa </a:t>
            </a:r>
            <a:r>
              <a:rPr lang="es-ES" dirty="0" err="1"/>
              <a:t>io</a:t>
            </a:r>
            <a:r>
              <a:rPr lang="es-ES" dirty="0"/>
              <a:t> llame otro programa de tarjetas que luego comienza a leer tarjetas y enviarlas a el proceso de trabajo.</a:t>
            </a:r>
          </a:p>
          <a:p>
            <a:r>
              <a:rPr lang="es-ES" dirty="0"/>
              <a:t>El editor inicia su salida enviando el segundo parámetro al </a:t>
            </a:r>
            <a:r>
              <a:rPr lang="es-ES" dirty="0" err="1"/>
              <a:t>io</a:t>
            </a:r>
            <a:r>
              <a:rPr lang="es-ES" dirty="0"/>
              <a:t> ejecutado por el proceso de salida. Este último entonces llama a un programa.</a:t>
            </a:r>
            <a:br>
              <a:rPr lang="es-ES" dirty="0"/>
            </a:br>
            <a:r>
              <a:rPr lang="es-ES" dirty="0"/>
              <a:t>cinta que lee los datos del proceso de trabajo y los coloca en la cinta.</a:t>
            </a:r>
          </a:p>
          <a:p>
            <a:r>
              <a:rPr lang="es-ES" dirty="0"/>
              <a:t>Al final del archivo, las tarjetas y los programas de cinta regresan al </a:t>
            </a:r>
            <a:r>
              <a:rPr lang="es-ES" dirty="0" err="1"/>
              <a:t>io</a:t>
            </a:r>
            <a:r>
              <a:rPr lang="es-ES" dirty="0"/>
              <a:t>. que luego esperan instrucciones adicionales del proceso de trabajo. </a:t>
            </a:r>
            <a:br>
              <a:rPr lang="es-E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72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15F36D-A488-4560-BE4F-A93A9AC33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64" y="972240"/>
            <a:ext cx="3017623" cy="3560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443BB9-D1B4-47E1-B23F-C77A99D2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363" y="5474383"/>
            <a:ext cx="2391824" cy="5534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EC220F-04AF-499C-BED9-D2192E1F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300" y="1737302"/>
            <a:ext cx="3017623" cy="33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AEC7-98D3-41C5-8E83-5C262942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Sistema de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F4D55-76EF-483D-9750-9C902F9F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6" y="145143"/>
            <a:ext cx="8001436" cy="4078513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Cada usuario tiene su paquete de disco propio que contiene el sistema y sus archivos privados</a:t>
            </a:r>
          </a:p>
          <a:p>
            <a:pPr algn="just"/>
            <a:r>
              <a:rPr lang="es-ES" sz="2000" dirty="0"/>
              <a:t>Un paquete de disco contiene un catálogo de todos los archivos almacenados en él. El catalogo se describe a sí mismo como un archivo</a:t>
            </a:r>
          </a:p>
          <a:p>
            <a:pPr algn="just"/>
            <a:r>
              <a:rPr lang="es-ES" sz="2000" dirty="0"/>
              <a:t>El compilador secuencial de pascal, por ejemplo, tomará la entrada de un archivo </a:t>
            </a:r>
            <a:r>
              <a:rPr lang="es-ES" sz="2000" dirty="0" err="1"/>
              <a:t>ascii</a:t>
            </a:r>
            <a:r>
              <a:rPr lang="es-ES" sz="2000" dirty="0"/>
              <a:t> y hará que su salida sea un archivo de código secuencial</a:t>
            </a:r>
          </a:p>
          <a:p>
            <a:pPr algn="just"/>
            <a:r>
              <a:rPr lang="es-ES" sz="2000" dirty="0"/>
              <a:t>Operaciones de archivo utilizadas: buscar, abrir, eliminar, crear, reemplazar, renombrar, proteger y eliminar archivos.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772A2C-4090-4B50-A693-28B1E061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9" y="3954698"/>
            <a:ext cx="542569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338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SOLO OPERATING SYSTEM: A CONCURRENT PASCAL PROGRAM PER BRINCH HANSEN (1976)</vt:lpstr>
      <vt:lpstr>introducción</vt:lpstr>
      <vt:lpstr>Como Funciona?</vt:lpstr>
      <vt:lpstr>Presentación de PowerPoint</vt:lpstr>
      <vt:lpstr>FLUJO DE DATOS</vt:lpstr>
      <vt:lpstr>Presentación de PowerPoint</vt:lpstr>
      <vt:lpstr>Flojo de control</vt:lpstr>
      <vt:lpstr>Presentación de PowerPoint</vt:lpstr>
      <vt:lpstr>Sistema de archivos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Ramirez Perez</dc:creator>
  <cp:lastModifiedBy>Jesus Ramirez Perez</cp:lastModifiedBy>
  <cp:revision>5</cp:revision>
  <dcterms:created xsi:type="dcterms:W3CDTF">2018-11-09T05:25:42Z</dcterms:created>
  <dcterms:modified xsi:type="dcterms:W3CDTF">2018-11-09T15:53:11Z</dcterms:modified>
</cp:coreProperties>
</file>