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47"/>
  </p:notesMasterIdLst>
  <p:sldIdLst>
    <p:sldId id="256" r:id="rId5"/>
    <p:sldId id="263" r:id="rId6"/>
    <p:sldId id="281" r:id="rId7"/>
    <p:sldId id="302" r:id="rId8"/>
    <p:sldId id="282" r:id="rId9"/>
    <p:sldId id="299" r:id="rId10"/>
    <p:sldId id="283" r:id="rId11"/>
    <p:sldId id="300" r:id="rId12"/>
    <p:sldId id="301" r:id="rId13"/>
    <p:sldId id="303" r:id="rId14"/>
    <p:sldId id="304" r:id="rId15"/>
    <p:sldId id="305" r:id="rId16"/>
    <p:sldId id="306" r:id="rId17"/>
    <p:sldId id="293" r:id="rId18"/>
    <p:sldId id="308" r:id="rId19"/>
    <p:sldId id="284" r:id="rId20"/>
    <p:sldId id="271" r:id="rId21"/>
    <p:sldId id="307" r:id="rId22"/>
    <p:sldId id="292" r:id="rId23"/>
    <p:sldId id="291" r:id="rId24"/>
    <p:sldId id="309" r:id="rId25"/>
    <p:sldId id="310" r:id="rId26"/>
    <p:sldId id="311" r:id="rId27"/>
    <p:sldId id="312" r:id="rId28"/>
    <p:sldId id="318" r:id="rId29"/>
    <p:sldId id="313" r:id="rId30"/>
    <p:sldId id="315" r:id="rId31"/>
    <p:sldId id="316" r:id="rId32"/>
    <p:sldId id="317" r:id="rId33"/>
    <p:sldId id="320" r:id="rId34"/>
    <p:sldId id="297" r:id="rId35"/>
    <p:sldId id="298" r:id="rId36"/>
    <p:sldId id="319" r:id="rId37"/>
    <p:sldId id="321" r:id="rId38"/>
    <p:sldId id="323" r:id="rId39"/>
    <p:sldId id="322" r:id="rId40"/>
    <p:sldId id="324" r:id="rId41"/>
    <p:sldId id="325" r:id="rId42"/>
    <p:sldId id="274" r:id="rId43"/>
    <p:sldId id="288" r:id="rId44"/>
    <p:sldId id="278" r:id="rId45"/>
    <p:sldId id="32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012"/>
    <a:srgbClr val="000C35"/>
    <a:srgbClr val="F3B2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41"/>
  </p:normalViewPr>
  <p:slideViewPr>
    <p:cSldViewPr snapToGrid="0" snapToObjects="1">
      <p:cViewPr varScale="1">
        <p:scale>
          <a:sx n="75" d="100"/>
          <a:sy n="75" d="100"/>
        </p:scale>
        <p:origin x="540" y="60"/>
      </p:cViewPr>
      <p:guideLst/>
    </p:cSldViewPr>
  </p:slideViewPr>
  <p:notesTextViewPr>
    <p:cViewPr>
      <p:scale>
        <a:sx n="1" d="1"/>
        <a:sy n="1" d="1"/>
      </p:scale>
      <p:origin x="0" y="0"/>
    </p:cViewPr>
  </p:notesTextViewPr>
  <p:sorterViewPr>
    <p:cViewPr>
      <p:scale>
        <a:sx n="100" d="100"/>
        <a:sy n="100" d="100"/>
      </p:scale>
      <p:origin x="0" y="-122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ús David Diaz Blanco" userId="910e05b3-ba7c-4303-a2d4-f0ec1832a219" providerId="ADAL" clId="{41575DA5-B91C-4EC4-922C-6289FD210797}"/>
    <pc:docChg chg="modSld">
      <pc:chgData name="Jesús David Diaz Blanco" userId="910e05b3-ba7c-4303-a2d4-f0ec1832a219" providerId="ADAL" clId="{41575DA5-B91C-4EC4-922C-6289FD210797}" dt="2022-11-04T19:20:54.374" v="1" actId="1036"/>
      <pc:docMkLst>
        <pc:docMk/>
      </pc:docMkLst>
      <pc:sldChg chg="modSp mod">
        <pc:chgData name="Jesús David Diaz Blanco" userId="910e05b3-ba7c-4303-a2d4-f0ec1832a219" providerId="ADAL" clId="{41575DA5-B91C-4EC4-922C-6289FD210797}" dt="2022-11-04T19:20:54.374" v="1" actId="1036"/>
        <pc:sldMkLst>
          <pc:docMk/>
          <pc:sldMk cId="992282154" sldId="293"/>
        </pc:sldMkLst>
        <pc:picChg chg="mod">
          <ac:chgData name="Jesús David Diaz Blanco" userId="910e05b3-ba7c-4303-a2d4-f0ec1832a219" providerId="ADAL" clId="{41575DA5-B91C-4EC4-922C-6289FD210797}" dt="2022-11-04T19:20:54.374" v="1" actId="1036"/>
          <ac:picMkLst>
            <pc:docMk/>
            <pc:sldMk cId="992282154" sldId="293"/>
            <ac:picMk id="3" creationId="{DF2E1EA5-27F6-8DDD-94A3-01D53474A37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1D3A0-7F28-4E39-910B-78C5EE526D15}"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419"/>
        </a:p>
      </dgm:t>
    </dgm:pt>
    <dgm:pt modelId="{04FC2B04-4711-48E6-9343-10ACB9CD5B22}">
      <dgm:prSet phldrT="[Texto]"/>
      <dgm:spPr/>
      <dgm:t>
        <a:bodyPr/>
        <a:lstStyle/>
        <a:p>
          <a:r>
            <a:rPr lang="es-419" dirty="0"/>
            <a:t>GIT</a:t>
          </a:r>
        </a:p>
      </dgm:t>
    </dgm:pt>
    <dgm:pt modelId="{91B78D32-A2E2-405F-A874-1E7912457DB1}" type="parTrans" cxnId="{50D0F34C-40E1-440D-B1EE-15B3A317D8F4}">
      <dgm:prSet/>
      <dgm:spPr/>
      <dgm:t>
        <a:bodyPr/>
        <a:lstStyle/>
        <a:p>
          <a:endParaRPr lang="es-419"/>
        </a:p>
      </dgm:t>
    </dgm:pt>
    <dgm:pt modelId="{172FCFF6-25A0-42D8-B006-251CC7D39312}" type="sibTrans" cxnId="{50D0F34C-40E1-440D-B1EE-15B3A317D8F4}">
      <dgm:prSet/>
      <dgm:spPr/>
      <dgm:t>
        <a:bodyPr/>
        <a:lstStyle/>
        <a:p>
          <a:endParaRPr lang="es-419"/>
        </a:p>
      </dgm:t>
    </dgm:pt>
    <dgm:pt modelId="{C511DBC2-311E-4D6B-B356-678338EC7BFF}">
      <dgm:prSet phldrT="[Texto]"/>
      <dgm:spPr/>
      <dgm:t>
        <a:bodyPr/>
        <a:lstStyle/>
        <a:p>
          <a:r>
            <a:rPr lang="es-419" dirty="0"/>
            <a:t>Manejo de versiones</a:t>
          </a:r>
        </a:p>
      </dgm:t>
    </dgm:pt>
    <dgm:pt modelId="{698F5C43-3AD4-41C4-AE2F-10E7A749EED8}" type="parTrans" cxnId="{EAA9BB45-8953-454C-A557-417B0B1D40CF}">
      <dgm:prSet/>
      <dgm:spPr/>
      <dgm:t>
        <a:bodyPr/>
        <a:lstStyle/>
        <a:p>
          <a:endParaRPr lang="es-419"/>
        </a:p>
      </dgm:t>
    </dgm:pt>
    <dgm:pt modelId="{E7426119-0394-470E-AC9F-E6329C71164B}" type="sibTrans" cxnId="{EAA9BB45-8953-454C-A557-417B0B1D40CF}">
      <dgm:prSet/>
      <dgm:spPr/>
      <dgm:t>
        <a:bodyPr/>
        <a:lstStyle/>
        <a:p>
          <a:endParaRPr lang="es-419"/>
        </a:p>
      </dgm:t>
    </dgm:pt>
    <dgm:pt modelId="{E53DA37C-91E9-4FC4-847F-691549585AEB}">
      <dgm:prSet phldrT="[Texto]"/>
      <dgm:spPr/>
      <dgm:t>
        <a:bodyPr/>
        <a:lstStyle/>
        <a:p>
          <a:r>
            <a:rPr lang="es-419" dirty="0"/>
            <a:t>Repositorios locales</a:t>
          </a:r>
        </a:p>
      </dgm:t>
    </dgm:pt>
    <dgm:pt modelId="{5217B2DF-407E-4936-8E92-FF716483BE9E}" type="parTrans" cxnId="{D09FBAEC-C43B-4579-910E-87310FBE8C2E}">
      <dgm:prSet/>
      <dgm:spPr/>
      <dgm:t>
        <a:bodyPr/>
        <a:lstStyle/>
        <a:p>
          <a:endParaRPr lang="es-419"/>
        </a:p>
      </dgm:t>
    </dgm:pt>
    <dgm:pt modelId="{FF5A15C5-FC75-41B6-8E74-0C7229195CD2}" type="sibTrans" cxnId="{D09FBAEC-C43B-4579-910E-87310FBE8C2E}">
      <dgm:prSet/>
      <dgm:spPr/>
      <dgm:t>
        <a:bodyPr/>
        <a:lstStyle/>
        <a:p>
          <a:endParaRPr lang="es-419"/>
        </a:p>
      </dgm:t>
    </dgm:pt>
    <dgm:pt modelId="{DB2D5A2D-AD86-4CA7-83E9-1B43744CFECC}">
      <dgm:prSet phldrT="[Texto]"/>
      <dgm:spPr/>
      <dgm:t>
        <a:bodyPr/>
        <a:lstStyle/>
        <a:p>
          <a:r>
            <a:rPr lang="es-419" dirty="0"/>
            <a:t>GitHub</a:t>
          </a:r>
        </a:p>
      </dgm:t>
    </dgm:pt>
    <dgm:pt modelId="{3220E6F9-1770-4916-ACA7-97D5AFA14A23}" type="parTrans" cxnId="{A3D2F6B6-EF3A-4598-8493-557F03E64CF1}">
      <dgm:prSet/>
      <dgm:spPr/>
      <dgm:t>
        <a:bodyPr/>
        <a:lstStyle/>
        <a:p>
          <a:endParaRPr lang="es-419"/>
        </a:p>
      </dgm:t>
    </dgm:pt>
    <dgm:pt modelId="{7FCA3D9D-5137-4E7F-9244-45EE7800AAC9}" type="sibTrans" cxnId="{A3D2F6B6-EF3A-4598-8493-557F03E64CF1}">
      <dgm:prSet/>
      <dgm:spPr/>
      <dgm:t>
        <a:bodyPr/>
        <a:lstStyle/>
        <a:p>
          <a:endParaRPr lang="es-419"/>
        </a:p>
      </dgm:t>
    </dgm:pt>
    <dgm:pt modelId="{BE25C860-9392-4A18-8920-7E7D12F682BE}">
      <dgm:prSet phldrT="[Texto]"/>
      <dgm:spPr/>
      <dgm:t>
        <a:bodyPr/>
        <a:lstStyle/>
        <a:p>
          <a:r>
            <a:rPr lang="es-419" dirty="0"/>
            <a:t>Trabajo grupal (cada quien una copia)</a:t>
          </a:r>
        </a:p>
      </dgm:t>
    </dgm:pt>
    <dgm:pt modelId="{61F27094-14A7-47F6-9CC5-563870074C2A}" type="parTrans" cxnId="{A61AD689-9288-40B2-949C-901B28628475}">
      <dgm:prSet/>
      <dgm:spPr/>
      <dgm:t>
        <a:bodyPr/>
        <a:lstStyle/>
        <a:p>
          <a:endParaRPr lang="es-419"/>
        </a:p>
      </dgm:t>
    </dgm:pt>
    <dgm:pt modelId="{7DA311BB-4BED-4C5B-93D7-9A711E308720}" type="sibTrans" cxnId="{A61AD689-9288-40B2-949C-901B28628475}">
      <dgm:prSet/>
      <dgm:spPr/>
      <dgm:t>
        <a:bodyPr/>
        <a:lstStyle/>
        <a:p>
          <a:endParaRPr lang="es-419"/>
        </a:p>
      </dgm:t>
    </dgm:pt>
    <dgm:pt modelId="{60AFD15A-65C8-4CFC-B4FF-D77A68E0F22D}">
      <dgm:prSet phldrT="[Texto]"/>
      <dgm:spPr/>
      <dgm:t>
        <a:bodyPr/>
        <a:lstStyle/>
        <a:p>
          <a:r>
            <a:rPr lang="es-419" dirty="0"/>
            <a:t>Repositorios remotos</a:t>
          </a:r>
        </a:p>
      </dgm:t>
    </dgm:pt>
    <dgm:pt modelId="{FE72FD8C-6E9D-485E-90DB-AF08C0630513}" type="parTrans" cxnId="{ED79308F-090B-40C0-B42F-BC8A08530219}">
      <dgm:prSet/>
      <dgm:spPr/>
      <dgm:t>
        <a:bodyPr/>
        <a:lstStyle/>
        <a:p>
          <a:endParaRPr lang="es-419"/>
        </a:p>
      </dgm:t>
    </dgm:pt>
    <dgm:pt modelId="{AFEC7E95-5FD6-4FFD-96A3-647363210622}" type="sibTrans" cxnId="{ED79308F-090B-40C0-B42F-BC8A08530219}">
      <dgm:prSet/>
      <dgm:spPr/>
      <dgm:t>
        <a:bodyPr/>
        <a:lstStyle/>
        <a:p>
          <a:endParaRPr lang="es-419"/>
        </a:p>
      </dgm:t>
    </dgm:pt>
    <dgm:pt modelId="{C1CEA66A-45C5-4714-9EDF-BCE293E84A9D}">
      <dgm:prSet phldrT="[Texto]"/>
      <dgm:spPr/>
      <dgm:t>
        <a:bodyPr/>
        <a:lstStyle/>
        <a:p>
          <a:r>
            <a:rPr lang="es-419" dirty="0"/>
            <a:t>Replit</a:t>
          </a:r>
        </a:p>
      </dgm:t>
    </dgm:pt>
    <dgm:pt modelId="{B1392664-11CD-4488-92D0-BDA22D6625E0}" type="parTrans" cxnId="{8B509FB4-8587-4D45-BE2C-245B3A3A2727}">
      <dgm:prSet/>
      <dgm:spPr/>
      <dgm:t>
        <a:bodyPr/>
        <a:lstStyle/>
        <a:p>
          <a:endParaRPr lang="es-419"/>
        </a:p>
      </dgm:t>
    </dgm:pt>
    <dgm:pt modelId="{39F5D4A6-1640-4856-8F39-EB948DC267DE}" type="sibTrans" cxnId="{8B509FB4-8587-4D45-BE2C-245B3A3A2727}">
      <dgm:prSet/>
      <dgm:spPr/>
      <dgm:t>
        <a:bodyPr/>
        <a:lstStyle/>
        <a:p>
          <a:endParaRPr lang="es-419"/>
        </a:p>
      </dgm:t>
    </dgm:pt>
    <dgm:pt modelId="{74365D0F-D29B-4854-B9CF-7E6C772ECB56}">
      <dgm:prSet phldrT="[Texto]"/>
      <dgm:spPr/>
      <dgm:t>
        <a:bodyPr/>
        <a:lstStyle/>
        <a:p>
          <a:r>
            <a:rPr lang="es-419" dirty="0"/>
            <a:t>IDE para desarrollo desde la nube</a:t>
          </a:r>
        </a:p>
      </dgm:t>
    </dgm:pt>
    <dgm:pt modelId="{E39558FD-206B-47F1-8582-2DF75E3A1D3F}" type="parTrans" cxnId="{2D850086-FA22-4717-928C-2A9D9B3F4598}">
      <dgm:prSet/>
      <dgm:spPr/>
      <dgm:t>
        <a:bodyPr/>
        <a:lstStyle/>
        <a:p>
          <a:endParaRPr lang="es-419"/>
        </a:p>
      </dgm:t>
    </dgm:pt>
    <dgm:pt modelId="{69FA39DA-6BBC-4364-B849-F073E82A6D79}" type="sibTrans" cxnId="{2D850086-FA22-4717-928C-2A9D9B3F4598}">
      <dgm:prSet/>
      <dgm:spPr/>
      <dgm:t>
        <a:bodyPr/>
        <a:lstStyle/>
        <a:p>
          <a:endParaRPr lang="es-419"/>
        </a:p>
      </dgm:t>
    </dgm:pt>
    <dgm:pt modelId="{CD315133-7293-4B5F-9809-9AF7506F6121}">
      <dgm:prSet phldrT="[Texto]"/>
      <dgm:spPr/>
      <dgm:t>
        <a:bodyPr/>
        <a:lstStyle/>
        <a:p>
          <a:r>
            <a:rPr lang="es-419" dirty="0"/>
            <a:t>Trabajo colaborativo (todos sobre un mismo archivo)</a:t>
          </a:r>
        </a:p>
      </dgm:t>
    </dgm:pt>
    <dgm:pt modelId="{DCF53D02-5C70-451A-B638-3E333514BD9E}" type="parTrans" cxnId="{3ED747B8-EB75-4FCB-87D3-948E13AE6971}">
      <dgm:prSet/>
      <dgm:spPr/>
      <dgm:t>
        <a:bodyPr/>
        <a:lstStyle/>
        <a:p>
          <a:endParaRPr lang="es-419"/>
        </a:p>
      </dgm:t>
    </dgm:pt>
    <dgm:pt modelId="{5F7BCB6D-1A2D-457E-9543-2ABF79A80D9D}" type="sibTrans" cxnId="{3ED747B8-EB75-4FCB-87D3-948E13AE6971}">
      <dgm:prSet/>
      <dgm:spPr/>
      <dgm:t>
        <a:bodyPr/>
        <a:lstStyle/>
        <a:p>
          <a:endParaRPr lang="es-419"/>
        </a:p>
      </dgm:t>
    </dgm:pt>
    <dgm:pt modelId="{21CB219C-8463-418A-A393-726FB52959F8}" type="pres">
      <dgm:prSet presAssocID="{8171D3A0-7F28-4E39-910B-78C5EE526D15}" presName="linear" presStyleCnt="0">
        <dgm:presLayoutVars>
          <dgm:dir/>
          <dgm:resizeHandles val="exact"/>
        </dgm:presLayoutVars>
      </dgm:prSet>
      <dgm:spPr/>
    </dgm:pt>
    <dgm:pt modelId="{7706512C-6780-40DA-BF77-C691535D6832}" type="pres">
      <dgm:prSet presAssocID="{04FC2B04-4711-48E6-9343-10ACB9CD5B22}" presName="comp" presStyleCnt="0"/>
      <dgm:spPr/>
    </dgm:pt>
    <dgm:pt modelId="{9F25D08B-037E-4267-8198-2ED35D6B3325}" type="pres">
      <dgm:prSet presAssocID="{04FC2B04-4711-48E6-9343-10ACB9CD5B22}" presName="box" presStyleLbl="node1" presStyleIdx="0" presStyleCnt="3" custLinFactNeighborX="2393"/>
      <dgm:spPr/>
    </dgm:pt>
    <dgm:pt modelId="{9A004597-E90D-44FA-8FD3-80DE5077809E}" type="pres">
      <dgm:prSet presAssocID="{04FC2B04-4711-48E6-9343-10ACB9CD5B22}" presName="img" presStyleLbl="fgImgPlace1" presStyleIdx="0" presStyleCnt="3"/>
      <dgm:spPr/>
    </dgm:pt>
    <dgm:pt modelId="{4C475FCF-E952-4C0F-8F38-956D51BC3BEB}" type="pres">
      <dgm:prSet presAssocID="{04FC2B04-4711-48E6-9343-10ACB9CD5B22}" presName="text" presStyleLbl="node1" presStyleIdx="0" presStyleCnt="3">
        <dgm:presLayoutVars>
          <dgm:bulletEnabled val="1"/>
        </dgm:presLayoutVars>
      </dgm:prSet>
      <dgm:spPr/>
    </dgm:pt>
    <dgm:pt modelId="{AD8C84D3-1060-40CC-9E3E-0D317FA53A04}" type="pres">
      <dgm:prSet presAssocID="{172FCFF6-25A0-42D8-B006-251CC7D39312}" presName="spacer" presStyleCnt="0"/>
      <dgm:spPr/>
    </dgm:pt>
    <dgm:pt modelId="{40C9C25A-AFA0-4DCB-B4C9-AC40137AC2CB}" type="pres">
      <dgm:prSet presAssocID="{DB2D5A2D-AD86-4CA7-83E9-1B43744CFECC}" presName="comp" presStyleCnt="0"/>
      <dgm:spPr/>
    </dgm:pt>
    <dgm:pt modelId="{018258D2-99E6-4EEB-8901-450F7D10F664}" type="pres">
      <dgm:prSet presAssocID="{DB2D5A2D-AD86-4CA7-83E9-1B43744CFECC}" presName="box" presStyleLbl="node1" presStyleIdx="1" presStyleCnt="3"/>
      <dgm:spPr/>
    </dgm:pt>
    <dgm:pt modelId="{C691BBDF-154D-464A-AF75-9C7AC88252DB}" type="pres">
      <dgm:prSet presAssocID="{DB2D5A2D-AD86-4CA7-83E9-1B43744CFECC}" presName="img" presStyleLbl="fgImgPlace1" presStyleIdx="1" presStyleCnt="3"/>
      <dgm:spPr/>
    </dgm:pt>
    <dgm:pt modelId="{7BC6A993-BA5D-4656-A788-297373489BDB}" type="pres">
      <dgm:prSet presAssocID="{DB2D5A2D-AD86-4CA7-83E9-1B43744CFECC}" presName="text" presStyleLbl="node1" presStyleIdx="1" presStyleCnt="3">
        <dgm:presLayoutVars>
          <dgm:bulletEnabled val="1"/>
        </dgm:presLayoutVars>
      </dgm:prSet>
      <dgm:spPr/>
    </dgm:pt>
    <dgm:pt modelId="{0ECA5E12-CB9A-45FF-940A-6DD7A30440A3}" type="pres">
      <dgm:prSet presAssocID="{7FCA3D9D-5137-4E7F-9244-45EE7800AAC9}" presName="spacer" presStyleCnt="0"/>
      <dgm:spPr/>
    </dgm:pt>
    <dgm:pt modelId="{A81FA159-B442-4643-99B5-43093A354108}" type="pres">
      <dgm:prSet presAssocID="{C1CEA66A-45C5-4714-9EDF-BCE293E84A9D}" presName="comp" presStyleCnt="0"/>
      <dgm:spPr/>
    </dgm:pt>
    <dgm:pt modelId="{92F5AF35-632C-4539-94FB-E38D47647202}" type="pres">
      <dgm:prSet presAssocID="{C1CEA66A-45C5-4714-9EDF-BCE293E84A9D}" presName="box" presStyleLbl="node1" presStyleIdx="2" presStyleCnt="3"/>
      <dgm:spPr/>
    </dgm:pt>
    <dgm:pt modelId="{7F64E871-B8F5-455E-B101-E654F1CE65FC}" type="pres">
      <dgm:prSet presAssocID="{C1CEA66A-45C5-4714-9EDF-BCE293E84A9D}" presName="img" presStyleLbl="fgImgPlace1" presStyleIdx="2" presStyleCnt="3"/>
      <dgm:spPr/>
    </dgm:pt>
    <dgm:pt modelId="{5FA622CD-FB58-4A6D-B4E8-3435F344363C}" type="pres">
      <dgm:prSet presAssocID="{C1CEA66A-45C5-4714-9EDF-BCE293E84A9D}" presName="text" presStyleLbl="node1" presStyleIdx="2" presStyleCnt="3">
        <dgm:presLayoutVars>
          <dgm:bulletEnabled val="1"/>
        </dgm:presLayoutVars>
      </dgm:prSet>
      <dgm:spPr/>
    </dgm:pt>
  </dgm:ptLst>
  <dgm:cxnLst>
    <dgm:cxn modelId="{35AC8C03-53C7-49D2-A154-51684E4FBB97}" type="presOf" srcId="{DB2D5A2D-AD86-4CA7-83E9-1B43744CFECC}" destId="{018258D2-99E6-4EEB-8901-450F7D10F664}" srcOrd="0" destOrd="0" presId="urn:microsoft.com/office/officeart/2005/8/layout/vList4"/>
    <dgm:cxn modelId="{63A3981B-808C-4148-9F32-46C07167C75E}" type="presOf" srcId="{CD315133-7293-4B5F-9809-9AF7506F6121}" destId="{92F5AF35-632C-4539-94FB-E38D47647202}" srcOrd="0" destOrd="2" presId="urn:microsoft.com/office/officeart/2005/8/layout/vList4"/>
    <dgm:cxn modelId="{5CFFF329-48A0-410F-AC5C-90E111618BC8}" type="presOf" srcId="{74365D0F-D29B-4854-B9CF-7E6C772ECB56}" destId="{92F5AF35-632C-4539-94FB-E38D47647202}" srcOrd="0" destOrd="1" presId="urn:microsoft.com/office/officeart/2005/8/layout/vList4"/>
    <dgm:cxn modelId="{3A253844-DC40-4ED2-85F0-F08B6104C8BA}" type="presOf" srcId="{BE25C860-9392-4A18-8920-7E7D12F682BE}" destId="{7BC6A993-BA5D-4656-A788-297373489BDB}" srcOrd="1" destOrd="1" presId="urn:microsoft.com/office/officeart/2005/8/layout/vList4"/>
    <dgm:cxn modelId="{0B1A7745-DF6B-4287-9648-F3CB85703C30}" type="presOf" srcId="{E53DA37C-91E9-4FC4-847F-691549585AEB}" destId="{9F25D08B-037E-4267-8198-2ED35D6B3325}" srcOrd="0" destOrd="2" presId="urn:microsoft.com/office/officeart/2005/8/layout/vList4"/>
    <dgm:cxn modelId="{EAA9BB45-8953-454C-A557-417B0B1D40CF}" srcId="{04FC2B04-4711-48E6-9343-10ACB9CD5B22}" destId="{C511DBC2-311E-4D6B-B356-678338EC7BFF}" srcOrd="0" destOrd="0" parTransId="{698F5C43-3AD4-41C4-AE2F-10E7A749EED8}" sibTransId="{E7426119-0394-470E-AC9F-E6329C71164B}"/>
    <dgm:cxn modelId="{940D2E6A-B18C-4E1A-890A-89F21B8B9568}" type="presOf" srcId="{74365D0F-D29B-4854-B9CF-7E6C772ECB56}" destId="{5FA622CD-FB58-4A6D-B4E8-3435F344363C}" srcOrd="1" destOrd="1" presId="urn:microsoft.com/office/officeart/2005/8/layout/vList4"/>
    <dgm:cxn modelId="{50D0F34C-40E1-440D-B1EE-15B3A317D8F4}" srcId="{8171D3A0-7F28-4E39-910B-78C5EE526D15}" destId="{04FC2B04-4711-48E6-9343-10ACB9CD5B22}" srcOrd="0" destOrd="0" parTransId="{91B78D32-A2E2-405F-A874-1E7912457DB1}" sibTransId="{172FCFF6-25A0-42D8-B006-251CC7D39312}"/>
    <dgm:cxn modelId="{03159772-DA53-4EEC-A95B-3D7A9D373799}" type="presOf" srcId="{CD315133-7293-4B5F-9809-9AF7506F6121}" destId="{5FA622CD-FB58-4A6D-B4E8-3435F344363C}" srcOrd="1" destOrd="2" presId="urn:microsoft.com/office/officeart/2005/8/layout/vList4"/>
    <dgm:cxn modelId="{9A7B8479-A491-43B3-B1DE-EF9FEA21AEB7}" type="presOf" srcId="{E53DA37C-91E9-4FC4-847F-691549585AEB}" destId="{4C475FCF-E952-4C0F-8F38-956D51BC3BEB}" srcOrd="1" destOrd="2" presId="urn:microsoft.com/office/officeart/2005/8/layout/vList4"/>
    <dgm:cxn modelId="{2D850086-FA22-4717-928C-2A9D9B3F4598}" srcId="{C1CEA66A-45C5-4714-9EDF-BCE293E84A9D}" destId="{74365D0F-D29B-4854-B9CF-7E6C772ECB56}" srcOrd="0" destOrd="0" parTransId="{E39558FD-206B-47F1-8582-2DF75E3A1D3F}" sibTransId="{69FA39DA-6BBC-4364-B849-F073E82A6D79}"/>
    <dgm:cxn modelId="{A61AD689-9288-40B2-949C-901B28628475}" srcId="{DB2D5A2D-AD86-4CA7-83E9-1B43744CFECC}" destId="{BE25C860-9392-4A18-8920-7E7D12F682BE}" srcOrd="0" destOrd="0" parTransId="{61F27094-14A7-47F6-9CC5-563870074C2A}" sibTransId="{7DA311BB-4BED-4C5B-93D7-9A711E308720}"/>
    <dgm:cxn modelId="{ED79308F-090B-40C0-B42F-BC8A08530219}" srcId="{DB2D5A2D-AD86-4CA7-83E9-1B43744CFECC}" destId="{60AFD15A-65C8-4CFC-B4FF-D77A68E0F22D}" srcOrd="1" destOrd="0" parTransId="{FE72FD8C-6E9D-485E-90DB-AF08C0630513}" sibTransId="{AFEC7E95-5FD6-4FFD-96A3-647363210622}"/>
    <dgm:cxn modelId="{3E244A99-9BD6-4A87-9503-E8B7EFEBC1D1}" type="presOf" srcId="{60AFD15A-65C8-4CFC-B4FF-D77A68E0F22D}" destId="{018258D2-99E6-4EEB-8901-450F7D10F664}" srcOrd="0" destOrd="2" presId="urn:microsoft.com/office/officeart/2005/8/layout/vList4"/>
    <dgm:cxn modelId="{6AD684A5-1533-46FA-9E40-5C47A12F18AE}" type="presOf" srcId="{8171D3A0-7F28-4E39-910B-78C5EE526D15}" destId="{21CB219C-8463-418A-A393-726FB52959F8}" srcOrd="0" destOrd="0" presId="urn:microsoft.com/office/officeart/2005/8/layout/vList4"/>
    <dgm:cxn modelId="{4EB38DAD-21F5-46F4-8FDC-B621AA48D44A}" type="presOf" srcId="{60AFD15A-65C8-4CFC-B4FF-D77A68E0F22D}" destId="{7BC6A993-BA5D-4656-A788-297373489BDB}" srcOrd="1" destOrd="2" presId="urn:microsoft.com/office/officeart/2005/8/layout/vList4"/>
    <dgm:cxn modelId="{8B509FB4-8587-4D45-BE2C-245B3A3A2727}" srcId="{8171D3A0-7F28-4E39-910B-78C5EE526D15}" destId="{C1CEA66A-45C5-4714-9EDF-BCE293E84A9D}" srcOrd="2" destOrd="0" parTransId="{B1392664-11CD-4488-92D0-BDA22D6625E0}" sibTransId="{39F5D4A6-1640-4856-8F39-EB948DC267DE}"/>
    <dgm:cxn modelId="{A3D2F6B6-EF3A-4598-8493-557F03E64CF1}" srcId="{8171D3A0-7F28-4E39-910B-78C5EE526D15}" destId="{DB2D5A2D-AD86-4CA7-83E9-1B43744CFECC}" srcOrd="1" destOrd="0" parTransId="{3220E6F9-1770-4916-ACA7-97D5AFA14A23}" sibTransId="{7FCA3D9D-5137-4E7F-9244-45EE7800AAC9}"/>
    <dgm:cxn modelId="{3ED747B8-EB75-4FCB-87D3-948E13AE6971}" srcId="{C1CEA66A-45C5-4714-9EDF-BCE293E84A9D}" destId="{CD315133-7293-4B5F-9809-9AF7506F6121}" srcOrd="1" destOrd="0" parTransId="{DCF53D02-5C70-451A-B638-3E333514BD9E}" sibTransId="{5F7BCB6D-1A2D-457E-9543-2ABF79A80D9D}"/>
    <dgm:cxn modelId="{DB7B46C1-3088-4E9D-9E2D-199336000057}" type="presOf" srcId="{C1CEA66A-45C5-4714-9EDF-BCE293E84A9D}" destId="{92F5AF35-632C-4539-94FB-E38D47647202}" srcOrd="0" destOrd="0" presId="urn:microsoft.com/office/officeart/2005/8/layout/vList4"/>
    <dgm:cxn modelId="{059B68C9-9F85-4C86-9935-DB35CF2C15FE}" type="presOf" srcId="{DB2D5A2D-AD86-4CA7-83E9-1B43744CFECC}" destId="{7BC6A993-BA5D-4656-A788-297373489BDB}" srcOrd="1" destOrd="0" presId="urn:microsoft.com/office/officeart/2005/8/layout/vList4"/>
    <dgm:cxn modelId="{1A99FCE0-12FF-4359-ABFE-6DFB4D3BD2AE}" type="presOf" srcId="{C511DBC2-311E-4D6B-B356-678338EC7BFF}" destId="{4C475FCF-E952-4C0F-8F38-956D51BC3BEB}" srcOrd="1" destOrd="1" presId="urn:microsoft.com/office/officeart/2005/8/layout/vList4"/>
    <dgm:cxn modelId="{8DA408E3-465B-4AB4-BAFC-91F64B4A37FF}" type="presOf" srcId="{04FC2B04-4711-48E6-9343-10ACB9CD5B22}" destId="{9F25D08B-037E-4267-8198-2ED35D6B3325}" srcOrd="0" destOrd="0" presId="urn:microsoft.com/office/officeart/2005/8/layout/vList4"/>
    <dgm:cxn modelId="{AA0AB8E5-4ECA-422E-9654-3C5E374570B6}" type="presOf" srcId="{C1CEA66A-45C5-4714-9EDF-BCE293E84A9D}" destId="{5FA622CD-FB58-4A6D-B4E8-3435F344363C}" srcOrd="1" destOrd="0" presId="urn:microsoft.com/office/officeart/2005/8/layout/vList4"/>
    <dgm:cxn modelId="{EFD1D8E8-43BC-4082-84F5-30AB953ED3AE}" type="presOf" srcId="{04FC2B04-4711-48E6-9343-10ACB9CD5B22}" destId="{4C475FCF-E952-4C0F-8F38-956D51BC3BEB}" srcOrd="1" destOrd="0" presId="urn:microsoft.com/office/officeart/2005/8/layout/vList4"/>
    <dgm:cxn modelId="{D09FBAEC-C43B-4579-910E-87310FBE8C2E}" srcId="{04FC2B04-4711-48E6-9343-10ACB9CD5B22}" destId="{E53DA37C-91E9-4FC4-847F-691549585AEB}" srcOrd="1" destOrd="0" parTransId="{5217B2DF-407E-4936-8E92-FF716483BE9E}" sibTransId="{FF5A15C5-FC75-41B6-8E74-0C7229195CD2}"/>
    <dgm:cxn modelId="{F8EBD1EC-AEEE-4AA2-9112-F7EF61C39C29}" type="presOf" srcId="{C511DBC2-311E-4D6B-B356-678338EC7BFF}" destId="{9F25D08B-037E-4267-8198-2ED35D6B3325}" srcOrd="0" destOrd="1" presId="urn:microsoft.com/office/officeart/2005/8/layout/vList4"/>
    <dgm:cxn modelId="{68A183F4-8822-4DBF-A2C9-40EC24B22D43}" type="presOf" srcId="{BE25C860-9392-4A18-8920-7E7D12F682BE}" destId="{018258D2-99E6-4EEB-8901-450F7D10F664}" srcOrd="0" destOrd="1" presId="urn:microsoft.com/office/officeart/2005/8/layout/vList4"/>
    <dgm:cxn modelId="{934E9B5C-A147-4EAC-86DC-ACF24289B557}" type="presParOf" srcId="{21CB219C-8463-418A-A393-726FB52959F8}" destId="{7706512C-6780-40DA-BF77-C691535D6832}" srcOrd="0" destOrd="0" presId="urn:microsoft.com/office/officeart/2005/8/layout/vList4"/>
    <dgm:cxn modelId="{FA3318EA-A914-486D-B673-BEE55E442D48}" type="presParOf" srcId="{7706512C-6780-40DA-BF77-C691535D6832}" destId="{9F25D08B-037E-4267-8198-2ED35D6B3325}" srcOrd="0" destOrd="0" presId="urn:microsoft.com/office/officeart/2005/8/layout/vList4"/>
    <dgm:cxn modelId="{5B149699-9AAD-4F2A-A1F7-127DBCF14BD9}" type="presParOf" srcId="{7706512C-6780-40DA-BF77-C691535D6832}" destId="{9A004597-E90D-44FA-8FD3-80DE5077809E}" srcOrd="1" destOrd="0" presId="urn:microsoft.com/office/officeart/2005/8/layout/vList4"/>
    <dgm:cxn modelId="{502A37C9-E37D-4595-9542-21A1E728627C}" type="presParOf" srcId="{7706512C-6780-40DA-BF77-C691535D6832}" destId="{4C475FCF-E952-4C0F-8F38-956D51BC3BEB}" srcOrd="2" destOrd="0" presId="urn:microsoft.com/office/officeart/2005/8/layout/vList4"/>
    <dgm:cxn modelId="{B9579B02-9B33-4B0B-A8BD-CB04985706FB}" type="presParOf" srcId="{21CB219C-8463-418A-A393-726FB52959F8}" destId="{AD8C84D3-1060-40CC-9E3E-0D317FA53A04}" srcOrd="1" destOrd="0" presId="urn:microsoft.com/office/officeart/2005/8/layout/vList4"/>
    <dgm:cxn modelId="{2FCCFDA1-5B51-4D21-A340-5731BCBF8B06}" type="presParOf" srcId="{21CB219C-8463-418A-A393-726FB52959F8}" destId="{40C9C25A-AFA0-4DCB-B4C9-AC40137AC2CB}" srcOrd="2" destOrd="0" presId="urn:microsoft.com/office/officeart/2005/8/layout/vList4"/>
    <dgm:cxn modelId="{D4CF6B6D-B667-4B28-876F-6D4973C17145}" type="presParOf" srcId="{40C9C25A-AFA0-4DCB-B4C9-AC40137AC2CB}" destId="{018258D2-99E6-4EEB-8901-450F7D10F664}" srcOrd="0" destOrd="0" presId="urn:microsoft.com/office/officeart/2005/8/layout/vList4"/>
    <dgm:cxn modelId="{4AC9CE9B-997F-4976-AC54-0F57AD822FC1}" type="presParOf" srcId="{40C9C25A-AFA0-4DCB-B4C9-AC40137AC2CB}" destId="{C691BBDF-154D-464A-AF75-9C7AC88252DB}" srcOrd="1" destOrd="0" presId="urn:microsoft.com/office/officeart/2005/8/layout/vList4"/>
    <dgm:cxn modelId="{E2F51CAB-E869-494E-90F1-69B822DE2ED7}" type="presParOf" srcId="{40C9C25A-AFA0-4DCB-B4C9-AC40137AC2CB}" destId="{7BC6A993-BA5D-4656-A788-297373489BDB}" srcOrd="2" destOrd="0" presId="urn:microsoft.com/office/officeart/2005/8/layout/vList4"/>
    <dgm:cxn modelId="{F9470059-2BC6-4B42-906E-90133108AF27}" type="presParOf" srcId="{21CB219C-8463-418A-A393-726FB52959F8}" destId="{0ECA5E12-CB9A-45FF-940A-6DD7A30440A3}" srcOrd="3" destOrd="0" presId="urn:microsoft.com/office/officeart/2005/8/layout/vList4"/>
    <dgm:cxn modelId="{D6E4DBFC-3F0F-4745-9ADC-7E62A14EFEAF}" type="presParOf" srcId="{21CB219C-8463-418A-A393-726FB52959F8}" destId="{A81FA159-B442-4643-99B5-43093A354108}" srcOrd="4" destOrd="0" presId="urn:microsoft.com/office/officeart/2005/8/layout/vList4"/>
    <dgm:cxn modelId="{BA09348E-6FA2-4D61-88A4-2A7E8C04949C}" type="presParOf" srcId="{A81FA159-B442-4643-99B5-43093A354108}" destId="{92F5AF35-632C-4539-94FB-E38D47647202}" srcOrd="0" destOrd="0" presId="urn:microsoft.com/office/officeart/2005/8/layout/vList4"/>
    <dgm:cxn modelId="{4B713746-D3A0-41FB-AF6C-769233682143}" type="presParOf" srcId="{A81FA159-B442-4643-99B5-43093A354108}" destId="{7F64E871-B8F5-455E-B101-E654F1CE65FC}" srcOrd="1" destOrd="0" presId="urn:microsoft.com/office/officeart/2005/8/layout/vList4"/>
    <dgm:cxn modelId="{35024554-56EB-43B9-8109-D09941C11D6F}" type="presParOf" srcId="{A81FA159-B442-4643-99B5-43093A354108}" destId="{5FA622CD-FB58-4A6D-B4E8-3435F344363C}"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5D08B-037E-4267-8198-2ED35D6B3325}">
      <dsp:nvSpPr>
        <dsp:cNvPr id="0" name=""/>
        <dsp:cNvSpPr/>
      </dsp:nvSpPr>
      <dsp:spPr>
        <a:xfrm>
          <a:off x="0" y="0"/>
          <a:ext cx="8990013" cy="13597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419" sz="2600" kern="1200" dirty="0"/>
            <a:t>GIT</a:t>
          </a:r>
        </a:p>
        <a:p>
          <a:pPr marL="228600" lvl="1" indent="-228600" algn="l" defTabSz="889000">
            <a:lnSpc>
              <a:spcPct val="90000"/>
            </a:lnSpc>
            <a:spcBef>
              <a:spcPct val="0"/>
            </a:spcBef>
            <a:spcAft>
              <a:spcPct val="15000"/>
            </a:spcAft>
            <a:buChar char="•"/>
          </a:pPr>
          <a:r>
            <a:rPr lang="es-419" sz="2000" kern="1200" dirty="0"/>
            <a:t>Manejo de versiones</a:t>
          </a:r>
        </a:p>
        <a:p>
          <a:pPr marL="228600" lvl="1" indent="-228600" algn="l" defTabSz="889000">
            <a:lnSpc>
              <a:spcPct val="90000"/>
            </a:lnSpc>
            <a:spcBef>
              <a:spcPct val="0"/>
            </a:spcBef>
            <a:spcAft>
              <a:spcPct val="15000"/>
            </a:spcAft>
            <a:buChar char="•"/>
          </a:pPr>
          <a:r>
            <a:rPr lang="es-419" sz="2000" kern="1200" dirty="0"/>
            <a:t>Repositorios locales</a:t>
          </a:r>
        </a:p>
      </dsp:txBody>
      <dsp:txXfrm>
        <a:off x="1933981" y="0"/>
        <a:ext cx="7056031" cy="1359793"/>
      </dsp:txXfrm>
    </dsp:sp>
    <dsp:sp modelId="{9A004597-E90D-44FA-8FD3-80DE5077809E}">
      <dsp:nvSpPr>
        <dsp:cNvPr id="0" name=""/>
        <dsp:cNvSpPr/>
      </dsp:nvSpPr>
      <dsp:spPr>
        <a:xfrm>
          <a:off x="135979" y="135979"/>
          <a:ext cx="1798002" cy="1087834"/>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8258D2-99E6-4EEB-8901-450F7D10F664}">
      <dsp:nvSpPr>
        <dsp:cNvPr id="0" name=""/>
        <dsp:cNvSpPr/>
      </dsp:nvSpPr>
      <dsp:spPr>
        <a:xfrm>
          <a:off x="0" y="1495772"/>
          <a:ext cx="8990013" cy="13597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419" sz="2600" kern="1200" dirty="0"/>
            <a:t>GitHub</a:t>
          </a:r>
        </a:p>
        <a:p>
          <a:pPr marL="228600" lvl="1" indent="-228600" algn="l" defTabSz="889000">
            <a:lnSpc>
              <a:spcPct val="90000"/>
            </a:lnSpc>
            <a:spcBef>
              <a:spcPct val="0"/>
            </a:spcBef>
            <a:spcAft>
              <a:spcPct val="15000"/>
            </a:spcAft>
            <a:buChar char="•"/>
          </a:pPr>
          <a:r>
            <a:rPr lang="es-419" sz="2000" kern="1200" dirty="0"/>
            <a:t>Trabajo grupal (cada quien una copia)</a:t>
          </a:r>
        </a:p>
        <a:p>
          <a:pPr marL="228600" lvl="1" indent="-228600" algn="l" defTabSz="889000">
            <a:lnSpc>
              <a:spcPct val="90000"/>
            </a:lnSpc>
            <a:spcBef>
              <a:spcPct val="0"/>
            </a:spcBef>
            <a:spcAft>
              <a:spcPct val="15000"/>
            </a:spcAft>
            <a:buChar char="•"/>
          </a:pPr>
          <a:r>
            <a:rPr lang="es-419" sz="2000" kern="1200" dirty="0"/>
            <a:t>Repositorios remotos</a:t>
          </a:r>
        </a:p>
      </dsp:txBody>
      <dsp:txXfrm>
        <a:off x="1933981" y="1495772"/>
        <a:ext cx="7056031" cy="1359793"/>
      </dsp:txXfrm>
    </dsp:sp>
    <dsp:sp modelId="{C691BBDF-154D-464A-AF75-9C7AC88252DB}">
      <dsp:nvSpPr>
        <dsp:cNvPr id="0" name=""/>
        <dsp:cNvSpPr/>
      </dsp:nvSpPr>
      <dsp:spPr>
        <a:xfrm>
          <a:off x="135979" y="1631751"/>
          <a:ext cx="1798002" cy="1087834"/>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F5AF35-632C-4539-94FB-E38D47647202}">
      <dsp:nvSpPr>
        <dsp:cNvPr id="0" name=""/>
        <dsp:cNvSpPr/>
      </dsp:nvSpPr>
      <dsp:spPr>
        <a:xfrm>
          <a:off x="0" y="2991544"/>
          <a:ext cx="8990013" cy="13597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419" sz="2600" kern="1200" dirty="0"/>
            <a:t>Replit</a:t>
          </a:r>
        </a:p>
        <a:p>
          <a:pPr marL="228600" lvl="1" indent="-228600" algn="l" defTabSz="889000">
            <a:lnSpc>
              <a:spcPct val="90000"/>
            </a:lnSpc>
            <a:spcBef>
              <a:spcPct val="0"/>
            </a:spcBef>
            <a:spcAft>
              <a:spcPct val="15000"/>
            </a:spcAft>
            <a:buChar char="•"/>
          </a:pPr>
          <a:r>
            <a:rPr lang="es-419" sz="2000" kern="1200" dirty="0"/>
            <a:t>IDE para desarrollo desde la nube</a:t>
          </a:r>
        </a:p>
        <a:p>
          <a:pPr marL="228600" lvl="1" indent="-228600" algn="l" defTabSz="889000">
            <a:lnSpc>
              <a:spcPct val="90000"/>
            </a:lnSpc>
            <a:spcBef>
              <a:spcPct val="0"/>
            </a:spcBef>
            <a:spcAft>
              <a:spcPct val="15000"/>
            </a:spcAft>
            <a:buChar char="•"/>
          </a:pPr>
          <a:r>
            <a:rPr lang="es-419" sz="2000" kern="1200" dirty="0"/>
            <a:t>Trabajo colaborativo (todos sobre un mismo archivo)</a:t>
          </a:r>
        </a:p>
      </dsp:txBody>
      <dsp:txXfrm>
        <a:off x="1933981" y="2991544"/>
        <a:ext cx="7056031" cy="1359793"/>
      </dsp:txXfrm>
    </dsp:sp>
    <dsp:sp modelId="{7F64E871-B8F5-455E-B101-E654F1CE65FC}">
      <dsp:nvSpPr>
        <dsp:cNvPr id="0" name=""/>
        <dsp:cNvSpPr/>
      </dsp:nvSpPr>
      <dsp:spPr>
        <a:xfrm>
          <a:off x="135979" y="3127524"/>
          <a:ext cx="1798002" cy="1087834"/>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BAD59-B429-B242-8524-32AB7304513B}" type="datetimeFigureOut">
              <a:rPr lang="es-CO" smtClean="0"/>
              <a:t>4/11/2022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E05DB-5CD8-5446-A4CE-D939EE3EB94D}" type="slidenum">
              <a:rPr lang="es-CO" smtClean="0"/>
              <a:t>‹Nº›</a:t>
            </a:fld>
            <a:endParaRPr lang="es-CO"/>
          </a:p>
        </p:txBody>
      </p:sp>
    </p:spTree>
    <p:extLst>
      <p:ext uri="{BB962C8B-B14F-4D97-AF65-F5344CB8AC3E}">
        <p14:creationId xmlns:p14="http://schemas.microsoft.com/office/powerpoint/2010/main" val="206775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emf"/><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81300" y="4576301"/>
            <a:ext cx="6629400" cy="867930"/>
          </a:xfrm>
          <a:noFill/>
        </p:spPr>
        <p:txBody>
          <a:bodyPr wrap="square" rtlCol="0">
            <a:spAutoFit/>
          </a:bodyPr>
          <a:lstStyle>
            <a:lvl1pPr marL="0" indent="0" algn="ctr">
              <a:buNone/>
              <a:defRPr lang="en-US" sz="2800" dirty="0">
                <a:solidFill>
                  <a:srgbClr val="0070C0"/>
                </a:solidFill>
                <a:latin typeface="Arial"/>
                <a:cs typeface="Arial"/>
              </a:defRPr>
            </a:lvl1pPr>
          </a:lstStyle>
          <a:p>
            <a:pPr marL="0" lvl="0" defTabSz="457200"/>
            <a:r>
              <a:rPr lang="en-US"/>
              <a:t>Click to edit Master subtitle style</a:t>
            </a:r>
            <a:endParaRPr lang="en-US" dirty="0"/>
          </a:p>
        </p:txBody>
      </p:sp>
      <p:sp>
        <p:nvSpPr>
          <p:cNvPr id="4" name="Date Placeholder 3"/>
          <p:cNvSpPr>
            <a:spLocks noGrp="1"/>
          </p:cNvSpPr>
          <p:nvPr>
            <p:ph type="dt" sz="half" idx="10"/>
          </p:nvPr>
        </p:nvSpPr>
        <p:spPr/>
        <p:txBody>
          <a:bodyPr/>
          <a:lstStyle/>
          <a:p>
            <a:fld id="{88EFF9F0-83B9-6844-84FB-DDDC520F9704}" type="datetimeFigureOut">
              <a:rPr lang="es-CO" smtClean="0"/>
              <a:t>4/11/2022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D09D1-1135-304B-A0EA-CDB4560732C8}" type="slidenum">
              <a:rPr lang="es-CO" smtClean="0"/>
              <a:t>‹Nº›</a:t>
            </a:fld>
            <a:endParaRPr lang="es-CO"/>
          </a:p>
        </p:txBody>
      </p:sp>
      <p:grpSp>
        <p:nvGrpSpPr>
          <p:cNvPr id="12" name="Grupo 2">
            <a:extLst>
              <a:ext uri="{FF2B5EF4-FFF2-40B4-BE49-F238E27FC236}">
                <a16:creationId xmlns:a16="http://schemas.microsoft.com/office/drawing/2014/main" id="{A9143C18-B1D2-4BD0-8F94-7FAE12045B61}"/>
              </a:ext>
            </a:extLst>
          </p:cNvPr>
          <p:cNvGrpSpPr/>
          <p:nvPr userDrawn="1"/>
        </p:nvGrpSpPr>
        <p:grpSpPr>
          <a:xfrm>
            <a:off x="0" y="4297914"/>
            <a:ext cx="2552994" cy="2560086"/>
            <a:chOff x="0" y="4297914"/>
            <a:chExt cx="2552994" cy="2560086"/>
          </a:xfrm>
        </p:grpSpPr>
        <p:pic>
          <p:nvPicPr>
            <p:cNvPr id="13" name="Imagen 33" descr="Imagen que contiene Flecha&#10;&#10;Descripción generada automáticamente">
              <a:extLst>
                <a:ext uri="{FF2B5EF4-FFF2-40B4-BE49-F238E27FC236}">
                  <a16:creationId xmlns:a16="http://schemas.microsoft.com/office/drawing/2014/main" id="{C4E0DC8B-C56F-43F8-9B7C-0AA744DACB30}"/>
                </a:ext>
              </a:extLst>
            </p:cNvPr>
            <p:cNvPicPr>
              <a:picLocks noChangeAspect="1"/>
            </p:cNvPicPr>
            <p:nvPr/>
          </p:nvPicPr>
          <p:blipFill>
            <a:blip r:embed="rId2"/>
            <a:stretch>
              <a:fillRect/>
            </a:stretch>
          </p:blipFill>
          <p:spPr>
            <a:xfrm>
              <a:off x="0" y="4297914"/>
              <a:ext cx="2552994" cy="2560086"/>
            </a:xfrm>
            <a:prstGeom prst="rect">
              <a:avLst/>
            </a:prstGeom>
          </p:spPr>
        </p:pic>
        <p:pic>
          <p:nvPicPr>
            <p:cNvPr id="14" name="Imagen 11">
              <a:extLst>
                <a:ext uri="{FF2B5EF4-FFF2-40B4-BE49-F238E27FC236}">
                  <a16:creationId xmlns:a16="http://schemas.microsoft.com/office/drawing/2014/main" id="{F7AA56A5-ED89-4992-BD23-358F63DE9098}"/>
                </a:ext>
              </a:extLst>
            </p:cNvPr>
            <p:cNvPicPr>
              <a:picLocks noChangeAspect="1"/>
            </p:cNvPicPr>
            <p:nvPr/>
          </p:nvPicPr>
          <p:blipFill>
            <a:blip r:embed="rId3"/>
            <a:stretch>
              <a:fillRect/>
            </a:stretch>
          </p:blipFill>
          <p:spPr>
            <a:xfrm>
              <a:off x="470018" y="5851493"/>
              <a:ext cx="508000" cy="546100"/>
            </a:xfrm>
            <a:prstGeom prst="rect">
              <a:avLst/>
            </a:prstGeom>
          </p:spPr>
        </p:pic>
      </p:grpSp>
      <p:pic>
        <p:nvPicPr>
          <p:cNvPr id="15" name="Imagen 36" descr="Imagen que contiene Forma&#10;&#10;Descripción generada automáticamente">
            <a:extLst>
              <a:ext uri="{FF2B5EF4-FFF2-40B4-BE49-F238E27FC236}">
                <a16:creationId xmlns:a16="http://schemas.microsoft.com/office/drawing/2014/main" id="{1996C5B4-6963-437B-9208-FC70D8E8327E}"/>
              </a:ext>
            </a:extLst>
          </p:cNvPr>
          <p:cNvPicPr>
            <a:picLocks noChangeAspect="1"/>
          </p:cNvPicPr>
          <p:nvPr userDrawn="1"/>
        </p:nvPicPr>
        <p:blipFill>
          <a:blip r:embed="rId4"/>
          <a:stretch>
            <a:fillRect/>
          </a:stretch>
        </p:blipFill>
        <p:spPr>
          <a:xfrm>
            <a:off x="63618" y="0"/>
            <a:ext cx="2616200" cy="2692400"/>
          </a:xfrm>
          <a:prstGeom prst="rect">
            <a:avLst/>
          </a:prstGeom>
        </p:spPr>
      </p:pic>
      <p:grpSp>
        <p:nvGrpSpPr>
          <p:cNvPr id="9" name="Grupo 1">
            <a:extLst>
              <a:ext uri="{FF2B5EF4-FFF2-40B4-BE49-F238E27FC236}">
                <a16:creationId xmlns:a16="http://schemas.microsoft.com/office/drawing/2014/main" id="{B8F6D438-3A3E-4C08-A625-1CA7D8CB51DA}"/>
              </a:ext>
            </a:extLst>
          </p:cNvPr>
          <p:cNvGrpSpPr/>
          <p:nvPr userDrawn="1"/>
        </p:nvGrpSpPr>
        <p:grpSpPr>
          <a:xfrm>
            <a:off x="6463814" y="0"/>
            <a:ext cx="5728186" cy="5760098"/>
            <a:chOff x="6463814" y="0"/>
            <a:chExt cx="5728186" cy="5760098"/>
          </a:xfrm>
        </p:grpSpPr>
        <p:pic>
          <p:nvPicPr>
            <p:cNvPr id="10" name="Imagen 29" descr="Patrón de fondo&#10;&#10;Descripción generada automáticamente">
              <a:extLst>
                <a:ext uri="{FF2B5EF4-FFF2-40B4-BE49-F238E27FC236}">
                  <a16:creationId xmlns:a16="http://schemas.microsoft.com/office/drawing/2014/main" id="{EBE14542-2149-4CF6-B2C7-E0F60107183A}"/>
                </a:ext>
              </a:extLst>
            </p:cNvPr>
            <p:cNvPicPr>
              <a:picLocks noChangeAspect="1"/>
            </p:cNvPicPr>
            <p:nvPr/>
          </p:nvPicPr>
          <p:blipFill>
            <a:blip r:embed="rId5"/>
            <a:stretch>
              <a:fillRect/>
            </a:stretch>
          </p:blipFill>
          <p:spPr>
            <a:xfrm>
              <a:off x="6463814" y="0"/>
              <a:ext cx="5728186" cy="5760098"/>
            </a:xfrm>
            <a:prstGeom prst="rect">
              <a:avLst/>
            </a:prstGeom>
          </p:spPr>
        </p:pic>
        <p:pic>
          <p:nvPicPr>
            <p:cNvPr id="11" name="Imagen 9">
              <a:extLst>
                <a:ext uri="{FF2B5EF4-FFF2-40B4-BE49-F238E27FC236}">
                  <a16:creationId xmlns:a16="http://schemas.microsoft.com/office/drawing/2014/main" id="{4BDCC688-B756-4CFF-AA07-7B6F6D873510}"/>
                </a:ext>
              </a:extLst>
            </p:cNvPr>
            <p:cNvPicPr>
              <a:picLocks noChangeAspect="1"/>
            </p:cNvPicPr>
            <p:nvPr/>
          </p:nvPicPr>
          <p:blipFill>
            <a:blip r:embed="rId6"/>
            <a:stretch>
              <a:fillRect/>
            </a:stretch>
          </p:blipFill>
          <p:spPr>
            <a:xfrm>
              <a:off x="10490896" y="675504"/>
              <a:ext cx="1115702" cy="525036"/>
            </a:xfrm>
            <a:prstGeom prst="rect">
              <a:avLst/>
            </a:prstGeom>
          </p:spPr>
        </p:pic>
      </p:grpSp>
      <p:sp>
        <p:nvSpPr>
          <p:cNvPr id="2" name="Title 1"/>
          <p:cNvSpPr>
            <a:spLocks noGrp="1"/>
          </p:cNvSpPr>
          <p:nvPr>
            <p:ph type="ctrTitle"/>
          </p:nvPr>
        </p:nvSpPr>
        <p:spPr>
          <a:xfrm>
            <a:off x="1524000" y="1513392"/>
            <a:ext cx="9144000" cy="2585323"/>
          </a:xfrm>
          <a:noFill/>
        </p:spPr>
        <p:txBody>
          <a:bodyPr wrap="square" rtlCol="0">
            <a:spAutoFit/>
          </a:bodyPr>
          <a:lstStyle>
            <a:lvl1pPr>
              <a:defRPr lang="en-US" sz="6000" b="1" dirty="0">
                <a:solidFill>
                  <a:srgbClr val="002060"/>
                </a:solidFill>
                <a:latin typeface="Arial"/>
                <a:ea typeface="Verdana" panose="020B0604030504040204" pitchFamily="34" charset="0"/>
                <a:cs typeface="Arial"/>
              </a:defRPr>
            </a:lvl1pPr>
          </a:lstStyle>
          <a:p>
            <a:pPr marL="0" lvl="0" algn="ctr" defTabSz="457200"/>
            <a:r>
              <a:rPr lang="en-US" dirty="0"/>
              <a:t>Click to edit Master title style</a:t>
            </a:r>
          </a:p>
        </p:txBody>
      </p:sp>
    </p:spTree>
    <p:extLst>
      <p:ext uri="{BB962C8B-B14F-4D97-AF65-F5344CB8AC3E}">
        <p14:creationId xmlns:p14="http://schemas.microsoft.com/office/powerpoint/2010/main" val="293928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EFF9F0-83B9-6844-84FB-DDDC520F9704}" type="datetimeFigureOut">
              <a:rPr lang="es-CO" smtClean="0"/>
              <a:t>4/11/2022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12D09D1-1135-304B-A0EA-CDB4560732C8}" type="slidenum">
              <a:rPr lang="es-CO" smtClean="0"/>
              <a:t>‹Nº›</a:t>
            </a:fld>
            <a:endParaRPr lang="es-CO"/>
          </a:p>
        </p:txBody>
      </p:sp>
    </p:spTree>
    <p:extLst>
      <p:ext uri="{BB962C8B-B14F-4D97-AF65-F5344CB8AC3E}">
        <p14:creationId xmlns:p14="http://schemas.microsoft.com/office/powerpoint/2010/main" val="417970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EFF9F0-83B9-6844-84FB-DDDC520F9704}" type="datetimeFigureOut">
              <a:rPr lang="es-CO" smtClean="0"/>
              <a:t>4/11/2022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12D09D1-1135-304B-A0EA-CDB4560732C8}" type="slidenum">
              <a:rPr lang="es-CO" smtClean="0"/>
              <a:t>‹Nº›</a:t>
            </a:fld>
            <a:endParaRPr lang="es-CO"/>
          </a:p>
        </p:txBody>
      </p:sp>
    </p:spTree>
    <p:extLst>
      <p:ext uri="{BB962C8B-B14F-4D97-AF65-F5344CB8AC3E}">
        <p14:creationId xmlns:p14="http://schemas.microsoft.com/office/powerpoint/2010/main" val="1330081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FF9F0-83B9-6844-84FB-DDDC520F9704}" type="datetimeFigureOut">
              <a:rPr lang="es-CO" smtClean="0"/>
              <a:t>4/11/2022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D09D1-1135-304B-A0EA-CDB4560732C8}" type="slidenum">
              <a:rPr lang="es-CO" smtClean="0"/>
              <a:t>‹Nº›</a:t>
            </a:fld>
            <a:endParaRPr lang="es-CO"/>
          </a:p>
        </p:txBody>
      </p:sp>
    </p:spTree>
    <p:extLst>
      <p:ext uri="{BB962C8B-B14F-4D97-AF65-F5344CB8AC3E}">
        <p14:creationId xmlns:p14="http://schemas.microsoft.com/office/powerpoint/2010/main" val="2483622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FF9F0-83B9-6844-84FB-DDDC520F9704}" type="datetimeFigureOut">
              <a:rPr lang="es-CO" smtClean="0"/>
              <a:t>4/11/2022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D09D1-1135-304B-A0EA-CDB4560732C8}" type="slidenum">
              <a:rPr lang="es-CO" smtClean="0"/>
              <a:t>‹Nº›</a:t>
            </a:fld>
            <a:endParaRPr lang="es-CO"/>
          </a:p>
        </p:txBody>
      </p:sp>
    </p:spTree>
    <p:extLst>
      <p:ext uri="{BB962C8B-B14F-4D97-AF65-F5344CB8AC3E}">
        <p14:creationId xmlns:p14="http://schemas.microsoft.com/office/powerpoint/2010/main" val="409051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10" name="Grupo 1">
            <a:extLst>
              <a:ext uri="{FF2B5EF4-FFF2-40B4-BE49-F238E27FC236}">
                <a16:creationId xmlns:a16="http://schemas.microsoft.com/office/drawing/2014/main" id="{8671DC32-073B-4D9E-AD92-52136E652812}"/>
              </a:ext>
            </a:extLst>
          </p:cNvPr>
          <p:cNvGrpSpPr/>
          <p:nvPr userDrawn="1"/>
        </p:nvGrpSpPr>
        <p:grpSpPr>
          <a:xfrm>
            <a:off x="6463814" y="0"/>
            <a:ext cx="5728186" cy="5760098"/>
            <a:chOff x="6463814" y="0"/>
            <a:chExt cx="5728186" cy="5760098"/>
          </a:xfrm>
        </p:grpSpPr>
        <p:pic>
          <p:nvPicPr>
            <p:cNvPr id="11" name="Imagen 29" descr="Patrón de fondo&#10;&#10;Descripción generada automáticamente">
              <a:extLst>
                <a:ext uri="{FF2B5EF4-FFF2-40B4-BE49-F238E27FC236}">
                  <a16:creationId xmlns:a16="http://schemas.microsoft.com/office/drawing/2014/main" id="{47D40483-927E-4055-BA85-3E40CECB88D6}"/>
                </a:ext>
              </a:extLst>
            </p:cNvPr>
            <p:cNvPicPr>
              <a:picLocks noChangeAspect="1"/>
            </p:cNvPicPr>
            <p:nvPr/>
          </p:nvPicPr>
          <p:blipFill>
            <a:blip r:embed="rId2"/>
            <a:stretch>
              <a:fillRect/>
            </a:stretch>
          </p:blipFill>
          <p:spPr>
            <a:xfrm>
              <a:off x="6463814" y="0"/>
              <a:ext cx="5728186" cy="5760098"/>
            </a:xfrm>
            <a:prstGeom prst="rect">
              <a:avLst/>
            </a:prstGeom>
          </p:spPr>
        </p:pic>
        <p:pic>
          <p:nvPicPr>
            <p:cNvPr id="12" name="Imagen 9">
              <a:extLst>
                <a:ext uri="{FF2B5EF4-FFF2-40B4-BE49-F238E27FC236}">
                  <a16:creationId xmlns:a16="http://schemas.microsoft.com/office/drawing/2014/main" id="{42B517AF-0B0F-4E8C-A7A8-F457569AE2EE}"/>
                </a:ext>
              </a:extLst>
            </p:cNvPr>
            <p:cNvPicPr>
              <a:picLocks noChangeAspect="1"/>
            </p:cNvPicPr>
            <p:nvPr/>
          </p:nvPicPr>
          <p:blipFill>
            <a:blip r:embed="rId3"/>
            <a:stretch>
              <a:fillRect/>
            </a:stretch>
          </p:blipFill>
          <p:spPr>
            <a:xfrm>
              <a:off x="10490896" y="675504"/>
              <a:ext cx="1115702" cy="525036"/>
            </a:xfrm>
            <a:prstGeom prst="rect">
              <a:avLst/>
            </a:prstGeom>
          </p:spPr>
        </p:pic>
      </p:grpSp>
      <p:sp>
        <p:nvSpPr>
          <p:cNvPr id="3" name="Content Placeholder 2"/>
          <p:cNvSpPr>
            <a:spLocks noGrp="1"/>
          </p:cNvSpPr>
          <p:nvPr>
            <p:ph idx="1"/>
          </p:nvPr>
        </p:nvSpPr>
        <p:spPr>
          <a:xfrm>
            <a:off x="838200" y="1825625"/>
            <a:ext cx="898938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FF9F0-83B9-6844-84FB-DDDC520F9704}" type="datetimeFigureOut">
              <a:rPr lang="es-CO" smtClean="0"/>
              <a:t>4/11/2022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D09D1-1135-304B-A0EA-CDB4560732C8}" type="slidenum">
              <a:rPr lang="es-CO" smtClean="0"/>
              <a:t>‹Nº›</a:t>
            </a:fld>
            <a:endParaRPr lang="es-CO"/>
          </a:p>
        </p:txBody>
      </p:sp>
      <p:grpSp>
        <p:nvGrpSpPr>
          <p:cNvPr id="7" name="Grupo 2">
            <a:extLst>
              <a:ext uri="{FF2B5EF4-FFF2-40B4-BE49-F238E27FC236}">
                <a16:creationId xmlns:a16="http://schemas.microsoft.com/office/drawing/2014/main" id="{FE4AA6B7-77B9-4DDB-A970-552341F7C450}"/>
              </a:ext>
            </a:extLst>
          </p:cNvPr>
          <p:cNvGrpSpPr/>
          <p:nvPr userDrawn="1"/>
        </p:nvGrpSpPr>
        <p:grpSpPr>
          <a:xfrm>
            <a:off x="0" y="4297914"/>
            <a:ext cx="2552994" cy="2560086"/>
            <a:chOff x="0" y="4297914"/>
            <a:chExt cx="2552994" cy="2560086"/>
          </a:xfrm>
        </p:grpSpPr>
        <p:pic>
          <p:nvPicPr>
            <p:cNvPr id="8" name="Imagen 33" descr="Imagen que contiene Flecha&#10;&#10;Descripción generada automáticamente">
              <a:extLst>
                <a:ext uri="{FF2B5EF4-FFF2-40B4-BE49-F238E27FC236}">
                  <a16:creationId xmlns:a16="http://schemas.microsoft.com/office/drawing/2014/main" id="{3117F320-392B-48F7-B311-15E05E922D09}"/>
                </a:ext>
              </a:extLst>
            </p:cNvPr>
            <p:cNvPicPr>
              <a:picLocks noChangeAspect="1"/>
            </p:cNvPicPr>
            <p:nvPr/>
          </p:nvPicPr>
          <p:blipFill>
            <a:blip r:embed="rId4"/>
            <a:stretch>
              <a:fillRect/>
            </a:stretch>
          </p:blipFill>
          <p:spPr>
            <a:xfrm>
              <a:off x="0" y="4297914"/>
              <a:ext cx="2552994" cy="2560086"/>
            </a:xfrm>
            <a:prstGeom prst="rect">
              <a:avLst/>
            </a:prstGeom>
          </p:spPr>
        </p:pic>
        <p:pic>
          <p:nvPicPr>
            <p:cNvPr id="9" name="Imagen 11">
              <a:extLst>
                <a:ext uri="{FF2B5EF4-FFF2-40B4-BE49-F238E27FC236}">
                  <a16:creationId xmlns:a16="http://schemas.microsoft.com/office/drawing/2014/main" id="{C84D9D9D-0B1F-40B2-9BE1-10591232BFC8}"/>
                </a:ext>
              </a:extLst>
            </p:cNvPr>
            <p:cNvPicPr>
              <a:picLocks noChangeAspect="1"/>
            </p:cNvPicPr>
            <p:nvPr/>
          </p:nvPicPr>
          <p:blipFill>
            <a:blip r:embed="rId5"/>
            <a:stretch>
              <a:fillRect/>
            </a:stretch>
          </p:blipFill>
          <p:spPr>
            <a:xfrm>
              <a:off x="470018" y="5851493"/>
              <a:ext cx="508000" cy="546100"/>
            </a:xfrm>
            <a:prstGeom prst="rect">
              <a:avLst/>
            </a:prstGeom>
          </p:spPr>
        </p:pic>
      </p:grpSp>
      <p:sp>
        <p:nvSpPr>
          <p:cNvPr id="2" name="Title 1"/>
          <p:cNvSpPr>
            <a:spLocks noGrp="1"/>
          </p:cNvSpPr>
          <p:nvPr>
            <p:ph type="title"/>
          </p:nvPr>
        </p:nvSpPr>
        <p:spPr>
          <a:xfrm>
            <a:off x="838200" y="227057"/>
            <a:ext cx="10515600" cy="1421928"/>
          </a:xfrm>
          <a:noFill/>
        </p:spPr>
        <p:txBody>
          <a:bodyPr vert="horz" wrap="square" lIns="91440" tIns="45720" rIns="91440" bIns="45720" rtlCol="0" anchor="ctr">
            <a:spAutoFit/>
          </a:bodyPr>
          <a:lstStyle>
            <a:lvl1pPr algn="l">
              <a:defRPr lang="en-US" sz="4800" b="1" dirty="0">
                <a:solidFill>
                  <a:srgbClr val="002060"/>
                </a:solidFill>
                <a:latin typeface="Arial"/>
                <a:ea typeface="Verdana" panose="020B0604030504040204" pitchFamily="34" charset="0"/>
                <a:cs typeface="Arial"/>
              </a:defRPr>
            </a:lvl1pPr>
          </a:lstStyle>
          <a:p>
            <a:pPr marL="0" lvl="0" algn="ctr" defTabSz="457200"/>
            <a:r>
              <a:rPr lang="en-US"/>
              <a:t>Click to edit Master title style</a:t>
            </a:r>
            <a:endParaRPr lang="en-US" dirty="0"/>
          </a:p>
        </p:txBody>
      </p:sp>
    </p:spTree>
    <p:extLst>
      <p:ext uri="{BB962C8B-B14F-4D97-AF65-F5344CB8AC3E}">
        <p14:creationId xmlns:p14="http://schemas.microsoft.com/office/powerpoint/2010/main" val="305459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ndo en blanco">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EFF9F0-83B9-6844-84FB-DDDC520F9704}" type="datetimeFigureOut">
              <a:rPr lang="es-CO" smtClean="0"/>
              <a:t>4/11/2022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D09D1-1135-304B-A0EA-CDB4560732C8}" type="slidenum">
              <a:rPr lang="es-CO" smtClean="0"/>
              <a:t>‹Nº›</a:t>
            </a:fld>
            <a:endParaRPr lang="es-CO"/>
          </a:p>
        </p:txBody>
      </p:sp>
      <p:grpSp>
        <p:nvGrpSpPr>
          <p:cNvPr id="7" name="Grupo 2">
            <a:extLst>
              <a:ext uri="{FF2B5EF4-FFF2-40B4-BE49-F238E27FC236}">
                <a16:creationId xmlns:a16="http://schemas.microsoft.com/office/drawing/2014/main" id="{FE4AA6B7-77B9-4DDB-A970-552341F7C450}"/>
              </a:ext>
            </a:extLst>
          </p:cNvPr>
          <p:cNvGrpSpPr/>
          <p:nvPr userDrawn="1"/>
        </p:nvGrpSpPr>
        <p:grpSpPr>
          <a:xfrm>
            <a:off x="0" y="4297914"/>
            <a:ext cx="2552994" cy="2560086"/>
            <a:chOff x="0" y="4297914"/>
            <a:chExt cx="2552994" cy="2560086"/>
          </a:xfrm>
        </p:grpSpPr>
        <p:pic>
          <p:nvPicPr>
            <p:cNvPr id="8" name="Imagen 33" descr="Imagen que contiene Flecha&#10;&#10;Descripción generada automáticamente">
              <a:extLst>
                <a:ext uri="{FF2B5EF4-FFF2-40B4-BE49-F238E27FC236}">
                  <a16:creationId xmlns:a16="http://schemas.microsoft.com/office/drawing/2014/main" id="{3117F320-392B-48F7-B311-15E05E922D09}"/>
                </a:ext>
              </a:extLst>
            </p:cNvPr>
            <p:cNvPicPr>
              <a:picLocks noChangeAspect="1"/>
            </p:cNvPicPr>
            <p:nvPr/>
          </p:nvPicPr>
          <p:blipFill>
            <a:blip r:embed="rId2"/>
            <a:stretch>
              <a:fillRect/>
            </a:stretch>
          </p:blipFill>
          <p:spPr>
            <a:xfrm>
              <a:off x="0" y="4297914"/>
              <a:ext cx="2552994" cy="2560086"/>
            </a:xfrm>
            <a:prstGeom prst="rect">
              <a:avLst/>
            </a:prstGeom>
          </p:spPr>
        </p:pic>
        <p:pic>
          <p:nvPicPr>
            <p:cNvPr id="9" name="Imagen 11">
              <a:extLst>
                <a:ext uri="{FF2B5EF4-FFF2-40B4-BE49-F238E27FC236}">
                  <a16:creationId xmlns:a16="http://schemas.microsoft.com/office/drawing/2014/main" id="{C84D9D9D-0B1F-40B2-9BE1-10591232BFC8}"/>
                </a:ext>
              </a:extLst>
            </p:cNvPr>
            <p:cNvPicPr>
              <a:picLocks noChangeAspect="1"/>
            </p:cNvPicPr>
            <p:nvPr/>
          </p:nvPicPr>
          <p:blipFill>
            <a:blip r:embed="rId3"/>
            <a:stretch>
              <a:fillRect/>
            </a:stretch>
          </p:blipFill>
          <p:spPr>
            <a:xfrm>
              <a:off x="470018" y="5851493"/>
              <a:ext cx="508000" cy="546100"/>
            </a:xfrm>
            <a:prstGeom prst="rect">
              <a:avLst/>
            </a:prstGeom>
          </p:spPr>
        </p:pic>
      </p:grpSp>
      <p:grpSp>
        <p:nvGrpSpPr>
          <p:cNvPr id="10" name="Grupo 1">
            <a:extLst>
              <a:ext uri="{FF2B5EF4-FFF2-40B4-BE49-F238E27FC236}">
                <a16:creationId xmlns:a16="http://schemas.microsoft.com/office/drawing/2014/main" id="{8671DC32-073B-4D9E-AD92-52136E652812}"/>
              </a:ext>
            </a:extLst>
          </p:cNvPr>
          <p:cNvGrpSpPr/>
          <p:nvPr userDrawn="1"/>
        </p:nvGrpSpPr>
        <p:grpSpPr>
          <a:xfrm>
            <a:off x="6463814" y="0"/>
            <a:ext cx="5728186" cy="5760098"/>
            <a:chOff x="6463814" y="0"/>
            <a:chExt cx="5728186" cy="5760098"/>
          </a:xfrm>
        </p:grpSpPr>
        <p:pic>
          <p:nvPicPr>
            <p:cNvPr id="11" name="Imagen 29" descr="Patrón de fondo&#10;&#10;Descripción generada automáticamente">
              <a:extLst>
                <a:ext uri="{FF2B5EF4-FFF2-40B4-BE49-F238E27FC236}">
                  <a16:creationId xmlns:a16="http://schemas.microsoft.com/office/drawing/2014/main" id="{47D40483-927E-4055-BA85-3E40CECB88D6}"/>
                </a:ext>
              </a:extLst>
            </p:cNvPr>
            <p:cNvPicPr>
              <a:picLocks noChangeAspect="1"/>
            </p:cNvPicPr>
            <p:nvPr/>
          </p:nvPicPr>
          <p:blipFill>
            <a:blip r:embed="rId4"/>
            <a:stretch>
              <a:fillRect/>
            </a:stretch>
          </p:blipFill>
          <p:spPr>
            <a:xfrm>
              <a:off x="6463814" y="0"/>
              <a:ext cx="5728186" cy="5760098"/>
            </a:xfrm>
            <a:prstGeom prst="rect">
              <a:avLst/>
            </a:prstGeom>
          </p:spPr>
        </p:pic>
        <p:pic>
          <p:nvPicPr>
            <p:cNvPr id="12" name="Imagen 9">
              <a:extLst>
                <a:ext uri="{FF2B5EF4-FFF2-40B4-BE49-F238E27FC236}">
                  <a16:creationId xmlns:a16="http://schemas.microsoft.com/office/drawing/2014/main" id="{42B517AF-0B0F-4E8C-A7A8-F457569AE2EE}"/>
                </a:ext>
              </a:extLst>
            </p:cNvPr>
            <p:cNvPicPr>
              <a:picLocks noChangeAspect="1"/>
            </p:cNvPicPr>
            <p:nvPr/>
          </p:nvPicPr>
          <p:blipFill>
            <a:blip r:embed="rId5"/>
            <a:stretch>
              <a:fillRect/>
            </a:stretch>
          </p:blipFill>
          <p:spPr>
            <a:xfrm>
              <a:off x="10490896" y="675504"/>
              <a:ext cx="1115702" cy="525036"/>
            </a:xfrm>
            <a:prstGeom prst="rect">
              <a:avLst/>
            </a:prstGeom>
          </p:spPr>
        </p:pic>
      </p:grpSp>
      <p:pic>
        <p:nvPicPr>
          <p:cNvPr id="13" name="Imagen 36" descr="Imagen que contiene Forma&#10;&#10;Descripción generada automáticamente">
            <a:extLst>
              <a:ext uri="{FF2B5EF4-FFF2-40B4-BE49-F238E27FC236}">
                <a16:creationId xmlns:a16="http://schemas.microsoft.com/office/drawing/2014/main" id="{2ADAA28F-75B5-4F23-984A-689080058EBD}"/>
              </a:ext>
            </a:extLst>
          </p:cNvPr>
          <p:cNvPicPr>
            <a:picLocks noChangeAspect="1"/>
          </p:cNvPicPr>
          <p:nvPr userDrawn="1"/>
        </p:nvPicPr>
        <p:blipFill>
          <a:blip r:embed="rId6"/>
          <a:stretch>
            <a:fillRect/>
          </a:stretch>
        </p:blipFill>
        <p:spPr>
          <a:xfrm>
            <a:off x="63618" y="0"/>
            <a:ext cx="2616200" cy="2692400"/>
          </a:xfrm>
          <a:prstGeom prst="rect">
            <a:avLst/>
          </a:prstGeom>
        </p:spPr>
      </p:pic>
    </p:spTree>
    <p:extLst>
      <p:ext uri="{BB962C8B-B14F-4D97-AF65-F5344CB8AC3E}">
        <p14:creationId xmlns:p14="http://schemas.microsoft.com/office/powerpoint/2010/main" val="141143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sin ralla">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EFF9F0-83B9-6844-84FB-DDDC520F9704}" type="datetimeFigureOut">
              <a:rPr lang="es-CO" smtClean="0"/>
              <a:t>4/11/2022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D09D1-1135-304B-A0EA-CDB4560732C8}" type="slidenum">
              <a:rPr lang="es-CO" smtClean="0"/>
              <a:t>‹Nº›</a:t>
            </a:fld>
            <a:endParaRPr lang="es-CO"/>
          </a:p>
        </p:txBody>
      </p:sp>
      <p:grpSp>
        <p:nvGrpSpPr>
          <p:cNvPr id="7" name="Grupo 2">
            <a:extLst>
              <a:ext uri="{FF2B5EF4-FFF2-40B4-BE49-F238E27FC236}">
                <a16:creationId xmlns:a16="http://schemas.microsoft.com/office/drawing/2014/main" id="{FE4AA6B7-77B9-4DDB-A970-552341F7C450}"/>
              </a:ext>
            </a:extLst>
          </p:cNvPr>
          <p:cNvGrpSpPr/>
          <p:nvPr userDrawn="1"/>
        </p:nvGrpSpPr>
        <p:grpSpPr>
          <a:xfrm>
            <a:off x="0" y="4297914"/>
            <a:ext cx="2552994" cy="2560086"/>
            <a:chOff x="0" y="4297914"/>
            <a:chExt cx="2552994" cy="2560086"/>
          </a:xfrm>
        </p:grpSpPr>
        <p:pic>
          <p:nvPicPr>
            <p:cNvPr id="8" name="Imagen 33" descr="Imagen que contiene Flecha&#10;&#10;Descripción generada automáticamente">
              <a:extLst>
                <a:ext uri="{FF2B5EF4-FFF2-40B4-BE49-F238E27FC236}">
                  <a16:creationId xmlns:a16="http://schemas.microsoft.com/office/drawing/2014/main" id="{3117F320-392B-48F7-B311-15E05E922D09}"/>
                </a:ext>
              </a:extLst>
            </p:cNvPr>
            <p:cNvPicPr>
              <a:picLocks noChangeAspect="1"/>
            </p:cNvPicPr>
            <p:nvPr/>
          </p:nvPicPr>
          <p:blipFill>
            <a:blip r:embed="rId2"/>
            <a:stretch>
              <a:fillRect/>
            </a:stretch>
          </p:blipFill>
          <p:spPr>
            <a:xfrm>
              <a:off x="0" y="4297914"/>
              <a:ext cx="2552994" cy="2560086"/>
            </a:xfrm>
            <a:prstGeom prst="rect">
              <a:avLst/>
            </a:prstGeom>
          </p:spPr>
        </p:pic>
        <p:pic>
          <p:nvPicPr>
            <p:cNvPr id="9" name="Imagen 11">
              <a:extLst>
                <a:ext uri="{FF2B5EF4-FFF2-40B4-BE49-F238E27FC236}">
                  <a16:creationId xmlns:a16="http://schemas.microsoft.com/office/drawing/2014/main" id="{C84D9D9D-0B1F-40B2-9BE1-10591232BFC8}"/>
                </a:ext>
              </a:extLst>
            </p:cNvPr>
            <p:cNvPicPr>
              <a:picLocks noChangeAspect="1"/>
            </p:cNvPicPr>
            <p:nvPr/>
          </p:nvPicPr>
          <p:blipFill>
            <a:blip r:embed="rId3"/>
            <a:stretch>
              <a:fillRect/>
            </a:stretch>
          </p:blipFill>
          <p:spPr>
            <a:xfrm>
              <a:off x="470018" y="5851493"/>
              <a:ext cx="508000" cy="546100"/>
            </a:xfrm>
            <a:prstGeom prst="rect">
              <a:avLst/>
            </a:prstGeom>
          </p:spPr>
        </p:pic>
      </p:grpSp>
      <p:grpSp>
        <p:nvGrpSpPr>
          <p:cNvPr id="10" name="Grupo 1">
            <a:extLst>
              <a:ext uri="{FF2B5EF4-FFF2-40B4-BE49-F238E27FC236}">
                <a16:creationId xmlns:a16="http://schemas.microsoft.com/office/drawing/2014/main" id="{8671DC32-073B-4D9E-AD92-52136E652812}"/>
              </a:ext>
            </a:extLst>
          </p:cNvPr>
          <p:cNvGrpSpPr/>
          <p:nvPr userDrawn="1"/>
        </p:nvGrpSpPr>
        <p:grpSpPr>
          <a:xfrm>
            <a:off x="6463814" y="0"/>
            <a:ext cx="5728186" cy="5760098"/>
            <a:chOff x="6463814" y="0"/>
            <a:chExt cx="5728186" cy="5760098"/>
          </a:xfrm>
        </p:grpSpPr>
        <p:pic>
          <p:nvPicPr>
            <p:cNvPr id="11" name="Imagen 29" descr="Patrón de fondo&#10;&#10;Descripción generada automáticamente">
              <a:extLst>
                <a:ext uri="{FF2B5EF4-FFF2-40B4-BE49-F238E27FC236}">
                  <a16:creationId xmlns:a16="http://schemas.microsoft.com/office/drawing/2014/main" id="{47D40483-927E-4055-BA85-3E40CECB88D6}"/>
                </a:ext>
              </a:extLst>
            </p:cNvPr>
            <p:cNvPicPr>
              <a:picLocks noChangeAspect="1"/>
            </p:cNvPicPr>
            <p:nvPr/>
          </p:nvPicPr>
          <p:blipFill>
            <a:blip r:embed="rId4"/>
            <a:stretch>
              <a:fillRect/>
            </a:stretch>
          </p:blipFill>
          <p:spPr>
            <a:xfrm>
              <a:off x="6463814" y="0"/>
              <a:ext cx="5728186" cy="5760098"/>
            </a:xfrm>
            <a:prstGeom prst="rect">
              <a:avLst/>
            </a:prstGeom>
          </p:spPr>
        </p:pic>
        <p:pic>
          <p:nvPicPr>
            <p:cNvPr id="12" name="Imagen 9">
              <a:extLst>
                <a:ext uri="{FF2B5EF4-FFF2-40B4-BE49-F238E27FC236}">
                  <a16:creationId xmlns:a16="http://schemas.microsoft.com/office/drawing/2014/main" id="{42B517AF-0B0F-4E8C-A7A8-F457569AE2EE}"/>
                </a:ext>
              </a:extLst>
            </p:cNvPr>
            <p:cNvPicPr>
              <a:picLocks noChangeAspect="1"/>
            </p:cNvPicPr>
            <p:nvPr/>
          </p:nvPicPr>
          <p:blipFill>
            <a:blip r:embed="rId5"/>
            <a:stretch>
              <a:fillRect/>
            </a:stretch>
          </p:blipFill>
          <p:spPr>
            <a:xfrm>
              <a:off x="10490896" y="675504"/>
              <a:ext cx="1115702" cy="525036"/>
            </a:xfrm>
            <a:prstGeom prst="rect">
              <a:avLst/>
            </a:prstGeom>
          </p:spPr>
        </p:pic>
      </p:grpSp>
    </p:spTree>
    <p:extLst>
      <p:ext uri="{BB962C8B-B14F-4D97-AF65-F5344CB8AC3E}">
        <p14:creationId xmlns:p14="http://schemas.microsoft.com/office/powerpoint/2010/main" val="399946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FF9F0-83B9-6844-84FB-DDDC520F9704}" type="datetimeFigureOut">
              <a:rPr lang="es-CO" smtClean="0"/>
              <a:t>4/11/2022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D09D1-1135-304B-A0EA-CDB4560732C8}" type="slidenum">
              <a:rPr lang="es-CO" smtClean="0"/>
              <a:t>‹Nº›</a:t>
            </a:fld>
            <a:endParaRPr lang="es-CO"/>
          </a:p>
        </p:txBody>
      </p:sp>
    </p:spTree>
    <p:extLst>
      <p:ext uri="{BB962C8B-B14F-4D97-AF65-F5344CB8AC3E}">
        <p14:creationId xmlns:p14="http://schemas.microsoft.com/office/powerpoint/2010/main" val="412798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EFF9F0-83B9-6844-84FB-DDDC520F9704}" type="datetimeFigureOut">
              <a:rPr lang="es-CO" smtClean="0"/>
              <a:t>4/11/2022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12D09D1-1135-304B-A0EA-CDB4560732C8}" type="slidenum">
              <a:rPr lang="es-CO" smtClean="0"/>
              <a:t>‹Nº›</a:t>
            </a:fld>
            <a:endParaRPr lang="es-CO"/>
          </a:p>
        </p:txBody>
      </p:sp>
    </p:spTree>
    <p:extLst>
      <p:ext uri="{BB962C8B-B14F-4D97-AF65-F5344CB8AC3E}">
        <p14:creationId xmlns:p14="http://schemas.microsoft.com/office/powerpoint/2010/main" val="99802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EFF9F0-83B9-6844-84FB-DDDC520F9704}" type="datetimeFigureOut">
              <a:rPr lang="es-CO" smtClean="0"/>
              <a:t>4/11/2022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12D09D1-1135-304B-A0EA-CDB4560732C8}" type="slidenum">
              <a:rPr lang="es-CO" smtClean="0"/>
              <a:t>‹Nº›</a:t>
            </a:fld>
            <a:endParaRPr lang="es-CO"/>
          </a:p>
        </p:txBody>
      </p:sp>
    </p:spTree>
    <p:extLst>
      <p:ext uri="{BB962C8B-B14F-4D97-AF65-F5344CB8AC3E}">
        <p14:creationId xmlns:p14="http://schemas.microsoft.com/office/powerpoint/2010/main" val="113876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EFF9F0-83B9-6844-84FB-DDDC520F9704}" type="datetimeFigureOut">
              <a:rPr lang="es-CO" smtClean="0"/>
              <a:t>4/11/2022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12D09D1-1135-304B-A0EA-CDB4560732C8}" type="slidenum">
              <a:rPr lang="es-CO" smtClean="0"/>
              <a:t>‹Nº›</a:t>
            </a:fld>
            <a:endParaRPr lang="es-CO"/>
          </a:p>
        </p:txBody>
      </p:sp>
    </p:spTree>
    <p:extLst>
      <p:ext uri="{BB962C8B-B14F-4D97-AF65-F5344CB8AC3E}">
        <p14:creationId xmlns:p14="http://schemas.microsoft.com/office/powerpoint/2010/main" val="45744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FF9F0-83B9-6844-84FB-DDDC520F9704}" type="datetimeFigureOut">
              <a:rPr lang="es-CO" smtClean="0"/>
              <a:t>4/11/2022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12D09D1-1135-304B-A0EA-CDB4560732C8}" type="slidenum">
              <a:rPr lang="es-CO" smtClean="0"/>
              <a:t>‹Nº›</a:t>
            </a:fld>
            <a:endParaRPr lang="es-CO"/>
          </a:p>
        </p:txBody>
      </p:sp>
    </p:spTree>
    <p:extLst>
      <p:ext uri="{BB962C8B-B14F-4D97-AF65-F5344CB8AC3E}">
        <p14:creationId xmlns:p14="http://schemas.microsoft.com/office/powerpoint/2010/main" val="292874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FF9F0-83B9-6844-84FB-DDDC520F9704}" type="datetimeFigureOut">
              <a:rPr lang="es-CO" smtClean="0"/>
              <a:t>4/11/2022</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D09D1-1135-304B-A0EA-CDB4560732C8}" type="slidenum">
              <a:rPr lang="es-CO" smtClean="0"/>
              <a:t>‹Nº›</a:t>
            </a:fld>
            <a:endParaRPr lang="es-CO"/>
          </a:p>
        </p:txBody>
      </p:sp>
    </p:spTree>
    <p:extLst>
      <p:ext uri="{BB962C8B-B14F-4D97-AF65-F5344CB8AC3E}">
        <p14:creationId xmlns:p14="http://schemas.microsoft.com/office/powerpoint/2010/main" val="1518934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replit.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hyperlink" Target="https://githubtraining.github.io/training-manual/#/01_getting_ready_for_class" TargetMode="External"/><Relationship Id="rId2" Type="http://schemas.openxmlformats.org/officeDocument/2006/relationships/hyperlink" Target="https://lab.github.com/lmachens/git-and-github-first-timers" TargetMode="External"/><Relationship Id="rId1" Type="http://schemas.openxmlformats.org/officeDocument/2006/relationships/slideLayout" Target="../slideLayouts/slideLayout2.xml"/><Relationship Id="rId5" Type="http://schemas.openxmlformats.org/officeDocument/2006/relationships/hyperlink" Target="https://github.com/skills/introduction-to-github" TargetMode="External"/><Relationship Id="rId4" Type="http://schemas.openxmlformats.org/officeDocument/2006/relationships/hyperlink" Target="https://githubtraining.github.io/training-manual/#/02_getting_start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skills/introduction-to-github" TargetMode="External"/><Relationship Id="rId2" Type="http://schemas.openxmlformats.org/officeDocument/2006/relationships/hyperlink" Target="https://githubtraining.github.io/training-manual/#/02_getting_started"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misovirtual.virtual.uniandes.edu.co/codelabs/git-conceptos-basico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7D79FE-4879-4878-91D5-E5551F1CAD62}"/>
              </a:ext>
            </a:extLst>
          </p:cNvPr>
          <p:cNvSpPr>
            <a:spLocks noGrp="1"/>
          </p:cNvSpPr>
          <p:nvPr>
            <p:ph type="subTitle" idx="1"/>
          </p:nvPr>
        </p:nvSpPr>
        <p:spPr>
          <a:xfrm>
            <a:off x="2781300" y="4576301"/>
            <a:ext cx="6629400" cy="480131"/>
          </a:xfrm>
        </p:spPr>
        <p:txBody>
          <a:bodyPr/>
          <a:lstStyle/>
          <a:p>
            <a:r>
              <a:rPr lang="es-419" dirty="0"/>
              <a:t>Gonzalo Noreña</a:t>
            </a:r>
            <a:endParaRPr lang="en-US" dirty="0"/>
          </a:p>
        </p:txBody>
      </p:sp>
      <p:sp>
        <p:nvSpPr>
          <p:cNvPr id="3" name="Title 2">
            <a:extLst>
              <a:ext uri="{FF2B5EF4-FFF2-40B4-BE49-F238E27FC236}">
                <a16:creationId xmlns:a16="http://schemas.microsoft.com/office/drawing/2014/main" id="{038105A9-928F-4426-BDB3-EFD6C594DBC3}"/>
              </a:ext>
            </a:extLst>
          </p:cNvPr>
          <p:cNvSpPr>
            <a:spLocks noGrp="1"/>
          </p:cNvSpPr>
          <p:nvPr>
            <p:ph type="ctrTitle"/>
          </p:nvPr>
        </p:nvSpPr>
        <p:spPr>
          <a:xfrm>
            <a:off x="1524000" y="1638041"/>
            <a:ext cx="9144000" cy="2336024"/>
          </a:xfrm>
        </p:spPr>
        <p:txBody>
          <a:bodyPr/>
          <a:lstStyle/>
          <a:p>
            <a:pPr algn="ctr"/>
            <a:r>
              <a:rPr lang="es-419" sz="5400" dirty="0"/>
              <a:t>Repositorios de datos y trabajo colaborativo basado en </a:t>
            </a:r>
            <a:r>
              <a:rPr lang="es-419" sz="5400" dirty="0" err="1"/>
              <a:t>Github</a:t>
            </a:r>
            <a:endParaRPr lang="en-US" sz="5400" dirty="0"/>
          </a:p>
        </p:txBody>
      </p:sp>
    </p:spTree>
    <p:extLst>
      <p:ext uri="{BB962C8B-B14F-4D97-AF65-F5344CB8AC3E}">
        <p14:creationId xmlns:p14="http://schemas.microsoft.com/office/powerpoint/2010/main" val="873227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268359" y="460853"/>
            <a:ext cx="6612835" cy="867930"/>
          </a:xfrm>
        </p:spPr>
        <p:txBody>
          <a:bodyPr/>
          <a:lstStyle/>
          <a:p>
            <a:r>
              <a:rPr lang="es-419" sz="2800" dirty="0"/>
              <a:t>VOLVER  A UNA VERSIÓN DE ARCHIVO ‘COMMITED’</a:t>
            </a:r>
            <a:endParaRPr lang="en-US" sz="28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255107" y="1547354"/>
            <a:ext cx="5443330" cy="1734644"/>
          </a:xfrm>
        </p:spPr>
        <p:txBody>
          <a:bodyPr>
            <a:noAutofit/>
          </a:bodyPr>
          <a:lstStyle/>
          <a:p>
            <a:pPr marL="0" indent="0">
              <a:buNone/>
            </a:pPr>
            <a:r>
              <a:rPr lang="es-419" sz="2400" dirty="0"/>
              <a:t>Aprovecharemos el manejo de versiones de git para poder retornar a alguna versión anterior:</a:t>
            </a:r>
          </a:p>
          <a:p>
            <a:pPr marL="457200" indent="-457200">
              <a:buFont typeface="+mj-lt"/>
              <a:buAutoNum type="arabicPeriod"/>
            </a:pPr>
            <a:r>
              <a:rPr lang="es-419" sz="2400" dirty="0"/>
              <a:t>Con un archivo que ya se tengamos en el repositorio o creando uno nuevo, haremos 3 cambios con sus respectivos </a:t>
            </a:r>
            <a:r>
              <a:rPr lang="es-419" sz="2400" dirty="0" err="1"/>
              <a:t>add</a:t>
            </a:r>
            <a:r>
              <a:rPr lang="es-419" sz="2400" dirty="0"/>
              <a:t> y </a:t>
            </a:r>
            <a:r>
              <a:rPr lang="es-419" sz="2400" dirty="0" err="1"/>
              <a:t>commit</a:t>
            </a:r>
            <a:r>
              <a:rPr lang="es-419" sz="2400" dirty="0"/>
              <a:t>.</a:t>
            </a:r>
          </a:p>
          <a:p>
            <a:pPr marL="457200" indent="-457200">
              <a:buFont typeface="+mj-lt"/>
              <a:buAutoNum type="arabicPeriod"/>
            </a:pPr>
            <a:r>
              <a:rPr lang="es-419" sz="2400" dirty="0"/>
              <a:t>Observemos todos los cambios en el archivo con: </a:t>
            </a:r>
            <a:r>
              <a:rPr lang="es-419" sz="2400" b="1" dirty="0"/>
              <a:t>git log  &lt;archivo&gt;</a:t>
            </a:r>
          </a:p>
        </p:txBody>
      </p:sp>
      <p:pic>
        <p:nvPicPr>
          <p:cNvPr id="4" name="Imagen 3">
            <a:extLst>
              <a:ext uri="{FF2B5EF4-FFF2-40B4-BE49-F238E27FC236}">
                <a16:creationId xmlns:a16="http://schemas.microsoft.com/office/drawing/2014/main" id="{DBEC0B3D-A397-2174-AFBF-E2B4E263F67F}"/>
              </a:ext>
            </a:extLst>
          </p:cNvPr>
          <p:cNvPicPr>
            <a:picLocks noChangeAspect="1"/>
          </p:cNvPicPr>
          <p:nvPr/>
        </p:nvPicPr>
        <p:blipFill>
          <a:blip r:embed="rId2"/>
          <a:stretch>
            <a:fillRect/>
          </a:stretch>
        </p:blipFill>
        <p:spPr>
          <a:xfrm>
            <a:off x="6001831" y="1582569"/>
            <a:ext cx="5945946" cy="39700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930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268359" y="460853"/>
            <a:ext cx="6612835" cy="867930"/>
          </a:xfrm>
        </p:spPr>
        <p:txBody>
          <a:bodyPr/>
          <a:lstStyle/>
          <a:p>
            <a:r>
              <a:rPr lang="es-419" sz="2800" dirty="0"/>
              <a:t>VOLVER  A UNA VERSIÓN DE ARCHIVO ‘COMMITED’</a:t>
            </a:r>
            <a:endParaRPr lang="en-US" sz="28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255106" y="1547354"/>
            <a:ext cx="7219119" cy="1734644"/>
          </a:xfrm>
        </p:spPr>
        <p:txBody>
          <a:bodyPr>
            <a:noAutofit/>
          </a:bodyPr>
          <a:lstStyle/>
          <a:p>
            <a:pPr marL="0" indent="0">
              <a:buNone/>
            </a:pPr>
            <a:r>
              <a:rPr lang="es-419" sz="2400" dirty="0"/>
              <a:t>Aprovecharemos el manejo de versiones de git para poder retornar a alguna versión anterior:</a:t>
            </a:r>
          </a:p>
          <a:p>
            <a:pPr marL="457200" indent="-457200">
              <a:buFont typeface="+mj-lt"/>
              <a:buAutoNum type="arabicPeriod" startAt="3"/>
            </a:pPr>
            <a:r>
              <a:rPr lang="es-419" sz="2400" dirty="0"/>
              <a:t>Restauraremos una de las versiones “punto donde se hizo </a:t>
            </a:r>
            <a:r>
              <a:rPr lang="es-419" sz="2400" dirty="0" err="1"/>
              <a:t>commit</a:t>
            </a:r>
            <a:r>
              <a:rPr lang="es-419" sz="2400" dirty="0"/>
              <a:t>”</a:t>
            </a:r>
          </a:p>
          <a:p>
            <a:pPr marL="457200" indent="-457200">
              <a:buFont typeface="+mj-lt"/>
              <a:buAutoNum type="arabicPeriod" startAt="3"/>
            </a:pPr>
            <a:r>
              <a:rPr lang="es-419" sz="2400" dirty="0"/>
              <a:t>Para ello usaremos el hash (id del </a:t>
            </a:r>
            <a:r>
              <a:rPr lang="es-419" sz="2400" dirty="0" err="1"/>
              <a:t>commit</a:t>
            </a:r>
            <a:r>
              <a:rPr lang="es-419" sz="2400" dirty="0"/>
              <a:t>) y el git </a:t>
            </a:r>
            <a:r>
              <a:rPr lang="es-419" sz="2400" dirty="0" err="1"/>
              <a:t>checkout</a:t>
            </a:r>
            <a:r>
              <a:rPr lang="es-419" sz="2400" dirty="0"/>
              <a:t>: </a:t>
            </a:r>
          </a:p>
          <a:p>
            <a:pPr marL="0" indent="0">
              <a:buNone/>
            </a:pPr>
            <a:r>
              <a:rPr lang="es-419" sz="2400" b="1" dirty="0"/>
              <a:t>git </a:t>
            </a:r>
            <a:r>
              <a:rPr lang="es-419" sz="2400" b="1" dirty="0" err="1"/>
              <a:t>checkout</a:t>
            </a:r>
            <a:r>
              <a:rPr lang="es-419" sz="2400" b="1" dirty="0"/>
              <a:t>  &lt;hash&gt; &lt;archivo&gt;</a:t>
            </a:r>
          </a:p>
        </p:txBody>
      </p:sp>
      <p:pic>
        <p:nvPicPr>
          <p:cNvPr id="6" name="Imagen 5">
            <a:extLst>
              <a:ext uri="{FF2B5EF4-FFF2-40B4-BE49-F238E27FC236}">
                <a16:creationId xmlns:a16="http://schemas.microsoft.com/office/drawing/2014/main" id="{F8475DD3-C159-7F76-2765-22D5FFD3F07C}"/>
              </a:ext>
            </a:extLst>
          </p:cNvPr>
          <p:cNvPicPr>
            <a:picLocks noChangeAspect="1"/>
          </p:cNvPicPr>
          <p:nvPr/>
        </p:nvPicPr>
        <p:blipFill>
          <a:blip r:embed="rId2"/>
          <a:stretch>
            <a:fillRect/>
          </a:stretch>
        </p:blipFill>
        <p:spPr>
          <a:xfrm>
            <a:off x="2384148" y="4563761"/>
            <a:ext cx="9441781" cy="1025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226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268359" y="182557"/>
            <a:ext cx="6612835" cy="867930"/>
          </a:xfrm>
        </p:spPr>
        <p:txBody>
          <a:bodyPr/>
          <a:lstStyle/>
          <a:p>
            <a:r>
              <a:rPr lang="es-419" sz="2800" dirty="0"/>
              <a:t>VOLVER  A UNA VERSIÓN DE ARCHIVO ‘COMMITED’</a:t>
            </a:r>
            <a:endParaRPr lang="en-US" sz="28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268359" y="1060589"/>
            <a:ext cx="5827641" cy="1734644"/>
          </a:xfrm>
        </p:spPr>
        <p:txBody>
          <a:bodyPr>
            <a:noAutofit/>
          </a:bodyPr>
          <a:lstStyle/>
          <a:p>
            <a:pPr marL="0" indent="0">
              <a:buNone/>
            </a:pPr>
            <a:r>
              <a:rPr lang="es-419" sz="2400" dirty="0"/>
              <a:t>Aprovecharemos el manejo de versiones de git para poder retornar a alguna versión anterior:</a:t>
            </a:r>
          </a:p>
          <a:p>
            <a:pPr marL="457200" indent="-457200">
              <a:buFont typeface="+mj-lt"/>
              <a:buAutoNum type="arabicPeriod" startAt="5"/>
            </a:pPr>
            <a:r>
              <a:rPr lang="es-419" sz="2400" dirty="0"/>
              <a:t>Abramos el archivo sobre el que hemos trabajado y observemos que ha regresado a ése punto anterior.</a:t>
            </a:r>
          </a:p>
          <a:p>
            <a:pPr marL="457200" indent="-457200">
              <a:buFont typeface="+mj-lt"/>
              <a:buAutoNum type="arabicPeriod" startAt="5"/>
            </a:pPr>
            <a:r>
              <a:rPr lang="es-419" sz="2400" dirty="0"/>
              <a:t>Revisemos el estado del repositorio con </a:t>
            </a:r>
            <a:r>
              <a:rPr lang="es-419" sz="2400" b="1" dirty="0"/>
              <a:t>git status</a:t>
            </a:r>
          </a:p>
          <a:p>
            <a:pPr marL="457200" indent="-457200">
              <a:buFont typeface="+mj-lt"/>
              <a:buAutoNum type="arabicPeriod" startAt="5"/>
            </a:pPr>
            <a:r>
              <a:rPr lang="es-419" sz="2400" dirty="0"/>
              <a:t>Notemos que el archivo ha quedado en el stage, luego de ser restaurado a su punto de marca anterior, para concretar los cambios es necesario volver a hacer </a:t>
            </a:r>
            <a:r>
              <a:rPr lang="es-419" sz="2400" dirty="0" err="1"/>
              <a:t>commit</a:t>
            </a:r>
            <a:r>
              <a:rPr lang="es-419" sz="2400" dirty="0"/>
              <a:t>.</a:t>
            </a:r>
          </a:p>
        </p:txBody>
      </p:sp>
      <p:pic>
        <p:nvPicPr>
          <p:cNvPr id="4" name="Imagen 3">
            <a:extLst>
              <a:ext uri="{FF2B5EF4-FFF2-40B4-BE49-F238E27FC236}">
                <a16:creationId xmlns:a16="http://schemas.microsoft.com/office/drawing/2014/main" id="{6C830E38-5BF5-76BD-9631-54EA18B3FA40}"/>
              </a:ext>
            </a:extLst>
          </p:cNvPr>
          <p:cNvPicPr>
            <a:picLocks noChangeAspect="1"/>
          </p:cNvPicPr>
          <p:nvPr/>
        </p:nvPicPr>
        <p:blipFill>
          <a:blip r:embed="rId2"/>
          <a:stretch>
            <a:fillRect/>
          </a:stretch>
        </p:blipFill>
        <p:spPr>
          <a:xfrm>
            <a:off x="6626707" y="1927911"/>
            <a:ext cx="4981575" cy="1390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6DD87D59-3115-8277-5750-912DA1D297A8}"/>
              </a:ext>
            </a:extLst>
          </p:cNvPr>
          <p:cNvPicPr>
            <a:picLocks noChangeAspect="1"/>
          </p:cNvPicPr>
          <p:nvPr/>
        </p:nvPicPr>
        <p:blipFill>
          <a:blip r:embed="rId3"/>
          <a:stretch>
            <a:fillRect/>
          </a:stretch>
        </p:blipFill>
        <p:spPr>
          <a:xfrm>
            <a:off x="6626706" y="3897174"/>
            <a:ext cx="4981575" cy="1952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6544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268359" y="182557"/>
            <a:ext cx="6612835" cy="867930"/>
          </a:xfrm>
        </p:spPr>
        <p:txBody>
          <a:bodyPr/>
          <a:lstStyle/>
          <a:p>
            <a:r>
              <a:rPr lang="es-419" sz="2800" dirty="0"/>
              <a:t>VOLVER  A UNA VERSIÓN DE ARCHIVO ‘COMMITED’</a:t>
            </a:r>
            <a:endParaRPr lang="en-US" sz="28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268359" y="1060589"/>
            <a:ext cx="5827641" cy="1734644"/>
          </a:xfrm>
        </p:spPr>
        <p:txBody>
          <a:bodyPr>
            <a:noAutofit/>
          </a:bodyPr>
          <a:lstStyle/>
          <a:p>
            <a:pPr marL="0" indent="0">
              <a:buNone/>
            </a:pPr>
            <a:r>
              <a:rPr lang="es-419" sz="2400" dirty="0"/>
              <a:t>Aprovecharemos el manejo de versiones de git para poder retornar a alguna versión anterior:</a:t>
            </a:r>
          </a:p>
          <a:p>
            <a:pPr marL="457200" indent="-457200">
              <a:buFont typeface="+mj-lt"/>
              <a:buAutoNum type="arabicPeriod" startAt="5"/>
            </a:pPr>
            <a:r>
              <a:rPr lang="es-419" sz="2400" dirty="0"/>
              <a:t>Abramos el archivo sobre el que hemos trabajado y observemos que ha regresado a ese punto anterior.</a:t>
            </a:r>
          </a:p>
          <a:p>
            <a:pPr marL="457200" indent="-457200">
              <a:buFont typeface="+mj-lt"/>
              <a:buAutoNum type="arabicPeriod" startAt="5"/>
            </a:pPr>
            <a:r>
              <a:rPr lang="es-419" sz="2400" dirty="0"/>
              <a:t>Revisemos el estado del repositorio con </a:t>
            </a:r>
            <a:r>
              <a:rPr lang="es-419" sz="2400" b="1" dirty="0"/>
              <a:t>git status</a:t>
            </a:r>
          </a:p>
          <a:p>
            <a:pPr marL="457200" indent="-457200">
              <a:buFont typeface="+mj-lt"/>
              <a:buAutoNum type="arabicPeriod" startAt="5"/>
            </a:pPr>
            <a:r>
              <a:rPr lang="es-419" sz="2400" dirty="0"/>
              <a:t>Notemos que el archivo ha quedado en el stage, luego de ser restaurado a su punto de marca anterior, para concretar los cambios es necesario volver a hacer </a:t>
            </a:r>
            <a:r>
              <a:rPr lang="es-419" sz="2400" dirty="0" err="1"/>
              <a:t>commit</a:t>
            </a:r>
            <a:r>
              <a:rPr lang="es-419" sz="2400" dirty="0"/>
              <a:t>.</a:t>
            </a:r>
          </a:p>
        </p:txBody>
      </p:sp>
      <p:pic>
        <p:nvPicPr>
          <p:cNvPr id="6" name="Imagen 5">
            <a:extLst>
              <a:ext uri="{FF2B5EF4-FFF2-40B4-BE49-F238E27FC236}">
                <a16:creationId xmlns:a16="http://schemas.microsoft.com/office/drawing/2014/main" id="{E16A5E88-C924-73BF-DA7E-9FA09F650601}"/>
              </a:ext>
            </a:extLst>
          </p:cNvPr>
          <p:cNvPicPr>
            <a:picLocks noChangeAspect="1"/>
          </p:cNvPicPr>
          <p:nvPr/>
        </p:nvPicPr>
        <p:blipFill>
          <a:blip r:embed="rId2"/>
          <a:stretch>
            <a:fillRect/>
          </a:stretch>
        </p:blipFill>
        <p:spPr>
          <a:xfrm>
            <a:off x="6190422" y="1274073"/>
            <a:ext cx="5336249" cy="51002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9768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38707F-A37E-4947-B234-0A1E21DF0AFB}"/>
              </a:ext>
            </a:extLst>
          </p:cNvPr>
          <p:cNvSpPr>
            <a:spLocks noGrp="1"/>
          </p:cNvSpPr>
          <p:nvPr>
            <p:ph type="ctrTitle"/>
          </p:nvPr>
        </p:nvSpPr>
        <p:spPr>
          <a:xfrm>
            <a:off x="284537" y="122691"/>
            <a:ext cx="6248790" cy="757130"/>
          </a:xfrm>
        </p:spPr>
        <p:txBody>
          <a:bodyPr/>
          <a:lstStyle/>
          <a:p>
            <a:pPr algn="ctr"/>
            <a:r>
              <a:rPr lang="es-419" sz="4800" dirty="0"/>
              <a:t>El .</a:t>
            </a:r>
            <a:r>
              <a:rPr lang="es-419" sz="4800" dirty="0" err="1"/>
              <a:t>gitignore</a:t>
            </a:r>
            <a:endParaRPr lang="en-US" sz="4800" dirty="0"/>
          </a:p>
        </p:txBody>
      </p:sp>
      <p:pic>
        <p:nvPicPr>
          <p:cNvPr id="3" name="Imagen 2">
            <a:extLst>
              <a:ext uri="{FF2B5EF4-FFF2-40B4-BE49-F238E27FC236}">
                <a16:creationId xmlns:a16="http://schemas.microsoft.com/office/drawing/2014/main" id="{DF2E1EA5-27F6-8DDD-94A3-01D53474A379}"/>
              </a:ext>
            </a:extLst>
          </p:cNvPr>
          <p:cNvPicPr>
            <a:picLocks noChangeAspect="1"/>
          </p:cNvPicPr>
          <p:nvPr/>
        </p:nvPicPr>
        <p:blipFill>
          <a:blip r:embed="rId2"/>
          <a:stretch>
            <a:fillRect/>
          </a:stretch>
        </p:blipFill>
        <p:spPr>
          <a:xfrm>
            <a:off x="284537" y="1372254"/>
            <a:ext cx="6419850" cy="1343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3">
            <a:extLst>
              <a:ext uri="{FF2B5EF4-FFF2-40B4-BE49-F238E27FC236}">
                <a16:creationId xmlns:a16="http://schemas.microsoft.com/office/drawing/2014/main" id="{10D86CD5-BE5B-9B1D-7297-CFA5A9E0CD4A}"/>
              </a:ext>
            </a:extLst>
          </p:cNvPr>
          <p:cNvSpPr txBox="1">
            <a:spLocks/>
          </p:cNvSpPr>
          <p:nvPr/>
        </p:nvSpPr>
        <p:spPr>
          <a:xfrm>
            <a:off x="388496" y="968289"/>
            <a:ext cx="7119316" cy="3693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6000" b="1" kern="1200" dirty="0">
                <a:solidFill>
                  <a:srgbClr val="002060"/>
                </a:solidFill>
                <a:latin typeface="Arial"/>
                <a:ea typeface="Verdana" panose="020B0604030504040204" pitchFamily="34" charset="0"/>
                <a:cs typeface="Arial"/>
              </a:defRPr>
            </a:lvl1pPr>
          </a:lstStyle>
          <a:p>
            <a:r>
              <a:rPr lang="es-419" sz="2000" dirty="0">
                <a:solidFill>
                  <a:schemeClr val="accent6">
                    <a:lumMod val="75000"/>
                  </a:schemeClr>
                </a:solidFill>
              </a:rPr>
              <a:t>Patrones básicos para crear nuestro .</a:t>
            </a:r>
            <a:r>
              <a:rPr lang="es-419" sz="2000" dirty="0" err="1">
                <a:solidFill>
                  <a:schemeClr val="accent6">
                    <a:lumMod val="75000"/>
                  </a:schemeClr>
                </a:solidFill>
              </a:rPr>
              <a:t>gitignore</a:t>
            </a:r>
            <a:endParaRPr lang="es-419" sz="2000" dirty="0">
              <a:solidFill>
                <a:schemeClr val="accent6">
                  <a:lumMod val="75000"/>
                </a:schemeClr>
              </a:solidFill>
            </a:endParaRPr>
          </a:p>
        </p:txBody>
      </p:sp>
      <p:sp>
        <p:nvSpPr>
          <p:cNvPr id="7" name="Content Placeholder 1">
            <a:extLst>
              <a:ext uri="{FF2B5EF4-FFF2-40B4-BE49-F238E27FC236}">
                <a16:creationId xmlns:a16="http://schemas.microsoft.com/office/drawing/2014/main" id="{52C61DF1-00CC-41DC-8270-AE3DB03714DC}"/>
              </a:ext>
            </a:extLst>
          </p:cNvPr>
          <p:cNvSpPr txBox="1">
            <a:spLocks/>
          </p:cNvSpPr>
          <p:nvPr/>
        </p:nvSpPr>
        <p:spPr>
          <a:xfrm>
            <a:off x="3934907" y="2968475"/>
            <a:ext cx="6983894" cy="3594546"/>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800" kern="1200" dirty="0">
                <a:solidFill>
                  <a:srgbClr val="0070C0"/>
                </a:solidFill>
                <a:latin typeface="Arial"/>
                <a:ea typeface="+mn-ea"/>
                <a:cs typeface="Arial"/>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s-419" sz="2000" i="1" dirty="0">
                <a:solidFill>
                  <a:srgbClr val="000C35"/>
                </a:solidFill>
              </a:rPr>
              <a:t>Como actividad construiremos un archivo .</a:t>
            </a:r>
            <a:r>
              <a:rPr lang="es-419" sz="2000" b="1" i="1" dirty="0" err="1">
                <a:solidFill>
                  <a:srgbClr val="000C35"/>
                </a:solidFill>
              </a:rPr>
              <a:t>gitignore</a:t>
            </a:r>
            <a:r>
              <a:rPr lang="es-419" sz="2000" i="1" dirty="0">
                <a:solidFill>
                  <a:srgbClr val="000C35"/>
                </a:solidFill>
              </a:rPr>
              <a:t> en la raíz de nuestro repositorio (ahí donde está .</a:t>
            </a:r>
            <a:r>
              <a:rPr lang="es-419" sz="2000" b="1" i="1" dirty="0">
                <a:solidFill>
                  <a:srgbClr val="000C35"/>
                </a:solidFill>
              </a:rPr>
              <a:t>git</a:t>
            </a:r>
            <a:r>
              <a:rPr lang="es-419" sz="2000" i="1" dirty="0">
                <a:solidFill>
                  <a:srgbClr val="000C35"/>
                </a:solidFill>
              </a:rPr>
              <a:t>).</a:t>
            </a:r>
          </a:p>
          <a:p>
            <a:pPr marL="457200" indent="-457200" algn="l">
              <a:buAutoNum type="arabicPeriod"/>
            </a:pPr>
            <a:r>
              <a:rPr lang="es-419" sz="2000" dirty="0">
                <a:solidFill>
                  <a:schemeClr val="tx1"/>
                </a:solidFill>
              </a:rPr>
              <a:t>Creemos 2 directorios en nuestro repo y en ellos agreguemos archivos de diferentes extensiones.</a:t>
            </a:r>
          </a:p>
          <a:p>
            <a:pPr marL="457200" indent="-457200" algn="l">
              <a:buAutoNum type="arabicPeriod"/>
            </a:pPr>
            <a:r>
              <a:rPr lang="es-419" sz="2000" dirty="0">
                <a:solidFill>
                  <a:schemeClr val="tx1"/>
                </a:solidFill>
              </a:rPr>
              <a:t>En el .</a:t>
            </a:r>
            <a:r>
              <a:rPr lang="es-419" sz="2000" b="1" dirty="0" err="1">
                <a:solidFill>
                  <a:schemeClr val="tx1"/>
                </a:solidFill>
              </a:rPr>
              <a:t>gitignore</a:t>
            </a:r>
            <a:r>
              <a:rPr lang="es-419" sz="2000" dirty="0">
                <a:solidFill>
                  <a:schemeClr val="tx1"/>
                </a:solidFill>
              </a:rPr>
              <a:t> pongamos la regla para que ignorar uno de los dos directorios solamente</a:t>
            </a:r>
          </a:p>
          <a:p>
            <a:pPr marL="457200" indent="-457200" algn="l">
              <a:buAutoNum type="arabicPeriod"/>
            </a:pPr>
            <a:r>
              <a:rPr lang="es-419" sz="2000" dirty="0">
                <a:solidFill>
                  <a:schemeClr val="tx1"/>
                </a:solidFill>
              </a:rPr>
              <a:t>En el .</a:t>
            </a:r>
            <a:r>
              <a:rPr lang="es-419" sz="2000" b="1" dirty="0" err="1">
                <a:solidFill>
                  <a:schemeClr val="tx1"/>
                </a:solidFill>
              </a:rPr>
              <a:t>gitignore</a:t>
            </a:r>
            <a:r>
              <a:rPr lang="es-419" sz="2000" dirty="0">
                <a:solidFill>
                  <a:schemeClr val="tx1"/>
                </a:solidFill>
              </a:rPr>
              <a:t> pongamos la regla de evitar un tipo de extensión de archivo, por ejemplo los PDF.</a:t>
            </a:r>
          </a:p>
          <a:p>
            <a:pPr marL="457200" indent="-457200" algn="l">
              <a:buAutoNum type="arabicPeriod"/>
            </a:pPr>
            <a:r>
              <a:rPr lang="es-419" sz="2000" dirty="0">
                <a:solidFill>
                  <a:schemeClr val="tx1"/>
                </a:solidFill>
              </a:rPr>
              <a:t>Revisemos lo que sucede al operar nuestro repo teniendo el .</a:t>
            </a:r>
            <a:r>
              <a:rPr lang="es-419" sz="2000" b="1" dirty="0" err="1">
                <a:solidFill>
                  <a:schemeClr val="tx1"/>
                </a:solidFill>
              </a:rPr>
              <a:t>gitignore</a:t>
            </a:r>
            <a:endParaRPr lang="es-419" sz="2000" b="1" dirty="0">
              <a:solidFill>
                <a:schemeClr val="tx1"/>
              </a:solidFill>
            </a:endParaRPr>
          </a:p>
        </p:txBody>
      </p:sp>
    </p:spTree>
    <p:extLst>
      <p:ext uri="{BB962C8B-B14F-4D97-AF65-F5344CB8AC3E}">
        <p14:creationId xmlns:p14="http://schemas.microsoft.com/office/powerpoint/2010/main" val="99228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38707F-A37E-4947-B234-0A1E21DF0AFB}"/>
              </a:ext>
            </a:extLst>
          </p:cNvPr>
          <p:cNvSpPr>
            <a:spLocks noGrp="1"/>
          </p:cNvSpPr>
          <p:nvPr>
            <p:ph type="ctrTitle"/>
          </p:nvPr>
        </p:nvSpPr>
        <p:spPr>
          <a:xfrm>
            <a:off x="284537" y="122691"/>
            <a:ext cx="6248790" cy="757130"/>
          </a:xfrm>
        </p:spPr>
        <p:txBody>
          <a:bodyPr/>
          <a:lstStyle/>
          <a:p>
            <a:pPr algn="ctr"/>
            <a:r>
              <a:rPr lang="es-419" sz="4800" dirty="0"/>
              <a:t>El .</a:t>
            </a:r>
            <a:r>
              <a:rPr lang="es-419" sz="4800" dirty="0" err="1"/>
              <a:t>gitignore</a:t>
            </a:r>
            <a:endParaRPr lang="en-US" sz="4800" dirty="0"/>
          </a:p>
        </p:txBody>
      </p:sp>
      <p:sp>
        <p:nvSpPr>
          <p:cNvPr id="2" name="TextBox 4">
            <a:extLst>
              <a:ext uri="{FF2B5EF4-FFF2-40B4-BE49-F238E27FC236}">
                <a16:creationId xmlns:a16="http://schemas.microsoft.com/office/drawing/2014/main" id="{1E435C00-D029-8635-DED5-44EFD071361D}"/>
              </a:ext>
            </a:extLst>
          </p:cNvPr>
          <p:cNvSpPr txBox="1"/>
          <p:nvPr/>
        </p:nvSpPr>
        <p:spPr>
          <a:xfrm>
            <a:off x="1283058" y="1213862"/>
            <a:ext cx="6415610" cy="369332"/>
          </a:xfrm>
          <a:prstGeom prst="rect">
            <a:avLst/>
          </a:prstGeom>
          <a:noFill/>
        </p:spPr>
        <p:txBody>
          <a:bodyPr wrap="square">
            <a:spAutoFit/>
          </a:bodyPr>
          <a:lstStyle/>
          <a:p>
            <a:r>
              <a:rPr lang="en-US" dirty="0"/>
              <a:t>https://www.toptal.com/developers/gitignore/</a:t>
            </a:r>
          </a:p>
        </p:txBody>
      </p:sp>
      <p:pic>
        <p:nvPicPr>
          <p:cNvPr id="5" name="Picture 6">
            <a:extLst>
              <a:ext uri="{FF2B5EF4-FFF2-40B4-BE49-F238E27FC236}">
                <a16:creationId xmlns:a16="http://schemas.microsoft.com/office/drawing/2014/main" id="{ABB336EE-72C1-CDB4-0B9E-525D0D9A81F7}"/>
              </a:ext>
            </a:extLst>
          </p:cNvPr>
          <p:cNvPicPr>
            <a:picLocks noChangeAspect="1"/>
          </p:cNvPicPr>
          <p:nvPr/>
        </p:nvPicPr>
        <p:blipFill>
          <a:blip r:embed="rId2"/>
          <a:stretch>
            <a:fillRect/>
          </a:stretch>
        </p:blipFill>
        <p:spPr>
          <a:xfrm>
            <a:off x="1630581" y="1917236"/>
            <a:ext cx="6956828" cy="4124067"/>
          </a:xfrm>
          <a:prstGeom prst="rect">
            <a:avLst/>
          </a:prstGeom>
        </p:spPr>
      </p:pic>
    </p:spTree>
    <p:extLst>
      <p:ext uri="{BB962C8B-B14F-4D97-AF65-F5344CB8AC3E}">
        <p14:creationId xmlns:p14="http://schemas.microsoft.com/office/powerpoint/2010/main" val="269487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1C21E-CF29-459C-9D99-403539A94797}"/>
              </a:ext>
            </a:extLst>
          </p:cNvPr>
          <p:cNvSpPr>
            <a:spLocks noGrp="1"/>
          </p:cNvSpPr>
          <p:nvPr>
            <p:ph type="title"/>
          </p:nvPr>
        </p:nvSpPr>
        <p:spPr>
          <a:xfrm>
            <a:off x="5745207" y="4105234"/>
            <a:ext cx="5403574" cy="757130"/>
          </a:xfrm>
        </p:spPr>
        <p:txBody>
          <a:bodyPr/>
          <a:lstStyle/>
          <a:p>
            <a:r>
              <a:rPr lang="es-419" dirty="0"/>
              <a:t>¿Qué es </a:t>
            </a:r>
            <a:r>
              <a:rPr lang="es-419" dirty="0" err="1"/>
              <a:t>Github</a:t>
            </a:r>
            <a:r>
              <a:rPr lang="es-419" dirty="0"/>
              <a:t>?</a:t>
            </a:r>
            <a:endParaRPr lang="en-US" dirty="0"/>
          </a:p>
        </p:txBody>
      </p:sp>
      <p:pic>
        <p:nvPicPr>
          <p:cNvPr id="6146" name="Picture 2" descr="Curso: GitHub para programadores | EDteam">
            <a:extLst>
              <a:ext uri="{FF2B5EF4-FFF2-40B4-BE49-F238E27FC236}">
                <a16:creationId xmlns:a16="http://schemas.microsoft.com/office/drawing/2014/main" id="{56028F64-CD64-4DC0-86B1-A1D99DE24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73" y="46383"/>
            <a:ext cx="5406887" cy="6758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D8FFEA0-C61B-4D80-B015-DD10EE6EFA8C}"/>
              </a:ext>
            </a:extLst>
          </p:cNvPr>
          <p:cNvSpPr txBox="1"/>
          <p:nvPr/>
        </p:nvSpPr>
        <p:spPr>
          <a:xfrm>
            <a:off x="5745207" y="5980836"/>
            <a:ext cx="6478657" cy="461665"/>
          </a:xfrm>
          <a:prstGeom prst="rect">
            <a:avLst/>
          </a:prstGeom>
          <a:noFill/>
        </p:spPr>
        <p:txBody>
          <a:bodyPr wrap="square">
            <a:spAutoFit/>
          </a:bodyPr>
          <a:lstStyle/>
          <a:p>
            <a:r>
              <a:rPr lang="en-US" sz="1200" dirty="0">
                <a:solidFill>
                  <a:schemeClr val="bg1">
                    <a:lumMod val="65000"/>
                  </a:schemeClr>
                </a:solidFill>
              </a:rPr>
              <a:t>https://edteam-media.s3.amazonaws.com/infographics/original/90ac0147-1802-44fb-8043-b9ab20a8fa32.png</a:t>
            </a:r>
          </a:p>
        </p:txBody>
      </p:sp>
    </p:spTree>
    <p:extLst>
      <p:ext uri="{BB962C8B-B14F-4D97-AF65-F5344CB8AC3E}">
        <p14:creationId xmlns:p14="http://schemas.microsoft.com/office/powerpoint/2010/main" val="3757924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D2569B-6C24-40A1-8F08-42C59F65951F}"/>
              </a:ext>
            </a:extLst>
          </p:cNvPr>
          <p:cNvSpPr>
            <a:spLocks noGrp="1"/>
          </p:cNvSpPr>
          <p:nvPr>
            <p:ph idx="1"/>
          </p:nvPr>
        </p:nvSpPr>
        <p:spPr>
          <a:xfrm>
            <a:off x="187283" y="1086535"/>
            <a:ext cx="6465307" cy="4351338"/>
          </a:xfrm>
        </p:spPr>
        <p:txBody>
          <a:bodyPr/>
          <a:lstStyle/>
          <a:p>
            <a:r>
              <a:rPr lang="es-419" dirty="0">
                <a:solidFill>
                  <a:srgbClr val="24292F"/>
                </a:solidFill>
                <a:latin typeface="-apple-system"/>
              </a:rPr>
              <a:t>Es necesario tener nociones de Git antes de empezar a usar GitHub.</a:t>
            </a:r>
            <a:endParaRPr lang="es-419" b="0" i="0" dirty="0">
              <a:solidFill>
                <a:srgbClr val="24292F"/>
              </a:solidFill>
              <a:effectLst/>
              <a:latin typeface="-apple-system"/>
            </a:endParaRPr>
          </a:p>
          <a:p>
            <a:r>
              <a:rPr lang="es-419" dirty="0">
                <a:solidFill>
                  <a:srgbClr val="24292F"/>
                </a:solidFill>
                <a:latin typeface="-apple-system"/>
              </a:rPr>
              <a:t>Útil para trabajo individual pero más aún para trabajo colaborativo.</a:t>
            </a:r>
            <a:endParaRPr lang="es-419" b="0" i="0" dirty="0">
              <a:solidFill>
                <a:srgbClr val="24292F"/>
              </a:solidFill>
              <a:effectLst/>
              <a:latin typeface="-apple-system"/>
            </a:endParaRPr>
          </a:p>
          <a:p>
            <a:r>
              <a:rPr lang="es-419" b="0" i="0" dirty="0">
                <a:solidFill>
                  <a:srgbClr val="24292F"/>
                </a:solidFill>
                <a:effectLst/>
                <a:latin typeface="-apple-system"/>
              </a:rPr>
              <a:t>GitHub es todo un mundo interesante por explorar, en esta parte veremos los conceptos fundamentales para empezar a operarlo (</a:t>
            </a:r>
            <a:r>
              <a:rPr lang="es-419" b="0" i="0" dirty="0" err="1">
                <a:solidFill>
                  <a:srgbClr val="24292F"/>
                </a:solidFill>
                <a:effectLst/>
                <a:latin typeface="-apple-system"/>
              </a:rPr>
              <a:t>push</a:t>
            </a:r>
            <a:r>
              <a:rPr lang="es-419" b="0" i="0" dirty="0">
                <a:solidFill>
                  <a:srgbClr val="24292F"/>
                </a:solidFill>
                <a:effectLst/>
                <a:latin typeface="-apple-system"/>
              </a:rPr>
              <a:t>, </a:t>
            </a:r>
            <a:r>
              <a:rPr lang="es-419" b="0" i="0" dirty="0" err="1">
                <a:solidFill>
                  <a:srgbClr val="24292F"/>
                </a:solidFill>
                <a:effectLst/>
                <a:latin typeface="-apple-system"/>
              </a:rPr>
              <a:t>pull</a:t>
            </a:r>
            <a:r>
              <a:rPr lang="es-419" b="0" i="0" dirty="0">
                <a:solidFill>
                  <a:srgbClr val="24292F"/>
                </a:solidFill>
                <a:effectLst/>
                <a:latin typeface="-apple-system"/>
              </a:rPr>
              <a:t>, clone).</a:t>
            </a:r>
          </a:p>
          <a:p>
            <a:r>
              <a:rPr lang="es-419" dirty="0">
                <a:solidFill>
                  <a:srgbClr val="24292F"/>
                </a:solidFill>
                <a:latin typeface="-apple-system"/>
              </a:rPr>
              <a:t>Creemos entonces una cuenta para empezar </a:t>
            </a:r>
            <a:r>
              <a:rPr lang="es-419" b="1" dirty="0">
                <a:solidFill>
                  <a:srgbClr val="24292F"/>
                </a:solidFill>
                <a:latin typeface="-apple-system"/>
              </a:rPr>
              <a:t>https://github.com/</a:t>
            </a:r>
            <a:endParaRPr lang="es-419" b="1" dirty="0"/>
          </a:p>
        </p:txBody>
      </p:sp>
      <p:sp>
        <p:nvSpPr>
          <p:cNvPr id="6" name="Title 2">
            <a:extLst>
              <a:ext uri="{FF2B5EF4-FFF2-40B4-BE49-F238E27FC236}">
                <a16:creationId xmlns:a16="http://schemas.microsoft.com/office/drawing/2014/main" id="{537103E2-4446-4993-8977-E3B96F46D66D}"/>
              </a:ext>
            </a:extLst>
          </p:cNvPr>
          <p:cNvSpPr txBox="1">
            <a:spLocks/>
          </p:cNvSpPr>
          <p:nvPr/>
        </p:nvSpPr>
        <p:spPr>
          <a:xfrm>
            <a:off x="187283" y="329405"/>
            <a:ext cx="2584075" cy="7571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r>
              <a:rPr lang="es-419" dirty="0"/>
              <a:t>GITHUB</a:t>
            </a:r>
          </a:p>
        </p:txBody>
      </p:sp>
      <p:pic>
        <p:nvPicPr>
          <p:cNvPr id="11" name="Imagen 10">
            <a:extLst>
              <a:ext uri="{FF2B5EF4-FFF2-40B4-BE49-F238E27FC236}">
                <a16:creationId xmlns:a16="http://schemas.microsoft.com/office/drawing/2014/main" id="{7E06E755-26E3-D660-2DF9-F682E35E250A}"/>
              </a:ext>
            </a:extLst>
          </p:cNvPr>
          <p:cNvPicPr>
            <a:picLocks noChangeAspect="1"/>
          </p:cNvPicPr>
          <p:nvPr/>
        </p:nvPicPr>
        <p:blipFill>
          <a:blip r:embed="rId2"/>
          <a:stretch>
            <a:fillRect/>
          </a:stretch>
        </p:blipFill>
        <p:spPr>
          <a:xfrm>
            <a:off x="7422046" y="4231926"/>
            <a:ext cx="4105882" cy="1678544"/>
          </a:xfrm>
          <a:prstGeom prst="rect">
            <a:avLst/>
          </a:prstGeom>
        </p:spPr>
      </p:pic>
    </p:spTree>
    <p:extLst>
      <p:ext uri="{BB962C8B-B14F-4D97-AF65-F5344CB8AC3E}">
        <p14:creationId xmlns:p14="http://schemas.microsoft.com/office/powerpoint/2010/main" val="327512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1842C8-ABAC-4876-A8C5-03F6786F9E5A}"/>
              </a:ext>
            </a:extLst>
          </p:cNvPr>
          <p:cNvSpPr>
            <a:spLocks noGrp="1"/>
          </p:cNvSpPr>
          <p:nvPr>
            <p:ph type="title"/>
          </p:nvPr>
        </p:nvSpPr>
        <p:spPr>
          <a:xfrm>
            <a:off x="354105" y="346189"/>
            <a:ext cx="6943166" cy="590931"/>
          </a:xfrm>
        </p:spPr>
        <p:txBody>
          <a:bodyPr/>
          <a:lstStyle/>
          <a:p>
            <a:r>
              <a:rPr lang="es-419" sz="3600" dirty="0"/>
              <a:t>Sobre lo repositorios remotos</a:t>
            </a:r>
            <a:endParaRPr lang="en-US" sz="3600" dirty="0"/>
          </a:p>
        </p:txBody>
      </p:sp>
      <p:sp>
        <p:nvSpPr>
          <p:cNvPr id="4" name="Title 2">
            <a:extLst>
              <a:ext uri="{FF2B5EF4-FFF2-40B4-BE49-F238E27FC236}">
                <a16:creationId xmlns:a16="http://schemas.microsoft.com/office/drawing/2014/main" id="{EF0C4517-CED3-4839-9FC9-15EA93384AC6}"/>
              </a:ext>
            </a:extLst>
          </p:cNvPr>
          <p:cNvSpPr txBox="1">
            <a:spLocks/>
          </p:cNvSpPr>
          <p:nvPr/>
        </p:nvSpPr>
        <p:spPr>
          <a:xfrm>
            <a:off x="515471" y="1626421"/>
            <a:ext cx="2584075" cy="7571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r>
              <a:rPr lang="es-419" dirty="0"/>
              <a:t>Clone</a:t>
            </a:r>
          </a:p>
        </p:txBody>
      </p:sp>
      <p:sp>
        <p:nvSpPr>
          <p:cNvPr id="7" name="TextBox 6">
            <a:extLst>
              <a:ext uri="{FF2B5EF4-FFF2-40B4-BE49-F238E27FC236}">
                <a16:creationId xmlns:a16="http://schemas.microsoft.com/office/drawing/2014/main" id="{AB71611F-CE67-41DB-8554-4D2405CCA5B1}"/>
              </a:ext>
            </a:extLst>
          </p:cNvPr>
          <p:cNvSpPr txBox="1"/>
          <p:nvPr/>
        </p:nvSpPr>
        <p:spPr>
          <a:xfrm>
            <a:off x="2559424" y="1482317"/>
            <a:ext cx="5484646" cy="1200329"/>
          </a:xfrm>
          <a:prstGeom prst="rect">
            <a:avLst/>
          </a:prstGeom>
          <a:noFill/>
        </p:spPr>
        <p:txBody>
          <a:bodyPr wrap="square">
            <a:spAutoFit/>
          </a:bodyPr>
          <a:lstStyle/>
          <a:p>
            <a:pPr algn="just"/>
            <a:r>
              <a:rPr lang="es-419" sz="1800" dirty="0">
                <a:effectLst/>
                <a:latin typeface="Segoe UI Emoji" panose="020B0502040204020203" pitchFamily="34" charset="0"/>
                <a:ea typeface="Calibri" panose="020F0502020204030204" pitchFamily="34" charset="0"/>
                <a:cs typeface="Segoe UI Emoji" panose="020B0502040204020203" pitchFamily="34" charset="0"/>
              </a:rPr>
              <a:t>Permite clonar un repositorio remoto para tener una copia local, ya sea para uso propio o bien para aportarle al repositorio principal con cambios (si tenemos permisos)</a:t>
            </a:r>
            <a:endParaRPr lang="es-419" dirty="0"/>
          </a:p>
        </p:txBody>
      </p:sp>
      <p:sp>
        <p:nvSpPr>
          <p:cNvPr id="11" name="TextBox 10">
            <a:extLst>
              <a:ext uri="{FF2B5EF4-FFF2-40B4-BE49-F238E27FC236}">
                <a16:creationId xmlns:a16="http://schemas.microsoft.com/office/drawing/2014/main" id="{BD8FB0D8-4885-458A-9070-2C2C19F77EFB}"/>
              </a:ext>
            </a:extLst>
          </p:cNvPr>
          <p:cNvSpPr txBox="1"/>
          <p:nvPr/>
        </p:nvSpPr>
        <p:spPr>
          <a:xfrm>
            <a:off x="2559424" y="3011162"/>
            <a:ext cx="6091518" cy="646331"/>
          </a:xfrm>
          <a:prstGeom prst="rect">
            <a:avLst/>
          </a:prstGeom>
          <a:noFill/>
        </p:spPr>
        <p:txBody>
          <a:bodyPr wrap="square">
            <a:spAutoFit/>
          </a:bodyPr>
          <a:lstStyle/>
          <a:p>
            <a:pPr algn="just"/>
            <a:r>
              <a:rPr lang="es-419" b="0" i="0" dirty="0">
                <a:solidFill>
                  <a:srgbClr val="24292F"/>
                </a:solidFill>
                <a:effectLst/>
                <a:latin typeface="-apple-system"/>
              </a:rPr>
              <a:t>Permite adicionar cambios al repositorio remoto (en GitHub) y con ello aportar en la modificación del ese repo principal.</a:t>
            </a:r>
            <a:endParaRPr lang="es-419" dirty="0"/>
          </a:p>
        </p:txBody>
      </p:sp>
      <p:sp>
        <p:nvSpPr>
          <p:cNvPr id="12" name="Title 2">
            <a:extLst>
              <a:ext uri="{FF2B5EF4-FFF2-40B4-BE49-F238E27FC236}">
                <a16:creationId xmlns:a16="http://schemas.microsoft.com/office/drawing/2014/main" id="{B42EA2D9-14F9-485F-A487-4DCB23243C75}"/>
              </a:ext>
            </a:extLst>
          </p:cNvPr>
          <p:cNvSpPr txBox="1">
            <a:spLocks/>
          </p:cNvSpPr>
          <p:nvPr/>
        </p:nvSpPr>
        <p:spPr>
          <a:xfrm>
            <a:off x="623048" y="2938135"/>
            <a:ext cx="2918012" cy="7571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r>
              <a:rPr lang="es-419" dirty="0" err="1"/>
              <a:t>Push</a:t>
            </a:r>
            <a:endParaRPr lang="es-419" dirty="0"/>
          </a:p>
        </p:txBody>
      </p:sp>
      <p:sp>
        <p:nvSpPr>
          <p:cNvPr id="13" name="Title 2">
            <a:extLst>
              <a:ext uri="{FF2B5EF4-FFF2-40B4-BE49-F238E27FC236}">
                <a16:creationId xmlns:a16="http://schemas.microsoft.com/office/drawing/2014/main" id="{5F2E61A8-91D4-4338-A199-98F53F628E11}"/>
              </a:ext>
            </a:extLst>
          </p:cNvPr>
          <p:cNvSpPr txBox="1">
            <a:spLocks/>
          </p:cNvSpPr>
          <p:nvPr/>
        </p:nvSpPr>
        <p:spPr>
          <a:xfrm>
            <a:off x="623048" y="4295862"/>
            <a:ext cx="2918012" cy="7571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r>
              <a:rPr lang="es-419" dirty="0" err="1"/>
              <a:t>Pull</a:t>
            </a:r>
            <a:endParaRPr lang="es-419" dirty="0"/>
          </a:p>
        </p:txBody>
      </p:sp>
      <p:sp>
        <p:nvSpPr>
          <p:cNvPr id="14" name="TextBox 13">
            <a:extLst>
              <a:ext uri="{FF2B5EF4-FFF2-40B4-BE49-F238E27FC236}">
                <a16:creationId xmlns:a16="http://schemas.microsoft.com/office/drawing/2014/main" id="{2A8098C7-EAA6-4953-A727-0D475C511112}"/>
              </a:ext>
            </a:extLst>
          </p:cNvPr>
          <p:cNvSpPr txBox="1"/>
          <p:nvPr/>
        </p:nvSpPr>
        <p:spPr>
          <a:xfrm>
            <a:off x="2554941" y="4258090"/>
            <a:ext cx="6774589" cy="923330"/>
          </a:xfrm>
          <a:prstGeom prst="rect">
            <a:avLst/>
          </a:prstGeom>
          <a:noFill/>
        </p:spPr>
        <p:txBody>
          <a:bodyPr wrap="square">
            <a:spAutoFit/>
          </a:bodyPr>
          <a:lstStyle/>
          <a:p>
            <a:pPr algn="just"/>
            <a:r>
              <a:rPr lang="es-419" dirty="0">
                <a:solidFill>
                  <a:srgbClr val="24292F"/>
                </a:solidFill>
                <a:latin typeface="-apple-system"/>
              </a:rPr>
              <a:t>Permite hacer actualización (</a:t>
            </a:r>
            <a:r>
              <a:rPr lang="es-419" dirty="0" err="1">
                <a:solidFill>
                  <a:srgbClr val="24292F"/>
                </a:solidFill>
                <a:latin typeface="-apple-system"/>
              </a:rPr>
              <a:t>descarcar</a:t>
            </a:r>
            <a:r>
              <a:rPr lang="es-419" dirty="0">
                <a:solidFill>
                  <a:srgbClr val="24292F"/>
                </a:solidFill>
                <a:latin typeface="-apple-system"/>
              </a:rPr>
              <a:t>) nuestro repositorio local con el repositorio remote, es ideal hacer </a:t>
            </a:r>
            <a:r>
              <a:rPr lang="es-419" dirty="0" err="1">
                <a:solidFill>
                  <a:srgbClr val="24292F"/>
                </a:solidFill>
                <a:latin typeface="-apple-system"/>
              </a:rPr>
              <a:t>pull</a:t>
            </a:r>
            <a:r>
              <a:rPr lang="es-419" dirty="0">
                <a:solidFill>
                  <a:srgbClr val="24292F"/>
                </a:solidFill>
                <a:latin typeface="-apple-system"/>
              </a:rPr>
              <a:t> antes de hacer cambios en el repo local.</a:t>
            </a:r>
            <a:endParaRPr lang="es-419" dirty="0"/>
          </a:p>
        </p:txBody>
      </p:sp>
    </p:spTree>
    <p:extLst>
      <p:ext uri="{BB962C8B-B14F-4D97-AF65-F5344CB8AC3E}">
        <p14:creationId xmlns:p14="http://schemas.microsoft.com/office/powerpoint/2010/main" val="582378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amas y resolución de conflictos en git – Styde.net">
            <a:extLst>
              <a:ext uri="{FF2B5EF4-FFF2-40B4-BE49-F238E27FC236}">
                <a16:creationId xmlns:a16="http://schemas.microsoft.com/office/drawing/2014/main" id="{86C6E144-871D-44BA-A1A1-C080DD6635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781"/>
          <a:stretch/>
        </p:blipFill>
        <p:spPr bwMode="auto">
          <a:xfrm>
            <a:off x="2726566" y="3558856"/>
            <a:ext cx="8667750" cy="27644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 name="Picture 2" descr="Estudiar, analizar, aprender.. : Git y Github. Conceptos básicos.">
            <a:extLst>
              <a:ext uri="{FF2B5EF4-FFF2-40B4-BE49-F238E27FC236}">
                <a16:creationId xmlns:a16="http://schemas.microsoft.com/office/drawing/2014/main" id="{2431AF15-915F-812B-2A5D-B4B89B0F3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79" y="775491"/>
            <a:ext cx="4740966" cy="164139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8A753953-BE91-35DE-C1E6-24D04ADAE6C1}"/>
              </a:ext>
            </a:extLst>
          </p:cNvPr>
          <p:cNvSpPr txBox="1">
            <a:spLocks/>
          </p:cNvSpPr>
          <p:nvPr/>
        </p:nvSpPr>
        <p:spPr>
          <a:xfrm>
            <a:off x="370016" y="239960"/>
            <a:ext cx="5580529"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r>
              <a:rPr lang="es-419" sz="3200" dirty="0"/>
              <a:t>Relación entre repositorios</a:t>
            </a:r>
          </a:p>
        </p:txBody>
      </p:sp>
      <p:sp>
        <p:nvSpPr>
          <p:cNvPr id="4" name="Title 2">
            <a:extLst>
              <a:ext uri="{FF2B5EF4-FFF2-40B4-BE49-F238E27FC236}">
                <a16:creationId xmlns:a16="http://schemas.microsoft.com/office/drawing/2014/main" id="{6AAC00B0-9571-B5FD-B8A2-D68A40B4E3C3}"/>
              </a:ext>
            </a:extLst>
          </p:cNvPr>
          <p:cNvSpPr txBox="1">
            <a:spLocks/>
          </p:cNvSpPr>
          <p:nvPr/>
        </p:nvSpPr>
        <p:spPr>
          <a:xfrm>
            <a:off x="3324864" y="2901389"/>
            <a:ext cx="3215015"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r>
              <a:rPr lang="es-419" sz="3200" dirty="0"/>
              <a:t>Antes de PUSH</a:t>
            </a:r>
          </a:p>
        </p:txBody>
      </p:sp>
      <p:sp>
        <p:nvSpPr>
          <p:cNvPr id="5" name="Title 2">
            <a:extLst>
              <a:ext uri="{FF2B5EF4-FFF2-40B4-BE49-F238E27FC236}">
                <a16:creationId xmlns:a16="http://schemas.microsoft.com/office/drawing/2014/main" id="{275EF1D6-EC41-CC0E-1A45-63DFC95FD71F}"/>
              </a:ext>
            </a:extLst>
          </p:cNvPr>
          <p:cNvSpPr txBox="1">
            <a:spLocks/>
          </p:cNvSpPr>
          <p:nvPr/>
        </p:nvSpPr>
        <p:spPr>
          <a:xfrm>
            <a:off x="7307142" y="2901389"/>
            <a:ext cx="4087174"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r>
              <a:rPr lang="es-419" sz="3200" dirty="0"/>
              <a:t>Después de PUSH</a:t>
            </a:r>
          </a:p>
        </p:txBody>
      </p:sp>
    </p:spTree>
    <p:extLst>
      <p:ext uri="{BB962C8B-B14F-4D97-AF65-F5344CB8AC3E}">
        <p14:creationId xmlns:p14="http://schemas.microsoft.com/office/powerpoint/2010/main" val="46384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B0776D-2015-44AE-97E4-B4CA7AE07E3F}"/>
              </a:ext>
            </a:extLst>
          </p:cNvPr>
          <p:cNvSpPr>
            <a:spLocks noGrp="1"/>
          </p:cNvSpPr>
          <p:nvPr>
            <p:ph type="ctrTitle"/>
          </p:nvPr>
        </p:nvSpPr>
        <p:spPr>
          <a:xfrm>
            <a:off x="3541059" y="996059"/>
            <a:ext cx="4231341" cy="4247317"/>
          </a:xfrm>
        </p:spPr>
        <p:txBody>
          <a:bodyPr/>
          <a:lstStyle/>
          <a:p>
            <a:r>
              <a:rPr lang="es-419" dirty="0"/>
              <a:t>1. Git</a:t>
            </a:r>
            <a:br>
              <a:rPr lang="es-419" dirty="0"/>
            </a:br>
            <a:br>
              <a:rPr lang="es-419" dirty="0"/>
            </a:br>
            <a:r>
              <a:rPr lang="es-419" dirty="0"/>
              <a:t>2. GitHub</a:t>
            </a:r>
            <a:br>
              <a:rPr lang="es-419" dirty="0"/>
            </a:br>
            <a:br>
              <a:rPr lang="es-419" dirty="0"/>
            </a:br>
            <a:r>
              <a:rPr lang="es-419" dirty="0"/>
              <a:t>3. Replit</a:t>
            </a:r>
            <a:endParaRPr lang="en-US" dirty="0"/>
          </a:p>
        </p:txBody>
      </p:sp>
      <p:pic>
        <p:nvPicPr>
          <p:cNvPr id="3" name="Imagen 2">
            <a:extLst>
              <a:ext uri="{FF2B5EF4-FFF2-40B4-BE49-F238E27FC236}">
                <a16:creationId xmlns:a16="http://schemas.microsoft.com/office/drawing/2014/main" id="{21A03915-8341-F041-E2D4-A1BA37B8E3B4}"/>
              </a:ext>
            </a:extLst>
          </p:cNvPr>
          <p:cNvPicPr>
            <a:picLocks noChangeAspect="1"/>
          </p:cNvPicPr>
          <p:nvPr/>
        </p:nvPicPr>
        <p:blipFill rotWithShape="1">
          <a:blip r:embed="rId2"/>
          <a:srcRect l="6909"/>
          <a:stretch/>
        </p:blipFill>
        <p:spPr>
          <a:xfrm>
            <a:off x="2156425" y="991073"/>
            <a:ext cx="1465696" cy="997328"/>
          </a:xfrm>
          <a:prstGeom prst="rect">
            <a:avLst/>
          </a:prstGeom>
        </p:spPr>
      </p:pic>
      <p:pic>
        <p:nvPicPr>
          <p:cNvPr id="5" name="Imagen 4">
            <a:extLst>
              <a:ext uri="{FF2B5EF4-FFF2-40B4-BE49-F238E27FC236}">
                <a16:creationId xmlns:a16="http://schemas.microsoft.com/office/drawing/2014/main" id="{F8F6A32D-2EF8-55F7-6605-25AA572C3DC9}"/>
              </a:ext>
            </a:extLst>
          </p:cNvPr>
          <p:cNvPicPr>
            <a:picLocks noChangeAspect="1"/>
          </p:cNvPicPr>
          <p:nvPr/>
        </p:nvPicPr>
        <p:blipFill rotWithShape="1">
          <a:blip r:embed="rId3"/>
          <a:srcRect l="13172" r="12213"/>
          <a:stretch/>
        </p:blipFill>
        <p:spPr>
          <a:xfrm>
            <a:off x="2237487" y="4348749"/>
            <a:ext cx="1303572" cy="806148"/>
          </a:xfrm>
          <a:prstGeom prst="rect">
            <a:avLst/>
          </a:prstGeom>
        </p:spPr>
      </p:pic>
      <p:sp>
        <p:nvSpPr>
          <p:cNvPr id="6" name="TextBox 5">
            <a:extLst>
              <a:ext uri="{FF2B5EF4-FFF2-40B4-BE49-F238E27FC236}">
                <a16:creationId xmlns:a16="http://schemas.microsoft.com/office/drawing/2014/main" id="{E461BCB7-C3B9-4411-03AC-D0494B3BC495}"/>
              </a:ext>
            </a:extLst>
          </p:cNvPr>
          <p:cNvSpPr txBox="1"/>
          <p:nvPr/>
        </p:nvSpPr>
        <p:spPr>
          <a:xfrm>
            <a:off x="6097572" y="6457656"/>
            <a:ext cx="6094428" cy="369332"/>
          </a:xfrm>
          <a:prstGeom prst="rect">
            <a:avLst/>
          </a:prstGeom>
          <a:noFill/>
        </p:spPr>
        <p:txBody>
          <a:bodyPr wrap="square">
            <a:spAutoFit/>
          </a:bodyPr>
          <a:lstStyle/>
          <a:p>
            <a:pPr algn="r"/>
            <a:r>
              <a:rPr lang="es-419">
                <a:solidFill>
                  <a:schemeClr val="bg1">
                    <a:lumMod val="65000"/>
                  </a:schemeClr>
                </a:solidFill>
              </a:rPr>
              <a:t>Imágenes tomadas de los sitios oficiales respectivos</a:t>
            </a:r>
          </a:p>
        </p:txBody>
      </p:sp>
      <p:pic>
        <p:nvPicPr>
          <p:cNvPr id="7" name="Imagen 6">
            <a:extLst>
              <a:ext uri="{FF2B5EF4-FFF2-40B4-BE49-F238E27FC236}">
                <a16:creationId xmlns:a16="http://schemas.microsoft.com/office/drawing/2014/main" id="{0B1C8F47-453B-5221-B0AE-50FAB9D1B343}"/>
              </a:ext>
            </a:extLst>
          </p:cNvPr>
          <p:cNvPicPr>
            <a:picLocks noChangeAspect="1"/>
          </p:cNvPicPr>
          <p:nvPr/>
        </p:nvPicPr>
        <p:blipFill rotWithShape="1">
          <a:blip r:embed="rId4"/>
          <a:srcRect r="54131"/>
          <a:stretch/>
        </p:blipFill>
        <p:spPr>
          <a:xfrm>
            <a:off x="2237487" y="2553552"/>
            <a:ext cx="1303573" cy="1161834"/>
          </a:xfrm>
          <a:prstGeom prst="rect">
            <a:avLst/>
          </a:prstGeom>
        </p:spPr>
      </p:pic>
    </p:spTree>
    <p:extLst>
      <p:ext uri="{BB962C8B-B14F-4D97-AF65-F5344CB8AC3E}">
        <p14:creationId xmlns:p14="http://schemas.microsoft.com/office/powerpoint/2010/main" val="4037987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ow to do Git push pull requests - YouTube">
            <a:extLst>
              <a:ext uri="{FF2B5EF4-FFF2-40B4-BE49-F238E27FC236}">
                <a16:creationId xmlns:a16="http://schemas.microsoft.com/office/drawing/2014/main" id="{0BF808F9-7DE9-4B66-B0B4-E0616CBCC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649" y="1295673"/>
            <a:ext cx="7585163" cy="426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995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215348" y="299946"/>
            <a:ext cx="7364895" cy="535531"/>
          </a:xfrm>
        </p:spPr>
        <p:txBody>
          <a:bodyPr/>
          <a:lstStyle/>
          <a:p>
            <a:r>
              <a:rPr lang="es-419" sz="3200" dirty="0"/>
              <a:t>NUESTRO PRIMER REPO REMOTO</a:t>
            </a:r>
            <a:endParaRPr lang="en-US" sz="32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215348" y="1003324"/>
            <a:ext cx="6238461" cy="4549338"/>
          </a:xfrm>
        </p:spPr>
        <p:txBody>
          <a:bodyPr>
            <a:normAutofit/>
          </a:bodyPr>
          <a:lstStyle/>
          <a:p>
            <a:pPr marL="0" indent="0">
              <a:buNone/>
            </a:pPr>
            <a:r>
              <a:rPr lang="es-419" sz="2000" dirty="0"/>
              <a:t>1. Luego de tener creada nuestra cuenta, vamos a crear un nuevo repositorio remoto en </a:t>
            </a:r>
            <a:r>
              <a:rPr lang="es-419" sz="2000" dirty="0" err="1"/>
              <a:t>GiHub</a:t>
            </a:r>
            <a:r>
              <a:rPr lang="es-419" sz="2000" dirty="0"/>
              <a:t>. Estando ubicados en “</a:t>
            </a:r>
            <a:r>
              <a:rPr lang="es-419" sz="2000" b="1" dirty="0"/>
              <a:t>Repositorios</a:t>
            </a:r>
            <a:r>
              <a:rPr lang="es-419" sz="2000" dirty="0"/>
              <a:t>” busquemos el botón </a:t>
            </a:r>
            <a:r>
              <a:rPr lang="es-419" sz="2000" b="1" dirty="0"/>
              <a:t>“New”</a:t>
            </a:r>
          </a:p>
        </p:txBody>
      </p:sp>
      <p:pic>
        <p:nvPicPr>
          <p:cNvPr id="4" name="Imagen 3">
            <a:extLst>
              <a:ext uri="{FF2B5EF4-FFF2-40B4-BE49-F238E27FC236}">
                <a16:creationId xmlns:a16="http://schemas.microsoft.com/office/drawing/2014/main" id="{F5D1D742-5A50-5CA9-7AA0-2AFD6D21ADB9}"/>
              </a:ext>
            </a:extLst>
          </p:cNvPr>
          <p:cNvPicPr>
            <a:picLocks noChangeAspect="1"/>
          </p:cNvPicPr>
          <p:nvPr/>
        </p:nvPicPr>
        <p:blipFill>
          <a:blip r:embed="rId2"/>
          <a:stretch>
            <a:fillRect/>
          </a:stretch>
        </p:blipFill>
        <p:spPr>
          <a:xfrm>
            <a:off x="1031185" y="2352675"/>
            <a:ext cx="9334500" cy="2152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51336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378929" y="684259"/>
            <a:ext cx="5536095" cy="535531"/>
          </a:xfrm>
        </p:spPr>
        <p:txBody>
          <a:bodyPr/>
          <a:lstStyle/>
          <a:p>
            <a:r>
              <a:rPr lang="es-419" sz="3200" dirty="0"/>
              <a:t>NUESTRO PRIMER REPO REMOTO</a:t>
            </a:r>
            <a:endParaRPr lang="en-US" sz="32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378929" y="1485636"/>
            <a:ext cx="5668617" cy="3886728"/>
          </a:xfrm>
        </p:spPr>
        <p:txBody>
          <a:bodyPr>
            <a:normAutofit/>
          </a:bodyPr>
          <a:lstStyle/>
          <a:p>
            <a:pPr marL="0" indent="0" algn="just">
              <a:buNone/>
            </a:pPr>
            <a:r>
              <a:rPr lang="es-419" sz="2000" dirty="0"/>
              <a:t>2. Debemos darle un nombre, de forma opcional una descripción e indicar si será privado o público. Si queremos podemos agregarle de forma automática archivos base como el </a:t>
            </a:r>
            <a:r>
              <a:rPr lang="es-419" sz="2000" dirty="0" err="1"/>
              <a:t>Readme</a:t>
            </a:r>
            <a:r>
              <a:rPr lang="es-419" sz="2000" dirty="0"/>
              <a:t> o el .</a:t>
            </a:r>
            <a:r>
              <a:rPr lang="es-419" sz="2000" dirty="0" err="1"/>
              <a:t>gitignore</a:t>
            </a:r>
            <a:r>
              <a:rPr lang="es-419" sz="2000" dirty="0"/>
              <a:t>.</a:t>
            </a:r>
            <a:endParaRPr lang="es-419" sz="2000" b="1" dirty="0"/>
          </a:p>
        </p:txBody>
      </p:sp>
      <p:pic>
        <p:nvPicPr>
          <p:cNvPr id="8" name="Imagen 7">
            <a:extLst>
              <a:ext uri="{FF2B5EF4-FFF2-40B4-BE49-F238E27FC236}">
                <a16:creationId xmlns:a16="http://schemas.microsoft.com/office/drawing/2014/main" id="{32D8133E-8637-5FED-AA8B-3BDCFC7E3A78}"/>
              </a:ext>
            </a:extLst>
          </p:cNvPr>
          <p:cNvPicPr>
            <a:picLocks noChangeAspect="1"/>
          </p:cNvPicPr>
          <p:nvPr/>
        </p:nvPicPr>
        <p:blipFill>
          <a:blip r:embed="rId2"/>
          <a:stretch>
            <a:fillRect/>
          </a:stretch>
        </p:blipFill>
        <p:spPr>
          <a:xfrm>
            <a:off x="6450495" y="190795"/>
            <a:ext cx="5181600" cy="62724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56072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378929" y="416493"/>
            <a:ext cx="5536095" cy="535531"/>
          </a:xfrm>
        </p:spPr>
        <p:txBody>
          <a:bodyPr/>
          <a:lstStyle/>
          <a:p>
            <a:r>
              <a:rPr lang="es-419" sz="3200" dirty="0"/>
              <a:t>NUESTRO PRIMER REPO REMOTO</a:t>
            </a:r>
            <a:endParaRPr lang="en-US" sz="32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378929" y="1154332"/>
            <a:ext cx="7598880" cy="3886728"/>
          </a:xfrm>
        </p:spPr>
        <p:txBody>
          <a:bodyPr>
            <a:normAutofit/>
          </a:bodyPr>
          <a:lstStyle/>
          <a:p>
            <a:pPr marL="0" indent="0" algn="just">
              <a:buNone/>
            </a:pPr>
            <a:r>
              <a:rPr lang="es-419" sz="2000" dirty="0"/>
              <a:t>3. Teniendo creado nuestro primer repositorio, en el botón verde “</a:t>
            </a:r>
            <a:r>
              <a:rPr lang="es-419" sz="2000" dirty="0" err="1"/>
              <a:t>Code</a:t>
            </a:r>
            <a:r>
              <a:rPr lang="es-419" sz="2000" dirty="0"/>
              <a:t>”, podremos ver el link para clonarlo en un repo local, o la opción de descargarlo</a:t>
            </a:r>
            <a:endParaRPr lang="es-419" sz="2000" b="1" dirty="0"/>
          </a:p>
        </p:txBody>
      </p:sp>
      <p:pic>
        <p:nvPicPr>
          <p:cNvPr id="4" name="Imagen 3">
            <a:extLst>
              <a:ext uri="{FF2B5EF4-FFF2-40B4-BE49-F238E27FC236}">
                <a16:creationId xmlns:a16="http://schemas.microsoft.com/office/drawing/2014/main" id="{76318965-6682-18DA-AEDE-6D3C3EEAB5AE}"/>
              </a:ext>
            </a:extLst>
          </p:cNvPr>
          <p:cNvPicPr>
            <a:picLocks noChangeAspect="1"/>
          </p:cNvPicPr>
          <p:nvPr/>
        </p:nvPicPr>
        <p:blipFill>
          <a:blip r:embed="rId2"/>
          <a:stretch>
            <a:fillRect/>
          </a:stretch>
        </p:blipFill>
        <p:spPr>
          <a:xfrm>
            <a:off x="470658" y="2193357"/>
            <a:ext cx="11153775" cy="4248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1009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378929" y="416493"/>
            <a:ext cx="5536095" cy="535531"/>
          </a:xfrm>
        </p:spPr>
        <p:txBody>
          <a:bodyPr/>
          <a:lstStyle/>
          <a:p>
            <a:r>
              <a:rPr lang="es-419" sz="3200" dirty="0"/>
              <a:t>CLONANDO EL REPO</a:t>
            </a:r>
            <a:endParaRPr lang="en-US" sz="32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378929" y="929048"/>
            <a:ext cx="6339923" cy="1668381"/>
          </a:xfrm>
        </p:spPr>
        <p:txBody>
          <a:bodyPr>
            <a:normAutofit fontScale="92500"/>
          </a:bodyPr>
          <a:lstStyle/>
          <a:p>
            <a:pPr marL="0" indent="0" algn="just">
              <a:buNone/>
            </a:pPr>
            <a:r>
              <a:rPr lang="es-419" sz="2000" dirty="0"/>
              <a:t>4. Vamos a nuestro pc, escojamos un directorio donde haremos la copia local del repositorio remoto, abramos una terminal de </a:t>
            </a:r>
            <a:r>
              <a:rPr lang="es-419" sz="2000" i="1" dirty="0"/>
              <a:t>Git </a:t>
            </a:r>
            <a:r>
              <a:rPr lang="es-419" sz="2000" i="1" dirty="0" err="1"/>
              <a:t>Bash</a:t>
            </a:r>
            <a:r>
              <a:rPr lang="es-419" sz="2000" i="1" dirty="0"/>
              <a:t> </a:t>
            </a:r>
            <a:r>
              <a:rPr lang="es-419" sz="2000" dirty="0"/>
              <a:t>en el directorio y ejecutemos la siguiente línea de comandos basados en la URL del paso anterior.</a:t>
            </a:r>
          </a:p>
          <a:p>
            <a:pPr marL="0" indent="0" algn="just">
              <a:buNone/>
            </a:pPr>
            <a:r>
              <a:rPr lang="es-419" sz="2000" b="1" dirty="0"/>
              <a:t>git clone &lt;</a:t>
            </a:r>
            <a:r>
              <a:rPr lang="es-419" sz="2000" b="1" dirty="0" err="1"/>
              <a:t>url</a:t>
            </a:r>
            <a:r>
              <a:rPr lang="es-419" sz="2000" b="1" dirty="0"/>
              <a:t> del proyecto&gt;</a:t>
            </a:r>
          </a:p>
        </p:txBody>
      </p:sp>
      <p:pic>
        <p:nvPicPr>
          <p:cNvPr id="6" name="Imagen 5">
            <a:extLst>
              <a:ext uri="{FF2B5EF4-FFF2-40B4-BE49-F238E27FC236}">
                <a16:creationId xmlns:a16="http://schemas.microsoft.com/office/drawing/2014/main" id="{78C5C0A7-81B9-B3B3-C905-A1EB73A1B78D}"/>
              </a:ext>
            </a:extLst>
          </p:cNvPr>
          <p:cNvPicPr>
            <a:picLocks noChangeAspect="1"/>
          </p:cNvPicPr>
          <p:nvPr/>
        </p:nvPicPr>
        <p:blipFill>
          <a:blip r:embed="rId2"/>
          <a:stretch>
            <a:fillRect/>
          </a:stretch>
        </p:blipFill>
        <p:spPr>
          <a:xfrm>
            <a:off x="524703" y="2597429"/>
            <a:ext cx="7320350" cy="18950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4418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378929" y="416493"/>
            <a:ext cx="5536095" cy="535531"/>
          </a:xfrm>
        </p:spPr>
        <p:txBody>
          <a:bodyPr/>
          <a:lstStyle/>
          <a:p>
            <a:r>
              <a:rPr lang="es-419" sz="3200" dirty="0"/>
              <a:t>CLONANDO EL REPO</a:t>
            </a:r>
            <a:endParaRPr lang="en-US" sz="32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378929" y="929048"/>
            <a:ext cx="6339923" cy="1668381"/>
          </a:xfrm>
        </p:spPr>
        <p:txBody>
          <a:bodyPr>
            <a:normAutofit fontScale="92500"/>
          </a:bodyPr>
          <a:lstStyle/>
          <a:p>
            <a:pPr marL="0" indent="0" algn="just">
              <a:buNone/>
            </a:pPr>
            <a:r>
              <a:rPr lang="es-419" sz="2000" dirty="0"/>
              <a:t>4. Vamos a nuestro pc, escojamos un directorio donde haremos la copia local del repositorio remoto, abramos una terminal de </a:t>
            </a:r>
            <a:r>
              <a:rPr lang="es-419" sz="2000" i="1" dirty="0"/>
              <a:t>Git </a:t>
            </a:r>
            <a:r>
              <a:rPr lang="es-419" sz="2000" i="1" dirty="0" err="1"/>
              <a:t>Bash</a:t>
            </a:r>
            <a:r>
              <a:rPr lang="es-419" sz="2000" i="1" dirty="0"/>
              <a:t> </a:t>
            </a:r>
            <a:r>
              <a:rPr lang="es-419" sz="2000" dirty="0"/>
              <a:t>en el directorio y ejecutemos la siguiente línea de comandos basados en la URL del paso anterior.</a:t>
            </a:r>
          </a:p>
          <a:p>
            <a:pPr marL="0" indent="0" algn="just">
              <a:buNone/>
            </a:pPr>
            <a:r>
              <a:rPr lang="es-419" sz="2000" b="1" dirty="0"/>
              <a:t>git clone &lt;</a:t>
            </a:r>
            <a:r>
              <a:rPr lang="es-419" sz="2000" b="1" dirty="0" err="1"/>
              <a:t>url</a:t>
            </a:r>
            <a:r>
              <a:rPr lang="es-419" sz="2000" b="1" dirty="0"/>
              <a:t> del proyecto&gt;</a:t>
            </a:r>
          </a:p>
        </p:txBody>
      </p:sp>
      <p:sp>
        <p:nvSpPr>
          <p:cNvPr id="7" name="Title 2">
            <a:extLst>
              <a:ext uri="{FF2B5EF4-FFF2-40B4-BE49-F238E27FC236}">
                <a16:creationId xmlns:a16="http://schemas.microsoft.com/office/drawing/2014/main" id="{1CFB217C-8960-8087-0E0D-A1A75EE62785}"/>
              </a:ext>
            </a:extLst>
          </p:cNvPr>
          <p:cNvSpPr txBox="1">
            <a:spLocks/>
          </p:cNvSpPr>
          <p:nvPr/>
        </p:nvSpPr>
        <p:spPr>
          <a:xfrm>
            <a:off x="378928" y="2613563"/>
            <a:ext cx="6737489" cy="1089529"/>
          </a:xfrm>
          <a:prstGeom prst="rect">
            <a:avLst/>
          </a:prstGeo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pPr marL="0" indent="0" algn="just">
              <a:buNone/>
            </a:pPr>
            <a:r>
              <a:rPr lang="es-419" sz="1800" dirty="0"/>
              <a:t>6. Por ser la primera vez, no tendría mucha </a:t>
            </a:r>
            <a:r>
              <a:rPr lang="es-419" sz="1800" dirty="0" err="1"/>
              <a:t>apliación</a:t>
            </a:r>
            <a:r>
              <a:rPr lang="es-419" sz="1800" dirty="0"/>
              <a:t> hacer un </a:t>
            </a:r>
            <a:r>
              <a:rPr lang="es-419" sz="1800" dirty="0" err="1"/>
              <a:t>pull</a:t>
            </a:r>
            <a:r>
              <a:rPr lang="es-419" sz="1800" dirty="0"/>
              <a:t>, pero es una buena práctica, antes de empezar a trabajar en el repo local, hacer un </a:t>
            </a:r>
            <a:r>
              <a:rPr lang="es-419" sz="1800" dirty="0" err="1"/>
              <a:t>pull</a:t>
            </a:r>
            <a:r>
              <a:rPr lang="es-419" sz="1800" dirty="0"/>
              <a:t> que nos asegure que estamos al día con el repo remoto.</a:t>
            </a:r>
          </a:p>
        </p:txBody>
      </p:sp>
      <p:pic>
        <p:nvPicPr>
          <p:cNvPr id="9" name="Imagen 8">
            <a:extLst>
              <a:ext uri="{FF2B5EF4-FFF2-40B4-BE49-F238E27FC236}">
                <a16:creationId xmlns:a16="http://schemas.microsoft.com/office/drawing/2014/main" id="{71A1C9B1-310D-6D04-5AFE-5B2CF978F387}"/>
              </a:ext>
            </a:extLst>
          </p:cNvPr>
          <p:cNvPicPr>
            <a:picLocks noChangeAspect="1"/>
          </p:cNvPicPr>
          <p:nvPr/>
        </p:nvPicPr>
        <p:blipFill>
          <a:blip r:embed="rId2"/>
          <a:stretch>
            <a:fillRect/>
          </a:stretch>
        </p:blipFill>
        <p:spPr>
          <a:xfrm>
            <a:off x="3475312" y="3862115"/>
            <a:ext cx="8119922" cy="25793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2807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378929" y="416493"/>
            <a:ext cx="5536095" cy="535531"/>
          </a:xfrm>
        </p:spPr>
        <p:txBody>
          <a:bodyPr/>
          <a:lstStyle/>
          <a:p>
            <a:r>
              <a:rPr lang="es-419" sz="3200" dirty="0"/>
              <a:t>CON EL REPO CLONADO</a:t>
            </a:r>
            <a:endParaRPr lang="en-US" sz="32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378929" y="979921"/>
            <a:ext cx="7466358" cy="1668381"/>
          </a:xfrm>
        </p:spPr>
        <p:txBody>
          <a:bodyPr>
            <a:normAutofit/>
          </a:bodyPr>
          <a:lstStyle/>
          <a:p>
            <a:pPr marL="0" indent="0" algn="just">
              <a:buNone/>
            </a:pPr>
            <a:r>
              <a:rPr lang="es-419" sz="2000" dirty="0"/>
              <a:t>5. Ahora debemos ingresar al directorio que descargarnos por medio del clone, estando allí, podemos verificar que tiene en el contenido un directorio .git, es decir, que ya es un repositorio git y allí tenemos su gestión de versiones. Finalmente, un git status nos puede ayudar a verificar que ya tenemos el repositorio funcionando.</a:t>
            </a:r>
            <a:endParaRPr lang="es-419" sz="2000" b="1" dirty="0"/>
          </a:p>
        </p:txBody>
      </p:sp>
      <p:pic>
        <p:nvPicPr>
          <p:cNvPr id="12" name="Imagen 11">
            <a:extLst>
              <a:ext uri="{FF2B5EF4-FFF2-40B4-BE49-F238E27FC236}">
                <a16:creationId xmlns:a16="http://schemas.microsoft.com/office/drawing/2014/main" id="{36F8D8BF-6574-C634-A2C5-A5109AAEB25E}"/>
              </a:ext>
            </a:extLst>
          </p:cNvPr>
          <p:cNvPicPr>
            <a:picLocks noChangeAspect="1"/>
          </p:cNvPicPr>
          <p:nvPr/>
        </p:nvPicPr>
        <p:blipFill>
          <a:blip r:embed="rId2"/>
          <a:stretch>
            <a:fillRect/>
          </a:stretch>
        </p:blipFill>
        <p:spPr>
          <a:xfrm>
            <a:off x="3576636" y="2807596"/>
            <a:ext cx="6110703" cy="29744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8871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378929" y="416493"/>
            <a:ext cx="5536095" cy="535531"/>
          </a:xfrm>
        </p:spPr>
        <p:txBody>
          <a:bodyPr/>
          <a:lstStyle/>
          <a:p>
            <a:r>
              <a:rPr lang="es-419" sz="3200" dirty="0"/>
              <a:t>HACIENDO PULL</a:t>
            </a:r>
            <a:endParaRPr lang="en-US" sz="32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378929" y="979921"/>
            <a:ext cx="7466358" cy="1668381"/>
          </a:xfrm>
        </p:spPr>
        <p:txBody>
          <a:bodyPr>
            <a:normAutofit/>
          </a:bodyPr>
          <a:lstStyle/>
          <a:p>
            <a:pPr marL="0" indent="0" algn="just">
              <a:buNone/>
            </a:pPr>
            <a:r>
              <a:rPr lang="es-419" sz="2000" dirty="0"/>
              <a:t>6. Por ser la primera vez, no tendría mucha aplicación hacer un </a:t>
            </a:r>
            <a:r>
              <a:rPr lang="es-419" sz="2000" dirty="0" err="1"/>
              <a:t>pull</a:t>
            </a:r>
            <a:r>
              <a:rPr lang="es-419" sz="2000" dirty="0"/>
              <a:t>, pero es una buena práctica, antes de empezar a trabajar en el repo local, hacer un </a:t>
            </a:r>
            <a:r>
              <a:rPr lang="es-419" sz="2000" dirty="0" err="1"/>
              <a:t>pull</a:t>
            </a:r>
            <a:r>
              <a:rPr lang="es-419" sz="2000" dirty="0"/>
              <a:t> que nos asegure que estamos al día con el repo remoto.</a:t>
            </a:r>
          </a:p>
          <a:p>
            <a:pPr marL="0" indent="0" algn="just">
              <a:buNone/>
            </a:pPr>
            <a:r>
              <a:rPr lang="es-419" sz="2000" b="1" dirty="0"/>
              <a:t>git </a:t>
            </a:r>
            <a:r>
              <a:rPr lang="es-419" sz="2000" b="1" dirty="0" err="1"/>
              <a:t>pull</a:t>
            </a:r>
            <a:r>
              <a:rPr lang="es-419" sz="2000" b="1" dirty="0"/>
              <a:t> </a:t>
            </a:r>
            <a:r>
              <a:rPr lang="es-419" sz="2000" b="1" dirty="0" err="1"/>
              <a:t>origin</a:t>
            </a:r>
            <a:r>
              <a:rPr lang="es-419" sz="2000" b="1" dirty="0"/>
              <a:t> master </a:t>
            </a:r>
          </a:p>
        </p:txBody>
      </p:sp>
      <p:pic>
        <p:nvPicPr>
          <p:cNvPr id="4" name="Imagen 3">
            <a:extLst>
              <a:ext uri="{FF2B5EF4-FFF2-40B4-BE49-F238E27FC236}">
                <a16:creationId xmlns:a16="http://schemas.microsoft.com/office/drawing/2014/main" id="{031EF81F-432F-065B-898B-6DB1D8C7AF4F}"/>
              </a:ext>
            </a:extLst>
          </p:cNvPr>
          <p:cNvPicPr>
            <a:picLocks noChangeAspect="1"/>
          </p:cNvPicPr>
          <p:nvPr/>
        </p:nvPicPr>
        <p:blipFill>
          <a:blip r:embed="rId2"/>
          <a:stretch>
            <a:fillRect/>
          </a:stretch>
        </p:blipFill>
        <p:spPr>
          <a:xfrm>
            <a:off x="3757612" y="2974699"/>
            <a:ext cx="6501386" cy="1668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9373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378929" y="416493"/>
            <a:ext cx="5536095" cy="535531"/>
          </a:xfrm>
        </p:spPr>
        <p:txBody>
          <a:bodyPr/>
          <a:lstStyle/>
          <a:p>
            <a:r>
              <a:rPr lang="es-419" sz="3200" dirty="0"/>
              <a:t>HACIENDO PUSH</a:t>
            </a:r>
            <a:endParaRPr lang="en-US" sz="32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378929" y="979921"/>
            <a:ext cx="7466358" cy="1668381"/>
          </a:xfrm>
        </p:spPr>
        <p:txBody>
          <a:bodyPr>
            <a:normAutofit/>
          </a:bodyPr>
          <a:lstStyle/>
          <a:p>
            <a:pPr marL="0" indent="0" algn="just">
              <a:buNone/>
            </a:pPr>
            <a:r>
              <a:rPr lang="es-419" sz="2000" dirty="0"/>
              <a:t>7. Cuando tengamos cambios adicionados y “</a:t>
            </a:r>
            <a:r>
              <a:rPr lang="es-419" sz="2000" dirty="0" err="1"/>
              <a:t>comiteados</a:t>
            </a:r>
            <a:r>
              <a:rPr lang="es-419" sz="2000" dirty="0"/>
              <a:t>” podremos subirlos entonces a nuestro repositorio remoto, para ello realizaremos el comando </a:t>
            </a:r>
            <a:r>
              <a:rPr lang="es-419" sz="2000" dirty="0" err="1"/>
              <a:t>push</a:t>
            </a:r>
            <a:r>
              <a:rPr lang="es-419" sz="2000" dirty="0"/>
              <a:t>, en caso de solicitar contraseña de acceso es necesario digitarla.</a:t>
            </a:r>
          </a:p>
          <a:p>
            <a:pPr marL="0" indent="0" algn="just">
              <a:buNone/>
            </a:pPr>
            <a:r>
              <a:rPr lang="es-419" sz="2000" b="1" dirty="0"/>
              <a:t>git </a:t>
            </a:r>
            <a:r>
              <a:rPr lang="es-419" sz="2000" b="1" dirty="0" err="1"/>
              <a:t>push</a:t>
            </a:r>
            <a:r>
              <a:rPr lang="es-419" sz="2000" b="1" dirty="0"/>
              <a:t> </a:t>
            </a:r>
            <a:r>
              <a:rPr lang="es-419" sz="2000" b="1" dirty="0" err="1"/>
              <a:t>origin</a:t>
            </a:r>
            <a:r>
              <a:rPr lang="es-419" sz="2000" b="1" dirty="0"/>
              <a:t> master</a:t>
            </a:r>
          </a:p>
        </p:txBody>
      </p:sp>
      <p:pic>
        <p:nvPicPr>
          <p:cNvPr id="8" name="Imagen 7">
            <a:extLst>
              <a:ext uri="{FF2B5EF4-FFF2-40B4-BE49-F238E27FC236}">
                <a16:creationId xmlns:a16="http://schemas.microsoft.com/office/drawing/2014/main" id="{7E8A334A-6241-DF88-FE28-2E81939393D5}"/>
              </a:ext>
            </a:extLst>
          </p:cNvPr>
          <p:cNvPicPr>
            <a:picLocks noChangeAspect="1"/>
          </p:cNvPicPr>
          <p:nvPr/>
        </p:nvPicPr>
        <p:blipFill>
          <a:blip r:embed="rId2"/>
          <a:stretch>
            <a:fillRect/>
          </a:stretch>
        </p:blipFill>
        <p:spPr>
          <a:xfrm>
            <a:off x="4467224" y="2981325"/>
            <a:ext cx="4469191" cy="12283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73175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215349" y="255334"/>
            <a:ext cx="6612835" cy="535531"/>
          </a:xfrm>
        </p:spPr>
        <p:txBody>
          <a:bodyPr/>
          <a:lstStyle/>
          <a:p>
            <a:r>
              <a:rPr lang="es-419" sz="3200" u="sng" dirty="0"/>
              <a:t>PRÁCTICA</a:t>
            </a:r>
            <a:r>
              <a:rPr lang="es-419" sz="3200" dirty="0"/>
              <a:t> CON REPO REMOTO</a:t>
            </a:r>
            <a:endParaRPr lang="en-US" sz="32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215349" y="1282494"/>
            <a:ext cx="7311886" cy="4549338"/>
          </a:xfrm>
        </p:spPr>
        <p:txBody>
          <a:bodyPr>
            <a:normAutofit lnSpcReduction="10000"/>
          </a:bodyPr>
          <a:lstStyle/>
          <a:p>
            <a:pPr marL="0" indent="0">
              <a:buNone/>
            </a:pPr>
            <a:r>
              <a:rPr lang="es-419" sz="2000" dirty="0"/>
              <a:t>Ahora haremos una práctica para unir lo que hemos aprendido de Git y </a:t>
            </a:r>
            <a:r>
              <a:rPr lang="es-419" sz="2000" dirty="0" err="1"/>
              <a:t>Github</a:t>
            </a:r>
            <a:r>
              <a:rPr lang="es-419" sz="2000" dirty="0"/>
              <a:t>.</a:t>
            </a:r>
          </a:p>
          <a:p>
            <a:pPr marL="457200" indent="-457200">
              <a:buFont typeface="+mj-lt"/>
              <a:buAutoNum type="arabicPeriod"/>
            </a:pPr>
            <a:r>
              <a:rPr lang="es-419" sz="2000" dirty="0"/>
              <a:t>Crear un repositorio en </a:t>
            </a:r>
            <a:r>
              <a:rPr lang="es-419" sz="2000" dirty="0" err="1"/>
              <a:t>Github</a:t>
            </a:r>
            <a:endParaRPr lang="es-419" sz="2000" dirty="0"/>
          </a:p>
          <a:p>
            <a:pPr marL="457200" indent="-457200">
              <a:buFont typeface="+mj-lt"/>
              <a:buAutoNum type="arabicPeriod"/>
            </a:pPr>
            <a:r>
              <a:rPr lang="es-419" sz="2000" dirty="0"/>
              <a:t>Clonar el repositorio en su computador</a:t>
            </a:r>
          </a:p>
          <a:p>
            <a:pPr marL="457200" indent="-457200">
              <a:buFont typeface="+mj-lt"/>
              <a:buAutoNum type="arabicPeriod"/>
            </a:pPr>
            <a:r>
              <a:rPr lang="es-419" sz="2000" dirty="0"/>
              <a:t>Adicione un archivo desde la nube, es decir desde el sitio web de </a:t>
            </a:r>
            <a:r>
              <a:rPr lang="es-419" sz="2000" dirty="0" err="1"/>
              <a:t>Github</a:t>
            </a:r>
            <a:r>
              <a:rPr lang="es-419" sz="2000" dirty="0"/>
              <a:t>, como sugerencia, que se llame “archivoManual.txt” y adiciónele 2 líneas de texto</a:t>
            </a:r>
          </a:p>
          <a:p>
            <a:pPr marL="457200" indent="-457200">
              <a:buFont typeface="+mj-lt"/>
              <a:buAutoNum type="arabicPeriod"/>
            </a:pPr>
            <a:r>
              <a:rPr lang="es-419" sz="2000" dirty="0"/>
              <a:t>En el repo local haga </a:t>
            </a:r>
            <a:r>
              <a:rPr lang="es-419" sz="2000" dirty="0" err="1"/>
              <a:t>pull</a:t>
            </a:r>
            <a:r>
              <a:rPr lang="es-419" sz="2000" dirty="0"/>
              <a:t> al repo remoto para actualizar los cambios y que quede dicho archivo en su computador</a:t>
            </a:r>
          </a:p>
          <a:p>
            <a:pPr marL="457200" indent="-457200">
              <a:buFont typeface="+mj-lt"/>
              <a:buAutoNum type="arabicPeriod"/>
            </a:pPr>
            <a:r>
              <a:rPr lang="es-419" sz="2000" dirty="0"/>
              <a:t>Ahora, desde su computador, cree un archivo, como sugerencia que se llame “archivoLocal.txt” y adiciónele 2 líneas de texto.</a:t>
            </a:r>
          </a:p>
          <a:p>
            <a:pPr marL="457200" indent="-457200">
              <a:buFont typeface="+mj-lt"/>
              <a:buAutoNum type="arabicPeriod"/>
            </a:pPr>
            <a:r>
              <a:rPr lang="es-419" sz="2000" dirty="0"/>
              <a:t>Aplique los comandos necesarios para poder actualizar el repositorio remoto que ahora debe contar con este nuevo archivo.</a:t>
            </a:r>
          </a:p>
        </p:txBody>
      </p:sp>
    </p:spTree>
    <p:extLst>
      <p:ext uri="{BB962C8B-B14F-4D97-AF65-F5344CB8AC3E}">
        <p14:creationId xmlns:p14="http://schemas.microsoft.com/office/powerpoint/2010/main" val="171396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6D2F40-C60A-4FCD-9141-DA6925D9850F}"/>
              </a:ext>
            </a:extLst>
          </p:cNvPr>
          <p:cNvSpPr>
            <a:spLocks noGrp="1"/>
          </p:cNvSpPr>
          <p:nvPr>
            <p:ph type="title"/>
          </p:nvPr>
        </p:nvSpPr>
        <p:spPr>
          <a:xfrm>
            <a:off x="480391" y="575600"/>
            <a:ext cx="7961243" cy="1421928"/>
          </a:xfrm>
        </p:spPr>
        <p:txBody>
          <a:bodyPr/>
          <a:lstStyle/>
          <a:p>
            <a:r>
              <a:rPr lang="es-419" dirty="0"/>
              <a:t>El problema de las versiones.</a:t>
            </a:r>
            <a:br>
              <a:rPr lang="es-419" dirty="0"/>
            </a:br>
            <a:r>
              <a:rPr lang="es-419" dirty="0"/>
              <a:t>Incluso “yo con yo”</a:t>
            </a:r>
            <a:endParaRPr lang="en-US" dirty="0"/>
          </a:p>
        </p:txBody>
      </p:sp>
      <p:pic>
        <p:nvPicPr>
          <p:cNvPr id="2050" name="Picture 2" descr="Sistemas de Control de Versiones, qué son y por qué amarlos. | by  jointDeveloper | Medium">
            <a:extLst>
              <a:ext uri="{FF2B5EF4-FFF2-40B4-BE49-F238E27FC236}">
                <a16:creationId xmlns:a16="http://schemas.microsoft.com/office/drawing/2014/main" id="{F6631869-1A35-47C4-AB63-7D5DBE7D6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88" y="2330114"/>
            <a:ext cx="6553013" cy="38157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239C348-27EA-4303-9334-FF17B1EF2FA4}"/>
              </a:ext>
            </a:extLst>
          </p:cNvPr>
          <p:cNvSpPr txBox="1"/>
          <p:nvPr/>
        </p:nvSpPr>
        <p:spPr>
          <a:xfrm>
            <a:off x="6097572" y="6457656"/>
            <a:ext cx="6094428" cy="369332"/>
          </a:xfrm>
          <a:prstGeom prst="rect">
            <a:avLst/>
          </a:prstGeom>
          <a:noFill/>
        </p:spPr>
        <p:txBody>
          <a:bodyPr wrap="square">
            <a:spAutoFit/>
          </a:bodyPr>
          <a:lstStyle/>
          <a:p>
            <a:r>
              <a:rPr lang="en-US" dirty="0">
                <a:solidFill>
                  <a:schemeClr val="bg1">
                    <a:lumMod val="65000"/>
                  </a:schemeClr>
                </a:solidFill>
              </a:rPr>
              <a:t>https://miro.medium.com/max/1400/0*qhbqSpJTrjqRNRSF.png</a:t>
            </a:r>
          </a:p>
        </p:txBody>
      </p:sp>
    </p:spTree>
    <p:extLst>
      <p:ext uri="{BB962C8B-B14F-4D97-AF65-F5344CB8AC3E}">
        <p14:creationId xmlns:p14="http://schemas.microsoft.com/office/powerpoint/2010/main" val="3014817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215349" y="255334"/>
            <a:ext cx="6612835" cy="535531"/>
          </a:xfrm>
        </p:spPr>
        <p:txBody>
          <a:bodyPr/>
          <a:lstStyle/>
          <a:p>
            <a:r>
              <a:rPr lang="es-419" sz="3200" u="sng" dirty="0"/>
              <a:t>PRÁCTICA</a:t>
            </a:r>
            <a:r>
              <a:rPr lang="es-419" sz="3200" dirty="0"/>
              <a:t> CON REPO REMOTO</a:t>
            </a:r>
            <a:endParaRPr lang="en-US" sz="32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215349" y="1282494"/>
            <a:ext cx="7311886" cy="4549338"/>
          </a:xfrm>
        </p:spPr>
        <p:txBody>
          <a:bodyPr>
            <a:normAutofit lnSpcReduction="10000"/>
          </a:bodyPr>
          <a:lstStyle/>
          <a:p>
            <a:pPr marL="0" indent="0">
              <a:buNone/>
            </a:pPr>
            <a:r>
              <a:rPr lang="es-419" sz="2000" dirty="0"/>
              <a:t>Ahora haremos una práctica para unir lo que hemos aprendido de Git y </a:t>
            </a:r>
            <a:r>
              <a:rPr lang="es-419" sz="2000" dirty="0" err="1"/>
              <a:t>Github</a:t>
            </a:r>
            <a:r>
              <a:rPr lang="es-419" sz="2000" dirty="0"/>
              <a:t>.</a:t>
            </a:r>
          </a:p>
          <a:p>
            <a:pPr marL="457200" indent="-457200">
              <a:buFont typeface="+mj-lt"/>
              <a:buAutoNum type="arabicPeriod"/>
            </a:pPr>
            <a:r>
              <a:rPr lang="es-419" sz="2000" dirty="0"/>
              <a:t>Crear un repositorio en </a:t>
            </a:r>
            <a:r>
              <a:rPr lang="es-419" sz="2000" dirty="0" err="1"/>
              <a:t>Github</a:t>
            </a:r>
            <a:endParaRPr lang="es-419" sz="2000" dirty="0"/>
          </a:p>
          <a:p>
            <a:pPr marL="457200" indent="-457200">
              <a:buFont typeface="+mj-lt"/>
              <a:buAutoNum type="arabicPeriod"/>
            </a:pPr>
            <a:r>
              <a:rPr lang="es-419" sz="2000" dirty="0"/>
              <a:t>Clonar el repositorio en su computador</a:t>
            </a:r>
          </a:p>
          <a:p>
            <a:pPr marL="457200" indent="-457200">
              <a:buFont typeface="+mj-lt"/>
              <a:buAutoNum type="arabicPeriod"/>
            </a:pPr>
            <a:r>
              <a:rPr lang="es-419" sz="2000" dirty="0"/>
              <a:t>Adicione un archivo desde la nube, es decir desde el sitio web de </a:t>
            </a:r>
            <a:r>
              <a:rPr lang="es-419" sz="2000" dirty="0" err="1"/>
              <a:t>Github</a:t>
            </a:r>
            <a:r>
              <a:rPr lang="es-419" sz="2000" dirty="0"/>
              <a:t>, como sugerencia, que se llame “archivoManual.txt” y adiciónele 2 líneas de texto</a:t>
            </a:r>
          </a:p>
          <a:p>
            <a:pPr marL="457200" indent="-457200">
              <a:buFont typeface="+mj-lt"/>
              <a:buAutoNum type="arabicPeriod"/>
            </a:pPr>
            <a:r>
              <a:rPr lang="es-419" sz="2000" dirty="0"/>
              <a:t>En el repo local haga </a:t>
            </a:r>
            <a:r>
              <a:rPr lang="es-419" sz="2000" dirty="0" err="1"/>
              <a:t>pull</a:t>
            </a:r>
            <a:r>
              <a:rPr lang="es-419" sz="2000" dirty="0"/>
              <a:t> al repo remoto para actualizar los cambios y que quede dicho archivo en su computador</a:t>
            </a:r>
          </a:p>
          <a:p>
            <a:pPr marL="457200" indent="-457200">
              <a:buFont typeface="+mj-lt"/>
              <a:buAutoNum type="arabicPeriod"/>
            </a:pPr>
            <a:r>
              <a:rPr lang="es-419" sz="2000" dirty="0"/>
              <a:t>Ahora, desde su computador, cree un archivo, como sugerencia que se llame “archivoLocal.txt” y adiciónele 2 líneas de texto.</a:t>
            </a:r>
          </a:p>
          <a:p>
            <a:pPr marL="457200" indent="-457200">
              <a:buFont typeface="+mj-lt"/>
              <a:buAutoNum type="arabicPeriod"/>
            </a:pPr>
            <a:r>
              <a:rPr lang="es-419" sz="2000" dirty="0"/>
              <a:t>Aplique los comandos necesarios para poder actualizar el repositorio remoto que ahora debe contar con este nuevo archivo.</a:t>
            </a:r>
          </a:p>
        </p:txBody>
      </p:sp>
    </p:spTree>
    <p:extLst>
      <p:ext uri="{BB962C8B-B14F-4D97-AF65-F5344CB8AC3E}">
        <p14:creationId xmlns:p14="http://schemas.microsoft.com/office/powerpoint/2010/main" val="2249665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3E683-DBA2-4D67-BBBE-9B730FA6AD1C}"/>
              </a:ext>
            </a:extLst>
          </p:cNvPr>
          <p:cNvSpPr>
            <a:spLocks noGrp="1"/>
          </p:cNvSpPr>
          <p:nvPr>
            <p:ph type="title"/>
          </p:nvPr>
        </p:nvSpPr>
        <p:spPr>
          <a:xfrm>
            <a:off x="838200" y="559456"/>
            <a:ext cx="5695122" cy="757130"/>
          </a:xfrm>
        </p:spPr>
        <p:txBody>
          <a:bodyPr/>
          <a:lstStyle/>
          <a:p>
            <a:r>
              <a:rPr lang="es-419" dirty="0"/>
              <a:t>Errores comunes al hacer </a:t>
            </a:r>
            <a:r>
              <a:rPr lang="es-419" dirty="0" err="1"/>
              <a:t>push</a:t>
            </a:r>
            <a:endParaRPr lang="en-US" dirty="0"/>
          </a:p>
        </p:txBody>
      </p:sp>
      <p:pic>
        <p:nvPicPr>
          <p:cNvPr id="5" name="Picture 4">
            <a:extLst>
              <a:ext uri="{FF2B5EF4-FFF2-40B4-BE49-F238E27FC236}">
                <a16:creationId xmlns:a16="http://schemas.microsoft.com/office/drawing/2014/main" id="{23E44C9C-362A-450F-802B-A54F84DE4317}"/>
              </a:ext>
            </a:extLst>
          </p:cNvPr>
          <p:cNvPicPr>
            <a:picLocks noChangeAspect="1"/>
          </p:cNvPicPr>
          <p:nvPr/>
        </p:nvPicPr>
        <p:blipFill>
          <a:blip r:embed="rId2"/>
          <a:stretch>
            <a:fillRect/>
          </a:stretch>
        </p:blipFill>
        <p:spPr>
          <a:xfrm>
            <a:off x="838200" y="1987648"/>
            <a:ext cx="9603658" cy="2511642"/>
          </a:xfrm>
          <a:prstGeom prst="rect">
            <a:avLst/>
          </a:prstGeom>
        </p:spPr>
      </p:pic>
      <p:sp>
        <p:nvSpPr>
          <p:cNvPr id="6" name="Title 2">
            <a:extLst>
              <a:ext uri="{FF2B5EF4-FFF2-40B4-BE49-F238E27FC236}">
                <a16:creationId xmlns:a16="http://schemas.microsoft.com/office/drawing/2014/main" id="{095FAE7B-6E60-6FC4-A0EC-10DBCC338FB0}"/>
              </a:ext>
            </a:extLst>
          </p:cNvPr>
          <p:cNvSpPr txBox="1">
            <a:spLocks/>
          </p:cNvSpPr>
          <p:nvPr/>
        </p:nvSpPr>
        <p:spPr>
          <a:xfrm>
            <a:off x="3704369" y="4874886"/>
            <a:ext cx="6737489" cy="590931"/>
          </a:xfrm>
          <a:prstGeom prst="rect">
            <a:avLst/>
          </a:prstGeo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pPr marL="0" indent="0" algn="just">
              <a:buNone/>
            </a:pPr>
            <a:r>
              <a:rPr lang="es-419" sz="1800" dirty="0"/>
              <a:t>No hemos actualizado nuestro repo local y queremos hacer cambios en el remoto. Es necesario primero hacer </a:t>
            </a:r>
            <a:r>
              <a:rPr lang="es-419" sz="1800" dirty="0" err="1"/>
              <a:t>pull</a:t>
            </a:r>
            <a:endParaRPr lang="es-419" sz="1800" dirty="0"/>
          </a:p>
        </p:txBody>
      </p:sp>
    </p:spTree>
    <p:extLst>
      <p:ext uri="{BB962C8B-B14F-4D97-AF65-F5344CB8AC3E}">
        <p14:creationId xmlns:p14="http://schemas.microsoft.com/office/powerpoint/2010/main" val="356395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F1E13C-7C66-4631-A7B8-993FEC0A687A}"/>
              </a:ext>
            </a:extLst>
          </p:cNvPr>
          <p:cNvSpPr>
            <a:spLocks noGrp="1"/>
          </p:cNvSpPr>
          <p:nvPr>
            <p:ph type="title"/>
          </p:nvPr>
        </p:nvSpPr>
        <p:spPr>
          <a:xfrm>
            <a:off x="838200" y="559456"/>
            <a:ext cx="10515600" cy="757130"/>
          </a:xfrm>
        </p:spPr>
        <p:txBody>
          <a:bodyPr/>
          <a:lstStyle/>
          <a:p>
            <a:r>
              <a:rPr lang="es-419" dirty="0"/>
              <a:t>Hacer el </a:t>
            </a:r>
            <a:r>
              <a:rPr lang="es-419" dirty="0" err="1"/>
              <a:t>pull</a:t>
            </a:r>
            <a:endParaRPr lang="en-US" dirty="0"/>
          </a:p>
        </p:txBody>
      </p:sp>
      <p:pic>
        <p:nvPicPr>
          <p:cNvPr id="5" name="Picture 4">
            <a:extLst>
              <a:ext uri="{FF2B5EF4-FFF2-40B4-BE49-F238E27FC236}">
                <a16:creationId xmlns:a16="http://schemas.microsoft.com/office/drawing/2014/main" id="{552D5D8B-203E-4E97-9B99-4B0FE078703C}"/>
              </a:ext>
            </a:extLst>
          </p:cNvPr>
          <p:cNvPicPr>
            <a:picLocks noChangeAspect="1"/>
          </p:cNvPicPr>
          <p:nvPr/>
        </p:nvPicPr>
        <p:blipFill>
          <a:blip r:embed="rId2"/>
          <a:stretch>
            <a:fillRect/>
          </a:stretch>
        </p:blipFill>
        <p:spPr>
          <a:xfrm>
            <a:off x="838200" y="1475373"/>
            <a:ext cx="10943303" cy="3218142"/>
          </a:xfrm>
          <a:prstGeom prst="rect">
            <a:avLst/>
          </a:prstGeom>
        </p:spPr>
      </p:pic>
    </p:spTree>
    <p:extLst>
      <p:ext uri="{BB962C8B-B14F-4D97-AF65-F5344CB8AC3E}">
        <p14:creationId xmlns:p14="http://schemas.microsoft.com/office/powerpoint/2010/main" val="4262447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1C21E-CF29-459C-9D99-403539A94797}"/>
              </a:ext>
            </a:extLst>
          </p:cNvPr>
          <p:cNvSpPr>
            <a:spLocks noGrp="1"/>
          </p:cNvSpPr>
          <p:nvPr>
            <p:ph type="title"/>
          </p:nvPr>
        </p:nvSpPr>
        <p:spPr>
          <a:xfrm>
            <a:off x="5745207" y="5224737"/>
            <a:ext cx="5403574" cy="757130"/>
          </a:xfrm>
        </p:spPr>
        <p:txBody>
          <a:bodyPr/>
          <a:lstStyle/>
          <a:p>
            <a:r>
              <a:rPr lang="es-419" dirty="0"/>
              <a:t>¿Qué es Replit?</a:t>
            </a:r>
            <a:endParaRPr lang="en-US" dirty="0"/>
          </a:p>
        </p:txBody>
      </p:sp>
      <p:sp>
        <p:nvSpPr>
          <p:cNvPr id="6" name="TextBox 5">
            <a:extLst>
              <a:ext uri="{FF2B5EF4-FFF2-40B4-BE49-F238E27FC236}">
                <a16:creationId xmlns:a16="http://schemas.microsoft.com/office/drawing/2014/main" id="{0D8FFEA0-C61B-4D80-B015-DD10EE6EFA8C}"/>
              </a:ext>
            </a:extLst>
          </p:cNvPr>
          <p:cNvSpPr txBox="1"/>
          <p:nvPr/>
        </p:nvSpPr>
        <p:spPr>
          <a:xfrm>
            <a:off x="0" y="4566220"/>
            <a:ext cx="1623002" cy="276999"/>
          </a:xfrm>
          <a:prstGeom prst="rect">
            <a:avLst/>
          </a:prstGeom>
          <a:noFill/>
        </p:spPr>
        <p:txBody>
          <a:bodyPr wrap="square">
            <a:spAutoFit/>
          </a:bodyPr>
          <a:lstStyle/>
          <a:p>
            <a:r>
              <a:rPr lang="en-US" sz="1200" dirty="0">
                <a:solidFill>
                  <a:schemeClr val="bg1">
                    <a:lumMod val="65000"/>
                  </a:schemeClr>
                </a:solidFill>
              </a:rPr>
              <a:t>www.replit.com</a:t>
            </a:r>
          </a:p>
        </p:txBody>
      </p:sp>
      <p:pic>
        <p:nvPicPr>
          <p:cNvPr id="4" name="Imagen 3">
            <a:extLst>
              <a:ext uri="{FF2B5EF4-FFF2-40B4-BE49-F238E27FC236}">
                <a16:creationId xmlns:a16="http://schemas.microsoft.com/office/drawing/2014/main" id="{2D8E10A0-5192-BAAE-398B-1DB29A4E18A4}"/>
              </a:ext>
            </a:extLst>
          </p:cNvPr>
          <p:cNvPicPr>
            <a:picLocks noChangeAspect="1"/>
          </p:cNvPicPr>
          <p:nvPr/>
        </p:nvPicPr>
        <p:blipFill>
          <a:blip r:embed="rId2"/>
          <a:stretch>
            <a:fillRect/>
          </a:stretch>
        </p:blipFill>
        <p:spPr>
          <a:xfrm>
            <a:off x="-878" y="9939"/>
            <a:ext cx="10257565" cy="5105399"/>
          </a:xfrm>
          <a:prstGeom prst="rect">
            <a:avLst/>
          </a:prstGeom>
        </p:spPr>
      </p:pic>
    </p:spTree>
    <p:extLst>
      <p:ext uri="{BB962C8B-B14F-4D97-AF65-F5344CB8AC3E}">
        <p14:creationId xmlns:p14="http://schemas.microsoft.com/office/powerpoint/2010/main" val="2669584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D2569B-6C24-40A1-8F08-42C59F65951F}"/>
              </a:ext>
            </a:extLst>
          </p:cNvPr>
          <p:cNvSpPr>
            <a:spLocks noGrp="1"/>
          </p:cNvSpPr>
          <p:nvPr>
            <p:ph idx="1"/>
          </p:nvPr>
        </p:nvSpPr>
        <p:spPr>
          <a:xfrm>
            <a:off x="465579" y="1253331"/>
            <a:ext cx="7366456" cy="4351338"/>
          </a:xfrm>
        </p:spPr>
        <p:txBody>
          <a:bodyPr>
            <a:normAutofit fontScale="85000" lnSpcReduction="20000"/>
          </a:bodyPr>
          <a:lstStyle/>
          <a:p>
            <a:pPr algn="just"/>
            <a:r>
              <a:rPr lang="es-419" dirty="0">
                <a:solidFill>
                  <a:srgbClr val="24292F"/>
                </a:solidFill>
                <a:latin typeface="-apple-system"/>
              </a:rPr>
              <a:t>Plataforma para desarrollar software de manera colaborativa (varios digitando un mismo archivo a la vez).</a:t>
            </a:r>
            <a:endParaRPr lang="es-419" b="0" i="0" dirty="0">
              <a:solidFill>
                <a:srgbClr val="24292F"/>
              </a:solidFill>
              <a:effectLst/>
              <a:latin typeface="-apple-system"/>
            </a:endParaRPr>
          </a:p>
          <a:p>
            <a:pPr algn="just"/>
            <a:r>
              <a:rPr lang="es-419" dirty="0">
                <a:solidFill>
                  <a:srgbClr val="24292F"/>
                </a:solidFill>
                <a:latin typeface="-apple-system"/>
              </a:rPr>
              <a:t>Más de 60 lenguajes disponibles para trabajar.</a:t>
            </a:r>
          </a:p>
          <a:p>
            <a:pPr algn="just"/>
            <a:r>
              <a:rPr lang="es-419" b="0" i="0" dirty="0">
                <a:solidFill>
                  <a:srgbClr val="24292F"/>
                </a:solidFill>
                <a:effectLst/>
                <a:latin typeface="-apple-system"/>
              </a:rPr>
              <a:t>Nos permite además de codificar usar un Shell teniendo una instancia de un servidor básico para nuestro uso.</a:t>
            </a:r>
          </a:p>
          <a:p>
            <a:pPr algn="just"/>
            <a:r>
              <a:rPr lang="es-419" dirty="0">
                <a:solidFill>
                  <a:srgbClr val="24292F"/>
                </a:solidFill>
                <a:latin typeface="-apple-system"/>
              </a:rPr>
              <a:t>Trae Git preinstalado.</a:t>
            </a:r>
            <a:endParaRPr lang="es-419" b="0" i="0" dirty="0">
              <a:solidFill>
                <a:srgbClr val="24292F"/>
              </a:solidFill>
              <a:effectLst/>
              <a:latin typeface="-apple-system"/>
            </a:endParaRPr>
          </a:p>
          <a:p>
            <a:pPr algn="just"/>
            <a:r>
              <a:rPr lang="es-419" b="0" i="0" dirty="0">
                <a:solidFill>
                  <a:srgbClr val="24292F"/>
                </a:solidFill>
                <a:effectLst/>
                <a:latin typeface="-apple-system"/>
              </a:rPr>
              <a:t>Se conecta con </a:t>
            </a:r>
            <a:r>
              <a:rPr lang="es-419" b="0" i="0" dirty="0" err="1">
                <a:solidFill>
                  <a:srgbClr val="24292F"/>
                </a:solidFill>
                <a:effectLst/>
                <a:latin typeface="-apple-system"/>
              </a:rPr>
              <a:t>Github</a:t>
            </a:r>
            <a:r>
              <a:rPr lang="es-419" b="0" i="0" dirty="0">
                <a:solidFill>
                  <a:srgbClr val="24292F"/>
                </a:solidFill>
                <a:effectLst/>
                <a:latin typeface="-apple-system"/>
              </a:rPr>
              <a:t> para usarlo como repositorio remoto.</a:t>
            </a:r>
          </a:p>
          <a:p>
            <a:pPr algn="just"/>
            <a:r>
              <a:rPr lang="es-419" dirty="0">
                <a:solidFill>
                  <a:srgbClr val="24292F"/>
                </a:solidFill>
                <a:latin typeface="-apple-system"/>
              </a:rPr>
              <a:t>Creemos entonces una cuenta para empezar </a:t>
            </a:r>
            <a:r>
              <a:rPr lang="es-419" b="1" dirty="0">
                <a:solidFill>
                  <a:srgbClr val="24292F"/>
                </a:solidFill>
                <a:latin typeface="-apple-system"/>
                <a:hlinkClick r:id="rId2"/>
              </a:rPr>
              <a:t>https://replit.com/</a:t>
            </a:r>
            <a:endParaRPr lang="es-419" b="1" dirty="0">
              <a:solidFill>
                <a:srgbClr val="24292F"/>
              </a:solidFill>
              <a:latin typeface="-apple-system"/>
            </a:endParaRPr>
          </a:p>
          <a:p>
            <a:pPr algn="just"/>
            <a:r>
              <a:rPr lang="es-419" dirty="0"/>
              <a:t>Y hagamos un clone de un repositorio para trabajarlo desde Replit</a:t>
            </a:r>
          </a:p>
        </p:txBody>
      </p:sp>
      <p:sp>
        <p:nvSpPr>
          <p:cNvPr id="6" name="Title 2">
            <a:extLst>
              <a:ext uri="{FF2B5EF4-FFF2-40B4-BE49-F238E27FC236}">
                <a16:creationId xmlns:a16="http://schemas.microsoft.com/office/drawing/2014/main" id="{537103E2-4446-4993-8977-E3B96F46D66D}"/>
              </a:ext>
            </a:extLst>
          </p:cNvPr>
          <p:cNvSpPr txBox="1">
            <a:spLocks/>
          </p:cNvSpPr>
          <p:nvPr/>
        </p:nvSpPr>
        <p:spPr>
          <a:xfrm>
            <a:off x="465579" y="354010"/>
            <a:ext cx="2584075" cy="7571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r>
              <a:rPr lang="es-419" dirty="0"/>
              <a:t>Replit</a:t>
            </a:r>
          </a:p>
        </p:txBody>
      </p:sp>
      <p:pic>
        <p:nvPicPr>
          <p:cNvPr id="4" name="Imagen 3">
            <a:extLst>
              <a:ext uri="{FF2B5EF4-FFF2-40B4-BE49-F238E27FC236}">
                <a16:creationId xmlns:a16="http://schemas.microsoft.com/office/drawing/2014/main" id="{EE37A6B2-061D-BA8C-8E57-47F7E8333039}"/>
              </a:ext>
            </a:extLst>
          </p:cNvPr>
          <p:cNvPicPr>
            <a:picLocks noChangeAspect="1"/>
          </p:cNvPicPr>
          <p:nvPr/>
        </p:nvPicPr>
        <p:blipFill>
          <a:blip r:embed="rId3"/>
          <a:stretch>
            <a:fillRect/>
          </a:stretch>
        </p:blipFill>
        <p:spPr>
          <a:xfrm>
            <a:off x="8118723" y="4605532"/>
            <a:ext cx="3885994" cy="1793117"/>
          </a:xfrm>
          <a:prstGeom prst="rect">
            <a:avLst/>
          </a:prstGeom>
        </p:spPr>
      </p:pic>
    </p:spTree>
    <p:extLst>
      <p:ext uri="{BB962C8B-B14F-4D97-AF65-F5344CB8AC3E}">
        <p14:creationId xmlns:p14="http://schemas.microsoft.com/office/powerpoint/2010/main" val="1653041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537103E2-4446-4993-8977-E3B96F46D66D}"/>
              </a:ext>
            </a:extLst>
          </p:cNvPr>
          <p:cNvSpPr txBox="1">
            <a:spLocks/>
          </p:cNvSpPr>
          <p:nvPr/>
        </p:nvSpPr>
        <p:spPr>
          <a:xfrm>
            <a:off x="465579" y="354010"/>
            <a:ext cx="2584075" cy="7571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r>
              <a:rPr lang="es-419" dirty="0"/>
              <a:t>Replit</a:t>
            </a:r>
          </a:p>
        </p:txBody>
      </p:sp>
      <p:pic>
        <p:nvPicPr>
          <p:cNvPr id="4" name="Imagen 3">
            <a:extLst>
              <a:ext uri="{FF2B5EF4-FFF2-40B4-BE49-F238E27FC236}">
                <a16:creationId xmlns:a16="http://schemas.microsoft.com/office/drawing/2014/main" id="{EE37A6B2-061D-BA8C-8E57-47F7E8333039}"/>
              </a:ext>
            </a:extLst>
          </p:cNvPr>
          <p:cNvPicPr>
            <a:picLocks noChangeAspect="1"/>
          </p:cNvPicPr>
          <p:nvPr/>
        </p:nvPicPr>
        <p:blipFill>
          <a:blip r:embed="rId2"/>
          <a:stretch>
            <a:fillRect/>
          </a:stretch>
        </p:blipFill>
        <p:spPr>
          <a:xfrm>
            <a:off x="8118723" y="4605532"/>
            <a:ext cx="3885994" cy="1793117"/>
          </a:xfrm>
          <a:prstGeom prst="rect">
            <a:avLst/>
          </a:prstGeom>
        </p:spPr>
      </p:pic>
      <p:pic>
        <p:nvPicPr>
          <p:cNvPr id="8" name="Imagen 7">
            <a:extLst>
              <a:ext uri="{FF2B5EF4-FFF2-40B4-BE49-F238E27FC236}">
                <a16:creationId xmlns:a16="http://schemas.microsoft.com/office/drawing/2014/main" id="{5291EDEE-E536-BB01-1519-AC14336E4E1F}"/>
              </a:ext>
            </a:extLst>
          </p:cNvPr>
          <p:cNvPicPr>
            <a:picLocks noChangeAspect="1"/>
          </p:cNvPicPr>
          <p:nvPr/>
        </p:nvPicPr>
        <p:blipFill>
          <a:blip r:embed="rId3"/>
          <a:stretch>
            <a:fillRect/>
          </a:stretch>
        </p:blipFill>
        <p:spPr>
          <a:xfrm>
            <a:off x="1060788" y="1224068"/>
            <a:ext cx="6024980" cy="43099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28961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8CBAF60-4EC8-D319-C4F2-10C2D6BEB867}"/>
              </a:ext>
            </a:extLst>
          </p:cNvPr>
          <p:cNvPicPr>
            <a:picLocks noChangeAspect="1"/>
          </p:cNvPicPr>
          <p:nvPr/>
        </p:nvPicPr>
        <p:blipFill>
          <a:blip r:embed="rId2"/>
          <a:stretch>
            <a:fillRect/>
          </a:stretch>
        </p:blipFill>
        <p:spPr>
          <a:xfrm>
            <a:off x="0" y="559422"/>
            <a:ext cx="12192000" cy="5150918"/>
          </a:xfrm>
          <a:prstGeom prst="rect">
            <a:avLst/>
          </a:prstGeom>
        </p:spPr>
      </p:pic>
      <p:sp>
        <p:nvSpPr>
          <p:cNvPr id="3" name="Title 2">
            <a:extLst>
              <a:ext uri="{FF2B5EF4-FFF2-40B4-BE49-F238E27FC236}">
                <a16:creationId xmlns:a16="http://schemas.microsoft.com/office/drawing/2014/main" id="{3601C21E-CF29-459C-9D99-403539A94797}"/>
              </a:ext>
            </a:extLst>
          </p:cNvPr>
          <p:cNvSpPr>
            <a:spLocks noGrp="1"/>
          </p:cNvSpPr>
          <p:nvPr>
            <p:ph type="title"/>
          </p:nvPr>
        </p:nvSpPr>
        <p:spPr>
          <a:xfrm>
            <a:off x="3840651" y="4504672"/>
            <a:ext cx="1424219" cy="313932"/>
          </a:xfrm>
          <a:solidFill>
            <a:schemeClr val="accent5">
              <a:lumMod val="60000"/>
              <a:lumOff val="40000"/>
            </a:schemeClr>
          </a:solidFill>
        </p:spPr>
        <p:txBody>
          <a:bodyPr/>
          <a:lstStyle/>
          <a:p>
            <a:r>
              <a:rPr lang="es-419" sz="1600" dirty="0"/>
              <a:t>CODE AREA</a:t>
            </a:r>
            <a:endParaRPr lang="en-US" sz="1600" dirty="0"/>
          </a:p>
        </p:txBody>
      </p:sp>
      <p:sp>
        <p:nvSpPr>
          <p:cNvPr id="7" name="Title 2">
            <a:extLst>
              <a:ext uri="{FF2B5EF4-FFF2-40B4-BE49-F238E27FC236}">
                <a16:creationId xmlns:a16="http://schemas.microsoft.com/office/drawing/2014/main" id="{41AEED2C-D7D2-106C-1E95-31D219DFD235}"/>
              </a:ext>
            </a:extLst>
          </p:cNvPr>
          <p:cNvSpPr txBox="1">
            <a:spLocks/>
          </p:cNvSpPr>
          <p:nvPr/>
        </p:nvSpPr>
        <p:spPr>
          <a:xfrm>
            <a:off x="9233792" y="4500106"/>
            <a:ext cx="1247689" cy="318498"/>
          </a:xfrm>
          <a:prstGeom prst="rect">
            <a:avLst/>
          </a:prstGeom>
          <a:solidFill>
            <a:schemeClr val="accent5">
              <a:lumMod val="60000"/>
              <a:lumOff val="40000"/>
            </a:schemeClr>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pPr algn="ctr"/>
            <a:r>
              <a:rPr lang="es-419" sz="1600" dirty="0"/>
              <a:t>PC AREA</a:t>
            </a:r>
          </a:p>
        </p:txBody>
      </p:sp>
      <p:sp>
        <p:nvSpPr>
          <p:cNvPr id="8" name="Title 2">
            <a:extLst>
              <a:ext uri="{FF2B5EF4-FFF2-40B4-BE49-F238E27FC236}">
                <a16:creationId xmlns:a16="http://schemas.microsoft.com/office/drawing/2014/main" id="{933627F8-6B38-AD66-1FF2-B40BEC901916}"/>
              </a:ext>
            </a:extLst>
          </p:cNvPr>
          <p:cNvSpPr txBox="1">
            <a:spLocks/>
          </p:cNvSpPr>
          <p:nvPr/>
        </p:nvSpPr>
        <p:spPr>
          <a:xfrm>
            <a:off x="496106" y="4766019"/>
            <a:ext cx="1214413" cy="480131"/>
          </a:xfrm>
          <a:prstGeom prst="rect">
            <a:avLst/>
          </a:prstGeom>
          <a:solidFill>
            <a:schemeClr val="accent5">
              <a:lumMod val="60000"/>
              <a:lumOff val="40000"/>
            </a:schemeClr>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pPr algn="ctr"/>
            <a:r>
              <a:rPr lang="es-419" sz="1400" dirty="0"/>
              <a:t>PROYECT AREA</a:t>
            </a:r>
          </a:p>
        </p:txBody>
      </p:sp>
    </p:spTree>
    <p:extLst>
      <p:ext uri="{BB962C8B-B14F-4D97-AF65-F5344CB8AC3E}">
        <p14:creationId xmlns:p14="http://schemas.microsoft.com/office/powerpoint/2010/main" val="325851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215349" y="255334"/>
            <a:ext cx="6612835" cy="535531"/>
          </a:xfrm>
        </p:spPr>
        <p:txBody>
          <a:bodyPr/>
          <a:lstStyle/>
          <a:p>
            <a:r>
              <a:rPr lang="es-419" sz="3200" u="sng" dirty="0"/>
              <a:t>PRÁCTICA</a:t>
            </a:r>
            <a:r>
              <a:rPr lang="es-419" sz="3200" dirty="0"/>
              <a:t> CON REPLIT</a:t>
            </a:r>
            <a:endParaRPr lang="en-US" sz="32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699443" y="1672458"/>
            <a:ext cx="7311886" cy="3908071"/>
          </a:xfrm>
        </p:spPr>
        <p:txBody>
          <a:bodyPr>
            <a:normAutofit/>
          </a:bodyPr>
          <a:lstStyle/>
          <a:p>
            <a:pPr marL="0" indent="0">
              <a:buNone/>
            </a:pPr>
            <a:r>
              <a:rPr lang="es-419" sz="2000" dirty="0"/>
              <a:t>Ahora haremos una práctica para unir lo que hemos aprendido de Git, </a:t>
            </a:r>
            <a:r>
              <a:rPr lang="es-419" sz="2000" dirty="0" err="1"/>
              <a:t>Github</a:t>
            </a:r>
            <a:r>
              <a:rPr lang="es-419" sz="2000" dirty="0"/>
              <a:t> y Replit.</a:t>
            </a:r>
          </a:p>
          <a:p>
            <a:pPr marL="457200" indent="-457200">
              <a:buFont typeface="+mj-lt"/>
              <a:buAutoNum type="arabicPeriod"/>
            </a:pPr>
            <a:r>
              <a:rPr lang="es-419" sz="2000" dirty="0"/>
              <a:t>Crear cuenta en Replit.com</a:t>
            </a:r>
          </a:p>
          <a:p>
            <a:pPr marL="457200" indent="-457200">
              <a:buFont typeface="+mj-lt"/>
              <a:buAutoNum type="arabicPeriod"/>
            </a:pPr>
            <a:r>
              <a:rPr lang="es-419" sz="2000" dirty="0"/>
              <a:t>Crear un proyecto en Replit con el lenguaje de su preferencia.</a:t>
            </a:r>
          </a:p>
          <a:p>
            <a:pPr marL="457200" indent="-457200">
              <a:buFont typeface="+mj-lt"/>
              <a:buAutoNum type="arabicPeriod"/>
            </a:pPr>
            <a:r>
              <a:rPr lang="es-419" sz="2000" dirty="0"/>
              <a:t>Crear un repo en </a:t>
            </a:r>
            <a:r>
              <a:rPr lang="es-419" sz="2000" dirty="0" err="1"/>
              <a:t>Github</a:t>
            </a:r>
            <a:r>
              <a:rPr lang="es-419" sz="2000" dirty="0"/>
              <a:t> para conectarlo con </a:t>
            </a:r>
            <a:r>
              <a:rPr lang="es-419" sz="2000" dirty="0" err="1"/>
              <a:t>replit</a:t>
            </a:r>
            <a:endParaRPr lang="es-419" sz="2000" dirty="0"/>
          </a:p>
          <a:p>
            <a:pPr marL="457200" indent="-457200">
              <a:buFont typeface="+mj-lt"/>
              <a:buAutoNum type="arabicPeriod"/>
            </a:pPr>
            <a:r>
              <a:rPr lang="es-419" sz="2000" dirty="0"/>
              <a:t>Haciendo uso del Shell, clonar en Replit el repo de </a:t>
            </a:r>
            <a:r>
              <a:rPr lang="es-419" sz="2000" dirty="0" err="1"/>
              <a:t>Github</a:t>
            </a:r>
            <a:endParaRPr lang="es-419" sz="2000" dirty="0"/>
          </a:p>
          <a:p>
            <a:pPr marL="457200" indent="-457200">
              <a:buFont typeface="+mj-lt"/>
              <a:buAutoNum type="arabicPeriod"/>
            </a:pPr>
            <a:r>
              <a:rPr lang="es-419" sz="2000" dirty="0"/>
              <a:t>Realizar actividades con el repo en Replit para poder hacer </a:t>
            </a:r>
            <a:r>
              <a:rPr lang="es-419" sz="2000" dirty="0" err="1"/>
              <a:t>pull</a:t>
            </a:r>
            <a:r>
              <a:rPr lang="es-419" sz="2000" dirty="0"/>
              <a:t> y </a:t>
            </a:r>
            <a:r>
              <a:rPr lang="es-419" sz="2000" dirty="0" err="1"/>
              <a:t>push</a:t>
            </a:r>
            <a:r>
              <a:rPr lang="es-419" sz="2000" dirty="0"/>
              <a:t> y observar su operación.</a:t>
            </a:r>
          </a:p>
          <a:p>
            <a:pPr marL="457200" indent="-457200">
              <a:buFont typeface="+mj-lt"/>
              <a:buAutoNum type="arabicPeriod"/>
            </a:pPr>
            <a:r>
              <a:rPr lang="es-419" sz="2000" dirty="0"/>
              <a:t>Invitar a uno de sus compañeros al proyecto en Replit y trabajar el código de forma colaborativa.</a:t>
            </a:r>
          </a:p>
        </p:txBody>
      </p:sp>
    </p:spTree>
    <p:extLst>
      <p:ext uri="{BB962C8B-B14F-4D97-AF65-F5344CB8AC3E}">
        <p14:creationId xmlns:p14="http://schemas.microsoft.com/office/powerpoint/2010/main" val="714201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B45E64-5C44-4AC0-A82B-0A7ED2BF24AB}"/>
              </a:ext>
            </a:extLst>
          </p:cNvPr>
          <p:cNvSpPr>
            <a:spLocks noGrp="1"/>
          </p:cNvSpPr>
          <p:nvPr>
            <p:ph type="title"/>
          </p:nvPr>
        </p:nvSpPr>
        <p:spPr>
          <a:xfrm>
            <a:off x="838200" y="559456"/>
            <a:ext cx="7498976" cy="757130"/>
          </a:xfrm>
        </p:spPr>
        <p:txBody>
          <a:bodyPr/>
          <a:lstStyle/>
          <a:p>
            <a:r>
              <a:rPr lang="es-419" dirty="0"/>
              <a:t>!Ahora ya conocemos!</a:t>
            </a:r>
            <a:endParaRPr lang="en-US" dirty="0"/>
          </a:p>
        </p:txBody>
      </p:sp>
      <p:graphicFrame>
        <p:nvGraphicFramePr>
          <p:cNvPr id="10" name="Marcador de contenido 9">
            <a:extLst>
              <a:ext uri="{FF2B5EF4-FFF2-40B4-BE49-F238E27FC236}">
                <a16:creationId xmlns:a16="http://schemas.microsoft.com/office/drawing/2014/main" id="{B6C19195-F84A-E335-6BB0-D261AFAB8D97}"/>
              </a:ext>
            </a:extLst>
          </p:cNvPr>
          <p:cNvGraphicFramePr>
            <a:graphicFrameLocks noGrp="1"/>
          </p:cNvGraphicFramePr>
          <p:nvPr>
            <p:ph idx="1"/>
            <p:extLst>
              <p:ext uri="{D42A27DB-BD31-4B8C-83A1-F6EECF244321}">
                <p14:modId xmlns:p14="http://schemas.microsoft.com/office/powerpoint/2010/main" val="1070873549"/>
              </p:ext>
            </p:extLst>
          </p:nvPr>
        </p:nvGraphicFramePr>
        <p:xfrm>
          <a:off x="1600993" y="1556683"/>
          <a:ext cx="89900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n 10">
            <a:extLst>
              <a:ext uri="{FF2B5EF4-FFF2-40B4-BE49-F238E27FC236}">
                <a16:creationId xmlns:a16="http://schemas.microsoft.com/office/drawing/2014/main" id="{6ACCB950-D42F-5969-64B6-9D093F6B08B0}"/>
              </a:ext>
            </a:extLst>
          </p:cNvPr>
          <p:cNvPicPr>
            <a:picLocks noChangeAspect="1"/>
          </p:cNvPicPr>
          <p:nvPr/>
        </p:nvPicPr>
        <p:blipFill rotWithShape="1">
          <a:blip r:embed="rId7"/>
          <a:srcRect l="42693"/>
          <a:stretch/>
        </p:blipFill>
        <p:spPr>
          <a:xfrm>
            <a:off x="1600993" y="3008243"/>
            <a:ext cx="2003550" cy="1429286"/>
          </a:xfrm>
          <a:prstGeom prst="rect">
            <a:avLst/>
          </a:prstGeom>
        </p:spPr>
      </p:pic>
      <p:pic>
        <p:nvPicPr>
          <p:cNvPr id="17" name="Imagen 16">
            <a:extLst>
              <a:ext uri="{FF2B5EF4-FFF2-40B4-BE49-F238E27FC236}">
                <a16:creationId xmlns:a16="http://schemas.microsoft.com/office/drawing/2014/main" id="{88E00E62-5104-BF11-D9DB-CA82C42707A8}"/>
              </a:ext>
            </a:extLst>
          </p:cNvPr>
          <p:cNvPicPr>
            <a:picLocks noChangeAspect="1"/>
          </p:cNvPicPr>
          <p:nvPr/>
        </p:nvPicPr>
        <p:blipFill rotWithShape="1">
          <a:blip r:embed="rId8"/>
          <a:srcRect l="6909"/>
          <a:stretch/>
        </p:blipFill>
        <p:spPr>
          <a:xfrm>
            <a:off x="1600993" y="1556683"/>
            <a:ext cx="2003550" cy="1363309"/>
          </a:xfrm>
          <a:prstGeom prst="rect">
            <a:avLst/>
          </a:prstGeom>
        </p:spPr>
      </p:pic>
      <p:pic>
        <p:nvPicPr>
          <p:cNvPr id="18" name="Imagen 17">
            <a:extLst>
              <a:ext uri="{FF2B5EF4-FFF2-40B4-BE49-F238E27FC236}">
                <a16:creationId xmlns:a16="http://schemas.microsoft.com/office/drawing/2014/main" id="{48A49B9B-8CFA-17E8-33D7-AE1F1994F7E7}"/>
              </a:ext>
            </a:extLst>
          </p:cNvPr>
          <p:cNvPicPr>
            <a:picLocks noChangeAspect="1"/>
          </p:cNvPicPr>
          <p:nvPr/>
        </p:nvPicPr>
        <p:blipFill rotWithShape="1">
          <a:blip r:embed="rId9"/>
          <a:srcRect l="13172" r="12213"/>
          <a:stretch/>
        </p:blipFill>
        <p:spPr>
          <a:xfrm>
            <a:off x="1400018" y="4544712"/>
            <a:ext cx="2204525" cy="1363309"/>
          </a:xfrm>
          <a:prstGeom prst="rect">
            <a:avLst/>
          </a:prstGeom>
        </p:spPr>
      </p:pic>
    </p:spTree>
    <p:extLst>
      <p:ext uri="{BB962C8B-B14F-4D97-AF65-F5344CB8AC3E}">
        <p14:creationId xmlns:p14="http://schemas.microsoft.com/office/powerpoint/2010/main" val="3169148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F9BB82-C2B9-4BAD-B356-3108C1B95DDB}"/>
              </a:ext>
            </a:extLst>
          </p:cNvPr>
          <p:cNvSpPr>
            <a:spLocks noGrp="1"/>
          </p:cNvSpPr>
          <p:nvPr>
            <p:ph idx="1"/>
          </p:nvPr>
        </p:nvSpPr>
        <p:spPr/>
        <p:txBody>
          <a:bodyPr>
            <a:normAutofit/>
          </a:bodyPr>
          <a:lstStyle/>
          <a:p>
            <a:r>
              <a:rPr lang="en-US" sz="2000" dirty="0">
                <a:hlinkClick r:id="rId2"/>
              </a:rPr>
              <a:t>https://lab.github.com/lmachens/git-and-github-first-timers</a:t>
            </a:r>
            <a:endParaRPr lang="en-US" sz="2000" dirty="0"/>
          </a:p>
          <a:p>
            <a:pPr marL="0" indent="0">
              <a:buNone/>
            </a:pPr>
            <a:r>
              <a:rPr lang="en-US" sz="2000" dirty="0"/>
              <a:t>[</a:t>
            </a:r>
            <a:r>
              <a:rPr lang="en-US" sz="2000" dirty="0" err="1"/>
              <a:t>Documentacion</a:t>
            </a:r>
            <a:r>
              <a:rPr lang="en-US" sz="2000" dirty="0"/>
              <a:t> de Git] https://git-scm.com/docs</a:t>
            </a:r>
          </a:p>
          <a:p>
            <a:pPr marL="0" indent="0">
              <a:buNone/>
            </a:pPr>
            <a:r>
              <a:rPr lang="en-US" sz="2000" dirty="0"/>
              <a:t>[</a:t>
            </a:r>
            <a:r>
              <a:rPr lang="en-US" sz="2000" dirty="0" err="1"/>
              <a:t>Configuración</a:t>
            </a:r>
            <a:r>
              <a:rPr lang="en-US" sz="2000" dirty="0"/>
              <a:t> Git] </a:t>
            </a:r>
            <a:r>
              <a:rPr lang="en-US" sz="2000" dirty="0">
                <a:hlinkClick r:id="rId3"/>
              </a:rPr>
              <a:t>https://githubtraining.github.io/training-manual/#/01_getting_ready_for_class</a:t>
            </a:r>
            <a:endParaRPr lang="en-US" sz="2000" dirty="0"/>
          </a:p>
          <a:p>
            <a:pPr marL="0" indent="0">
              <a:buNone/>
            </a:pPr>
            <a:r>
              <a:rPr lang="en-US" sz="2000" dirty="0"/>
              <a:t>[</a:t>
            </a:r>
            <a:r>
              <a:rPr lang="en-US" sz="2000" dirty="0" err="1"/>
              <a:t>Exploracion</a:t>
            </a:r>
            <a:r>
              <a:rPr lang="en-US" sz="2000" dirty="0"/>
              <a:t> </a:t>
            </a:r>
            <a:r>
              <a:rPr lang="en-US" sz="2000" dirty="0" err="1"/>
              <a:t>Github</a:t>
            </a:r>
            <a:r>
              <a:rPr lang="en-US" sz="2000" dirty="0"/>
              <a:t>] </a:t>
            </a:r>
            <a:r>
              <a:rPr lang="en-US" sz="2000" dirty="0">
                <a:hlinkClick r:id="rId4"/>
              </a:rPr>
              <a:t>https://githubtraining.github.io/training-manual/#/02_getting_started</a:t>
            </a:r>
            <a:endParaRPr lang="en-US" sz="2000" dirty="0"/>
          </a:p>
          <a:p>
            <a:pPr marL="0" indent="0">
              <a:buNone/>
            </a:pPr>
            <a:r>
              <a:rPr lang="en-US" sz="2000" dirty="0"/>
              <a:t>[Introduction to </a:t>
            </a:r>
            <a:r>
              <a:rPr lang="en-US" sz="2000" dirty="0" err="1"/>
              <a:t>github</a:t>
            </a:r>
            <a:r>
              <a:rPr lang="en-US" sz="2000" dirty="0"/>
              <a:t>] </a:t>
            </a:r>
            <a:r>
              <a:rPr lang="en-US" sz="2000" dirty="0">
                <a:hlinkClick r:id="rId5"/>
              </a:rPr>
              <a:t>https://github.com/skills/introduction-to-github</a:t>
            </a:r>
            <a:endParaRPr lang="en-US" sz="2000" dirty="0"/>
          </a:p>
          <a:p>
            <a:pPr marL="0" indent="0">
              <a:buNone/>
            </a:pPr>
            <a:r>
              <a:rPr lang="en-US" sz="2000" dirty="0"/>
              <a:t>[Working together] https://github.com/skills/review-pull-requests</a:t>
            </a:r>
          </a:p>
          <a:p>
            <a:pPr marL="0" indent="0">
              <a:buNone/>
            </a:pPr>
            <a:r>
              <a:rPr lang="en-US" sz="2000" dirty="0"/>
              <a:t>[</a:t>
            </a:r>
            <a:r>
              <a:rPr lang="en-US" sz="2000" dirty="0" err="1"/>
              <a:t>Github</a:t>
            </a:r>
            <a:r>
              <a:rPr lang="en-US" sz="2000" dirty="0"/>
              <a:t> actions] https://github.com/skills/hello-github-actions</a:t>
            </a:r>
          </a:p>
          <a:p>
            <a:pPr marL="0" indent="0">
              <a:buNone/>
            </a:pPr>
            <a:r>
              <a:rPr lang="en-US" sz="2000" dirty="0"/>
              <a:t>[</a:t>
            </a:r>
            <a:r>
              <a:rPr lang="en-US" sz="2000" dirty="0" err="1"/>
              <a:t>Continuos</a:t>
            </a:r>
            <a:r>
              <a:rPr lang="en-US" sz="2000" dirty="0"/>
              <a:t> Integration] https://github.com/skills/continuous-integration</a:t>
            </a:r>
          </a:p>
        </p:txBody>
      </p:sp>
      <p:sp>
        <p:nvSpPr>
          <p:cNvPr id="3" name="Title 2">
            <a:extLst>
              <a:ext uri="{FF2B5EF4-FFF2-40B4-BE49-F238E27FC236}">
                <a16:creationId xmlns:a16="http://schemas.microsoft.com/office/drawing/2014/main" id="{A4ADD359-89B5-4EBD-971F-73ECC33CBB82}"/>
              </a:ext>
            </a:extLst>
          </p:cNvPr>
          <p:cNvSpPr>
            <a:spLocks noGrp="1"/>
          </p:cNvSpPr>
          <p:nvPr>
            <p:ph type="title"/>
          </p:nvPr>
        </p:nvSpPr>
        <p:spPr>
          <a:xfrm>
            <a:off x="838200" y="559456"/>
            <a:ext cx="10515600" cy="757130"/>
          </a:xfrm>
        </p:spPr>
        <p:txBody>
          <a:bodyPr/>
          <a:lstStyle/>
          <a:p>
            <a:r>
              <a:rPr lang="es-419" dirty="0"/>
              <a:t>Material de entrenamiento </a:t>
            </a:r>
            <a:endParaRPr lang="en-US" dirty="0"/>
          </a:p>
        </p:txBody>
      </p:sp>
    </p:spTree>
    <p:extLst>
      <p:ext uri="{BB962C8B-B14F-4D97-AF65-F5344CB8AC3E}">
        <p14:creationId xmlns:p14="http://schemas.microsoft.com/office/powerpoint/2010/main" val="148448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DAAA02-2EC0-4DAE-B231-E0BDCF02244A}"/>
              </a:ext>
            </a:extLst>
          </p:cNvPr>
          <p:cNvSpPr>
            <a:spLocks noGrp="1"/>
          </p:cNvSpPr>
          <p:nvPr>
            <p:ph type="title"/>
          </p:nvPr>
        </p:nvSpPr>
        <p:spPr>
          <a:xfrm>
            <a:off x="7103166" y="3838744"/>
            <a:ext cx="4799430" cy="757130"/>
          </a:xfrm>
        </p:spPr>
        <p:txBody>
          <a:bodyPr/>
          <a:lstStyle/>
          <a:p>
            <a:r>
              <a:rPr lang="es-419" dirty="0"/>
              <a:t>¿Qué es Git?</a:t>
            </a:r>
            <a:endParaRPr lang="en-US" dirty="0"/>
          </a:p>
        </p:txBody>
      </p:sp>
      <p:pic>
        <p:nvPicPr>
          <p:cNvPr id="3076" name="Picture 4" descr="Sabes qué es Git?">
            <a:extLst>
              <a:ext uri="{FF2B5EF4-FFF2-40B4-BE49-F238E27FC236}">
                <a16:creationId xmlns:a16="http://schemas.microsoft.com/office/drawing/2014/main" id="{7DEEFEB4-43D1-46E2-8FDF-EE0A1B5B9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0" y="96078"/>
            <a:ext cx="6692348" cy="66923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B8D51B8-3451-449B-BB25-A6AD965D42DB}"/>
              </a:ext>
            </a:extLst>
          </p:cNvPr>
          <p:cNvSpPr txBox="1"/>
          <p:nvPr/>
        </p:nvSpPr>
        <p:spPr>
          <a:xfrm>
            <a:off x="7103166" y="6529152"/>
            <a:ext cx="5128591" cy="461665"/>
          </a:xfrm>
          <a:prstGeom prst="rect">
            <a:avLst/>
          </a:prstGeom>
          <a:noFill/>
        </p:spPr>
        <p:txBody>
          <a:bodyPr wrap="square">
            <a:spAutoFit/>
          </a:bodyPr>
          <a:lstStyle/>
          <a:p>
            <a:r>
              <a:rPr lang="en-US" sz="1200" dirty="0">
                <a:solidFill>
                  <a:schemeClr val="bg1">
                    <a:lumMod val="65000"/>
                  </a:schemeClr>
                </a:solidFill>
              </a:rPr>
              <a:t>https://i.pinimg.com/736x/e4/a3/3e/e4a33ef06018d5e5798619a8a83bc52e.jpg</a:t>
            </a:r>
          </a:p>
        </p:txBody>
      </p:sp>
    </p:spTree>
    <p:extLst>
      <p:ext uri="{BB962C8B-B14F-4D97-AF65-F5344CB8AC3E}">
        <p14:creationId xmlns:p14="http://schemas.microsoft.com/office/powerpoint/2010/main" val="1409336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F9BB82-C2B9-4BAD-B356-3108C1B95DDB}"/>
              </a:ext>
            </a:extLst>
          </p:cNvPr>
          <p:cNvSpPr>
            <a:spLocks noGrp="1"/>
          </p:cNvSpPr>
          <p:nvPr>
            <p:ph idx="1"/>
          </p:nvPr>
        </p:nvSpPr>
        <p:spPr/>
        <p:txBody>
          <a:bodyPr>
            <a:normAutofit/>
          </a:bodyPr>
          <a:lstStyle/>
          <a:p>
            <a:pPr marL="0" indent="0">
              <a:buNone/>
            </a:pPr>
            <a:r>
              <a:rPr lang="en-US" sz="2000" dirty="0"/>
              <a:t>[</a:t>
            </a:r>
            <a:r>
              <a:rPr lang="en-US" sz="2000" dirty="0" err="1"/>
              <a:t>Exploracion</a:t>
            </a:r>
            <a:r>
              <a:rPr lang="en-US" sz="2000" dirty="0"/>
              <a:t> </a:t>
            </a:r>
            <a:r>
              <a:rPr lang="en-US" sz="2000" dirty="0" err="1"/>
              <a:t>Github</a:t>
            </a:r>
            <a:r>
              <a:rPr lang="en-US" sz="2000" dirty="0"/>
              <a:t>] </a:t>
            </a:r>
            <a:r>
              <a:rPr lang="en-US" sz="2000" dirty="0">
                <a:hlinkClick r:id="rId2"/>
              </a:rPr>
              <a:t>https://githubtraining.github.io/training-manual/#/02_getting_started</a:t>
            </a:r>
            <a:endParaRPr lang="en-US" sz="2000" dirty="0"/>
          </a:p>
          <a:p>
            <a:pPr marL="0" indent="0">
              <a:buNone/>
            </a:pPr>
            <a:r>
              <a:rPr lang="en-US" sz="2000" dirty="0"/>
              <a:t>[Introduction to </a:t>
            </a:r>
            <a:r>
              <a:rPr lang="en-US" sz="2000" dirty="0" err="1"/>
              <a:t>github</a:t>
            </a:r>
            <a:r>
              <a:rPr lang="en-US" sz="2000" dirty="0"/>
              <a:t>] </a:t>
            </a:r>
            <a:r>
              <a:rPr lang="en-US" sz="2000" dirty="0">
                <a:hlinkClick r:id="rId3"/>
              </a:rPr>
              <a:t>https://github.com/skills/introduction-to-github</a:t>
            </a:r>
            <a:endParaRPr lang="en-US" sz="2000" dirty="0"/>
          </a:p>
          <a:p>
            <a:pPr marL="0" indent="0">
              <a:buNone/>
            </a:pPr>
            <a:r>
              <a:rPr lang="en-US" sz="2000" dirty="0"/>
              <a:t>[Working together] https://github.com/skills/review-pull-requests</a:t>
            </a:r>
          </a:p>
          <a:p>
            <a:pPr marL="0" indent="0">
              <a:buNone/>
            </a:pPr>
            <a:r>
              <a:rPr lang="en-US" sz="2000" dirty="0"/>
              <a:t>[</a:t>
            </a:r>
            <a:r>
              <a:rPr lang="en-US" sz="2000" dirty="0" err="1"/>
              <a:t>Github</a:t>
            </a:r>
            <a:r>
              <a:rPr lang="en-US" sz="2000" dirty="0"/>
              <a:t> actions] https://github.com/skills/hello-github-actions</a:t>
            </a:r>
          </a:p>
          <a:p>
            <a:pPr marL="0" indent="0">
              <a:buNone/>
            </a:pPr>
            <a:r>
              <a:rPr lang="en-US" sz="2000" dirty="0"/>
              <a:t>[</a:t>
            </a:r>
            <a:r>
              <a:rPr lang="en-US" sz="2000" dirty="0" err="1"/>
              <a:t>Continuos</a:t>
            </a:r>
            <a:r>
              <a:rPr lang="en-US" sz="2000" dirty="0"/>
              <a:t> Integration] https://github.com/skills/continuous-integration</a:t>
            </a:r>
          </a:p>
        </p:txBody>
      </p:sp>
      <p:sp>
        <p:nvSpPr>
          <p:cNvPr id="3" name="Title 2">
            <a:extLst>
              <a:ext uri="{FF2B5EF4-FFF2-40B4-BE49-F238E27FC236}">
                <a16:creationId xmlns:a16="http://schemas.microsoft.com/office/drawing/2014/main" id="{A4ADD359-89B5-4EBD-971F-73ECC33CBB82}"/>
              </a:ext>
            </a:extLst>
          </p:cNvPr>
          <p:cNvSpPr>
            <a:spLocks noGrp="1"/>
          </p:cNvSpPr>
          <p:nvPr>
            <p:ph type="title"/>
          </p:nvPr>
        </p:nvSpPr>
        <p:spPr>
          <a:xfrm>
            <a:off x="838200" y="642555"/>
            <a:ext cx="6880412" cy="590931"/>
          </a:xfrm>
        </p:spPr>
        <p:txBody>
          <a:bodyPr/>
          <a:lstStyle/>
          <a:p>
            <a:r>
              <a:rPr lang="es-419" sz="3600" dirty="0"/>
              <a:t>Material de entrenamiento - </a:t>
            </a:r>
            <a:r>
              <a:rPr lang="es-419" sz="3600" dirty="0" err="1"/>
              <a:t>Github</a:t>
            </a:r>
            <a:endParaRPr lang="en-US" sz="3600" dirty="0"/>
          </a:p>
        </p:txBody>
      </p:sp>
    </p:spTree>
    <p:extLst>
      <p:ext uri="{BB962C8B-B14F-4D97-AF65-F5344CB8AC3E}">
        <p14:creationId xmlns:p14="http://schemas.microsoft.com/office/powerpoint/2010/main" val="1215474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B9BE6E-FCEF-448F-9F39-BD9E1CEB22EA}"/>
              </a:ext>
            </a:extLst>
          </p:cNvPr>
          <p:cNvSpPr>
            <a:spLocks noGrp="1"/>
          </p:cNvSpPr>
          <p:nvPr>
            <p:ph idx="1"/>
          </p:nvPr>
        </p:nvSpPr>
        <p:spPr>
          <a:xfrm>
            <a:off x="838200" y="1825625"/>
            <a:ext cx="10515600" cy="657599"/>
          </a:xfrm>
        </p:spPr>
        <p:txBody>
          <a:bodyPr/>
          <a:lstStyle/>
          <a:p>
            <a:pPr marL="0" indent="0">
              <a:buNone/>
            </a:pPr>
            <a:r>
              <a:rPr lang="es-419" dirty="0"/>
              <a:t>Tomado de la Maestría en Ingeniería de Software - Uniandes</a:t>
            </a:r>
            <a:endParaRPr lang="en-US" dirty="0"/>
          </a:p>
        </p:txBody>
      </p:sp>
      <p:sp>
        <p:nvSpPr>
          <p:cNvPr id="3" name="Title 2">
            <a:extLst>
              <a:ext uri="{FF2B5EF4-FFF2-40B4-BE49-F238E27FC236}">
                <a16:creationId xmlns:a16="http://schemas.microsoft.com/office/drawing/2014/main" id="{3BB45E64-5C44-4AC0-A82B-0A7ED2BF24AB}"/>
              </a:ext>
            </a:extLst>
          </p:cNvPr>
          <p:cNvSpPr>
            <a:spLocks noGrp="1"/>
          </p:cNvSpPr>
          <p:nvPr>
            <p:ph type="title"/>
          </p:nvPr>
        </p:nvSpPr>
        <p:spPr>
          <a:xfrm>
            <a:off x="838200" y="559456"/>
            <a:ext cx="7498976" cy="757130"/>
          </a:xfrm>
        </p:spPr>
        <p:txBody>
          <a:bodyPr/>
          <a:lstStyle/>
          <a:p>
            <a:r>
              <a:rPr lang="es-419" dirty="0"/>
              <a:t>Material de entrenamiento</a:t>
            </a:r>
            <a:endParaRPr lang="en-US" dirty="0"/>
          </a:p>
        </p:txBody>
      </p:sp>
      <p:sp>
        <p:nvSpPr>
          <p:cNvPr id="5" name="TextBox 4">
            <a:extLst>
              <a:ext uri="{FF2B5EF4-FFF2-40B4-BE49-F238E27FC236}">
                <a16:creationId xmlns:a16="http://schemas.microsoft.com/office/drawing/2014/main" id="{C8C6C647-9C5F-4C01-A910-CB77D12D9852}"/>
              </a:ext>
            </a:extLst>
          </p:cNvPr>
          <p:cNvSpPr txBox="1"/>
          <p:nvPr/>
        </p:nvSpPr>
        <p:spPr>
          <a:xfrm>
            <a:off x="838200" y="2604112"/>
            <a:ext cx="9914964" cy="2308324"/>
          </a:xfrm>
          <a:prstGeom prst="rect">
            <a:avLst/>
          </a:prstGeom>
          <a:noFill/>
        </p:spPr>
        <p:txBody>
          <a:bodyPr wrap="square">
            <a:spAutoFit/>
          </a:bodyPr>
          <a:lstStyle/>
          <a:p>
            <a:pPr marL="285750" indent="-285750">
              <a:buFont typeface="Arial" panose="020B0604020202020204" pitchFamily="34" charset="0"/>
              <a:buChar char="•"/>
            </a:pPr>
            <a:r>
              <a:rPr lang="en-US" dirty="0"/>
              <a:t>[</a:t>
            </a:r>
            <a:r>
              <a:rPr lang="en-US" dirty="0" err="1"/>
              <a:t>Instalación</a:t>
            </a:r>
            <a:r>
              <a:rPr lang="en-US" dirty="0"/>
              <a:t> de Git] misovirtual.virtual.uniandes.edu.co/</a:t>
            </a:r>
            <a:r>
              <a:rPr lang="en-US" dirty="0" err="1"/>
              <a:t>codelabs</a:t>
            </a:r>
            <a:r>
              <a:rPr lang="en-US" dirty="0"/>
              <a:t>/git-</a:t>
            </a:r>
            <a:r>
              <a:rPr lang="en-US" dirty="0" err="1"/>
              <a:t>instalacion</a:t>
            </a:r>
            <a:r>
              <a:rPr lang="en-US" dirty="0"/>
              <a:t>/</a:t>
            </a:r>
          </a:p>
          <a:p>
            <a:pPr marL="285750" indent="-285750">
              <a:buFont typeface="Arial" panose="020B0604020202020204" pitchFamily="34" charset="0"/>
              <a:buChar char="•"/>
            </a:pPr>
            <a:r>
              <a:rPr lang="en-US" dirty="0"/>
              <a:t>[</a:t>
            </a:r>
            <a:r>
              <a:rPr lang="en-US" dirty="0" err="1"/>
              <a:t>Instalación</a:t>
            </a:r>
            <a:r>
              <a:rPr lang="en-US" dirty="0"/>
              <a:t> de </a:t>
            </a:r>
            <a:r>
              <a:rPr lang="en-US" dirty="0" err="1"/>
              <a:t>Gihub</a:t>
            </a:r>
            <a:r>
              <a:rPr lang="en-US" dirty="0"/>
              <a:t>] https://misovirtual.virtual.uniandes.edu.co/codelabs/git-github/</a:t>
            </a:r>
          </a:p>
          <a:p>
            <a:pPr marL="285750" indent="-285750">
              <a:buFont typeface="Arial" panose="020B0604020202020204" pitchFamily="34" charset="0"/>
              <a:buChar char="•"/>
            </a:pPr>
            <a:r>
              <a:rPr lang="en-US" dirty="0"/>
              <a:t>[</a:t>
            </a:r>
            <a:r>
              <a:rPr lang="en-US" dirty="0" err="1"/>
              <a:t>Repositorios</a:t>
            </a:r>
            <a:r>
              <a:rPr lang="en-US" dirty="0"/>
              <a:t> </a:t>
            </a:r>
            <a:r>
              <a:rPr lang="en-US" dirty="0" err="1"/>
              <a:t>remotos</a:t>
            </a:r>
            <a:r>
              <a:rPr lang="en-US" dirty="0"/>
              <a:t>] https://misovirtual.virtual.uniandes.edu.co/codelabs/git-repositorios-remotos</a:t>
            </a:r>
          </a:p>
          <a:p>
            <a:pPr marL="285750" indent="-285750">
              <a:buFont typeface="Arial" panose="020B0604020202020204" pitchFamily="34" charset="0"/>
              <a:buChar char="•"/>
            </a:pPr>
            <a:r>
              <a:rPr lang="en-US" dirty="0"/>
              <a:t>[</a:t>
            </a:r>
            <a:r>
              <a:rPr lang="en-US" dirty="0" err="1"/>
              <a:t>Revisión</a:t>
            </a:r>
            <a:r>
              <a:rPr lang="en-US" dirty="0"/>
              <a:t> de </a:t>
            </a:r>
            <a:r>
              <a:rPr lang="en-US" dirty="0" err="1"/>
              <a:t>conceptos</a:t>
            </a:r>
            <a:r>
              <a:rPr lang="en-US" dirty="0"/>
              <a:t> </a:t>
            </a:r>
            <a:r>
              <a:rPr lang="en-US" dirty="0" err="1"/>
              <a:t>básicos</a:t>
            </a:r>
            <a:r>
              <a:rPr lang="en-US" dirty="0"/>
              <a:t> de Git] </a:t>
            </a:r>
            <a:r>
              <a:rPr lang="en-US" dirty="0">
                <a:hlinkClick r:id="rId2"/>
              </a:rPr>
              <a:t>https://misovirtual.virtual.uniandes.edu.co/codelabs/git-conceptos-basicos/</a:t>
            </a:r>
            <a:endParaRPr lang="en-US" dirty="0"/>
          </a:p>
          <a:p>
            <a:pPr marL="285750" indent="-285750">
              <a:buFont typeface="Arial" panose="020B0604020202020204" pitchFamily="34" charset="0"/>
              <a:buChar char="•"/>
            </a:pPr>
            <a:r>
              <a:rPr lang="en-US" dirty="0"/>
              <a:t>[</a:t>
            </a:r>
            <a:r>
              <a:rPr lang="en-US" dirty="0" err="1"/>
              <a:t>Conflictos</a:t>
            </a:r>
            <a:r>
              <a:rPr lang="en-US" dirty="0"/>
              <a:t>] misovirtual.virtual.uniandes.edu.co/</a:t>
            </a:r>
            <a:r>
              <a:rPr lang="en-US" dirty="0" err="1"/>
              <a:t>codelabs</a:t>
            </a:r>
            <a:r>
              <a:rPr lang="en-US" dirty="0"/>
              <a:t>/git-</a:t>
            </a:r>
            <a:r>
              <a:rPr lang="en-US" dirty="0" err="1"/>
              <a:t>conflictos</a:t>
            </a:r>
            <a:r>
              <a:rPr lang="en-US" dirty="0"/>
              <a:t>/</a:t>
            </a:r>
          </a:p>
          <a:p>
            <a:pPr marL="285750" indent="-285750">
              <a:buFont typeface="Arial" panose="020B0604020202020204" pitchFamily="34" charset="0"/>
              <a:buChar char="•"/>
            </a:pPr>
            <a:r>
              <a:rPr lang="en-US" dirty="0" err="1"/>
              <a:t>Credenciales</a:t>
            </a:r>
            <a:r>
              <a:rPr lang="en-US" dirty="0"/>
              <a:t> de </a:t>
            </a:r>
            <a:r>
              <a:rPr lang="en-US" dirty="0" err="1"/>
              <a:t>autenticación</a:t>
            </a:r>
            <a:r>
              <a:rPr lang="en-US" dirty="0"/>
              <a:t>: https://docs.github.com/en/authentication/keeping-your-account-and-data-secure/creating-a-personal-access-token</a:t>
            </a:r>
          </a:p>
        </p:txBody>
      </p:sp>
    </p:spTree>
    <p:extLst>
      <p:ext uri="{BB962C8B-B14F-4D97-AF65-F5344CB8AC3E}">
        <p14:creationId xmlns:p14="http://schemas.microsoft.com/office/powerpoint/2010/main" val="2262993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B0776D-2015-44AE-97E4-B4CA7AE07E3F}"/>
              </a:ext>
            </a:extLst>
          </p:cNvPr>
          <p:cNvSpPr>
            <a:spLocks noGrp="1"/>
          </p:cNvSpPr>
          <p:nvPr>
            <p:ph type="ctrTitle"/>
          </p:nvPr>
        </p:nvSpPr>
        <p:spPr>
          <a:xfrm>
            <a:off x="1080247" y="2967335"/>
            <a:ext cx="9144000" cy="923330"/>
          </a:xfrm>
        </p:spPr>
        <p:txBody>
          <a:bodyPr/>
          <a:lstStyle/>
          <a:p>
            <a:pPr algn="ctr"/>
            <a:r>
              <a:rPr lang="es-419" dirty="0"/>
              <a:t>GRACIAS</a:t>
            </a:r>
            <a:endParaRPr lang="en-US" dirty="0"/>
          </a:p>
        </p:txBody>
      </p:sp>
      <p:sp>
        <p:nvSpPr>
          <p:cNvPr id="2" name="Title 3">
            <a:extLst>
              <a:ext uri="{FF2B5EF4-FFF2-40B4-BE49-F238E27FC236}">
                <a16:creationId xmlns:a16="http://schemas.microsoft.com/office/drawing/2014/main" id="{B79BA7F7-4F1C-98E8-3994-5F21520E035D}"/>
              </a:ext>
            </a:extLst>
          </p:cNvPr>
          <p:cNvSpPr txBox="1">
            <a:spLocks/>
          </p:cNvSpPr>
          <p:nvPr/>
        </p:nvSpPr>
        <p:spPr>
          <a:xfrm>
            <a:off x="9121588" y="6098363"/>
            <a:ext cx="3070412" cy="4247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6000" b="1" kern="1200" dirty="0">
                <a:solidFill>
                  <a:srgbClr val="002060"/>
                </a:solidFill>
                <a:latin typeface="Arial"/>
                <a:ea typeface="Verdana" panose="020B0604030504040204" pitchFamily="34" charset="0"/>
                <a:cs typeface="Arial"/>
              </a:defRPr>
            </a:lvl1pPr>
          </a:lstStyle>
          <a:p>
            <a:pPr algn="ctr"/>
            <a:r>
              <a:rPr lang="es-419" sz="2400" dirty="0"/>
              <a:t>@gozocongonzo</a:t>
            </a:r>
          </a:p>
        </p:txBody>
      </p:sp>
      <p:sp>
        <p:nvSpPr>
          <p:cNvPr id="3" name="Title 3">
            <a:extLst>
              <a:ext uri="{FF2B5EF4-FFF2-40B4-BE49-F238E27FC236}">
                <a16:creationId xmlns:a16="http://schemas.microsoft.com/office/drawing/2014/main" id="{48D018E4-F757-5F0F-42FA-456F97D11FEE}"/>
              </a:ext>
            </a:extLst>
          </p:cNvPr>
          <p:cNvSpPr txBox="1">
            <a:spLocks/>
          </p:cNvSpPr>
          <p:nvPr/>
        </p:nvSpPr>
        <p:spPr>
          <a:xfrm>
            <a:off x="566716" y="122539"/>
            <a:ext cx="3336544" cy="4247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6000" b="1" kern="1200" dirty="0">
                <a:solidFill>
                  <a:srgbClr val="002060"/>
                </a:solidFill>
                <a:latin typeface="Arial"/>
                <a:ea typeface="Verdana" panose="020B0604030504040204" pitchFamily="34" charset="0"/>
                <a:cs typeface="Arial"/>
              </a:defRPr>
            </a:lvl1pPr>
          </a:lstStyle>
          <a:p>
            <a:pPr algn="ctr"/>
            <a:r>
              <a:rPr lang="es-419" sz="2400" dirty="0"/>
              <a:t>zalonore@gmail.com</a:t>
            </a:r>
          </a:p>
        </p:txBody>
      </p:sp>
      <p:sp>
        <p:nvSpPr>
          <p:cNvPr id="5" name="Title 3">
            <a:extLst>
              <a:ext uri="{FF2B5EF4-FFF2-40B4-BE49-F238E27FC236}">
                <a16:creationId xmlns:a16="http://schemas.microsoft.com/office/drawing/2014/main" id="{431F403E-F72A-DFE5-AA23-D72CFFF4529A}"/>
              </a:ext>
            </a:extLst>
          </p:cNvPr>
          <p:cNvSpPr txBox="1">
            <a:spLocks/>
          </p:cNvSpPr>
          <p:nvPr/>
        </p:nvSpPr>
        <p:spPr>
          <a:xfrm>
            <a:off x="1988358" y="6098363"/>
            <a:ext cx="2761063" cy="4247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6000" b="1" kern="1200" dirty="0">
                <a:solidFill>
                  <a:srgbClr val="002060"/>
                </a:solidFill>
                <a:latin typeface="Arial"/>
                <a:ea typeface="Verdana" panose="020B0604030504040204" pitchFamily="34" charset="0"/>
                <a:cs typeface="Arial"/>
              </a:defRPr>
            </a:lvl1pPr>
          </a:lstStyle>
          <a:p>
            <a:pPr algn="ctr"/>
            <a:r>
              <a:rPr lang="es-419" sz="2400" dirty="0"/>
              <a:t>(+57) 3176175172</a:t>
            </a:r>
          </a:p>
        </p:txBody>
      </p:sp>
    </p:spTree>
    <p:extLst>
      <p:ext uri="{BB962C8B-B14F-4D97-AF65-F5344CB8AC3E}">
        <p14:creationId xmlns:p14="http://schemas.microsoft.com/office/powerpoint/2010/main" val="343640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DAAA02-2EC0-4DAE-B231-E0BDCF02244A}"/>
              </a:ext>
            </a:extLst>
          </p:cNvPr>
          <p:cNvSpPr>
            <a:spLocks noGrp="1"/>
          </p:cNvSpPr>
          <p:nvPr>
            <p:ph type="title"/>
          </p:nvPr>
        </p:nvSpPr>
        <p:spPr>
          <a:xfrm>
            <a:off x="5216982" y="2718036"/>
            <a:ext cx="4956640" cy="1421928"/>
          </a:xfrm>
        </p:spPr>
        <p:txBody>
          <a:bodyPr/>
          <a:lstStyle/>
          <a:p>
            <a:pPr algn="ctr"/>
            <a:r>
              <a:rPr lang="es-419" dirty="0"/>
              <a:t>Detalles de</a:t>
            </a:r>
            <a:br>
              <a:rPr lang="es-419" dirty="0"/>
            </a:br>
            <a:r>
              <a:rPr lang="es-419" dirty="0"/>
              <a:t>Git vs </a:t>
            </a:r>
            <a:r>
              <a:rPr lang="es-419" dirty="0" err="1"/>
              <a:t>Github</a:t>
            </a:r>
            <a:endParaRPr lang="en-US" dirty="0"/>
          </a:p>
        </p:txBody>
      </p:sp>
      <p:pic>
        <p:nvPicPr>
          <p:cNvPr id="3074" name="Picture 2" descr="Que es Git y Github">
            <a:extLst>
              <a:ext uri="{FF2B5EF4-FFF2-40B4-BE49-F238E27FC236}">
                <a16:creationId xmlns:a16="http://schemas.microsoft.com/office/drawing/2014/main" id="{33EF8A13-EDD4-41CD-853E-552F44431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26564" cy="68273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B8D51B8-3451-449B-BB25-A6AD965D42DB}"/>
              </a:ext>
            </a:extLst>
          </p:cNvPr>
          <p:cNvSpPr txBox="1"/>
          <p:nvPr/>
        </p:nvSpPr>
        <p:spPr>
          <a:xfrm>
            <a:off x="6096000" y="6519584"/>
            <a:ext cx="6158752" cy="307777"/>
          </a:xfrm>
          <a:prstGeom prst="rect">
            <a:avLst/>
          </a:prstGeom>
          <a:noFill/>
        </p:spPr>
        <p:txBody>
          <a:bodyPr wrap="square">
            <a:spAutoFit/>
          </a:bodyPr>
          <a:lstStyle/>
          <a:p>
            <a:r>
              <a:rPr lang="en-US" sz="1400" dirty="0">
                <a:solidFill>
                  <a:schemeClr val="bg1">
                    <a:lumMod val="65000"/>
                  </a:schemeClr>
                </a:solidFill>
              </a:rPr>
              <a:t>https://i.pinimg.com/736x/e4/a3/3e/e4a33ef06018d5e5798619a8a83bc52e.jpg</a:t>
            </a:r>
          </a:p>
        </p:txBody>
      </p:sp>
    </p:spTree>
    <p:extLst>
      <p:ext uri="{BB962C8B-B14F-4D97-AF65-F5344CB8AC3E}">
        <p14:creationId xmlns:p14="http://schemas.microsoft.com/office/powerpoint/2010/main" val="39882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DAAA02-2EC0-4DAE-B231-E0BDCF02244A}"/>
              </a:ext>
            </a:extLst>
          </p:cNvPr>
          <p:cNvSpPr>
            <a:spLocks noGrp="1"/>
          </p:cNvSpPr>
          <p:nvPr>
            <p:ph type="title"/>
          </p:nvPr>
        </p:nvSpPr>
        <p:spPr>
          <a:xfrm>
            <a:off x="156883" y="245766"/>
            <a:ext cx="10515600" cy="1421928"/>
          </a:xfrm>
        </p:spPr>
        <p:txBody>
          <a:bodyPr/>
          <a:lstStyle/>
          <a:p>
            <a:r>
              <a:rPr lang="es-419" dirty="0"/>
              <a:t>El fuerte de Git son los</a:t>
            </a:r>
            <a:br>
              <a:rPr lang="es-419" dirty="0"/>
            </a:br>
            <a:r>
              <a:rPr lang="es-419" dirty="0"/>
              <a:t>archivos de texto plano</a:t>
            </a:r>
            <a:endParaRPr lang="en-US" dirty="0"/>
          </a:p>
        </p:txBody>
      </p:sp>
      <p:pic>
        <p:nvPicPr>
          <p:cNvPr id="6" name="Imagen 5">
            <a:extLst>
              <a:ext uri="{FF2B5EF4-FFF2-40B4-BE49-F238E27FC236}">
                <a16:creationId xmlns:a16="http://schemas.microsoft.com/office/drawing/2014/main" id="{18CD6C45-C02E-A2ED-1555-50DFC56238C3}"/>
              </a:ext>
            </a:extLst>
          </p:cNvPr>
          <p:cNvPicPr>
            <a:picLocks noChangeAspect="1"/>
          </p:cNvPicPr>
          <p:nvPr/>
        </p:nvPicPr>
        <p:blipFill>
          <a:blip r:embed="rId2"/>
          <a:stretch>
            <a:fillRect/>
          </a:stretch>
        </p:blipFill>
        <p:spPr>
          <a:xfrm>
            <a:off x="5911112" y="2357367"/>
            <a:ext cx="2212393" cy="2686050"/>
          </a:xfrm>
          <a:prstGeom prst="rect">
            <a:avLst/>
          </a:prstGeom>
        </p:spPr>
      </p:pic>
      <p:pic>
        <p:nvPicPr>
          <p:cNvPr id="9" name="Imagen 8">
            <a:extLst>
              <a:ext uri="{FF2B5EF4-FFF2-40B4-BE49-F238E27FC236}">
                <a16:creationId xmlns:a16="http://schemas.microsoft.com/office/drawing/2014/main" id="{3D18695E-5B74-96F7-0661-6953FF9A2EC6}"/>
              </a:ext>
            </a:extLst>
          </p:cNvPr>
          <p:cNvPicPr>
            <a:picLocks noChangeAspect="1"/>
          </p:cNvPicPr>
          <p:nvPr/>
        </p:nvPicPr>
        <p:blipFill>
          <a:blip r:embed="rId3"/>
          <a:stretch>
            <a:fillRect/>
          </a:stretch>
        </p:blipFill>
        <p:spPr>
          <a:xfrm>
            <a:off x="3400218" y="2357367"/>
            <a:ext cx="2028824" cy="2726518"/>
          </a:xfrm>
          <a:prstGeom prst="rect">
            <a:avLst/>
          </a:prstGeom>
        </p:spPr>
      </p:pic>
      <p:pic>
        <p:nvPicPr>
          <p:cNvPr id="11" name="Imagen 10">
            <a:extLst>
              <a:ext uri="{FF2B5EF4-FFF2-40B4-BE49-F238E27FC236}">
                <a16:creationId xmlns:a16="http://schemas.microsoft.com/office/drawing/2014/main" id="{225F9357-8871-2539-93CD-39AC2D335E63}"/>
              </a:ext>
            </a:extLst>
          </p:cNvPr>
          <p:cNvPicPr>
            <a:picLocks noChangeAspect="1"/>
          </p:cNvPicPr>
          <p:nvPr/>
        </p:nvPicPr>
        <p:blipFill>
          <a:blip r:embed="rId4"/>
          <a:stretch>
            <a:fillRect/>
          </a:stretch>
        </p:blipFill>
        <p:spPr>
          <a:xfrm>
            <a:off x="889323" y="2357367"/>
            <a:ext cx="2028825" cy="2686050"/>
          </a:xfrm>
          <a:prstGeom prst="rect">
            <a:avLst/>
          </a:prstGeom>
        </p:spPr>
      </p:pic>
      <p:sp>
        <p:nvSpPr>
          <p:cNvPr id="12" name="TextBox 6">
            <a:extLst>
              <a:ext uri="{FF2B5EF4-FFF2-40B4-BE49-F238E27FC236}">
                <a16:creationId xmlns:a16="http://schemas.microsoft.com/office/drawing/2014/main" id="{2C24A268-D263-D563-431F-C54EA77AC399}"/>
              </a:ext>
            </a:extLst>
          </p:cNvPr>
          <p:cNvSpPr txBox="1"/>
          <p:nvPr/>
        </p:nvSpPr>
        <p:spPr>
          <a:xfrm>
            <a:off x="9328888" y="6458345"/>
            <a:ext cx="2941983" cy="307777"/>
          </a:xfrm>
          <a:prstGeom prst="rect">
            <a:avLst/>
          </a:prstGeom>
          <a:noFill/>
        </p:spPr>
        <p:txBody>
          <a:bodyPr wrap="square">
            <a:spAutoFit/>
          </a:bodyPr>
          <a:lstStyle/>
          <a:p>
            <a:r>
              <a:rPr lang="es-419" sz="1400" dirty="0">
                <a:solidFill>
                  <a:schemeClr val="bg1">
                    <a:lumMod val="65000"/>
                  </a:schemeClr>
                </a:solidFill>
              </a:rPr>
              <a:t>Imágenes tomadas de Flaticon.com</a:t>
            </a:r>
          </a:p>
        </p:txBody>
      </p:sp>
      <p:pic>
        <p:nvPicPr>
          <p:cNvPr id="16" name="Imagen 15">
            <a:extLst>
              <a:ext uri="{FF2B5EF4-FFF2-40B4-BE49-F238E27FC236}">
                <a16:creationId xmlns:a16="http://schemas.microsoft.com/office/drawing/2014/main" id="{EA3B52C8-8571-D224-9DEE-C61E30D8B3BC}"/>
              </a:ext>
            </a:extLst>
          </p:cNvPr>
          <p:cNvPicPr>
            <a:picLocks noChangeAspect="1"/>
          </p:cNvPicPr>
          <p:nvPr/>
        </p:nvPicPr>
        <p:blipFill>
          <a:blip r:embed="rId5"/>
          <a:stretch>
            <a:fillRect/>
          </a:stretch>
        </p:blipFill>
        <p:spPr>
          <a:xfrm>
            <a:off x="4159830" y="5062516"/>
            <a:ext cx="516587" cy="535037"/>
          </a:xfrm>
          <a:prstGeom prst="rect">
            <a:avLst/>
          </a:prstGeom>
        </p:spPr>
      </p:pic>
      <p:pic>
        <p:nvPicPr>
          <p:cNvPr id="17" name="Imagen 16">
            <a:extLst>
              <a:ext uri="{FF2B5EF4-FFF2-40B4-BE49-F238E27FC236}">
                <a16:creationId xmlns:a16="http://schemas.microsoft.com/office/drawing/2014/main" id="{63889D33-B126-0520-20EE-6D328373771F}"/>
              </a:ext>
            </a:extLst>
          </p:cNvPr>
          <p:cNvPicPr>
            <a:picLocks noChangeAspect="1"/>
          </p:cNvPicPr>
          <p:nvPr/>
        </p:nvPicPr>
        <p:blipFill>
          <a:blip r:embed="rId6"/>
          <a:stretch>
            <a:fillRect/>
          </a:stretch>
        </p:blipFill>
        <p:spPr>
          <a:xfrm>
            <a:off x="1564750" y="5083885"/>
            <a:ext cx="516587" cy="513668"/>
          </a:xfrm>
          <a:prstGeom prst="rect">
            <a:avLst/>
          </a:prstGeom>
        </p:spPr>
      </p:pic>
      <p:pic>
        <p:nvPicPr>
          <p:cNvPr id="18" name="Imagen 17">
            <a:extLst>
              <a:ext uri="{FF2B5EF4-FFF2-40B4-BE49-F238E27FC236}">
                <a16:creationId xmlns:a16="http://schemas.microsoft.com/office/drawing/2014/main" id="{9FDE996B-61C0-A44A-3B27-042AE8821DE8}"/>
              </a:ext>
            </a:extLst>
          </p:cNvPr>
          <p:cNvPicPr>
            <a:picLocks noChangeAspect="1"/>
          </p:cNvPicPr>
          <p:nvPr/>
        </p:nvPicPr>
        <p:blipFill>
          <a:blip r:embed="rId6"/>
          <a:stretch>
            <a:fillRect/>
          </a:stretch>
        </p:blipFill>
        <p:spPr>
          <a:xfrm>
            <a:off x="6762960" y="5043417"/>
            <a:ext cx="516587" cy="513668"/>
          </a:xfrm>
          <a:prstGeom prst="rect">
            <a:avLst/>
          </a:prstGeom>
        </p:spPr>
      </p:pic>
      <p:sp>
        <p:nvSpPr>
          <p:cNvPr id="19" name="Title 2">
            <a:extLst>
              <a:ext uri="{FF2B5EF4-FFF2-40B4-BE49-F238E27FC236}">
                <a16:creationId xmlns:a16="http://schemas.microsoft.com/office/drawing/2014/main" id="{F500EABF-CA56-4881-FB09-78115BD07A27}"/>
              </a:ext>
            </a:extLst>
          </p:cNvPr>
          <p:cNvSpPr txBox="1">
            <a:spLocks/>
          </p:cNvSpPr>
          <p:nvPr/>
        </p:nvSpPr>
        <p:spPr>
          <a:xfrm>
            <a:off x="8613465" y="4463556"/>
            <a:ext cx="2893359" cy="1754326"/>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rgbClr val="002060"/>
                </a:solidFill>
                <a:latin typeface="Arial"/>
                <a:ea typeface="Verdana" panose="020B0604030504040204" pitchFamily="34" charset="0"/>
                <a:cs typeface="Arial"/>
              </a:defRPr>
            </a:lvl1pPr>
          </a:lstStyle>
          <a:p>
            <a:r>
              <a:rPr lang="es-ES" sz="2400" dirty="0"/>
              <a:t>Observemos en un editor de texto como se ve el contenido de los archivos.</a:t>
            </a:r>
          </a:p>
        </p:txBody>
      </p:sp>
    </p:spTree>
    <p:extLst>
      <p:ext uri="{BB962C8B-B14F-4D97-AF65-F5344CB8AC3E}">
        <p14:creationId xmlns:p14="http://schemas.microsoft.com/office/powerpoint/2010/main" val="390375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470647" y="96657"/>
            <a:ext cx="7624481" cy="1588127"/>
          </a:xfrm>
        </p:spPr>
        <p:txBody>
          <a:bodyPr/>
          <a:lstStyle/>
          <a:p>
            <a:r>
              <a:rPr lang="es-419" sz="3600" dirty="0"/>
              <a:t>¿Cuáles son los estados de un archivo en Git? [ Versión Local]</a:t>
            </a:r>
            <a:endParaRPr lang="en-US" sz="3600" dirty="0"/>
          </a:p>
        </p:txBody>
      </p:sp>
      <p:pic>
        <p:nvPicPr>
          <p:cNvPr id="4098" name="Picture 2" descr="🚀 Dominando GIT - DEV Community">
            <a:extLst>
              <a:ext uri="{FF2B5EF4-FFF2-40B4-BE49-F238E27FC236}">
                <a16:creationId xmlns:a16="http://schemas.microsoft.com/office/drawing/2014/main" id="{79B4C3BA-E4EC-43A6-8E76-CEC47D578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36" y="1374402"/>
            <a:ext cx="7095564" cy="28866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F0C011-A43B-4FBF-BC0A-2B24AE4E1F88}"/>
              </a:ext>
            </a:extLst>
          </p:cNvPr>
          <p:cNvSpPr txBox="1"/>
          <p:nvPr/>
        </p:nvSpPr>
        <p:spPr>
          <a:xfrm>
            <a:off x="1176618" y="4006270"/>
            <a:ext cx="6096000" cy="577081"/>
          </a:xfrm>
          <a:prstGeom prst="rect">
            <a:avLst/>
          </a:prstGeom>
          <a:noFill/>
        </p:spPr>
        <p:txBody>
          <a:bodyPr wrap="square">
            <a:spAutoFit/>
          </a:bodyPr>
          <a:lstStyle/>
          <a:p>
            <a:r>
              <a:rPr lang="en-US" sz="1050" dirty="0">
                <a:solidFill>
                  <a:schemeClr val="bg1">
                    <a:lumMod val="65000"/>
                  </a:schemeClr>
                </a:solidFill>
              </a:rPr>
              <a:t>https://res.cloudinary.com/practicaldev/image/fetch/s--5RAqbp28--/c_limit%2Cf_auto%2Cfl_progressive%2Cq_auto%2Cw_880/https://dev-to-uploads.s3.amazonaws.com/i/axn6qe22ywp6w1fyhkl8.png</a:t>
            </a:r>
          </a:p>
        </p:txBody>
      </p:sp>
      <p:sp>
        <p:nvSpPr>
          <p:cNvPr id="8" name="TextBox 7">
            <a:extLst>
              <a:ext uri="{FF2B5EF4-FFF2-40B4-BE49-F238E27FC236}">
                <a16:creationId xmlns:a16="http://schemas.microsoft.com/office/drawing/2014/main" id="{B9CCA5F1-F97C-470C-8EFC-8E3622E30ABB}"/>
              </a:ext>
            </a:extLst>
          </p:cNvPr>
          <p:cNvSpPr txBox="1"/>
          <p:nvPr/>
        </p:nvSpPr>
        <p:spPr>
          <a:xfrm>
            <a:off x="4418815" y="5192938"/>
            <a:ext cx="6094428" cy="923330"/>
          </a:xfrm>
          <a:prstGeom prst="rect">
            <a:avLst/>
          </a:prstGeom>
          <a:noFill/>
        </p:spPr>
        <p:txBody>
          <a:bodyPr wrap="square">
            <a:spAutoFit/>
          </a:bodyPr>
          <a:lstStyle/>
          <a:p>
            <a:pPr marL="285750" indent="-285750">
              <a:buFont typeface="Arial" panose="020B0604020202020204" pitchFamily="34" charset="0"/>
              <a:buChar char="•"/>
            </a:pPr>
            <a:r>
              <a:rPr lang="en-US" dirty="0"/>
              <a:t>[</a:t>
            </a:r>
            <a:r>
              <a:rPr lang="en-US" dirty="0" err="1"/>
              <a:t>Instalación</a:t>
            </a:r>
            <a:r>
              <a:rPr lang="en-US" dirty="0"/>
              <a:t> de Git] misovirtual.virtual.uniandes.edu.co/</a:t>
            </a:r>
            <a:r>
              <a:rPr lang="en-US" dirty="0" err="1"/>
              <a:t>codelabs</a:t>
            </a:r>
            <a:r>
              <a:rPr lang="en-US" dirty="0"/>
              <a:t>/git-</a:t>
            </a:r>
            <a:r>
              <a:rPr lang="en-US" dirty="0" err="1"/>
              <a:t>instalacion</a:t>
            </a:r>
            <a:r>
              <a:rPr lang="en-US" dirty="0"/>
              <a:t>/</a:t>
            </a:r>
          </a:p>
        </p:txBody>
      </p:sp>
    </p:spTree>
    <p:extLst>
      <p:ext uri="{BB962C8B-B14F-4D97-AF65-F5344CB8AC3E}">
        <p14:creationId xmlns:p14="http://schemas.microsoft.com/office/powerpoint/2010/main" val="422737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215348" y="272246"/>
            <a:ext cx="6612835" cy="590931"/>
          </a:xfrm>
        </p:spPr>
        <p:txBody>
          <a:bodyPr/>
          <a:lstStyle/>
          <a:p>
            <a:r>
              <a:rPr lang="es-419" sz="3600" dirty="0"/>
              <a:t>NUESTRO PRIMER REPO</a:t>
            </a:r>
            <a:endParaRPr lang="en-US" sz="36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215347" y="1003324"/>
            <a:ext cx="9127435" cy="4549338"/>
          </a:xfrm>
        </p:spPr>
        <p:txBody>
          <a:bodyPr>
            <a:normAutofit fontScale="92500" lnSpcReduction="10000"/>
          </a:bodyPr>
          <a:lstStyle/>
          <a:p>
            <a:pPr marL="457200" indent="-457200">
              <a:buFont typeface="+mj-lt"/>
              <a:buAutoNum type="arabicPeriod"/>
            </a:pPr>
            <a:r>
              <a:rPr lang="es-419" sz="2000" dirty="0"/>
              <a:t>Creemos un directorio que será nuestro Repositorio</a:t>
            </a:r>
          </a:p>
          <a:p>
            <a:pPr marL="457200" indent="-457200">
              <a:buFont typeface="+mj-lt"/>
              <a:buAutoNum type="arabicPeriod"/>
            </a:pPr>
            <a:r>
              <a:rPr lang="es-419" sz="2000" dirty="0"/>
              <a:t>Dentro del directorio indicaremos que es un Repo de git: </a:t>
            </a:r>
            <a:r>
              <a:rPr lang="es-419" sz="2000" b="1" dirty="0"/>
              <a:t>git </a:t>
            </a:r>
            <a:r>
              <a:rPr lang="es-419" sz="2000" b="1" dirty="0" err="1"/>
              <a:t>init</a:t>
            </a:r>
            <a:endParaRPr lang="es-419" sz="2000" b="1" dirty="0"/>
          </a:p>
          <a:p>
            <a:pPr marL="457200" indent="-457200">
              <a:buFont typeface="+mj-lt"/>
              <a:buAutoNum type="arabicPeriod"/>
            </a:pPr>
            <a:r>
              <a:rPr lang="es-419" sz="2000" dirty="0"/>
              <a:t>Identifiquémonos en git con un usuario usando: </a:t>
            </a:r>
            <a:r>
              <a:rPr lang="es-419" sz="2000" b="1" dirty="0"/>
              <a:t>git </a:t>
            </a:r>
            <a:r>
              <a:rPr lang="es-419" sz="2000" b="1" dirty="0" err="1"/>
              <a:t>config</a:t>
            </a:r>
            <a:r>
              <a:rPr lang="es-419" sz="2000" b="1" dirty="0"/>
              <a:t> --global user.name “</a:t>
            </a:r>
            <a:r>
              <a:rPr lang="es-419" sz="2000" b="1" dirty="0" err="1"/>
              <a:t>user</a:t>
            </a:r>
            <a:r>
              <a:rPr lang="es-419" sz="2000" b="1" dirty="0"/>
              <a:t>”</a:t>
            </a:r>
          </a:p>
          <a:p>
            <a:pPr marL="457200" indent="-457200">
              <a:buFont typeface="+mj-lt"/>
              <a:buAutoNum type="arabicPeriod"/>
            </a:pPr>
            <a:r>
              <a:rPr lang="es-419" sz="2000" dirty="0"/>
              <a:t>Identifiquémonos en git con un correo usando: </a:t>
            </a:r>
            <a:r>
              <a:rPr lang="es-419" sz="2000" b="1" dirty="0"/>
              <a:t>git </a:t>
            </a:r>
            <a:r>
              <a:rPr lang="es-419" sz="2000" b="1" dirty="0" err="1"/>
              <a:t>config</a:t>
            </a:r>
            <a:r>
              <a:rPr lang="es-419" sz="2000" b="1" dirty="0"/>
              <a:t> --global </a:t>
            </a:r>
            <a:r>
              <a:rPr lang="es-419" sz="2000" b="1" dirty="0" err="1"/>
              <a:t>user.email</a:t>
            </a:r>
            <a:r>
              <a:rPr lang="es-419" sz="2000" b="1" dirty="0"/>
              <a:t> “correo”</a:t>
            </a:r>
          </a:p>
          <a:p>
            <a:pPr marL="457200" indent="-457200">
              <a:buFont typeface="+mj-lt"/>
              <a:buAutoNum type="arabicPeriod"/>
            </a:pPr>
            <a:r>
              <a:rPr lang="es-419" sz="2000" dirty="0"/>
              <a:t>Creemos el archivo de texto plano [hoy.txt] contando en 1 párrafo lo que hicimos esta mañana</a:t>
            </a:r>
          </a:p>
          <a:p>
            <a:pPr marL="457200" indent="-457200">
              <a:buFont typeface="+mj-lt"/>
              <a:buAutoNum type="arabicPeriod"/>
            </a:pPr>
            <a:r>
              <a:rPr lang="es-419" sz="2000" dirty="0"/>
              <a:t>Verificar el estado de nuestro Repo: </a:t>
            </a:r>
            <a:r>
              <a:rPr lang="es-419" sz="2000" b="1" dirty="0"/>
              <a:t>git status</a:t>
            </a:r>
          </a:p>
          <a:p>
            <a:pPr marL="457200" indent="-457200">
              <a:buFont typeface="+mj-lt"/>
              <a:buAutoNum type="arabicPeriod"/>
            </a:pPr>
            <a:r>
              <a:rPr lang="es-419" sz="2000" dirty="0"/>
              <a:t>Adicionemos nuestro archivo al stage: </a:t>
            </a:r>
            <a:r>
              <a:rPr lang="es-419" sz="2000" b="1" dirty="0"/>
              <a:t>git </a:t>
            </a:r>
            <a:r>
              <a:rPr lang="es-419" sz="2000" b="1" dirty="0" err="1"/>
              <a:t>add</a:t>
            </a:r>
            <a:r>
              <a:rPr lang="es-419" sz="2000" b="1" dirty="0"/>
              <a:t> &lt;file&gt; </a:t>
            </a:r>
            <a:r>
              <a:rPr lang="es-419" sz="2000" dirty="0" err="1"/>
              <a:t>ó</a:t>
            </a:r>
            <a:r>
              <a:rPr lang="es-419" sz="2000" dirty="0"/>
              <a:t> </a:t>
            </a:r>
            <a:r>
              <a:rPr lang="es-419" sz="2000" b="1" dirty="0"/>
              <a:t>git </a:t>
            </a:r>
            <a:r>
              <a:rPr lang="es-419" sz="2000" b="1" dirty="0" err="1"/>
              <a:t>add</a:t>
            </a:r>
            <a:r>
              <a:rPr lang="es-419" sz="2000" b="1" dirty="0"/>
              <a:t> .</a:t>
            </a:r>
          </a:p>
          <a:p>
            <a:pPr marL="457200" indent="-457200">
              <a:buFont typeface="+mj-lt"/>
              <a:buAutoNum type="arabicPeriod"/>
            </a:pPr>
            <a:r>
              <a:rPr lang="es-419" sz="2000" dirty="0"/>
              <a:t>Verifiquemos de nuevo el estatus</a:t>
            </a:r>
          </a:p>
          <a:p>
            <a:pPr marL="457200" indent="-457200">
              <a:buFont typeface="+mj-lt"/>
              <a:buAutoNum type="arabicPeriod"/>
            </a:pPr>
            <a:r>
              <a:rPr lang="es-419" sz="2000" dirty="0"/>
              <a:t>Ahora si subamos el archivo al repositorio: </a:t>
            </a:r>
            <a:r>
              <a:rPr lang="es-419" sz="2000" b="1" dirty="0"/>
              <a:t>git </a:t>
            </a:r>
            <a:r>
              <a:rPr lang="es-419" sz="2000" b="1" dirty="0" err="1"/>
              <a:t>commit</a:t>
            </a:r>
            <a:r>
              <a:rPr lang="es-419" sz="2000" b="1" dirty="0"/>
              <a:t> –m “”</a:t>
            </a:r>
          </a:p>
          <a:p>
            <a:pPr marL="457200" indent="-457200">
              <a:buFont typeface="+mj-lt"/>
              <a:buAutoNum type="arabicPeriod"/>
            </a:pPr>
            <a:r>
              <a:rPr lang="es-419" sz="2000" dirty="0"/>
              <a:t>Verifiquemos de nuevo el estatus</a:t>
            </a:r>
          </a:p>
          <a:p>
            <a:pPr marL="457200" indent="-457200">
              <a:buFont typeface="+mj-lt"/>
              <a:buAutoNum type="arabicPeriod"/>
            </a:pPr>
            <a:r>
              <a:rPr lang="es-419" sz="2000" dirty="0"/>
              <a:t>Eliminemos una palabra del archivo</a:t>
            </a:r>
          </a:p>
          <a:p>
            <a:pPr marL="457200" indent="-457200">
              <a:buFont typeface="+mj-lt"/>
              <a:buAutoNum type="arabicPeriod"/>
            </a:pPr>
            <a:r>
              <a:rPr lang="es-419" sz="2000" dirty="0"/>
              <a:t>Verifiquemos el estatus y de nuevo actualicemos el archivo en el repositorio</a:t>
            </a:r>
          </a:p>
        </p:txBody>
      </p:sp>
    </p:spTree>
    <p:extLst>
      <p:ext uri="{BB962C8B-B14F-4D97-AF65-F5344CB8AC3E}">
        <p14:creationId xmlns:p14="http://schemas.microsoft.com/office/powerpoint/2010/main" val="124013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E07D8-E3FC-44A9-B167-074FF729A1DE}"/>
              </a:ext>
            </a:extLst>
          </p:cNvPr>
          <p:cNvSpPr>
            <a:spLocks noGrp="1"/>
          </p:cNvSpPr>
          <p:nvPr>
            <p:ph type="title"/>
          </p:nvPr>
        </p:nvSpPr>
        <p:spPr>
          <a:xfrm>
            <a:off x="215349" y="255334"/>
            <a:ext cx="6612835" cy="535531"/>
          </a:xfrm>
        </p:spPr>
        <p:txBody>
          <a:bodyPr/>
          <a:lstStyle/>
          <a:p>
            <a:r>
              <a:rPr lang="es-419" sz="3200" dirty="0"/>
              <a:t>DEVOLVER EL STAGE</a:t>
            </a:r>
            <a:endParaRPr lang="en-US" sz="3200" dirty="0"/>
          </a:p>
        </p:txBody>
      </p:sp>
      <p:sp>
        <p:nvSpPr>
          <p:cNvPr id="5" name="Content Placeholder 1">
            <a:extLst>
              <a:ext uri="{FF2B5EF4-FFF2-40B4-BE49-F238E27FC236}">
                <a16:creationId xmlns:a16="http://schemas.microsoft.com/office/drawing/2014/main" id="{C4453A2E-1087-AFA8-342B-2BF2118FC8DD}"/>
              </a:ext>
            </a:extLst>
          </p:cNvPr>
          <p:cNvSpPr>
            <a:spLocks noGrp="1"/>
          </p:cNvSpPr>
          <p:nvPr>
            <p:ph idx="1"/>
          </p:nvPr>
        </p:nvSpPr>
        <p:spPr>
          <a:xfrm>
            <a:off x="215349" y="932795"/>
            <a:ext cx="7722703" cy="4549338"/>
          </a:xfrm>
        </p:spPr>
        <p:txBody>
          <a:bodyPr>
            <a:normAutofit/>
          </a:bodyPr>
          <a:lstStyle/>
          <a:p>
            <a:pPr marL="0" indent="0">
              <a:buNone/>
            </a:pPr>
            <a:r>
              <a:rPr lang="es-419" sz="2000" dirty="0"/>
              <a:t>Recordemos que el Stage es el espacio donde estarán los archivos a la espera de ser incluidos en el repositorio. Y puede pasar que hayamos subido el archivo equivocado.</a:t>
            </a:r>
          </a:p>
          <a:p>
            <a:pPr marL="457200" indent="-457200">
              <a:buFont typeface="+mj-lt"/>
              <a:buAutoNum type="arabicPeriod"/>
            </a:pPr>
            <a:r>
              <a:rPr lang="es-419" sz="2000" dirty="0"/>
              <a:t>Creemos un archivo nuevo, con contenido, en directorio o modifiquemos un archivo existente.</a:t>
            </a:r>
          </a:p>
          <a:p>
            <a:pPr marL="457200" indent="-457200">
              <a:buFont typeface="+mj-lt"/>
              <a:buAutoNum type="arabicPeriod"/>
            </a:pPr>
            <a:r>
              <a:rPr lang="es-419" sz="2000" dirty="0"/>
              <a:t>Verificar el estado de nuestro Repo: </a:t>
            </a:r>
            <a:r>
              <a:rPr lang="es-419" sz="2000" b="1" dirty="0"/>
              <a:t>git status</a:t>
            </a:r>
          </a:p>
          <a:p>
            <a:pPr marL="457200" indent="-457200">
              <a:buFont typeface="+mj-lt"/>
              <a:buAutoNum type="arabicPeriod"/>
            </a:pPr>
            <a:r>
              <a:rPr lang="es-419" sz="2000" dirty="0"/>
              <a:t>Notemos que aparece en rojo el, o los archivos con cambios.</a:t>
            </a:r>
          </a:p>
          <a:p>
            <a:pPr marL="457200" indent="-457200">
              <a:buFont typeface="+mj-lt"/>
              <a:buAutoNum type="arabicPeriod"/>
            </a:pPr>
            <a:r>
              <a:rPr lang="es-419" sz="2000" dirty="0"/>
              <a:t>Adicionemos nuestro archivo al stage: </a:t>
            </a:r>
            <a:r>
              <a:rPr lang="es-419" sz="2000" b="1" dirty="0"/>
              <a:t>git </a:t>
            </a:r>
            <a:r>
              <a:rPr lang="es-419" sz="2000" b="1" dirty="0" err="1"/>
              <a:t>add</a:t>
            </a:r>
            <a:r>
              <a:rPr lang="es-419" sz="2000" b="1" dirty="0"/>
              <a:t> &lt;file&gt; </a:t>
            </a:r>
            <a:r>
              <a:rPr lang="es-419" sz="2000" dirty="0" err="1"/>
              <a:t>ó</a:t>
            </a:r>
            <a:r>
              <a:rPr lang="es-419" sz="2000" dirty="0"/>
              <a:t> </a:t>
            </a:r>
            <a:r>
              <a:rPr lang="es-419" sz="2000" b="1" dirty="0"/>
              <a:t>git </a:t>
            </a:r>
            <a:r>
              <a:rPr lang="es-419" sz="2000" b="1" dirty="0" err="1"/>
              <a:t>add</a:t>
            </a:r>
            <a:r>
              <a:rPr lang="es-419" sz="2000" b="1" dirty="0"/>
              <a:t> .</a:t>
            </a:r>
          </a:p>
          <a:p>
            <a:pPr marL="457200" indent="-457200">
              <a:buFont typeface="+mj-lt"/>
              <a:buAutoNum type="arabicPeriod"/>
            </a:pPr>
            <a:r>
              <a:rPr lang="es-419" sz="2000" dirty="0"/>
              <a:t>Supondremos que hemos subido al stage uno o varios archivos por equivocación así que devolveremos los archivos (los sacaremos del stage).</a:t>
            </a:r>
          </a:p>
          <a:p>
            <a:pPr marL="457200" indent="-457200">
              <a:buFont typeface="+mj-lt"/>
              <a:buAutoNum type="arabicPeriod"/>
            </a:pPr>
            <a:r>
              <a:rPr lang="es-419" sz="2000" dirty="0"/>
              <a:t>Para devolver un archivo del stage: </a:t>
            </a:r>
            <a:r>
              <a:rPr lang="es-419" sz="2000" b="1" dirty="0"/>
              <a:t>git </a:t>
            </a:r>
            <a:r>
              <a:rPr lang="es-419" sz="2000" b="1" dirty="0" err="1"/>
              <a:t>restore</a:t>
            </a:r>
            <a:r>
              <a:rPr lang="es-419" sz="2000" b="1" dirty="0"/>
              <a:t> --stage &lt;file&gt;</a:t>
            </a:r>
          </a:p>
          <a:p>
            <a:pPr marL="457200" indent="-457200">
              <a:buFont typeface="+mj-lt"/>
              <a:buAutoNum type="arabicPeriod"/>
            </a:pPr>
            <a:r>
              <a:rPr lang="es-419" sz="2000" dirty="0"/>
              <a:t>Para devolver TODO el stage: </a:t>
            </a:r>
            <a:r>
              <a:rPr lang="es-419" sz="2000" b="1" dirty="0"/>
              <a:t>git </a:t>
            </a:r>
            <a:r>
              <a:rPr lang="es-419" sz="2000" b="1" dirty="0" err="1"/>
              <a:t>reset</a:t>
            </a:r>
            <a:endParaRPr lang="es-419" sz="2000" b="1" dirty="0"/>
          </a:p>
        </p:txBody>
      </p:sp>
    </p:spTree>
    <p:extLst>
      <p:ext uri="{BB962C8B-B14F-4D97-AF65-F5344CB8AC3E}">
        <p14:creationId xmlns:p14="http://schemas.microsoft.com/office/powerpoint/2010/main" val="71859296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averiana-plantilla.potx" id="{9B830F56-5168-405E-B7DA-4316782D64C7}" vid="{E3F5BDD0-89AB-4FD8-ADC0-675C4884C4D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bfbb5a6-f53e-4b0a-ba38-e03ac7088f1a">
      <UserInfo>
        <DisplayName/>
        <AccountId xsi:nil="true"/>
        <AccountType/>
      </UserInfo>
    </SharedWithUsers>
    <TaxCatchAll xmlns="cbfbb5a6-f53e-4b0a-ba38-e03ac7088f1a" xsi:nil="true"/>
    <lcf76f155ced4ddcb4097134ff3c332f xmlns="858d0271-1141-42d1-8b9b-42920b15170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353AB6459CAEE741A6308FB2627B45F6" ma:contentTypeVersion="13" ma:contentTypeDescription="Crear nuevo documento." ma:contentTypeScope="" ma:versionID="45e68d4ebf34411c48cb8881815cee7c">
  <xsd:schema xmlns:xsd="http://www.w3.org/2001/XMLSchema" xmlns:xs="http://www.w3.org/2001/XMLSchema" xmlns:p="http://schemas.microsoft.com/office/2006/metadata/properties" xmlns:ns2="858d0271-1141-42d1-8b9b-42920b15170c" xmlns:ns3="cbfbb5a6-f53e-4b0a-ba38-e03ac7088f1a" targetNamespace="http://schemas.microsoft.com/office/2006/metadata/properties" ma:root="true" ma:fieldsID="547a1674e4e1cea1548d1106f75470d9" ns2:_="" ns3:_="">
    <xsd:import namespace="858d0271-1141-42d1-8b9b-42920b15170c"/>
    <xsd:import namespace="cbfbb5a6-f53e-4b0a-ba38-e03ac7088f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8d0271-1141-42d1-8b9b-42920b1517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47ec1249-a48c-4968-bfb0-a566660bd30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bfbb5a6-f53e-4b0a-ba38-e03ac7088f1a"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a9157368-4b99-4b52-b594-dacb418ead93}" ma:internalName="TaxCatchAll" ma:showField="CatchAllData" ma:web="cbfbb5a6-f53e-4b0a-ba38-e03ac7088f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6BE8A8-B6D8-42FA-8F4F-7C157FD07B80}">
  <ds:schemaRefs>
    <ds:schemaRef ds:uri="http://schemas.microsoft.com/office/2006/metadata/properties"/>
    <ds:schemaRef ds:uri="http://schemas.microsoft.com/office/infopath/2007/PartnerControls"/>
    <ds:schemaRef ds:uri="cbfbb5a6-f53e-4b0a-ba38-e03ac7088f1a"/>
    <ds:schemaRef ds:uri="858d0271-1141-42d1-8b9b-42920b15170c"/>
  </ds:schemaRefs>
</ds:datastoreItem>
</file>

<file path=customXml/itemProps2.xml><?xml version="1.0" encoding="utf-8"?>
<ds:datastoreItem xmlns:ds="http://schemas.openxmlformats.org/officeDocument/2006/customXml" ds:itemID="{55CC3DA4-008E-4970-8BD6-301CA0CDAB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8d0271-1141-42d1-8b9b-42920b15170c"/>
    <ds:schemaRef ds:uri="cbfbb5a6-f53e-4b0a-ba38-e03ac7088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05FAF1-E1F9-4F7A-8F19-732FF1148D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Javeriana-plantilla</Template>
  <TotalTime>9764</TotalTime>
  <Words>2361</Words>
  <Application>Microsoft Office PowerPoint</Application>
  <PresentationFormat>Panorámica</PresentationFormat>
  <Paragraphs>182</Paragraphs>
  <Slides>42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42</vt:i4>
      </vt:variant>
    </vt:vector>
  </HeadingPairs>
  <TitlesOfParts>
    <vt:vector size="48" baseType="lpstr">
      <vt:lpstr>-apple-system</vt:lpstr>
      <vt:lpstr>Arial</vt:lpstr>
      <vt:lpstr>Calibri</vt:lpstr>
      <vt:lpstr>Calibri Light</vt:lpstr>
      <vt:lpstr>Segoe UI Emoji</vt:lpstr>
      <vt:lpstr>Tema de Office</vt:lpstr>
      <vt:lpstr>Repositorios de datos y trabajo colaborativo basado en Github</vt:lpstr>
      <vt:lpstr>1. Git  2. GitHub  3. Replit</vt:lpstr>
      <vt:lpstr>El problema de las versiones. Incluso “yo con yo”</vt:lpstr>
      <vt:lpstr>¿Qué es Git?</vt:lpstr>
      <vt:lpstr>Detalles de Git vs Github</vt:lpstr>
      <vt:lpstr>El fuerte de Git son los archivos de texto plano</vt:lpstr>
      <vt:lpstr>¿Cuáles son los estados de un archivo en Git? [ Versión Local]</vt:lpstr>
      <vt:lpstr>NUESTRO PRIMER REPO</vt:lpstr>
      <vt:lpstr>DEVOLVER EL STAGE</vt:lpstr>
      <vt:lpstr>VOLVER  A UNA VERSIÓN DE ARCHIVO ‘COMMITED’</vt:lpstr>
      <vt:lpstr>VOLVER  A UNA VERSIÓN DE ARCHIVO ‘COMMITED’</vt:lpstr>
      <vt:lpstr>VOLVER  A UNA VERSIÓN DE ARCHIVO ‘COMMITED’</vt:lpstr>
      <vt:lpstr>VOLVER  A UNA VERSIÓN DE ARCHIVO ‘COMMITED’</vt:lpstr>
      <vt:lpstr>El .gitignore</vt:lpstr>
      <vt:lpstr>El .gitignore</vt:lpstr>
      <vt:lpstr>¿Qué es Github?</vt:lpstr>
      <vt:lpstr>Presentación de PowerPoint</vt:lpstr>
      <vt:lpstr>Sobre lo repositorios remotos</vt:lpstr>
      <vt:lpstr>Presentación de PowerPoint</vt:lpstr>
      <vt:lpstr>Presentación de PowerPoint</vt:lpstr>
      <vt:lpstr>NUESTRO PRIMER REPO REMOTO</vt:lpstr>
      <vt:lpstr>NUESTRO PRIMER REPO REMOTO</vt:lpstr>
      <vt:lpstr>NUESTRO PRIMER REPO REMOTO</vt:lpstr>
      <vt:lpstr>CLONANDO EL REPO</vt:lpstr>
      <vt:lpstr>CLONANDO EL REPO</vt:lpstr>
      <vt:lpstr>CON EL REPO CLONADO</vt:lpstr>
      <vt:lpstr>HACIENDO PULL</vt:lpstr>
      <vt:lpstr>HACIENDO PUSH</vt:lpstr>
      <vt:lpstr>PRÁCTICA CON REPO REMOTO</vt:lpstr>
      <vt:lpstr>PRÁCTICA CON REPO REMOTO</vt:lpstr>
      <vt:lpstr>Errores comunes al hacer push</vt:lpstr>
      <vt:lpstr>Hacer el pull</vt:lpstr>
      <vt:lpstr>¿Qué es Replit?</vt:lpstr>
      <vt:lpstr>Presentación de PowerPoint</vt:lpstr>
      <vt:lpstr>Presentación de PowerPoint</vt:lpstr>
      <vt:lpstr>CODE AREA</vt:lpstr>
      <vt:lpstr>PRÁCTICA CON REPLIT</vt:lpstr>
      <vt:lpstr>!Ahora ya conocemos!</vt:lpstr>
      <vt:lpstr>Material de entrenamiento </vt:lpstr>
      <vt:lpstr>Material de entrenamiento - Github</vt:lpstr>
      <vt:lpstr>Material de entrenamiento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Luisa Fernanda Rincón Pérez</dc:creator>
  <cp:lastModifiedBy>Jesús David Diaz Blanco</cp:lastModifiedBy>
  <cp:revision>79</cp:revision>
  <dcterms:created xsi:type="dcterms:W3CDTF">2022-07-26T03:12:49Z</dcterms:created>
  <dcterms:modified xsi:type="dcterms:W3CDTF">2022-11-04T19:21:04Z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0x010100353AB6459CAEE741A6308FB2627B45F6</vt:lpwstr>
  </property>
  <property fmtid="{D5CDD505-2E9C-101B-9397-08002B2CF9AE}" pid="3" name="Order">
    <vt:r8>3919900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ies>
</file>