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13" r:id="rId4"/>
    <p:sldId id="283" r:id="rId5"/>
    <p:sldId id="288" r:id="rId6"/>
    <p:sldId id="290" r:id="rId7"/>
    <p:sldId id="282" r:id="rId8"/>
    <p:sldId id="258" r:id="rId9"/>
    <p:sldId id="259" r:id="rId10"/>
    <p:sldId id="260" r:id="rId11"/>
    <p:sldId id="286" r:id="rId12"/>
    <p:sldId id="294" r:id="rId13"/>
    <p:sldId id="295" r:id="rId14"/>
    <p:sldId id="296" r:id="rId15"/>
    <p:sldId id="305" r:id="rId16"/>
    <p:sldId id="306" r:id="rId17"/>
    <p:sldId id="307" r:id="rId18"/>
    <p:sldId id="308" r:id="rId19"/>
    <p:sldId id="310" r:id="rId20"/>
    <p:sldId id="314" r:id="rId21"/>
    <p:sldId id="298" r:id="rId22"/>
    <p:sldId id="312" r:id="rId23"/>
    <p:sldId id="297" r:id="rId24"/>
    <p:sldId id="262" r:id="rId25"/>
    <p:sldId id="270" r:id="rId26"/>
    <p:sldId id="276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30D2-2656-4E0C-8002-76CB794C5E6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F251E-FFB6-4E42-A312-CB1B03AA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7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2D02C-CC20-475C-91E8-FCDB51BBB5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35038D-CC2B-483B-8B5B-9268218634F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8664E8-B0B8-4255-BAA1-62AB40BB67CE}" type="datetimeFigureOut">
              <a:rPr lang="en-US" smtClean="0"/>
              <a:t>8/13/2020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Tree </a:t>
            </a:r>
            <a:br>
              <a:rPr lang="en-US" dirty="0"/>
            </a:br>
            <a:r>
              <a:rPr lang="en-US" dirty="0"/>
              <a:t>(Ms. Pac-Man)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019800" cy="1676400"/>
          </a:xfrm>
        </p:spPr>
        <p:txBody>
          <a:bodyPr>
            <a:normAutofit/>
          </a:bodyPr>
          <a:lstStyle/>
          <a:p>
            <a:r>
              <a:rPr lang="en-US" dirty="0"/>
              <a:t>Jesus Adame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85800"/>
            <a:ext cx="3429000" cy="142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6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the MCST be applied in Ms. Pac-Man? (cont.)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447800"/>
            <a:ext cx="589547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6293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Nozomu</a:t>
            </a:r>
            <a:r>
              <a:rPr lang="en-US" dirty="0"/>
              <a:t> </a:t>
            </a:r>
            <a:r>
              <a:rPr lang="en-US" dirty="0" err="1"/>
              <a:t>Ikehata</a:t>
            </a:r>
            <a:r>
              <a:rPr lang="en-US" dirty="0"/>
              <a:t> and Takeshi Ito (2011)</a:t>
            </a:r>
          </a:p>
        </p:txBody>
      </p:sp>
    </p:spTree>
    <p:extLst>
      <p:ext uri="{BB962C8B-B14F-4D97-AF65-F5344CB8AC3E}">
        <p14:creationId xmlns:p14="http://schemas.microsoft.com/office/powerpoint/2010/main" val="403914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the MCST be applied in Ms. Pac-Man?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7437"/>
          </a:xfrm>
        </p:spPr>
        <p:txBody>
          <a:bodyPr>
            <a:normAutofit/>
          </a:bodyPr>
          <a:lstStyle/>
          <a:p>
            <a:r>
              <a:rPr lang="en-US" sz="2400" dirty="0"/>
              <a:t>The idea of using the MCST here is to increase the survival rate of Ms. Pac-Man.</a:t>
            </a:r>
          </a:p>
          <a:p>
            <a:r>
              <a:rPr lang="en-US" sz="2400" dirty="0"/>
              <a:t>In other words, we want to avoid from her getting trapped by the ghosts with no escape route.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54" y="3200401"/>
            <a:ext cx="7684646" cy="277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71498" y="6372971"/>
            <a:ext cx="381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Nozomu</a:t>
            </a:r>
            <a:r>
              <a:rPr lang="en-US" dirty="0"/>
              <a:t> </a:t>
            </a:r>
            <a:r>
              <a:rPr lang="en-US" dirty="0" err="1"/>
              <a:t>Ikehata</a:t>
            </a:r>
            <a:r>
              <a:rPr lang="en-US" dirty="0"/>
              <a:t> and Takeshi Ito (2011)</a:t>
            </a:r>
          </a:p>
        </p:txBody>
      </p:sp>
    </p:spTree>
    <p:extLst>
      <p:ext uri="{BB962C8B-B14F-4D97-AF65-F5344CB8AC3E}">
        <p14:creationId xmlns:p14="http://schemas.microsoft.com/office/powerpoint/2010/main" val="134912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Proposed system was set to autonomously control Ms. Pac-Man to see its performance.</a:t>
            </a:r>
          </a:p>
          <a:p>
            <a:r>
              <a:rPr lang="en-US" dirty="0"/>
              <a:t>Program was executed 20 times.</a:t>
            </a:r>
          </a:p>
          <a:p>
            <a:r>
              <a:rPr lang="en-US" dirty="0"/>
              <a:t># simulations was set to 300 and the maximum number of cycles of simulation was set to 30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817708"/>
            <a:ext cx="7924800" cy="16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2400" y="6324600"/>
            <a:ext cx="381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Nozomu</a:t>
            </a:r>
            <a:r>
              <a:rPr lang="en-US" dirty="0"/>
              <a:t> </a:t>
            </a:r>
            <a:r>
              <a:rPr lang="en-US" dirty="0" err="1"/>
              <a:t>Ikehata</a:t>
            </a:r>
            <a:r>
              <a:rPr lang="en-US" dirty="0"/>
              <a:t> and Takeshi Ito (2011)</a:t>
            </a:r>
          </a:p>
        </p:txBody>
      </p:sp>
    </p:spTree>
    <p:extLst>
      <p:ext uri="{BB962C8B-B14F-4D97-AF65-F5344CB8AC3E}">
        <p14:creationId xmlns:p14="http://schemas.microsoft.com/office/powerpoint/2010/main" val="256082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Results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575973" cy="19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4800600"/>
            <a:ext cx="617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These are the number of stages reached during the competition</a:t>
            </a:r>
          </a:p>
          <a:p>
            <a:r>
              <a:rPr lang="en-US" dirty="0">
                <a:solidFill>
                  <a:prstClr val="black"/>
                </a:solidFill>
              </a:rPr>
              <a:t>Where the winner is the “Proposed system”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3197" y="6475968"/>
            <a:ext cx="381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Nozomu</a:t>
            </a:r>
            <a:r>
              <a:rPr lang="en-US" dirty="0"/>
              <a:t> </a:t>
            </a:r>
            <a:r>
              <a:rPr lang="en-US" dirty="0" err="1"/>
              <a:t>Ikehata</a:t>
            </a:r>
            <a:r>
              <a:rPr lang="en-US" dirty="0"/>
              <a:t> and Takeshi Ito (2011)</a:t>
            </a:r>
          </a:p>
        </p:txBody>
      </p:sp>
    </p:spTree>
    <p:extLst>
      <p:ext uri="{BB962C8B-B14F-4D97-AF65-F5344CB8AC3E}">
        <p14:creationId xmlns:p14="http://schemas.microsoft.com/office/powerpoint/2010/main" val="388186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Evidently the proposed system using the MCTS worked since it avoided eating pills where it felt it was going to be trapped.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52770"/>
            <a:ext cx="3505200" cy="338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28597" y="3410634"/>
            <a:ext cx="2824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Nozomu</a:t>
            </a:r>
            <a:r>
              <a:rPr lang="en-US" dirty="0"/>
              <a:t> </a:t>
            </a:r>
            <a:r>
              <a:rPr lang="en-US" dirty="0" err="1"/>
              <a:t>Ikehata</a:t>
            </a:r>
            <a:r>
              <a:rPr lang="en-US" dirty="0"/>
              <a:t> and Takeshi Ito (2011)</a:t>
            </a:r>
          </a:p>
        </p:txBody>
      </p:sp>
    </p:spTree>
    <p:extLst>
      <p:ext uri="{BB962C8B-B14F-4D97-AF65-F5344CB8AC3E}">
        <p14:creationId xmlns:p14="http://schemas.microsoft.com/office/powerpoint/2010/main" val="102936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2A943-0DB7-4B35-8400-13EF9D254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6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80CDB8-2A35-4F46-A450-74628506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94821"/>
            <a:ext cx="3766337" cy="1509931"/>
          </a:xfrm>
        </p:spPr>
        <p:txBody>
          <a:bodyPr>
            <a:normAutofit/>
          </a:bodyPr>
          <a:lstStyle/>
          <a:p>
            <a:r>
              <a:rPr lang="en-US" sz="3500" dirty="0" err="1">
                <a:solidFill>
                  <a:srgbClr val="000000"/>
                </a:solidFill>
              </a:rPr>
              <a:t>PacMan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F33C-42FE-4777-A808-2DDE6605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4038601"/>
            <a:ext cx="4737493" cy="202237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UP  Down Left Right or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   do nothing</a:t>
            </a:r>
          </a:p>
        </p:txBody>
      </p:sp>
    </p:spTree>
    <p:extLst>
      <p:ext uri="{BB962C8B-B14F-4D97-AF65-F5344CB8AC3E}">
        <p14:creationId xmlns:p14="http://schemas.microsoft.com/office/powerpoint/2010/main" val="227114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C504-E22D-4783-A691-DB849A08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85800"/>
            <a:ext cx="8305800" cy="2087562"/>
          </a:xfrm>
        </p:spPr>
        <p:txBody>
          <a:bodyPr>
            <a:normAutofit/>
          </a:bodyPr>
          <a:lstStyle/>
          <a:p>
            <a:r>
              <a:rPr lang="en-US" sz="6000" dirty="0"/>
              <a:t>So we set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86E7-04CB-4A44-BA34-2F47CAA8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3048000"/>
            <a:ext cx="5257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One move in 40 </a:t>
            </a:r>
            <a:r>
              <a:rPr lang="en-US" sz="4000" dirty="0" err="1"/>
              <a:t>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930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C044-3E03-4E95-8453-C2E2781B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743200"/>
            <a:ext cx="77724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UP DOWN LEFT RIGHT</a:t>
            </a:r>
          </a:p>
        </p:txBody>
      </p:sp>
    </p:spTree>
    <p:extLst>
      <p:ext uri="{BB962C8B-B14F-4D97-AF65-F5344CB8AC3E}">
        <p14:creationId xmlns:p14="http://schemas.microsoft.com/office/powerpoint/2010/main" val="232077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4E58-5C80-4D5E-95CF-46129E55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need</a:t>
            </a:r>
            <a:r>
              <a:rPr lang="ko-KR" altLang="en-US" dirty="0"/>
              <a:t> </a:t>
            </a:r>
            <a:r>
              <a:rPr lang="en-US" altLang="ko-KR" dirty="0"/>
              <a:t>stop?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2D84-702E-4418-B450-A5A65597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43200"/>
            <a:ext cx="7772400" cy="3001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8000" dirty="0"/>
              <a:t>←→←→←→←→</a:t>
            </a:r>
            <a:endParaRPr lang="en-US" sz="8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19BF-AEFA-4791-AC9A-E12326B4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40ms</a:t>
            </a:r>
          </a:p>
        </p:txBody>
      </p:sp>
    </p:spTree>
    <p:extLst>
      <p:ext uri="{BB962C8B-B14F-4D97-AF65-F5344CB8AC3E}">
        <p14:creationId xmlns:p14="http://schemas.microsoft.com/office/powerpoint/2010/main" val="399599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Monte Carlo Tree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Monte Carlo Tree Search is an algorithm for making decisions in artificial intelligence problems, typically found in combination and move planning games. </a:t>
            </a:r>
          </a:p>
        </p:txBody>
      </p:sp>
    </p:spTree>
    <p:extLst>
      <p:ext uri="{BB962C8B-B14F-4D97-AF65-F5344CB8AC3E}">
        <p14:creationId xmlns:p14="http://schemas.microsoft.com/office/powerpoint/2010/main" val="408230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vs Depth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MCTS</a:t>
            </a:r>
          </a:p>
          <a:p>
            <a:r>
              <a:rPr lang="en-US" dirty="0"/>
              <a:t>No tactical knowledge required to implement the algorithm</a:t>
            </a:r>
          </a:p>
          <a:p>
            <a:r>
              <a:rPr lang="en-US" dirty="0"/>
              <a:t>performs asymmetric tree growth that adapts to the topology of the search space</a:t>
            </a:r>
          </a:p>
          <a:p>
            <a:r>
              <a:rPr lang="en-US" dirty="0"/>
              <a:t>The algorithm can be terminated and reused during anytime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DFS</a:t>
            </a:r>
          </a:p>
          <a:p>
            <a:r>
              <a:rPr lang="en-US" dirty="0"/>
              <a:t>Memory is linear</a:t>
            </a:r>
          </a:p>
          <a:p>
            <a:r>
              <a:rPr lang="en-US" dirty="0"/>
              <a:t>Time complexity of O(n)</a:t>
            </a:r>
          </a:p>
          <a:p>
            <a:r>
              <a:rPr lang="en-US" dirty="0"/>
              <a:t>Finds solution without exploring much, thus creating more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1685999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Other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 Go (MCTS with Deep Learning)</a:t>
            </a:r>
          </a:p>
          <a:p>
            <a:r>
              <a:rPr lang="en-US" dirty="0"/>
              <a:t>Game that has combo (Dots and Boxes)</a:t>
            </a:r>
          </a:p>
          <a:p>
            <a:r>
              <a:rPr lang="en-US" dirty="0"/>
              <a:t>General Artificial Intelligence for Video Games </a:t>
            </a:r>
          </a:p>
        </p:txBody>
      </p:sp>
    </p:spTree>
    <p:extLst>
      <p:ext uri="{BB962C8B-B14F-4D97-AF65-F5344CB8AC3E}">
        <p14:creationId xmlns:p14="http://schemas.microsoft.com/office/powerpoint/2010/main" val="40388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9A3D6-036E-420B-95EE-23C1C59D1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14186"/>
            <a:ext cx="3067365" cy="4029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25713-C5A4-4EF6-B2C7-2280BE66E1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4185"/>
            <a:ext cx="3068244" cy="40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6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vs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it generally for games which we cannot find the best way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make an appropriate rule.</a:t>
            </a:r>
          </a:p>
        </p:txBody>
      </p:sp>
    </p:spTree>
    <p:extLst>
      <p:ext uri="{BB962C8B-B14F-4D97-AF65-F5344CB8AC3E}">
        <p14:creationId xmlns:p14="http://schemas.microsoft.com/office/powerpoint/2010/main" val="36936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Problems</a:t>
            </a:r>
          </a:p>
        </p:txBody>
      </p:sp>
      <p:pic>
        <p:nvPicPr>
          <p:cNvPr id="1026" name="Picture 2" descr="starcraft ai competitionì ëí ì´ë¯¸ì§ ê²ìê²°ê³¼">
            <a:extLst>
              <a:ext uri="{FF2B5EF4-FFF2-40B4-BE49-F238E27FC236}">
                <a16:creationId xmlns:a16="http://schemas.microsoft.com/office/drawing/2014/main" id="{C73E9338-93A9-4292-BE83-A6EAA55D7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1"/>
            <a:ext cx="7086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352800"/>
            <a:ext cx="79918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Helped in producing better Ai in StarCraft for better competitions</a:t>
            </a:r>
          </a:p>
          <a:p>
            <a:endParaRPr lang="en-US" dirty="0"/>
          </a:p>
          <a:p>
            <a:r>
              <a:rPr lang="en-US" dirty="0"/>
              <a:t>Helps in planning problems for a “</a:t>
            </a:r>
            <a:r>
              <a:rPr lang="en-US" dirty="0" err="1"/>
              <a:t>Petrobras</a:t>
            </a:r>
            <a:r>
              <a:rPr lang="en-US" dirty="0"/>
              <a:t> company.”</a:t>
            </a:r>
          </a:p>
          <a:p>
            <a:r>
              <a:rPr lang="en-US" dirty="0"/>
              <a:t>This company uses the MCTS for particular transportation problems.</a:t>
            </a:r>
          </a:p>
          <a:p>
            <a:endParaRPr lang="en-US" dirty="0"/>
          </a:p>
          <a:p>
            <a:r>
              <a:rPr lang="en-US" dirty="0"/>
              <a:t> Planning deals with problems of selection and causally ordering of actions to</a:t>
            </a:r>
          </a:p>
          <a:p>
            <a:r>
              <a:rPr lang="en-US" dirty="0"/>
              <a:t>achieve a given goal from a known initial situation. </a:t>
            </a:r>
          </a:p>
          <a:p>
            <a:endParaRPr lang="en-US" dirty="0"/>
          </a:p>
          <a:p>
            <a:r>
              <a:rPr lang="en-US" dirty="0"/>
              <a:t>Therefore, The MCTS beats the classical planer SG plan, in terms of solution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4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MCST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259949"/>
            <a:ext cx="5605462" cy="46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35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Powley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et al. “Information Capture and Reuse Strategies in Monte Carlo Tree Search, with Applications to Games of Hidden Information.” </a:t>
            </a:r>
            <a:r>
              <a:rPr lang="en-US" sz="1400" b="0" i="1" dirty="0">
                <a:solidFill>
                  <a:srgbClr val="3A3A3A"/>
                </a:solidFill>
                <a:effectLst/>
                <a:latin typeface="Source Sans Pro"/>
              </a:rPr>
              <a:t>Artificial Intelligence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vol. 217, no. C, 2014, pp. 92–116</a:t>
            </a:r>
          </a:p>
          <a:p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Pepels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Tom, et al. “Real-Time Monte Carlo Tree Search in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Ms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 Pac-Man.” </a:t>
            </a:r>
            <a:r>
              <a:rPr lang="en-US" sz="1400" b="0" i="1" dirty="0">
                <a:solidFill>
                  <a:srgbClr val="3A3A3A"/>
                </a:solidFill>
                <a:effectLst/>
                <a:latin typeface="Source Sans Pro"/>
              </a:rPr>
              <a:t>Computational Intelligence and AI in Games, IEEE Transactions On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vol. 6, no. 3, 2014, pp. 245–257.</a:t>
            </a:r>
          </a:p>
          <a:p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Rohlfshagen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Philipp, and Simon M. Lucas. “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Ms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 Pac-Man versus Ghost Team CEC 2011 Competition.” </a:t>
            </a:r>
            <a:r>
              <a:rPr lang="en-US" sz="1400" b="0" i="1" dirty="0">
                <a:solidFill>
                  <a:srgbClr val="3A3A3A"/>
                </a:solidFill>
                <a:effectLst/>
                <a:latin typeface="Source Sans Pro"/>
              </a:rPr>
              <a:t>Evolutionary Computation (CEC), 2011 IEEE Congress On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2011, pp. 70–77.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Ikehata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Nozomu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and Takeshi Ito. “Monte-Carlo Tree Search in Ms. Pac-Man.” </a:t>
            </a:r>
            <a:r>
              <a:rPr lang="en-US" sz="1400" b="0" i="1" dirty="0">
                <a:solidFill>
                  <a:srgbClr val="3A3A3A"/>
                </a:solidFill>
                <a:effectLst/>
                <a:latin typeface="Source Sans Pro"/>
              </a:rPr>
              <a:t>Computational Intelligence and Games (CIG), 2011 IEEE Conference On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2011, pp. 39–46.</a:t>
            </a:r>
          </a:p>
          <a:p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Pepels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T., and M. H. M.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Winands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. “Enhancements for Monte-Carlo Tree Search in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Ms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 Pac-Man.” </a:t>
            </a:r>
            <a:r>
              <a:rPr lang="en-US" sz="1400" b="0" i="1" dirty="0">
                <a:solidFill>
                  <a:srgbClr val="3A3A3A"/>
                </a:solidFill>
                <a:effectLst/>
                <a:latin typeface="Source Sans Pro"/>
              </a:rPr>
              <a:t>Computational Intelligence and Games (CIG), 2012 IEEE Conference On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2012, pp. 265–272.</a:t>
            </a:r>
          </a:p>
          <a:p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Kien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Quang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 Nguyen, and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Thawonmas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. “Monte Carlo Tree Search for Collaboration Control of Ghosts in Ms. Pac-Man.” </a:t>
            </a:r>
            <a:r>
              <a:rPr lang="en-US" sz="1400" b="0" i="1" dirty="0">
                <a:solidFill>
                  <a:srgbClr val="3A3A3A"/>
                </a:solidFill>
                <a:effectLst/>
                <a:latin typeface="Source Sans Pro"/>
              </a:rPr>
              <a:t>IEEE Transactions on Computational Intelligence and AI in Games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vol. 5, no. 1, 2013, pp. 57–68.</a:t>
            </a:r>
          </a:p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/>
              </a:rPr>
              <a:t>Brauers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/>
              </a:rPr>
              <a:t>, I. M. M. "Monte-Carlo Evaluations in Ms. Pac-Man." (2011).</a:t>
            </a:r>
          </a:p>
          <a:p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Samothrakis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et al. “Fast Approximate Max-n Monte Carlo Tree Search for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/>
              </a:rPr>
              <a:t>Ms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 Pac-Man.” </a:t>
            </a:r>
            <a:r>
              <a:rPr lang="en-US" sz="1400" b="0" i="1" dirty="0">
                <a:solidFill>
                  <a:srgbClr val="3A3A3A"/>
                </a:solidFill>
                <a:effectLst/>
                <a:latin typeface="Source Sans Pro"/>
              </a:rPr>
              <a:t>Computational Intelligence and AI in Games, IEEE Transactions On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/>
              </a:rPr>
              <a:t>, vol. 3, no. 2, 2011, pp. 142–154.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/>
              <a:t>D. Brand and S. Kroon. Sample evaluation for action selection in </a:t>
            </a:r>
            <a:r>
              <a:rPr lang="en-US" sz="1200" dirty="0" err="1"/>
              <a:t>monte</a:t>
            </a:r>
            <a:r>
              <a:rPr lang="en-US" sz="1200" dirty="0"/>
              <a:t> </a:t>
            </a:r>
            <a:r>
              <a:rPr lang="en-US" sz="1200" dirty="0" err="1"/>
              <a:t>carlo</a:t>
            </a:r>
            <a:r>
              <a:rPr lang="en-US" sz="1200" dirty="0"/>
              <a:t> tree search. In Proceedings of the Southern African Institute for Computer Scientist and Information Technologists Annual Conference 2014 on SAICSIT 2014 Empowered by Technology, SAICSIT ’14, pages 314:314–314:322, New York, NY, USA, 2014. ACM</a:t>
            </a:r>
          </a:p>
          <a:p>
            <a:br>
              <a:rPr lang="en-US" sz="1400" dirty="0"/>
            </a:br>
            <a:r>
              <a:rPr lang="en-US" sz="1200" dirty="0" err="1"/>
              <a:t>Bouzy</a:t>
            </a:r>
            <a:r>
              <a:rPr lang="en-US" sz="1200" dirty="0"/>
              <a:t>, B. (2006). Associating Shallow and Selective Global Tree Search with Monte Carlo for 9×9 Go. Computers and Games (CG 2004) (eds. H.J. van den </a:t>
            </a:r>
            <a:r>
              <a:rPr lang="en-US" sz="1200" dirty="0" err="1"/>
              <a:t>Herik</a:t>
            </a:r>
            <a:r>
              <a:rPr lang="en-US" sz="1200" dirty="0"/>
              <a:t>, Y. </a:t>
            </a:r>
            <a:r>
              <a:rPr lang="en-US" sz="1200" dirty="0" err="1"/>
              <a:t>Bjornsson</a:t>
            </a:r>
            <a:r>
              <a:rPr lang="en-US" sz="1200" dirty="0"/>
              <a:t>, ¨ and N. Netanyahu), Vol. 3846 of LNCS, pp. 67–80, Springer-</a:t>
            </a:r>
            <a:r>
              <a:rPr lang="en-US" sz="1200" dirty="0" err="1"/>
              <a:t>Verlag</a:t>
            </a:r>
            <a:r>
              <a:rPr lang="en-US" sz="1200" dirty="0"/>
              <a:t>, Berlin Heidelberg, Germany.[13, 17]</a:t>
            </a:r>
          </a:p>
          <a:p>
            <a:r>
              <a:rPr lang="en-US" sz="1400" dirty="0" err="1"/>
              <a:t>Chaslot</a:t>
            </a:r>
            <a:r>
              <a:rPr lang="en-US" sz="1400" dirty="0"/>
              <a:t>, G., </a:t>
            </a:r>
            <a:r>
              <a:rPr lang="en-US" sz="1400" dirty="0" err="1"/>
              <a:t>Bakkes</a:t>
            </a:r>
            <a:r>
              <a:rPr lang="en-US" sz="1400" dirty="0"/>
              <a:t>, S., </a:t>
            </a:r>
            <a:r>
              <a:rPr lang="en-US" sz="1400" dirty="0" err="1"/>
              <a:t>Szita</a:t>
            </a:r>
            <a:r>
              <a:rPr lang="en-US" sz="1400" dirty="0"/>
              <a:t>, I., </a:t>
            </a:r>
            <a:r>
              <a:rPr lang="en-US" sz="1400" dirty="0" err="1"/>
              <a:t>Spronck</a:t>
            </a:r>
            <a:r>
              <a:rPr lang="en-US" sz="1400" dirty="0"/>
              <a:t>, P.: Monte-Carlo Tree Search: A New Framework for Game AI. In: Proceedings of the 4th Artificial Intelligence for Interactive Digital Entertainment conference (AIIDE), pp. 216–217. AAAI Press (2008)</a:t>
            </a:r>
            <a:br>
              <a:rPr lang="en-US" sz="1400" dirty="0"/>
            </a:br>
            <a:br>
              <a:rPr lang="en-US" sz="1400" dirty="0"/>
            </a:br>
            <a:endParaRPr lang="en-US" sz="1400" b="0" i="0" dirty="0">
              <a:solidFill>
                <a:srgbClr val="3A3A3A"/>
              </a:solidFill>
              <a:effectLst/>
              <a:latin typeface="Source Sans Pr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Source Sans Pro"/>
                <a:cs typeface="Arial" pitchFamily="34" charset="0"/>
              </a:rPr>
              <a:t>Rohlfshagen, Philipp, and Simon M. Lucas. “Ms Pac-Man versus Ghost Team CEC 2011 Competition.” 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Source Sans Pro"/>
                <a:cs typeface="Arial" pitchFamily="34" charset="0"/>
              </a:rPr>
              <a:t>Evolutionary Computation (CEC), 2011 IEEE Congress 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Source Sans Pro"/>
                <a:cs typeface="Arial" pitchFamily="34" charset="0"/>
              </a:rPr>
              <a:t>, 2011, pp. 70–77.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29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3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Monte Carlo Tree Search? </a:t>
            </a:r>
            <a:r>
              <a:rPr lang="en-US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9A57C"/>
              </a:buClr>
            </a:pPr>
            <a:r>
              <a:rPr lang="en-US" sz="1900" dirty="0">
                <a:solidFill>
                  <a:srgbClr val="2F2B20"/>
                </a:solidFill>
              </a:rPr>
              <a:t>This Tree can be broken down into four steps, that is,</a:t>
            </a:r>
          </a:p>
          <a:p>
            <a:pPr marL="0" lvl="0" indent="0">
              <a:buClr>
                <a:srgbClr val="A9A57C"/>
              </a:buClr>
              <a:buNone/>
            </a:pPr>
            <a:r>
              <a:rPr lang="en-US" sz="1900" dirty="0">
                <a:solidFill>
                  <a:srgbClr val="2F2B20"/>
                </a:solidFill>
              </a:rPr>
              <a:t>1. Selection: Starting at the root node, children are chosen according to a selection policy. When a leaf node is reached that does not represent a terminal state, it is selected for expansion.</a:t>
            </a:r>
          </a:p>
          <a:p>
            <a:pPr marL="0" lvl="0" indent="0">
              <a:buClr>
                <a:srgbClr val="A9A57C"/>
              </a:buClr>
              <a:buNone/>
            </a:pPr>
            <a:endParaRPr lang="en-US" sz="1900" dirty="0">
              <a:solidFill>
                <a:srgbClr val="2F2B20"/>
              </a:solidFill>
            </a:endParaRPr>
          </a:p>
          <a:p>
            <a:pPr marL="0" lvl="0" indent="0">
              <a:buClr>
                <a:srgbClr val="A9A57C"/>
              </a:buClr>
              <a:buNone/>
            </a:pPr>
            <a:r>
              <a:rPr lang="en-US" sz="1900" dirty="0">
                <a:solidFill>
                  <a:srgbClr val="2F2B20"/>
                </a:solidFill>
              </a:rPr>
              <a:t>2.Expansion: All children are added to the selected leaf node given available moves</a:t>
            </a:r>
          </a:p>
          <a:p>
            <a:pPr marL="0" lvl="0" indent="0">
              <a:buClr>
                <a:srgbClr val="A9A57C"/>
              </a:buClr>
              <a:buNone/>
            </a:pPr>
            <a:endParaRPr lang="en-US" sz="1900" dirty="0">
              <a:solidFill>
                <a:srgbClr val="2F2B20"/>
              </a:solidFill>
            </a:endParaRPr>
          </a:p>
          <a:p>
            <a:pPr marL="0" lvl="0" indent="0">
              <a:buClr>
                <a:srgbClr val="A9A57C"/>
              </a:buClr>
              <a:buNone/>
            </a:pPr>
            <a:r>
              <a:rPr lang="en-US" sz="1900" dirty="0">
                <a:solidFill>
                  <a:srgbClr val="2F2B20"/>
                </a:solidFill>
              </a:rPr>
              <a:t>3.Playout: A random simulation is run, starting from the state of 		   the added node where random decisions are made until the terminal state.  </a:t>
            </a:r>
          </a:p>
          <a:p>
            <a:pPr marL="0" lvl="0" indent="0">
              <a:buClr>
                <a:srgbClr val="A9A57C"/>
              </a:buClr>
              <a:buNone/>
            </a:pPr>
            <a:endParaRPr lang="en-US" sz="1900" dirty="0">
              <a:solidFill>
                <a:srgbClr val="2F2B20"/>
              </a:solidFill>
            </a:endParaRPr>
          </a:p>
          <a:p>
            <a:pPr marL="0" lvl="0" indent="0">
              <a:buClr>
                <a:srgbClr val="A9A57C"/>
              </a:buClr>
              <a:buNone/>
            </a:pPr>
            <a:r>
              <a:rPr lang="en-US" sz="1900" dirty="0">
                <a:solidFill>
                  <a:srgbClr val="2F2B20"/>
                </a:solidFill>
              </a:rPr>
              <a:t>4.Backpropagation: Once the simulation is finished, the play out  is backed up or traversed  back to the root node updating the stats for each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the MCST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52" y="2400161"/>
            <a:ext cx="7559695" cy="320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6248400"/>
            <a:ext cx="39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Tom Pepels, Mark H. M. Winands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2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 Used For Selection &amp; Expansion (Upper Confidence Bound1)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Xi is the mean reward (value) for child </a:t>
            </a:r>
            <a:r>
              <a:rPr lang="en-US" sz="2400" dirty="0" err="1"/>
              <a:t>i</a:t>
            </a:r>
            <a:r>
              <a:rPr lang="en-US" sz="2400" dirty="0"/>
              <a:t>.</a:t>
            </a:r>
          </a:p>
          <a:p>
            <a:r>
              <a:rPr lang="en-US" sz="2400" dirty="0"/>
              <a:t>T is number of searches performed by the parent node</a:t>
            </a:r>
          </a:p>
          <a:p>
            <a:r>
              <a:rPr lang="en-US" sz="2400" dirty="0" err="1"/>
              <a:t>Ti</a:t>
            </a:r>
            <a:r>
              <a:rPr lang="en-US" sz="2400" dirty="0"/>
              <a:t> is the number if searches performed by the same child node </a:t>
            </a:r>
            <a:r>
              <a:rPr lang="en-US" sz="2400" dirty="0" err="1"/>
              <a:t>i</a:t>
            </a:r>
            <a:r>
              <a:rPr lang="en-US" sz="2400" dirty="0"/>
              <a:t>.</a:t>
            </a:r>
          </a:p>
          <a:p>
            <a:r>
              <a:rPr lang="en-US" sz="2400" dirty="0"/>
              <a:t>C is the exploration constant.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4248150" cy="296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72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Upper Confidence Bound1 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Ti</a:t>
            </a:r>
            <a:r>
              <a:rPr lang="en-US" dirty="0"/>
              <a:t> is 0,or if node is visited for the first time, a number “n” will be chosen and assigned when performing a </a:t>
            </a:r>
            <a:r>
              <a:rPr lang="en-US" dirty="0" err="1"/>
              <a:t>playout</a:t>
            </a:r>
            <a:endParaRPr lang="en-US" dirty="0"/>
          </a:p>
          <a:p>
            <a:r>
              <a:rPr lang="en-US" dirty="0"/>
              <a:t>Other wise if </a:t>
            </a:r>
            <a:r>
              <a:rPr lang="en-US" dirty="0" err="1"/>
              <a:t>Ti</a:t>
            </a:r>
            <a:r>
              <a:rPr lang="en-US" dirty="0"/>
              <a:t> is greater than 0, the UCB1 formula will be used to calculate the value.</a:t>
            </a:r>
          </a:p>
          <a:p>
            <a:r>
              <a:rPr lang="en-US" dirty="0"/>
              <a:t>When using this formula we want to select the node with the </a:t>
            </a:r>
            <a:r>
              <a:rPr lang="en-US"/>
              <a:t>highest value.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1"/>
            <a:ext cx="7772400" cy="168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58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 of MCST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Ms. Pac-Man has a choice to make from the root node, that is go to node A or B.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As she proceeds she wishes to reach the node s with the highest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a leaf node is reach we get a play out and the process  starts all over again in a loop		</a:t>
            </a:r>
          </a:p>
        </p:txBody>
      </p:sp>
      <p:sp>
        <p:nvSpPr>
          <p:cNvPr id="4" name="Oval 3"/>
          <p:cNvSpPr/>
          <p:nvPr/>
        </p:nvSpPr>
        <p:spPr>
          <a:xfrm>
            <a:off x="4114800" y="17526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1/25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371289" y="2057400"/>
            <a:ext cx="1429311" cy="81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00600" y="2362200"/>
            <a:ext cx="1066800" cy="73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3145631" y="5736431"/>
            <a:ext cx="1200151" cy="28098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36106" y="3150348"/>
            <a:ext cx="368813" cy="90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43213" y="2701527"/>
            <a:ext cx="762000" cy="794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A=2/3</a:t>
            </a:r>
          </a:p>
        </p:txBody>
      </p:sp>
      <p:sp>
        <p:nvSpPr>
          <p:cNvPr id="26" name="Oval 25"/>
          <p:cNvSpPr/>
          <p:nvPr/>
        </p:nvSpPr>
        <p:spPr>
          <a:xfrm>
            <a:off x="5524500" y="2836839"/>
            <a:ext cx="723900" cy="763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B=1/2</a:t>
            </a:r>
          </a:p>
        </p:txBody>
      </p:sp>
      <p:sp>
        <p:nvSpPr>
          <p:cNvPr id="27" name="Oval 26"/>
          <p:cNvSpPr/>
          <p:nvPr/>
        </p:nvSpPr>
        <p:spPr>
          <a:xfrm>
            <a:off x="3224213" y="3886200"/>
            <a:ext cx="762281" cy="750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D=6/7</a:t>
            </a:r>
          </a:p>
        </p:txBody>
      </p:sp>
      <p:sp>
        <p:nvSpPr>
          <p:cNvPr id="28" name="Oval 27"/>
          <p:cNvSpPr/>
          <p:nvPr/>
        </p:nvSpPr>
        <p:spPr>
          <a:xfrm>
            <a:off x="1676400" y="3886200"/>
            <a:ext cx="762000" cy="750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C=61/3</a:t>
            </a:r>
          </a:p>
        </p:txBody>
      </p:sp>
      <p:cxnSp>
        <p:nvCxnSpPr>
          <p:cNvPr id="30" name="Straight Connector 29"/>
          <p:cNvCxnSpPr>
            <a:endCxn id="28" idx="7"/>
          </p:cNvCxnSpPr>
          <p:nvPr/>
        </p:nvCxnSpPr>
        <p:spPr>
          <a:xfrm flipH="1">
            <a:off x="2326808" y="3218633"/>
            <a:ext cx="644992" cy="77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/>
          <p:cNvSpPr/>
          <p:nvPr/>
        </p:nvSpPr>
        <p:spPr>
          <a:xfrm>
            <a:off x="3320512" y="4800600"/>
            <a:ext cx="79428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031" name="Straight Connector 1030"/>
          <p:cNvCxnSpPr>
            <a:stCxn id="27" idx="4"/>
          </p:cNvCxnSpPr>
          <p:nvPr/>
        </p:nvCxnSpPr>
        <p:spPr>
          <a:xfrm>
            <a:off x="3605354" y="4636294"/>
            <a:ext cx="112302" cy="31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82" y="1843893"/>
            <a:ext cx="637036" cy="4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4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10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Ms. Pac-Man?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popular video game released in the 1980’s.</a:t>
            </a:r>
          </a:p>
          <a:p>
            <a:r>
              <a:rPr lang="en-US" sz="2800" dirty="0"/>
              <a:t>The objective is for Ms. Pac-Man to maneuver through a maze, and eat as many pills as possible, while avoiding contact with the ghosts. </a:t>
            </a:r>
          </a:p>
          <a:p>
            <a:r>
              <a:rPr lang="en-US" sz="2800" dirty="0"/>
              <a:t>As the levels progress the ghosts move faster in different behavioral patterns.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53336"/>
            <a:ext cx="2362200" cy="265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58768"/>
            <a:ext cx="3048000" cy="204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77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the MCST be applied in Ms. Pac-Man?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30947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182880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consists of four different mazes. Where these can be represented  as a graph. </a:t>
            </a:r>
          </a:p>
          <a:p>
            <a:endParaRPr lang="en-US" dirty="0"/>
          </a:p>
          <a:p>
            <a:r>
              <a:rPr lang="en-US" dirty="0"/>
              <a:t>The junctions are the nodes.</a:t>
            </a:r>
          </a:p>
          <a:p>
            <a:endParaRPr lang="en-US" dirty="0"/>
          </a:p>
          <a:p>
            <a:r>
              <a:rPr lang="en-US" dirty="0"/>
              <a:t>The corridors between the junctions are edges.</a:t>
            </a:r>
          </a:p>
          <a:p>
            <a:endParaRPr lang="en-US" dirty="0"/>
          </a:p>
          <a:p>
            <a:r>
              <a:rPr lang="en-US" dirty="0"/>
              <a:t>Ms. Pac-Man has the option to make a decision at any point within the graph.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470" y="5105400"/>
            <a:ext cx="39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Tom Pepels, Mark H. M. Winands (2014)</a:t>
            </a:r>
          </a:p>
        </p:txBody>
      </p:sp>
    </p:spTree>
    <p:extLst>
      <p:ext uri="{BB962C8B-B14F-4D97-AF65-F5344CB8AC3E}">
        <p14:creationId xmlns:p14="http://schemas.microsoft.com/office/powerpoint/2010/main" val="1619147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1407</TotalTime>
  <Words>1482</Words>
  <Application>Microsoft Office PowerPoint</Application>
  <PresentationFormat>On-screen Show (4:3)</PresentationFormat>
  <Paragraphs>161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Source Sans Pro</vt:lpstr>
      <vt:lpstr>Adjacency</vt:lpstr>
      <vt:lpstr>Monte Carlo Tree  (Ms. Pac-Man)</vt:lpstr>
      <vt:lpstr>What is a Monte Carlo Tree Search?</vt:lpstr>
      <vt:lpstr>What is a Monte Carlo Tree Search? (continued)</vt:lpstr>
      <vt:lpstr>Visual Representation of the MCST</vt:lpstr>
      <vt:lpstr>Formula Used For Selection &amp; Expansion (Upper Confidence Bound1)</vt:lpstr>
      <vt:lpstr>Upper Confidence Bound1  (continued)</vt:lpstr>
      <vt:lpstr>Numerical Example of MCST</vt:lpstr>
      <vt:lpstr>What is Ms. Pac-Man?</vt:lpstr>
      <vt:lpstr>How can the MCST be applied in Ms. Pac-Man?</vt:lpstr>
      <vt:lpstr>How can the MCST be applied in Ms. Pac-Man? (cont.)</vt:lpstr>
      <vt:lpstr>How can the MCST be applied in Ms. Pac-Man? (cont.)</vt:lpstr>
      <vt:lpstr>Data Set and Results</vt:lpstr>
      <vt:lpstr>Data Set and Results (cont)</vt:lpstr>
      <vt:lpstr>Observations of Results</vt:lpstr>
      <vt:lpstr>PacMan</vt:lpstr>
      <vt:lpstr>So we set Rule</vt:lpstr>
      <vt:lpstr>PowerPoint Presentation</vt:lpstr>
      <vt:lpstr>Why do we not need stop?</vt:lpstr>
      <vt:lpstr>What happens in 40ms</vt:lpstr>
      <vt:lpstr>MCTS vs Depth First Search</vt:lpstr>
      <vt:lpstr>Application of Other Fields</vt:lpstr>
      <vt:lpstr>PowerPoint Presentation</vt:lpstr>
      <vt:lpstr>Pros vs Cons</vt:lpstr>
      <vt:lpstr>Current Research Problems</vt:lpstr>
      <vt:lpstr>Pseudocode for MCST</vt:lpstr>
      <vt:lpstr>References</vt:lpstr>
      <vt:lpstr>Q&amp;A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 (Ms. Pac-Man)</dc:title>
  <dc:creator>Owner</dc:creator>
  <cp:lastModifiedBy>Adame, Jesus</cp:lastModifiedBy>
  <cp:revision>100</cp:revision>
  <dcterms:created xsi:type="dcterms:W3CDTF">2018-11-24T22:43:44Z</dcterms:created>
  <dcterms:modified xsi:type="dcterms:W3CDTF">2020-08-13T23:46:26Z</dcterms:modified>
</cp:coreProperties>
</file>