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4711363" cy="10818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3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1770580"/>
            <a:ext cx="12504659" cy="3766550"/>
          </a:xfrm>
        </p:spPr>
        <p:txBody>
          <a:bodyPr anchor="b"/>
          <a:lstStyle>
            <a:lvl1pPr algn="ctr">
              <a:defRPr sz="9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5682382"/>
            <a:ext cx="11033522" cy="2612041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233" indent="0" algn="ctr">
              <a:buNone/>
              <a:defRPr sz="3155"/>
            </a:lvl2pPr>
            <a:lvl3pPr marL="1442466" indent="0" algn="ctr">
              <a:buNone/>
              <a:defRPr sz="2840"/>
            </a:lvl3pPr>
            <a:lvl4pPr marL="2163699" indent="0" algn="ctr">
              <a:buNone/>
              <a:defRPr sz="2524"/>
            </a:lvl4pPr>
            <a:lvl5pPr marL="2884932" indent="0" algn="ctr">
              <a:buNone/>
              <a:defRPr sz="2524"/>
            </a:lvl5pPr>
            <a:lvl6pPr marL="3606165" indent="0" algn="ctr">
              <a:buNone/>
              <a:defRPr sz="2524"/>
            </a:lvl6pPr>
            <a:lvl7pPr marL="4327398" indent="0" algn="ctr">
              <a:buNone/>
              <a:defRPr sz="2524"/>
            </a:lvl7pPr>
            <a:lvl8pPr marL="5048631" indent="0" algn="ctr">
              <a:buNone/>
              <a:defRPr sz="2524"/>
            </a:lvl8pPr>
            <a:lvl9pPr marL="5769864" indent="0" algn="ctr">
              <a:buNone/>
              <a:defRPr sz="25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576002"/>
            <a:ext cx="3172138" cy="91684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576002"/>
            <a:ext cx="9332521" cy="91684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7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2697193"/>
            <a:ext cx="12688551" cy="4500325"/>
          </a:xfrm>
        </p:spPr>
        <p:txBody>
          <a:bodyPr anchor="b"/>
          <a:lstStyle>
            <a:lvl1pPr>
              <a:defRPr sz="9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7240093"/>
            <a:ext cx="12688551" cy="2366615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/>
                </a:solidFill>
              </a:defRPr>
            </a:lvl1pPr>
            <a:lvl2pPr marL="721233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466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3pPr>
            <a:lvl4pPr marL="216369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9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616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739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863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864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2880008"/>
            <a:ext cx="6252329" cy="6864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2880008"/>
            <a:ext cx="6252329" cy="6864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576004"/>
            <a:ext cx="12688551" cy="2091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2652113"/>
            <a:ext cx="6223595" cy="129975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233" indent="0">
              <a:buNone/>
              <a:defRPr sz="3155" b="1"/>
            </a:lvl2pPr>
            <a:lvl3pPr marL="1442466" indent="0">
              <a:buNone/>
              <a:defRPr sz="2840" b="1"/>
            </a:lvl3pPr>
            <a:lvl4pPr marL="2163699" indent="0">
              <a:buNone/>
              <a:defRPr sz="2524" b="1"/>
            </a:lvl4pPr>
            <a:lvl5pPr marL="2884932" indent="0">
              <a:buNone/>
              <a:defRPr sz="2524" b="1"/>
            </a:lvl5pPr>
            <a:lvl6pPr marL="3606165" indent="0">
              <a:buNone/>
              <a:defRPr sz="2524" b="1"/>
            </a:lvl6pPr>
            <a:lvl7pPr marL="4327398" indent="0">
              <a:buNone/>
              <a:defRPr sz="2524" b="1"/>
            </a:lvl7pPr>
            <a:lvl8pPr marL="5048631" indent="0">
              <a:buNone/>
              <a:defRPr sz="2524" b="1"/>
            </a:lvl8pPr>
            <a:lvl9pPr marL="5769864" indent="0">
              <a:buNone/>
              <a:defRPr sz="2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3951872"/>
            <a:ext cx="6223595" cy="581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2652113"/>
            <a:ext cx="6254245" cy="129975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233" indent="0">
              <a:buNone/>
              <a:defRPr sz="3155" b="1"/>
            </a:lvl2pPr>
            <a:lvl3pPr marL="1442466" indent="0">
              <a:buNone/>
              <a:defRPr sz="2840" b="1"/>
            </a:lvl3pPr>
            <a:lvl4pPr marL="2163699" indent="0">
              <a:buNone/>
              <a:defRPr sz="2524" b="1"/>
            </a:lvl4pPr>
            <a:lvl5pPr marL="2884932" indent="0">
              <a:buNone/>
              <a:defRPr sz="2524" b="1"/>
            </a:lvl5pPr>
            <a:lvl6pPr marL="3606165" indent="0">
              <a:buNone/>
              <a:defRPr sz="2524" b="1"/>
            </a:lvl6pPr>
            <a:lvl7pPr marL="4327398" indent="0">
              <a:buNone/>
              <a:defRPr sz="2524" b="1"/>
            </a:lvl7pPr>
            <a:lvl8pPr marL="5048631" indent="0">
              <a:buNone/>
              <a:defRPr sz="2524" b="1"/>
            </a:lvl8pPr>
            <a:lvl9pPr marL="5769864" indent="0">
              <a:buNone/>
              <a:defRPr sz="2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3951872"/>
            <a:ext cx="6254245" cy="581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254"/>
            <a:ext cx="4744797" cy="2524390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557711"/>
            <a:ext cx="7447628" cy="7688369"/>
          </a:xfrm>
        </p:spPr>
        <p:txBody>
          <a:bodyPr/>
          <a:lstStyle>
            <a:lvl1pPr>
              <a:defRPr sz="5048"/>
            </a:lvl1pPr>
            <a:lvl2pPr>
              <a:defRPr sz="4417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644"/>
            <a:ext cx="4744797" cy="6012957"/>
          </a:xfrm>
        </p:spPr>
        <p:txBody>
          <a:bodyPr/>
          <a:lstStyle>
            <a:lvl1pPr marL="0" indent="0">
              <a:buNone/>
              <a:defRPr sz="2524"/>
            </a:lvl1pPr>
            <a:lvl2pPr marL="721233" indent="0">
              <a:buNone/>
              <a:defRPr sz="2209"/>
            </a:lvl2pPr>
            <a:lvl3pPr marL="1442466" indent="0">
              <a:buNone/>
              <a:defRPr sz="1893"/>
            </a:lvl3pPr>
            <a:lvl4pPr marL="2163699" indent="0">
              <a:buNone/>
              <a:defRPr sz="1578"/>
            </a:lvl4pPr>
            <a:lvl5pPr marL="2884932" indent="0">
              <a:buNone/>
              <a:defRPr sz="1578"/>
            </a:lvl5pPr>
            <a:lvl6pPr marL="3606165" indent="0">
              <a:buNone/>
              <a:defRPr sz="1578"/>
            </a:lvl6pPr>
            <a:lvl7pPr marL="4327398" indent="0">
              <a:buNone/>
              <a:defRPr sz="1578"/>
            </a:lvl7pPr>
            <a:lvl8pPr marL="5048631" indent="0">
              <a:buNone/>
              <a:defRPr sz="1578"/>
            </a:lvl8pPr>
            <a:lvl9pPr marL="5769864" indent="0">
              <a:buNone/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254"/>
            <a:ext cx="4744797" cy="2524390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557711"/>
            <a:ext cx="7447628" cy="7688369"/>
          </a:xfrm>
        </p:spPr>
        <p:txBody>
          <a:bodyPr anchor="t"/>
          <a:lstStyle>
            <a:lvl1pPr marL="0" indent="0">
              <a:buNone/>
              <a:defRPr sz="5048"/>
            </a:lvl1pPr>
            <a:lvl2pPr marL="721233" indent="0">
              <a:buNone/>
              <a:defRPr sz="4417"/>
            </a:lvl2pPr>
            <a:lvl3pPr marL="1442466" indent="0">
              <a:buNone/>
              <a:defRPr sz="3786"/>
            </a:lvl3pPr>
            <a:lvl4pPr marL="2163699" indent="0">
              <a:buNone/>
              <a:defRPr sz="3155"/>
            </a:lvl4pPr>
            <a:lvl5pPr marL="2884932" indent="0">
              <a:buNone/>
              <a:defRPr sz="3155"/>
            </a:lvl5pPr>
            <a:lvl6pPr marL="3606165" indent="0">
              <a:buNone/>
              <a:defRPr sz="3155"/>
            </a:lvl6pPr>
            <a:lvl7pPr marL="4327398" indent="0">
              <a:buNone/>
              <a:defRPr sz="3155"/>
            </a:lvl7pPr>
            <a:lvl8pPr marL="5048631" indent="0">
              <a:buNone/>
              <a:defRPr sz="3155"/>
            </a:lvl8pPr>
            <a:lvl9pPr marL="5769864" indent="0">
              <a:buNone/>
              <a:defRPr sz="3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644"/>
            <a:ext cx="4744797" cy="6012957"/>
          </a:xfrm>
        </p:spPr>
        <p:txBody>
          <a:bodyPr/>
          <a:lstStyle>
            <a:lvl1pPr marL="0" indent="0">
              <a:buNone/>
              <a:defRPr sz="2524"/>
            </a:lvl1pPr>
            <a:lvl2pPr marL="721233" indent="0">
              <a:buNone/>
              <a:defRPr sz="2209"/>
            </a:lvl2pPr>
            <a:lvl3pPr marL="1442466" indent="0">
              <a:buNone/>
              <a:defRPr sz="1893"/>
            </a:lvl3pPr>
            <a:lvl4pPr marL="2163699" indent="0">
              <a:buNone/>
              <a:defRPr sz="1578"/>
            </a:lvl4pPr>
            <a:lvl5pPr marL="2884932" indent="0">
              <a:buNone/>
              <a:defRPr sz="1578"/>
            </a:lvl5pPr>
            <a:lvl6pPr marL="3606165" indent="0">
              <a:buNone/>
              <a:defRPr sz="1578"/>
            </a:lvl6pPr>
            <a:lvl7pPr marL="4327398" indent="0">
              <a:buNone/>
              <a:defRPr sz="1578"/>
            </a:lvl7pPr>
            <a:lvl8pPr marL="5048631" indent="0">
              <a:buNone/>
              <a:defRPr sz="1578"/>
            </a:lvl8pPr>
            <a:lvl9pPr marL="5769864" indent="0">
              <a:buNone/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576004"/>
            <a:ext cx="12688551" cy="209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2880008"/>
            <a:ext cx="12688551" cy="686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0027439"/>
            <a:ext cx="331005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E338C-C7AC-4B11-8A49-3204F03ECBB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0027439"/>
            <a:ext cx="4965085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0027439"/>
            <a:ext cx="331005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97215-60AE-4931-B8A6-A93CFAE1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42466" rtl="0" eaLnBrk="1" latinLnBrk="0" hangingPunct="1">
        <a:lnSpc>
          <a:spcPct val="90000"/>
        </a:lnSpc>
        <a:spcBef>
          <a:spcPct val="0"/>
        </a:spcBef>
        <a:buNone/>
        <a:defRPr sz="69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17" indent="-360617" algn="l" defTabSz="1442466" rtl="0" eaLnBrk="1" latinLnBrk="0" hangingPunct="1">
        <a:lnSpc>
          <a:spcPct val="90000"/>
        </a:lnSpc>
        <a:spcBef>
          <a:spcPts val="1578"/>
        </a:spcBef>
        <a:buFont typeface="Arial" panose="020B0604020202020204" pitchFamily="34" charset="0"/>
        <a:buChar char="•"/>
        <a:defRPr sz="4417" kern="1200">
          <a:solidFill>
            <a:schemeClr val="tx1"/>
          </a:solidFill>
          <a:latin typeface="+mn-lt"/>
          <a:ea typeface="+mn-ea"/>
          <a:cs typeface="+mn-cs"/>
        </a:defRPr>
      </a:lvl1pPr>
      <a:lvl2pPr marL="1081850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3083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4316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4pPr>
      <a:lvl5pPr marL="3245549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5pPr>
      <a:lvl6pPr marL="3966782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6pPr>
      <a:lvl7pPr marL="4688015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7pPr>
      <a:lvl8pPr marL="5409248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8pPr>
      <a:lvl9pPr marL="6130481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1pPr>
      <a:lvl2pPr marL="721233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2pPr>
      <a:lvl3pPr marL="1442466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163699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4pPr>
      <a:lvl5pPr marL="2884932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5pPr>
      <a:lvl6pPr marL="3606165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6pPr>
      <a:lvl7pPr marL="4327398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7pPr>
      <a:lvl8pPr marL="5048631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8pPr>
      <a:lvl9pPr marL="5769864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jpe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3.jpeg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2.wdp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FEA7E72-93F2-E99E-37D9-5289E9970583}"/>
              </a:ext>
            </a:extLst>
          </p:cNvPr>
          <p:cNvSpPr/>
          <p:nvPr/>
        </p:nvSpPr>
        <p:spPr>
          <a:xfrm>
            <a:off x="787041" y="1843785"/>
            <a:ext cx="9898419" cy="7374156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DB648-6B0A-D552-D14B-AC6A92827670}"/>
              </a:ext>
            </a:extLst>
          </p:cNvPr>
          <p:cNvSpPr/>
          <p:nvPr/>
        </p:nvSpPr>
        <p:spPr>
          <a:xfrm>
            <a:off x="963457" y="4619734"/>
            <a:ext cx="3244710" cy="15230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A15B0-4D02-5568-D80E-A7CDA41DA5CA}"/>
              </a:ext>
            </a:extLst>
          </p:cNvPr>
          <p:cNvSpPr/>
          <p:nvPr/>
        </p:nvSpPr>
        <p:spPr>
          <a:xfrm>
            <a:off x="963457" y="4390678"/>
            <a:ext cx="1537854" cy="2290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LOCALHOST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25283-D084-FF0D-E849-B6E508A3312D}"/>
              </a:ext>
            </a:extLst>
          </p:cNvPr>
          <p:cNvSpPr/>
          <p:nvPr/>
        </p:nvSpPr>
        <p:spPr>
          <a:xfrm>
            <a:off x="2383698" y="4889100"/>
            <a:ext cx="1718268" cy="47878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WEBSCRAPING</a:t>
            </a:r>
            <a:endParaRPr lang="en-US" dirty="0"/>
          </a:p>
        </p:txBody>
      </p:sp>
      <p:pic>
        <p:nvPicPr>
          <p:cNvPr id="1026" name="Picture 2" descr="Beautiful Soup | Great Learning">
            <a:extLst>
              <a:ext uri="{FF2B5EF4-FFF2-40B4-BE49-F238E27FC236}">
                <a16:creationId xmlns:a16="http://schemas.microsoft.com/office/drawing/2014/main" id="{E27FAEB5-4EA2-74C2-FBFC-1832EF6E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98" y="5367881"/>
            <a:ext cx="1718268" cy="60309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stema de Información de Indicadores del Estado Nutricional SIEN | Lima">
            <a:extLst>
              <a:ext uri="{FF2B5EF4-FFF2-40B4-BE49-F238E27FC236}">
                <a16:creationId xmlns:a16="http://schemas.microsoft.com/office/drawing/2014/main" id="{07B028C8-52D4-48D2-F767-3F7C945B8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44" y="4751959"/>
            <a:ext cx="798529" cy="7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367A549-266D-8781-E3BD-2C3326B70215}"/>
              </a:ext>
            </a:extLst>
          </p:cNvPr>
          <p:cNvSpPr/>
          <p:nvPr/>
        </p:nvSpPr>
        <p:spPr>
          <a:xfrm rot="10800000">
            <a:off x="1881670" y="4980809"/>
            <a:ext cx="451628" cy="279699"/>
          </a:xfrm>
          <a:prstGeom prst="rightArrow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Open Microsoft Excel XLS and XLSX Files">
            <a:extLst>
              <a:ext uri="{FF2B5EF4-FFF2-40B4-BE49-F238E27FC236}">
                <a16:creationId xmlns:a16="http://schemas.microsoft.com/office/drawing/2014/main" id="{CFD70E97-2FD9-6B3C-4302-454FF65C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202" y="4021314"/>
            <a:ext cx="867784" cy="86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A4DB067-7F25-4FD7-06E5-6119C443AB71}"/>
              </a:ext>
            </a:extLst>
          </p:cNvPr>
          <p:cNvSpPr/>
          <p:nvPr/>
        </p:nvSpPr>
        <p:spPr>
          <a:xfrm>
            <a:off x="4197049" y="4991369"/>
            <a:ext cx="572544" cy="2796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D88B3E-3D9A-CA98-9087-9D016026AAD5}"/>
              </a:ext>
            </a:extLst>
          </p:cNvPr>
          <p:cNvSpPr/>
          <p:nvPr/>
        </p:nvSpPr>
        <p:spPr>
          <a:xfrm>
            <a:off x="4608219" y="2865066"/>
            <a:ext cx="1704842" cy="2796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0F2FF6-BB03-E53C-A12D-78B8B6BDEC52}"/>
              </a:ext>
            </a:extLst>
          </p:cNvPr>
          <p:cNvSpPr/>
          <p:nvPr/>
        </p:nvSpPr>
        <p:spPr>
          <a:xfrm>
            <a:off x="4608217" y="2929481"/>
            <a:ext cx="167204" cy="21990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6239FD-C0CB-6535-A0C7-562069F1E737}"/>
              </a:ext>
            </a:extLst>
          </p:cNvPr>
          <p:cNvSpPr/>
          <p:nvPr/>
        </p:nvSpPr>
        <p:spPr>
          <a:xfrm>
            <a:off x="4608217" y="5128490"/>
            <a:ext cx="167204" cy="21990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126B2CE-40CD-7C45-EBBE-439A9D5E18DA}"/>
              </a:ext>
            </a:extLst>
          </p:cNvPr>
          <p:cNvSpPr/>
          <p:nvPr/>
        </p:nvSpPr>
        <p:spPr>
          <a:xfrm>
            <a:off x="4608222" y="7117672"/>
            <a:ext cx="1704841" cy="2796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35C5D-B45C-4881-60E3-1F8486723608}"/>
              </a:ext>
            </a:extLst>
          </p:cNvPr>
          <p:cNvSpPr/>
          <p:nvPr/>
        </p:nvSpPr>
        <p:spPr>
          <a:xfrm>
            <a:off x="3882401" y="2458524"/>
            <a:ext cx="2425769" cy="30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ALTERNATIVE A - LOCAL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50A340-DF61-F644-53C1-92131CF64618}"/>
              </a:ext>
            </a:extLst>
          </p:cNvPr>
          <p:cNvSpPr/>
          <p:nvPr/>
        </p:nvSpPr>
        <p:spPr>
          <a:xfrm>
            <a:off x="3869659" y="7519540"/>
            <a:ext cx="2438510" cy="30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ALTERNATIVE B - CLOUD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4DB90-A8B6-99D4-FE46-51DCB7B2AB4F}"/>
              </a:ext>
            </a:extLst>
          </p:cNvPr>
          <p:cNvSpPr/>
          <p:nvPr/>
        </p:nvSpPr>
        <p:spPr>
          <a:xfrm>
            <a:off x="6468382" y="2682727"/>
            <a:ext cx="6296279" cy="20692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1915E0-2436-BE8B-B988-B20B9776E82A}"/>
              </a:ext>
            </a:extLst>
          </p:cNvPr>
          <p:cNvSpPr/>
          <p:nvPr/>
        </p:nvSpPr>
        <p:spPr>
          <a:xfrm>
            <a:off x="6468382" y="2453672"/>
            <a:ext cx="1537854" cy="2290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LOCALHOST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BF9D62-D7A2-4098-656D-E62E134C667C}"/>
              </a:ext>
            </a:extLst>
          </p:cNvPr>
          <p:cNvSpPr txBox="1"/>
          <p:nvPr/>
        </p:nvSpPr>
        <p:spPr>
          <a:xfrm>
            <a:off x="6895028" y="2139326"/>
            <a:ext cx="24903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rgbClr val="7030A0"/>
                </a:solidFill>
              </a:rPr>
              <a:t>VM </a:t>
            </a:r>
            <a:r>
              <a:rPr lang="en-US" sz="1400" b="1" dirty="0">
                <a:solidFill>
                  <a:srgbClr val="7030A0"/>
                </a:solidFill>
              </a:rPr>
              <a:t>Instance</a:t>
            </a:r>
            <a:r>
              <a:rPr lang="es-419" sz="1400" dirty="0">
                <a:solidFill>
                  <a:srgbClr val="7030A0"/>
                </a:solidFill>
              </a:rPr>
              <a:t> </a:t>
            </a:r>
            <a:r>
              <a:rPr lang="es-419" sz="1400" dirty="0"/>
              <a:t>or Local </a:t>
            </a:r>
            <a:r>
              <a:rPr lang="en-US" sz="1400" dirty="0"/>
              <a:t>Computer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23691E-86D4-16AD-D218-EE8831BADC74}"/>
              </a:ext>
            </a:extLst>
          </p:cNvPr>
          <p:cNvSpPr/>
          <p:nvPr/>
        </p:nvSpPr>
        <p:spPr>
          <a:xfrm>
            <a:off x="7649264" y="2996751"/>
            <a:ext cx="2270552" cy="907232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CE8A7-491B-E323-CB50-9173D476DCE0}"/>
              </a:ext>
            </a:extLst>
          </p:cNvPr>
          <p:cNvSpPr/>
          <p:nvPr/>
        </p:nvSpPr>
        <p:spPr>
          <a:xfrm>
            <a:off x="7937354" y="2731038"/>
            <a:ext cx="1200598" cy="26562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00" dirty="0"/>
              <a:t>DOCKER NETWORK</a:t>
            </a:r>
            <a:endParaRPr lang="en-US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41A539-DB00-6B5A-FC3C-ED073DF8CB24}"/>
              </a:ext>
            </a:extLst>
          </p:cNvPr>
          <p:cNvSpPr/>
          <p:nvPr/>
        </p:nvSpPr>
        <p:spPr>
          <a:xfrm>
            <a:off x="7795894" y="3136604"/>
            <a:ext cx="836827" cy="5590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F41EE-78E8-A31F-65D8-644928D9E08B}"/>
              </a:ext>
            </a:extLst>
          </p:cNvPr>
          <p:cNvSpPr/>
          <p:nvPr/>
        </p:nvSpPr>
        <p:spPr>
          <a:xfrm>
            <a:off x="9002503" y="3136604"/>
            <a:ext cx="836827" cy="5590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9A976F5-062F-477E-BD77-E36FD69E6E71}"/>
              </a:ext>
            </a:extLst>
          </p:cNvPr>
          <p:cNvSpPr/>
          <p:nvPr/>
        </p:nvSpPr>
        <p:spPr>
          <a:xfrm rot="10800000">
            <a:off x="8686179" y="3342059"/>
            <a:ext cx="234625" cy="1481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AC20-147A-27AA-4DDF-16017D4AE936}"/>
              </a:ext>
            </a:extLst>
          </p:cNvPr>
          <p:cNvSpPr/>
          <p:nvPr/>
        </p:nvSpPr>
        <p:spPr>
          <a:xfrm>
            <a:off x="8014279" y="3524136"/>
            <a:ext cx="400050" cy="1669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b="1" dirty="0"/>
              <a:t>5432</a:t>
            </a:r>
            <a:endParaRPr lang="en-US" sz="8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CBC164-0D79-92C2-4AF8-421772FECE70}"/>
              </a:ext>
            </a:extLst>
          </p:cNvPr>
          <p:cNvSpPr/>
          <p:nvPr/>
        </p:nvSpPr>
        <p:spPr>
          <a:xfrm>
            <a:off x="9220889" y="3524136"/>
            <a:ext cx="400050" cy="1669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b="1" dirty="0"/>
              <a:t>80</a:t>
            </a:r>
            <a:endParaRPr lang="en-US" sz="8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9E1B20-916C-B17E-DC33-F7B7436B9CCF}"/>
              </a:ext>
            </a:extLst>
          </p:cNvPr>
          <p:cNvSpPr/>
          <p:nvPr/>
        </p:nvSpPr>
        <p:spPr>
          <a:xfrm>
            <a:off x="8020739" y="4576774"/>
            <a:ext cx="400050" cy="1669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b="1" dirty="0"/>
              <a:t>5432</a:t>
            </a:r>
            <a:endParaRPr lang="en-US" sz="8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E2034A-57F6-CA23-2774-55E762D88906}"/>
              </a:ext>
            </a:extLst>
          </p:cNvPr>
          <p:cNvSpPr/>
          <p:nvPr/>
        </p:nvSpPr>
        <p:spPr>
          <a:xfrm>
            <a:off x="8420789" y="4578073"/>
            <a:ext cx="400050" cy="1669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553F94-0614-D7B8-3A0F-C35FAC5D0855}"/>
              </a:ext>
            </a:extLst>
          </p:cNvPr>
          <p:cNvSpPr/>
          <p:nvPr/>
        </p:nvSpPr>
        <p:spPr>
          <a:xfrm>
            <a:off x="8820839" y="4576774"/>
            <a:ext cx="400050" cy="1669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E29801-B3D5-CEEF-610D-54E4867BF24E}"/>
              </a:ext>
            </a:extLst>
          </p:cNvPr>
          <p:cNvSpPr/>
          <p:nvPr/>
        </p:nvSpPr>
        <p:spPr>
          <a:xfrm>
            <a:off x="9220889" y="4576774"/>
            <a:ext cx="400050" cy="1669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b="1" dirty="0"/>
              <a:t>8080</a:t>
            </a:r>
            <a:endParaRPr lang="en-US" sz="800" b="1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E20A061-9AF0-0978-4763-B7BC1DE1AD22}"/>
              </a:ext>
            </a:extLst>
          </p:cNvPr>
          <p:cNvSpPr/>
          <p:nvPr/>
        </p:nvSpPr>
        <p:spPr>
          <a:xfrm>
            <a:off x="8244233" y="3701197"/>
            <a:ext cx="74358" cy="8624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B274BA7-81E8-F6C9-427B-FECB10ED4C51}"/>
              </a:ext>
            </a:extLst>
          </p:cNvPr>
          <p:cNvSpPr/>
          <p:nvPr/>
        </p:nvSpPr>
        <p:spPr>
          <a:xfrm rot="10800000">
            <a:off x="8136032" y="3706512"/>
            <a:ext cx="74358" cy="8624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A9FA98-713C-6863-A0F6-4919B0720133}"/>
              </a:ext>
            </a:extLst>
          </p:cNvPr>
          <p:cNvSpPr/>
          <p:nvPr/>
        </p:nvSpPr>
        <p:spPr>
          <a:xfrm>
            <a:off x="6564586" y="2861543"/>
            <a:ext cx="991151" cy="297255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/>
              <a:t>INGEST DATA</a:t>
            </a:r>
            <a:endParaRPr lang="en-US" sz="1200" dirty="0"/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C7ADE618-DD3C-356C-6F4B-1F84DC0D8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38043"/>
              </p:ext>
            </p:extLst>
          </p:nvPr>
        </p:nvGraphicFramePr>
        <p:xfrm>
          <a:off x="787041" y="9596932"/>
          <a:ext cx="252634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0">
                  <a:extLst>
                    <a:ext uri="{9D8B030D-6E8A-4147-A177-3AD203B41FA5}">
                      <a16:colId xmlns:a16="http://schemas.microsoft.com/office/drawing/2014/main" val="2186150526"/>
                    </a:ext>
                  </a:extLst>
                </a:gridCol>
                <a:gridCol w="1283122">
                  <a:extLst>
                    <a:ext uri="{9D8B030D-6E8A-4147-A177-3AD203B41FA5}">
                      <a16:colId xmlns:a16="http://schemas.microsoft.com/office/drawing/2014/main" val="961070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sz="1200" dirty="0"/>
                        <a:t>Pipeline: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419" sz="1200" dirty="0"/>
                        <a:t>Bash Script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419" sz="1200" b="1" dirty="0"/>
                        <a:t>Python Script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419" sz="1200" dirty="0"/>
                        <a:t>Pyspark Script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749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419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424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200" dirty="0"/>
                        <a:t>Pyspark Script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4735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89400985-810F-3ED3-C2BB-5D1D2740ABC0}"/>
              </a:ext>
            </a:extLst>
          </p:cNvPr>
          <p:cNvSpPr/>
          <p:nvPr/>
        </p:nvSpPr>
        <p:spPr>
          <a:xfrm>
            <a:off x="997383" y="9935338"/>
            <a:ext cx="939928" cy="197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urso pgAdmin 4, PostgreSQL - TodoPostgreSQL">
            <a:extLst>
              <a:ext uri="{FF2B5EF4-FFF2-40B4-BE49-F238E27FC236}">
                <a16:creationId xmlns:a16="http://schemas.microsoft.com/office/drawing/2014/main" id="{AA5A71EA-B8A9-DDE0-6CC8-C3AD57994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78" y="2667279"/>
            <a:ext cx="909961" cy="90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reating Smaller Docker Images - Ian Lewis">
            <a:extLst>
              <a:ext uri="{FF2B5EF4-FFF2-40B4-BE49-F238E27FC236}">
                <a16:creationId xmlns:a16="http://schemas.microsoft.com/office/drawing/2014/main" id="{73DDCF72-57BA-5C4C-3520-E00285A4F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06" y="2738396"/>
            <a:ext cx="286499" cy="255613"/>
          </a:xfrm>
          <a:prstGeom prst="rect">
            <a:avLst/>
          </a:prstGeom>
          <a:noFill/>
          <a:ln w="952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6" descr="Creating Smaller Docker Images - Ian Lewis">
            <a:extLst>
              <a:ext uri="{FF2B5EF4-FFF2-40B4-BE49-F238E27FC236}">
                <a16:creationId xmlns:a16="http://schemas.microsoft.com/office/drawing/2014/main" id="{8C8952EB-7ED6-84BC-028B-B2C013DAD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22" y="9679725"/>
            <a:ext cx="286499" cy="255613"/>
          </a:xfrm>
          <a:prstGeom prst="rect">
            <a:avLst/>
          </a:prstGeom>
          <a:noFill/>
          <a:ln w="952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postgresql | TurnKey GNU/Linux">
            <a:extLst>
              <a:ext uri="{FF2B5EF4-FFF2-40B4-BE49-F238E27FC236}">
                <a16:creationId xmlns:a16="http://schemas.microsoft.com/office/drawing/2014/main" id="{D244838A-C7E8-DA32-CEE9-98CF2E57A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031" y="3219470"/>
            <a:ext cx="1144705" cy="34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rrow: Bent 55">
            <a:extLst>
              <a:ext uri="{FF2B5EF4-FFF2-40B4-BE49-F238E27FC236}">
                <a16:creationId xmlns:a16="http://schemas.microsoft.com/office/drawing/2014/main" id="{9CE2F636-9AC0-6F73-BB2C-A865B03D7596}"/>
              </a:ext>
            </a:extLst>
          </p:cNvPr>
          <p:cNvSpPr/>
          <p:nvPr/>
        </p:nvSpPr>
        <p:spPr>
          <a:xfrm flipV="1">
            <a:off x="7045447" y="3174247"/>
            <a:ext cx="1110014" cy="1010801"/>
          </a:xfrm>
          <a:prstGeom prst="bentArrow">
            <a:avLst>
              <a:gd name="adj1" fmla="val 5676"/>
              <a:gd name="adj2" fmla="val 7028"/>
              <a:gd name="adj3" fmla="val 6601"/>
              <a:gd name="adj4" fmla="val 2305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3E4D7949-D4C1-148F-843B-B914CDEB7E4D}"/>
              </a:ext>
            </a:extLst>
          </p:cNvPr>
          <p:cNvSpPr/>
          <p:nvPr/>
        </p:nvSpPr>
        <p:spPr>
          <a:xfrm>
            <a:off x="9445766" y="3701197"/>
            <a:ext cx="74358" cy="86243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9C8142A4-5664-90E0-82A3-BEADCD24ED54}"/>
              </a:ext>
            </a:extLst>
          </p:cNvPr>
          <p:cNvSpPr/>
          <p:nvPr/>
        </p:nvSpPr>
        <p:spPr>
          <a:xfrm rot="10800000">
            <a:off x="9337565" y="3706512"/>
            <a:ext cx="74358" cy="8624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2116FB-C48C-9860-027B-116785DC956D}"/>
              </a:ext>
            </a:extLst>
          </p:cNvPr>
          <p:cNvSpPr txBox="1"/>
          <p:nvPr/>
        </p:nvSpPr>
        <p:spPr>
          <a:xfrm>
            <a:off x="1392046" y="4077083"/>
            <a:ext cx="24903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rgbClr val="7030A0"/>
                </a:solidFill>
              </a:rPr>
              <a:t>VM </a:t>
            </a:r>
            <a:r>
              <a:rPr lang="en-US" sz="1400" b="1" dirty="0">
                <a:solidFill>
                  <a:srgbClr val="7030A0"/>
                </a:solidFill>
              </a:rPr>
              <a:t>Instance</a:t>
            </a:r>
            <a:r>
              <a:rPr lang="es-419" sz="1400" dirty="0"/>
              <a:t> or Local </a:t>
            </a:r>
            <a:r>
              <a:rPr lang="en-US" sz="1400" dirty="0"/>
              <a:t>Computer</a:t>
            </a:r>
          </a:p>
        </p:txBody>
      </p:sp>
      <p:pic>
        <p:nvPicPr>
          <p:cNvPr id="1044" name="Picture 20" descr="Windows 10 Logo png download - 512*512 - Free Transparent File Explorer png  Download. - CleanPNG / KissPNG">
            <a:extLst>
              <a:ext uri="{FF2B5EF4-FFF2-40B4-BE49-F238E27FC236}">
                <a16:creationId xmlns:a16="http://schemas.microsoft.com/office/drawing/2014/main" id="{CB87D645-9DC9-0322-8ABE-929E974C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27667" y1="10577" x2="42444" y2="105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849" y="4355696"/>
            <a:ext cx="684993" cy="3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B6F0BBBF-AF68-4D95-BFFA-C108A9500757}"/>
              </a:ext>
            </a:extLst>
          </p:cNvPr>
          <p:cNvSpPr/>
          <p:nvPr/>
        </p:nvSpPr>
        <p:spPr>
          <a:xfrm>
            <a:off x="7021628" y="3855112"/>
            <a:ext cx="95430" cy="5005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D0B2D0-9C49-758B-C1D4-F895EA9FD86C}"/>
              </a:ext>
            </a:extLst>
          </p:cNvPr>
          <p:cNvSpPr/>
          <p:nvPr/>
        </p:nvSpPr>
        <p:spPr>
          <a:xfrm>
            <a:off x="7169568" y="3740132"/>
            <a:ext cx="923711" cy="26562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DATAFRAME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PARQUET </a:t>
            </a:r>
            <a:endParaRPr lang="en-US" sz="8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CD793364-E5DF-B741-25A5-6CA35E050F09}"/>
              </a:ext>
            </a:extLst>
          </p:cNvPr>
          <p:cNvSpPr/>
          <p:nvPr/>
        </p:nvSpPr>
        <p:spPr>
          <a:xfrm rot="16200000">
            <a:off x="9687082" y="2710792"/>
            <a:ext cx="74358" cy="283181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bt Labs raises $222M in Series D funding at $4.2B valuation led by  Altimeter with participation from Databricks and Snowflake">
            <a:extLst>
              <a:ext uri="{FF2B5EF4-FFF2-40B4-BE49-F238E27FC236}">
                <a16:creationId xmlns:a16="http://schemas.microsoft.com/office/drawing/2014/main" id="{314A8FFE-CB0E-8496-9726-AE528087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55" b="89179" l="3250" r="96667">
                        <a14:foregroundMark x1="9083" y1="27239" x2="9083" y2="27239"/>
                        <a14:foregroundMark x1="41833" y1="43284" x2="41833" y2="43284"/>
                        <a14:foregroundMark x1="54583" y1="50746" x2="54583" y2="50746"/>
                        <a14:foregroundMark x1="64833" y1="48507" x2="64833" y2="48507"/>
                        <a14:foregroundMark x1="78667" y1="58209" x2="78667" y2="58209"/>
                        <a14:foregroundMark x1="85583" y1="45896" x2="85583" y2="45896"/>
                        <a14:foregroundMark x1="96667" y1="44776" x2="96667" y2="44776"/>
                        <a14:foregroundMark x1="16583" y1="39552" x2="16583" y2="39552"/>
                        <a14:foregroundMark x1="3250" y1="26119" x2="3250" y2="26119"/>
                        <a14:foregroundMark x1="4667" y1="84328" x2="4667" y2="84328"/>
                        <a14:foregroundMark x1="18750" y1="77985" x2="18750" y2="77985"/>
                        <a14:foregroundMark x1="13250" y1="57090" x2="13250" y2="57090"/>
                        <a14:foregroundMark x1="14917" y1="65672" x2="18250" y2="80597"/>
                        <a14:foregroundMark x1="18750" y1="19776" x2="11583" y2="34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697" y="3923273"/>
            <a:ext cx="1233345" cy="27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09A108-E111-FAC5-0DB8-777202A838D2}"/>
              </a:ext>
            </a:extLst>
          </p:cNvPr>
          <p:cNvSpPr/>
          <p:nvPr/>
        </p:nvSpPr>
        <p:spPr>
          <a:xfrm>
            <a:off x="11605702" y="3625982"/>
            <a:ext cx="1005060" cy="26562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DEVELOPMENT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DEPLOYMENT</a:t>
            </a:r>
            <a:endParaRPr lang="en-US" sz="800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3B77D3D6-5E47-45D1-DF75-BC6E1F791203}"/>
              </a:ext>
            </a:extLst>
          </p:cNvPr>
          <p:cNvSpPr/>
          <p:nvPr/>
        </p:nvSpPr>
        <p:spPr>
          <a:xfrm rot="10800000">
            <a:off x="8210390" y="4218007"/>
            <a:ext cx="3756071" cy="260020"/>
          </a:xfrm>
          <a:prstGeom prst="bentArrow">
            <a:avLst>
              <a:gd name="adj1" fmla="val 15635"/>
              <a:gd name="adj2" fmla="val 18103"/>
              <a:gd name="adj3" fmla="val 25000"/>
              <a:gd name="adj4" fmla="val 3955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48BC5DA9-E679-06EB-507E-931E13674251}"/>
              </a:ext>
            </a:extLst>
          </p:cNvPr>
          <p:cNvSpPr/>
          <p:nvPr/>
        </p:nvSpPr>
        <p:spPr>
          <a:xfrm>
            <a:off x="10839357" y="3236652"/>
            <a:ext cx="504076" cy="862439"/>
          </a:xfrm>
          <a:prstGeom prst="bentArrow">
            <a:avLst>
              <a:gd name="adj1" fmla="val 10130"/>
              <a:gd name="adj2" fmla="val 5833"/>
              <a:gd name="adj3" fmla="val 7434"/>
              <a:gd name="adj4" fmla="val 1763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Metabase SVG Vector Logos - Vector Logo Zone">
            <a:extLst>
              <a:ext uri="{FF2B5EF4-FFF2-40B4-BE49-F238E27FC236}">
                <a16:creationId xmlns:a16="http://schemas.microsoft.com/office/drawing/2014/main" id="{75981551-7367-2AC9-970A-577BF868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458" y="2952928"/>
            <a:ext cx="1198305" cy="5991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0D81ECC-3268-F3D7-7F68-7CF553744032}"/>
              </a:ext>
            </a:extLst>
          </p:cNvPr>
          <p:cNvSpPr/>
          <p:nvPr/>
        </p:nvSpPr>
        <p:spPr>
          <a:xfrm>
            <a:off x="6462555" y="6708434"/>
            <a:ext cx="1320674" cy="11164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114BEC-B665-155F-5949-07756D7E4724}"/>
              </a:ext>
            </a:extLst>
          </p:cNvPr>
          <p:cNvSpPr/>
          <p:nvPr/>
        </p:nvSpPr>
        <p:spPr>
          <a:xfrm>
            <a:off x="6462556" y="6479242"/>
            <a:ext cx="1320675" cy="2290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LOCALHOST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4B3D57-9952-0BB6-12AA-3D3E97083FE7}"/>
              </a:ext>
            </a:extLst>
          </p:cNvPr>
          <p:cNvSpPr txBox="1"/>
          <p:nvPr/>
        </p:nvSpPr>
        <p:spPr>
          <a:xfrm>
            <a:off x="4863394" y="6157027"/>
            <a:ext cx="24903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rgbClr val="7030A0"/>
                </a:solidFill>
              </a:rPr>
              <a:t>VM </a:t>
            </a:r>
            <a:r>
              <a:rPr lang="en-US" sz="1400" b="1" dirty="0">
                <a:solidFill>
                  <a:srgbClr val="7030A0"/>
                </a:solidFill>
              </a:rPr>
              <a:t>Instance</a:t>
            </a:r>
            <a:r>
              <a:rPr lang="es-419" sz="1400" dirty="0">
                <a:solidFill>
                  <a:srgbClr val="7030A0"/>
                </a:solidFill>
              </a:rPr>
              <a:t> </a:t>
            </a:r>
            <a:r>
              <a:rPr lang="es-419" sz="1400" dirty="0"/>
              <a:t>or Local </a:t>
            </a:r>
            <a:r>
              <a:rPr lang="en-US" sz="1400" dirty="0"/>
              <a:t>Computer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4DFFBF8-C942-0F00-1B95-FAFEC2F3709E}"/>
              </a:ext>
            </a:extLst>
          </p:cNvPr>
          <p:cNvSpPr/>
          <p:nvPr/>
        </p:nvSpPr>
        <p:spPr>
          <a:xfrm>
            <a:off x="6604252" y="7100116"/>
            <a:ext cx="991151" cy="297255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/>
              <a:t>INGEST DATA</a:t>
            </a:r>
            <a:endParaRPr lang="en-US" sz="1200" dirty="0"/>
          </a:p>
        </p:txBody>
      </p:sp>
      <p:pic>
        <p:nvPicPr>
          <p:cNvPr id="1055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00CBD27C-ECDF-E754-56D0-E16B7C55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37" y="6036622"/>
            <a:ext cx="423366" cy="422742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214CC27-21E0-EDEB-FAE1-F7764211A390}"/>
              </a:ext>
            </a:extLst>
          </p:cNvPr>
          <p:cNvSpPr/>
          <p:nvPr/>
        </p:nvSpPr>
        <p:spPr>
          <a:xfrm>
            <a:off x="8858786" y="5880714"/>
            <a:ext cx="1570447" cy="85843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Data Lake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C6E5ED5E-3133-34F6-F626-C3D46E8B7537}"/>
              </a:ext>
            </a:extLst>
          </p:cNvPr>
          <p:cNvSpPr/>
          <p:nvPr/>
        </p:nvSpPr>
        <p:spPr>
          <a:xfrm>
            <a:off x="8904835" y="7584206"/>
            <a:ext cx="1524399" cy="82271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Data Warehouse</a:t>
            </a: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41807E9A-D6AF-FAFF-A23A-78B36C1CBD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8" y="5854451"/>
            <a:ext cx="1401937" cy="738353"/>
          </a:xfrm>
          <a:prstGeom prst="rect">
            <a:avLst/>
          </a:prstGeom>
        </p:spPr>
      </p:pic>
      <p:pic>
        <p:nvPicPr>
          <p:cNvPr id="1069" name="Picture 10" descr="What's the deal with Google BigQuery, and what does it cost?">
            <a:extLst>
              <a:ext uri="{FF2B5EF4-FFF2-40B4-BE49-F238E27FC236}">
                <a16:creationId xmlns:a16="http://schemas.microsoft.com/office/drawing/2014/main" id="{0599173E-F0B9-6DC6-8434-C6607F8E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123" y="7599898"/>
            <a:ext cx="1185783" cy="5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Arrow: Bent 1069">
            <a:extLst>
              <a:ext uri="{FF2B5EF4-FFF2-40B4-BE49-F238E27FC236}">
                <a16:creationId xmlns:a16="http://schemas.microsoft.com/office/drawing/2014/main" id="{B4252265-2EF4-7B9D-AB60-6BB888B6620D}"/>
              </a:ext>
            </a:extLst>
          </p:cNvPr>
          <p:cNvSpPr/>
          <p:nvPr/>
        </p:nvSpPr>
        <p:spPr>
          <a:xfrm>
            <a:off x="8278209" y="6247995"/>
            <a:ext cx="508644" cy="1003007"/>
          </a:xfrm>
          <a:prstGeom prst="bentArrow">
            <a:avLst>
              <a:gd name="adj1" fmla="val 10096"/>
              <a:gd name="adj2" fmla="val 7940"/>
              <a:gd name="adj3" fmla="val 11647"/>
              <a:gd name="adj4" fmla="val 176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72" name="Picture 8" descr="Open Microsoft Excel XLS and XLSX Files">
            <a:extLst>
              <a:ext uri="{FF2B5EF4-FFF2-40B4-BE49-F238E27FC236}">
                <a16:creationId xmlns:a16="http://schemas.microsoft.com/office/drawing/2014/main" id="{0B0D99A0-EA68-7767-A328-C90CC449E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61" y="5793274"/>
            <a:ext cx="438000" cy="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8" descr="Open Microsoft Excel XLS and XLSX Files">
            <a:extLst>
              <a:ext uri="{FF2B5EF4-FFF2-40B4-BE49-F238E27FC236}">
                <a16:creationId xmlns:a16="http://schemas.microsoft.com/office/drawing/2014/main" id="{72996C87-7965-15CB-9632-30598146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189" y="3936383"/>
            <a:ext cx="438000" cy="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 1074">
            <a:extLst>
              <a:ext uri="{FF2B5EF4-FFF2-40B4-BE49-F238E27FC236}">
                <a16:creationId xmlns:a16="http://schemas.microsoft.com/office/drawing/2014/main" id="{CED78AE6-37F6-B598-2326-ADAFA7BD9D94}"/>
              </a:ext>
            </a:extLst>
          </p:cNvPr>
          <p:cNvSpPr/>
          <p:nvPr/>
        </p:nvSpPr>
        <p:spPr>
          <a:xfrm>
            <a:off x="8428115" y="7732944"/>
            <a:ext cx="923711" cy="26562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DATAFRAME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PARQUET </a:t>
            </a:r>
            <a:endParaRPr lang="en-US" sz="800" dirty="0"/>
          </a:p>
        </p:txBody>
      </p:sp>
      <p:pic>
        <p:nvPicPr>
          <p:cNvPr id="1077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F759D709-8B04-6FE6-EAEE-B43EDC172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49" y="5565800"/>
            <a:ext cx="310297" cy="30984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81A43545-E848-047E-4926-08147F33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937" y="7269292"/>
            <a:ext cx="310297" cy="30984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Arrow: Down 1078">
            <a:extLst>
              <a:ext uri="{FF2B5EF4-FFF2-40B4-BE49-F238E27FC236}">
                <a16:creationId xmlns:a16="http://schemas.microsoft.com/office/drawing/2014/main" id="{789C609F-78B0-329D-9A40-D3E5C4D7F9CE}"/>
              </a:ext>
            </a:extLst>
          </p:cNvPr>
          <p:cNvSpPr/>
          <p:nvPr/>
        </p:nvSpPr>
        <p:spPr>
          <a:xfrm rot="16200000">
            <a:off x="10950758" y="7273899"/>
            <a:ext cx="74358" cy="111741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1079" descr="dbt Labs raises $222M in Series D funding at $4.2B valuation led by  Altimeter with participation from Databricks and Snowflake">
            <a:extLst>
              <a:ext uri="{FF2B5EF4-FFF2-40B4-BE49-F238E27FC236}">
                <a16:creationId xmlns:a16="http://schemas.microsoft.com/office/drawing/2014/main" id="{1842E430-CFDD-87FB-34CC-DC65832B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55" b="89179" l="3250" r="96667">
                        <a14:foregroundMark x1="9083" y1="27239" x2="9083" y2="27239"/>
                        <a14:foregroundMark x1="41833" y1="43284" x2="41833" y2="43284"/>
                        <a14:foregroundMark x1="54583" y1="50746" x2="54583" y2="50746"/>
                        <a14:foregroundMark x1="64833" y1="48507" x2="64833" y2="48507"/>
                        <a14:foregroundMark x1="78667" y1="58209" x2="78667" y2="58209"/>
                        <a14:foregroundMark x1="85583" y1="45896" x2="85583" y2="45896"/>
                        <a14:foregroundMark x1="96667" y1="44776" x2="96667" y2="44776"/>
                        <a14:foregroundMark x1="16583" y1="39552" x2="16583" y2="39552"/>
                        <a14:foregroundMark x1="3250" y1="26119" x2="3250" y2="26119"/>
                        <a14:foregroundMark x1="4667" y1="84328" x2="4667" y2="84328"/>
                        <a14:foregroundMark x1="18750" y1="77985" x2="18750" y2="77985"/>
                        <a14:foregroundMark x1="13250" y1="57090" x2="13250" y2="57090"/>
                        <a14:foregroundMark x1="14917" y1="65672" x2="18250" y2="80597"/>
                        <a14:foregroundMark x1="18750" y1="19776" x2="11583" y2="34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488" y="7650789"/>
            <a:ext cx="1233345" cy="27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1" name="Arrow: Bent 1080">
            <a:extLst>
              <a:ext uri="{FF2B5EF4-FFF2-40B4-BE49-F238E27FC236}">
                <a16:creationId xmlns:a16="http://schemas.microsoft.com/office/drawing/2014/main" id="{7682C293-A14A-DEA9-F120-02EED905496F}"/>
              </a:ext>
            </a:extLst>
          </p:cNvPr>
          <p:cNvSpPr/>
          <p:nvPr/>
        </p:nvSpPr>
        <p:spPr>
          <a:xfrm rot="10800000">
            <a:off x="10454265" y="7949254"/>
            <a:ext cx="1745553" cy="260020"/>
          </a:xfrm>
          <a:prstGeom prst="bentArrow">
            <a:avLst>
              <a:gd name="adj1" fmla="val 15635"/>
              <a:gd name="adj2" fmla="val 18103"/>
              <a:gd name="adj3" fmla="val 25000"/>
              <a:gd name="adj4" fmla="val 3955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A8F9BE8-5F9F-7FE4-D634-610A869D3F79}"/>
              </a:ext>
            </a:extLst>
          </p:cNvPr>
          <p:cNvSpPr/>
          <p:nvPr/>
        </p:nvSpPr>
        <p:spPr>
          <a:xfrm>
            <a:off x="10839589" y="7978187"/>
            <a:ext cx="1012955" cy="11130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DEVELOPMENT </a:t>
            </a:r>
          </a:p>
        </p:txBody>
      </p:sp>
      <p:pic>
        <p:nvPicPr>
          <p:cNvPr id="1083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56E0399B-A7E9-6170-6B32-4165EAB1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54" y="2020083"/>
            <a:ext cx="423366" cy="422742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44D47521-73C1-1727-AD37-C01CE337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57" y="3961461"/>
            <a:ext cx="423366" cy="422742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Arrow: Bent 1084">
            <a:extLst>
              <a:ext uri="{FF2B5EF4-FFF2-40B4-BE49-F238E27FC236}">
                <a16:creationId xmlns:a16="http://schemas.microsoft.com/office/drawing/2014/main" id="{79BE133F-1FCD-91CE-E9D2-36C1D49D3917}"/>
              </a:ext>
            </a:extLst>
          </p:cNvPr>
          <p:cNvSpPr/>
          <p:nvPr/>
        </p:nvSpPr>
        <p:spPr>
          <a:xfrm flipV="1">
            <a:off x="8278209" y="7263438"/>
            <a:ext cx="508644" cy="927744"/>
          </a:xfrm>
          <a:prstGeom prst="bentArrow">
            <a:avLst>
              <a:gd name="adj1" fmla="val 10096"/>
              <a:gd name="adj2" fmla="val 7940"/>
              <a:gd name="adj3" fmla="val 11647"/>
              <a:gd name="adj4" fmla="val 176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D97C09FB-B28C-34B3-C31A-AB1E0FA7374E}"/>
              </a:ext>
            </a:extLst>
          </p:cNvPr>
          <p:cNvSpPr/>
          <p:nvPr/>
        </p:nvSpPr>
        <p:spPr>
          <a:xfrm>
            <a:off x="7860394" y="7195679"/>
            <a:ext cx="414043" cy="67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Arrow: Bent 1088">
            <a:extLst>
              <a:ext uri="{FF2B5EF4-FFF2-40B4-BE49-F238E27FC236}">
                <a16:creationId xmlns:a16="http://schemas.microsoft.com/office/drawing/2014/main" id="{83888C46-76D9-80D8-C6C9-A9B5CFB96041}"/>
              </a:ext>
            </a:extLst>
          </p:cNvPr>
          <p:cNvSpPr/>
          <p:nvPr/>
        </p:nvSpPr>
        <p:spPr>
          <a:xfrm>
            <a:off x="10839588" y="6948260"/>
            <a:ext cx="766114" cy="862439"/>
          </a:xfrm>
          <a:prstGeom prst="bentArrow">
            <a:avLst>
              <a:gd name="adj1" fmla="val 6351"/>
              <a:gd name="adj2" fmla="val 5833"/>
              <a:gd name="adj3" fmla="val 7434"/>
              <a:gd name="adj4" fmla="val 1763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12" descr="Looker Studio Project Consultancy | Google Data Studio | Impression">
            <a:extLst>
              <a:ext uri="{FF2B5EF4-FFF2-40B4-BE49-F238E27FC236}">
                <a16:creationId xmlns:a16="http://schemas.microsoft.com/office/drawing/2014/main" id="{1F35E1E3-585B-4F71-94C9-B7976391F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" t="12636" r="6768" b="16694"/>
          <a:stretch/>
        </p:blipFill>
        <p:spPr bwMode="auto">
          <a:xfrm>
            <a:off x="11640376" y="6801023"/>
            <a:ext cx="1346200" cy="394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14">
            <a:extLst>
              <a:ext uri="{FF2B5EF4-FFF2-40B4-BE49-F238E27FC236}">
                <a16:creationId xmlns:a16="http://schemas.microsoft.com/office/drawing/2014/main" id="{4919ECC8-D1D9-B064-5377-B9D8BD97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4000" r="97111">
                        <a14:foregroundMark x1="14333" y1="40600" x2="14333" y2="40600"/>
                        <a14:foregroundMark x1="14000" y1="41200" x2="6444" y2="60200"/>
                        <a14:foregroundMark x1="5667" y1="34600" x2="5667" y2="34600"/>
                        <a14:foregroundMark x1="29556" y1="51800" x2="29556" y2="51800"/>
                        <a14:foregroundMark x1="49333" y1="50600" x2="49333" y2="50600"/>
                        <a14:foregroundMark x1="59444" y1="50400" x2="59444" y2="50400"/>
                        <a14:foregroundMark x1="69111" y1="50800" x2="69111" y2="50800"/>
                        <a14:foregroundMark x1="80222" y1="51000" x2="80222" y2="51000"/>
                        <a14:foregroundMark x1="93333" y1="47200" x2="93333" y2="47200"/>
                        <a14:foregroundMark x1="97222" y1="43000" x2="97222" y2="43000"/>
                        <a14:foregroundMark x1="4000" y1="34600" x2="4000" y2="34600"/>
                        <a14:foregroundMark x1="36778" y1="50400" x2="36778" y2="5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920" y="1009417"/>
            <a:ext cx="1482734" cy="8237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CFDE1910-A590-9E8F-90C3-0C01905ADA74}"/>
              </a:ext>
            </a:extLst>
          </p:cNvPr>
          <p:cNvSpPr txBox="1"/>
          <p:nvPr/>
        </p:nvSpPr>
        <p:spPr>
          <a:xfrm>
            <a:off x="8387228" y="1536954"/>
            <a:ext cx="231103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rgbClr val="FF0000"/>
                </a:solidFill>
              </a:rPr>
              <a:t>Workflow Orchestration Tool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1095" name="Picture 16" descr="Apache Spark - Wikipedia">
            <a:extLst>
              <a:ext uri="{FF2B5EF4-FFF2-40B4-BE49-F238E27FC236}">
                <a16:creationId xmlns:a16="http://schemas.microsoft.com/office/drawing/2014/main" id="{05289E7F-C3B4-9060-9F49-0644114E4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34" y="4008548"/>
            <a:ext cx="723929" cy="37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18" descr="GitHub Logo and symbol, meaning, history, PNG, brand">
            <a:extLst>
              <a:ext uri="{FF2B5EF4-FFF2-40B4-BE49-F238E27FC236}">
                <a16:creationId xmlns:a16="http://schemas.microsoft.com/office/drawing/2014/main" id="{E8E65311-C504-1175-E51C-0DCAE77E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921" y="7537179"/>
            <a:ext cx="824278" cy="4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Arrow: Down 1096">
            <a:extLst>
              <a:ext uri="{FF2B5EF4-FFF2-40B4-BE49-F238E27FC236}">
                <a16:creationId xmlns:a16="http://schemas.microsoft.com/office/drawing/2014/main" id="{11F30235-AF59-E9AF-D55E-3D4B547D7690}"/>
              </a:ext>
            </a:extLst>
          </p:cNvPr>
          <p:cNvSpPr/>
          <p:nvPr/>
        </p:nvSpPr>
        <p:spPr>
          <a:xfrm rot="16200000">
            <a:off x="13136190" y="7491698"/>
            <a:ext cx="74358" cy="68181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Arrow: Bent 1099">
            <a:extLst>
              <a:ext uri="{FF2B5EF4-FFF2-40B4-BE49-F238E27FC236}">
                <a16:creationId xmlns:a16="http://schemas.microsoft.com/office/drawing/2014/main" id="{391EF486-79FA-87B6-6910-EBEDA398063B}"/>
              </a:ext>
            </a:extLst>
          </p:cNvPr>
          <p:cNvSpPr/>
          <p:nvPr/>
        </p:nvSpPr>
        <p:spPr>
          <a:xfrm rot="10800000">
            <a:off x="10454264" y="8123642"/>
            <a:ext cx="3424341" cy="260020"/>
          </a:xfrm>
          <a:prstGeom prst="bentArrow">
            <a:avLst>
              <a:gd name="adj1" fmla="val 15635"/>
              <a:gd name="adj2" fmla="val 18103"/>
              <a:gd name="adj3" fmla="val 25000"/>
              <a:gd name="adj4" fmla="val 3955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0D2526DD-6280-5610-530D-B7808D5FC442}"/>
              </a:ext>
            </a:extLst>
          </p:cNvPr>
          <p:cNvSpPr/>
          <p:nvPr/>
        </p:nvSpPr>
        <p:spPr>
          <a:xfrm>
            <a:off x="12640074" y="8135532"/>
            <a:ext cx="1012955" cy="11130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DEPLOYMENT </a:t>
            </a:r>
          </a:p>
        </p:txBody>
      </p:sp>
      <p:pic>
        <p:nvPicPr>
          <p:cNvPr id="1102" name="Picture 20" descr="Wall Clock PNG Free Images with Transparent Background - (848 Free  Downloads)">
            <a:extLst>
              <a:ext uri="{FF2B5EF4-FFF2-40B4-BE49-F238E27FC236}">
                <a16:creationId xmlns:a16="http://schemas.microsoft.com/office/drawing/2014/main" id="{151F6791-0388-33EF-7F48-1932E0F1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512" y="1270199"/>
            <a:ext cx="239691" cy="2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20" descr="Wall Clock PNG Free Images with Transparent Background - (848 Free  Downloads)">
            <a:extLst>
              <a:ext uri="{FF2B5EF4-FFF2-40B4-BE49-F238E27FC236}">
                <a16:creationId xmlns:a16="http://schemas.microsoft.com/office/drawing/2014/main" id="{9C4CE82D-5A16-1B2C-998B-55D12BC4A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196" y="4201652"/>
            <a:ext cx="239691" cy="2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20" descr="Wall Clock PNG Free Images with Transparent Background - (848 Free  Downloads)">
            <a:extLst>
              <a:ext uri="{FF2B5EF4-FFF2-40B4-BE49-F238E27FC236}">
                <a16:creationId xmlns:a16="http://schemas.microsoft.com/office/drawing/2014/main" id="{AC0908BC-DEA1-85E3-326A-08EAE071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431" y="7426612"/>
            <a:ext cx="239691" cy="2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" name="TextBox 1104">
            <a:extLst>
              <a:ext uri="{FF2B5EF4-FFF2-40B4-BE49-F238E27FC236}">
                <a16:creationId xmlns:a16="http://schemas.microsoft.com/office/drawing/2014/main" id="{C074DEB7-6769-8607-6127-F09E57A135D8}"/>
              </a:ext>
            </a:extLst>
          </p:cNvPr>
          <p:cNvSpPr txBox="1"/>
          <p:nvPr/>
        </p:nvSpPr>
        <p:spPr>
          <a:xfrm>
            <a:off x="5117227" y="4432064"/>
            <a:ext cx="1329178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accent2"/>
                </a:solidFill>
              </a:rPr>
              <a:t>LOCAL CLUSTER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107" name="Arrow: Left-Up 1106">
            <a:extLst>
              <a:ext uri="{FF2B5EF4-FFF2-40B4-BE49-F238E27FC236}">
                <a16:creationId xmlns:a16="http://schemas.microsoft.com/office/drawing/2014/main" id="{E6F594B7-3AE3-FB36-CF74-CA6DB720324E}"/>
              </a:ext>
            </a:extLst>
          </p:cNvPr>
          <p:cNvSpPr/>
          <p:nvPr/>
        </p:nvSpPr>
        <p:spPr>
          <a:xfrm>
            <a:off x="6514123" y="4777990"/>
            <a:ext cx="1794229" cy="469144"/>
          </a:xfrm>
          <a:prstGeom prst="leftUpArrow">
            <a:avLst>
              <a:gd name="adj1" fmla="val 10455"/>
              <a:gd name="adj2" fmla="val 14091"/>
              <a:gd name="adj3" fmla="val 1894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5BF289E9-F309-9AE3-79F8-3F744D27B9C6}"/>
              </a:ext>
            </a:extLst>
          </p:cNvPr>
          <p:cNvSpPr/>
          <p:nvPr/>
        </p:nvSpPr>
        <p:spPr>
          <a:xfrm>
            <a:off x="5195360" y="4954566"/>
            <a:ext cx="1184517" cy="42518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00" dirty="0"/>
              <a:t>INGEST DATA AND TRANSFORMATION</a:t>
            </a:r>
            <a:endParaRPr lang="en-US" sz="1000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66B18BEE-9E06-7CD6-FF08-409C75B4CC42}"/>
              </a:ext>
            </a:extLst>
          </p:cNvPr>
          <p:cNvSpPr txBox="1"/>
          <p:nvPr/>
        </p:nvSpPr>
        <p:spPr>
          <a:xfrm>
            <a:off x="6787303" y="4848642"/>
            <a:ext cx="12478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1000" b="1" dirty="0">
                <a:solidFill>
                  <a:schemeClr val="accent2"/>
                </a:solidFill>
              </a:rPr>
              <a:t>BATCH PROCESSING</a:t>
            </a: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A98B5D3-3ED3-5E08-8040-6F48B9379EC6}"/>
              </a:ext>
            </a:extLst>
          </p:cNvPr>
          <p:cNvSpPr txBox="1"/>
          <p:nvPr/>
        </p:nvSpPr>
        <p:spPr>
          <a:xfrm>
            <a:off x="9585758" y="3861032"/>
            <a:ext cx="1005333" cy="21544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419" sz="800" b="1" dirty="0">
                <a:solidFill>
                  <a:schemeClr val="accent6"/>
                </a:solidFill>
              </a:rPr>
              <a:t>TRANSFORMATION</a:t>
            </a: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A353A487-36EE-68A5-675D-B66C4C0248C5}"/>
              </a:ext>
            </a:extLst>
          </p:cNvPr>
          <p:cNvSpPr/>
          <p:nvPr/>
        </p:nvSpPr>
        <p:spPr>
          <a:xfrm>
            <a:off x="5135240" y="4763904"/>
            <a:ext cx="1312004" cy="8224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15" name="Picture 16" descr="Apache Spark - Wikipedia">
            <a:extLst>
              <a:ext uri="{FF2B5EF4-FFF2-40B4-BE49-F238E27FC236}">
                <a16:creationId xmlns:a16="http://schemas.microsoft.com/office/drawing/2014/main" id="{9D1A2C6E-5A9D-EB74-0C4B-B9F88174F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93" y="8598611"/>
            <a:ext cx="723929" cy="37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" name="TextBox 1115">
            <a:extLst>
              <a:ext uri="{FF2B5EF4-FFF2-40B4-BE49-F238E27FC236}">
                <a16:creationId xmlns:a16="http://schemas.microsoft.com/office/drawing/2014/main" id="{CDE0C2A7-D8BA-B56A-BA44-159D449AAF74}"/>
              </a:ext>
            </a:extLst>
          </p:cNvPr>
          <p:cNvSpPr txBox="1"/>
          <p:nvPr/>
        </p:nvSpPr>
        <p:spPr>
          <a:xfrm>
            <a:off x="6457461" y="7853442"/>
            <a:ext cx="1329178" cy="3077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accent2"/>
                </a:solidFill>
              </a:rPr>
              <a:t>LOCAL CLUSTER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AF38262F-01B6-EC0F-E729-FEDD5E8AFC0E}"/>
              </a:ext>
            </a:extLst>
          </p:cNvPr>
          <p:cNvSpPr/>
          <p:nvPr/>
        </p:nvSpPr>
        <p:spPr>
          <a:xfrm>
            <a:off x="6541170" y="8338367"/>
            <a:ext cx="1184517" cy="42518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000" dirty="0"/>
              <a:t>INGEST DATA AND TRANSFORMATION</a:t>
            </a:r>
            <a:endParaRPr lang="en-US" sz="1000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440D9A60-7729-8AEC-F629-73DA9A48974A}"/>
              </a:ext>
            </a:extLst>
          </p:cNvPr>
          <p:cNvSpPr/>
          <p:nvPr/>
        </p:nvSpPr>
        <p:spPr>
          <a:xfrm>
            <a:off x="6466048" y="8189742"/>
            <a:ext cx="1312004" cy="8224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0" name="Arrow: Left-Up 1119">
            <a:extLst>
              <a:ext uri="{FF2B5EF4-FFF2-40B4-BE49-F238E27FC236}">
                <a16:creationId xmlns:a16="http://schemas.microsoft.com/office/drawing/2014/main" id="{4A0E6D02-6E42-F69A-45C1-461200595256}"/>
              </a:ext>
            </a:extLst>
          </p:cNvPr>
          <p:cNvSpPr/>
          <p:nvPr/>
        </p:nvSpPr>
        <p:spPr>
          <a:xfrm>
            <a:off x="7794501" y="8440160"/>
            <a:ext cx="1557325" cy="469144"/>
          </a:xfrm>
          <a:prstGeom prst="leftUpArrow">
            <a:avLst>
              <a:gd name="adj1" fmla="val 10455"/>
              <a:gd name="adj2" fmla="val 14091"/>
              <a:gd name="adj3" fmla="val 1894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DF9DE630-E95D-3613-51DE-C03610763E8F}"/>
              </a:ext>
            </a:extLst>
          </p:cNvPr>
          <p:cNvSpPr txBox="1"/>
          <p:nvPr/>
        </p:nvSpPr>
        <p:spPr>
          <a:xfrm>
            <a:off x="7885869" y="8508057"/>
            <a:ext cx="128221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1000" b="1" dirty="0">
                <a:solidFill>
                  <a:schemeClr val="accent2"/>
                </a:solidFill>
              </a:rPr>
              <a:t>BATCH PROCESSING</a:t>
            </a:r>
            <a:endParaRPr lang="en-US" sz="1000" dirty="0">
              <a:solidFill>
                <a:schemeClr val="accent2"/>
              </a:solidFill>
            </a:endParaRPr>
          </a:p>
        </p:txBody>
      </p:sp>
      <p:pic>
        <p:nvPicPr>
          <p:cNvPr id="1122" name="Picture 22" descr="GCP : Cloud Dataproc - hypemarc | 하이프마크">
            <a:extLst>
              <a:ext uri="{FF2B5EF4-FFF2-40B4-BE49-F238E27FC236}">
                <a16:creationId xmlns:a16="http://schemas.microsoft.com/office/drawing/2014/main" id="{8CAA10C6-2A59-F2D2-6FDC-A3616F7F1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9080" r="6919" b="10407"/>
          <a:stretch/>
        </p:blipFill>
        <p:spPr bwMode="auto">
          <a:xfrm>
            <a:off x="5932896" y="9314845"/>
            <a:ext cx="1792791" cy="761964"/>
          </a:xfrm>
          <a:prstGeom prst="rect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3" name="Arrow: Left-Up 1122">
            <a:extLst>
              <a:ext uri="{FF2B5EF4-FFF2-40B4-BE49-F238E27FC236}">
                <a16:creationId xmlns:a16="http://schemas.microsoft.com/office/drawing/2014/main" id="{7563A11D-2669-B4C8-4A7B-922387411F82}"/>
              </a:ext>
            </a:extLst>
          </p:cNvPr>
          <p:cNvSpPr/>
          <p:nvPr/>
        </p:nvSpPr>
        <p:spPr>
          <a:xfrm>
            <a:off x="7742137" y="8422608"/>
            <a:ext cx="1954659" cy="1361613"/>
          </a:xfrm>
          <a:prstGeom prst="leftUpArrow">
            <a:avLst>
              <a:gd name="adj1" fmla="val 5475"/>
              <a:gd name="adj2" fmla="val 6145"/>
              <a:gd name="adj3" fmla="val 898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A730C006-8394-6EC3-CD91-F4F1FFB92A5F}"/>
              </a:ext>
            </a:extLst>
          </p:cNvPr>
          <p:cNvSpPr txBox="1"/>
          <p:nvPr/>
        </p:nvSpPr>
        <p:spPr>
          <a:xfrm>
            <a:off x="8162381" y="9340139"/>
            <a:ext cx="1282219" cy="2462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s-419" sz="1000" b="1" dirty="0">
                <a:solidFill>
                  <a:schemeClr val="accent5"/>
                </a:solidFill>
              </a:rPr>
              <a:t>BATCH PROCESSING</a:t>
            </a:r>
            <a:endParaRPr lang="en-US" sz="1000" dirty="0">
              <a:solidFill>
                <a:schemeClr val="accent5"/>
              </a:solidFill>
            </a:endParaRPr>
          </a:p>
        </p:txBody>
      </p:sp>
      <p:sp>
        <p:nvSpPr>
          <p:cNvPr id="1125" name="Arrow: Up-Down 1124">
            <a:extLst>
              <a:ext uri="{FF2B5EF4-FFF2-40B4-BE49-F238E27FC236}">
                <a16:creationId xmlns:a16="http://schemas.microsoft.com/office/drawing/2014/main" id="{2580B08A-2CA3-C29B-E381-677D61A02D1B}"/>
              </a:ext>
            </a:extLst>
          </p:cNvPr>
          <p:cNvSpPr/>
          <p:nvPr/>
        </p:nvSpPr>
        <p:spPr>
          <a:xfrm>
            <a:off x="9573401" y="6765340"/>
            <a:ext cx="120375" cy="78882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361D46D1-6980-2131-8523-05E370F4BDF3}"/>
              </a:ext>
            </a:extLst>
          </p:cNvPr>
          <p:cNvSpPr/>
          <p:nvPr/>
        </p:nvSpPr>
        <p:spPr>
          <a:xfrm>
            <a:off x="9044114" y="7040403"/>
            <a:ext cx="499917" cy="19255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accent5"/>
                </a:solidFill>
              </a:rPr>
              <a:t>JOBS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B2BAE34E-3C8A-CADC-E9BF-D390AF928E8D}"/>
              </a:ext>
            </a:extLst>
          </p:cNvPr>
          <p:cNvSpPr/>
          <p:nvPr/>
        </p:nvSpPr>
        <p:spPr>
          <a:xfrm>
            <a:off x="7131806" y="5251279"/>
            <a:ext cx="499917" cy="19255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accent2"/>
                </a:solidFill>
              </a:rPr>
              <a:t>JOBS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1CAD07ED-3734-4E2A-376C-D165A48CA8FF}"/>
              </a:ext>
            </a:extLst>
          </p:cNvPr>
          <p:cNvSpPr/>
          <p:nvPr/>
        </p:nvSpPr>
        <p:spPr>
          <a:xfrm>
            <a:off x="8267467" y="8915908"/>
            <a:ext cx="499917" cy="19255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>
                <a:solidFill>
                  <a:schemeClr val="accent2"/>
                </a:solidFill>
              </a:rPr>
              <a:t>JOBS</a:t>
            </a:r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1129" name="Picture 16" descr="Apache Spark - Wikipedia">
            <a:extLst>
              <a:ext uri="{FF2B5EF4-FFF2-40B4-BE49-F238E27FC236}">
                <a16:creationId xmlns:a16="http://schemas.microsoft.com/office/drawing/2014/main" id="{87887273-97D5-901D-2A5E-CE15A8A8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698" y="9678292"/>
            <a:ext cx="723929" cy="37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" name="TextBox 1129">
            <a:extLst>
              <a:ext uri="{FF2B5EF4-FFF2-40B4-BE49-F238E27FC236}">
                <a16:creationId xmlns:a16="http://schemas.microsoft.com/office/drawing/2014/main" id="{D804833C-0B5D-C5AB-9A19-CDC0FC4366F8}"/>
              </a:ext>
            </a:extLst>
          </p:cNvPr>
          <p:cNvSpPr txBox="1"/>
          <p:nvPr/>
        </p:nvSpPr>
        <p:spPr>
          <a:xfrm>
            <a:off x="10930750" y="7615133"/>
            <a:ext cx="615893" cy="1538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419" sz="400" b="1" dirty="0">
                <a:solidFill>
                  <a:schemeClr val="accent6"/>
                </a:solidFill>
              </a:rPr>
              <a:t>TRANSFORMATION</a:t>
            </a:r>
            <a:endParaRPr lang="en-US" sz="400" dirty="0">
              <a:solidFill>
                <a:schemeClr val="accent6"/>
              </a:solidFill>
            </a:endParaRPr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6633E892-E673-BE88-79B7-59714B666D1A}"/>
              </a:ext>
            </a:extLst>
          </p:cNvPr>
          <p:cNvSpPr/>
          <p:nvPr/>
        </p:nvSpPr>
        <p:spPr>
          <a:xfrm>
            <a:off x="9904381" y="5913862"/>
            <a:ext cx="500660" cy="175957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300" b="1" dirty="0"/>
              <a:t>INGEST DATA AND TRANSFORMATION</a:t>
            </a:r>
            <a:endParaRPr lang="en-US" sz="300" b="1" dirty="0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01026181-498B-526F-CC11-EF5B846BD417}"/>
              </a:ext>
            </a:extLst>
          </p:cNvPr>
          <p:cNvSpPr/>
          <p:nvPr/>
        </p:nvSpPr>
        <p:spPr>
          <a:xfrm>
            <a:off x="994193" y="10284610"/>
            <a:ext cx="939928" cy="1970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5B4FEB65-2373-3EA8-3ADC-9A8146BAD01A}"/>
              </a:ext>
            </a:extLst>
          </p:cNvPr>
          <p:cNvSpPr txBox="1"/>
          <p:nvPr/>
        </p:nvSpPr>
        <p:spPr>
          <a:xfrm>
            <a:off x="2585812" y="124730"/>
            <a:ext cx="91889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4000" dirty="0"/>
              <a:t>DATA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5790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FEA7E72-93F2-E99E-37D9-5289E9970583}"/>
              </a:ext>
            </a:extLst>
          </p:cNvPr>
          <p:cNvSpPr/>
          <p:nvPr/>
        </p:nvSpPr>
        <p:spPr>
          <a:xfrm>
            <a:off x="743498" y="3730219"/>
            <a:ext cx="9898419" cy="3963721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DB648-6B0A-D552-D14B-AC6A92827670}"/>
              </a:ext>
            </a:extLst>
          </p:cNvPr>
          <p:cNvSpPr/>
          <p:nvPr/>
        </p:nvSpPr>
        <p:spPr>
          <a:xfrm>
            <a:off x="958337" y="5042424"/>
            <a:ext cx="3244710" cy="152306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A15B0-4D02-5568-D80E-A7CDA41DA5CA}"/>
              </a:ext>
            </a:extLst>
          </p:cNvPr>
          <p:cNvSpPr/>
          <p:nvPr/>
        </p:nvSpPr>
        <p:spPr>
          <a:xfrm>
            <a:off x="958337" y="4813368"/>
            <a:ext cx="1537854" cy="2290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LOCALHOST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25283-D084-FF0D-E849-B6E508A3312D}"/>
              </a:ext>
            </a:extLst>
          </p:cNvPr>
          <p:cNvSpPr/>
          <p:nvPr/>
        </p:nvSpPr>
        <p:spPr>
          <a:xfrm>
            <a:off x="2378578" y="5311790"/>
            <a:ext cx="1718268" cy="47878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WEBSCRAPING</a:t>
            </a:r>
            <a:endParaRPr lang="en-US" dirty="0"/>
          </a:p>
        </p:txBody>
      </p:sp>
      <p:pic>
        <p:nvPicPr>
          <p:cNvPr id="1026" name="Picture 2" descr="Beautiful Soup | Great Learning">
            <a:extLst>
              <a:ext uri="{FF2B5EF4-FFF2-40B4-BE49-F238E27FC236}">
                <a16:creationId xmlns:a16="http://schemas.microsoft.com/office/drawing/2014/main" id="{E27FAEB5-4EA2-74C2-FBFC-1832EF6E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578" y="5790571"/>
            <a:ext cx="1718268" cy="60309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stema de Información de Indicadores del Estado Nutricional SIEN | Lima">
            <a:extLst>
              <a:ext uri="{FF2B5EF4-FFF2-40B4-BE49-F238E27FC236}">
                <a16:creationId xmlns:a16="http://schemas.microsoft.com/office/drawing/2014/main" id="{07B028C8-52D4-48D2-F767-3F7C945B8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24" y="5174649"/>
            <a:ext cx="798529" cy="75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367A549-266D-8781-E3BD-2C3326B70215}"/>
              </a:ext>
            </a:extLst>
          </p:cNvPr>
          <p:cNvSpPr/>
          <p:nvPr/>
        </p:nvSpPr>
        <p:spPr>
          <a:xfrm rot="10800000">
            <a:off x="1876550" y="5403499"/>
            <a:ext cx="451628" cy="279699"/>
          </a:xfrm>
          <a:prstGeom prst="rightArrow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Open Microsoft Excel XLS and XLSX Files">
            <a:extLst>
              <a:ext uri="{FF2B5EF4-FFF2-40B4-BE49-F238E27FC236}">
                <a16:creationId xmlns:a16="http://schemas.microsoft.com/office/drawing/2014/main" id="{CFD70E97-2FD9-6B3C-4302-454FF65C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82" y="4444004"/>
            <a:ext cx="867784" cy="86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126B2CE-40CD-7C45-EBBE-439A9D5E18DA}"/>
              </a:ext>
            </a:extLst>
          </p:cNvPr>
          <p:cNvSpPr/>
          <p:nvPr/>
        </p:nvSpPr>
        <p:spPr>
          <a:xfrm>
            <a:off x="4564679" y="5593672"/>
            <a:ext cx="1704841" cy="2796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50A340-DF61-F644-53C1-92131CF64618}"/>
              </a:ext>
            </a:extLst>
          </p:cNvPr>
          <p:cNvSpPr/>
          <p:nvPr/>
        </p:nvSpPr>
        <p:spPr>
          <a:xfrm>
            <a:off x="4506679" y="6428257"/>
            <a:ext cx="2438510" cy="30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ALTERNATIVE B - CLOUD</a:t>
            </a:r>
            <a:endParaRPr lang="en-US" dirty="0"/>
          </a:p>
        </p:txBody>
      </p:sp>
      <p:graphicFrame>
        <p:nvGraphicFramePr>
          <p:cNvPr id="49" name="Table 49">
            <a:extLst>
              <a:ext uri="{FF2B5EF4-FFF2-40B4-BE49-F238E27FC236}">
                <a16:creationId xmlns:a16="http://schemas.microsoft.com/office/drawing/2014/main" id="{C7ADE618-DD3C-356C-6F4B-1F84DC0D8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07811"/>
              </p:ext>
            </p:extLst>
          </p:nvPr>
        </p:nvGraphicFramePr>
        <p:xfrm>
          <a:off x="743498" y="8072932"/>
          <a:ext cx="2526342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3220">
                  <a:extLst>
                    <a:ext uri="{9D8B030D-6E8A-4147-A177-3AD203B41FA5}">
                      <a16:colId xmlns:a16="http://schemas.microsoft.com/office/drawing/2014/main" val="2186150526"/>
                    </a:ext>
                  </a:extLst>
                </a:gridCol>
                <a:gridCol w="1283122">
                  <a:extLst>
                    <a:ext uri="{9D8B030D-6E8A-4147-A177-3AD203B41FA5}">
                      <a16:colId xmlns:a16="http://schemas.microsoft.com/office/drawing/2014/main" val="961070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sz="1200" dirty="0"/>
                        <a:t>Pipeline: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419" sz="1200" dirty="0"/>
                        <a:t>Bash Script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419" sz="1200" b="1" dirty="0"/>
                        <a:t>Python Script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419" sz="1200" dirty="0"/>
                        <a:t>Pyspark Script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749101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89400985-810F-3ED3-C2BB-5D1D2740ABC0}"/>
              </a:ext>
            </a:extLst>
          </p:cNvPr>
          <p:cNvSpPr/>
          <p:nvPr/>
        </p:nvSpPr>
        <p:spPr>
          <a:xfrm>
            <a:off x="953840" y="8411338"/>
            <a:ext cx="939928" cy="1970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6" descr="Creating Smaller Docker Images - Ian Lewis">
            <a:extLst>
              <a:ext uri="{FF2B5EF4-FFF2-40B4-BE49-F238E27FC236}">
                <a16:creationId xmlns:a16="http://schemas.microsoft.com/office/drawing/2014/main" id="{8C8952EB-7ED6-84BC-028B-B2C013DAD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079" y="8155725"/>
            <a:ext cx="286499" cy="255613"/>
          </a:xfrm>
          <a:prstGeom prst="rect">
            <a:avLst/>
          </a:prstGeom>
          <a:noFill/>
          <a:ln w="952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2116FB-C48C-9860-027B-116785DC956D}"/>
              </a:ext>
            </a:extLst>
          </p:cNvPr>
          <p:cNvSpPr txBox="1"/>
          <p:nvPr/>
        </p:nvSpPr>
        <p:spPr>
          <a:xfrm>
            <a:off x="1386926" y="4499773"/>
            <a:ext cx="24903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rgbClr val="7030A0"/>
                </a:solidFill>
              </a:rPr>
              <a:t>VM </a:t>
            </a:r>
            <a:r>
              <a:rPr lang="en-US" sz="1400" b="1" dirty="0">
                <a:solidFill>
                  <a:srgbClr val="7030A0"/>
                </a:solidFill>
              </a:rPr>
              <a:t>Instance</a:t>
            </a:r>
            <a:r>
              <a:rPr lang="es-419" sz="1400" dirty="0"/>
              <a:t> or Local </a:t>
            </a:r>
            <a:r>
              <a:rPr lang="en-US" sz="1400" dirty="0"/>
              <a:t>Computer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D81ECC-3268-F3D7-7F68-7CF553744032}"/>
              </a:ext>
            </a:extLst>
          </p:cNvPr>
          <p:cNvSpPr/>
          <p:nvPr/>
        </p:nvSpPr>
        <p:spPr>
          <a:xfrm>
            <a:off x="6419012" y="5184434"/>
            <a:ext cx="1320674" cy="111648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114BEC-B665-155F-5949-07756D7E4724}"/>
              </a:ext>
            </a:extLst>
          </p:cNvPr>
          <p:cNvSpPr/>
          <p:nvPr/>
        </p:nvSpPr>
        <p:spPr>
          <a:xfrm>
            <a:off x="6419013" y="4955242"/>
            <a:ext cx="1320675" cy="2290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600" dirty="0"/>
              <a:t>LOCALHOST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4B3D57-9952-0BB6-12AA-3D3E97083FE7}"/>
              </a:ext>
            </a:extLst>
          </p:cNvPr>
          <p:cNvSpPr txBox="1"/>
          <p:nvPr/>
        </p:nvSpPr>
        <p:spPr>
          <a:xfrm>
            <a:off x="4819851" y="4633027"/>
            <a:ext cx="24903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rgbClr val="7030A0"/>
                </a:solidFill>
              </a:rPr>
              <a:t>VM </a:t>
            </a:r>
            <a:r>
              <a:rPr lang="en-US" sz="1400" b="1" dirty="0">
                <a:solidFill>
                  <a:srgbClr val="7030A0"/>
                </a:solidFill>
              </a:rPr>
              <a:t>Instance</a:t>
            </a:r>
            <a:r>
              <a:rPr lang="es-419" sz="1400" dirty="0">
                <a:solidFill>
                  <a:srgbClr val="7030A0"/>
                </a:solidFill>
              </a:rPr>
              <a:t> </a:t>
            </a:r>
            <a:r>
              <a:rPr lang="es-419" sz="1400" dirty="0"/>
              <a:t>or Local </a:t>
            </a:r>
            <a:r>
              <a:rPr lang="en-US" sz="1400" dirty="0"/>
              <a:t>Computer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4DFFBF8-C942-0F00-1B95-FAFEC2F3709E}"/>
              </a:ext>
            </a:extLst>
          </p:cNvPr>
          <p:cNvSpPr/>
          <p:nvPr/>
        </p:nvSpPr>
        <p:spPr>
          <a:xfrm>
            <a:off x="6560709" y="5576116"/>
            <a:ext cx="991151" cy="297255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200" dirty="0"/>
              <a:t>INGEST DATA</a:t>
            </a:r>
            <a:endParaRPr lang="en-US" sz="1200" dirty="0"/>
          </a:p>
        </p:txBody>
      </p:sp>
      <p:pic>
        <p:nvPicPr>
          <p:cNvPr id="1055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00CBD27C-ECDF-E754-56D0-E16B7C55C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94" y="4512622"/>
            <a:ext cx="423366" cy="422742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8214CC27-21E0-EDEB-FAE1-F7764211A390}"/>
              </a:ext>
            </a:extLst>
          </p:cNvPr>
          <p:cNvSpPr/>
          <p:nvPr/>
        </p:nvSpPr>
        <p:spPr>
          <a:xfrm>
            <a:off x="8815243" y="4356714"/>
            <a:ext cx="1570447" cy="85843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Data Lake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C6E5ED5E-3133-34F6-F626-C3D46E8B7537}"/>
              </a:ext>
            </a:extLst>
          </p:cNvPr>
          <p:cNvSpPr/>
          <p:nvPr/>
        </p:nvSpPr>
        <p:spPr>
          <a:xfrm>
            <a:off x="8861292" y="6060206"/>
            <a:ext cx="1524399" cy="82271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400" dirty="0"/>
              <a:t>Data Warehouse</a:t>
            </a: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41807E9A-D6AF-FAFF-A23A-78B36C1CB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435" y="4330451"/>
            <a:ext cx="1401937" cy="738353"/>
          </a:xfrm>
          <a:prstGeom prst="rect">
            <a:avLst/>
          </a:prstGeom>
        </p:spPr>
      </p:pic>
      <p:pic>
        <p:nvPicPr>
          <p:cNvPr id="1069" name="Picture 10" descr="What's the deal with Google BigQuery, and what does it cost?">
            <a:extLst>
              <a:ext uri="{FF2B5EF4-FFF2-40B4-BE49-F238E27FC236}">
                <a16:creationId xmlns:a16="http://schemas.microsoft.com/office/drawing/2014/main" id="{0599173E-F0B9-6DC6-8434-C6607F8E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580" y="6075898"/>
            <a:ext cx="1185783" cy="5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Arrow: Bent 1069">
            <a:extLst>
              <a:ext uri="{FF2B5EF4-FFF2-40B4-BE49-F238E27FC236}">
                <a16:creationId xmlns:a16="http://schemas.microsoft.com/office/drawing/2014/main" id="{B4252265-2EF4-7B9D-AB60-6BB888B6620D}"/>
              </a:ext>
            </a:extLst>
          </p:cNvPr>
          <p:cNvSpPr/>
          <p:nvPr/>
        </p:nvSpPr>
        <p:spPr>
          <a:xfrm>
            <a:off x="8234666" y="4723995"/>
            <a:ext cx="508644" cy="1003007"/>
          </a:xfrm>
          <a:prstGeom prst="bentArrow">
            <a:avLst>
              <a:gd name="adj1" fmla="val 10096"/>
              <a:gd name="adj2" fmla="val 7940"/>
              <a:gd name="adj3" fmla="val 11647"/>
              <a:gd name="adj4" fmla="val 176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72" name="Picture 8" descr="Open Microsoft Excel XLS and XLSX Files">
            <a:extLst>
              <a:ext uri="{FF2B5EF4-FFF2-40B4-BE49-F238E27FC236}">
                <a16:creationId xmlns:a16="http://schemas.microsoft.com/office/drawing/2014/main" id="{0B0D99A0-EA68-7767-A328-C90CC449E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18" y="4269274"/>
            <a:ext cx="438000" cy="4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 1074">
            <a:extLst>
              <a:ext uri="{FF2B5EF4-FFF2-40B4-BE49-F238E27FC236}">
                <a16:creationId xmlns:a16="http://schemas.microsoft.com/office/drawing/2014/main" id="{CED78AE6-37F6-B598-2326-ADAFA7BD9D94}"/>
              </a:ext>
            </a:extLst>
          </p:cNvPr>
          <p:cNvSpPr/>
          <p:nvPr/>
        </p:nvSpPr>
        <p:spPr>
          <a:xfrm>
            <a:off x="8384572" y="6208944"/>
            <a:ext cx="923711" cy="26562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DATAFRAME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PARQUET </a:t>
            </a:r>
            <a:endParaRPr lang="en-US" sz="800" dirty="0"/>
          </a:p>
        </p:txBody>
      </p:sp>
      <p:pic>
        <p:nvPicPr>
          <p:cNvPr id="1077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F759D709-8B04-6FE6-EAEE-B43EDC172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006" y="4041800"/>
            <a:ext cx="310297" cy="30984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81A43545-E848-047E-4926-08147F33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94" y="5745292"/>
            <a:ext cx="310297" cy="30984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Arrow: Down 1078">
            <a:extLst>
              <a:ext uri="{FF2B5EF4-FFF2-40B4-BE49-F238E27FC236}">
                <a16:creationId xmlns:a16="http://schemas.microsoft.com/office/drawing/2014/main" id="{789C609F-78B0-329D-9A40-D3E5C4D7F9CE}"/>
              </a:ext>
            </a:extLst>
          </p:cNvPr>
          <p:cNvSpPr/>
          <p:nvPr/>
        </p:nvSpPr>
        <p:spPr>
          <a:xfrm rot="16200000">
            <a:off x="10907215" y="5749899"/>
            <a:ext cx="74358" cy="111741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1079" descr="dbt Labs raises $222M in Series D funding at $4.2B valuation led by  Altimeter with participation from Databricks and Snowflake">
            <a:extLst>
              <a:ext uri="{FF2B5EF4-FFF2-40B4-BE49-F238E27FC236}">
                <a16:creationId xmlns:a16="http://schemas.microsoft.com/office/drawing/2014/main" id="{1842E430-CFDD-87FB-34CC-DC65832B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955" b="89179" l="3250" r="96667">
                        <a14:foregroundMark x1="9083" y1="27239" x2="9083" y2="27239"/>
                        <a14:foregroundMark x1="41833" y1="43284" x2="41833" y2="43284"/>
                        <a14:foregroundMark x1="54583" y1="50746" x2="54583" y2="50746"/>
                        <a14:foregroundMark x1="64833" y1="48507" x2="64833" y2="48507"/>
                        <a14:foregroundMark x1="78667" y1="58209" x2="78667" y2="58209"/>
                        <a14:foregroundMark x1="85583" y1="45896" x2="85583" y2="45896"/>
                        <a14:foregroundMark x1="96667" y1="44776" x2="96667" y2="44776"/>
                        <a14:foregroundMark x1="16583" y1="39552" x2="16583" y2="39552"/>
                        <a14:foregroundMark x1="3250" y1="26119" x2="3250" y2="26119"/>
                        <a14:foregroundMark x1="4667" y1="84328" x2="4667" y2="84328"/>
                        <a14:foregroundMark x1="18750" y1="77985" x2="18750" y2="77985"/>
                        <a14:foregroundMark x1="13250" y1="57090" x2="13250" y2="57090"/>
                        <a14:foregroundMark x1="14917" y1="65672" x2="18250" y2="80597"/>
                        <a14:foregroundMark x1="18750" y1="19776" x2="11583" y2="34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945" y="6126789"/>
            <a:ext cx="1233345" cy="27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1" name="Arrow: Bent 1080">
            <a:extLst>
              <a:ext uri="{FF2B5EF4-FFF2-40B4-BE49-F238E27FC236}">
                <a16:creationId xmlns:a16="http://schemas.microsoft.com/office/drawing/2014/main" id="{7682C293-A14A-DEA9-F120-02EED905496F}"/>
              </a:ext>
            </a:extLst>
          </p:cNvPr>
          <p:cNvSpPr/>
          <p:nvPr/>
        </p:nvSpPr>
        <p:spPr>
          <a:xfrm rot="10800000">
            <a:off x="10410722" y="6425254"/>
            <a:ext cx="1745553" cy="260020"/>
          </a:xfrm>
          <a:prstGeom prst="bentArrow">
            <a:avLst>
              <a:gd name="adj1" fmla="val 15635"/>
              <a:gd name="adj2" fmla="val 18103"/>
              <a:gd name="adj3" fmla="val 25000"/>
              <a:gd name="adj4" fmla="val 3955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A8F9BE8-5F9F-7FE4-D634-610A869D3F79}"/>
              </a:ext>
            </a:extLst>
          </p:cNvPr>
          <p:cNvSpPr/>
          <p:nvPr/>
        </p:nvSpPr>
        <p:spPr>
          <a:xfrm>
            <a:off x="10796046" y="6454187"/>
            <a:ext cx="1012955" cy="11130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DEVELOPMENT </a:t>
            </a:r>
          </a:p>
        </p:txBody>
      </p:sp>
      <p:pic>
        <p:nvPicPr>
          <p:cNvPr id="1084" name="Picture 6" descr="Video: get started managing a simple application with Terraform | Triton  DataCenter">
            <a:extLst>
              <a:ext uri="{FF2B5EF4-FFF2-40B4-BE49-F238E27FC236}">
                <a16:creationId xmlns:a16="http://schemas.microsoft.com/office/drawing/2014/main" id="{44D47521-73C1-1727-AD37-C01CE337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7" y="4384151"/>
            <a:ext cx="423366" cy="422742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Arrow: Bent 1084">
            <a:extLst>
              <a:ext uri="{FF2B5EF4-FFF2-40B4-BE49-F238E27FC236}">
                <a16:creationId xmlns:a16="http://schemas.microsoft.com/office/drawing/2014/main" id="{79BE133F-1FCD-91CE-E9D2-36C1D49D3917}"/>
              </a:ext>
            </a:extLst>
          </p:cNvPr>
          <p:cNvSpPr/>
          <p:nvPr/>
        </p:nvSpPr>
        <p:spPr>
          <a:xfrm flipV="1">
            <a:off x="8234666" y="5739438"/>
            <a:ext cx="508644" cy="927744"/>
          </a:xfrm>
          <a:prstGeom prst="bentArrow">
            <a:avLst>
              <a:gd name="adj1" fmla="val 10096"/>
              <a:gd name="adj2" fmla="val 7940"/>
              <a:gd name="adj3" fmla="val 11647"/>
              <a:gd name="adj4" fmla="val 176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D97C09FB-B28C-34B3-C31A-AB1E0FA7374E}"/>
              </a:ext>
            </a:extLst>
          </p:cNvPr>
          <p:cNvSpPr/>
          <p:nvPr/>
        </p:nvSpPr>
        <p:spPr>
          <a:xfrm>
            <a:off x="7816851" y="5671679"/>
            <a:ext cx="414043" cy="67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Arrow: Bent 1088">
            <a:extLst>
              <a:ext uri="{FF2B5EF4-FFF2-40B4-BE49-F238E27FC236}">
                <a16:creationId xmlns:a16="http://schemas.microsoft.com/office/drawing/2014/main" id="{83888C46-76D9-80D8-C6C9-A9B5CFB96041}"/>
              </a:ext>
            </a:extLst>
          </p:cNvPr>
          <p:cNvSpPr/>
          <p:nvPr/>
        </p:nvSpPr>
        <p:spPr>
          <a:xfrm>
            <a:off x="10796045" y="5424260"/>
            <a:ext cx="766114" cy="862439"/>
          </a:xfrm>
          <a:prstGeom prst="bentArrow">
            <a:avLst>
              <a:gd name="adj1" fmla="val 6351"/>
              <a:gd name="adj2" fmla="val 5833"/>
              <a:gd name="adj3" fmla="val 7434"/>
              <a:gd name="adj4" fmla="val 17634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12" descr="Looker Studio Project Consultancy | Google Data Studio | Impression">
            <a:extLst>
              <a:ext uri="{FF2B5EF4-FFF2-40B4-BE49-F238E27FC236}">
                <a16:creationId xmlns:a16="http://schemas.microsoft.com/office/drawing/2014/main" id="{1F35E1E3-585B-4F71-94C9-B7976391F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7" t="12636" r="6768" b="16694"/>
          <a:stretch/>
        </p:blipFill>
        <p:spPr bwMode="auto">
          <a:xfrm>
            <a:off x="11596833" y="5277023"/>
            <a:ext cx="1346200" cy="3946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14">
            <a:extLst>
              <a:ext uri="{FF2B5EF4-FFF2-40B4-BE49-F238E27FC236}">
                <a16:creationId xmlns:a16="http://schemas.microsoft.com/office/drawing/2014/main" id="{4919ECC8-D1D9-B064-5377-B9D8BD97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4000" r="97111">
                        <a14:foregroundMark x1="14333" y1="40600" x2="14333" y2="40600"/>
                        <a14:foregroundMark x1="14000" y1="41200" x2="6444" y2="60200"/>
                        <a14:foregroundMark x1="5667" y1="34600" x2="5667" y2="34600"/>
                        <a14:foregroundMark x1="29556" y1="51800" x2="29556" y2="51800"/>
                        <a14:foregroundMark x1="49333" y1="50600" x2="49333" y2="50600"/>
                        <a14:foregroundMark x1="59444" y1="50400" x2="59444" y2="50400"/>
                        <a14:foregroundMark x1="69111" y1="50800" x2="69111" y2="50800"/>
                        <a14:foregroundMark x1="80222" y1="51000" x2="80222" y2="51000"/>
                        <a14:foregroundMark x1="93333" y1="47200" x2="93333" y2="47200"/>
                        <a14:foregroundMark x1="97222" y1="43000" x2="97222" y2="43000"/>
                        <a14:foregroundMark x1="4000" y1="34600" x2="4000" y2="34600"/>
                        <a14:foregroundMark x1="36778" y1="50400" x2="36778" y2="5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78" y="2896683"/>
            <a:ext cx="1482734" cy="82374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CFDE1910-A590-9E8F-90C3-0C01905ADA74}"/>
              </a:ext>
            </a:extLst>
          </p:cNvPr>
          <p:cNvSpPr txBox="1"/>
          <p:nvPr/>
        </p:nvSpPr>
        <p:spPr>
          <a:xfrm>
            <a:off x="8330886" y="3424220"/>
            <a:ext cx="231103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rgbClr val="FF0000"/>
                </a:solidFill>
              </a:rPr>
              <a:t>Workflow Orchestration Tool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1096" name="Picture 18" descr="GitHub Logo and symbol, meaning, history, PNG, brand">
            <a:extLst>
              <a:ext uri="{FF2B5EF4-FFF2-40B4-BE49-F238E27FC236}">
                <a16:creationId xmlns:a16="http://schemas.microsoft.com/office/drawing/2014/main" id="{E8E65311-C504-1175-E51C-0DCAE77EE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78" y="6013179"/>
            <a:ext cx="824278" cy="46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Arrow: Down 1096">
            <a:extLst>
              <a:ext uri="{FF2B5EF4-FFF2-40B4-BE49-F238E27FC236}">
                <a16:creationId xmlns:a16="http://schemas.microsoft.com/office/drawing/2014/main" id="{11F30235-AF59-E9AF-D55E-3D4B547D7690}"/>
              </a:ext>
            </a:extLst>
          </p:cNvPr>
          <p:cNvSpPr/>
          <p:nvPr/>
        </p:nvSpPr>
        <p:spPr>
          <a:xfrm rot="16200000">
            <a:off x="13092647" y="5967698"/>
            <a:ext cx="74358" cy="68181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Arrow: Bent 1099">
            <a:extLst>
              <a:ext uri="{FF2B5EF4-FFF2-40B4-BE49-F238E27FC236}">
                <a16:creationId xmlns:a16="http://schemas.microsoft.com/office/drawing/2014/main" id="{391EF486-79FA-87B6-6910-EBEDA398063B}"/>
              </a:ext>
            </a:extLst>
          </p:cNvPr>
          <p:cNvSpPr/>
          <p:nvPr/>
        </p:nvSpPr>
        <p:spPr>
          <a:xfrm rot="10800000">
            <a:off x="10410721" y="6599642"/>
            <a:ext cx="3424341" cy="260020"/>
          </a:xfrm>
          <a:prstGeom prst="bentArrow">
            <a:avLst>
              <a:gd name="adj1" fmla="val 15635"/>
              <a:gd name="adj2" fmla="val 18103"/>
              <a:gd name="adj3" fmla="val 25000"/>
              <a:gd name="adj4" fmla="val 3955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0D2526DD-6280-5610-530D-B7808D5FC442}"/>
              </a:ext>
            </a:extLst>
          </p:cNvPr>
          <p:cNvSpPr/>
          <p:nvPr/>
        </p:nvSpPr>
        <p:spPr>
          <a:xfrm>
            <a:off x="12596531" y="6611532"/>
            <a:ext cx="1012955" cy="111301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800" dirty="0"/>
              <a:t>DEPLOYMENT </a:t>
            </a:r>
          </a:p>
        </p:txBody>
      </p:sp>
      <p:pic>
        <p:nvPicPr>
          <p:cNvPr id="1102" name="Picture 20" descr="Wall Clock PNG Free Images with Transparent Background - (848 Free  Downloads)">
            <a:extLst>
              <a:ext uri="{FF2B5EF4-FFF2-40B4-BE49-F238E27FC236}">
                <a16:creationId xmlns:a16="http://schemas.microsoft.com/office/drawing/2014/main" id="{151F6791-0388-33EF-7F48-1932E0F1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170" y="3157465"/>
            <a:ext cx="239691" cy="2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20" descr="Wall Clock PNG Free Images with Transparent Background - (848 Free  Downloads)">
            <a:extLst>
              <a:ext uri="{FF2B5EF4-FFF2-40B4-BE49-F238E27FC236}">
                <a16:creationId xmlns:a16="http://schemas.microsoft.com/office/drawing/2014/main" id="{AC0908BC-DEA1-85E3-326A-08EAE0714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8" y="5902612"/>
            <a:ext cx="239691" cy="2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" name="TextBox 1129">
            <a:extLst>
              <a:ext uri="{FF2B5EF4-FFF2-40B4-BE49-F238E27FC236}">
                <a16:creationId xmlns:a16="http://schemas.microsoft.com/office/drawing/2014/main" id="{D804833C-0B5D-C5AB-9A19-CDC0FC4366F8}"/>
              </a:ext>
            </a:extLst>
          </p:cNvPr>
          <p:cNvSpPr txBox="1"/>
          <p:nvPr/>
        </p:nvSpPr>
        <p:spPr>
          <a:xfrm>
            <a:off x="10887207" y="6091133"/>
            <a:ext cx="615893" cy="1538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419" sz="400" b="1" dirty="0">
                <a:solidFill>
                  <a:schemeClr val="accent6"/>
                </a:solidFill>
              </a:rPr>
              <a:t>TRANSFORMATION</a:t>
            </a:r>
            <a:endParaRPr lang="en-US" sz="400" dirty="0">
              <a:solidFill>
                <a:schemeClr val="accent6"/>
              </a:solidFill>
            </a:endParaRP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5B4FEB65-2373-3EA8-3ADC-9A8146BAD01A}"/>
              </a:ext>
            </a:extLst>
          </p:cNvPr>
          <p:cNvSpPr txBox="1"/>
          <p:nvPr/>
        </p:nvSpPr>
        <p:spPr>
          <a:xfrm>
            <a:off x="2499635" y="1780647"/>
            <a:ext cx="91889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4000" dirty="0"/>
              <a:t>DATA ARCHITECTURE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732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132</Words>
  <Application>Microsoft Office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acuña morillo</dc:creator>
  <cp:lastModifiedBy>jesus acuña morillo</cp:lastModifiedBy>
  <cp:revision>18</cp:revision>
  <dcterms:created xsi:type="dcterms:W3CDTF">2023-04-01T05:48:44Z</dcterms:created>
  <dcterms:modified xsi:type="dcterms:W3CDTF">2023-04-04T17:44:51Z</dcterms:modified>
</cp:coreProperties>
</file>