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3" r:id="rId8"/>
    <p:sldId id="266" r:id="rId9"/>
    <p:sldId id="268" r:id="rId10"/>
    <p:sldId id="267" r:id="rId11"/>
    <p:sldId id="269"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8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321769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79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117426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142706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57465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35392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229099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67567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79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6/25/2024</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9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6/25/2024</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‹Nº›</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2366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4E8BB6-9F1F-F0EA-CD5B-25FCADE56E2E}"/>
              </a:ext>
            </a:extLst>
          </p:cNvPr>
          <p:cNvSpPr>
            <a:spLocks noGrp="1"/>
          </p:cNvSpPr>
          <p:nvPr>
            <p:ph type="ctrTitle"/>
          </p:nvPr>
        </p:nvSpPr>
        <p:spPr>
          <a:xfrm>
            <a:off x="1251082" y="4660681"/>
            <a:ext cx="9689834" cy="1125050"/>
          </a:xfrm>
        </p:spPr>
        <p:txBody>
          <a:bodyPr anchor="b">
            <a:normAutofit/>
          </a:bodyPr>
          <a:lstStyle/>
          <a:p>
            <a:pPr algn="ctr"/>
            <a:r>
              <a:rPr lang="en-US" sz="3700" dirty="0" err="1"/>
              <a:t>Analisis</a:t>
            </a:r>
            <a:r>
              <a:rPr lang="en-US" sz="3700" dirty="0"/>
              <a:t> de mercado </a:t>
            </a:r>
            <a:r>
              <a:rPr lang="en-US" sz="3700" dirty="0" err="1"/>
              <a:t>restaurantes</a:t>
            </a:r>
            <a:r>
              <a:rPr lang="en-US" sz="3700" dirty="0"/>
              <a:t> </a:t>
            </a:r>
            <a:r>
              <a:rPr lang="en-US" sz="3700" dirty="0" err="1"/>
              <a:t>en</a:t>
            </a:r>
            <a:r>
              <a:rPr lang="en-US" sz="3700" dirty="0"/>
              <a:t> Los Angeles</a:t>
            </a:r>
            <a:endParaRPr lang="es-MX" sz="3700" dirty="0"/>
          </a:p>
        </p:txBody>
      </p:sp>
      <p:pic>
        <p:nvPicPr>
          <p:cNvPr id="4" name="Picture 3" descr="Restaurante de cena">
            <a:extLst>
              <a:ext uri="{FF2B5EF4-FFF2-40B4-BE49-F238E27FC236}">
                <a16:creationId xmlns:a16="http://schemas.microsoft.com/office/drawing/2014/main" id="{3CB9D1F8-4DA5-683F-7D46-27CA30208284}"/>
              </a:ext>
            </a:extLst>
          </p:cNvPr>
          <p:cNvPicPr>
            <a:picLocks noChangeAspect="1"/>
          </p:cNvPicPr>
          <p:nvPr/>
        </p:nvPicPr>
        <p:blipFill rotWithShape="1">
          <a:blip r:embed="rId2"/>
          <a:srcRect t="18492" b="28605"/>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6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E05C4-B7B8-2BA5-013C-DA2F761BEAF7}"/>
              </a:ext>
            </a:extLst>
          </p:cNvPr>
          <p:cNvSpPr>
            <a:spLocks noGrp="1"/>
          </p:cNvSpPr>
          <p:nvPr>
            <p:ph type="title"/>
          </p:nvPr>
        </p:nvSpPr>
        <p:spPr/>
        <p:txBody>
          <a:bodyPr/>
          <a:lstStyle/>
          <a:p>
            <a:r>
              <a:rPr lang="en-US" dirty="0"/>
              <a:t>	</a:t>
            </a:r>
            <a:r>
              <a:rPr lang="en-US" dirty="0" err="1"/>
              <a:t>Hallazgos</a:t>
            </a:r>
            <a:endParaRPr lang="es-MX" dirty="0"/>
          </a:p>
        </p:txBody>
      </p:sp>
      <p:sp>
        <p:nvSpPr>
          <p:cNvPr id="3" name="Marcador de contenido 2">
            <a:extLst>
              <a:ext uri="{FF2B5EF4-FFF2-40B4-BE49-F238E27FC236}">
                <a16:creationId xmlns:a16="http://schemas.microsoft.com/office/drawing/2014/main" id="{5365F35E-F206-43CA-9904-790DE98598EA}"/>
              </a:ext>
            </a:extLst>
          </p:cNvPr>
          <p:cNvSpPr>
            <a:spLocks noGrp="1"/>
          </p:cNvSpPr>
          <p:nvPr>
            <p:ph idx="1"/>
          </p:nvPr>
        </p:nvSpPr>
        <p:spPr/>
        <p:txBody>
          <a:bodyPr>
            <a:normAutofit/>
          </a:bodyPr>
          <a:lstStyle/>
          <a:p>
            <a:r>
              <a:rPr lang="es-ES" dirty="0"/>
              <a:t>La mayoría de los establecimientos son no cadenas</a:t>
            </a:r>
          </a:p>
          <a:p>
            <a:r>
              <a:rPr lang="es-ES" dirty="0"/>
              <a:t>Restaurantes son los que acaparan más mercado con 75%</a:t>
            </a:r>
          </a:p>
          <a:p>
            <a:r>
              <a:rPr lang="es-ES" dirty="0"/>
              <a:t>Las cafeterías solo acaparan el 4.5% del mercado</a:t>
            </a:r>
          </a:p>
          <a:p>
            <a:r>
              <a:rPr lang="es-ES" dirty="0"/>
              <a:t>La cantidad de asientos en promedio es entre 20 y 50, sin embargo, este es muy variado</a:t>
            </a:r>
          </a:p>
          <a:p>
            <a:r>
              <a:rPr lang="es-ES" dirty="0"/>
              <a:t>La cantidad de asientos en las calles más populares suele ser en promedio entre 44 a 51 asientos.</a:t>
            </a:r>
          </a:p>
        </p:txBody>
      </p:sp>
    </p:spTree>
    <p:extLst>
      <p:ext uri="{BB962C8B-B14F-4D97-AF65-F5344CB8AC3E}">
        <p14:creationId xmlns:p14="http://schemas.microsoft.com/office/powerpoint/2010/main" val="16689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E05C4-B7B8-2BA5-013C-DA2F761BEAF7}"/>
              </a:ext>
            </a:extLst>
          </p:cNvPr>
          <p:cNvSpPr>
            <a:spLocks noGrp="1"/>
          </p:cNvSpPr>
          <p:nvPr>
            <p:ph type="title"/>
          </p:nvPr>
        </p:nvSpPr>
        <p:spPr>
          <a:solidFill>
            <a:schemeClr val="bg1"/>
          </a:solidFill>
        </p:spPr>
        <p:txBody>
          <a:bodyPr/>
          <a:lstStyle/>
          <a:p>
            <a:r>
              <a:rPr lang="en-US" dirty="0"/>
              <a:t>	</a:t>
            </a:r>
            <a:r>
              <a:rPr lang="en-US" dirty="0" err="1"/>
              <a:t>Conclusiones</a:t>
            </a:r>
            <a:endParaRPr lang="es-MX" dirty="0"/>
          </a:p>
        </p:txBody>
      </p:sp>
      <p:sp>
        <p:nvSpPr>
          <p:cNvPr id="3" name="Marcador de contenido 2">
            <a:extLst>
              <a:ext uri="{FF2B5EF4-FFF2-40B4-BE49-F238E27FC236}">
                <a16:creationId xmlns:a16="http://schemas.microsoft.com/office/drawing/2014/main" id="{5365F35E-F206-43CA-9904-790DE98598EA}"/>
              </a:ext>
            </a:extLst>
          </p:cNvPr>
          <p:cNvSpPr>
            <a:spLocks noGrp="1"/>
          </p:cNvSpPr>
          <p:nvPr>
            <p:ph idx="1"/>
          </p:nvPr>
        </p:nvSpPr>
        <p:spPr/>
        <p:txBody>
          <a:bodyPr>
            <a:normAutofit/>
          </a:bodyPr>
          <a:lstStyle/>
          <a:p>
            <a:pPr marL="0" indent="0">
              <a:buNone/>
            </a:pPr>
            <a:r>
              <a:rPr lang="es-ES" dirty="0"/>
              <a:t> Con los hallazgos hechos la estrategia es establecer el negocio en la calle con más establecimientos que es W </a:t>
            </a:r>
            <a:r>
              <a:rPr lang="es-ES" dirty="0" err="1"/>
              <a:t>sunset</a:t>
            </a:r>
            <a:r>
              <a:rPr lang="es-ES" dirty="0"/>
              <a:t> pues es donde esta la zona popular de restaurantes y que nuestro establecimiento sea de por lo menos 44 asientos si nos queremos establecer aquí pues es el promedio mínimo razonable visto en esta calle.</a:t>
            </a:r>
          </a:p>
        </p:txBody>
      </p:sp>
    </p:spTree>
    <p:extLst>
      <p:ext uri="{BB962C8B-B14F-4D97-AF65-F5344CB8AC3E}">
        <p14:creationId xmlns:p14="http://schemas.microsoft.com/office/powerpoint/2010/main" val="428478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D829E-6138-6E6C-E088-F31F004EBFE6}"/>
              </a:ext>
            </a:extLst>
          </p:cNvPr>
          <p:cNvSpPr>
            <a:spLocks noGrp="1"/>
          </p:cNvSpPr>
          <p:nvPr>
            <p:ph type="title"/>
          </p:nvPr>
        </p:nvSpPr>
        <p:spPr/>
        <p:txBody>
          <a:bodyPr/>
          <a:lstStyle/>
          <a:p>
            <a:r>
              <a:rPr lang="es-ES" dirty="0"/>
              <a:t>Introducción</a:t>
            </a:r>
            <a:endParaRPr lang="es-MX" dirty="0"/>
          </a:p>
        </p:txBody>
      </p:sp>
      <p:sp>
        <p:nvSpPr>
          <p:cNvPr id="3" name="Marcador de contenido 2">
            <a:extLst>
              <a:ext uri="{FF2B5EF4-FFF2-40B4-BE49-F238E27FC236}">
                <a16:creationId xmlns:a16="http://schemas.microsoft.com/office/drawing/2014/main" id="{69E41677-0875-0DD1-171E-5D08CC36DA2F}"/>
              </a:ext>
            </a:extLst>
          </p:cNvPr>
          <p:cNvSpPr>
            <a:spLocks noGrp="1"/>
          </p:cNvSpPr>
          <p:nvPr>
            <p:ph idx="1"/>
          </p:nvPr>
        </p:nvSpPr>
        <p:spPr/>
        <p:txBody>
          <a:bodyPr/>
          <a:lstStyle/>
          <a:p>
            <a:r>
              <a:rPr lang="es-MX" dirty="0"/>
              <a:t>Se hace un estudio de mercado de los restaurantes que se encuentran en la ciudad de Los Ángeles con el objetivo de tomar una mejor decisión para abrir un café, es así como se analiza:</a:t>
            </a:r>
          </a:p>
          <a:p>
            <a:pPr lvl="1"/>
            <a:r>
              <a:rPr lang="es-MX" sz="2000" i="0" dirty="0"/>
              <a:t>Tipos de establecimiento</a:t>
            </a:r>
          </a:p>
          <a:p>
            <a:pPr lvl="1"/>
            <a:r>
              <a:rPr lang="es-MX" sz="2000" i="0" dirty="0"/>
              <a:t>Cadenas y no cadenas en la ciudad</a:t>
            </a:r>
          </a:p>
          <a:p>
            <a:pPr lvl="1"/>
            <a:r>
              <a:rPr lang="es-MX" sz="2000" i="0" dirty="0"/>
              <a:t>Calles más populares</a:t>
            </a:r>
          </a:p>
        </p:txBody>
      </p:sp>
    </p:spTree>
    <p:extLst>
      <p:ext uri="{BB962C8B-B14F-4D97-AF65-F5344CB8AC3E}">
        <p14:creationId xmlns:p14="http://schemas.microsoft.com/office/powerpoint/2010/main" val="171818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lstStyle/>
          <a:p>
            <a:pPr algn="ctr"/>
            <a:r>
              <a:rPr lang="en-US" dirty="0" err="1"/>
              <a:t>Tipos</a:t>
            </a:r>
            <a:r>
              <a:rPr lang="en-US" dirty="0"/>
              <a:t> de </a:t>
            </a:r>
            <a:r>
              <a:rPr lang="en-US" dirty="0" err="1"/>
              <a:t>establecimientos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r>
              <a:rPr lang="en-US" dirty="0"/>
              <a:t>La </a:t>
            </a:r>
            <a:r>
              <a:rPr lang="en-US" dirty="0" err="1"/>
              <a:t>mayoria</a:t>
            </a:r>
            <a:r>
              <a:rPr lang="en-US" dirty="0"/>
              <a:t> de </a:t>
            </a:r>
            <a:r>
              <a:rPr lang="en-US" dirty="0" err="1"/>
              <a:t>establecimientos</a:t>
            </a:r>
            <a:r>
              <a:rPr lang="en-US" dirty="0"/>
              <a:t> son de </a:t>
            </a:r>
            <a:r>
              <a:rPr lang="en-US" dirty="0" err="1"/>
              <a:t>tipo</a:t>
            </a:r>
            <a:r>
              <a:rPr lang="en-US" dirty="0"/>
              <a:t> </a:t>
            </a:r>
            <a:r>
              <a:rPr lang="en-US" dirty="0" err="1"/>
              <a:t>restaurante</a:t>
            </a:r>
            <a:r>
              <a:rPr lang="en-US" dirty="0"/>
              <a:t> con 75.2% del mercado</a:t>
            </a:r>
          </a:p>
          <a:p>
            <a:r>
              <a:rPr lang="en-US" dirty="0"/>
              <a:t>Los cafes son </a:t>
            </a:r>
            <a:r>
              <a:rPr lang="en-US" dirty="0" err="1"/>
              <a:t>el</a:t>
            </a:r>
            <a:r>
              <a:rPr lang="en-US" dirty="0"/>
              <a:t> 4.5% del mercado</a:t>
            </a:r>
          </a:p>
          <a:p>
            <a:endParaRPr lang="en-US" dirty="0"/>
          </a:p>
          <a:p>
            <a:pPr marL="0" indent="0">
              <a:buNone/>
            </a:pPr>
            <a:endParaRPr lang="es-MX" dirty="0"/>
          </a:p>
        </p:txBody>
      </p:sp>
      <p:pic>
        <p:nvPicPr>
          <p:cNvPr id="5" name="Imagen 4">
            <a:extLst>
              <a:ext uri="{FF2B5EF4-FFF2-40B4-BE49-F238E27FC236}">
                <a16:creationId xmlns:a16="http://schemas.microsoft.com/office/drawing/2014/main" id="{29299AF2-4136-DDC3-3A14-7F5C5664D268}"/>
              </a:ext>
            </a:extLst>
          </p:cNvPr>
          <p:cNvPicPr>
            <a:picLocks noChangeAspect="1"/>
          </p:cNvPicPr>
          <p:nvPr/>
        </p:nvPicPr>
        <p:blipFill>
          <a:blip r:embed="rId2"/>
          <a:stretch>
            <a:fillRect/>
          </a:stretch>
        </p:blipFill>
        <p:spPr>
          <a:xfrm>
            <a:off x="1499435" y="2014741"/>
            <a:ext cx="5801535" cy="4258269"/>
          </a:xfrm>
          <a:prstGeom prst="rect">
            <a:avLst/>
          </a:prstGeom>
        </p:spPr>
      </p:pic>
    </p:spTree>
    <p:extLst>
      <p:ext uri="{BB962C8B-B14F-4D97-AF65-F5344CB8AC3E}">
        <p14:creationId xmlns:p14="http://schemas.microsoft.com/office/powerpoint/2010/main" val="191263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lstStyle/>
          <a:p>
            <a:pPr algn="ctr"/>
            <a:r>
              <a:rPr lang="en-US" dirty="0" err="1"/>
              <a:t>Cadenas</a:t>
            </a:r>
            <a:r>
              <a:rPr lang="en-US" dirty="0"/>
              <a:t> vs no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pic>
        <p:nvPicPr>
          <p:cNvPr id="6" name="Imagen 5">
            <a:extLst>
              <a:ext uri="{FF2B5EF4-FFF2-40B4-BE49-F238E27FC236}">
                <a16:creationId xmlns:a16="http://schemas.microsoft.com/office/drawing/2014/main" id="{C22FB9B9-8B53-0AAC-6AAE-A13940FE685D}"/>
              </a:ext>
            </a:extLst>
          </p:cNvPr>
          <p:cNvPicPr>
            <a:picLocks noChangeAspect="1"/>
          </p:cNvPicPr>
          <p:nvPr/>
        </p:nvPicPr>
        <p:blipFill>
          <a:blip r:embed="rId2"/>
          <a:stretch>
            <a:fillRect/>
          </a:stretch>
        </p:blipFill>
        <p:spPr>
          <a:xfrm>
            <a:off x="2057091" y="1931359"/>
            <a:ext cx="4420217" cy="4458322"/>
          </a:xfrm>
          <a:prstGeom prst="rect">
            <a:avLst/>
          </a:prstGeom>
        </p:spPr>
      </p:pic>
      <p:sp>
        <p:nvSpPr>
          <p:cNvPr id="7" name="Marcador de contenido 2">
            <a:extLst>
              <a:ext uri="{FF2B5EF4-FFF2-40B4-BE49-F238E27FC236}">
                <a16:creationId xmlns:a16="http://schemas.microsoft.com/office/drawing/2014/main" id="{C8E9F48A-4106-CF05-42DF-5C6184835AB8}"/>
              </a:ext>
            </a:extLst>
          </p:cNvPr>
          <p:cNvSpPr txBox="1">
            <a:spLocks/>
          </p:cNvSpPr>
          <p:nvPr/>
        </p:nvSpPr>
        <p:spPr>
          <a:xfrm>
            <a:off x="7547955" y="3017564"/>
            <a:ext cx="3223953" cy="14214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38.1% de </a:t>
            </a:r>
            <a:r>
              <a:rPr lang="en-US" dirty="0" err="1"/>
              <a:t>los</a:t>
            </a:r>
            <a:r>
              <a:rPr lang="en-US" dirty="0"/>
              <a:t> </a:t>
            </a:r>
            <a:r>
              <a:rPr lang="en-US" dirty="0" err="1"/>
              <a:t>establecimientos</a:t>
            </a:r>
            <a:r>
              <a:rPr lang="en-US" dirty="0"/>
              <a:t> son  </a:t>
            </a:r>
            <a:r>
              <a:rPr lang="en-US" dirty="0" err="1"/>
              <a:t>cadenas</a:t>
            </a:r>
            <a:r>
              <a:rPr lang="en-US" dirty="0"/>
              <a:t> y </a:t>
            </a:r>
            <a:r>
              <a:rPr lang="en-US" dirty="0" err="1"/>
              <a:t>el</a:t>
            </a:r>
            <a:r>
              <a:rPr lang="en-US" dirty="0"/>
              <a:t> restante 38.1% no lo son</a:t>
            </a:r>
          </a:p>
          <a:p>
            <a:pPr marL="0" indent="0">
              <a:buFont typeface="Arial" panose="020B0604020202020204" pitchFamily="34" charset="0"/>
              <a:buNone/>
            </a:pPr>
            <a:endParaRPr lang="es-MX" dirty="0"/>
          </a:p>
        </p:txBody>
      </p:sp>
    </p:spTree>
    <p:extLst>
      <p:ext uri="{BB962C8B-B14F-4D97-AF65-F5344CB8AC3E}">
        <p14:creationId xmlns:p14="http://schemas.microsoft.com/office/powerpoint/2010/main" val="82048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err="1"/>
              <a:t>Tipos</a:t>
            </a:r>
            <a:r>
              <a:rPr lang="en-US" dirty="0"/>
              <a:t> de </a:t>
            </a:r>
            <a:r>
              <a:rPr lang="en-US" dirty="0" err="1"/>
              <a:t>establecimiento</a:t>
            </a:r>
            <a:r>
              <a:rPr lang="en-US" dirty="0"/>
              <a:t> </a:t>
            </a:r>
            <a:r>
              <a:rPr lang="en-US" dirty="0" err="1"/>
              <a:t>en</a:t>
            </a:r>
            <a:r>
              <a:rPr lang="en-US" dirty="0"/>
              <a:t>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7" name="Marcador de contenido 2">
            <a:extLst>
              <a:ext uri="{FF2B5EF4-FFF2-40B4-BE49-F238E27FC236}">
                <a16:creationId xmlns:a16="http://schemas.microsoft.com/office/drawing/2014/main" id="{C8E9F48A-4106-CF05-42DF-5C6184835AB8}"/>
              </a:ext>
            </a:extLst>
          </p:cNvPr>
          <p:cNvSpPr txBox="1">
            <a:spLocks/>
          </p:cNvSpPr>
          <p:nvPr/>
        </p:nvSpPr>
        <p:spPr>
          <a:xfrm>
            <a:off x="7547955" y="3017564"/>
            <a:ext cx="3223953" cy="1421434"/>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De las cafeterias </a:t>
            </a:r>
            <a:r>
              <a:rPr lang="en-US" sz="2200" dirty="0" err="1"/>
              <a:t>el</a:t>
            </a:r>
            <a:r>
              <a:rPr lang="en-US" sz="2200" dirty="0"/>
              <a:t> 61% son </a:t>
            </a:r>
            <a:r>
              <a:rPr lang="en-US" sz="2200" dirty="0" err="1"/>
              <a:t>cadenas</a:t>
            </a:r>
            <a:r>
              <a:rPr lang="en-US" sz="2200" dirty="0"/>
              <a:t>, </a:t>
            </a:r>
            <a:r>
              <a:rPr lang="en-US" sz="2200" dirty="0" err="1"/>
              <a:t>siendo</a:t>
            </a:r>
            <a:r>
              <a:rPr lang="en-US" sz="2200" dirty="0"/>
              <a:t> </a:t>
            </a:r>
            <a:r>
              <a:rPr lang="en-US" sz="2200" dirty="0" err="1"/>
              <a:t>este</a:t>
            </a:r>
            <a:r>
              <a:rPr lang="en-US" sz="2200" dirty="0"/>
              <a:t> </a:t>
            </a:r>
            <a:r>
              <a:rPr lang="en-US" sz="2200" dirty="0" err="1"/>
              <a:t>tipo</a:t>
            </a:r>
            <a:r>
              <a:rPr lang="en-US" sz="2200" dirty="0"/>
              <a:t> de </a:t>
            </a:r>
            <a:r>
              <a:rPr lang="en-US" sz="2200" dirty="0" err="1"/>
              <a:t>establecimiento</a:t>
            </a:r>
            <a:r>
              <a:rPr lang="en-US" sz="2200" dirty="0"/>
              <a:t> que mayor </a:t>
            </a:r>
            <a:r>
              <a:rPr lang="en-US" sz="2200" dirty="0" err="1"/>
              <a:t>proporcion</a:t>
            </a:r>
            <a:r>
              <a:rPr lang="en-US" sz="2200" dirty="0"/>
              <a:t> hay</a:t>
            </a:r>
          </a:p>
          <a:p>
            <a:endParaRPr lang="es-MX" dirty="0"/>
          </a:p>
        </p:txBody>
      </p:sp>
      <p:pic>
        <p:nvPicPr>
          <p:cNvPr id="16" name="Imagen 15">
            <a:extLst>
              <a:ext uri="{FF2B5EF4-FFF2-40B4-BE49-F238E27FC236}">
                <a16:creationId xmlns:a16="http://schemas.microsoft.com/office/drawing/2014/main" id="{AA1F3961-C38F-FAC9-84C0-25CACD6CBAD9}"/>
              </a:ext>
            </a:extLst>
          </p:cNvPr>
          <p:cNvPicPr>
            <a:picLocks noChangeAspect="1"/>
          </p:cNvPicPr>
          <p:nvPr/>
        </p:nvPicPr>
        <p:blipFill>
          <a:blip r:embed="rId2"/>
          <a:stretch>
            <a:fillRect/>
          </a:stretch>
        </p:blipFill>
        <p:spPr>
          <a:xfrm>
            <a:off x="1354666" y="2334091"/>
            <a:ext cx="5047211" cy="3682934"/>
          </a:xfrm>
          <a:prstGeom prst="rect">
            <a:avLst/>
          </a:prstGeom>
        </p:spPr>
      </p:pic>
    </p:spTree>
    <p:extLst>
      <p:ext uri="{BB962C8B-B14F-4D97-AF65-F5344CB8AC3E}">
        <p14:creationId xmlns:p14="http://schemas.microsoft.com/office/powerpoint/2010/main" val="414605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err="1"/>
              <a:t>Cantidad</a:t>
            </a:r>
            <a:r>
              <a:rPr lang="en-US" dirty="0"/>
              <a:t> de asientos </a:t>
            </a:r>
            <a:r>
              <a:rPr lang="en-US" dirty="0" err="1"/>
              <a:t>en</a:t>
            </a:r>
            <a:r>
              <a:rPr lang="en-US" dirty="0"/>
              <a:t>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7" name="Marcador de contenido 2">
            <a:extLst>
              <a:ext uri="{FF2B5EF4-FFF2-40B4-BE49-F238E27FC236}">
                <a16:creationId xmlns:a16="http://schemas.microsoft.com/office/drawing/2014/main" id="{C8E9F48A-4106-CF05-42DF-5C6184835AB8}"/>
              </a:ext>
            </a:extLst>
          </p:cNvPr>
          <p:cNvSpPr txBox="1">
            <a:spLocks/>
          </p:cNvSpPr>
          <p:nvPr/>
        </p:nvSpPr>
        <p:spPr>
          <a:xfrm>
            <a:off x="7547955" y="3017563"/>
            <a:ext cx="4006736" cy="1970073"/>
          </a:xfrm>
          <a:prstGeom prst="rect">
            <a:avLst/>
          </a:prstGeom>
          <a:noFill/>
        </p:spPr>
        <p:txBody>
          <a:bodyPr vert="horz" lIns="91440" tIns="45720" rIns="91440" bIns="45720" rtlCol="0">
            <a:normAutofit fontScale="25000" lnSpcReduction="2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200" dirty="0"/>
              <a:t>Se </a:t>
            </a:r>
            <a:r>
              <a:rPr lang="en-US" sz="6200" dirty="0" err="1"/>
              <a:t>tienen</a:t>
            </a:r>
            <a:r>
              <a:rPr lang="en-US" sz="6200" dirty="0"/>
              <a:t> </a:t>
            </a:r>
            <a:r>
              <a:rPr lang="en-US" sz="6200" dirty="0" err="1"/>
              <a:t>en</a:t>
            </a:r>
            <a:r>
              <a:rPr lang="en-US" sz="6200" dirty="0"/>
              <a:t> </a:t>
            </a:r>
            <a:r>
              <a:rPr lang="en-US" sz="6200" dirty="0" err="1"/>
              <a:t>promedio</a:t>
            </a:r>
            <a:r>
              <a:rPr lang="en-US" sz="6200" dirty="0"/>
              <a:t> de 21 a 44 asientos </a:t>
            </a:r>
            <a:r>
              <a:rPr lang="en-US" sz="6200" dirty="0" err="1"/>
              <a:t>en</a:t>
            </a:r>
            <a:r>
              <a:rPr lang="en-US" sz="6200" dirty="0"/>
              <a:t> </a:t>
            </a:r>
            <a:r>
              <a:rPr lang="en-US" sz="6200" dirty="0" err="1"/>
              <a:t>los</a:t>
            </a:r>
            <a:r>
              <a:rPr lang="en-US" sz="6200" dirty="0"/>
              <a:t> </a:t>
            </a:r>
            <a:r>
              <a:rPr lang="en-US" sz="6200" dirty="0" err="1"/>
              <a:t>establecimintos</a:t>
            </a:r>
            <a:endParaRPr lang="en-US" sz="6200" dirty="0"/>
          </a:p>
          <a:p>
            <a:r>
              <a:rPr lang="en-US" sz="6200" dirty="0" err="1"/>
              <a:t>Restaurantes</a:t>
            </a:r>
            <a:r>
              <a:rPr lang="en-US" sz="6200" dirty="0"/>
              <a:t> son </a:t>
            </a:r>
            <a:r>
              <a:rPr lang="en-US" sz="6200" dirty="0" err="1"/>
              <a:t>los</a:t>
            </a:r>
            <a:r>
              <a:rPr lang="en-US" sz="6200" dirty="0"/>
              <a:t> </a:t>
            </a:r>
            <a:r>
              <a:rPr lang="en-US" sz="6200" dirty="0" err="1"/>
              <a:t>establecimentos</a:t>
            </a:r>
            <a:r>
              <a:rPr lang="en-US" sz="6200" dirty="0"/>
              <a:t> </a:t>
            </a:r>
            <a:r>
              <a:rPr lang="en-US" sz="6200" dirty="0" err="1"/>
              <a:t>donde</a:t>
            </a:r>
            <a:r>
              <a:rPr lang="en-US" sz="6200" dirty="0"/>
              <a:t> mas </a:t>
            </a:r>
            <a:r>
              <a:rPr lang="en-US" sz="6200" dirty="0" err="1"/>
              <a:t>variacion</a:t>
            </a:r>
            <a:r>
              <a:rPr lang="en-US" sz="6200" dirty="0"/>
              <a:t> de asientos hay(hasta 229)</a:t>
            </a:r>
          </a:p>
          <a:p>
            <a:r>
              <a:rPr lang="en-US" sz="6200" dirty="0"/>
              <a:t>Cafes </a:t>
            </a:r>
            <a:r>
              <a:rPr lang="en-US" sz="6200" dirty="0" err="1"/>
              <a:t>tienen</a:t>
            </a:r>
            <a:r>
              <a:rPr lang="en-US" sz="6200" dirty="0"/>
              <a:t> </a:t>
            </a:r>
            <a:r>
              <a:rPr lang="en-US" sz="6200" dirty="0" err="1"/>
              <a:t>una</a:t>
            </a:r>
            <a:r>
              <a:rPr lang="en-US" sz="6200" dirty="0"/>
              <a:t> media de 25 asientos.</a:t>
            </a:r>
          </a:p>
          <a:p>
            <a:pPr marL="0" indent="0">
              <a:buFont typeface="Arial" panose="020B0604020202020204" pitchFamily="34" charset="0"/>
              <a:buNone/>
            </a:pPr>
            <a:endParaRPr lang="es-MX" dirty="0"/>
          </a:p>
        </p:txBody>
      </p:sp>
      <p:pic>
        <p:nvPicPr>
          <p:cNvPr id="9" name="Imagen 8">
            <a:extLst>
              <a:ext uri="{FF2B5EF4-FFF2-40B4-BE49-F238E27FC236}">
                <a16:creationId xmlns:a16="http://schemas.microsoft.com/office/drawing/2014/main" id="{452D5628-421B-A737-BABE-91985FC0ADB9}"/>
              </a:ext>
            </a:extLst>
          </p:cNvPr>
          <p:cNvPicPr>
            <a:picLocks noChangeAspect="1"/>
          </p:cNvPicPr>
          <p:nvPr/>
        </p:nvPicPr>
        <p:blipFill>
          <a:blip r:embed="rId2"/>
          <a:stretch>
            <a:fillRect/>
          </a:stretch>
        </p:blipFill>
        <p:spPr>
          <a:xfrm>
            <a:off x="806334" y="2037381"/>
            <a:ext cx="6450675" cy="4562074"/>
          </a:xfrm>
          <a:prstGeom prst="rect">
            <a:avLst/>
          </a:prstGeom>
        </p:spPr>
      </p:pic>
    </p:spTree>
    <p:extLst>
      <p:ext uri="{BB962C8B-B14F-4D97-AF65-F5344CB8AC3E}">
        <p14:creationId xmlns:p14="http://schemas.microsoft.com/office/powerpoint/2010/main" val="13850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err="1"/>
              <a:t>Cantidad</a:t>
            </a:r>
            <a:r>
              <a:rPr lang="en-US" dirty="0"/>
              <a:t> de asientos </a:t>
            </a:r>
            <a:r>
              <a:rPr lang="en-US" dirty="0" err="1"/>
              <a:t>en</a:t>
            </a:r>
            <a:r>
              <a:rPr lang="en-US" dirty="0"/>
              <a:t> </a:t>
            </a:r>
            <a:r>
              <a:rPr lang="en-US" dirty="0" err="1"/>
              <a:t>cadenas</a:t>
            </a:r>
            <a:r>
              <a:rPr lang="en-US" dirty="0"/>
              <a:t> y no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pic>
        <p:nvPicPr>
          <p:cNvPr id="5" name="Imagen 4">
            <a:extLst>
              <a:ext uri="{FF2B5EF4-FFF2-40B4-BE49-F238E27FC236}">
                <a16:creationId xmlns:a16="http://schemas.microsoft.com/office/drawing/2014/main" id="{B308D87E-4B0B-0E7E-4DB7-7978393C8C9B}"/>
              </a:ext>
            </a:extLst>
          </p:cNvPr>
          <p:cNvPicPr>
            <a:picLocks noChangeAspect="1"/>
          </p:cNvPicPr>
          <p:nvPr/>
        </p:nvPicPr>
        <p:blipFill>
          <a:blip r:embed="rId2"/>
          <a:stretch>
            <a:fillRect/>
          </a:stretch>
        </p:blipFill>
        <p:spPr>
          <a:xfrm>
            <a:off x="838200" y="1708203"/>
            <a:ext cx="6975764" cy="4772433"/>
          </a:xfrm>
          <a:prstGeom prst="rect">
            <a:avLst/>
          </a:prstGeom>
        </p:spPr>
      </p:pic>
      <p:sp>
        <p:nvSpPr>
          <p:cNvPr id="6" name="Marcador de contenido 2">
            <a:extLst>
              <a:ext uri="{FF2B5EF4-FFF2-40B4-BE49-F238E27FC236}">
                <a16:creationId xmlns:a16="http://schemas.microsoft.com/office/drawing/2014/main" id="{CF7F15B4-F154-FA37-0DEC-9E81C4C2CDB3}"/>
              </a:ext>
            </a:extLst>
          </p:cNvPr>
          <p:cNvSpPr txBox="1">
            <a:spLocks/>
          </p:cNvSpPr>
          <p:nvPr/>
        </p:nvSpPr>
        <p:spPr>
          <a:xfrm>
            <a:off x="7838900" y="3067439"/>
            <a:ext cx="3805844" cy="177056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 </a:t>
            </a:r>
            <a:r>
              <a:rPr lang="en-US" dirty="0" err="1"/>
              <a:t>tienen</a:t>
            </a:r>
            <a:r>
              <a:rPr lang="en-US" dirty="0"/>
              <a:t> </a:t>
            </a:r>
            <a:r>
              <a:rPr lang="en-US" dirty="0" err="1"/>
              <a:t>en</a:t>
            </a:r>
            <a:r>
              <a:rPr lang="en-US" dirty="0"/>
              <a:t> </a:t>
            </a:r>
            <a:r>
              <a:rPr lang="en-US" dirty="0" err="1"/>
              <a:t>promedio</a:t>
            </a:r>
            <a:r>
              <a:rPr lang="en-US" dirty="0"/>
              <a:t> de 21 a 44 asientos </a:t>
            </a:r>
            <a:r>
              <a:rPr lang="en-US" dirty="0" err="1"/>
              <a:t>en</a:t>
            </a:r>
            <a:r>
              <a:rPr lang="en-US" dirty="0"/>
              <a:t> </a:t>
            </a:r>
            <a:r>
              <a:rPr lang="en-US" dirty="0" err="1"/>
              <a:t>los</a:t>
            </a:r>
            <a:r>
              <a:rPr lang="en-US" dirty="0"/>
              <a:t> </a:t>
            </a:r>
            <a:r>
              <a:rPr lang="en-US" dirty="0" err="1"/>
              <a:t>establecimintos</a:t>
            </a:r>
            <a:endParaRPr lang="en-US" dirty="0"/>
          </a:p>
          <a:p>
            <a:r>
              <a:rPr lang="en-US" dirty="0" err="1"/>
              <a:t>Restaurantes</a:t>
            </a:r>
            <a:r>
              <a:rPr lang="en-US" dirty="0"/>
              <a:t> son </a:t>
            </a:r>
            <a:r>
              <a:rPr lang="en-US" dirty="0" err="1"/>
              <a:t>los</a:t>
            </a:r>
            <a:r>
              <a:rPr lang="en-US" dirty="0"/>
              <a:t> </a:t>
            </a:r>
            <a:r>
              <a:rPr lang="en-US" dirty="0" err="1"/>
              <a:t>establecimentos</a:t>
            </a:r>
            <a:r>
              <a:rPr lang="en-US" dirty="0"/>
              <a:t> </a:t>
            </a:r>
            <a:r>
              <a:rPr lang="en-US" dirty="0" err="1"/>
              <a:t>donde</a:t>
            </a:r>
            <a:r>
              <a:rPr lang="en-US" dirty="0"/>
              <a:t> mas </a:t>
            </a:r>
            <a:r>
              <a:rPr lang="en-US" dirty="0" err="1"/>
              <a:t>variacion</a:t>
            </a:r>
            <a:r>
              <a:rPr lang="en-US" dirty="0"/>
              <a:t> de asientos hay(hasta 229)</a:t>
            </a:r>
          </a:p>
          <a:p>
            <a:r>
              <a:rPr lang="en-US" dirty="0"/>
              <a:t>Cafes </a:t>
            </a:r>
            <a:r>
              <a:rPr lang="en-US" dirty="0" err="1"/>
              <a:t>tienen</a:t>
            </a:r>
            <a:r>
              <a:rPr lang="en-US" dirty="0"/>
              <a:t> </a:t>
            </a:r>
            <a:r>
              <a:rPr lang="en-US" dirty="0" err="1"/>
              <a:t>una</a:t>
            </a:r>
            <a:r>
              <a:rPr lang="en-US" dirty="0"/>
              <a:t> media de 21 asientos.</a:t>
            </a:r>
          </a:p>
          <a:p>
            <a:pPr marL="0" indent="0">
              <a:buFont typeface="Arial" panose="020B0604020202020204" pitchFamily="34" charset="0"/>
              <a:buNone/>
            </a:pPr>
            <a:endParaRPr lang="es-MX" dirty="0"/>
          </a:p>
        </p:txBody>
      </p:sp>
    </p:spTree>
    <p:extLst>
      <p:ext uri="{BB962C8B-B14F-4D97-AF65-F5344CB8AC3E}">
        <p14:creationId xmlns:p14="http://schemas.microsoft.com/office/powerpoint/2010/main" val="6734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a:t>TOP 10 CALLES CON MAS ESTABLECIMIENTOS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6" name="Marcador de contenido 2">
            <a:extLst>
              <a:ext uri="{FF2B5EF4-FFF2-40B4-BE49-F238E27FC236}">
                <a16:creationId xmlns:a16="http://schemas.microsoft.com/office/drawing/2014/main" id="{CF7F15B4-F154-FA37-0DEC-9E81C4C2CDB3}"/>
              </a:ext>
            </a:extLst>
          </p:cNvPr>
          <p:cNvSpPr txBox="1">
            <a:spLocks/>
          </p:cNvSpPr>
          <p:nvPr/>
        </p:nvSpPr>
        <p:spPr>
          <a:xfrm>
            <a:off x="7838900" y="3067439"/>
            <a:ext cx="3805844" cy="1770567"/>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Las </a:t>
            </a:r>
            <a:r>
              <a:rPr lang="en-US" dirty="0" err="1"/>
              <a:t>calles</a:t>
            </a:r>
            <a:r>
              <a:rPr lang="en-US" dirty="0"/>
              <a:t> con mas </a:t>
            </a:r>
            <a:r>
              <a:rPr lang="en-US" dirty="0" err="1"/>
              <a:t>establecimientos</a:t>
            </a:r>
            <a:r>
              <a:rPr lang="en-US" dirty="0"/>
              <a:t> son:</a:t>
            </a:r>
            <a:endParaRPr lang="es-MX" dirty="0"/>
          </a:p>
          <a:p>
            <a:pPr lvl="1"/>
            <a:r>
              <a:rPr lang="es-MX" i="0" dirty="0"/>
              <a:t>W </a:t>
            </a:r>
            <a:r>
              <a:rPr lang="es-MX" i="0" dirty="0" err="1"/>
              <a:t>sunset</a:t>
            </a:r>
            <a:r>
              <a:rPr lang="en-US" i="0" dirty="0"/>
              <a:t>: 296</a:t>
            </a:r>
          </a:p>
          <a:p>
            <a:pPr lvl="1"/>
            <a:r>
              <a:rPr lang="en-US" i="0" dirty="0"/>
              <a:t>W </a:t>
            </a:r>
            <a:r>
              <a:rPr lang="en-US" i="0" dirty="0" err="1"/>
              <a:t>pico</a:t>
            </a:r>
            <a:r>
              <a:rPr lang="en-US" i="0" dirty="0"/>
              <a:t>: 288</a:t>
            </a:r>
          </a:p>
          <a:p>
            <a:pPr lvl="1"/>
            <a:r>
              <a:rPr lang="en-US" i="0" dirty="0"/>
              <a:t>Hollywood: 167</a:t>
            </a:r>
            <a:endParaRPr lang="es-MX" i="0" dirty="0"/>
          </a:p>
        </p:txBody>
      </p:sp>
      <p:pic>
        <p:nvPicPr>
          <p:cNvPr id="1028" name="Picture 4">
            <a:extLst>
              <a:ext uri="{FF2B5EF4-FFF2-40B4-BE49-F238E27FC236}">
                <a16:creationId xmlns:a16="http://schemas.microsoft.com/office/drawing/2014/main" id="{3CCB8650-C611-2D61-7B64-13A98D35B8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9"/>
          <a:stretch/>
        </p:blipFill>
        <p:spPr bwMode="auto">
          <a:xfrm>
            <a:off x="149629" y="1575614"/>
            <a:ext cx="7145482" cy="528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a:t>CANTIDAD DE ASIENTOS EN CALLES CON MAS ESTABLECIMIENTOS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6" name="Marcador de contenido 2">
            <a:extLst>
              <a:ext uri="{FF2B5EF4-FFF2-40B4-BE49-F238E27FC236}">
                <a16:creationId xmlns:a16="http://schemas.microsoft.com/office/drawing/2014/main" id="{CF7F15B4-F154-FA37-0DEC-9E81C4C2CDB3}"/>
              </a:ext>
            </a:extLst>
          </p:cNvPr>
          <p:cNvSpPr txBox="1">
            <a:spLocks/>
          </p:cNvSpPr>
          <p:nvPr/>
        </p:nvSpPr>
        <p:spPr>
          <a:xfrm>
            <a:off x="7838900" y="3067439"/>
            <a:ext cx="3805844" cy="1770567"/>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 </a:t>
            </a:r>
            <a:r>
              <a:rPr lang="en-US" dirty="0" err="1"/>
              <a:t>tienen</a:t>
            </a:r>
            <a:r>
              <a:rPr lang="en-US" dirty="0"/>
              <a:t> </a:t>
            </a:r>
            <a:r>
              <a:rPr lang="en-US" dirty="0" err="1"/>
              <a:t>en</a:t>
            </a:r>
            <a:r>
              <a:rPr lang="en-US" dirty="0"/>
              <a:t> </a:t>
            </a:r>
            <a:r>
              <a:rPr lang="en-US" dirty="0" err="1"/>
              <a:t>promedio</a:t>
            </a:r>
            <a:r>
              <a:rPr lang="en-US" dirty="0"/>
              <a:t> de 32  a 61 asientos </a:t>
            </a:r>
            <a:r>
              <a:rPr lang="en-US" dirty="0" err="1"/>
              <a:t>en</a:t>
            </a:r>
            <a:r>
              <a:rPr lang="en-US" dirty="0"/>
              <a:t> </a:t>
            </a:r>
            <a:r>
              <a:rPr lang="en-US" dirty="0" err="1"/>
              <a:t>los</a:t>
            </a:r>
            <a:r>
              <a:rPr lang="en-US" dirty="0"/>
              <a:t> </a:t>
            </a:r>
            <a:r>
              <a:rPr lang="en-US" dirty="0" err="1"/>
              <a:t>establecimientos</a:t>
            </a:r>
            <a:endParaRPr lang="en-US" dirty="0"/>
          </a:p>
          <a:p>
            <a:r>
              <a:rPr lang="en-US" dirty="0"/>
              <a:t>Hay </a:t>
            </a:r>
            <a:r>
              <a:rPr lang="en-US" dirty="0" err="1"/>
              <a:t>una</a:t>
            </a:r>
            <a:r>
              <a:rPr lang="en-US" dirty="0"/>
              <a:t> </a:t>
            </a:r>
            <a:r>
              <a:rPr lang="en-US" dirty="0" err="1"/>
              <a:t>variación</a:t>
            </a:r>
            <a:r>
              <a:rPr lang="en-US" dirty="0"/>
              <a:t> </a:t>
            </a:r>
            <a:r>
              <a:rPr lang="en-US" dirty="0" err="1"/>
              <a:t>amplia</a:t>
            </a:r>
            <a:r>
              <a:rPr lang="en-US" dirty="0"/>
              <a:t> de asientos </a:t>
            </a:r>
            <a:r>
              <a:rPr lang="en-US" dirty="0" err="1"/>
              <a:t>en</a:t>
            </a:r>
            <a:r>
              <a:rPr lang="en-US" dirty="0"/>
              <a:t> las </a:t>
            </a:r>
            <a:r>
              <a:rPr lang="en-US" dirty="0" err="1"/>
              <a:t>calles</a:t>
            </a:r>
            <a:r>
              <a:rPr lang="en-US" dirty="0"/>
              <a:t> </a:t>
            </a:r>
            <a:r>
              <a:rPr lang="en-US" dirty="0" err="1"/>
              <a:t>más</a:t>
            </a:r>
            <a:r>
              <a:rPr lang="en-US" dirty="0"/>
              <a:t> </a:t>
            </a:r>
            <a:r>
              <a:rPr lang="en-US" dirty="0" err="1"/>
              <a:t>populares</a:t>
            </a:r>
            <a:endParaRPr lang="en-US" dirty="0"/>
          </a:p>
          <a:p>
            <a:pPr marL="0" indent="0">
              <a:buFont typeface="Arial" panose="020B0604020202020204" pitchFamily="34" charset="0"/>
              <a:buNone/>
            </a:pPr>
            <a:endParaRPr lang="es-MX" dirty="0"/>
          </a:p>
        </p:txBody>
      </p:sp>
      <p:pic>
        <p:nvPicPr>
          <p:cNvPr id="2050" name="Picture 2">
            <a:extLst>
              <a:ext uri="{FF2B5EF4-FFF2-40B4-BE49-F238E27FC236}">
                <a16:creationId xmlns:a16="http://schemas.microsoft.com/office/drawing/2014/main" id="{A4305A37-22EE-9DE8-697E-740031681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0"/>
          <a:stretch/>
        </p:blipFill>
        <p:spPr bwMode="auto">
          <a:xfrm>
            <a:off x="389348" y="1878676"/>
            <a:ext cx="6712607" cy="497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797915"/>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2D3A21"/>
      </a:dk2>
      <a:lt2>
        <a:srgbClr val="E2E8E8"/>
      </a:lt2>
      <a:accent1>
        <a:srgbClr val="C69796"/>
      </a:accent1>
      <a:accent2>
        <a:srgbClr val="BA997F"/>
      </a:accent2>
      <a:accent3>
        <a:srgbClr val="AAA481"/>
      </a:accent3>
      <a:accent4>
        <a:srgbClr val="9BAA74"/>
      </a:accent4>
      <a:accent5>
        <a:srgbClr val="8FAC82"/>
      </a:accent5>
      <a:accent6>
        <a:srgbClr val="78B07E"/>
      </a:accent6>
      <a:hlink>
        <a:srgbClr val="568D8E"/>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160</TotalTime>
  <Words>386</Words>
  <Application>Microsoft Office PowerPoint</Application>
  <PresentationFormat>Panorámica</PresentationFormat>
  <Paragraphs>37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Felix Titling</vt:lpstr>
      <vt:lpstr>Goudy Old Style</vt:lpstr>
      <vt:lpstr>ArchwayVTI</vt:lpstr>
      <vt:lpstr>Analisis de mercado restaurantes en Los Angeles</vt:lpstr>
      <vt:lpstr>Introducción</vt:lpstr>
      <vt:lpstr>Tipos de establecimientos</vt:lpstr>
      <vt:lpstr>Cadenas vs no cadenas</vt:lpstr>
      <vt:lpstr>Tipos de establecimiento en cadenas</vt:lpstr>
      <vt:lpstr>Cantidad de asientos en cadenas</vt:lpstr>
      <vt:lpstr>Cantidad de asientos en cadenas y no cadenas</vt:lpstr>
      <vt:lpstr>TOP 10 CALLES CON MAS ESTABLECIMIENTOS</vt:lpstr>
      <vt:lpstr>CANTIDAD DE ASIENTOS EN CALLES CON MAS ESTABLECIMIENTOS</vt:lpstr>
      <vt:lpstr> Hallazgos</vt:lpstr>
      <vt:lpstr>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ANTONIO FELIX ROBLES</dc:creator>
  <cp:lastModifiedBy>JESUS ANTONIO FELIX ROBLES</cp:lastModifiedBy>
  <cp:revision>13</cp:revision>
  <dcterms:created xsi:type="dcterms:W3CDTF">2024-06-22T04:45:24Z</dcterms:created>
  <dcterms:modified xsi:type="dcterms:W3CDTF">2024-06-26T01:44:09Z</dcterms:modified>
</cp:coreProperties>
</file>