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894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174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162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15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117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850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164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32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6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500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45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50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177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440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2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1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960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05A0-CB7A-40B9-B623-58CC148DE23D}" type="datetimeFigureOut">
              <a:rPr lang="es-MX" smtClean="0"/>
              <a:t>25/02/2020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A3EE-93D6-4BD6-8B8A-B04DF88FBDC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9326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cristofer3251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isesrbb.tripod.com/unidad4.htm" TargetMode="External"/><Relationship Id="rId2" Type="http://schemas.openxmlformats.org/officeDocument/2006/relationships/hyperlink" Target="https://codemyn.blogspot.com/2017/09/operaciones-aritmeticas-en-assembl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ct.udlap.mx/people/oleg/docencia/Assembler/asm_aritm.html" TargetMode="External"/><Relationship Id="rId4" Type="http://schemas.openxmlformats.org/officeDocument/2006/relationships/hyperlink" Target="http://sistel.xp3.biz/microprocesadores/clases_ejemplos/masm/masm_op_aritmetico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5BD1F9F-FEAC-458B-B7B2-52927F5E8B86}"/>
              </a:ext>
            </a:extLst>
          </p:cNvPr>
          <p:cNvSpPr txBox="1">
            <a:spLocks/>
          </p:cNvSpPr>
          <p:nvPr/>
        </p:nvSpPr>
        <p:spPr>
          <a:xfrm>
            <a:off x="0" y="673768"/>
            <a:ext cx="12192000" cy="5293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MX" b="1" dirty="0"/>
              <a:t>Instituto Tecnológico Superior de Jerez.</a:t>
            </a:r>
          </a:p>
          <a:p>
            <a:pPr algn="ctr">
              <a:lnSpc>
                <a:spcPct val="110000"/>
              </a:lnSpc>
            </a:pPr>
            <a:endParaRPr lang="es-MX" b="1" dirty="0"/>
          </a:p>
          <a:p>
            <a:pPr algn="ctr">
              <a:lnSpc>
                <a:spcPct val="110000"/>
              </a:lnSpc>
            </a:pPr>
            <a:endParaRPr lang="es-MX" b="1" dirty="0"/>
          </a:p>
          <a:p>
            <a:pPr algn="ctr">
              <a:lnSpc>
                <a:spcPct val="110000"/>
              </a:lnSpc>
            </a:pPr>
            <a:endParaRPr lang="es-MX" sz="500" b="1" dirty="0"/>
          </a:p>
          <a:p>
            <a:pPr algn="ctr">
              <a:lnSpc>
                <a:spcPct val="110000"/>
              </a:lnSpc>
            </a:pPr>
            <a:endParaRPr lang="es-MX" b="1" dirty="0"/>
          </a:p>
          <a:p>
            <a:pPr algn="ctr">
              <a:lnSpc>
                <a:spcPct val="110000"/>
              </a:lnSpc>
            </a:pPr>
            <a:r>
              <a:rPr lang="es-MX" b="1" dirty="0"/>
              <a:t>Jerez de García Salinas a 26 de Febrero del 2020.</a:t>
            </a:r>
            <a:endParaRPr lang="es-MX" dirty="0"/>
          </a:p>
          <a:p>
            <a:pPr algn="ctr">
              <a:lnSpc>
                <a:spcPct val="110000"/>
              </a:lnSpc>
            </a:pPr>
            <a:r>
              <a:rPr lang="es-MX" b="1" dirty="0"/>
              <a:t>Cristofer Casas Murillo.</a:t>
            </a:r>
          </a:p>
          <a:p>
            <a:pPr algn="ctr">
              <a:lnSpc>
                <a:spcPct val="110000"/>
              </a:lnSpc>
            </a:pPr>
            <a:r>
              <a:rPr lang="es-MX" b="1" dirty="0"/>
              <a:t>S17070157.</a:t>
            </a:r>
          </a:p>
          <a:p>
            <a:pPr algn="ctr">
              <a:lnSpc>
                <a:spcPct val="110000"/>
              </a:lnSpc>
            </a:pPr>
            <a:r>
              <a:rPr lang="es-MX" u="sng" dirty="0">
                <a:hlinkClick r:id="rId2"/>
              </a:rPr>
              <a:t>cristofer32513@gmail.com</a:t>
            </a:r>
            <a:endParaRPr lang="es-MX" dirty="0"/>
          </a:p>
          <a:p>
            <a:pPr algn="ctr">
              <a:lnSpc>
                <a:spcPct val="110000"/>
              </a:lnSpc>
            </a:pPr>
            <a:r>
              <a:rPr lang="es-MX" b="1" dirty="0"/>
              <a:t>INGENIERÍA EN SISTEMAS COMPUTACIONALES.</a:t>
            </a:r>
            <a:endParaRPr lang="es-MX" dirty="0"/>
          </a:p>
          <a:p>
            <a:pPr algn="ctr">
              <a:lnSpc>
                <a:spcPct val="110000"/>
              </a:lnSpc>
            </a:pPr>
            <a:r>
              <a:rPr lang="es-MX" b="1" dirty="0"/>
              <a:t>Lenguajes de Interfaz.</a:t>
            </a:r>
            <a:endParaRPr lang="es-MX" dirty="0"/>
          </a:p>
          <a:p>
            <a:pPr algn="ctr">
              <a:lnSpc>
                <a:spcPct val="110000"/>
              </a:lnSpc>
            </a:pPr>
            <a:r>
              <a:rPr lang="es-MX" b="1" dirty="0"/>
              <a:t>6to. SEMESTRE.</a:t>
            </a:r>
            <a:endParaRPr lang="es-MX" dirty="0"/>
          </a:p>
          <a:p>
            <a:pPr algn="ctr">
              <a:lnSpc>
                <a:spcPct val="110000"/>
              </a:lnSpc>
            </a:pPr>
            <a:r>
              <a:rPr lang="es-MX" b="1" dirty="0"/>
              <a:t>Operaciones Aritméticas</a:t>
            </a:r>
          </a:p>
          <a:p>
            <a:pPr algn="ctr">
              <a:lnSpc>
                <a:spcPct val="110000"/>
              </a:lnSpc>
            </a:pPr>
            <a:r>
              <a:rPr lang="es-MX" b="1" dirty="0"/>
              <a:t>ISC. Jesús Aranda Gamboa.</a:t>
            </a:r>
            <a:endParaRPr lang="es-MX" dirty="0"/>
          </a:p>
        </p:txBody>
      </p:sp>
      <p:pic>
        <p:nvPicPr>
          <p:cNvPr id="7" name="0 Imagen" descr="logotec.png">
            <a:extLst>
              <a:ext uri="{FF2B5EF4-FFF2-40B4-BE49-F238E27FC236}">
                <a16:creationId xmlns:a16="http://schemas.microsoft.com/office/drawing/2014/main" id="{2030EEB7-0C37-4BB3-8A7B-6F5B33D2BF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0729" y="1145585"/>
            <a:ext cx="1475271" cy="1521744"/>
          </a:xfrm>
          <a:prstGeom prst="rect">
            <a:avLst/>
          </a:prstGeom>
        </p:spPr>
      </p:pic>
      <p:pic>
        <p:nvPicPr>
          <p:cNvPr id="8" name="Imagen 7" descr="32953095_2053832231542374_4741851779791060992_n">
            <a:extLst>
              <a:ext uri="{FF2B5EF4-FFF2-40B4-BE49-F238E27FC236}">
                <a16:creationId xmlns:a16="http://schemas.microsoft.com/office/drawing/2014/main" id="{757AC428-A38C-4F88-AD29-74C7680871B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004" y="1130968"/>
            <a:ext cx="1671806" cy="1623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1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434DA-C4FB-4F52-ABB5-BC854B4B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448" y="2972726"/>
            <a:ext cx="10429104" cy="912548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Operaciones Aritméticas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547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1BFC-61B1-440E-9C4D-E811A01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00" y="1505781"/>
            <a:ext cx="8280000" cy="1293028"/>
          </a:xfrm>
        </p:spPr>
        <p:txBody>
          <a:bodyPr/>
          <a:lstStyle/>
          <a:p>
            <a:pPr algn="ctr"/>
            <a:r>
              <a:rPr lang="es-MX" dirty="0"/>
              <a:t>INSTRUCCIONES DE SUMA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638BF87-7083-429C-A8E5-379227745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736527"/>
              </p:ext>
            </p:extLst>
          </p:nvPr>
        </p:nvGraphicFramePr>
        <p:xfrm>
          <a:off x="1955999" y="2418193"/>
          <a:ext cx="8280000" cy="324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9058">
                  <a:extLst>
                    <a:ext uri="{9D8B030D-6E8A-4147-A177-3AD203B41FA5}">
                      <a16:colId xmlns:a16="http://schemas.microsoft.com/office/drawing/2014/main" val="277398253"/>
                    </a:ext>
                  </a:extLst>
                </a:gridCol>
                <a:gridCol w="2755471">
                  <a:extLst>
                    <a:ext uri="{9D8B030D-6E8A-4147-A177-3AD203B41FA5}">
                      <a16:colId xmlns:a16="http://schemas.microsoft.com/office/drawing/2014/main" val="570424482"/>
                    </a:ext>
                  </a:extLst>
                </a:gridCol>
                <a:gridCol w="2755471">
                  <a:extLst>
                    <a:ext uri="{9D8B030D-6E8A-4147-A177-3AD203B41FA5}">
                      <a16:colId xmlns:a16="http://schemas.microsoft.com/office/drawing/2014/main" val="799593114"/>
                    </a:ext>
                  </a:extLst>
                </a:gridCol>
              </a:tblGrid>
              <a:tr h="3993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</a:rPr>
                        <a:t>INSTRUCCIÓN 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</a:rPr>
                        <a:t>SIGNIFICADO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</a:rPr>
                        <a:t>FORMATO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622213"/>
                  </a:ext>
                </a:extLst>
              </a:tr>
              <a:tr h="3996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ADD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Suma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ADD D,S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7880"/>
                  </a:ext>
                </a:extLst>
              </a:tr>
              <a:tr h="8208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ADC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Suma con acarreo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ADC D,S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800524"/>
                  </a:ext>
                </a:extLst>
              </a:tr>
              <a:tr h="3996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INC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Incremento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INC D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24816"/>
                  </a:ext>
                </a:extLst>
              </a:tr>
              <a:tr h="8208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AAA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Ajuste ASCII para el incremento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AAA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133480"/>
                  </a:ext>
                </a:extLst>
              </a:tr>
              <a:tr h="3996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DAA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Ajuste decimal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DAA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8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1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1BFC-61B1-440E-9C4D-E811A01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00" y="1443995"/>
            <a:ext cx="8280000" cy="1293028"/>
          </a:xfrm>
        </p:spPr>
        <p:txBody>
          <a:bodyPr/>
          <a:lstStyle/>
          <a:p>
            <a:pPr algn="ctr"/>
            <a:r>
              <a:rPr lang="es-MX" dirty="0"/>
              <a:t>INSTRUCCIONES DE LA RESTA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638BF87-7083-429C-A8E5-379227745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809628"/>
              </p:ext>
            </p:extLst>
          </p:nvPr>
        </p:nvGraphicFramePr>
        <p:xfrm>
          <a:off x="1958539" y="2401576"/>
          <a:ext cx="8279999" cy="3389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4521">
                  <a:extLst>
                    <a:ext uri="{9D8B030D-6E8A-4147-A177-3AD203B41FA5}">
                      <a16:colId xmlns:a16="http://schemas.microsoft.com/office/drawing/2014/main" val="277398253"/>
                    </a:ext>
                  </a:extLst>
                </a:gridCol>
                <a:gridCol w="2764521">
                  <a:extLst>
                    <a:ext uri="{9D8B030D-6E8A-4147-A177-3AD203B41FA5}">
                      <a16:colId xmlns:a16="http://schemas.microsoft.com/office/drawing/2014/main" val="2605987187"/>
                    </a:ext>
                  </a:extLst>
                </a:gridCol>
                <a:gridCol w="2750957">
                  <a:extLst>
                    <a:ext uri="{9D8B030D-6E8A-4147-A177-3AD203B41FA5}">
                      <a16:colId xmlns:a16="http://schemas.microsoft.com/office/drawing/2014/main" val="570424482"/>
                    </a:ext>
                  </a:extLst>
                </a:gridCol>
              </a:tblGrid>
              <a:tr h="357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INSTRUCCIÓN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SIGNIFICADO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622213"/>
                  </a:ext>
                </a:extLst>
              </a:tr>
              <a:tr h="355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D,S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60193"/>
                  </a:ext>
                </a:extLst>
              </a:tr>
              <a:tr h="355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SBB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 con acarreo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SBB D,S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7880"/>
                  </a:ext>
                </a:extLst>
              </a:tr>
              <a:tr h="355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 D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800524"/>
                  </a:ext>
                </a:extLst>
              </a:tr>
              <a:tr h="355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 D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24816"/>
                  </a:ext>
                </a:extLst>
              </a:tr>
              <a:tr h="7298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Ajuste ASCII para la sustracción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133480"/>
                  </a:ext>
                </a:extLst>
              </a:tr>
              <a:tr h="7298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Ajuste de decremento para la sustracción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8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2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1BFC-61B1-440E-9C4D-E811A01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54" y="1691134"/>
            <a:ext cx="9936892" cy="1293028"/>
          </a:xfrm>
        </p:spPr>
        <p:txBody>
          <a:bodyPr/>
          <a:lstStyle/>
          <a:p>
            <a:pPr algn="ctr"/>
            <a:r>
              <a:rPr lang="es-MX" dirty="0"/>
              <a:t>INSTRUCCIONES DE LA MULTIPLICACIÓN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E3AAFC8-F530-4304-B4EB-511E37E36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949685"/>
              </p:ext>
            </p:extLst>
          </p:nvPr>
        </p:nvGraphicFramePr>
        <p:xfrm>
          <a:off x="1956000" y="2562762"/>
          <a:ext cx="8280000" cy="323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3117">
                  <a:extLst>
                    <a:ext uri="{9D8B030D-6E8A-4147-A177-3AD203B41FA5}">
                      <a16:colId xmlns:a16="http://schemas.microsoft.com/office/drawing/2014/main" val="2537336565"/>
                    </a:ext>
                  </a:extLst>
                </a:gridCol>
                <a:gridCol w="3071725">
                  <a:extLst>
                    <a:ext uri="{9D8B030D-6E8A-4147-A177-3AD203B41FA5}">
                      <a16:colId xmlns:a16="http://schemas.microsoft.com/office/drawing/2014/main" val="3031202489"/>
                    </a:ext>
                  </a:extLst>
                </a:gridCol>
                <a:gridCol w="2435158">
                  <a:extLst>
                    <a:ext uri="{9D8B030D-6E8A-4147-A177-3AD203B41FA5}">
                      <a16:colId xmlns:a16="http://schemas.microsoft.com/office/drawing/2014/main" val="887282468"/>
                    </a:ext>
                  </a:extLst>
                </a:gridCol>
              </a:tblGrid>
              <a:tr h="452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</a:rPr>
                        <a:t>INSTRUCCIÓN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</a:rPr>
                        <a:t>SIGNIFICADO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</a:rPr>
                        <a:t>FORMATO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29574"/>
                  </a:ext>
                </a:extLst>
              </a:tr>
              <a:tr h="9292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MUL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multiplica (sin signo)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MUL 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855932"/>
                  </a:ext>
                </a:extLst>
              </a:tr>
              <a:tr h="9292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IMUL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multiplica enteros (con signo)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IMUL 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00941"/>
                  </a:ext>
                </a:extLst>
              </a:tr>
              <a:tr h="9292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AAM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ajusta ASCII antes de multiplicar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AAM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26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70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1BFC-61B1-440E-9C4D-E811A01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00" y="1616992"/>
            <a:ext cx="8280000" cy="1293028"/>
          </a:xfrm>
        </p:spPr>
        <p:txBody>
          <a:bodyPr/>
          <a:lstStyle/>
          <a:p>
            <a:pPr algn="ctr"/>
            <a:r>
              <a:rPr lang="es-MX" dirty="0"/>
              <a:t>INSTRUCCIONES DE LA DIVISIÓN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BABA428-A2DC-443E-B4AD-E7750E4D0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442224"/>
              </p:ext>
            </p:extLst>
          </p:nvPr>
        </p:nvGraphicFramePr>
        <p:xfrm>
          <a:off x="1956000" y="2488621"/>
          <a:ext cx="8280000" cy="32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3116">
                  <a:extLst>
                    <a:ext uri="{9D8B030D-6E8A-4147-A177-3AD203B41FA5}">
                      <a16:colId xmlns:a16="http://schemas.microsoft.com/office/drawing/2014/main" val="4275839723"/>
                    </a:ext>
                  </a:extLst>
                </a:gridCol>
                <a:gridCol w="3071725">
                  <a:extLst>
                    <a:ext uri="{9D8B030D-6E8A-4147-A177-3AD203B41FA5}">
                      <a16:colId xmlns:a16="http://schemas.microsoft.com/office/drawing/2014/main" val="1069961753"/>
                    </a:ext>
                  </a:extLst>
                </a:gridCol>
                <a:gridCol w="2435159">
                  <a:extLst>
                    <a:ext uri="{9D8B030D-6E8A-4147-A177-3AD203B41FA5}">
                      <a16:colId xmlns:a16="http://schemas.microsoft.com/office/drawing/2014/main" val="3595445659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</a:rPr>
                        <a:t>INSTRUCCIÓN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</a:rPr>
                        <a:t>SIGNIFICADO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</a:rPr>
                        <a:t>FORMATO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36518"/>
                  </a:ext>
                </a:extLst>
              </a:tr>
              <a:tr h="477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DIV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división (sin signo)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DIV 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62534"/>
                  </a:ext>
                </a:extLst>
              </a:tr>
              <a:tr h="13937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IDIV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divide enteros     (con signo)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IDIV 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02946"/>
                  </a:ext>
                </a:extLst>
              </a:tr>
              <a:tr h="921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AAD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ajusta ASCII antes de dividir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AAD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8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53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CC891-05E5-477E-8F98-AA571A0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27AB2-30AC-484C-BF20-7311DBD07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7590"/>
            <a:ext cx="10820400" cy="4843848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Codemyn. (2017). Operaciones Aritméticas en Assembler con emu8086. 2020, de blogspot.com Sitio web: </a:t>
            </a:r>
            <a:r>
              <a:rPr lang="es-MX" dirty="0">
                <a:hlinkClick r:id="rId2"/>
              </a:rPr>
              <a:t>https://codemyn.blogspot.com/2017/09/operaciones-aritmeticas-en-assembler.html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Moisés. (NE). Las instrucciones del ensamblador. 2020, de moisesrbb.tripod.com Sitio web: </a:t>
            </a:r>
            <a:r>
              <a:rPr lang="es-MX" dirty="0">
                <a:hlinkClick r:id="rId3"/>
              </a:rPr>
              <a:t>http://moisesrbb.tripod.com/unidad4.htm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Miguel Ángel Cornejo. (2005). OPERADORES ARITMETICOS. 2020, de sistel.xp3.biz Sitio web: </a:t>
            </a:r>
            <a:r>
              <a:rPr lang="es-MX" dirty="0">
                <a:hlinkClick r:id="rId4"/>
              </a:rPr>
              <a:t>http://sistel.xp3.biz/microprocesadores/clases_ejemplos/masm/masm_op_aritmeticos.html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NE. (NE). Instrucciones Aritméticas . 2020, de ict.udlap.mx Sitio web: </a:t>
            </a:r>
            <a:r>
              <a:rPr lang="es-MX" dirty="0">
                <a:hlinkClick r:id="rId5"/>
              </a:rPr>
              <a:t>http://ict.udlap.mx/people/oleg/docencia/Assembler/asm_aritm.html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271826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46</TotalTime>
  <Words>343</Words>
  <Application>Microsoft Office PowerPoint</Application>
  <PresentationFormat>Panorámica</PresentationFormat>
  <Paragraphs>90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Estela de condensación</vt:lpstr>
      <vt:lpstr>Presentación de PowerPoint</vt:lpstr>
      <vt:lpstr>Operaciones Aritméticas</vt:lpstr>
      <vt:lpstr>INSTRUCCIONES DE SUMA</vt:lpstr>
      <vt:lpstr>INSTRUCCIONES DE LA RESTA</vt:lpstr>
      <vt:lpstr>INSTRUCCIONES DE LA MULTIPLICACIÓN</vt:lpstr>
      <vt:lpstr>INSTRUCCIONES DE LA DIVISIÓN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casas tristo</dc:creator>
  <cp:lastModifiedBy>casas tristo</cp:lastModifiedBy>
  <cp:revision>5</cp:revision>
  <dcterms:created xsi:type="dcterms:W3CDTF">2020-02-25T01:59:51Z</dcterms:created>
  <dcterms:modified xsi:type="dcterms:W3CDTF">2020-02-26T00:35:41Z</dcterms:modified>
</cp:coreProperties>
</file>