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302" r:id="rId15"/>
    <p:sldId id="30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8" r:id="rId32"/>
    <p:sldId id="299" r:id="rId33"/>
    <p:sldId id="285" r:id="rId34"/>
    <p:sldId id="300" r:id="rId35"/>
    <p:sldId id="301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6858000" cy="9144000"/>
  <p:defaultTextStyle>
    <a:defPPr lvl="0">
      <a:defRPr lang="es-E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6E4B-1B88-432B-B356-25F65B54A9B5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72536-2269-4057-BDE8-233913B799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5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72536-2269-4057-BDE8-233913B7996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9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72536-2269-4057-BDE8-233913B7996A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7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0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1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1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4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etup-dnssec-on-an-authoritative-bind-dns-server--2" TargetMode="External"/><Relationship Id="rId7" Type="http://schemas.openxmlformats.org/officeDocument/2006/relationships/hyperlink" Target="https://www.youtube.com/watch?v=hBiwLPbHZcw" TargetMode="External"/><Relationship Id="rId2" Type="http://schemas.openxmlformats.org/officeDocument/2006/relationships/hyperlink" Target="https://www.agesic.gub.uy/innovaportal/file/1065/1/DNSSEC_parte1_CERTificate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slideshare.net/FernandoParrondo/configuracin-dnssec-con-bind" TargetMode="External"/><Relationship Id="rId5" Type="http://schemas.openxmlformats.org/officeDocument/2006/relationships/hyperlink" Target="http://9.7.3-on-debian-squeeze-ubuntu-11.10" TargetMode="External"/><Relationship Id="rId4" Type="http://schemas.openxmlformats.org/officeDocument/2006/relationships/hyperlink" Target="http://server-1804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024" y="887569"/>
            <a:ext cx="8637073" cy="2541431"/>
          </a:xfrm>
        </p:spPr>
        <p:txBody>
          <a:bodyPr>
            <a:normAutofit/>
          </a:bodyPr>
          <a:lstStyle/>
          <a:p>
            <a:r>
              <a:rPr lang="es-ES" sz="4000" dirty="0"/>
              <a:t>Proyecto Servidores </a:t>
            </a:r>
            <a:r>
              <a:rPr lang="es-ES" sz="4000" dirty="0" err="1"/>
              <a:t>dnssec</a:t>
            </a:r>
            <a:r>
              <a:rPr lang="es-ES" sz="4000" dirty="0"/>
              <a:t> en Ubuntu server 18.04, DMZ Y SERVIDOR DE ARCHIVOS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0024" y="3699880"/>
            <a:ext cx="8637072" cy="977621"/>
          </a:xfrm>
        </p:spPr>
        <p:txBody>
          <a:bodyPr/>
          <a:lstStyle/>
          <a:p>
            <a:r>
              <a:rPr lang="es-ES" dirty="0"/>
              <a:t>Autores:  Alejandro </a:t>
            </a:r>
            <a:r>
              <a:rPr lang="es-ES" dirty="0" err="1"/>
              <a:t>párraga</a:t>
            </a:r>
            <a:r>
              <a:rPr lang="es-ES" dirty="0"/>
              <a:t> y Jesús Castro </a:t>
            </a:r>
            <a:r>
              <a:rPr lang="es-ES" dirty="0" err="1"/>
              <a:t>gómez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46E4F-F062-AB4A-94AA-C8CCAB2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3.2. Configurar archivo de zona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named.conf.local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4CDFCA-50BC-7640-9EF6-9739151F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051475"/>
            <a:ext cx="4645152" cy="2072656"/>
          </a:xfrm>
        </p:spPr>
        <p:txBody>
          <a:bodyPr>
            <a:normAutofit/>
          </a:bodyPr>
          <a:lstStyle/>
          <a:p>
            <a:r>
              <a:rPr lang="es-ES" dirty="0"/>
              <a:t>Comprobación de sintaxis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no sale nada, es que está correcto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24A84D-EA91-4B28-B4EF-7959C666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55" y="2572152"/>
            <a:ext cx="4333875" cy="10001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EDFF24-997A-4C83-B68F-730EEF8DAF02}"/>
              </a:ext>
            </a:extLst>
          </p:cNvPr>
          <p:cNvSpPr txBox="1"/>
          <p:nvPr/>
        </p:nvSpPr>
        <p:spPr>
          <a:xfrm>
            <a:off x="895739" y="2110016"/>
            <a:ext cx="349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Configuración de la zona directa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E4B1E8-C03D-4629-A41B-C9D841C2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7" y="2548851"/>
            <a:ext cx="5313017" cy="26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1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35DE-C3D9-7A44-BA13-9BF32CB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45" y="343384"/>
            <a:ext cx="10188292" cy="1059305"/>
          </a:xfrm>
        </p:spPr>
        <p:txBody>
          <a:bodyPr>
            <a:normAutofit fontScale="90000"/>
          </a:bodyPr>
          <a:lstStyle/>
          <a:p>
            <a:r>
              <a:rPr lang="es-ES" dirty="0"/>
              <a:t>3.3 </a:t>
            </a:r>
            <a:r>
              <a:rPr lang="es-ES" sz="3600" dirty="0"/>
              <a:t>CREACIÓN DEL FICHERO DE ZONA directa db.guppy.com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C54A4-3835-4631-8FA9-A4C05FA7A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5906" y="2108598"/>
            <a:ext cx="2794634" cy="3448595"/>
          </a:xfrm>
        </p:spPr>
        <p:txBody>
          <a:bodyPr>
            <a:normAutofit/>
          </a:bodyPr>
          <a:lstStyle/>
          <a:p>
            <a:r>
              <a:rPr lang="es-ES" dirty="0"/>
              <a:t>Configuramos la zona directa realizando el documento en /</a:t>
            </a:r>
            <a:r>
              <a:rPr lang="es-ES" dirty="0" err="1"/>
              <a:t>var</a:t>
            </a:r>
            <a:r>
              <a:rPr lang="es-ES" dirty="0"/>
              <a:t>/cache/</a:t>
            </a:r>
            <a:r>
              <a:rPr lang="es-ES" dirty="0" err="1"/>
              <a:t>bind</a:t>
            </a:r>
            <a:r>
              <a:rPr lang="es-ES" dirty="0"/>
              <a:t>/db.guppy.com,  introduciendo las </a:t>
            </a:r>
            <a:r>
              <a:rPr lang="es-ES" dirty="0" err="1"/>
              <a:t>ip’s</a:t>
            </a:r>
            <a:r>
              <a:rPr lang="es-ES" dirty="0"/>
              <a:t> de las otras redes en su interior de la siguiente manera.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2314C1-6AE2-4282-A62C-5FE81346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9" y="2081410"/>
            <a:ext cx="6002655" cy="35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5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35DE-C3D9-7A44-BA13-9BF32CB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45" y="343384"/>
            <a:ext cx="10188292" cy="1059305"/>
          </a:xfrm>
        </p:spPr>
        <p:txBody>
          <a:bodyPr>
            <a:normAutofit fontScale="90000"/>
          </a:bodyPr>
          <a:lstStyle/>
          <a:p>
            <a:r>
              <a:rPr lang="es-ES" dirty="0"/>
              <a:t>3.3 </a:t>
            </a:r>
            <a:r>
              <a:rPr lang="es-ES" sz="3600" dirty="0"/>
              <a:t>CREACIÓN DEL FICHERO DE ZONA directa db.guppy.com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BF4673-4F69-5945-942C-2D062DF5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0700" y="2169063"/>
            <a:ext cx="3482340" cy="3233517"/>
          </a:xfrm>
        </p:spPr>
        <p:txBody>
          <a:bodyPr>
            <a:normAutofit/>
          </a:bodyPr>
          <a:lstStyle/>
          <a:p>
            <a:r>
              <a:rPr lang="es-ES" dirty="0"/>
              <a:t>Se modifica el fichero de red para que los </a:t>
            </a:r>
            <a:r>
              <a:rPr lang="es-ES" dirty="0" err="1"/>
              <a:t>dns</a:t>
            </a:r>
            <a:r>
              <a:rPr lang="es-ES" dirty="0"/>
              <a:t> apunten al propio servidor. </a:t>
            </a:r>
          </a:p>
          <a:p>
            <a:r>
              <a:rPr lang="es-ES" dirty="0"/>
              <a:t>Al nombre de la máquina se le añade el dominio.</a:t>
            </a:r>
          </a:p>
          <a:p>
            <a:r>
              <a:rPr lang="es-ES" dirty="0"/>
              <a:t>Reiniciamos el servicio </a:t>
            </a:r>
            <a:r>
              <a:rPr lang="es-ES" dirty="0" err="1"/>
              <a:t>bind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26527" y="5271937"/>
            <a:ext cx="4829175" cy="2857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4CCF4-66B6-4B21-8BE3-B486D903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527" y="1948499"/>
            <a:ext cx="4856725" cy="31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5D003A-3E65-4270-808B-110F32B6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1" y="1928367"/>
            <a:ext cx="5196626" cy="4045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FAA201-6801-474B-B4ED-678BCB16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3.4. Creación del fichero de zona inversa db.192.168.26</a:t>
            </a:r>
            <a:br>
              <a:rPr lang="es-ES" dirty="0"/>
            </a:b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C3E5F-3215-4FAD-AEBA-CBA1CF0C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76" y="1928367"/>
            <a:ext cx="4802424" cy="40457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796FA3-0883-4A13-8F94-F2D9665F5BCB}"/>
              </a:ext>
            </a:extLst>
          </p:cNvPr>
          <p:cNvSpPr txBox="1"/>
          <p:nvPr/>
        </p:nvSpPr>
        <p:spPr>
          <a:xfrm>
            <a:off x="1232614" y="4108118"/>
            <a:ext cx="230306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0178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A201-6801-474B-B4ED-678BCB16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3.4. Creación del fichero de zona inversa db.192.168.27</a:t>
            </a:r>
            <a:br>
              <a:rPr lang="es-ES" dirty="0"/>
            </a:b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C3E5F-3215-4FAD-AEBA-CBA1CF0C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76" y="1928367"/>
            <a:ext cx="4802424" cy="40457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796FA3-0883-4A13-8F94-F2D9665F5BCB}"/>
              </a:ext>
            </a:extLst>
          </p:cNvPr>
          <p:cNvSpPr txBox="1"/>
          <p:nvPr/>
        </p:nvSpPr>
        <p:spPr>
          <a:xfrm>
            <a:off x="1232615" y="3628058"/>
            <a:ext cx="230306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22B813-A1A6-431C-9102-EBB30D1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1" y="1895476"/>
            <a:ext cx="5177789" cy="40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A201-6801-474B-B4ED-678BCB16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3.4. Creación del fichero de zona inversa db.192.168.27</a:t>
            </a:r>
            <a:br>
              <a:rPr lang="es-ES" dirty="0"/>
            </a:b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C3E5F-3215-4FAD-AEBA-CBA1CF0C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37" y="1965618"/>
            <a:ext cx="4802424" cy="40457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796FA3-0883-4A13-8F94-F2D9665F5BCB}"/>
              </a:ext>
            </a:extLst>
          </p:cNvPr>
          <p:cNvSpPr txBox="1"/>
          <p:nvPr/>
        </p:nvSpPr>
        <p:spPr>
          <a:xfrm>
            <a:off x="1293576" y="4580558"/>
            <a:ext cx="230306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AD3CDA-AC9B-45CD-80EA-3463C990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34" y="1928367"/>
            <a:ext cx="4940716" cy="40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1059305"/>
          </a:xfrm>
        </p:spPr>
        <p:txBody>
          <a:bodyPr>
            <a:normAutofit/>
          </a:bodyPr>
          <a:lstStyle/>
          <a:p>
            <a:r>
              <a:rPr lang="es-ES" dirty="0"/>
              <a:t>3.5. </a:t>
            </a:r>
            <a:r>
              <a:rPr lang="es-ES" i="1" dirty="0"/>
              <a:t>Permisos al firewall para hacer consultas </a:t>
            </a:r>
            <a:r>
              <a:rPr lang="es-ES" i="1" dirty="0" err="1"/>
              <a:t>dns</a:t>
            </a:r>
            <a:r>
              <a:rPr lang="es-ES" i="1" dirty="0"/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44329-5CB9-8A48-891D-34CA733E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319" y="3707009"/>
            <a:ext cx="8959985" cy="1441777"/>
          </a:xfrm>
        </p:spPr>
        <p:txBody>
          <a:bodyPr/>
          <a:lstStyle/>
          <a:p>
            <a:r>
              <a:rPr lang="es-ES" dirty="0"/>
              <a:t>Compruebo que está correcto el fichero de zona inversa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0918" y="2321812"/>
            <a:ext cx="9011653" cy="82296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0919" y="3277294"/>
            <a:ext cx="9011653" cy="32575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90918" y="4243999"/>
            <a:ext cx="9308901" cy="93726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A600E0-411F-4E85-A2EE-23BD2E311E70}"/>
              </a:ext>
            </a:extLst>
          </p:cNvPr>
          <p:cNvSpPr txBox="1"/>
          <p:nvPr/>
        </p:nvSpPr>
        <p:spPr>
          <a:xfrm>
            <a:off x="1062319" y="1927704"/>
            <a:ext cx="24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Permitir en el firewall</a:t>
            </a:r>
          </a:p>
        </p:txBody>
      </p:sp>
    </p:spTree>
    <p:extLst>
      <p:ext uri="{BB962C8B-B14F-4D97-AF65-F5344CB8AC3E}">
        <p14:creationId xmlns:p14="http://schemas.microsoft.com/office/powerpoint/2010/main" val="259339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1059305"/>
          </a:xfrm>
        </p:spPr>
        <p:txBody>
          <a:bodyPr>
            <a:normAutofit/>
          </a:bodyPr>
          <a:lstStyle/>
          <a:p>
            <a:r>
              <a:rPr lang="es-ES" dirty="0"/>
              <a:t>3.5. </a:t>
            </a:r>
            <a:r>
              <a:rPr lang="es-ES" i="1" dirty="0"/>
              <a:t>Permisos al firewall para hacer consultas </a:t>
            </a:r>
            <a:r>
              <a:rPr lang="es-ES" i="1" dirty="0" err="1"/>
              <a:t>dns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44329-5CB9-8A48-891D-34CA733E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4099" y="1932371"/>
            <a:ext cx="4556588" cy="720889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Descomentamos</a:t>
            </a:r>
            <a:r>
              <a:rPr lang="es-ES" dirty="0"/>
              <a:t> las 3 últimas líneas del siguiente fichero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9" y="2617732"/>
            <a:ext cx="5836021" cy="2973508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7344329-5CB9-8A48-891D-34CA733E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5461" y="1932373"/>
            <a:ext cx="4001413" cy="685360"/>
          </a:xfrm>
        </p:spPr>
        <p:txBody>
          <a:bodyPr/>
          <a:lstStyle/>
          <a:p>
            <a:r>
              <a:rPr lang="es-ES" dirty="0"/>
              <a:t>Y reiniciamos el servicio </a:t>
            </a:r>
            <a:r>
              <a:rPr lang="es-ES" dirty="0" err="1"/>
              <a:t>bind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385461" y="2653260"/>
            <a:ext cx="5400040" cy="97472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151890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1059305"/>
          </a:xfrm>
        </p:spPr>
        <p:txBody>
          <a:bodyPr>
            <a:normAutofit fontScale="90000"/>
          </a:bodyPr>
          <a:lstStyle/>
          <a:p>
            <a:r>
              <a:rPr lang="es-ES" dirty="0"/>
              <a:t>3.6. Configurar dns2 (red, actualizar </a:t>
            </a:r>
            <a:r>
              <a:rPr lang="es-ES" dirty="0" err="1"/>
              <a:t>netplan</a:t>
            </a:r>
            <a:r>
              <a:rPr lang="es-ES" dirty="0"/>
              <a:t> y </a:t>
            </a:r>
            <a:r>
              <a:rPr lang="es-ES" dirty="0" err="1"/>
              <a:t>forwarders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named.conf.options</a:t>
            </a:r>
            <a:r>
              <a:rPr lang="es-ES" dirty="0"/>
              <a:t>)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44329-5CB9-8A48-891D-34CA733E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0838" y="2124546"/>
            <a:ext cx="3416385" cy="2308002"/>
          </a:xfrm>
        </p:spPr>
        <p:txBody>
          <a:bodyPr>
            <a:normAutofit/>
          </a:bodyPr>
          <a:lstStyle/>
          <a:p>
            <a:r>
              <a:rPr lang="es-ES" dirty="0"/>
              <a:t>Permitimos que se haga la transferencia de zona al servidor secundario y pasamos a configurar el segundo servidor.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28837F-90AC-4DC1-9DF1-71DABACF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1888755"/>
            <a:ext cx="5667375" cy="42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1059305"/>
          </a:xfrm>
        </p:spPr>
        <p:txBody>
          <a:bodyPr>
            <a:normAutofit fontScale="90000"/>
          </a:bodyPr>
          <a:lstStyle/>
          <a:p>
            <a:r>
              <a:rPr lang="es-ES" dirty="0"/>
              <a:t>3.6. Configurar dns2 (red, actualizar </a:t>
            </a:r>
            <a:r>
              <a:rPr lang="es-ES" dirty="0" err="1"/>
              <a:t>netplan</a:t>
            </a:r>
            <a:r>
              <a:rPr lang="es-ES" dirty="0"/>
              <a:t> y </a:t>
            </a:r>
            <a:r>
              <a:rPr lang="es-ES" dirty="0" err="1"/>
              <a:t>forwarders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named.conf.options</a:t>
            </a:r>
            <a:r>
              <a:rPr lang="es-ES" dirty="0"/>
              <a:t>)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44329-5CB9-8A48-891D-34CA733E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951" y="1929410"/>
            <a:ext cx="5693197" cy="72088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Actualizamos </a:t>
            </a:r>
            <a:r>
              <a:rPr lang="es-ES" dirty="0" err="1"/>
              <a:t>netplan</a:t>
            </a:r>
            <a:r>
              <a:rPr lang="es-ES" dirty="0"/>
              <a:t> y </a:t>
            </a:r>
            <a:r>
              <a:rPr lang="es-ES" dirty="0" err="1"/>
              <a:t>named.conf.options</a:t>
            </a:r>
            <a:r>
              <a:rPr lang="es-ES" dirty="0">
                <a:sym typeface="Wingdings" panose="05000000000000000000" pitchFamily="2" charset="2"/>
              </a:rPr>
              <a:t> en el servidor secundario.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D8F015-CDB9-49C3-B3FB-C7E93724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6" y="2650299"/>
            <a:ext cx="5693197" cy="3406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7972E2-06D0-41FC-AA9D-A5B85B66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410"/>
            <a:ext cx="5539049" cy="40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FEB76-D3E2-9149-8EE6-48DF5E86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BD8C9-62A8-014E-BDFE-5106B50C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1. Mapa de Red</a:t>
            </a:r>
          </a:p>
          <a:p>
            <a:r>
              <a:rPr lang="es-ES" dirty="0"/>
              <a:t>2. Configuración máquinas: red y conectividad</a:t>
            </a:r>
          </a:p>
          <a:p>
            <a:r>
              <a:rPr lang="es-ES" dirty="0"/>
              <a:t>3. Servidores </a:t>
            </a:r>
            <a:r>
              <a:rPr lang="es-ES" dirty="0" err="1"/>
              <a:t>Dns</a:t>
            </a:r>
            <a:r>
              <a:rPr lang="es-ES" dirty="0"/>
              <a:t> Primario y Secundario</a:t>
            </a:r>
          </a:p>
          <a:p>
            <a:r>
              <a:rPr lang="es-ES" dirty="0"/>
              <a:t>4. Servidores </a:t>
            </a:r>
            <a:r>
              <a:rPr lang="es-ES" dirty="0" err="1"/>
              <a:t>Dns</a:t>
            </a:r>
            <a:r>
              <a:rPr lang="es-ES" dirty="0"/>
              <a:t> Seguros</a:t>
            </a:r>
          </a:p>
          <a:p>
            <a:r>
              <a:rPr lang="es-ES" dirty="0"/>
              <a:t>5. Configuración Firewall y Zona Desmilitarizada (DMZ)</a:t>
            </a:r>
          </a:p>
          <a:p>
            <a:r>
              <a:rPr lang="es-ES" dirty="0"/>
              <a:t>6.Ipv6</a:t>
            </a:r>
          </a:p>
          <a:p>
            <a:r>
              <a:rPr lang="es-ES" dirty="0"/>
              <a:t>7. Servidor de archivos </a:t>
            </a:r>
          </a:p>
          <a:p>
            <a:r>
              <a:rPr lang="es-ES" dirty="0"/>
              <a:t>.8 Resumen comandos</a:t>
            </a:r>
          </a:p>
          <a:p>
            <a:r>
              <a:rPr lang="es-ES" dirty="0"/>
              <a:t>9. Bibliografía 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202266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882039"/>
          </a:xfrm>
        </p:spPr>
        <p:txBody>
          <a:bodyPr>
            <a:normAutofit fontScale="90000"/>
          </a:bodyPr>
          <a:lstStyle/>
          <a:p>
            <a:r>
              <a:rPr lang="es-ES" dirty="0"/>
              <a:t>3.6. Configurar dns2 (red, actualizar </a:t>
            </a:r>
            <a:r>
              <a:rPr lang="es-ES" dirty="0" err="1"/>
              <a:t>netplan</a:t>
            </a:r>
            <a:r>
              <a:rPr lang="es-ES" dirty="0"/>
              <a:t> y </a:t>
            </a:r>
            <a:r>
              <a:rPr lang="es-ES" dirty="0" err="1"/>
              <a:t>forwarders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named.conf.options</a:t>
            </a:r>
            <a:r>
              <a:rPr lang="es-ES" dirty="0"/>
              <a:t>)</a:t>
            </a:r>
            <a:br>
              <a:rPr lang="es-ES" dirty="0"/>
            </a:b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50148" y="2019942"/>
            <a:ext cx="499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Configuramos las zonas, reiniciamos </a:t>
            </a:r>
            <a:r>
              <a:rPr lang="es-ES" i="1" dirty="0"/>
              <a:t>con </a:t>
            </a:r>
            <a:r>
              <a:rPr lang="es-ES" i="1" dirty="0" err="1"/>
              <a:t>systemctl</a:t>
            </a:r>
            <a:r>
              <a:rPr lang="es-ES" i="1" dirty="0"/>
              <a:t> </a:t>
            </a:r>
            <a:r>
              <a:rPr lang="es-ES" i="1" dirty="0" err="1"/>
              <a:t>restart</a:t>
            </a:r>
            <a:r>
              <a:rPr lang="es-ES" i="1" dirty="0"/>
              <a:t> bind9 </a:t>
            </a:r>
            <a:r>
              <a:rPr lang="es-ES" dirty="0"/>
              <a:t>y comprobamos que se han transferido.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F0120-5327-4E0D-9C29-566D104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3043154"/>
            <a:ext cx="4495800" cy="1257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915F6E-761F-4A3D-9D13-F016B4CB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3" y="1873960"/>
            <a:ext cx="5762625" cy="42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DB61-3C66-CB49-9CD3-077CFF3E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08636"/>
            <a:ext cx="9605635" cy="1059305"/>
          </a:xfrm>
        </p:spPr>
        <p:txBody>
          <a:bodyPr>
            <a:normAutofit/>
          </a:bodyPr>
          <a:lstStyle/>
          <a:p>
            <a:r>
              <a:rPr lang="es-ES" dirty="0"/>
              <a:t>3.7. Comprobación </a:t>
            </a:r>
            <a:r>
              <a:rPr lang="es-ES" dirty="0" err="1"/>
              <a:t>dns</a:t>
            </a:r>
            <a:r>
              <a:rPr lang="es-ES" dirty="0"/>
              <a:t> en cliente</a:t>
            </a:r>
            <a:br>
              <a:rPr lang="es-ES" dirty="0"/>
            </a:b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438973" y="2706123"/>
            <a:ext cx="695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DESDE CLIENTE HACEMOS PETICION DE DNS CON “NSLOOKUP”</a:t>
            </a:r>
          </a:p>
          <a:p>
            <a:r>
              <a:rPr lang="es-ES" dirty="0"/>
              <a:t>PARA QUE NOS DEVUELVA LOS NOMBRES  Y/O IPS .</a:t>
            </a:r>
          </a:p>
          <a:p>
            <a:endParaRPr lang="es-ES" dirty="0"/>
          </a:p>
          <a:p>
            <a:r>
              <a:rPr lang="es-ES" dirty="0"/>
              <a:t>DEMOSTRACION EN VIVO.</a:t>
            </a:r>
          </a:p>
        </p:txBody>
      </p:sp>
    </p:spTree>
    <p:extLst>
      <p:ext uri="{BB962C8B-B14F-4D97-AF65-F5344CB8AC3E}">
        <p14:creationId xmlns:p14="http://schemas.microsoft.com/office/powerpoint/2010/main" val="275656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primario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220" y="1799914"/>
            <a:ext cx="4645152" cy="3441520"/>
          </a:xfrm>
        </p:spPr>
        <p:txBody>
          <a:bodyPr/>
          <a:lstStyle/>
          <a:p>
            <a:r>
              <a:rPr lang="es-ES" dirty="0"/>
              <a:t>1º Configuramos para permitir </a:t>
            </a:r>
            <a:r>
              <a:rPr lang="es-ES" dirty="0" err="1"/>
              <a:t>dnssec</a:t>
            </a:r>
            <a:endParaRPr lang="es-ES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 txBox="1">
            <a:spLocks/>
          </p:cNvSpPr>
          <p:nvPr/>
        </p:nvSpPr>
        <p:spPr>
          <a:xfrm>
            <a:off x="6094369" y="1847728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2º Nos trasladamos al directorio </a:t>
            </a:r>
            <a:r>
              <a:rPr lang="es-ES" dirty="0" err="1"/>
              <a:t>bind</a:t>
            </a:r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6283" y="2230318"/>
            <a:ext cx="5400040" cy="694055"/>
          </a:xfrm>
          <a:prstGeom prst="rect">
            <a:avLst/>
          </a:prstGeom>
        </p:spPr>
      </p:pic>
      <p:pic>
        <p:nvPicPr>
          <p:cNvPr id="1026" name="Imagen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41" y="3555043"/>
            <a:ext cx="5911434" cy="3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43" y="5217200"/>
            <a:ext cx="6004532" cy="3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 txBox="1">
            <a:spLocks/>
          </p:cNvSpPr>
          <p:nvPr/>
        </p:nvSpPr>
        <p:spPr>
          <a:xfrm>
            <a:off x="6087338" y="2762470"/>
            <a:ext cx="5400040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3º Creamos una </a:t>
            </a:r>
            <a:r>
              <a:rPr lang="es-ES" dirty="0" err="1"/>
              <a:t>Zone</a:t>
            </a:r>
            <a:r>
              <a:rPr lang="es-ES" dirty="0"/>
              <a:t> </a:t>
            </a:r>
            <a:r>
              <a:rPr lang="es-ES" dirty="0" err="1"/>
              <a:t>Signing</a:t>
            </a:r>
            <a:r>
              <a:rPr lang="es-ES" dirty="0"/>
              <a:t> Key (ZSK) para crear la zona de claves (directa e inversa)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 txBox="1">
            <a:spLocks/>
          </p:cNvSpPr>
          <p:nvPr/>
        </p:nvSpPr>
        <p:spPr>
          <a:xfrm>
            <a:off x="6146282" y="4614630"/>
            <a:ext cx="4645152" cy="642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4º Creamos la clave de firma (KSK) directa e inversa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0247E0-9001-4FA4-920C-FC4A550A0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98" y="2257114"/>
            <a:ext cx="5710565" cy="37852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93CAD3-432C-45AA-9DCF-6CC99C03E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282" y="3946073"/>
            <a:ext cx="6004533" cy="7100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98BE18-1BB1-4F93-95B2-5E2086E01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843" y="5618089"/>
            <a:ext cx="6004532" cy="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PRIMARIO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44" y="1891392"/>
            <a:ext cx="5480973" cy="1137558"/>
          </a:xfrm>
        </p:spPr>
        <p:txBody>
          <a:bodyPr>
            <a:normAutofit fontScale="92500" lnSpcReduction="20000"/>
          </a:bodyPr>
          <a:lstStyle/>
          <a:p>
            <a:r>
              <a:rPr lang="es-ES" i="1" dirty="0"/>
              <a:t>Ahora tenemos 2 pares de claves, publica y privada de KSK y de ZSK para cada zona como vemos haciendo </a:t>
            </a:r>
            <a:r>
              <a:rPr lang="es-ES" i="1" dirty="0" err="1"/>
              <a:t>ls</a:t>
            </a:r>
            <a:endParaRPr lang="es-ES" dirty="0"/>
          </a:p>
          <a:p>
            <a:pPr marL="0" indent="0">
              <a:buNone/>
            </a:pPr>
            <a:r>
              <a:rPr lang="es-ES" i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 txBox="1">
            <a:spLocks/>
          </p:cNvSpPr>
          <p:nvPr/>
        </p:nvSpPr>
        <p:spPr>
          <a:xfrm>
            <a:off x="6252034" y="1880927"/>
            <a:ext cx="5480973" cy="6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5º Ejecutamos el siguiente script para añadir las claves públicas al fichero de cada zona.</a:t>
            </a: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B88B262-A778-4AA7-A940-1EBFB219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7" y="2546580"/>
            <a:ext cx="5802197" cy="30515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F0D2A9F-45AA-4577-8333-6E189A0F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27" y="2460171"/>
            <a:ext cx="4518523" cy="36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PRIMARIO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918" y="1864194"/>
            <a:ext cx="5285181" cy="3441520"/>
          </a:xfrm>
        </p:spPr>
        <p:txBody>
          <a:bodyPr/>
          <a:lstStyle/>
          <a:p>
            <a:r>
              <a:rPr lang="es-ES" i="1" dirty="0"/>
              <a:t>6º Firmamos la zona con el siguiente comando (usamos fichero /</a:t>
            </a:r>
            <a:r>
              <a:rPr lang="es-ES" i="1" dirty="0" err="1"/>
              <a:t>dev</a:t>
            </a:r>
            <a:r>
              <a:rPr lang="es-ES" i="1" dirty="0"/>
              <a:t>/</a:t>
            </a:r>
            <a:r>
              <a:rPr lang="es-ES" i="1" dirty="0" err="1"/>
              <a:t>random</a:t>
            </a:r>
            <a:r>
              <a:rPr lang="es-ES" i="1" dirty="0"/>
              <a:t> para poner algo aleatorio en el comando, ya que es necesario para la firma).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 txBox="1">
            <a:spLocks/>
          </p:cNvSpPr>
          <p:nvPr/>
        </p:nvSpPr>
        <p:spPr>
          <a:xfrm>
            <a:off x="5939966" y="1864194"/>
            <a:ext cx="5965895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Vemos que se ha creado un nuevo archivo que contiene las firmas de cada registro </a:t>
            </a:r>
            <a:r>
              <a:rPr lang="es-ES" i="1" dirty="0" err="1"/>
              <a:t>dns</a:t>
            </a:r>
            <a:r>
              <a:rPr lang="es-ES" i="1" dirty="0"/>
              <a:t> y se han añadido a cada zona.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464A79-67C2-44E4-AB2A-26A67D36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05" y="3429000"/>
            <a:ext cx="5365030" cy="24050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03232A-0588-44CC-84E2-809E8907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66" y="3208955"/>
            <a:ext cx="5899897" cy="26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13DB07-CF50-4F2A-97B5-4E1566C174B1}"/>
              </a:ext>
            </a:extLst>
          </p:cNvPr>
          <p:cNvSpPr/>
          <p:nvPr/>
        </p:nvSpPr>
        <p:spPr>
          <a:xfrm>
            <a:off x="7651102" y="2939143"/>
            <a:ext cx="222068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22" y="158588"/>
            <a:ext cx="9605635" cy="1059305"/>
          </a:xfrm>
        </p:spPr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PRIMARIO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3020" y="1810552"/>
            <a:ext cx="6120882" cy="337585"/>
          </a:xfrm>
        </p:spPr>
        <p:txBody>
          <a:bodyPr>
            <a:normAutofit fontScale="25000" lnSpcReduction="20000"/>
          </a:bodyPr>
          <a:lstStyle/>
          <a:p>
            <a:r>
              <a:rPr lang="es-ES" sz="7200" i="1" dirty="0"/>
              <a:t>7º Indicamos a BIND que cargue este nuevo archivo modificando el archivo /</a:t>
            </a:r>
            <a:r>
              <a:rPr lang="es-ES" sz="7200" i="1" dirty="0" err="1"/>
              <a:t>etc</a:t>
            </a:r>
            <a:r>
              <a:rPr lang="es-ES" sz="7200" i="1" dirty="0"/>
              <a:t>/</a:t>
            </a:r>
            <a:r>
              <a:rPr lang="es-ES" sz="7200" i="1" dirty="0" err="1"/>
              <a:t>bind</a:t>
            </a:r>
            <a:r>
              <a:rPr lang="es-ES" sz="7200" i="1" dirty="0"/>
              <a:t>/</a:t>
            </a:r>
            <a:r>
              <a:rPr lang="es-ES" sz="7200" i="1" dirty="0" err="1"/>
              <a:t>named.conf.local</a:t>
            </a:r>
            <a:endParaRPr lang="es-ES" sz="7200" i="1" dirty="0"/>
          </a:p>
          <a:p>
            <a:pPr marL="0" indent="0">
              <a:buNone/>
            </a:pPr>
            <a:r>
              <a:rPr lang="es-ES" i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51102" y="2096191"/>
            <a:ext cx="3215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i="1" dirty="0"/>
              <a:t>8º Para terminar reiniciamos el </a:t>
            </a:r>
          </a:p>
          <a:p>
            <a:r>
              <a:rPr lang="es-ES" i="1" dirty="0"/>
              <a:t>servicio </a:t>
            </a:r>
            <a:r>
              <a:rPr lang="es-ES" i="1" dirty="0" err="1"/>
              <a:t>bind</a:t>
            </a:r>
            <a:endParaRPr lang="es-ES" i="1" dirty="0"/>
          </a:p>
          <a:p>
            <a:endParaRPr lang="es-ES" i="1" dirty="0"/>
          </a:p>
          <a:p>
            <a:r>
              <a:rPr lang="es-ES" i="1" dirty="0" err="1">
                <a:solidFill>
                  <a:schemeClr val="bg1"/>
                </a:solidFill>
              </a:rPr>
              <a:t>Systemctl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restart</a:t>
            </a:r>
            <a:r>
              <a:rPr lang="es-ES" i="1" dirty="0">
                <a:solidFill>
                  <a:schemeClr val="bg1"/>
                </a:solidFill>
              </a:rPr>
              <a:t> bind9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E6F7C8-D2A2-4B16-9864-4C44A3B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95649"/>
            <a:ext cx="3981450" cy="38146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CC66ED-FFBC-446C-BE42-338D3719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4715793"/>
            <a:ext cx="3674415" cy="13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05" y="760167"/>
            <a:ext cx="9605635" cy="1059305"/>
          </a:xfrm>
        </p:spPr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secundario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957" y="1819669"/>
            <a:ext cx="10864516" cy="3472808"/>
          </a:xfrm>
        </p:spPr>
        <p:txBody>
          <a:bodyPr>
            <a:normAutofit/>
          </a:bodyPr>
          <a:lstStyle/>
          <a:p>
            <a:r>
              <a:rPr lang="es-ES" i="1" dirty="0"/>
              <a:t>En el servidor secundario solo se necesita que el DNSSEC esté activado y que este cargado el fichero de zona. Para ello modificamos la configuración principal de BIND.</a:t>
            </a:r>
          </a:p>
          <a:p>
            <a:pPr marL="0" indent="0">
              <a:buNone/>
            </a:pPr>
            <a:endParaRPr lang="es-ES" i="1" dirty="0"/>
          </a:p>
          <a:p>
            <a:r>
              <a:rPr lang="es-ES" i="1" dirty="0"/>
              <a:t>Modificamos el fichero 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bind</a:t>
            </a:r>
            <a:r>
              <a:rPr lang="es-ES" i="1" dirty="0"/>
              <a:t>/</a:t>
            </a:r>
            <a:r>
              <a:rPr lang="es-ES" i="1" dirty="0" err="1"/>
              <a:t>named.conf.options</a:t>
            </a:r>
            <a:endParaRPr lang="es-ES" i="1" dirty="0"/>
          </a:p>
          <a:p>
            <a:pPr marL="0" indent="0">
              <a:buNone/>
            </a:pPr>
            <a:r>
              <a:rPr lang="es-ES" i="1" dirty="0"/>
              <a:t>para permitir el DNSSEC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F1F234-8A45-4554-9DED-A6584FC6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22" y="2594957"/>
            <a:ext cx="5965441" cy="3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0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B9D4-E18C-1C49-81B0-2D37A402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05" y="760167"/>
            <a:ext cx="9605635" cy="1059305"/>
          </a:xfrm>
        </p:spPr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Dnssec</a:t>
            </a:r>
            <a:r>
              <a:rPr lang="es-ES" dirty="0"/>
              <a:t> : Servidor </a:t>
            </a:r>
            <a:r>
              <a:rPr lang="es-ES" dirty="0" err="1"/>
              <a:t>ubuntu</a:t>
            </a:r>
            <a:r>
              <a:rPr lang="es-ES" dirty="0"/>
              <a:t> 18.04 secundario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9DE7-1889-B74E-BD57-DF25ABF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805" y="1884748"/>
            <a:ext cx="11790948" cy="3472808"/>
          </a:xfrm>
        </p:spPr>
        <p:txBody>
          <a:bodyPr>
            <a:normAutofit/>
          </a:bodyPr>
          <a:lstStyle/>
          <a:p>
            <a:r>
              <a:rPr lang="es-ES" i="1" dirty="0"/>
              <a:t>Editamos el fichero 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bind</a:t>
            </a:r>
            <a:r>
              <a:rPr lang="es-ES" i="1" dirty="0"/>
              <a:t>/</a:t>
            </a:r>
            <a:r>
              <a:rPr lang="es-ES" i="1" dirty="0" err="1"/>
              <a:t>named.conf.local</a:t>
            </a:r>
            <a:r>
              <a:rPr lang="es-ES" i="1" dirty="0"/>
              <a:t> para indicar que cargue el fichero firmado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E0FAE3-0F39-436B-A363-4EAB07DC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86000"/>
            <a:ext cx="4800600" cy="38118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F4CD03-A75B-4099-9CFA-440BB2B3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95" y="3690937"/>
            <a:ext cx="4448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BD9A9B6-A794-44EB-BB1C-245B8325AEE3}"/>
              </a:ext>
            </a:extLst>
          </p:cNvPr>
          <p:cNvSpPr/>
          <p:nvPr/>
        </p:nvSpPr>
        <p:spPr>
          <a:xfrm>
            <a:off x="2035831" y="2875196"/>
            <a:ext cx="2521258" cy="43533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7A391F-ECB3-724F-9054-53920F97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4. Dnssec: Comprobaciones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51C38-0E13-BF4B-9F8B-B8CFC556E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0841" y="1864194"/>
            <a:ext cx="4645152" cy="3448595"/>
          </a:xfrm>
        </p:spPr>
        <p:txBody>
          <a:bodyPr/>
          <a:lstStyle/>
          <a:p>
            <a:r>
              <a:rPr lang="es-ES" i="1" dirty="0"/>
              <a:t>Comprobamos que aparecen los nuevos ficheros firmados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58E39-010E-3242-9D36-E8DA4C97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1871269"/>
            <a:ext cx="4645152" cy="3441520"/>
          </a:xfrm>
        </p:spPr>
        <p:txBody>
          <a:bodyPr/>
          <a:lstStyle/>
          <a:p>
            <a:r>
              <a:rPr lang="es-ES" dirty="0"/>
              <a:t>Y reiniciamos el servicio </a:t>
            </a:r>
            <a:r>
              <a:rPr lang="es-ES" dirty="0" err="1"/>
              <a:t>bind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    </a:t>
            </a:r>
            <a:r>
              <a:rPr lang="es-ES" dirty="0" err="1">
                <a:solidFill>
                  <a:schemeClr val="bg1"/>
                </a:solidFill>
              </a:rPr>
              <a:t>Systemctl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reload</a:t>
            </a:r>
            <a:r>
              <a:rPr lang="es-ES" dirty="0">
                <a:solidFill>
                  <a:schemeClr val="bg1"/>
                </a:solidFill>
              </a:rPr>
              <a:t> bind9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CC9F8E-3577-4E41-A891-8D4EFA64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60" y="2923499"/>
            <a:ext cx="584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70E65-21CB-0F45-94D8-9B17C9DA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Configuracion</a:t>
            </a:r>
            <a:r>
              <a:rPr lang="es-ES" dirty="0"/>
              <a:t> firewall y Zona Desmilitarizada (DMZ)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9E41-65DB-4747-9A5A-D46F3D399A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Entramos por interfaz gráfica y cambiamos los nombres a las tarjetas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3B0306-17B5-5E4F-9673-38C05AB01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Configuramos el apartado </a:t>
            </a:r>
            <a:r>
              <a:rPr lang="es-ES" dirty="0" err="1"/>
              <a:t>Floating</a:t>
            </a:r>
            <a:r>
              <a:rPr lang="es-ES" dirty="0"/>
              <a:t> (actúa como DMZ junto con las reglas del firewall)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88366D-2903-46DD-8F36-AE1750A3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23" y="2771192"/>
            <a:ext cx="4316962" cy="32819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6D33DB-2B02-42DF-A28C-483D2ACD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6" y="3175984"/>
            <a:ext cx="6239069" cy="24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BE5B-8CEB-4A48-98A6-9EA259E2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77628"/>
          </a:xfrm>
        </p:spPr>
        <p:txBody>
          <a:bodyPr/>
          <a:lstStyle/>
          <a:p>
            <a:r>
              <a:rPr lang="es-ES"/>
              <a:t>1. MAPA DE RED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9FF55F2-1BDF-4F61-B44C-B9BCEC76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61" y="1919835"/>
            <a:ext cx="9088016" cy="4261063"/>
          </a:xfrm>
        </p:spPr>
      </p:pic>
    </p:spTree>
    <p:extLst>
      <p:ext uri="{BB962C8B-B14F-4D97-AF65-F5344CB8AC3E}">
        <p14:creationId xmlns:p14="http://schemas.microsoft.com/office/powerpoint/2010/main" val="216354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EA4CB-50FD-0A46-B311-4046096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Configuracion</a:t>
            </a:r>
            <a:r>
              <a:rPr lang="es-ES" dirty="0"/>
              <a:t> firewall y Zona Desmilitarizada (DMZ)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B835-9AAA-244F-9EAC-911A8995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536379"/>
          </a:xfrm>
        </p:spPr>
        <p:txBody>
          <a:bodyPr/>
          <a:lstStyle/>
          <a:p>
            <a:r>
              <a:rPr lang="es-ES" dirty="0"/>
              <a:t>Configuramos la tarjeta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5C75B4-0CF6-6447-B2DD-A0C86A9C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64600"/>
          </a:xfrm>
        </p:spPr>
        <p:txBody>
          <a:bodyPr/>
          <a:lstStyle/>
          <a:p>
            <a:r>
              <a:rPr lang="es-ES" dirty="0"/>
              <a:t>Configuramos la tarjeta DMZ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80CC37-6AEE-4DB9-913D-B6D90E22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3" y="2429547"/>
            <a:ext cx="5740504" cy="28551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B9AE2E-AD37-434D-8339-FBC06CA1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481943"/>
            <a:ext cx="5844834" cy="26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1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260B5-D480-4F43-9169-876CE56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Configuracion</a:t>
            </a:r>
            <a:r>
              <a:rPr lang="es-ES" dirty="0"/>
              <a:t> firewall y Zona Desmilitarizada (DMZ)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816D3-7211-4908-A062-8ED99102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71065"/>
          </a:xfrm>
        </p:spPr>
        <p:txBody>
          <a:bodyPr>
            <a:normAutofit/>
          </a:bodyPr>
          <a:lstStyle/>
          <a:p>
            <a:r>
              <a:rPr lang="es-ES" dirty="0"/>
              <a:t>Configuramos la tarjeta LAN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DFC1D1-EBD4-4B16-9332-34E27B38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2481943"/>
            <a:ext cx="9226889" cy="31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075F2-6E36-4C79-8E76-DC81E16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Configuracion</a:t>
            </a:r>
            <a:r>
              <a:rPr lang="es-ES" dirty="0"/>
              <a:t> firewall y Zona Desmilitarizada (DMZ)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5DEB0DEF-A1C9-4D0A-AE5A-CC6A9FB51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353" y="2017343"/>
            <a:ext cx="3310812" cy="225272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Comprobamos que funcione correctamente</a:t>
            </a:r>
          </a:p>
          <a:p>
            <a:r>
              <a:rPr lang="es-ES" dirty="0"/>
              <a:t>Ping desde el cliente al servidor: ok</a:t>
            </a:r>
          </a:p>
          <a:p>
            <a:r>
              <a:rPr lang="es-ES" dirty="0"/>
              <a:t>Ping desde el servidor al cliente: 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6AC46C-FF0B-4EAC-8E88-6B94220C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45" y="2017343"/>
            <a:ext cx="5382325" cy="19572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671AB4-26AE-4110-95DF-FDB3FE0F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46" y="4012732"/>
            <a:ext cx="7648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2CD53-67D0-0A48-8329-0F6CE988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IpV6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18621-0012-B342-93AD-4544C66180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Los dos </a:t>
            </a:r>
            <a:r>
              <a:rPr lang="es-ES" dirty="0" err="1"/>
              <a:t>ubuntu</a:t>
            </a:r>
            <a:r>
              <a:rPr lang="es-ES" dirty="0"/>
              <a:t> server 18.04 tiene </a:t>
            </a:r>
            <a:r>
              <a:rPr lang="es-ES" dirty="0" err="1"/>
              <a:t>tambien</a:t>
            </a:r>
            <a:r>
              <a:rPr lang="es-ES" dirty="0"/>
              <a:t> ipv6 configurado y el </a:t>
            </a:r>
            <a:r>
              <a:rPr lang="es-ES" dirty="0" err="1"/>
              <a:t>router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CA9BA69-F51E-4ABD-A6B2-E576081FF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034" y="2839816"/>
            <a:ext cx="4645025" cy="3281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2DA33C-DE75-4C2B-8CF8-AD03F0BA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6" y="2839817"/>
            <a:ext cx="5410200" cy="32810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CAE94-C2B2-4CE0-8271-6D098E06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64" y="2231377"/>
            <a:ext cx="4352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F245-BC1F-42F4-ACD9-07DC142B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IpV6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FFD0E-7024-44EF-971F-21E590C11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8228514" cy="881612"/>
          </a:xfrm>
        </p:spPr>
        <p:txBody>
          <a:bodyPr>
            <a:normAutofit/>
          </a:bodyPr>
          <a:lstStyle/>
          <a:p>
            <a:r>
              <a:rPr lang="es-ES" dirty="0"/>
              <a:t>Comprobamos que esta bien configurado el ipv6 realizando ping entre ellos.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E25C84-2379-4757-9ECB-7CFAD673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66" y="2887653"/>
            <a:ext cx="5067242" cy="22651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0546A7-A855-4347-BAB7-CCB012201467}"/>
              </a:ext>
            </a:extLst>
          </p:cNvPr>
          <p:cNvSpPr txBox="1"/>
          <p:nvPr/>
        </p:nvSpPr>
        <p:spPr>
          <a:xfrm>
            <a:off x="2082527" y="2499660"/>
            <a:ext cx="24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Ping de serv1 a serv2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F01547-EBD8-4785-90AF-4B27437E0013}"/>
              </a:ext>
            </a:extLst>
          </p:cNvPr>
          <p:cNvSpPr txBox="1"/>
          <p:nvPr/>
        </p:nvSpPr>
        <p:spPr>
          <a:xfrm>
            <a:off x="7103117" y="2499660"/>
            <a:ext cx="24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Ping de serv2 a serv1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1CE4B5D-D3CA-4236-AD82-33FE4AD4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7653"/>
            <a:ext cx="4962369" cy="22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6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8725-A99B-4894-8EFB-1C517D54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IpV6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09D15-E586-4659-8876-EC0C03039A57}"/>
              </a:ext>
            </a:extLst>
          </p:cNvPr>
          <p:cNvSpPr txBox="1"/>
          <p:nvPr/>
        </p:nvSpPr>
        <p:spPr>
          <a:xfrm>
            <a:off x="914400" y="2015231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Ping del </a:t>
            </a:r>
            <a:r>
              <a:rPr lang="es-ES" dirty="0" err="1"/>
              <a:t>router</a:t>
            </a:r>
            <a:r>
              <a:rPr lang="es-ES" dirty="0"/>
              <a:t> a serv1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29CAF6-FF88-4D30-909D-497CE34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7" y="2492238"/>
            <a:ext cx="5586607" cy="1981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38E211-756E-46C6-8113-7CD9E6BD20FB}"/>
              </a:ext>
            </a:extLst>
          </p:cNvPr>
          <p:cNvSpPr txBox="1"/>
          <p:nvPr/>
        </p:nvSpPr>
        <p:spPr>
          <a:xfrm>
            <a:off x="7365762" y="2015231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Ping del </a:t>
            </a:r>
            <a:r>
              <a:rPr lang="es-ES" dirty="0" err="1"/>
              <a:t>router</a:t>
            </a:r>
            <a:r>
              <a:rPr lang="es-ES" dirty="0"/>
              <a:t> a serv2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2F5611-C596-4E52-91E5-2D8CE4889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92238"/>
            <a:ext cx="567369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50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096677" cy="3448595"/>
          </a:xfrm>
        </p:spPr>
        <p:txBody>
          <a:bodyPr/>
          <a:lstStyle/>
          <a:p>
            <a:r>
              <a:rPr lang="es-ES" dirty="0"/>
              <a:t>El servidor 2 actúa como servidor de datos, es decir, posee una carpeta compartida a la que puede acceder cualquier cliente para enviar y obtener archivos. 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5757" y="2765698"/>
            <a:ext cx="5202029" cy="31042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06786" y="2060640"/>
            <a:ext cx="582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Lo primero será instalar el servicio de samba para poder </a:t>
            </a:r>
          </a:p>
          <a:p>
            <a:r>
              <a:rPr lang="es-ES" dirty="0"/>
              <a:t>compartir también con clientes </a:t>
            </a:r>
            <a:r>
              <a:rPr lang="es-ES" dirty="0" err="1"/>
              <a:t>windows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367988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462" y="2097092"/>
            <a:ext cx="4645152" cy="3448595"/>
          </a:xfrm>
        </p:spPr>
        <p:txBody>
          <a:bodyPr/>
          <a:lstStyle/>
          <a:p>
            <a:r>
              <a:rPr lang="es-ES" dirty="0"/>
              <a:t> Accedemos al archivo /</a:t>
            </a:r>
            <a:r>
              <a:rPr lang="es-ES" dirty="0" err="1"/>
              <a:t>etc</a:t>
            </a:r>
            <a:r>
              <a:rPr lang="es-ES" dirty="0"/>
              <a:t>/samba/</a:t>
            </a:r>
            <a:r>
              <a:rPr lang="es-ES" dirty="0" err="1"/>
              <a:t>smb.conf</a:t>
            </a:r>
            <a:r>
              <a:rPr lang="es-ES" dirty="0"/>
              <a:t> para configurarlo</a:t>
            </a:r>
          </a:p>
          <a:p>
            <a:r>
              <a:rPr lang="es-ES" dirty="0"/>
              <a:t>Vamos a la sección global </a:t>
            </a:r>
            <a:r>
              <a:rPr lang="es-ES" dirty="0" err="1"/>
              <a:t>settings</a:t>
            </a:r>
            <a:r>
              <a:rPr lang="es-ES" dirty="0"/>
              <a:t> y primero cambiamos el nombre de nuestro grupo de trabajo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B9A6A7-43ED-42C1-9195-6992EF92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61" y="1864194"/>
            <a:ext cx="5425577" cy="42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977" y="1890257"/>
            <a:ext cx="9826092" cy="3448595"/>
          </a:xfrm>
        </p:spPr>
        <p:txBody>
          <a:bodyPr/>
          <a:lstStyle/>
          <a:p>
            <a:r>
              <a:rPr lang="es-ES" i="1" dirty="0"/>
              <a:t>Y ahora, en esa misma sección, pero abajo del todo indicamos el nombre de nuestra carpeta compartida y su ruta. Indicamos también que la carpeta tenga permisos de lectura y escritura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2B757D-4DE8-43E2-A193-4647A83F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728886"/>
            <a:ext cx="7667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3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8988" y="2076450"/>
            <a:ext cx="3480662" cy="3216442"/>
          </a:xfrm>
        </p:spPr>
        <p:txBody>
          <a:bodyPr>
            <a:normAutofit fontScale="92500" lnSpcReduction="10000"/>
          </a:bodyPr>
          <a:lstStyle/>
          <a:p>
            <a:r>
              <a:rPr lang="es-ES" i="1" dirty="0"/>
              <a:t>Creamos carpeta y la hacemos visible. También asignamos permisos.</a:t>
            </a:r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r>
              <a:rPr lang="es-ES" i="1" dirty="0"/>
              <a:t>Iniciamos el servicio </a:t>
            </a:r>
            <a:r>
              <a:rPr lang="es-ES" i="1" dirty="0" err="1"/>
              <a:t>smbd</a:t>
            </a:r>
            <a:r>
              <a:rPr lang="es-ES" i="1" dirty="0"/>
              <a:t> (samba)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87634" y="2106627"/>
            <a:ext cx="6265378" cy="12436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65B1F5-9189-4364-8815-D515D39A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35" y="3429000"/>
            <a:ext cx="6766166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1D66-5E5C-3C4D-BCF3-32C58BD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75" y="797436"/>
            <a:ext cx="9605635" cy="1059305"/>
          </a:xfrm>
        </p:spPr>
        <p:txBody>
          <a:bodyPr/>
          <a:lstStyle/>
          <a:p>
            <a:r>
              <a:rPr lang="es-ES" dirty="0"/>
              <a:t>2. CONFIGURACION MAQUINAS: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41EC-3815-5C4D-80AE-E77939D0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3731" y="1421332"/>
            <a:ext cx="4645152" cy="490650"/>
          </a:xfrm>
        </p:spPr>
        <p:txBody>
          <a:bodyPr/>
          <a:lstStyle/>
          <a:p>
            <a:r>
              <a:rPr lang="es-ES" dirty="0" err="1"/>
              <a:t>Router</a:t>
            </a:r>
            <a:r>
              <a:rPr lang="es-ES" dirty="0"/>
              <a:t> 1: Acceso Internet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0102A-5D61-9848-B91F-19D901C1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958" y="1441432"/>
            <a:ext cx="4645152" cy="3441520"/>
          </a:xfrm>
        </p:spPr>
        <p:txBody>
          <a:bodyPr/>
          <a:lstStyle/>
          <a:p>
            <a:r>
              <a:rPr lang="es-ES" dirty="0" err="1"/>
              <a:t>Router</a:t>
            </a:r>
            <a:r>
              <a:rPr lang="es-ES" dirty="0"/>
              <a:t> 2: Firewall 3 patas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119D8A-0115-47E2-A5B5-85288D1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25" y="2088364"/>
            <a:ext cx="5596515" cy="36880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96F78A-FED6-4FCB-BCB6-563CEEC7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63" y="3932404"/>
            <a:ext cx="3495675" cy="5429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00B0DD3-4F55-4EF4-98E9-7A0EAAE4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6" y="2088364"/>
            <a:ext cx="5386096" cy="36880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8445AEB-2E6D-4482-889A-8A78D7EA7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70" y="3676261"/>
            <a:ext cx="3459093" cy="3359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996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954" y="1880927"/>
            <a:ext cx="9826092" cy="3448595"/>
          </a:xfrm>
        </p:spPr>
        <p:txBody>
          <a:bodyPr>
            <a:normAutofit/>
          </a:bodyPr>
          <a:lstStyle/>
          <a:p>
            <a:r>
              <a:rPr lang="es-ES" i="1" dirty="0"/>
              <a:t>Ahora creamos usuarios con contraseña samba para acceder desde clientes (en este caso creamos “</a:t>
            </a:r>
            <a:r>
              <a:rPr lang="es-ES" i="1" dirty="0" err="1"/>
              <a:t>agapito</a:t>
            </a:r>
            <a:r>
              <a:rPr lang="es-ES" i="1" dirty="0"/>
              <a:t>” y “gilito”, cuyas contraseñas son las mismas que sus nombres)</a:t>
            </a:r>
            <a:endParaRPr lang="es-ES" dirty="0"/>
          </a:p>
          <a:p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69237-4F32-4945-9D80-0F0EF898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4" y="2641935"/>
            <a:ext cx="4724400" cy="34836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023235-D110-4197-AE7C-B113FB97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48" y="2641936"/>
            <a:ext cx="4564327" cy="34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archivos: COMPROBACIÓN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99A2-A145-7843-BA51-F0808A2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214" y="3839396"/>
            <a:ext cx="3221436" cy="1999625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s-ES" dirty="0"/>
              <a:t>Ahora accedemos desde cliente windows10 a servidor mediante </a:t>
            </a:r>
            <a:r>
              <a:rPr lang="es-ES" dirty="0" err="1"/>
              <a:t>ip</a:t>
            </a:r>
            <a:r>
              <a:rPr lang="es-ES" dirty="0"/>
              <a:t> de servidor2 identificándonos como Agapito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285250" y="1864194"/>
            <a:ext cx="11065042" cy="860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/>
              <a:t>Creamos en esta carpeta un archivo para compartirlo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6C7AD6-5C35-475B-9596-1B6681A1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284158"/>
            <a:ext cx="7667625" cy="1276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53BEA8-FC56-4AF2-8950-3DCFDABA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77" y="3733996"/>
            <a:ext cx="3943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F59-9601-6A40-8FFD-1F5C159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Servidor de archivos: COMPROBACIÓN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49217" y="1983980"/>
            <a:ext cx="11065042" cy="82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Y aquí vemos el fichero compartido: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1980B1-BB75-4418-A1B5-0E08D082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549265"/>
            <a:ext cx="8515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4002-A545-AD4C-9C0B-6523C28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Resumen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0131B-5C46-C946-9E8B-B235BFA7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r>
              <a:rPr lang="es-ES" dirty="0"/>
              <a:t>Lista comandos utilizados:</a:t>
            </a:r>
          </a:p>
          <a:p>
            <a:pPr lvl="1"/>
            <a:r>
              <a:rPr lang="es-ES" dirty="0"/>
              <a:t>DNS: </a:t>
            </a:r>
          </a:p>
          <a:p>
            <a:pPr lvl="2"/>
            <a:r>
              <a:rPr lang="es-ES" dirty="0" err="1"/>
              <a:t>named-checkconf</a:t>
            </a:r>
            <a:endParaRPr lang="es-ES" dirty="0"/>
          </a:p>
          <a:p>
            <a:pPr lvl="2"/>
            <a:r>
              <a:rPr lang="es-ES" dirty="0" err="1"/>
              <a:t>Named-checkzone</a:t>
            </a:r>
            <a:endParaRPr lang="es-ES" dirty="0"/>
          </a:p>
          <a:p>
            <a:pPr lvl="2"/>
            <a:r>
              <a:rPr lang="es-ES" dirty="0" err="1"/>
              <a:t>Systemctl</a:t>
            </a:r>
            <a:r>
              <a:rPr lang="es-ES" dirty="0"/>
              <a:t> </a:t>
            </a:r>
            <a:r>
              <a:rPr lang="es-ES" dirty="0" err="1"/>
              <a:t>reload</a:t>
            </a:r>
            <a:r>
              <a:rPr lang="es-ES" dirty="0"/>
              <a:t> bind9</a:t>
            </a:r>
          </a:p>
          <a:p>
            <a:pPr lvl="2"/>
            <a:r>
              <a:rPr lang="es-ES" dirty="0" err="1">
                <a:latin typeface="Arial"/>
                <a:cs typeface="Arial"/>
              </a:rPr>
              <a:t>Ufw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>
                <a:latin typeface="Arial"/>
                <a:cs typeface="Arial"/>
              </a:rPr>
              <a:t>allow</a:t>
            </a:r>
            <a:r>
              <a:rPr lang="es-ES" dirty="0">
                <a:latin typeface="Arial"/>
                <a:cs typeface="Arial"/>
              </a:rPr>
              <a:t> 53</a:t>
            </a:r>
          </a:p>
          <a:p>
            <a:pPr lvl="2"/>
            <a:r>
              <a:rPr lang="es-ES" dirty="0" err="1">
                <a:latin typeface="Arial"/>
                <a:cs typeface="Arial"/>
              </a:rPr>
              <a:t>Ln</a:t>
            </a:r>
            <a:r>
              <a:rPr lang="es-ES" dirty="0">
                <a:latin typeface="Arial"/>
                <a:cs typeface="Arial"/>
              </a:rPr>
              <a:t> –s /run/</a:t>
            </a:r>
            <a:r>
              <a:rPr lang="es-ES" dirty="0" err="1">
                <a:latin typeface="Arial"/>
                <a:cs typeface="Arial"/>
              </a:rPr>
              <a:t>systemd</a:t>
            </a:r>
            <a:r>
              <a:rPr lang="es-ES" dirty="0">
                <a:latin typeface="Arial"/>
                <a:cs typeface="Arial"/>
              </a:rPr>
              <a:t>/</a:t>
            </a:r>
            <a:r>
              <a:rPr lang="es-ES" dirty="0" err="1">
                <a:latin typeface="Arial"/>
                <a:cs typeface="Arial"/>
              </a:rPr>
              <a:t>resolve</a:t>
            </a:r>
            <a:r>
              <a:rPr lang="es-ES" dirty="0">
                <a:latin typeface="Arial"/>
                <a:cs typeface="Arial"/>
              </a:rPr>
              <a:t>/</a:t>
            </a:r>
            <a:r>
              <a:rPr lang="es-ES" dirty="0" err="1">
                <a:latin typeface="Arial"/>
                <a:cs typeface="Arial"/>
              </a:rPr>
              <a:t>resolv.conf</a:t>
            </a:r>
            <a:r>
              <a:rPr lang="es-ES" dirty="0">
                <a:latin typeface="Arial"/>
                <a:cs typeface="Arial"/>
              </a:rPr>
              <a:t> /</a:t>
            </a:r>
            <a:r>
              <a:rPr lang="es-ES" dirty="0" err="1">
                <a:latin typeface="Arial"/>
                <a:cs typeface="Arial"/>
              </a:rPr>
              <a:t>etc</a:t>
            </a:r>
            <a:r>
              <a:rPr lang="es-ES" dirty="0">
                <a:latin typeface="Arial"/>
                <a:cs typeface="Arial"/>
              </a:rPr>
              <a:t>/</a:t>
            </a:r>
            <a:r>
              <a:rPr lang="es-ES" dirty="0" err="1">
                <a:latin typeface="Arial"/>
                <a:cs typeface="Arial"/>
              </a:rPr>
              <a:t>resolv</a:t>
            </a:r>
            <a:endParaRPr lang="es-ES" dirty="0">
              <a:latin typeface="Arial"/>
              <a:cs typeface="Arial"/>
            </a:endParaRPr>
          </a:p>
          <a:p>
            <a:pPr lvl="2"/>
            <a:r>
              <a:rPr lang="es-ES" dirty="0" err="1">
                <a:latin typeface="Arial"/>
                <a:cs typeface="Arial"/>
              </a:rPr>
              <a:t>Nslookup</a:t>
            </a:r>
            <a:r>
              <a:rPr lang="es-ES" dirty="0">
                <a:latin typeface="Arial"/>
                <a:cs typeface="Arial"/>
              </a:rPr>
              <a:t> y ping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337171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4002-A545-AD4C-9C0B-6523C28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Resumen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0131B-5C46-C946-9E8B-B235BFA7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r>
              <a:rPr lang="es-ES" dirty="0"/>
              <a:t>Lista comandos utilizados:</a:t>
            </a:r>
          </a:p>
          <a:p>
            <a:pPr lvl="1"/>
            <a:r>
              <a:rPr lang="es-ES" dirty="0"/>
              <a:t>DNSSEC:</a:t>
            </a:r>
          </a:p>
          <a:p>
            <a:pPr lvl="2"/>
            <a:r>
              <a:rPr lang="es-ES" dirty="0" err="1">
                <a:latin typeface="Arial"/>
                <a:cs typeface="Arial"/>
              </a:rPr>
              <a:t>Dnssec-keygen</a:t>
            </a:r>
            <a:r>
              <a:rPr lang="es-ES" dirty="0">
                <a:latin typeface="Arial"/>
                <a:cs typeface="Arial"/>
              </a:rPr>
              <a:t> </a:t>
            </a:r>
          </a:p>
          <a:p>
            <a:pPr lvl="2"/>
            <a:r>
              <a:rPr lang="es-ES" dirty="0" err="1">
                <a:latin typeface="Arial"/>
                <a:cs typeface="Arial"/>
              </a:rPr>
              <a:t>Dnssec-signzone</a:t>
            </a:r>
            <a:endParaRPr lang="es-ES" dirty="0">
              <a:latin typeface="Arial"/>
              <a:cs typeface="Arial"/>
            </a:endParaRPr>
          </a:p>
          <a:p>
            <a:pPr lvl="1"/>
            <a:r>
              <a:rPr lang="es-ES" dirty="0"/>
              <a:t>Servidor de Archivos:</a:t>
            </a:r>
          </a:p>
          <a:p>
            <a:pPr lvl="2"/>
            <a:r>
              <a:rPr lang="es-ES" dirty="0" err="1"/>
              <a:t>Apt-get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samba</a:t>
            </a:r>
          </a:p>
          <a:p>
            <a:pPr lvl="2"/>
            <a:r>
              <a:rPr lang="es-ES" dirty="0" err="1"/>
              <a:t>Sytemctl</a:t>
            </a:r>
            <a:r>
              <a:rPr lang="es-ES" dirty="0"/>
              <a:t> </a:t>
            </a:r>
            <a:r>
              <a:rPr lang="es-ES" dirty="0" err="1"/>
              <a:t>restart</a:t>
            </a:r>
            <a:r>
              <a:rPr lang="es-ES" dirty="0"/>
              <a:t> </a:t>
            </a:r>
            <a:r>
              <a:rPr lang="es-ES" dirty="0" err="1"/>
              <a:t>smb</a:t>
            </a:r>
            <a:endParaRPr lang="es-ES" dirty="0"/>
          </a:p>
          <a:p>
            <a:pPr lvl="2"/>
            <a:r>
              <a:rPr lang="es-ES" dirty="0" err="1"/>
              <a:t>Mkdir</a:t>
            </a:r>
            <a:endParaRPr lang="es-ES" dirty="0"/>
          </a:p>
          <a:p>
            <a:pPr lvl="2"/>
            <a:r>
              <a:rPr lang="es-ES" dirty="0" err="1"/>
              <a:t>Chmod</a:t>
            </a:r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1210149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4002-A545-AD4C-9C0B-6523C28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Resumen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0131B-5C46-C946-9E8B-B235BFA7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r>
              <a:rPr lang="es-ES" dirty="0"/>
              <a:t>Lista comandos utilizados:</a:t>
            </a:r>
          </a:p>
          <a:p>
            <a:pPr lvl="1"/>
            <a:r>
              <a:rPr lang="es-ES" dirty="0"/>
              <a:t>DMZ: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FIREWALL: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IPV6</a:t>
            </a:r>
          </a:p>
          <a:p>
            <a:pPr lvl="2"/>
            <a:r>
              <a:rPr lang="es-ES" dirty="0"/>
              <a:t>Ping</a:t>
            </a:r>
          </a:p>
          <a:p>
            <a:pPr lvl="2"/>
            <a:r>
              <a:rPr lang="es-ES" dirty="0" err="1"/>
              <a:t>Netplan</a:t>
            </a:r>
            <a:r>
              <a:rPr lang="es-ES" dirty="0"/>
              <a:t> </a:t>
            </a:r>
            <a:r>
              <a:rPr lang="es-ES" dirty="0" err="1"/>
              <a:t>apply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2131575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4002-A545-AD4C-9C0B-6523C28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9. </a:t>
            </a:r>
            <a:r>
              <a:rPr lang="es-ES" dirty="0" err="1"/>
              <a:t>bibliografia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0131B-5C46-C946-9E8B-B235BFA7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Arial"/>
                <a:cs typeface="Arial"/>
                <a:hlinkClick r:id="rId2"/>
              </a:rPr>
              <a:t>https://www.agesic.gub.uy/innovaportal/file/1065/1/DNSSEC_parte1_CERTificate.pdf</a:t>
            </a:r>
            <a:endParaRPr lang="es-ES" dirty="0">
              <a:latin typeface="Arial"/>
              <a:cs typeface="Arial"/>
            </a:endParaRPr>
          </a:p>
          <a:p>
            <a:r>
              <a:rPr lang="es-ES" dirty="0">
                <a:latin typeface="Arial"/>
                <a:cs typeface="Arial"/>
                <a:hlinkClick r:id="rId3"/>
              </a:rPr>
              <a:t>https://www.digitalocean.com/community/tutorials/how-to-setup-dnssec-on-an-authoritative-bind-dns-server--2</a:t>
            </a:r>
            <a:endParaRPr lang="es-E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solidFill>
                  <a:srgbClr val="000000"/>
                </a:solidFill>
                <a:latin typeface="Arial"/>
                <a:cs typeface="Arial"/>
                <a:hlinkClick r:id="rId4"/>
              </a:rPr>
              <a:t>https://es.slideshare.net/luisamg31/dns-primario-y-secundario-en-ubuntu-server-1804</a:t>
            </a:r>
            <a:endParaRPr lang="es-ES" dirty="0"/>
          </a:p>
          <a:p>
            <a:r>
              <a:rPr lang="es-ES" dirty="0">
                <a:latin typeface="Arial"/>
                <a:cs typeface="Arial"/>
                <a:hlinkClick r:id="rId5"/>
              </a:rPr>
              <a:t>https://www.howtoforge.com/configuring-dnssec-on-bind9-9.7.3-on-debian-squeeze-ubuntu-11.10</a:t>
            </a:r>
          </a:p>
          <a:p>
            <a:r>
              <a:rPr lang="es-ES" dirty="0">
                <a:latin typeface="Arial"/>
                <a:cs typeface="Arial"/>
                <a:hlinkClick r:id="rId6"/>
              </a:rPr>
              <a:t>https://es.slideshare.net/FernandoParrondo/configuracin-dnssec-con-bind</a:t>
            </a:r>
            <a:endParaRPr lang="es-ES" dirty="0"/>
          </a:p>
          <a:p>
            <a:r>
              <a:rPr lang="es-ES" dirty="0">
                <a:hlinkClick r:id="rId7"/>
              </a:rPr>
              <a:t>https://www.youtube.com/watch?v=hBiwLPbHZcw</a:t>
            </a: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2162711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0990" y="2994267"/>
            <a:ext cx="9603275" cy="1049235"/>
          </a:xfrm>
        </p:spPr>
        <p:txBody>
          <a:bodyPr/>
          <a:lstStyle/>
          <a:p>
            <a:r>
              <a:rPr lang="es-ES" dirty="0"/>
              <a:t>Gracias por su atención!!!</a:t>
            </a:r>
          </a:p>
        </p:txBody>
      </p:sp>
    </p:spTree>
    <p:extLst>
      <p:ext uri="{BB962C8B-B14F-4D97-AF65-F5344CB8AC3E}">
        <p14:creationId xmlns:p14="http://schemas.microsoft.com/office/powerpoint/2010/main" val="371043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41EC-3815-5C4D-80AE-E77939D0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5110" y="1334541"/>
            <a:ext cx="10066890" cy="3448595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Servidor 1 (primario) y Servidor 2 (secundario)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CONFIGURACION MAQUINAS: Red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3607F67-6064-1249-861B-F4ADD2B1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2" y="2092042"/>
            <a:ext cx="3072295" cy="3450613"/>
          </a:xfrm>
        </p:spPr>
        <p:txBody>
          <a:bodyPr>
            <a:normAutofit/>
          </a:bodyPr>
          <a:lstStyle/>
          <a:p>
            <a:r>
              <a:rPr lang="es-ES" dirty="0"/>
              <a:t>El fichero lo creo manualmente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netplan</a:t>
            </a:r>
            <a:r>
              <a:rPr lang="es-ES" dirty="0"/>
              <a:t>/.</a:t>
            </a:r>
          </a:p>
          <a:p>
            <a:endParaRPr lang="es-ES" dirty="0"/>
          </a:p>
          <a:p>
            <a:r>
              <a:rPr lang="es-ES" dirty="0"/>
              <a:t>Después aplico cambios con el comando ‘</a:t>
            </a:r>
            <a:r>
              <a:rPr lang="es-ES" dirty="0" err="1"/>
              <a:t>netplan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’.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5258A3-293E-4D0B-8DD3-C4EC5634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324" y="1988536"/>
            <a:ext cx="4042264" cy="36745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BC8434-0A0C-4557-8939-061E625C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37" y="1971625"/>
            <a:ext cx="3898087" cy="36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/>
          <p:nvPr/>
        </p:nvPicPr>
        <p:blipFill>
          <a:blip r:embed="rId2"/>
          <a:stretch>
            <a:fillRect/>
          </a:stretch>
        </p:blipFill>
        <p:spPr>
          <a:xfrm>
            <a:off x="5537260" y="1877053"/>
            <a:ext cx="5033767" cy="26295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9B1D66-5E5C-3C4D-BCF3-32C58BD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754597"/>
            <a:ext cx="11213431" cy="1059305"/>
          </a:xfrm>
        </p:spPr>
        <p:txBody>
          <a:bodyPr/>
          <a:lstStyle/>
          <a:p>
            <a:r>
              <a:rPr lang="es-ES" dirty="0"/>
              <a:t>2. CONFIGURACION MAQUINAS: RENOMBRAR MÁQUINAS</a:t>
            </a:r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46698" y="4606608"/>
            <a:ext cx="5400040" cy="149679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5642" y="1913867"/>
            <a:ext cx="4911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Cambiamos el nombre en los ficheros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hostname</a:t>
            </a:r>
            <a:r>
              <a:rPr lang="es-ES" dirty="0"/>
              <a:t> y /</a:t>
            </a:r>
            <a:r>
              <a:rPr lang="es-ES" dirty="0" err="1"/>
              <a:t>etc</a:t>
            </a:r>
            <a:r>
              <a:rPr lang="es-ES" dirty="0"/>
              <a:t>/hosts.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Para que los cambios de nombre perduren, modificamos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cloud</a:t>
            </a:r>
            <a:r>
              <a:rPr lang="es-ES" dirty="0"/>
              <a:t>/</a:t>
            </a:r>
            <a:r>
              <a:rPr lang="es-ES" dirty="0" err="1"/>
              <a:t>cloud.cfg</a:t>
            </a:r>
            <a:r>
              <a:rPr lang="es-ES" dirty="0"/>
              <a:t>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4695EB-35FE-4D35-8252-2856C18E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21" y="3114196"/>
            <a:ext cx="3756660" cy="28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B20E-BE61-764C-97DE-F4844892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29" y="649738"/>
            <a:ext cx="9603275" cy="1049235"/>
          </a:xfrm>
        </p:spPr>
        <p:txBody>
          <a:bodyPr/>
          <a:lstStyle/>
          <a:p>
            <a:r>
              <a:rPr lang="es-ES"/>
              <a:t>2.Configuración de máquinas: Red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07F67-6064-1249-861B-F4ADD2B1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97" y="2078736"/>
            <a:ext cx="3072295" cy="345061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En los clientes se ha configurado también la red con </a:t>
            </a:r>
            <a:r>
              <a:rPr lang="es-ES" dirty="0" err="1"/>
              <a:t>ips</a:t>
            </a:r>
            <a:r>
              <a:rPr lang="es-ES" dirty="0"/>
              <a:t> fijas dentro de la misma red.</a:t>
            </a:r>
          </a:p>
          <a:p>
            <a:r>
              <a:rPr lang="es-ES" dirty="0"/>
              <a:t>Para que los clientes y servidores tuvieran Internet en un primer momento se configuró una regla de </a:t>
            </a:r>
            <a:r>
              <a:rPr lang="es-ES" dirty="0" err="1"/>
              <a:t>firewaal</a:t>
            </a:r>
            <a:r>
              <a:rPr lang="es-ES" dirty="0"/>
              <a:t> en el </a:t>
            </a:r>
            <a:r>
              <a:rPr lang="es-ES" dirty="0" err="1"/>
              <a:t>router</a:t>
            </a:r>
            <a:r>
              <a:rPr lang="es-ES" dirty="0"/>
              <a:t> 2 permitiendo acceso a la red.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73495" y="1875453"/>
            <a:ext cx="6518041" cy="42454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341741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3533-025A-5F4C-8799-FF462045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Dos maquinas </a:t>
            </a:r>
            <a:r>
              <a:rPr lang="es-ES" dirty="0" err="1"/>
              <a:t>ubuntu</a:t>
            </a:r>
            <a:r>
              <a:rPr lang="es-ES" dirty="0"/>
              <a:t> server 18.04 como servidores </a:t>
            </a:r>
            <a:r>
              <a:rPr lang="es-ES" dirty="0" err="1"/>
              <a:t>dns</a:t>
            </a:r>
            <a:r>
              <a:rPr lang="es-ES" dirty="0"/>
              <a:t> primario y secundario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D89F2-A380-C24A-BFA2-F5B2A1BA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Pasos:</a:t>
            </a:r>
          </a:p>
          <a:p>
            <a:pPr marL="0" indent="0">
              <a:buNone/>
            </a:pPr>
            <a:r>
              <a:rPr lang="es-ES" dirty="0"/>
              <a:t>En servidor Primario</a:t>
            </a:r>
          </a:p>
          <a:p>
            <a:pPr marL="0" indent="0">
              <a:buNone/>
            </a:pPr>
            <a:r>
              <a:rPr lang="es-ES" dirty="0"/>
              <a:t>3.1. Configurar </a:t>
            </a:r>
            <a:r>
              <a:rPr lang="es-ES" dirty="0" err="1"/>
              <a:t>forwarders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named.conf.options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3.2. Configurar archivo de zona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named.conf.local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3.3. Creación del fichero de zona directa (db.guppy.com)</a:t>
            </a:r>
          </a:p>
          <a:p>
            <a:pPr marL="0" indent="0">
              <a:buNone/>
            </a:pPr>
            <a:r>
              <a:rPr lang="es-ES" dirty="0"/>
              <a:t>3.4. Creación de los fichero de zona inversa (db.192.168.27, db.192.168.26, db.192,168,28)</a:t>
            </a:r>
          </a:p>
          <a:p>
            <a:pPr marL="0" indent="0">
              <a:buNone/>
            </a:pPr>
            <a:r>
              <a:rPr lang="es-ES" dirty="0"/>
              <a:t>3.5. </a:t>
            </a:r>
            <a:r>
              <a:rPr lang="es-ES" sz="2100" dirty="0"/>
              <a:t>Permiso al firewall para hacer consultas </a:t>
            </a:r>
            <a:r>
              <a:rPr lang="es-ES" sz="2100" dirty="0" err="1"/>
              <a:t>dns</a:t>
            </a:r>
            <a:r>
              <a:rPr lang="es-ES" sz="2100" dirty="0"/>
              <a:t> y comprobaciones</a:t>
            </a:r>
          </a:p>
          <a:p>
            <a:pPr marL="0" indent="0">
              <a:buNone/>
            </a:pPr>
            <a:r>
              <a:rPr lang="es-ES" sz="2100" dirty="0"/>
              <a:t>En servidor Secundario:</a:t>
            </a:r>
          </a:p>
          <a:p>
            <a:pPr marL="0" indent="0">
              <a:buNone/>
            </a:pPr>
            <a:r>
              <a:rPr lang="es-ES" dirty="0"/>
              <a:t>3.6. Configurar red, actualizar </a:t>
            </a:r>
            <a:r>
              <a:rPr lang="es-ES" dirty="0" err="1"/>
              <a:t>netplan</a:t>
            </a:r>
            <a:r>
              <a:rPr lang="es-ES" dirty="0"/>
              <a:t> y </a:t>
            </a:r>
            <a:r>
              <a:rPr lang="es-ES" dirty="0" err="1"/>
              <a:t>forwarders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bind</a:t>
            </a:r>
            <a:r>
              <a:rPr lang="es-ES" dirty="0"/>
              <a:t>/</a:t>
            </a:r>
            <a:r>
              <a:rPr lang="es-ES" dirty="0" err="1"/>
              <a:t>named.conf.options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3.7 Comprobaciones (carga de ficheros de zonas  y en clientes)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val="294113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F58A9-DF55-9745-88A7-C8F46531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3.1. Configurar </a:t>
            </a:r>
            <a:r>
              <a:rPr lang="es-ES" dirty="0" err="1"/>
              <a:t>forwarders</a:t>
            </a:r>
            <a:r>
              <a:rPr lang="es-ES" dirty="0"/>
              <a:t> y ARCHIVO DE CONFIGURACIÓN DE ZONA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68645" y="6280485"/>
            <a:ext cx="856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I.E.S RODRIGO CARO, GRADO SUPERIOR ADM. SISTEMAS INFORMÁTICOS EN RED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FD662-CB19-46C9-B836-B442AE8E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36" y="1941143"/>
            <a:ext cx="5264834" cy="33534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EAF8B4-7D4B-45AA-BEC8-BF576043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54" y="1941143"/>
            <a:ext cx="4976446" cy="33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44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2116</Words>
  <Application>Microsoft Office PowerPoint</Application>
  <PresentationFormat>Panorámica</PresentationFormat>
  <Paragraphs>238</Paragraphs>
  <Slides>47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Gill Sans MT</vt:lpstr>
      <vt:lpstr>Helvetica</vt:lpstr>
      <vt:lpstr>Galería</vt:lpstr>
      <vt:lpstr>Proyecto Servidores dnssec en Ubuntu server 18.04, DMZ Y SERVIDOR DE ARCHIVOS</vt:lpstr>
      <vt:lpstr>Indice</vt:lpstr>
      <vt:lpstr>1. MAPA DE RED</vt:lpstr>
      <vt:lpstr>2. CONFIGURACION MAQUINAS: Red</vt:lpstr>
      <vt:lpstr>2. CONFIGURACION MAQUINAS: Red</vt:lpstr>
      <vt:lpstr>2. CONFIGURACION MAQUINAS: RENOMBRAR MÁQUINAS</vt:lpstr>
      <vt:lpstr>2.Configuración de máquinas: Red clientes</vt:lpstr>
      <vt:lpstr>3. Dos maquinas ubuntu server 18.04 como servidores dns primario y secundario </vt:lpstr>
      <vt:lpstr>3.1. Configurar forwarders y ARCHIVO DE CONFIGURACIÓN DE ZONA</vt:lpstr>
      <vt:lpstr>3.2. Configurar archivo de zona en /etc/bind/named.conf.local </vt:lpstr>
      <vt:lpstr>3.3 CREACIÓN DEL FICHERO DE ZONA directa db.guppy.com </vt:lpstr>
      <vt:lpstr>3.3 CREACIÓN DEL FICHERO DE ZONA directa db.guppy.com </vt:lpstr>
      <vt:lpstr>3.4. Creación del fichero de zona inversa db.192.168.26 </vt:lpstr>
      <vt:lpstr>3.4. Creación del fichero de zona inversa db.192.168.27 </vt:lpstr>
      <vt:lpstr>3.4. Creación del fichero de zona inversa db.192.168.27 </vt:lpstr>
      <vt:lpstr>3.5. Permisos al firewall para hacer consultas dns </vt:lpstr>
      <vt:lpstr>3.5. Permisos al firewall para hacer consultas dns</vt:lpstr>
      <vt:lpstr>3.6. Configurar dns2 (red, actualizar netplan y forwarders en /etc/bind/named.conf.options) </vt:lpstr>
      <vt:lpstr>3.6. Configurar dns2 (red, actualizar netplan y forwarders en /etc/bind/named.conf.options) </vt:lpstr>
      <vt:lpstr>3.6. Configurar dns2 (red, actualizar netplan y forwarders en /etc/bind/named.conf.options) </vt:lpstr>
      <vt:lpstr>3.7. Comprobación dns en cliente </vt:lpstr>
      <vt:lpstr>4. Dnssec : Servidor ubuntu 18.04 primario </vt:lpstr>
      <vt:lpstr>4. Dnssec : Servidor ubuntu 18.04 PRIMARIO</vt:lpstr>
      <vt:lpstr>4. Dnssec : Servidor ubuntu 18.04 PRIMARIO</vt:lpstr>
      <vt:lpstr>4. Dnssec : Servidor ubuntu 18.04 PRIMARIO</vt:lpstr>
      <vt:lpstr>4. Dnssec : Servidor ubuntu 18.04 secundario</vt:lpstr>
      <vt:lpstr>4. Dnssec : Servidor ubuntu 18.04 secundario</vt:lpstr>
      <vt:lpstr>4. Dnssec: Comprobaciones</vt:lpstr>
      <vt:lpstr>5. Configuracion firewall y Zona Desmilitarizada (DMZ)</vt:lpstr>
      <vt:lpstr>5. Configuracion firewall y Zona Desmilitarizada (DMZ)</vt:lpstr>
      <vt:lpstr>5. Configuracion firewall y Zona Desmilitarizada (DMZ)</vt:lpstr>
      <vt:lpstr>5. Configuracion firewall y Zona Desmilitarizada (DMZ)</vt:lpstr>
      <vt:lpstr>6. IpV6 </vt:lpstr>
      <vt:lpstr>6. IpV6 </vt:lpstr>
      <vt:lpstr>6. IpV6 </vt:lpstr>
      <vt:lpstr>7. Servidor de archivos </vt:lpstr>
      <vt:lpstr>7. Servidor de archivos </vt:lpstr>
      <vt:lpstr>7. Servidor de archivos </vt:lpstr>
      <vt:lpstr>7. Servidor de archivos </vt:lpstr>
      <vt:lpstr>7. Servidor de archivos </vt:lpstr>
      <vt:lpstr>7. Servidor de archivos: COMPROBACIÓN</vt:lpstr>
      <vt:lpstr>7. Servidor de archivos: COMPROBACIÓN</vt:lpstr>
      <vt:lpstr>8. Resumen comandos</vt:lpstr>
      <vt:lpstr>8. Resumen comandos</vt:lpstr>
      <vt:lpstr>8. Resumen comandos</vt:lpstr>
      <vt:lpstr>9. bibliografia</vt:lpstr>
      <vt:lpstr>Gracias por su atención!!!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Servidores dnssec en Ubuntu server 18.04, DMZ Y SERVIDOR DE ARCHIVOS</dc:title>
  <cp:lastModifiedBy>Jesús Castro Gómez</cp:lastModifiedBy>
  <cp:revision>74</cp:revision>
  <dcterms:modified xsi:type="dcterms:W3CDTF">2019-01-14T19:39:58Z</dcterms:modified>
</cp:coreProperties>
</file>