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4" r:id="rId3"/>
    <p:sldId id="572" r:id="rId4"/>
    <p:sldId id="573" r:id="rId5"/>
    <p:sldId id="574" r:id="rId6"/>
    <p:sldId id="575" r:id="rId7"/>
    <p:sldId id="576" r:id="rId8"/>
    <p:sldId id="577" r:id="rId9"/>
    <p:sldId id="578" r:id="rId10"/>
    <p:sldId id="579" r:id="rId11"/>
    <p:sldId id="580" r:id="rId12"/>
    <p:sldId id="581"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5402"/>
    <a:srgbClr val="CA6F02"/>
    <a:srgbClr val="D184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5" autoAdjust="0"/>
    <p:restoredTop sz="90326" autoAdjust="0"/>
  </p:normalViewPr>
  <p:slideViewPr>
    <p:cSldViewPr>
      <p:cViewPr varScale="1">
        <p:scale>
          <a:sx n="104" d="100"/>
          <a:sy n="104" d="100"/>
        </p:scale>
        <p:origin x="7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96E1-346F-477A-9CFD-97562368FF53}"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499FE-432E-4C91-A380-102EEE5AAEBA}" type="slidenum">
              <a:rPr lang="zh-CN" altLang="en-US" smtClean="0"/>
              <a:t>‹#›</a:t>
            </a:fld>
            <a:endParaRPr lang="zh-CN" altLang="en-US"/>
          </a:p>
        </p:txBody>
      </p:sp>
    </p:spTree>
    <p:extLst>
      <p:ext uri="{BB962C8B-B14F-4D97-AF65-F5344CB8AC3E}">
        <p14:creationId xmlns:p14="http://schemas.microsoft.com/office/powerpoint/2010/main" val="117620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EA499FE-432E-4C91-A380-102EEE5AAEBA}" type="slidenum">
              <a:rPr lang="zh-CN" altLang="en-US" smtClean="0"/>
              <a:t>1</a:t>
            </a:fld>
            <a:endParaRPr lang="zh-CN" altLang="en-US"/>
          </a:p>
        </p:txBody>
      </p:sp>
    </p:spTree>
    <p:extLst>
      <p:ext uri="{BB962C8B-B14F-4D97-AF65-F5344CB8AC3E}">
        <p14:creationId xmlns:p14="http://schemas.microsoft.com/office/powerpoint/2010/main" val="2001646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2849"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444215" y="1426996"/>
            <a:ext cx="7196667" cy="1110758"/>
          </a:xfrm>
        </p:spPr>
        <p:txBody>
          <a:bodyPr anchor="b">
            <a:normAutofit/>
          </a:bodyPr>
          <a:lstStyle>
            <a:lvl1pPr algn="l">
              <a:defRPr sz="5400" b="1">
                <a:solidFill>
                  <a:schemeClr val="tx2"/>
                </a:solidFill>
              </a:defRPr>
            </a:lvl1pPr>
          </a:lstStyle>
          <a:p>
            <a:r>
              <a:rPr lang="zh-CN" altLang="en-US" dirty="0"/>
              <a:t>单行标题</a:t>
            </a:r>
            <a:r>
              <a:rPr lang="en-US" altLang="zh-CN" dirty="0"/>
              <a:t>-</a:t>
            </a:r>
            <a:r>
              <a:rPr lang="zh-CN" altLang="en-US" dirty="0"/>
              <a:t>单击编辑</a:t>
            </a:r>
          </a:p>
        </p:txBody>
      </p:sp>
      <p:sp>
        <p:nvSpPr>
          <p:cNvPr id="3" name="副标题 2"/>
          <p:cNvSpPr>
            <a:spLocks noGrp="1"/>
          </p:cNvSpPr>
          <p:nvPr>
            <p:ph type="subTitle" idx="1" hasCustomPrompt="1"/>
          </p:nvPr>
        </p:nvSpPr>
        <p:spPr>
          <a:xfrm>
            <a:off x="1444216" y="2639029"/>
            <a:ext cx="7196667"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72" name="任意多边形 71"/>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3" name="任意多边形 72"/>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4" name="任意多边形 73"/>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5" name="任意多边形 74"/>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76" name="组合 75"/>
          <p:cNvGrpSpPr/>
          <p:nvPr userDrawn="1"/>
        </p:nvGrpSpPr>
        <p:grpSpPr>
          <a:xfrm>
            <a:off x="8369141" y="5633721"/>
            <a:ext cx="3326956" cy="561646"/>
            <a:chOff x="8729742" y="4570696"/>
            <a:chExt cx="2830517" cy="477836"/>
          </a:xfrm>
          <a:solidFill>
            <a:schemeClr val="bg2">
              <a:alpha val="50000"/>
            </a:schemeClr>
          </a:solidFill>
        </p:grpSpPr>
        <p:sp>
          <p:nvSpPr>
            <p:cNvPr id="77"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736462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9" name="矩形 8"/>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3175"/>
            <a:ext cx="8574578"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34"/>
          <p:cNvSpPr/>
          <p:nvPr userDrawn="1"/>
        </p:nvSpPr>
        <p:spPr>
          <a:xfrm>
            <a:off x="0" y="-3175"/>
            <a:ext cx="8363989"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标题 4"/>
          <p:cNvSpPr>
            <a:spLocks noGrp="1"/>
          </p:cNvSpPr>
          <p:nvPr>
            <p:ph type="title" hasCustomPrompt="1"/>
          </p:nvPr>
        </p:nvSpPr>
        <p:spPr>
          <a:xfrm>
            <a:off x="914400" y="2066925"/>
            <a:ext cx="6688667" cy="1325563"/>
          </a:xfrm>
        </p:spPr>
        <p:txBody>
          <a:bodyPr>
            <a:normAutofit/>
          </a:bodyPr>
          <a:lstStyle>
            <a:lvl1pPr>
              <a:defRPr sz="8800" b="1"/>
            </a:lvl1pPr>
          </a:lstStyle>
          <a:p>
            <a:r>
              <a:rPr lang="zh-CN" altLang="en-US" dirty="0"/>
              <a:t>结束语</a:t>
            </a:r>
          </a:p>
        </p:txBody>
      </p:sp>
      <p:sp>
        <p:nvSpPr>
          <p:cNvPr id="6" name="副标题 2"/>
          <p:cNvSpPr>
            <a:spLocks noGrp="1"/>
          </p:cNvSpPr>
          <p:nvPr>
            <p:ph type="subTitle" idx="1" hasCustomPrompt="1"/>
          </p:nvPr>
        </p:nvSpPr>
        <p:spPr>
          <a:xfrm>
            <a:off x="914400" y="3547533"/>
            <a:ext cx="6688667" cy="1422399"/>
          </a:xfrm>
        </p:spPr>
        <p:txBody>
          <a:bodyPr>
            <a:normAutofit/>
          </a:bodyPr>
          <a:lstStyle>
            <a:lvl1pPr marL="0" indent="0" algn="l">
              <a:buNone/>
              <a:defRPr sz="32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3" name="组合 32"/>
          <p:cNvGrpSpPr/>
          <p:nvPr userDrawn="1"/>
        </p:nvGrpSpPr>
        <p:grpSpPr>
          <a:xfrm>
            <a:off x="9392920" y="6168231"/>
            <a:ext cx="2447720" cy="413216"/>
            <a:chOff x="8729742" y="4570696"/>
            <a:chExt cx="2830517" cy="477836"/>
          </a:xfrm>
          <a:solidFill>
            <a:schemeClr val="bg2">
              <a:alpha val="50000"/>
            </a:schemeClr>
          </a:solidFill>
        </p:grpSpPr>
        <p:sp>
          <p:nvSpPr>
            <p:cNvPr id="34"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46556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5"/>
            <a:ext cx="12192000" cy="6861175"/>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平行四边形 14"/>
          <p:cNvSpPr/>
          <p:nvPr userDrawn="1"/>
        </p:nvSpPr>
        <p:spPr>
          <a:xfrm>
            <a:off x="332509" y="-3175"/>
            <a:ext cx="923266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userDrawn="1"/>
        </p:nvSpPr>
        <p:spPr>
          <a:xfrm>
            <a:off x="121920" y="-3175"/>
            <a:ext cx="9232669" cy="6861175"/>
          </a:xfrm>
          <a:prstGeom prst="parallelogram">
            <a:avLst>
              <a:gd name="adj" fmla="val 105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userDrawn="1"/>
        </p:nvSpPr>
        <p:spPr>
          <a:xfrm>
            <a:off x="0" y="1531610"/>
            <a:ext cx="1133862" cy="163392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5" name="任意多边形 34"/>
          <p:cNvSpPr/>
          <p:nvPr userDrawn="1"/>
        </p:nvSpPr>
        <p:spPr>
          <a:xfrm>
            <a:off x="0" y="1426996"/>
            <a:ext cx="997527" cy="163392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任意多边形 40"/>
          <p:cNvSpPr/>
          <p:nvPr userDrawn="1"/>
        </p:nvSpPr>
        <p:spPr>
          <a:xfrm>
            <a:off x="7414943" y="5505963"/>
            <a:ext cx="4777057" cy="1015861"/>
          </a:xfrm>
          <a:custGeom>
            <a:avLst/>
            <a:gdLst>
              <a:gd name="connsiteX0" fmla="*/ 93012 w 4777057"/>
              <a:gd name="connsiteY0" fmla="*/ 0 h 1015861"/>
              <a:gd name="connsiteX1" fmla="*/ 4777057 w 4777057"/>
              <a:gd name="connsiteY1" fmla="*/ 0 h 1015861"/>
              <a:gd name="connsiteX2" fmla="*/ 4777057 w 4777057"/>
              <a:gd name="connsiteY2" fmla="*/ 1015861 h 1015861"/>
              <a:gd name="connsiteX3" fmla="*/ 0 w 4777057"/>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777057" h="1015861">
                <a:moveTo>
                  <a:pt x="93012" y="0"/>
                </a:moveTo>
                <a:lnTo>
                  <a:pt x="4777057" y="0"/>
                </a:lnTo>
                <a:lnTo>
                  <a:pt x="4777057"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9" name="任意多边形 38"/>
          <p:cNvSpPr/>
          <p:nvPr userDrawn="1"/>
        </p:nvSpPr>
        <p:spPr>
          <a:xfrm>
            <a:off x="7621131" y="5393904"/>
            <a:ext cx="4570869" cy="1015861"/>
          </a:xfrm>
          <a:custGeom>
            <a:avLst/>
            <a:gdLst>
              <a:gd name="connsiteX0" fmla="*/ 93012 w 4570869"/>
              <a:gd name="connsiteY0" fmla="*/ 0 h 1015861"/>
              <a:gd name="connsiteX1" fmla="*/ 4570869 w 4570869"/>
              <a:gd name="connsiteY1" fmla="*/ 0 h 1015861"/>
              <a:gd name="connsiteX2" fmla="*/ 4570869 w 4570869"/>
              <a:gd name="connsiteY2" fmla="*/ 1015861 h 1015861"/>
              <a:gd name="connsiteX3" fmla="*/ 0 w 4570869"/>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4570869" h="1015861">
                <a:moveTo>
                  <a:pt x="93012" y="0"/>
                </a:moveTo>
                <a:lnTo>
                  <a:pt x="4570869" y="0"/>
                </a:lnTo>
                <a:lnTo>
                  <a:pt x="4570869"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ctrTitle" hasCustomPrompt="1"/>
          </p:nvPr>
        </p:nvSpPr>
        <p:spPr>
          <a:xfrm>
            <a:off x="1524000" y="1426995"/>
            <a:ext cx="7196667" cy="1738535"/>
          </a:xfrm>
        </p:spPr>
        <p:txBody>
          <a:bodyPr anchor="b"/>
          <a:lstStyle>
            <a:lvl1pPr algn="l">
              <a:defRPr sz="6000" b="1">
                <a:solidFill>
                  <a:schemeClr val="tx2"/>
                </a:solidFill>
              </a:defRPr>
            </a:lvl1pPr>
          </a:lstStyle>
          <a:p>
            <a:r>
              <a:rPr lang="zh-CN" altLang="en-US" dirty="0"/>
              <a:t>多行标题 </a:t>
            </a:r>
            <a:r>
              <a:rPr lang="en-US" altLang="zh-CN" dirty="0"/>
              <a:t>- </a:t>
            </a:r>
            <a:r>
              <a:rPr lang="zh-CN" altLang="en-US" dirty="0"/>
              <a:t>单击此处编辑母版标题样式</a:t>
            </a:r>
          </a:p>
        </p:txBody>
      </p:sp>
      <p:sp>
        <p:nvSpPr>
          <p:cNvPr id="3" name="副标题 2"/>
          <p:cNvSpPr>
            <a:spLocks noGrp="1"/>
          </p:cNvSpPr>
          <p:nvPr>
            <p:ph type="subTitle" idx="1" hasCustomPrompt="1"/>
          </p:nvPr>
        </p:nvSpPr>
        <p:spPr>
          <a:xfrm>
            <a:off x="1524000" y="3165530"/>
            <a:ext cx="7196667" cy="957737"/>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grpSp>
        <p:nvGrpSpPr>
          <p:cNvPr id="34" name="组合 33"/>
          <p:cNvGrpSpPr/>
          <p:nvPr userDrawn="1"/>
        </p:nvGrpSpPr>
        <p:grpSpPr>
          <a:xfrm>
            <a:off x="8369141" y="5633721"/>
            <a:ext cx="3326956" cy="561646"/>
            <a:chOff x="8729742" y="4570696"/>
            <a:chExt cx="2830517" cy="477836"/>
          </a:xfrm>
          <a:solidFill>
            <a:schemeClr val="bg2">
              <a:alpha val="50000"/>
            </a:schemeClr>
          </a:solidFill>
        </p:grpSpPr>
        <p:sp>
          <p:nvSpPr>
            <p:cNvPr id="36"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8451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0"/>
            <a:ext cx="12192000" cy="6861175"/>
          </a:xfrm>
          <a:prstGeom prst="rect">
            <a:avLst/>
          </a:prstGeom>
          <a:blipFill dpi="0" rotWithShape="1">
            <a:blip r:embed="rId2">
              <a:alphaModFix amt="10000"/>
            </a:blip>
            <a:srcRect/>
            <a:stretch>
              <a:fillRect l="-65111" t="-46" r="65111" b="4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3515360"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3679375" y="-7017"/>
            <a:ext cx="8546252"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3351345" cy="104037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3112008" cy="1050059"/>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1" y="1376196"/>
            <a:ext cx="2861352" cy="1050059"/>
          </a:xfrm>
        </p:spPr>
        <p:txBody>
          <a:bodyPr anchor="ctr">
            <a:normAutofit/>
          </a:bodyPr>
          <a:lstStyle>
            <a:lvl1pPr algn="r">
              <a:defRPr sz="4400" b="1">
                <a:solidFill>
                  <a:schemeClr val="accent3"/>
                </a:solidFill>
              </a:defRPr>
            </a:lvl1pPr>
          </a:lstStyle>
          <a:p>
            <a:r>
              <a:rPr lang="zh-CN" altLang="en-US" dirty="0"/>
              <a:t>目录</a:t>
            </a:r>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
        <p:nvSpPr>
          <p:cNvPr id="5" name="内容占位符 4"/>
          <p:cNvSpPr>
            <a:spLocks noGrp="1"/>
          </p:cNvSpPr>
          <p:nvPr>
            <p:ph sz="quarter" idx="13"/>
          </p:nvPr>
        </p:nvSpPr>
        <p:spPr>
          <a:xfrm>
            <a:off x="4745168" y="1487414"/>
            <a:ext cx="6605587" cy="4343400"/>
          </a:xfrm>
        </p:spPr>
        <p:txBody>
          <a:bodyPr>
            <a:normAutofit/>
          </a:bodyPr>
          <a:lstStyle>
            <a:lvl1pPr marL="571500" indent="-571500">
              <a:lnSpc>
                <a:spcPct val="120000"/>
              </a:lnSpc>
              <a:buClr>
                <a:schemeClr val="accent2"/>
              </a:buClr>
              <a:buSzPct val="75000"/>
              <a:buFont typeface="Wingdings" panose="05000000000000000000" pitchFamily="2" charset="2"/>
              <a:buChar char="n"/>
              <a:defRPr sz="4000"/>
            </a:lvl1pPr>
            <a:lvl2pPr>
              <a:defRPr sz="3200"/>
            </a:lvl2pPr>
          </a:lstStyle>
          <a:p>
            <a:pPr lvl="0"/>
            <a:r>
              <a:rPr lang="zh-CN" altLang="en-US" dirty="0"/>
              <a:t>编辑母版文本样式</a:t>
            </a:r>
            <a:endParaRPr lang="en-US" altLang="zh-CN" dirty="0"/>
          </a:p>
        </p:txBody>
      </p:sp>
    </p:spTree>
    <p:extLst>
      <p:ext uri="{BB962C8B-B14F-4D97-AF65-F5344CB8AC3E}">
        <p14:creationId xmlns:p14="http://schemas.microsoft.com/office/powerpoint/2010/main" val="445223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71" name="矩形 70"/>
          <p:cNvSpPr/>
          <p:nvPr userDrawn="1"/>
        </p:nvSpPr>
        <p:spPr>
          <a:xfrm>
            <a:off x="0" y="-3177"/>
            <a:ext cx="12192000" cy="6861175"/>
          </a:xfrm>
          <a:prstGeom prst="rect">
            <a:avLst/>
          </a:prstGeom>
          <a:blipFill dpi="0" rotWithShape="1">
            <a:blip r:embed="rId2">
              <a:alphaModFix amt="10000"/>
            </a:blip>
            <a:srcRect/>
            <a:stretch>
              <a:fillRect l="-69930" r="6993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74"/>
          <p:cNvSpPr/>
          <p:nvPr userDrawn="1"/>
        </p:nvSpPr>
        <p:spPr>
          <a:xfrm>
            <a:off x="2191895"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73"/>
          <p:cNvSpPr/>
          <p:nvPr userDrawn="1"/>
        </p:nvSpPr>
        <p:spPr>
          <a:xfrm>
            <a:off x="2355910" y="-7017"/>
            <a:ext cx="9869717"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6" name="任意多边形 75"/>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72" name="任意多边形 71"/>
          <p:cNvSpPr/>
          <p:nvPr userDrawn="1"/>
        </p:nvSpPr>
        <p:spPr>
          <a:xfrm>
            <a:off x="0" y="1479303"/>
            <a:ext cx="172420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6" name="任意多边形 45"/>
          <p:cNvSpPr/>
          <p:nvPr userDrawn="1"/>
        </p:nvSpPr>
        <p:spPr>
          <a:xfrm>
            <a:off x="0" y="1376196"/>
            <a:ext cx="1523014"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1" name="标题 1"/>
          <p:cNvSpPr>
            <a:spLocks noGrp="1"/>
          </p:cNvSpPr>
          <p:nvPr>
            <p:ph type="title" hasCustomPrompt="1"/>
          </p:nvPr>
        </p:nvSpPr>
        <p:spPr>
          <a:xfrm>
            <a:off x="3426832" y="1206856"/>
            <a:ext cx="8281907" cy="1152806"/>
          </a:xfrm>
        </p:spPr>
        <p:txBody>
          <a:bodyPr anchor="b"/>
          <a:lstStyle>
            <a:lvl1pPr>
              <a:defRPr sz="6000" b="1"/>
            </a:lvl1pPr>
          </a:lstStyle>
          <a:p>
            <a:r>
              <a:rPr lang="zh-CN" altLang="en-US" dirty="0"/>
              <a:t>小节标题</a:t>
            </a:r>
          </a:p>
        </p:txBody>
      </p:sp>
      <p:sp>
        <p:nvSpPr>
          <p:cNvPr id="42" name="文本占位符 2"/>
          <p:cNvSpPr>
            <a:spLocks noGrp="1"/>
          </p:cNvSpPr>
          <p:nvPr>
            <p:ph type="body" idx="1" hasCustomPrompt="1"/>
          </p:nvPr>
        </p:nvSpPr>
        <p:spPr>
          <a:xfrm>
            <a:off x="3426832" y="2386651"/>
            <a:ext cx="8281907" cy="51377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0" y="1479303"/>
            <a:ext cx="1339403" cy="1049700"/>
          </a:xfrm>
        </p:spPr>
        <p:txBody>
          <a:bodyPr anchor="ctr">
            <a:noAutofit/>
          </a:bodyPr>
          <a:lstStyle>
            <a:lvl1pPr marL="0" indent="0" algn="ctr">
              <a:buNone/>
              <a:defRPr sz="7200" b="1">
                <a:solidFill>
                  <a:schemeClr val="accent3"/>
                </a:solidFill>
                <a:latin typeface="+mj-lt"/>
              </a:defRPr>
            </a:lvl1pPr>
          </a:lstStyle>
          <a:p>
            <a:pPr lvl="0"/>
            <a:r>
              <a:rPr lang="en-US" altLang="zh-CN" dirty="0"/>
              <a:t>01</a:t>
            </a:r>
            <a:endParaRPr lang="zh-CN" altLang="en-US" dirty="0"/>
          </a:p>
        </p:txBody>
      </p:sp>
      <p:sp>
        <p:nvSpPr>
          <p:cNvPr id="7" name="灯片编号占位符 6"/>
          <p:cNvSpPr>
            <a:spLocks noGrp="1"/>
          </p:cNvSpPr>
          <p:nvPr>
            <p:ph type="sldNum" sz="quarter" idx="12"/>
          </p:nvPr>
        </p:nvSpPr>
        <p:spPr/>
        <p:txBody>
          <a:bodyPr/>
          <a:lstStyle/>
          <a:p>
            <a:fld id="{27C45CD9-0508-4D1E-923D-4DFDAA610D19}" type="slidenum">
              <a:rPr lang="zh-CN" altLang="en-US" smtClean="0"/>
              <a:t>‹#›</a:t>
            </a:fld>
            <a:endParaRPr lang="zh-CN" altLang="en-US" dirty="0"/>
          </a:p>
        </p:txBody>
      </p:sp>
    </p:spTree>
    <p:extLst>
      <p:ext uri="{BB962C8B-B14F-4D97-AF65-F5344CB8AC3E}">
        <p14:creationId xmlns:p14="http://schemas.microsoft.com/office/powerpoint/2010/main" val="335469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2" name="标题 1"/>
          <p:cNvSpPr>
            <a:spLocks noGrp="1"/>
          </p:cNvSpPr>
          <p:nvPr>
            <p:ph type="title"/>
          </p:nvPr>
        </p:nvSpPr>
        <p:spPr>
          <a:xfrm>
            <a:off x="609600" y="264459"/>
            <a:ext cx="10744200" cy="665816"/>
          </a:xfrm>
        </p:spPr>
        <p:txBody>
          <a:bodyPr>
            <a:noAutofit/>
          </a:bodyPr>
          <a:lstStyle>
            <a:lvl1pPr>
              <a:defRPr sz="3600" b="1"/>
            </a:lvl1pPr>
          </a:lstStyle>
          <a:p>
            <a:r>
              <a:rPr lang="zh-CN" altLang="en-US" dirty="0"/>
              <a:t>单击此处编辑母版标题样式</a:t>
            </a:r>
          </a:p>
        </p:txBody>
      </p:sp>
      <p:sp>
        <p:nvSpPr>
          <p:cNvPr id="3" name="内容占位符 2"/>
          <p:cNvSpPr>
            <a:spLocks noGrp="1"/>
          </p:cNvSpPr>
          <p:nvPr>
            <p:ph idx="1"/>
          </p:nvPr>
        </p:nvSpPr>
        <p:spPr>
          <a:xfrm>
            <a:off x="609599" y="1227667"/>
            <a:ext cx="10741155"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16" name="任意多边形 1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2842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3" name="内容占位符 2"/>
          <p:cNvSpPr>
            <a:spLocks noGrp="1"/>
          </p:cNvSpPr>
          <p:nvPr>
            <p:ph idx="1"/>
          </p:nvPr>
        </p:nvSpPr>
        <p:spPr>
          <a:xfrm>
            <a:off x="609599" y="635001"/>
            <a:ext cx="10741155"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6615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304124" y="221381"/>
            <a:ext cx="10832305" cy="5833980"/>
          </a:xfrm>
        </p:spPr>
        <p:txBody>
          <a:bodyPr anchor="t"/>
          <a:lstStyle>
            <a:lvl1pPr algn="ctr">
              <a:defRPr/>
            </a:lvl1pPr>
          </a:lstStyle>
          <a:p>
            <a:endParaRPr lang="zh-CN" altLang="en-US" dirty="0"/>
          </a:p>
        </p:txBody>
      </p:sp>
      <p:sp>
        <p:nvSpPr>
          <p:cNvPr id="26" name="任意多边形 25"/>
          <p:cNvSpPr/>
          <p:nvPr userDrawn="1"/>
        </p:nvSpPr>
        <p:spPr>
          <a:xfrm>
            <a:off x="1" y="6477000"/>
            <a:ext cx="1055988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userDrawn="1"/>
        </p:nvSpPr>
        <p:spPr>
          <a:xfrm>
            <a:off x="11350755" y="6058959"/>
            <a:ext cx="874872" cy="662516"/>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8" name="任意多边形 7"/>
          <p:cNvSpPr/>
          <p:nvPr userDrawn="1"/>
        </p:nvSpPr>
        <p:spPr>
          <a:xfrm>
            <a:off x="11463205" y="6010275"/>
            <a:ext cx="762423" cy="662516"/>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 name="灯片编号占位符 5"/>
          <p:cNvSpPr>
            <a:spLocks noGrp="1"/>
          </p:cNvSpPr>
          <p:nvPr>
            <p:ph type="sldNum" sz="quarter" idx="12"/>
          </p:nvPr>
        </p:nvSpPr>
        <p:spPr/>
        <p:txBody>
          <a:bodyPr/>
          <a:lstStyle/>
          <a:p>
            <a:fld id="{27C45CD9-0508-4D1E-923D-4DFDAA610D19}" type="slidenum">
              <a:rPr lang="zh-CN" altLang="en-US" smtClean="0"/>
              <a:t>‹#›</a:t>
            </a:fld>
            <a:endParaRPr lang="zh-CN" altLang="en-US"/>
          </a:p>
        </p:txBody>
      </p:sp>
      <p:sp>
        <p:nvSpPr>
          <p:cNvPr id="22" name="任意多边形 21"/>
          <p:cNvSpPr/>
          <p:nvPr userDrawn="1"/>
        </p:nvSpPr>
        <p:spPr>
          <a:xfrm>
            <a:off x="0" y="6336063"/>
            <a:ext cx="10388896"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占位符 8"/>
          <p:cNvSpPr>
            <a:spLocks noGrp="1"/>
          </p:cNvSpPr>
          <p:nvPr>
            <p:ph type="body" sz="quarter" idx="14" hasCustomPrompt="1"/>
          </p:nvPr>
        </p:nvSpPr>
        <p:spPr>
          <a:xfrm>
            <a:off x="-22652" y="385562"/>
            <a:ext cx="1984107" cy="732848"/>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2400">
                <a:solidFill>
                  <a:schemeClr val="bg2"/>
                </a:solidFill>
                <a:effectLst/>
              </a:defRPr>
            </a:lvl1pPr>
          </a:lstStyle>
          <a:p>
            <a:pPr lvl="0"/>
            <a:r>
              <a:rPr lang="zh-CN" altLang="en-US" dirty="0"/>
              <a:t>图片说明</a:t>
            </a:r>
          </a:p>
        </p:txBody>
      </p:sp>
      <p:grpSp>
        <p:nvGrpSpPr>
          <p:cNvPr id="50" name="组合 49"/>
          <p:cNvGrpSpPr/>
          <p:nvPr userDrawn="1"/>
        </p:nvGrpSpPr>
        <p:grpSpPr>
          <a:xfrm>
            <a:off x="183356" y="6466052"/>
            <a:ext cx="1663478" cy="280823"/>
            <a:chOff x="8729742" y="4570696"/>
            <a:chExt cx="2830517" cy="477836"/>
          </a:xfrm>
          <a:solidFill>
            <a:schemeClr val="accent4"/>
          </a:solidFill>
        </p:grpSpPr>
        <p:sp>
          <p:nvSpPr>
            <p:cNvPr id="51" name="Freeform 34"/>
            <p:cNvSpPr>
              <a:spLocks noEditPoints="1"/>
            </p:cNvSpPr>
            <p:nvPr userDrawn="1"/>
          </p:nvSpPr>
          <p:spPr bwMode="auto">
            <a:xfrm>
              <a:off x="9304417" y="4945345"/>
              <a:ext cx="1363665"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35"/>
            <p:cNvSpPr>
              <a:spLocks noEditPoints="1"/>
            </p:cNvSpPr>
            <p:nvPr userDrawn="1"/>
          </p:nvSpPr>
          <p:spPr bwMode="auto">
            <a:xfrm>
              <a:off x="10679194" y="4943758"/>
              <a:ext cx="873127" cy="103187"/>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36"/>
            <p:cNvSpPr>
              <a:spLocks noEditPoints="1"/>
            </p:cNvSpPr>
            <p:nvPr userDrawn="1"/>
          </p:nvSpPr>
          <p:spPr bwMode="auto">
            <a:xfrm>
              <a:off x="9304417" y="4596096"/>
              <a:ext cx="2255842" cy="300036"/>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37"/>
            <p:cNvSpPr>
              <a:spLocks noEditPoints="1"/>
            </p:cNvSpPr>
            <p:nvPr userDrawn="1"/>
          </p:nvSpPr>
          <p:spPr bwMode="auto">
            <a:xfrm>
              <a:off x="8798004" y="4643720"/>
              <a:ext cx="334964" cy="325436"/>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38"/>
            <p:cNvSpPr>
              <a:spLocks noEditPoints="1"/>
            </p:cNvSpPr>
            <p:nvPr userDrawn="1"/>
          </p:nvSpPr>
          <p:spPr bwMode="auto">
            <a:xfrm>
              <a:off x="8872617" y="4775483"/>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39"/>
            <p:cNvSpPr>
              <a:spLocks noEditPoints="1"/>
            </p:cNvSpPr>
            <p:nvPr userDrawn="1"/>
          </p:nvSpPr>
          <p:spPr bwMode="auto">
            <a:xfrm>
              <a:off x="8729742" y="4570696"/>
              <a:ext cx="474664" cy="477836"/>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0"/>
            <p:cNvSpPr>
              <a:spLocks noEditPoints="1"/>
            </p:cNvSpPr>
            <p:nvPr userDrawn="1"/>
          </p:nvSpPr>
          <p:spPr bwMode="auto">
            <a:xfrm>
              <a:off x="8763079" y="4810405"/>
              <a:ext cx="407989" cy="204787"/>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1"/>
            <p:cNvSpPr>
              <a:spLocks/>
            </p:cNvSpPr>
            <p:nvPr userDrawn="1"/>
          </p:nvSpPr>
          <p:spPr bwMode="auto">
            <a:xfrm>
              <a:off x="8913891" y="4711981"/>
              <a:ext cx="161925" cy="150812"/>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42"/>
            <p:cNvSpPr>
              <a:spLocks/>
            </p:cNvSpPr>
            <p:nvPr userDrawn="1"/>
          </p:nvSpPr>
          <p:spPr bwMode="auto">
            <a:xfrm>
              <a:off x="8942467" y="4694517"/>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43"/>
            <p:cNvSpPr>
              <a:spLocks/>
            </p:cNvSpPr>
            <p:nvPr userDrawn="1"/>
          </p:nvSpPr>
          <p:spPr bwMode="auto">
            <a:xfrm>
              <a:off x="8867855" y="4856442"/>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44"/>
            <p:cNvSpPr>
              <a:spLocks noEditPoints="1"/>
            </p:cNvSpPr>
            <p:nvPr userDrawn="1"/>
          </p:nvSpPr>
          <p:spPr bwMode="auto">
            <a:xfrm>
              <a:off x="8840867" y="4681823"/>
              <a:ext cx="252414" cy="257174"/>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45"/>
            <p:cNvSpPr>
              <a:spLocks noEditPoints="1"/>
            </p:cNvSpPr>
            <p:nvPr userDrawn="1"/>
          </p:nvSpPr>
          <p:spPr bwMode="auto">
            <a:xfrm>
              <a:off x="9091692" y="4667536"/>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46"/>
            <p:cNvSpPr>
              <a:spLocks noEditPoints="1"/>
            </p:cNvSpPr>
            <p:nvPr userDrawn="1"/>
          </p:nvSpPr>
          <p:spPr bwMode="auto">
            <a:xfrm>
              <a:off x="9120267" y="4715161"/>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47"/>
            <p:cNvSpPr>
              <a:spLocks noEditPoints="1"/>
            </p:cNvSpPr>
            <p:nvPr userDrawn="1"/>
          </p:nvSpPr>
          <p:spPr bwMode="auto">
            <a:xfrm>
              <a:off x="9037717" y="4621498"/>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48"/>
            <p:cNvSpPr>
              <a:spLocks noEditPoints="1"/>
            </p:cNvSpPr>
            <p:nvPr userDrawn="1"/>
          </p:nvSpPr>
          <p:spPr bwMode="auto">
            <a:xfrm>
              <a:off x="8913891" y="4588168"/>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49"/>
            <p:cNvSpPr>
              <a:spLocks noEditPoints="1"/>
            </p:cNvSpPr>
            <p:nvPr userDrawn="1"/>
          </p:nvSpPr>
          <p:spPr bwMode="auto">
            <a:xfrm>
              <a:off x="8971042" y="4589759"/>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50"/>
            <p:cNvSpPr>
              <a:spLocks noEditPoints="1"/>
            </p:cNvSpPr>
            <p:nvPr userDrawn="1"/>
          </p:nvSpPr>
          <p:spPr bwMode="auto">
            <a:xfrm>
              <a:off x="8756730" y="4715171"/>
              <a:ext cx="52389"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51"/>
            <p:cNvSpPr>
              <a:spLocks noEditPoints="1"/>
            </p:cNvSpPr>
            <p:nvPr userDrawn="1"/>
          </p:nvSpPr>
          <p:spPr bwMode="auto">
            <a:xfrm>
              <a:off x="8791655" y="4653259"/>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52"/>
            <p:cNvSpPr>
              <a:spLocks noEditPoints="1"/>
            </p:cNvSpPr>
            <p:nvPr userDrawn="1"/>
          </p:nvSpPr>
          <p:spPr bwMode="auto">
            <a:xfrm>
              <a:off x="8847216" y="4611977"/>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154594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94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2" name="矩形 1"/>
          <p:cNvSpPr/>
          <p:nvPr userDrawn="1"/>
        </p:nvSpPr>
        <p:spPr>
          <a:xfrm>
            <a:off x="0" y="-3175"/>
            <a:ext cx="12192000" cy="6861175"/>
          </a:xfrm>
          <a:prstGeom prst="rect">
            <a:avLst/>
          </a:prstGeom>
          <a:blipFill dpi="0" rotWithShape="1">
            <a:blip r:embed="rId2">
              <a:alphaModFix amt="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idx="1"/>
          </p:nvPr>
        </p:nvSpPr>
        <p:spPr>
          <a:xfrm>
            <a:off x="725422" y="781579"/>
            <a:ext cx="10741155"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84837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11573932" y="6055360"/>
            <a:ext cx="546947" cy="548639"/>
          </a:xfrm>
          <a:prstGeom prst="rect">
            <a:avLst/>
          </a:prstGeom>
        </p:spPr>
        <p:txBody>
          <a:bodyPr vert="horz" lIns="91440" tIns="45720" rIns="91440" bIns="45720" rtlCol="0" anchor="ctr"/>
          <a:lstStyle>
            <a:lvl1pPr algn="ctr">
              <a:defRPr sz="2800" b="1">
                <a:solidFill>
                  <a:schemeClr val="accent3"/>
                </a:solidFill>
                <a:latin typeface="+mn-lt"/>
              </a:defRPr>
            </a:lvl1pPr>
          </a:lstStyle>
          <a:p>
            <a:fld id="{27C45CD9-0508-4D1E-923D-4DFDAA610D19}" type="slidenum">
              <a:rPr lang="zh-CN" altLang="en-US" smtClean="0"/>
              <a:pPr/>
              <a:t>‹#›</a:t>
            </a:fld>
            <a:endParaRPr lang="zh-CN" altLang="en-US" dirty="0"/>
          </a:p>
        </p:txBody>
      </p:sp>
    </p:spTree>
    <p:extLst>
      <p:ext uri="{BB962C8B-B14F-4D97-AF65-F5344CB8AC3E}">
        <p14:creationId xmlns:p14="http://schemas.microsoft.com/office/powerpoint/2010/main" val="305728827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6" r:id="rId3"/>
    <p:sldLayoutId id="2147483661" r:id="rId4"/>
    <p:sldLayoutId id="2147483650" r:id="rId5"/>
    <p:sldLayoutId id="2147483662" r:id="rId6"/>
    <p:sldLayoutId id="2147483664" r:id="rId7"/>
    <p:sldLayoutId id="2147483655" r:id="rId8"/>
    <p:sldLayoutId id="2147483665" r:id="rId9"/>
    <p:sldLayoutId id="2147483663"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198837" y="1834508"/>
            <a:ext cx="7196667" cy="1110758"/>
          </a:xfrm>
        </p:spPr>
        <p:txBody>
          <a:bodyPr>
            <a:normAutofit/>
          </a:bodyPr>
          <a:lstStyle/>
          <a:p>
            <a:pPr algn="ctr"/>
            <a:r>
              <a:rPr lang="zh-CN" altLang="en-US" dirty="0"/>
              <a:t>组会报告</a:t>
            </a:r>
            <a:endParaRPr lang="en-US" altLang="zh-CN" dirty="0"/>
          </a:p>
        </p:txBody>
      </p:sp>
      <p:sp>
        <p:nvSpPr>
          <p:cNvPr id="5" name="副标题 4"/>
          <p:cNvSpPr>
            <a:spLocks noGrp="1"/>
          </p:cNvSpPr>
          <p:nvPr>
            <p:ph type="subTitle" idx="1"/>
          </p:nvPr>
        </p:nvSpPr>
        <p:spPr>
          <a:xfrm>
            <a:off x="2581408" y="3429000"/>
            <a:ext cx="4250215" cy="1377892"/>
          </a:xfrm>
        </p:spPr>
        <p:txBody>
          <a:bodyPr>
            <a:normAutofit/>
          </a:bodyPr>
          <a:lstStyle/>
          <a:p>
            <a:pPr algn="ctr"/>
            <a:r>
              <a:rPr lang="zh-CN" altLang="en-US" dirty="0"/>
              <a:t>王鹏</a:t>
            </a:r>
            <a:endParaRPr lang="en-US" altLang="zh-CN" dirty="0"/>
          </a:p>
          <a:p>
            <a:pPr algn="ctr"/>
            <a:r>
              <a:rPr lang="en-US" altLang="zh-CN" dirty="0" smtClean="0"/>
              <a:t>2024.05.30</a:t>
            </a:r>
            <a:endParaRPr lang="en-US" altLang="zh-CN" dirty="0" smtClean="0"/>
          </a:p>
          <a:p>
            <a:pPr algn="ctr"/>
            <a:endParaRPr lang="zh-CN" altLang="en-US" dirty="0"/>
          </a:p>
        </p:txBody>
      </p:sp>
    </p:spTree>
    <p:extLst>
      <p:ext uri="{BB962C8B-B14F-4D97-AF65-F5344CB8AC3E}">
        <p14:creationId xmlns:p14="http://schemas.microsoft.com/office/powerpoint/2010/main" val="194640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观察误差消除方案</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10</a:t>
            </a:fld>
            <a:endParaRPr lang="zh-CN" altLang="en-US"/>
          </a:p>
        </p:txBody>
      </p:sp>
      <p:sp>
        <p:nvSpPr>
          <p:cNvPr id="5" name="文本框 4"/>
          <p:cNvSpPr txBox="1"/>
          <p:nvPr/>
        </p:nvSpPr>
        <p:spPr>
          <a:xfrm>
            <a:off x="297703" y="1049286"/>
            <a:ext cx="3874477" cy="461665"/>
          </a:xfrm>
          <a:prstGeom prst="rect">
            <a:avLst/>
          </a:prstGeom>
          <a:noFill/>
        </p:spPr>
        <p:txBody>
          <a:bodyPr wrap="square" rtlCol="0">
            <a:spAutoFit/>
          </a:bodyPr>
          <a:lstStyle/>
          <a:p>
            <a:r>
              <a:rPr lang="zh-CN" altLang="en-US" sz="2400" b="1" dirty="0" smtClean="0"/>
              <a:t>耦合公式的解释</a:t>
            </a:r>
            <a:endParaRPr lang="zh-CN" altLang="en-US" sz="2400" b="1" dirty="0"/>
          </a:p>
        </p:txBody>
      </p:sp>
      <p:pic>
        <p:nvPicPr>
          <p:cNvPr id="6" name="图片 5"/>
          <p:cNvPicPr>
            <a:picLocks noChangeAspect="1"/>
          </p:cNvPicPr>
          <p:nvPr/>
        </p:nvPicPr>
        <p:blipFill>
          <a:blip r:embed="rId2"/>
          <a:stretch>
            <a:fillRect/>
          </a:stretch>
        </p:blipFill>
        <p:spPr>
          <a:xfrm>
            <a:off x="5591944" y="1055896"/>
            <a:ext cx="6089180" cy="1988928"/>
          </a:xfrm>
          <a:prstGeom prst="rect">
            <a:avLst/>
          </a:prstGeom>
        </p:spPr>
      </p:pic>
      <p:pic>
        <p:nvPicPr>
          <p:cNvPr id="7" name="图片 6"/>
          <p:cNvPicPr>
            <a:picLocks noChangeAspect="1"/>
          </p:cNvPicPr>
          <p:nvPr/>
        </p:nvPicPr>
        <p:blipFill>
          <a:blip r:embed="rId3"/>
          <a:stretch>
            <a:fillRect/>
          </a:stretch>
        </p:blipFill>
        <p:spPr>
          <a:xfrm>
            <a:off x="335360" y="1844824"/>
            <a:ext cx="4342857" cy="12000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305030" y="3068960"/>
                <a:ext cx="7734300" cy="646331"/>
              </a:xfrm>
              <a:prstGeom prst="rect">
                <a:avLst/>
              </a:prstGeom>
              <a:noFill/>
            </p:spPr>
            <p:txBody>
              <a:bodyPr wrap="square" rtlCol="0">
                <a:spAutoFit/>
              </a:bodyPr>
              <a:lstStyle/>
              <a:p>
                <a:r>
                  <a:rPr lang="zh-CN" altLang="en-US" dirty="0" smtClean="0"/>
                  <a:t>在包含观察</a:t>
                </a:r>
                <a:r>
                  <a:rPr lang="en-US" altLang="zh-CN" dirty="0" smtClean="0"/>
                  <a:t>coupler</a:t>
                </a:r>
                <a:r>
                  <a:rPr lang="zh-CN" altLang="en-US" dirty="0" smtClean="0"/>
                  <a:t>的哈密顿量中，经过一系列复杂的</a:t>
                </a:r>
                <a:r>
                  <a:rPr lang="en-US" altLang="zh-CN" dirty="0" smtClean="0"/>
                  <a:t>SW</a:t>
                </a:r>
                <a:r>
                  <a:rPr lang="zh-CN" altLang="en-US" dirty="0" smtClean="0"/>
                  <a:t>变换和对角化，得到上述</a:t>
                </a:r>
                <a:r>
                  <a:rPr lang="en-US" altLang="zh-CN" dirty="0" smtClean="0"/>
                  <a:t>3</a:t>
                </a:r>
                <a:r>
                  <a:rPr lang="zh-CN" altLang="en-US" dirty="0" smtClean="0"/>
                  <a:t>能级等效哈密顿量，其中</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与</m:t>
                    </m:r>
                  </m:oMath>
                </a14:m>
                <a:r>
                  <a:rPr lang="zh-CN" altLang="en-US" dirty="0" smtClean="0"/>
                  <a:t>杂散能级的耦合为</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305030" y="3068960"/>
                <a:ext cx="7734300" cy="646331"/>
              </a:xfrm>
              <a:prstGeom prst="rect">
                <a:avLst/>
              </a:prstGeom>
              <a:blipFill>
                <a:blip r:embed="rId4"/>
                <a:stretch>
                  <a:fillRect l="-630" t="-4717" b="-141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335361" y="3783763"/>
                <a:ext cx="10825238" cy="25176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i="1">
                              <a:latin typeface="Cambria Math" panose="02040503050406030204" pitchFamily="18" charset="0"/>
                            </a:rPr>
                            <m:t>+</m:t>
                          </m:r>
                          <m:r>
                            <a:rPr lang="en-US" altLang="zh-CN"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h𝑠</m:t>
                          </m:r>
                        </m:sub>
                      </m:sSub>
                      <m:r>
                        <a:rPr lang="zh-CN" altLang="en-US" i="0">
                          <a:latin typeface="Cambria Math" panose="02040503050406030204" pitchFamily="18" charset="0"/>
                        </a:rPr>
                        <m:t>+</m:t>
                      </m:r>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num>
                        <m:den>
                          <m:r>
                            <a:rPr lang="zh-CN" altLang="en-US" i="0">
                              <a:latin typeface="Cambria Math" panose="02040503050406030204" pitchFamily="18" charset="0"/>
                            </a:rPr>
                            <m:t>2</m:t>
                          </m:r>
                        </m:den>
                      </m:f>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𝑙</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m:rPr>
                                      <m:sty m:val="p"/>
                                    </m:rPr>
                                    <a:rPr lang="zh-CN" altLang="en-US" i="0">
                                      <a:latin typeface="Cambria Math" panose="02040503050406030204" pitchFamily="18" charset="0"/>
                                    </a:rPr>
                                    <m:t>gate</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𝑠</m:t>
                                      </m:r>
                                    </m:sub>
                                  </m:sSub>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𝑠</m:t>
                                      </m:r>
                                    </m:sub>
                                  </m:sSub>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𝑠</m:t>
                                      </m:r>
                                    </m:sub>
                                  </m:sSub>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𝑙</m:t>
                                  </m:r>
                                </m:sub>
                              </m:sSub>
                            </m:den>
                          </m:f>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a:rPr lang="zh-CN" altLang="en-US" i="1">
                                          <a:latin typeface="Cambria Math" panose="02040503050406030204" pitchFamily="18" charset="0"/>
                                        </a:rPr>
                                        <m:t>𝑠</m:t>
                                      </m:r>
                                    </m:sub>
                                  </m:sSub>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𝜔</m:t>
                                  </m:r>
                                </m:e>
                                <m:sub>
                                  <m:r>
                                    <a:rPr lang="zh-CN" altLang="en-US" i="1">
                                      <a:latin typeface="Cambria Math" panose="02040503050406030204" pitchFamily="18" charset="0"/>
                                    </a:rPr>
                                    <m:t>𝑠</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e>
                              </m:rad>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m:rPr>
                                      <m:sty m:val="p"/>
                                    </m:rPr>
                                    <a:rPr lang="zh-CN" altLang="en-US" i="0">
                                      <a:latin typeface="Cambria Math" panose="02040503050406030204" pitchFamily="18" charset="0"/>
                                    </a:rPr>
                                    <m:t>gate</m:t>
                                  </m:r>
                                </m:sub>
                              </m:sSub>
                            </m:den>
                          </m:f>
                        </m:e>
                      </m:d>
                    </m:oMath>
                  </m:oMathPara>
                </a14:m>
                <a:endParaRPr lang="en-US" altLang="zh-CN" dirty="0" smtClean="0"/>
              </a:p>
              <a:p>
                <a:r>
                  <a:rPr lang="zh-CN" altLang="en-US" dirty="0" smtClean="0"/>
                  <a:t>把其中的耦合与频率换成</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m:t>
                    </m:r>
                    <m:r>
                      <a:rPr lang="zh-CN" altLang="en-US" i="1" smtClean="0">
                        <a:latin typeface="Cambria Math" panose="02040503050406030204" pitchFamily="18" charset="0"/>
                      </a:rPr>
                      <m:t>的</m:t>
                    </m:r>
                  </m:oMath>
                </a14:m>
                <a:r>
                  <a:rPr lang="zh-CN" altLang="en-US" dirty="0" smtClean="0"/>
                  <a:t>相关量，得到</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smtClean="0">
                                  <a:latin typeface="Cambria Math" panose="02040503050406030204" pitchFamily="18" charset="0"/>
                                </a:rPr>
                                <m:t>𝑔</m:t>
                              </m:r>
                            </m:e>
                          </m:acc>
                        </m:e>
                        <m:sub>
                          <m:r>
                            <a:rPr lang="en-US" altLang="zh-CN" i="1">
                              <a:latin typeface="Cambria Math" panose="02040503050406030204" pitchFamily="18" charset="0"/>
                            </a:rPr>
                            <m:t>+</m:t>
                          </m:r>
                          <m:r>
                            <a:rPr lang="en-US" altLang="zh-CN" i="1">
                              <a:latin typeface="Cambria Math" panose="02040503050406030204" pitchFamily="18" charset="0"/>
                            </a:rPr>
                            <m:t>𝑠</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m:t>
                          </m:r>
                          <m:r>
                            <a:rPr lang="en-US" altLang="zh-CN" i="1">
                              <a:latin typeface="Cambria Math" panose="02040503050406030204" pitchFamily="18" charset="0"/>
                            </a:rPr>
                            <m:t>𝑠</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b="0" i="1" smtClean="0">
                                  <a:latin typeface="Cambria Math" panose="02040503050406030204" pitchFamily="18" charset="0"/>
                                </a:rPr>
                                <m:t>𝑠</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i="1">
                          <a:latin typeface="Cambria Math" panose="02040503050406030204" pitchFamily="18" charset="0"/>
                        </a:rPr>
                        <m:t>)</m:t>
                      </m:r>
                    </m:oMath>
                  </m:oMathPara>
                </a14:m>
                <a:endParaRPr lang="en-US" altLang="zh-CN" dirty="0" smtClean="0"/>
              </a:p>
              <a:p>
                <a:r>
                  <a:rPr lang="zh-CN" altLang="en-US" dirty="0" smtClean="0"/>
                  <a:t>这其实就是最一般的可调耦合解析形式，只不过考虑的结构从单激发子空间的可调耦合变为杂化能级与观察能级的之间的可调耦合。</a:t>
                </a:r>
                <a:endParaRPr lang="en-US" altLang="zh-CN" dirty="0" smtClean="0"/>
              </a:p>
              <a:p>
                <a:r>
                  <a:rPr lang="zh-CN" altLang="en-US" dirty="0" smtClean="0"/>
                  <a:t>因此，我们的方案是一般可调耦合方案的一个很自然的推广。</a:t>
                </a:r>
                <a:endParaRPr lang="en-US" altLang="zh-CN" dirty="0" smtClean="0"/>
              </a:p>
            </p:txBody>
          </p:sp>
        </mc:Choice>
        <mc:Fallback>
          <p:sp>
            <p:nvSpPr>
              <p:cNvPr id="9" name="矩形 8"/>
              <p:cNvSpPr>
                <a:spLocks noRot="1" noChangeAspect="1" noMove="1" noResize="1" noEditPoints="1" noAdjustHandles="1" noChangeArrowheads="1" noChangeShapeType="1" noTextEdit="1"/>
              </p:cNvSpPr>
              <p:nvPr/>
            </p:nvSpPr>
            <p:spPr>
              <a:xfrm>
                <a:off x="335361" y="3783763"/>
                <a:ext cx="10825238" cy="2517677"/>
              </a:xfrm>
              <a:prstGeom prst="rect">
                <a:avLst/>
              </a:prstGeom>
              <a:blipFill>
                <a:blip r:embed="rId5"/>
                <a:stretch>
                  <a:fillRect l="-450" b="-29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669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观察误差消除方案</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11</a:t>
            </a:fld>
            <a:endParaRPr lang="zh-CN" altLang="en-US"/>
          </a:p>
        </p:txBody>
      </p:sp>
      <mc:AlternateContent xmlns:mc="http://schemas.openxmlformats.org/markup-compatibility/2006">
        <mc:Choice xmlns:a14="http://schemas.microsoft.com/office/drawing/2010/main" Requires="a14">
          <p:sp>
            <p:nvSpPr>
              <p:cNvPr id="5" name="内容占位符 2"/>
              <p:cNvSpPr>
                <a:spLocks noGrp="1"/>
              </p:cNvSpPr>
              <p:nvPr>
                <p:ph idx="1"/>
              </p:nvPr>
            </p:nvSpPr>
            <p:spPr>
              <a:xfrm>
                <a:off x="617209" y="1628800"/>
                <a:ext cx="10515600" cy="4536504"/>
              </a:xfrm>
            </p:spPr>
            <p:txBody>
              <a:bodyPr>
                <a:normAutofit fontScale="62500" lnSpcReduction="20000"/>
              </a:bodyPr>
              <a:lstStyle/>
              <a:p>
                <a:pPr marL="0" indent="0">
                  <a:lnSpc>
                    <a:spcPct val="120000"/>
                  </a:lnSpc>
                  <a:buNone/>
                </a:pPr>
                <a:r>
                  <a:rPr lang="zh-CN" altLang="en-US" dirty="0" smtClean="0"/>
                  <a:t>在</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1</m:t>
                            </m:r>
                          </m:e>
                          <m:sub>
                            <m:r>
                              <a:rPr lang="en-US" altLang="zh-CN" b="0" i="1" smtClean="0">
                                <a:latin typeface="Cambria Math" panose="02040503050406030204" pitchFamily="18" charset="0"/>
                              </a:rPr>
                              <m:t>𝑙</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1</m:t>
                            </m:r>
                          </m:e>
                          <m:sub>
                            <m:r>
                              <a:rPr lang="en-US" altLang="zh-CN" b="0" i="1" smtClean="0">
                                <a:latin typeface="Cambria Math" panose="02040503050406030204" pitchFamily="18" charset="0"/>
                              </a:rPr>
                              <m:t>h</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0</m:t>
                            </m:r>
                          </m:e>
                          <m:sub>
                            <m:r>
                              <a:rPr lang="en-US" altLang="zh-CN" b="0" i="1" smtClean="0">
                                <a:latin typeface="Cambria Math" panose="02040503050406030204" pitchFamily="18" charset="0"/>
                              </a:rPr>
                              <m:t>𝑠</m:t>
                            </m:r>
                          </m:sub>
                        </m:sSub>
                      </m:e>
                    </m:d>
                    <m:r>
                      <a:rPr lang="zh-CN" altLang="en-US" i="1">
                        <a:latin typeface="Cambria Math" panose="02040503050406030204" pitchFamily="18" charset="0"/>
                      </a:rPr>
                      <m:t>与</m:t>
                    </m:r>
                    <m:r>
                      <a:rPr lang="en-US" altLang="zh-CN" b="0" i="1" smtClean="0">
                        <a:latin typeface="Cambria Math" panose="02040503050406030204" pitchFamily="18" charset="0"/>
                      </a:rPr>
                      <m:t>|011〉</m:t>
                    </m:r>
                    <m:r>
                      <a:rPr lang="zh-CN" altLang="en-US" i="1">
                        <a:latin typeface="Cambria Math" panose="02040503050406030204" pitchFamily="18" charset="0"/>
                      </a:rPr>
                      <m:t>近</m:t>
                    </m:r>
                  </m:oMath>
                </a14:m>
                <a:r>
                  <a:rPr lang="zh-CN" altLang="en-US" dirty="0" smtClean="0"/>
                  <a:t>共振的时候，我们可以通过调节观察</a:t>
                </a:r>
                <a:r>
                  <a:rPr lang="en-US" altLang="zh-CN" dirty="0" smtClean="0"/>
                  <a:t>coupler</a:t>
                </a:r>
                <a:r>
                  <a:rPr lang="zh-CN" altLang="en-US" dirty="0" smtClean="0"/>
                  <a:t>使得这两个能级关断，但是，此前未考虑单激发子空间的情况，主要考虑两种相互作用</a:t>
                </a:r>
                <a:endParaRPr lang="en-US" altLang="zh-CN" dirty="0"/>
              </a:p>
              <a:p>
                <a:pPr marL="342900" indent="-342900">
                  <a:lnSpc>
                    <a:spcPct val="120000"/>
                  </a:lnSpc>
                  <a:buFont typeface="+mj-lt"/>
                  <a:buAutoNum type="arabicPeriod"/>
                </a:pP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100</m:t>
                    </m:r>
                    <m:r>
                      <a:rPr lang="en-US" altLang="zh-CN" i="1">
                        <a:latin typeface="Cambria Math" panose="02040503050406030204" pitchFamily="18" charset="0"/>
                      </a:rPr>
                      <m:t>〉</m:t>
                    </m:r>
                    <m:r>
                      <a:rPr lang="zh-CN" altLang="en-US" i="1" smtClean="0">
                        <a:latin typeface="Cambria Math" panose="02040503050406030204" pitchFamily="18" charset="0"/>
                      </a:rPr>
                      <m:t>和</m:t>
                    </m:r>
                    <m:r>
                      <a:rPr lang="en-US" altLang="zh-CN" i="1">
                        <a:latin typeface="Cambria Math" panose="02040503050406030204" pitchFamily="18" charset="0"/>
                      </a:rPr>
                      <m:t>|</m:t>
                    </m:r>
                    <m:r>
                      <a:rPr lang="en-US" altLang="zh-CN" b="0" i="1" smtClean="0">
                        <a:latin typeface="Cambria Math" panose="02040503050406030204" pitchFamily="18" charset="0"/>
                      </a:rPr>
                      <m:t>001</m:t>
                    </m:r>
                    <m:r>
                      <a:rPr lang="en-US" altLang="zh-CN" i="1" smtClean="0">
                        <a:latin typeface="Cambria Math" panose="02040503050406030204" pitchFamily="18" charset="0"/>
                      </a:rPr>
                      <m:t>〉</m:t>
                    </m:r>
                    <m:r>
                      <a:rPr lang="zh-CN" altLang="en-US" i="1">
                        <a:latin typeface="Cambria Math" panose="02040503050406030204" pitchFamily="18" charset="0"/>
                      </a:rPr>
                      <m:t>近</m:t>
                    </m:r>
                  </m:oMath>
                </a14:m>
                <a:r>
                  <a:rPr lang="zh-CN" altLang="en-US" dirty="0" smtClean="0"/>
                  <a:t>共振，此时主要考虑横向相互作用</a:t>
                </a:r>
                <a:endParaRPr lang="en-US" altLang="zh-CN" dirty="0" smtClean="0"/>
              </a:p>
              <a:p>
                <a:pPr marL="342900" indent="-342900">
                  <a:lnSpc>
                    <a:spcPct val="120000"/>
                  </a:lnSpc>
                  <a:buFont typeface="+mj-lt"/>
                  <a:buAutoNum type="arabicPeriod"/>
                </a:pPr>
                <a14:m>
                  <m:oMath xmlns:m="http://schemas.openxmlformats.org/officeDocument/2006/math">
                    <m:r>
                      <a:rPr lang="en-US" altLang="zh-CN" i="1">
                        <a:latin typeface="Cambria Math" panose="02040503050406030204" pitchFamily="18" charset="0"/>
                      </a:rPr>
                      <m:t>|</m:t>
                    </m:r>
                    <m:r>
                      <a:rPr lang="en-US" altLang="zh-CN" b="0" i="1" smtClean="0">
                        <a:latin typeface="Cambria Math" panose="02040503050406030204" pitchFamily="18" charset="0"/>
                      </a:rPr>
                      <m:t>01</m:t>
                    </m:r>
                    <m:r>
                      <a:rPr lang="en-US" altLang="zh-CN" i="1">
                        <a:latin typeface="Cambria Math" panose="02040503050406030204" pitchFamily="18" charset="0"/>
                      </a:rPr>
                      <m:t>0〉</m:t>
                    </m:r>
                    <m:r>
                      <a:rPr lang="zh-CN" altLang="en-US" i="1">
                        <a:latin typeface="Cambria Math" panose="02040503050406030204" pitchFamily="18" charset="0"/>
                      </a:rPr>
                      <m:t>和</m:t>
                    </m:r>
                    <m:r>
                      <a:rPr lang="en-US" altLang="zh-CN" i="1">
                        <a:latin typeface="Cambria Math" panose="02040503050406030204" pitchFamily="18" charset="0"/>
                      </a:rPr>
                      <m:t>|001〉</m:t>
                    </m:r>
                  </m:oMath>
                </a14:m>
                <a:r>
                  <a:rPr lang="zh-CN" altLang="en-US" dirty="0" smtClean="0"/>
                  <a:t>失谐接近非谐，此时主要考虑</a:t>
                </a:r>
                <a:r>
                  <a:rPr lang="en-US" altLang="zh-CN" dirty="0" smtClean="0"/>
                  <a:t>ZZ</a:t>
                </a:r>
                <a:r>
                  <a:rPr lang="zh-CN" altLang="en-US" dirty="0" smtClean="0"/>
                  <a:t>相互作用</a:t>
                </a:r>
                <a:endParaRPr lang="en-US" altLang="zh-CN" dirty="0"/>
              </a:p>
              <a:p>
                <a:pPr marL="0" indent="0">
                  <a:lnSpc>
                    <a:spcPct val="120000"/>
                  </a:lnSpc>
                  <a:buNone/>
                </a:pPr>
                <a:r>
                  <a:rPr lang="zh-CN" altLang="en-US" dirty="0" smtClean="0"/>
                  <a:t>对于情况</a:t>
                </a:r>
                <a:r>
                  <a:rPr lang="en-US" altLang="zh-CN" dirty="0" smtClean="0"/>
                  <a:t>1</a:t>
                </a:r>
                <a:r>
                  <a:rPr lang="zh-CN" altLang="en-US" dirty="0" smtClean="0"/>
                  <a:t>，不考虑次近邻的直接杂散耦合，此时二者的</a:t>
                </a:r>
                <a:r>
                  <a:rPr lang="zh-CN" altLang="en-US" dirty="0"/>
                  <a:t>有效</a:t>
                </a:r>
                <a:r>
                  <a:rPr lang="zh-CN" altLang="en-US" dirty="0" smtClean="0"/>
                  <a:t>耦合为</a:t>
                </a:r>
                <a:endParaRPr lang="en-US" altLang="zh-CN" dirty="0" smtClean="0"/>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b="0" i="1" smtClean="0">
                              <a:latin typeface="Cambria Math" panose="02040503050406030204" pitchFamily="18" charset="0"/>
                            </a:rPr>
                            <m:t>𝑙</m:t>
                          </m:r>
                          <m:r>
                            <a:rPr lang="en-US" altLang="zh-CN" i="1">
                              <a:latin typeface="Cambria Math" panose="02040503050406030204" pitchFamily="18" charset="0"/>
                            </a:rPr>
                            <m:t>𝑠</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b="0" i="1" smtClean="0">
                                  <a:latin typeface="Cambria Math" panose="02040503050406030204" pitchFamily="18" charset="0"/>
                                </a:rPr>
                                <m:t>𝑙h</m:t>
                              </m:r>
                            </m:sub>
                          </m:sSub>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b="0" i="1" smtClean="0">
                                  <a:latin typeface="Cambria Math" panose="02040503050406030204" pitchFamily="18" charset="0"/>
                                </a:rPr>
                                <m:t>h</m:t>
                              </m:r>
                              <m:r>
                                <a:rPr lang="en-US" altLang="zh-CN" i="1">
                                  <a:latin typeface="Cambria Math" panose="02040503050406030204" pitchFamily="18" charset="0"/>
                                </a:rPr>
                                <m:t>𝑠</m:t>
                              </m:r>
                            </m:sub>
                          </m:sSub>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𝑙h</m:t>
                              </m:r>
                            </m:sub>
                          </m:sSub>
                        </m:den>
                      </m:f>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𝑠h</m:t>
                              </m:r>
                            </m:sub>
                          </m:sSub>
                        </m:den>
                      </m:f>
                      <m:r>
                        <a:rPr lang="en-US" altLang="zh-CN" i="1">
                          <a:latin typeface="Cambria Math" panose="02040503050406030204" pitchFamily="18" charset="0"/>
                        </a:rPr>
                        <m:t>)</m:t>
                      </m:r>
                    </m:oMath>
                  </m:oMathPara>
                </a14:m>
                <a:endParaRPr lang="en-US" altLang="zh-CN" dirty="0" smtClean="0"/>
              </a:p>
              <a:p>
                <a:pPr marL="0" indent="0">
                  <a:lnSpc>
                    <a:spcPct val="120000"/>
                  </a:lnSpc>
                  <a:buNone/>
                </a:pPr>
                <a:r>
                  <a:rPr lang="zh-CN" altLang="en-US" dirty="0" smtClean="0"/>
                  <a:t>其中</a:t>
                </a:r>
                <a:endParaRPr lang="en-US" altLang="zh-CN" dirty="0" smtClean="0"/>
              </a:p>
              <a:p>
                <a:pPr marL="0" indent="0">
                  <a:lnSpc>
                    <a:spcPct val="120000"/>
                  </a:lnSpc>
                  <a:buNone/>
                </a:pPr>
                <a14:m>
                  <m:oMathPara xmlns:m="http://schemas.openxmlformats.org/officeDocument/2006/math">
                    <m:oMathParaPr>
                      <m:jc m:val="center"/>
                    </m:oMathParaPr>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i="1">
                              <a:latin typeface="Cambria Math" panose="02040503050406030204" pitchFamily="18" charset="0"/>
                            </a:rPr>
                            <m:t>h𝑠</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h</m:t>
                          </m:r>
                          <m:r>
                            <a:rPr lang="en-US" altLang="zh-CN" i="1">
                              <a:latin typeface="Cambria Math" panose="02040503050406030204" pitchFamily="18" charset="0"/>
                            </a:rPr>
                            <m:t>𝑠</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b="0" i="1" smtClean="0">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b="0" i="1" smtClean="0">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i="1">
                          <a:latin typeface="Cambria Math" panose="02040503050406030204" pitchFamily="18" charset="0"/>
                        </a:rPr>
                        <m:t>)</m:t>
                      </m:r>
                    </m:oMath>
                  </m:oMathPara>
                </a14:m>
                <a:endParaRPr lang="en-US" altLang="zh-CN" dirty="0" smtClean="0"/>
              </a:p>
              <a:p>
                <a:pPr marL="0" indent="0">
                  <a:lnSpc>
                    <a:spcPct val="120000"/>
                  </a:lnSpc>
                  <a:buNone/>
                </a:pPr>
                <a:r>
                  <a:rPr lang="en-US" altLang="zh-CN" dirty="0"/>
                  <a:t>h</a:t>
                </a:r>
                <a:r>
                  <a:rPr lang="zh-CN" altLang="en-US" dirty="0" smtClean="0"/>
                  <a:t>和</a:t>
                </a:r>
                <a:r>
                  <a:rPr lang="en-US" altLang="zh-CN" dirty="0" smtClean="0"/>
                  <a:t>s</a:t>
                </a:r>
                <a:r>
                  <a:rPr lang="zh-CN" altLang="en-US" dirty="0" smtClean="0"/>
                  <a:t>之间的有效耦合与上页的</a:t>
                </a:r>
                <a14:m>
                  <m:oMath xmlns:m="http://schemas.openxmlformats.org/officeDocument/2006/math">
                    <m:r>
                      <a:rPr lang="en-US" altLang="zh-CN">
                        <a:latin typeface="Cambria Math" panose="02040503050406030204" pitchFamily="18" charset="0"/>
                      </a:rPr>
                      <m:t>|+</m:t>
                    </m:r>
                    <m:r>
                      <a:rPr lang="en-US" altLang="zh-CN" i="1">
                        <a:latin typeface="Cambria Math" panose="02040503050406030204" pitchFamily="18" charset="0"/>
                      </a:rPr>
                      <m:t>〉</m:t>
                    </m:r>
                    <m:r>
                      <a:rPr lang="zh-CN" altLang="en-US" i="1">
                        <a:latin typeface="Cambria Math" panose="02040503050406030204" pitchFamily="18" charset="0"/>
                      </a:rPr>
                      <m:t>与</m:t>
                    </m:r>
                  </m:oMath>
                </a14:m>
                <a:r>
                  <a:rPr lang="zh-CN" altLang="en-US" dirty="0"/>
                  <a:t>杂散</a:t>
                </a:r>
                <a:r>
                  <a:rPr lang="zh-CN" altLang="en-US" dirty="0" smtClean="0"/>
                  <a:t>能级的耦合只相差了</a:t>
                </a:r>
                <a14:m>
                  <m:oMath xmlns:m="http://schemas.openxmlformats.org/officeDocument/2006/math">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𝑠</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num>
                      <m:den>
                        <m:r>
                          <a:rPr lang="en-US" altLang="zh-CN" i="1">
                            <a:latin typeface="Cambria Math" panose="02040503050406030204" pitchFamily="18" charset="0"/>
                          </a:rPr>
                          <m:t>2</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i="1">
                                <a:latin typeface="Cambria Math" panose="02040503050406030204" pitchFamily="18" charset="0"/>
                              </a:rPr>
                              <m:t>h</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Δ</m:t>
                            </m:r>
                          </m:e>
                          <m: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𝑠</m:t>
                                </m:r>
                              </m:sub>
                            </m:sSub>
                          </m:sub>
                        </m:sSub>
                      </m:den>
                    </m:f>
                    <m:r>
                      <a:rPr lang="en-US" altLang="zh-CN" b="0" i="1" smtClean="0">
                        <a:latin typeface="Cambria Math" panose="02040503050406030204" pitchFamily="18" charset="0"/>
                      </a:rPr>
                      <m:t>)</m:t>
                    </m:r>
                  </m:oMath>
                </a14:m>
                <a:r>
                  <a:rPr lang="zh-CN" altLang="en-US" dirty="0" smtClean="0"/>
                  <a:t>，并且，后者的耦合已经关断，因此相差的这部分就是</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𝑔</m:t>
                            </m:r>
                          </m:e>
                        </m:acc>
                      </m:e>
                      <m:sub>
                        <m:r>
                          <a:rPr lang="en-US" altLang="zh-CN" i="1">
                            <a:latin typeface="Cambria Math" panose="02040503050406030204" pitchFamily="18" charset="0"/>
                          </a:rPr>
                          <m:t>h𝑠</m:t>
                        </m:r>
                      </m:sub>
                    </m:sSub>
                  </m:oMath>
                </a14:m>
                <a:r>
                  <a:rPr lang="zh-CN" altLang="en-US" dirty="0" smtClean="0"/>
                  <a:t>的绝对耦合。</a:t>
                </a:r>
                <a:endParaRPr lang="en-US" altLang="zh-CN" dirty="0" smtClean="0"/>
              </a:p>
            </p:txBody>
          </p:sp>
        </mc:Choice>
        <mc:Fallback>
          <p:sp>
            <p:nvSpPr>
              <p:cNvPr id="5" name="内容占位符 2"/>
              <p:cNvSpPr>
                <a:spLocks noGrp="1" noRot="1" noChangeAspect="1" noMove="1" noResize="1" noEditPoints="1" noAdjustHandles="1" noChangeArrowheads="1" noChangeShapeType="1" noTextEdit="1"/>
              </p:cNvSpPr>
              <p:nvPr>
                <p:ph idx="1"/>
              </p:nvPr>
            </p:nvSpPr>
            <p:spPr>
              <a:xfrm>
                <a:off x="617209" y="1628800"/>
                <a:ext cx="10515600" cy="4536504"/>
              </a:xfrm>
              <a:blipFill>
                <a:blip r:embed="rId2"/>
                <a:stretch>
                  <a:fillRect l="-464" t="-672" r="-174" b="-1075"/>
                </a:stretch>
              </a:blipFill>
            </p:spPr>
            <p:txBody>
              <a:bodyPr/>
              <a:lstStyle/>
              <a:p>
                <a:r>
                  <a:rPr lang="zh-CN" altLang="en-US">
                    <a:noFill/>
                  </a:rPr>
                  <a:t> </a:t>
                </a:r>
              </a:p>
            </p:txBody>
          </p:sp>
        </mc:Fallback>
      </mc:AlternateContent>
      <p:sp>
        <p:nvSpPr>
          <p:cNvPr id="6" name="矩形 5"/>
          <p:cNvSpPr/>
          <p:nvPr/>
        </p:nvSpPr>
        <p:spPr>
          <a:xfrm>
            <a:off x="564832" y="1048705"/>
            <a:ext cx="5416868" cy="461665"/>
          </a:xfrm>
          <a:prstGeom prst="rect">
            <a:avLst/>
          </a:prstGeom>
        </p:spPr>
        <p:txBody>
          <a:bodyPr wrap="none">
            <a:spAutoFit/>
          </a:bodyPr>
          <a:lstStyle/>
          <a:p>
            <a:r>
              <a:rPr lang="zh-CN" altLang="en-US" sz="2400" b="1" dirty="0" smtClean="0"/>
              <a:t>观察相互作用在单激发子空间内的影响</a:t>
            </a:r>
            <a:endParaRPr lang="zh-CN" altLang="en-US" sz="2400" b="1" dirty="0"/>
          </a:p>
        </p:txBody>
      </p:sp>
    </p:spTree>
    <p:extLst>
      <p:ext uri="{BB962C8B-B14F-4D97-AF65-F5344CB8AC3E}">
        <p14:creationId xmlns:p14="http://schemas.microsoft.com/office/powerpoint/2010/main" val="110771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观察误差消除方案</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277804" y="2136639"/>
            <a:ext cx="5833846" cy="2880000"/>
          </a:xfrm>
          <a:prstGeom prst="rect">
            <a:avLst/>
          </a:prstGeom>
        </p:spPr>
      </p:pic>
      <p:pic>
        <p:nvPicPr>
          <p:cNvPr id="6" name="图片 5"/>
          <p:cNvPicPr>
            <a:picLocks noChangeAspect="1"/>
          </p:cNvPicPr>
          <p:nvPr/>
        </p:nvPicPr>
        <p:blipFill>
          <a:blip r:embed="rId3"/>
          <a:stretch>
            <a:fillRect/>
          </a:stretch>
        </p:blipFill>
        <p:spPr>
          <a:xfrm>
            <a:off x="6675080" y="2136639"/>
            <a:ext cx="4600181" cy="2880000"/>
          </a:xfrm>
          <a:prstGeom prst="rect">
            <a:avLst/>
          </a:prstGeom>
        </p:spPr>
      </p:pic>
      <p:sp>
        <p:nvSpPr>
          <p:cNvPr id="7" name="矩形 6"/>
          <p:cNvSpPr/>
          <p:nvPr/>
        </p:nvSpPr>
        <p:spPr>
          <a:xfrm>
            <a:off x="564832" y="1048705"/>
            <a:ext cx="5416868" cy="461665"/>
          </a:xfrm>
          <a:prstGeom prst="rect">
            <a:avLst/>
          </a:prstGeom>
        </p:spPr>
        <p:txBody>
          <a:bodyPr wrap="none">
            <a:spAutoFit/>
          </a:bodyPr>
          <a:lstStyle/>
          <a:p>
            <a:r>
              <a:rPr lang="zh-CN" altLang="en-US" sz="2400" b="1" dirty="0" smtClean="0"/>
              <a:t>观察相互作用在单激发子空间内的影响</a:t>
            </a:r>
            <a:endParaRPr lang="zh-CN" altLang="en-US" sz="2400" b="1" dirty="0"/>
          </a:p>
        </p:txBody>
      </p:sp>
      <mc:AlternateContent xmlns:mc="http://schemas.openxmlformats.org/markup-compatibility/2006">
        <mc:Choice xmlns:a14="http://schemas.microsoft.com/office/drawing/2010/main" Requires="a14">
          <p:sp>
            <p:nvSpPr>
              <p:cNvPr id="8" name="文本框 7"/>
              <p:cNvSpPr txBox="1"/>
              <p:nvPr/>
            </p:nvSpPr>
            <p:spPr>
              <a:xfrm>
                <a:off x="1055440" y="1602703"/>
                <a:ext cx="3888432" cy="369332"/>
              </a:xfrm>
              <a:prstGeom prst="rect">
                <a:avLst/>
              </a:prstGeom>
              <a:noFill/>
            </p:spPr>
            <p:txBody>
              <a:bodyPr wrap="square" rtlCol="0">
                <a:spAutoFit/>
              </a:bodyPr>
              <a:lstStyle/>
              <a:p>
                <a:pPr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𝐿</m:t>
                        </m:r>
                      </m:sub>
                    </m:sSub>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 </m:t>
                    </m:r>
                    <m:r>
                      <a:rPr lang="zh-CN" altLang="en-US" i="1">
                        <a:latin typeface="Cambria Math" panose="02040503050406030204" pitchFamily="18" charset="0"/>
                      </a:rPr>
                      <m:t>横向</m:t>
                    </m:r>
                  </m:oMath>
                </a14:m>
                <a:r>
                  <a:rPr lang="zh-CN" altLang="en-US" dirty="0" smtClean="0"/>
                  <a:t>耦合</a:t>
                </a:r>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1055440" y="1602703"/>
                <a:ext cx="3888432" cy="369332"/>
              </a:xfrm>
              <a:prstGeom prst="rect">
                <a:avLst/>
              </a:prstGeom>
              <a:blipFill>
                <a:blip r:embed="rId4"/>
                <a:stretch>
                  <a:fillRect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7030954" y="1606629"/>
                <a:ext cx="3888432" cy="369332"/>
              </a:xfrm>
              <a:prstGeom prst="rect">
                <a:avLst/>
              </a:prstGeom>
              <a:noFill/>
            </p:spPr>
            <p:txBody>
              <a:bodyPr wrap="square" rtlCol="0">
                <a:spAutoFit/>
              </a:bodyPr>
              <a:lstStyle/>
              <a:p>
                <a:pPr algn="ct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𝐻</m:t>
                        </m:r>
                      </m:sub>
                    </m:sSub>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𝑆</m:t>
                        </m:r>
                      </m:sub>
                    </m:sSub>
                    <m:r>
                      <a:rPr lang="en-US" altLang="zh-CN" b="0" i="1" smtClean="0">
                        <a:latin typeface="Cambria Math" panose="02040503050406030204" pitchFamily="18" charset="0"/>
                      </a:rPr>
                      <m:t> </m:t>
                    </m:r>
                  </m:oMath>
                </a14:m>
                <a:r>
                  <a:rPr lang="en-US" altLang="zh-CN" dirty="0" smtClean="0"/>
                  <a:t>ZZ</a:t>
                </a:r>
                <a:r>
                  <a:rPr lang="zh-CN" altLang="en-US" dirty="0" smtClean="0"/>
                  <a:t>耦合</a:t>
                </a:r>
                <a:endParaRPr lang="zh-CN" altLang="en-US" dirty="0"/>
              </a:p>
            </p:txBody>
          </p:sp>
        </mc:Choice>
        <mc:Fallback>
          <p:sp>
            <p:nvSpPr>
              <p:cNvPr id="9" name="文本框 8"/>
              <p:cNvSpPr txBox="1">
                <a:spLocks noRot="1" noChangeAspect="1" noMove="1" noResize="1" noEditPoints="1" noAdjustHandles="1" noChangeArrowheads="1" noChangeShapeType="1" noTextEdit="1"/>
              </p:cNvSpPr>
              <p:nvPr/>
            </p:nvSpPr>
            <p:spPr>
              <a:xfrm>
                <a:off x="7030954" y="1606629"/>
                <a:ext cx="3888432" cy="369332"/>
              </a:xfrm>
              <a:prstGeom prst="rect">
                <a:avLst/>
              </a:prstGeom>
              <a:blipFill>
                <a:blip r:embed="rId5"/>
                <a:stretch>
                  <a:fillRect t="-10000" b="-26667"/>
                </a:stretch>
              </a:blipFill>
            </p:spPr>
            <p:txBody>
              <a:bodyPr/>
              <a:lstStyle/>
              <a:p>
                <a:r>
                  <a:rPr lang="zh-CN" altLang="en-US">
                    <a:noFill/>
                  </a:rPr>
                  <a:t> </a:t>
                </a:r>
              </a:p>
            </p:txBody>
          </p:sp>
        </mc:Fallback>
      </mc:AlternateContent>
      <p:sp>
        <p:nvSpPr>
          <p:cNvPr id="10" name="文本框 9"/>
          <p:cNvSpPr txBox="1"/>
          <p:nvPr/>
        </p:nvSpPr>
        <p:spPr>
          <a:xfrm>
            <a:off x="479376" y="5181243"/>
            <a:ext cx="10641582" cy="923330"/>
          </a:xfrm>
          <a:prstGeom prst="rect">
            <a:avLst/>
          </a:prstGeom>
          <a:noFill/>
        </p:spPr>
        <p:txBody>
          <a:bodyPr wrap="square" rtlCol="0">
            <a:spAutoFit/>
          </a:bodyPr>
          <a:lstStyle/>
          <a:p>
            <a:r>
              <a:rPr lang="zh-CN" altLang="en-US" dirty="0" smtClean="0"/>
              <a:t>结论</a:t>
            </a:r>
            <a:endParaRPr lang="en-US" altLang="zh-CN" dirty="0" smtClean="0"/>
          </a:p>
          <a:p>
            <a:r>
              <a:rPr lang="zh-CN" altLang="en-US" dirty="0"/>
              <a:t>次</a:t>
            </a:r>
            <a:r>
              <a:rPr lang="zh-CN" altLang="en-US" dirty="0" smtClean="0"/>
              <a:t>近邻横向耦合小于</a:t>
            </a:r>
            <a:r>
              <a:rPr lang="en-US" altLang="zh-CN" dirty="0" smtClean="0"/>
              <a:t>0.1M</a:t>
            </a:r>
            <a:r>
              <a:rPr lang="zh-CN" altLang="en-US" dirty="0" smtClean="0"/>
              <a:t>，影响很小</a:t>
            </a:r>
            <a:endParaRPr lang="en-US" altLang="zh-CN" dirty="0" smtClean="0"/>
          </a:p>
          <a:p>
            <a:r>
              <a:rPr lang="zh-CN" altLang="en-US" dirty="0" smtClean="0"/>
              <a:t>近邻</a:t>
            </a:r>
            <a:r>
              <a:rPr lang="en-US" altLang="zh-CN" dirty="0" smtClean="0"/>
              <a:t>ZZ</a:t>
            </a:r>
            <a:r>
              <a:rPr lang="zh-CN" altLang="en-US" dirty="0" smtClean="0"/>
              <a:t>耦合很大，</a:t>
            </a:r>
            <a:r>
              <a:rPr lang="en-US" altLang="zh-CN" dirty="0"/>
              <a:t> HS</a:t>
            </a:r>
            <a:r>
              <a:rPr lang="zh-CN" altLang="en-US" dirty="0"/>
              <a:t>的</a:t>
            </a:r>
            <a:r>
              <a:rPr lang="en-US" altLang="zh-CN" dirty="0"/>
              <a:t>11</a:t>
            </a:r>
            <a:r>
              <a:rPr lang="zh-CN" altLang="en-US" dirty="0"/>
              <a:t>和</a:t>
            </a:r>
            <a:r>
              <a:rPr lang="en-US" altLang="zh-CN" dirty="0"/>
              <a:t>20</a:t>
            </a:r>
            <a:r>
              <a:rPr lang="zh-CN" altLang="en-US" dirty="0"/>
              <a:t>近</a:t>
            </a:r>
            <a:r>
              <a:rPr lang="zh-CN" altLang="en-US" dirty="0" smtClean="0"/>
              <a:t>共振附近，无</a:t>
            </a:r>
            <a:r>
              <a:rPr lang="en-US" altLang="zh-CN" dirty="0" smtClean="0"/>
              <a:t>ZZ</a:t>
            </a:r>
            <a:r>
              <a:rPr lang="zh-CN" altLang="en-US" dirty="0" smtClean="0"/>
              <a:t>关断点</a:t>
            </a:r>
            <a:endParaRPr lang="zh-CN" altLang="en-US" dirty="0"/>
          </a:p>
        </p:txBody>
      </p:sp>
    </p:spTree>
    <p:extLst>
      <p:ext uri="{BB962C8B-B14F-4D97-AF65-F5344CB8AC3E}">
        <p14:creationId xmlns:p14="http://schemas.microsoft.com/office/powerpoint/2010/main" val="88090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谢谢！</a:t>
            </a:r>
            <a:endParaRPr lang="zh-CN" altLang="en-US" dirty="0"/>
          </a:p>
        </p:txBody>
      </p:sp>
    </p:spTree>
    <p:extLst>
      <p:ext uri="{BB962C8B-B14F-4D97-AF65-F5344CB8AC3E}">
        <p14:creationId xmlns:p14="http://schemas.microsoft.com/office/powerpoint/2010/main" val="1624200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dirty="0"/>
              <a:t>目录</a:t>
            </a:r>
          </a:p>
        </p:txBody>
      </p:sp>
      <p:sp>
        <p:nvSpPr>
          <p:cNvPr id="3" name="灯片编号占位符 2"/>
          <p:cNvSpPr>
            <a:spLocks noGrp="1"/>
          </p:cNvSpPr>
          <p:nvPr>
            <p:ph type="sldNum" sz="quarter" idx="12"/>
          </p:nvPr>
        </p:nvSpPr>
        <p:spPr/>
        <p:txBody>
          <a:bodyPr/>
          <a:lstStyle/>
          <a:p>
            <a:fld id="{27C45CD9-0508-4D1E-923D-4DFDAA610D19}" type="slidenum">
              <a:rPr lang="zh-CN" altLang="en-US" smtClean="0"/>
              <a:t>2</a:t>
            </a:fld>
            <a:endParaRPr lang="zh-CN" altLang="en-US" dirty="0"/>
          </a:p>
        </p:txBody>
      </p:sp>
      <p:sp>
        <p:nvSpPr>
          <p:cNvPr id="4" name="内容占位符 3"/>
          <p:cNvSpPr>
            <a:spLocks noGrp="1"/>
          </p:cNvSpPr>
          <p:nvPr>
            <p:ph sz="quarter" idx="13"/>
          </p:nvPr>
        </p:nvSpPr>
        <p:spPr>
          <a:xfrm>
            <a:off x="4401654" y="1772816"/>
            <a:ext cx="7417650" cy="3312368"/>
          </a:xfrm>
        </p:spPr>
        <p:txBody>
          <a:bodyPr>
            <a:normAutofit/>
          </a:bodyPr>
          <a:lstStyle/>
          <a:p>
            <a:r>
              <a:rPr lang="zh-CN" altLang="en-US" sz="3600" dirty="0" smtClean="0"/>
              <a:t>基于</a:t>
            </a:r>
            <a:r>
              <a:rPr lang="en-US" altLang="zh-CN" sz="3600" dirty="0" err="1" smtClean="0"/>
              <a:t>dicarlo</a:t>
            </a:r>
            <a:r>
              <a:rPr lang="zh-CN" altLang="en-US" sz="3600" dirty="0" smtClean="0"/>
              <a:t>方案的</a:t>
            </a:r>
            <a:r>
              <a:rPr lang="en-US" altLang="zh-CN" sz="3600" dirty="0" smtClean="0"/>
              <a:t>coupler Fir</a:t>
            </a:r>
            <a:r>
              <a:rPr lang="zh-CN" altLang="en-US" sz="3600" dirty="0" smtClean="0"/>
              <a:t>畸变测量</a:t>
            </a:r>
            <a:endParaRPr lang="en-US" altLang="zh-CN" sz="3600" dirty="0" smtClean="0"/>
          </a:p>
          <a:p>
            <a:r>
              <a:rPr lang="zh-CN" altLang="en-US" sz="3600" dirty="0"/>
              <a:t>观察误差消除</a:t>
            </a:r>
            <a:r>
              <a:rPr lang="zh-CN" altLang="en-US" sz="3600" dirty="0" smtClean="0"/>
              <a:t>方案的问题解释</a:t>
            </a:r>
            <a:endParaRPr lang="en-US" altLang="zh-CN" sz="3600" dirty="0" smtClean="0"/>
          </a:p>
        </p:txBody>
      </p:sp>
    </p:spTree>
    <p:extLst>
      <p:ext uri="{BB962C8B-B14F-4D97-AF65-F5344CB8AC3E}">
        <p14:creationId xmlns:p14="http://schemas.microsoft.com/office/powerpoint/2010/main" val="269166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smtClean="0"/>
              <a:t>畸变测量流程</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3</a:t>
            </a:fld>
            <a:endParaRPr lang="zh-CN" altLang="en-US"/>
          </a:p>
        </p:txBody>
      </p:sp>
      <p:sp>
        <p:nvSpPr>
          <p:cNvPr id="5" name="圆角矩形 4"/>
          <p:cNvSpPr/>
          <p:nvPr/>
        </p:nvSpPr>
        <p:spPr>
          <a:xfrm>
            <a:off x="1213338" y="1573823"/>
            <a:ext cx="3314700" cy="71217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ACSpectrumByCoupler</a:t>
            </a:r>
            <a:r>
              <a:rPr lang="en-US" altLang="zh-CN" dirty="0" smtClean="0">
                <a:solidFill>
                  <a:schemeClr val="tx1">
                    <a:lumMod val="95000"/>
                    <a:lumOff val="5000"/>
                  </a:schemeClr>
                </a:solidFill>
              </a:rPr>
              <a:t>(rough)</a:t>
            </a:r>
            <a:endParaRPr lang="zh-CN" altLang="en-US" dirty="0">
              <a:solidFill>
                <a:schemeClr val="tx1">
                  <a:lumMod val="95000"/>
                  <a:lumOff val="5000"/>
                </a:schemeClr>
              </a:solidFill>
            </a:endParaRPr>
          </a:p>
        </p:txBody>
      </p:sp>
      <p:sp>
        <p:nvSpPr>
          <p:cNvPr id="6" name="圆角矩形 5"/>
          <p:cNvSpPr/>
          <p:nvPr/>
        </p:nvSpPr>
        <p:spPr>
          <a:xfrm>
            <a:off x="1213338" y="3015761"/>
            <a:ext cx="3314700" cy="71217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ACSpectrumByCoupler</a:t>
            </a:r>
            <a:r>
              <a:rPr lang="en-US" altLang="zh-CN" dirty="0" smtClean="0">
                <a:solidFill>
                  <a:schemeClr val="tx1">
                    <a:lumMod val="95000"/>
                    <a:lumOff val="5000"/>
                  </a:schemeClr>
                </a:solidFill>
              </a:rPr>
              <a:t>(exact)</a:t>
            </a:r>
            <a:endParaRPr lang="zh-CN" altLang="en-US" dirty="0">
              <a:solidFill>
                <a:schemeClr val="tx1">
                  <a:lumMod val="95000"/>
                  <a:lumOff val="5000"/>
                </a:schemeClr>
              </a:solidFill>
            </a:endParaRPr>
          </a:p>
        </p:txBody>
      </p:sp>
      <p:sp>
        <p:nvSpPr>
          <p:cNvPr id="7" name="圆角矩形 6"/>
          <p:cNvSpPr/>
          <p:nvPr/>
        </p:nvSpPr>
        <p:spPr>
          <a:xfrm>
            <a:off x="1213338" y="4571999"/>
            <a:ext cx="3314700" cy="712176"/>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lumMod val="95000"/>
                    <a:lumOff val="5000"/>
                  </a:schemeClr>
                </a:solidFill>
              </a:rPr>
              <a:t>CouplerOptimizeFirDicarlo</a:t>
            </a:r>
            <a:endParaRPr lang="en-US" altLang="zh-CN" dirty="0">
              <a:solidFill>
                <a:schemeClr val="tx1">
                  <a:lumMod val="95000"/>
                  <a:lumOff val="5000"/>
                </a:schemeClr>
              </a:solidFill>
            </a:endParaRPr>
          </a:p>
        </p:txBody>
      </p:sp>
      <p:cxnSp>
        <p:nvCxnSpPr>
          <p:cNvPr id="8" name="直接箭头连接符 7"/>
          <p:cNvCxnSpPr>
            <a:stCxn id="5" idx="2"/>
            <a:endCxn id="6" idx="0"/>
          </p:cNvCxnSpPr>
          <p:nvPr/>
        </p:nvCxnSpPr>
        <p:spPr>
          <a:xfrm>
            <a:off x="2870688" y="2285999"/>
            <a:ext cx="0" cy="7297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2"/>
            <a:endCxn id="7" idx="0"/>
          </p:cNvCxnSpPr>
          <p:nvPr/>
        </p:nvCxnSpPr>
        <p:spPr>
          <a:xfrm>
            <a:off x="2870688" y="3727937"/>
            <a:ext cx="0" cy="8440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574323" y="1124744"/>
            <a:ext cx="5732584" cy="1480293"/>
          </a:xfrm>
          <a:prstGeom prst="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95000"/>
                    <a:lumOff val="5000"/>
                  </a:schemeClr>
                </a:solidFill>
              </a:rPr>
              <a:t>为了确定测量</a:t>
            </a:r>
            <a:r>
              <a:rPr lang="en-US" altLang="zh-CN" dirty="0" smtClean="0">
                <a:solidFill>
                  <a:schemeClr val="tx1">
                    <a:lumMod val="95000"/>
                    <a:lumOff val="5000"/>
                  </a:schemeClr>
                </a:solidFill>
              </a:rPr>
              <a:t>FIR</a:t>
            </a:r>
            <a:r>
              <a:rPr lang="zh-CN" altLang="en-US" dirty="0" smtClean="0">
                <a:solidFill>
                  <a:schemeClr val="tx1">
                    <a:lumMod val="95000"/>
                    <a:lumOff val="5000"/>
                  </a:schemeClr>
                </a:solidFill>
              </a:rPr>
              <a:t>畸变的工作点，执行该实验，测量</a:t>
            </a:r>
            <a:r>
              <a:rPr lang="en-US" altLang="zh-CN" dirty="0" smtClean="0">
                <a:solidFill>
                  <a:schemeClr val="tx1">
                    <a:lumMod val="95000"/>
                    <a:lumOff val="5000"/>
                  </a:schemeClr>
                </a:solidFill>
              </a:rPr>
              <a:t>coupler</a:t>
            </a:r>
            <a:r>
              <a:rPr lang="zh-CN" altLang="en-US" dirty="0" smtClean="0">
                <a:solidFill>
                  <a:schemeClr val="tx1">
                    <a:lumMod val="95000"/>
                    <a:lumOff val="5000"/>
                  </a:schemeClr>
                </a:solidFill>
              </a:rPr>
              <a:t>的电压和对比特的</a:t>
            </a:r>
            <a:r>
              <a:rPr lang="en-US" altLang="zh-CN" dirty="0" smtClean="0">
                <a:solidFill>
                  <a:schemeClr val="tx1">
                    <a:lumMod val="95000"/>
                    <a:lumOff val="5000"/>
                  </a:schemeClr>
                </a:solidFill>
              </a:rPr>
              <a:t>shift</a:t>
            </a:r>
            <a:r>
              <a:rPr lang="zh-CN" altLang="en-US" dirty="0" smtClean="0">
                <a:solidFill>
                  <a:schemeClr val="tx1">
                    <a:lumMod val="95000"/>
                    <a:lumOff val="5000"/>
                  </a:schemeClr>
                </a:solidFill>
              </a:rPr>
              <a:t>之间的关系，在较大的电压范围内粗测</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如</a:t>
            </a:r>
            <a:r>
              <a:rPr lang="en-US" altLang="zh-CN" dirty="0" err="1" smtClean="0">
                <a:solidFill>
                  <a:schemeClr val="tx1">
                    <a:lumMod val="95000"/>
                    <a:lumOff val="5000"/>
                  </a:schemeClr>
                </a:solidFill>
              </a:rPr>
              <a:t>qarange</a:t>
            </a:r>
            <a:r>
              <a:rPr lang="en-US" altLang="zh-CN" dirty="0" smtClean="0">
                <a:solidFill>
                  <a:schemeClr val="tx1">
                    <a:lumMod val="95000"/>
                    <a:lumOff val="5000"/>
                  </a:schemeClr>
                </a:solidFill>
              </a:rPr>
              <a:t>(0,0.3,0.01),</a:t>
            </a:r>
            <a:r>
              <a:rPr lang="zh-CN" altLang="en-US" dirty="0" smtClean="0">
                <a:solidFill>
                  <a:schemeClr val="tx1">
                    <a:lumMod val="95000"/>
                    <a:lumOff val="5000"/>
                  </a:schemeClr>
                </a:solidFill>
              </a:rPr>
              <a:t>通过对结果的插值后求导，初步确定频率对电压导数为</a:t>
            </a:r>
            <a:r>
              <a:rPr lang="en-US" altLang="zh-CN" dirty="0" smtClean="0">
                <a:solidFill>
                  <a:schemeClr val="tx1">
                    <a:lumMod val="95000"/>
                    <a:lumOff val="5000"/>
                  </a:schemeClr>
                </a:solidFill>
              </a:rPr>
              <a:t>1000</a:t>
            </a:r>
            <a:r>
              <a:rPr lang="zh-CN" altLang="en-US" dirty="0" smtClean="0">
                <a:solidFill>
                  <a:schemeClr val="tx1">
                    <a:lumMod val="95000"/>
                    <a:lumOff val="5000"/>
                  </a:schemeClr>
                </a:solidFill>
              </a:rPr>
              <a:t>的位置作为初始工作点</a:t>
            </a:r>
            <a:endParaRPr lang="zh-CN" altLang="en-US" dirty="0">
              <a:solidFill>
                <a:schemeClr val="tx1">
                  <a:lumMod val="95000"/>
                  <a:lumOff val="5000"/>
                </a:schemeClr>
              </a:solidFill>
            </a:endParaRPr>
          </a:p>
        </p:txBody>
      </p:sp>
      <p:sp>
        <p:nvSpPr>
          <p:cNvPr id="11" name="矩形 10"/>
          <p:cNvSpPr/>
          <p:nvPr/>
        </p:nvSpPr>
        <p:spPr>
          <a:xfrm>
            <a:off x="5574323" y="2696723"/>
            <a:ext cx="5732584" cy="1350252"/>
          </a:xfrm>
          <a:prstGeom prst="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95000"/>
                    <a:lumOff val="5000"/>
                  </a:schemeClr>
                </a:solidFill>
              </a:rPr>
              <a:t>在初始工作点附近，</a:t>
            </a:r>
            <a:r>
              <a:rPr lang="en-US" altLang="zh-CN" dirty="0" smtClean="0">
                <a:solidFill>
                  <a:schemeClr val="tx1">
                    <a:lumMod val="95000"/>
                    <a:lumOff val="5000"/>
                  </a:schemeClr>
                </a:solidFill>
              </a:rPr>
              <a:t>±0.02V</a:t>
            </a:r>
            <a:r>
              <a:rPr lang="zh-CN" altLang="en-US" dirty="0" smtClean="0">
                <a:solidFill>
                  <a:schemeClr val="tx1">
                    <a:lumMod val="95000"/>
                    <a:lumOff val="5000"/>
                  </a:schemeClr>
                </a:solidFill>
              </a:rPr>
              <a:t>范围内精细测量</a:t>
            </a:r>
            <a:r>
              <a:rPr lang="en-US" altLang="zh-CN" dirty="0" smtClean="0">
                <a:solidFill>
                  <a:schemeClr val="tx1">
                    <a:lumMod val="95000"/>
                    <a:lumOff val="5000"/>
                  </a:schemeClr>
                </a:solidFill>
              </a:rPr>
              <a:t>AC</a:t>
            </a:r>
            <a:r>
              <a:rPr lang="zh-CN" altLang="en-US" dirty="0" smtClean="0">
                <a:solidFill>
                  <a:schemeClr val="tx1">
                    <a:lumMod val="95000"/>
                    <a:lumOff val="5000"/>
                  </a:schemeClr>
                </a:solidFill>
              </a:rPr>
              <a:t>谱，去除与拟合曲线偏差较大的电压，在剩余电压中选择连续最宽的电压区域的中心作为下一个实验的工作点。</a:t>
            </a:r>
            <a:endParaRPr lang="zh-CN" altLang="en-US" dirty="0">
              <a:solidFill>
                <a:schemeClr val="tx1">
                  <a:lumMod val="95000"/>
                  <a:lumOff val="5000"/>
                </a:schemeClr>
              </a:solidFill>
            </a:endParaRPr>
          </a:p>
        </p:txBody>
      </p:sp>
      <p:sp>
        <p:nvSpPr>
          <p:cNvPr id="12" name="矩形 11"/>
          <p:cNvSpPr/>
          <p:nvPr/>
        </p:nvSpPr>
        <p:spPr>
          <a:xfrm>
            <a:off x="5574323" y="4252961"/>
            <a:ext cx="5732584" cy="1350252"/>
          </a:xfrm>
          <a:prstGeom prst="rect">
            <a:avLst/>
          </a:prstGeom>
          <a:noFill/>
          <a:ln w="28575">
            <a:solidFill>
              <a:srgbClr val="92D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lumMod val="95000"/>
                    <a:lumOff val="5000"/>
                  </a:schemeClr>
                </a:solidFill>
              </a:rPr>
              <a:t>用最后</a:t>
            </a:r>
            <a:r>
              <a:rPr lang="en-US" altLang="zh-CN" dirty="0" smtClean="0">
                <a:solidFill>
                  <a:schemeClr val="tx1">
                    <a:lumMod val="95000"/>
                    <a:lumOff val="5000"/>
                  </a:schemeClr>
                </a:solidFill>
              </a:rPr>
              <a:t>30</a:t>
            </a:r>
            <a:r>
              <a:rPr lang="zh-CN" altLang="en-US" dirty="0" smtClean="0">
                <a:solidFill>
                  <a:schemeClr val="tx1">
                    <a:lumMod val="95000"/>
                    <a:lumOff val="5000"/>
                  </a:schemeClr>
                </a:solidFill>
              </a:rPr>
              <a:t>个点的响应来判定当次迭代是否成功；</a:t>
            </a:r>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用</a:t>
            </a:r>
            <a:r>
              <a:rPr lang="en-US" altLang="zh-CN" dirty="0" smtClean="0">
                <a:solidFill>
                  <a:schemeClr val="tx1">
                    <a:lumMod val="95000"/>
                    <a:lumOff val="5000"/>
                  </a:schemeClr>
                </a:solidFill>
              </a:rPr>
              <a:t>10</a:t>
            </a:r>
            <a:r>
              <a:rPr lang="zh-CN" altLang="en-US" dirty="0" smtClean="0">
                <a:solidFill>
                  <a:schemeClr val="tx1">
                    <a:lumMod val="95000"/>
                    <a:lumOff val="5000"/>
                  </a:schemeClr>
                </a:solidFill>
              </a:rPr>
              <a:t>个点之后的最大响应误差是否大于阈值来判定是否终止迭代</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151412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a:t>畸变测量流程</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4</a:t>
            </a:fld>
            <a:endParaRPr lang="zh-CN" altLang="en-US"/>
          </a:p>
        </p:txBody>
      </p:sp>
      <p:pic>
        <p:nvPicPr>
          <p:cNvPr id="5" name="图片 4"/>
          <p:cNvPicPr>
            <a:picLocks noChangeAspect="1"/>
          </p:cNvPicPr>
          <p:nvPr/>
        </p:nvPicPr>
        <p:blipFill>
          <a:blip r:embed="rId2"/>
          <a:stretch>
            <a:fillRect/>
          </a:stretch>
        </p:blipFill>
        <p:spPr>
          <a:xfrm>
            <a:off x="916437" y="3933056"/>
            <a:ext cx="3600000" cy="1762673"/>
          </a:xfrm>
          <a:prstGeom prst="rect">
            <a:avLst/>
          </a:prstGeom>
        </p:spPr>
      </p:pic>
      <p:pic>
        <p:nvPicPr>
          <p:cNvPr id="6" name="图片 5"/>
          <p:cNvPicPr>
            <a:picLocks noChangeAspect="1"/>
          </p:cNvPicPr>
          <p:nvPr/>
        </p:nvPicPr>
        <p:blipFill>
          <a:blip r:embed="rId3"/>
          <a:stretch>
            <a:fillRect/>
          </a:stretch>
        </p:blipFill>
        <p:spPr>
          <a:xfrm>
            <a:off x="916437" y="1722660"/>
            <a:ext cx="3600000" cy="1775229"/>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700" y="1895233"/>
            <a:ext cx="5040000" cy="3360000"/>
          </a:xfrm>
          <a:prstGeom prst="rect">
            <a:avLst/>
          </a:prstGeom>
        </p:spPr>
      </p:pic>
      <p:cxnSp>
        <p:nvCxnSpPr>
          <p:cNvPr id="8" name="直接箭头连接符 7"/>
          <p:cNvCxnSpPr>
            <a:stCxn id="6" idx="2"/>
            <a:endCxn id="5" idx="0"/>
          </p:cNvCxnSpPr>
          <p:nvPr/>
        </p:nvCxnSpPr>
        <p:spPr>
          <a:xfrm>
            <a:off x="2716437" y="3497889"/>
            <a:ext cx="0" cy="435167"/>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7" idx="1"/>
          </p:cNvCxnSpPr>
          <p:nvPr/>
        </p:nvCxnSpPr>
        <p:spPr>
          <a:xfrm flipV="1">
            <a:off x="4516437" y="3575233"/>
            <a:ext cx="1465263" cy="123916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19"/>
          <p:cNvCxnSpPr>
            <a:stCxn id="7" idx="2"/>
            <a:endCxn id="5" idx="2"/>
          </p:cNvCxnSpPr>
          <p:nvPr/>
        </p:nvCxnSpPr>
        <p:spPr>
          <a:xfrm rot="5400000">
            <a:off x="5388821" y="2582850"/>
            <a:ext cx="440496" cy="5785263"/>
          </a:xfrm>
          <a:prstGeom prst="curvedConnector3">
            <a:avLst>
              <a:gd name="adj1" fmla="val 151896"/>
            </a:avLst>
          </a:prstGeom>
          <a:ln w="38100" cap="flat" cmpd="sng" algn="ctr">
            <a:solidFill>
              <a:srgbClr val="FF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文本框 25"/>
          <p:cNvSpPr txBox="1"/>
          <p:nvPr/>
        </p:nvSpPr>
        <p:spPr>
          <a:xfrm>
            <a:off x="4367808" y="5949280"/>
            <a:ext cx="2189956" cy="380399"/>
          </a:xfrm>
          <a:prstGeom prst="rect">
            <a:avLst/>
          </a:prstGeom>
          <a:noFill/>
        </p:spPr>
        <p:txBody>
          <a:bodyPr wrap="square" rtlCol="0">
            <a:spAutoFit/>
          </a:bodyPr>
          <a:lstStyle/>
          <a:p>
            <a:r>
              <a:rPr lang="zh-CN" altLang="en-US" dirty="0" smtClean="0"/>
              <a:t>小范围更换工作点</a:t>
            </a:r>
            <a:endParaRPr lang="zh-CN" altLang="en-US" dirty="0"/>
          </a:p>
        </p:txBody>
      </p:sp>
      <p:sp>
        <p:nvSpPr>
          <p:cNvPr id="28" name="上弧形箭头 27"/>
          <p:cNvSpPr/>
          <p:nvPr/>
        </p:nvSpPr>
        <p:spPr>
          <a:xfrm>
            <a:off x="1456437" y="1365442"/>
            <a:ext cx="2335307" cy="357218"/>
          </a:xfrm>
          <a:prstGeom prst="curvedDownArrow">
            <a:avLst/>
          </a:prstGeom>
          <a:ln>
            <a:prstDash val="sys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solidFill>
                <a:schemeClr val="tx1"/>
              </a:solidFill>
            </a:endParaRPr>
          </a:p>
        </p:txBody>
      </p:sp>
      <p:sp>
        <p:nvSpPr>
          <p:cNvPr id="29" name="文本框 28"/>
          <p:cNvSpPr txBox="1"/>
          <p:nvPr/>
        </p:nvSpPr>
        <p:spPr>
          <a:xfrm>
            <a:off x="916437" y="990717"/>
            <a:ext cx="4824536" cy="369332"/>
          </a:xfrm>
          <a:prstGeom prst="rect">
            <a:avLst/>
          </a:prstGeom>
          <a:noFill/>
        </p:spPr>
        <p:txBody>
          <a:bodyPr wrap="square" rtlCol="0">
            <a:spAutoFit/>
          </a:bodyPr>
          <a:lstStyle/>
          <a:p>
            <a:r>
              <a:rPr lang="zh-CN" altLang="en-US" dirty="0" smtClean="0"/>
              <a:t>梯度达不到阈值，更换比特</a:t>
            </a:r>
            <a:r>
              <a:rPr lang="en-US" altLang="zh-CN" dirty="0" smtClean="0"/>
              <a:t>idle</a:t>
            </a:r>
            <a:r>
              <a:rPr lang="zh-CN" altLang="en-US" dirty="0" smtClean="0"/>
              <a:t>点</a:t>
            </a:r>
            <a:endParaRPr lang="zh-CN" altLang="en-US" dirty="0"/>
          </a:p>
        </p:txBody>
      </p:sp>
    </p:spTree>
    <p:extLst>
      <p:ext uri="{BB962C8B-B14F-4D97-AF65-F5344CB8AC3E}">
        <p14:creationId xmlns:p14="http://schemas.microsoft.com/office/powerpoint/2010/main" val="18241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smtClean="0"/>
              <a:t>畸变结果分析</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5</a:t>
            </a:fld>
            <a:endParaRPr lang="zh-CN" altLang="en-US"/>
          </a:p>
        </p:txBody>
      </p:sp>
      <mc:AlternateContent xmlns:mc="http://schemas.openxmlformats.org/markup-compatibility/2006">
        <mc:Choice xmlns:a14="http://schemas.microsoft.com/office/drawing/2010/main" Requires="a14">
          <p:sp>
            <p:nvSpPr>
              <p:cNvPr id="5" name="文本框 4"/>
              <p:cNvSpPr txBox="1"/>
              <p:nvPr/>
            </p:nvSpPr>
            <p:spPr>
              <a:xfrm>
                <a:off x="609600" y="1052736"/>
                <a:ext cx="5142284" cy="2169825"/>
              </a:xfrm>
              <a:prstGeom prst="rect">
                <a:avLst/>
              </a:prstGeom>
              <a:noFill/>
            </p:spPr>
            <p:txBody>
              <a:bodyPr wrap="square" rtlCol="0">
                <a:spAutoFit/>
              </a:bodyPr>
              <a:lstStyle/>
              <a:p>
                <a:pPr>
                  <a:lnSpc>
                    <a:spcPct val="150000"/>
                  </a:lnSpc>
                </a:pPr>
                <a:r>
                  <a:rPr lang="zh-CN" altLang="en-US" b="1" dirty="0" smtClean="0"/>
                  <a:t>假设</a:t>
                </a:r>
                <a:r>
                  <a:rPr lang="zh-CN" altLang="en-US" dirty="0" smtClean="0"/>
                  <a:t>：认为迭代之后获取的</a:t>
                </a:r>
                <a14:m>
                  <m:oMath xmlns:m="http://schemas.openxmlformats.org/officeDocument/2006/math">
                    <m:r>
                      <a:rPr lang="en-US" altLang="zh-CN" b="0" i="1" smtClean="0">
                        <a:latin typeface="Cambria Math" panose="02040503050406030204" pitchFamily="18" charset="0"/>
                      </a:rPr>
                      <m:t>h</m:t>
                    </m:r>
                  </m:oMath>
                </a14:m>
                <a:r>
                  <a:rPr lang="zh-CN" altLang="en-US" dirty="0" smtClean="0"/>
                  <a:t>为系统的真实响应</a:t>
                </a:r>
                <a:endParaRPr lang="en-US" altLang="zh-CN" dirty="0" smtClean="0"/>
              </a:p>
              <a:p>
                <a:pPr>
                  <a:lnSpc>
                    <a:spcPct val="150000"/>
                  </a:lnSpc>
                </a:pPr>
                <a:r>
                  <a:rPr lang="zh-CN" altLang="en-US" b="1" dirty="0" smtClean="0"/>
                  <a:t>对比：</a:t>
                </a:r>
                <a:endParaRPr lang="en-US" altLang="zh-CN" b="1" dirty="0" smtClean="0"/>
              </a:p>
              <a:p>
                <a:pPr lvl="1">
                  <a:lnSpc>
                    <a:spcPct val="150000"/>
                  </a:lnSpc>
                </a:pPr>
                <a:r>
                  <a:rPr lang="zh-CN" altLang="en-US" dirty="0" smtClean="0"/>
                  <a:t>无</a:t>
                </a:r>
                <a:r>
                  <a:rPr lang="en-US" altLang="zh-CN" dirty="0" smtClean="0"/>
                  <a:t>Fir </a:t>
                </a:r>
                <a:r>
                  <a:rPr lang="zh-CN" altLang="en-US" dirty="0" smtClean="0"/>
                  <a:t>滤波器：</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𝑜𝑢𝑡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𝑖𝑑𝑒𝑎𝑙</m:t>
                        </m:r>
                      </m:sub>
                    </m:sSub>
                  </m:oMath>
                </a14:m>
                <a:endParaRPr lang="en-US" altLang="zh-CN" b="0" dirty="0" smtClean="0"/>
              </a:p>
              <a:p>
                <a:pPr lvl="1">
                  <a:lnSpc>
                    <a:spcPct val="150000"/>
                  </a:lnSpc>
                </a:pPr>
                <a:r>
                  <a:rPr lang="zh-CN" altLang="en-US" dirty="0" smtClean="0"/>
                  <a:t>复用 </a:t>
                </a:r>
                <a:r>
                  <a:rPr lang="en-US" altLang="zh-CN" dirty="0" smtClean="0"/>
                  <a:t>Fir </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𝑜𝑢𝑡</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𝑟𝑒𝑢𝑠𝑒</m:t>
                        </m:r>
                      </m:sub>
                      <m:sup>
                        <m:r>
                          <a:rPr lang="en-US" altLang="zh-CN" b="0" i="1" smtClean="0">
                            <a:latin typeface="Cambria Math" panose="02040503050406030204" pitchFamily="18" charset="0"/>
                          </a:rPr>
                          <m:t>−1</m:t>
                        </m:r>
                      </m:sup>
                    </m:sSub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𝑖𝑑𝑒𝑎𝑙</m:t>
                        </m:r>
                      </m:sub>
                    </m:sSub>
                  </m:oMath>
                </a14:m>
                <a:endParaRPr lang="en-US" altLang="zh-CN" dirty="0" smtClean="0"/>
              </a:p>
              <a:p>
                <a:pPr lvl="1">
                  <a:lnSpc>
                    <a:spcPct val="150000"/>
                  </a:lnSpc>
                </a:pPr>
                <a:r>
                  <a:rPr lang="zh-CN" altLang="en-US" dirty="0" smtClean="0"/>
                  <a:t>正确</a:t>
                </a:r>
                <a:r>
                  <a:rPr lang="en-US" altLang="zh-CN" dirty="0"/>
                  <a:t> </a:t>
                </a:r>
                <a:r>
                  <a:rPr lang="en-US" altLang="zh-CN" dirty="0" smtClean="0"/>
                  <a:t>Fir </a:t>
                </a:r>
                <a:r>
                  <a:rPr lang="zh-CN" altLang="en-US" dirty="0" smtClean="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𝑜𝑢𝑡</m:t>
                        </m:r>
                      </m:sub>
                    </m:sSub>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h</m:t>
                        </m:r>
                      </m:e>
                      <m:sup>
                        <m:r>
                          <a:rPr lang="en-US" altLang="zh-CN" b="0" i="1" smtClean="0">
                            <a:latin typeface="Cambria Math" panose="02040503050406030204" pitchFamily="18" charset="0"/>
                          </a:rPr>
                          <m:t>−1</m:t>
                        </m:r>
                      </m:sup>
                    </m:sSup>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𝑖𝑑𝑒𝑎𝑙</m:t>
                        </m:r>
                      </m:sub>
                    </m:sSub>
                  </m:oMath>
                </a14:m>
                <a:endParaRPr lang="en-US" altLang="zh-CN" dirty="0" smtClean="0"/>
              </a:p>
            </p:txBody>
          </p:sp>
        </mc:Choice>
        <mc:Fallback>
          <p:sp>
            <p:nvSpPr>
              <p:cNvPr id="5" name="文本框 4"/>
              <p:cNvSpPr txBox="1">
                <a:spLocks noRot="1" noChangeAspect="1" noMove="1" noResize="1" noEditPoints="1" noAdjustHandles="1" noChangeArrowheads="1" noChangeShapeType="1" noTextEdit="1"/>
              </p:cNvSpPr>
              <p:nvPr/>
            </p:nvSpPr>
            <p:spPr>
              <a:xfrm>
                <a:off x="609600" y="1052736"/>
                <a:ext cx="5142284" cy="2169825"/>
              </a:xfrm>
              <a:prstGeom prst="rect">
                <a:avLst/>
              </a:prstGeom>
              <a:blipFill>
                <a:blip r:embed="rId2"/>
                <a:stretch>
                  <a:fillRect l="-948" b="-1404"/>
                </a:stretch>
              </a:blipFill>
            </p:spPr>
            <p:txBody>
              <a:bodyPr/>
              <a:lstStyle/>
              <a:p>
                <a:r>
                  <a:rPr lang="zh-CN" altLang="en-US">
                    <a:noFill/>
                  </a:rPr>
                  <a:t> </a:t>
                </a:r>
              </a:p>
            </p:txBody>
          </p:sp>
        </mc:Fallback>
      </mc:AlternateContent>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3645024"/>
            <a:ext cx="5040000" cy="2499798"/>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1700" y="3645025"/>
            <a:ext cx="5040000" cy="2499797"/>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6384032" y="1484784"/>
                <a:ext cx="4825752" cy="2065374"/>
              </a:xfrm>
              <a:prstGeom prst="rect">
                <a:avLst/>
              </a:prstGeom>
              <a:noFill/>
            </p:spPr>
            <p:txBody>
              <a:bodyPr wrap="square" rtlCol="0">
                <a:spAutoFit/>
              </a:bodyPr>
              <a:lstStyle/>
              <a:p>
                <a:pPr>
                  <a:lnSpc>
                    <a:spcPct val="150000"/>
                  </a:lnSpc>
                </a:pPr>
                <a:r>
                  <a:rPr lang="zh-CN" altLang="en-US" b="1" dirty="0" smtClean="0"/>
                  <a:t>评价指标</a:t>
                </a:r>
                <a:endParaRPr lang="en-US" altLang="zh-CN" b="1" dirty="0" smtClean="0"/>
              </a:p>
              <a:p>
                <a:pPr>
                  <a:lnSpc>
                    <a:spcPct val="150000"/>
                  </a:lnSpc>
                </a:pPr>
                <a:r>
                  <a:rPr lang="en-US" altLang="zh-CN" dirty="0" smtClean="0"/>
                  <a:t>Fir length</a:t>
                </a:r>
                <a:r>
                  <a:rPr lang="zh-CN" altLang="en-US" dirty="0" smtClean="0"/>
                  <a:t>：残余响应大于阈值</a:t>
                </a:r>
                <a:r>
                  <a:rPr lang="en-US" altLang="zh-CN" dirty="0" smtClean="0"/>
                  <a:t>0.003</a:t>
                </a:r>
                <a:r>
                  <a:rPr lang="zh-CN" altLang="en-US" dirty="0" smtClean="0"/>
                  <a:t>的最长时间</a:t>
                </a:r>
                <a:endParaRPr lang="en-US" altLang="zh-CN" dirty="0" smtClean="0"/>
              </a:p>
              <a:p>
                <a:pPr>
                  <a:lnSpc>
                    <a:spcPct val="150000"/>
                  </a:lnSpc>
                </a:pPr>
                <a:r>
                  <a:rPr lang="zh-CN" altLang="en-US" dirty="0" smtClean="0"/>
                  <a:t>“相位”：残余响应对时间的积分</a:t>
                </a:r>
                <a:endParaRPr lang="en-US" altLang="zh-CN" dirty="0" smtClean="0"/>
              </a:p>
              <a:p>
                <a14:m>
                  <m:oMathPara xmlns:m="http://schemas.openxmlformats.org/officeDocument/2006/math">
                    <m:oMathParaPr>
                      <m:jc m:val="centerGroup"/>
                    </m:oMathParaPr>
                    <m:oMath xmlns:m="http://schemas.openxmlformats.org/officeDocument/2006/math">
                      <m:nary>
                        <m:naryPr>
                          <m:limLoc m:val="undOvr"/>
                          <m:subHide m:val="on"/>
                          <m:supHide m:val="on"/>
                          <m:ctrlPr>
                            <a:rPr lang="zh-CN" altLang="en-US" i="1" smtClean="0">
                              <a:latin typeface="Cambria Math" panose="02040503050406030204" pitchFamily="18" charset="0"/>
                            </a:rPr>
                          </m:ctrlPr>
                        </m:naryPr>
                        <m:sub/>
                        <m:sup/>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𝑜𝑢𝑡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𝑖𝑑𝑒𝑎𝑙</m:t>
                                  </m:r>
                                </m:sub>
                              </m:sSub>
                            </m:e>
                          </m:d>
                          <m:r>
                            <a:rPr lang="en-US" altLang="zh-CN" b="0" i="1" smtClean="0">
                              <a:latin typeface="Cambria Math" panose="02040503050406030204" pitchFamily="18" charset="0"/>
                            </a:rPr>
                            <m:t>𝑑𝑡</m:t>
                          </m:r>
                        </m:e>
                      </m:nary>
                    </m:oMath>
                  </m:oMathPara>
                </a14:m>
                <a:endParaRPr lang="zh-CN" altLang="en-US" dirty="0"/>
              </a:p>
            </p:txBody>
          </p:sp>
        </mc:Choice>
        <mc:Fallback>
          <p:sp>
            <p:nvSpPr>
              <p:cNvPr id="8" name="文本框 7"/>
              <p:cNvSpPr txBox="1">
                <a:spLocks noRot="1" noChangeAspect="1" noMove="1" noResize="1" noEditPoints="1" noAdjustHandles="1" noChangeArrowheads="1" noChangeShapeType="1" noTextEdit="1"/>
              </p:cNvSpPr>
              <p:nvPr/>
            </p:nvSpPr>
            <p:spPr>
              <a:xfrm>
                <a:off x="6384032" y="1484784"/>
                <a:ext cx="4825752" cy="2065374"/>
              </a:xfrm>
              <a:prstGeom prst="rect">
                <a:avLst/>
              </a:prstGeom>
              <a:blipFill>
                <a:blip r:embed="rId5"/>
                <a:stretch>
                  <a:fillRect l="-1010" r="-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199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a:t>畸变结果</a:t>
            </a:r>
            <a:r>
              <a:rPr lang="zh-CN" altLang="en-US" dirty="0" smtClean="0"/>
              <a:t>分析</a:t>
            </a:r>
            <a:r>
              <a:rPr lang="en-US" altLang="zh-CN" dirty="0" smtClean="0"/>
              <a:t>——Fir length (topo)</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6</a:t>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883494"/>
            <a:ext cx="3535998" cy="540000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064" y="883494"/>
            <a:ext cx="3533243" cy="5400000"/>
          </a:xfrm>
          <a:prstGeom prst="rect">
            <a:avLst/>
          </a:prstGeom>
        </p:spPr>
      </p:pic>
    </p:spTree>
    <p:extLst>
      <p:ext uri="{BB962C8B-B14F-4D97-AF65-F5344CB8AC3E}">
        <p14:creationId xmlns:p14="http://schemas.microsoft.com/office/powerpoint/2010/main" val="285831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a:t>畸变结果分析</a:t>
            </a:r>
            <a:r>
              <a:rPr lang="en-US" altLang="zh-CN" dirty="0" smtClean="0"/>
              <a:t>——</a:t>
            </a:r>
            <a:r>
              <a:rPr lang="zh-CN" altLang="en-US" dirty="0" smtClean="0"/>
              <a:t>相位 </a:t>
            </a:r>
            <a:r>
              <a:rPr lang="en-US" altLang="zh-CN" dirty="0" smtClean="0"/>
              <a:t>(topo</a:t>
            </a:r>
            <a:r>
              <a:rPr lang="en-US" altLang="zh-CN" dirty="0"/>
              <a:t>)</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7</a:t>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84432" y="929679"/>
            <a:ext cx="3540592" cy="5400000"/>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1744" y="929679"/>
            <a:ext cx="3535080" cy="5400000"/>
          </a:xfrm>
          <a:prstGeom prst="rect">
            <a:avLst/>
          </a:prstGeom>
        </p:spPr>
      </p:pic>
    </p:spTree>
    <p:extLst>
      <p:ext uri="{BB962C8B-B14F-4D97-AF65-F5344CB8AC3E}">
        <p14:creationId xmlns:p14="http://schemas.microsoft.com/office/powerpoint/2010/main" val="37860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a:t>畸变结果分析</a:t>
            </a:r>
            <a:r>
              <a:rPr lang="en-US" altLang="zh-CN" dirty="0" smtClean="0"/>
              <a:t>——</a:t>
            </a:r>
            <a:r>
              <a:rPr lang="zh-CN" altLang="en-US" dirty="0" smtClean="0"/>
              <a:t>统计性分析</a:t>
            </a:r>
            <a:endParaRPr lang="zh-CN" altLang="en-US" dirty="0"/>
          </a:p>
        </p:txBody>
      </p:sp>
      <p:sp>
        <p:nvSpPr>
          <p:cNvPr id="4" name="灯片编号占位符 3"/>
          <p:cNvSpPr>
            <a:spLocks noGrp="1"/>
          </p:cNvSpPr>
          <p:nvPr>
            <p:ph type="sldNum" sz="quarter" idx="12"/>
          </p:nvPr>
        </p:nvSpPr>
        <p:spPr/>
        <p:txBody>
          <a:bodyPr/>
          <a:lstStyle/>
          <a:p>
            <a:fld id="{27C45CD9-0508-4D1E-923D-4DFDAA610D19}" type="slidenum">
              <a:rPr lang="zh-CN" altLang="en-US" smtClean="0"/>
              <a:t>8</a:t>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1916832"/>
            <a:ext cx="5400000" cy="2681772"/>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3932" y="1916832"/>
            <a:ext cx="5400000" cy="2681772"/>
          </a:xfrm>
          <a:prstGeom prst="rect">
            <a:avLst/>
          </a:prstGeom>
        </p:spPr>
      </p:pic>
      <p:sp>
        <p:nvSpPr>
          <p:cNvPr id="8" name="文本框 7"/>
          <p:cNvSpPr txBox="1"/>
          <p:nvPr/>
        </p:nvSpPr>
        <p:spPr>
          <a:xfrm>
            <a:off x="263352" y="1268760"/>
            <a:ext cx="2448272" cy="369332"/>
          </a:xfrm>
          <a:prstGeom prst="rect">
            <a:avLst/>
          </a:prstGeom>
          <a:noFill/>
        </p:spPr>
        <p:txBody>
          <a:bodyPr wrap="square" rtlCol="0">
            <a:spAutoFit/>
          </a:bodyPr>
          <a:lstStyle/>
          <a:p>
            <a:r>
              <a:rPr lang="zh-CN" altLang="en-US" b="1" dirty="0" smtClean="0"/>
              <a:t>累计分布直方图</a:t>
            </a:r>
            <a:endParaRPr lang="zh-CN" altLang="en-US" b="1" dirty="0"/>
          </a:p>
        </p:txBody>
      </p:sp>
    </p:spTree>
    <p:extLst>
      <p:ext uri="{BB962C8B-B14F-4D97-AF65-F5344CB8AC3E}">
        <p14:creationId xmlns:p14="http://schemas.microsoft.com/office/powerpoint/2010/main" val="289237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Coupler FIR </a:t>
            </a:r>
            <a:r>
              <a:rPr lang="zh-CN" altLang="en-US" dirty="0"/>
              <a:t>畸变结果分析</a:t>
            </a:r>
            <a:r>
              <a:rPr lang="en-US" altLang="zh-CN" dirty="0" smtClean="0"/>
              <a:t>——</a:t>
            </a:r>
            <a:r>
              <a:rPr lang="zh-CN" altLang="en-US" dirty="0" smtClean="0"/>
              <a:t>相关性</a:t>
            </a:r>
            <a:r>
              <a:rPr lang="zh-CN" altLang="en-US" dirty="0"/>
              <a:t>分析</a:t>
            </a:r>
          </a:p>
        </p:txBody>
      </p:sp>
      <p:sp>
        <p:nvSpPr>
          <p:cNvPr id="4" name="灯片编号占位符 3"/>
          <p:cNvSpPr>
            <a:spLocks noGrp="1"/>
          </p:cNvSpPr>
          <p:nvPr>
            <p:ph type="sldNum" sz="quarter" idx="12"/>
          </p:nvPr>
        </p:nvSpPr>
        <p:spPr/>
        <p:txBody>
          <a:bodyPr/>
          <a:lstStyle/>
          <a:p>
            <a:fld id="{27C45CD9-0508-4D1E-923D-4DFDAA610D19}" type="slidenum">
              <a:rPr lang="zh-CN" altLang="en-US" smtClean="0"/>
              <a:t>9</a:t>
            </a:fld>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16" y="1268760"/>
            <a:ext cx="4637541" cy="4466853"/>
          </a:xfrm>
          <a:prstGeom prst="rect">
            <a:avLst/>
          </a:prstGeom>
        </p:spPr>
      </p:pic>
      <p:sp>
        <p:nvSpPr>
          <p:cNvPr id="7" name="文本框 6"/>
          <p:cNvSpPr txBox="1"/>
          <p:nvPr/>
        </p:nvSpPr>
        <p:spPr>
          <a:xfrm>
            <a:off x="6145692" y="1268760"/>
            <a:ext cx="5405924" cy="923330"/>
          </a:xfrm>
          <a:prstGeom prst="rect">
            <a:avLst/>
          </a:prstGeom>
          <a:noFill/>
        </p:spPr>
        <p:txBody>
          <a:bodyPr wrap="square" rtlCol="0">
            <a:spAutoFit/>
          </a:bodyPr>
          <a:lstStyle/>
          <a:p>
            <a:pPr>
              <a:lnSpc>
                <a:spcPct val="150000"/>
              </a:lnSpc>
            </a:pPr>
            <a:r>
              <a:rPr lang="zh-CN" altLang="en-US" dirty="0" smtClean="0"/>
              <a:t>为了验证残余畸变与</a:t>
            </a:r>
            <a:r>
              <a:rPr lang="en-US" altLang="zh-CN" dirty="0" err="1" smtClean="0"/>
              <a:t>cz</a:t>
            </a:r>
            <a:r>
              <a:rPr lang="zh-CN" altLang="en-US" dirty="0" smtClean="0"/>
              <a:t>门误差的关系，对畸变的两个指标和</a:t>
            </a:r>
            <a:r>
              <a:rPr lang="en-US" altLang="zh-CN" dirty="0" err="1" smtClean="0"/>
              <a:t>cz</a:t>
            </a:r>
            <a:r>
              <a:rPr lang="en-US" altLang="zh-CN" dirty="0" smtClean="0"/>
              <a:t> error</a:t>
            </a:r>
            <a:r>
              <a:rPr lang="zh-CN" altLang="en-US" dirty="0" smtClean="0"/>
              <a:t>进行了</a:t>
            </a:r>
            <a:r>
              <a:rPr lang="en-US" altLang="zh-CN" dirty="0" smtClean="0"/>
              <a:t>Spearman</a:t>
            </a:r>
            <a:r>
              <a:rPr lang="zh-CN" altLang="en-US" dirty="0" smtClean="0"/>
              <a:t>相关性分析</a:t>
            </a:r>
            <a:endParaRPr lang="zh-CN" altLang="en-US" dirty="0"/>
          </a:p>
        </p:txBody>
      </p:sp>
      <mc:AlternateContent xmlns:mc="http://schemas.openxmlformats.org/markup-compatibility/2006">
        <mc:Choice xmlns:a14="http://schemas.microsoft.com/office/drawing/2010/main" Requires="a14">
          <p:sp>
            <p:nvSpPr>
              <p:cNvPr id="9" name="矩形 8"/>
              <p:cNvSpPr/>
              <p:nvPr/>
            </p:nvSpPr>
            <p:spPr>
              <a:xfrm>
                <a:off x="5751405" y="2385558"/>
                <a:ext cx="6096000" cy="1138453"/>
              </a:xfrm>
              <a:prstGeom prst="rect">
                <a:avLst/>
              </a:prstGeom>
            </p:spPr>
            <p:txBody>
              <a:bodyPr>
                <a:spAutoFit/>
              </a:bodyPr>
              <a:lstStyle/>
              <a:p>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𝜌</m:t>
                      </m:r>
                      <m:r>
                        <a:rPr lang="zh-CN" altLang="en-US" i="0">
                          <a:latin typeface="Cambria Math" panose="02040503050406030204" pitchFamily="18" charset="0"/>
                        </a:rPr>
                        <m:t>=</m:t>
                      </m:r>
                      <m:f>
                        <m:fPr>
                          <m:ctrlPr>
                            <a:rPr lang="zh-CN" altLang="en-US" i="1">
                              <a:latin typeface="Cambria Math" panose="02040503050406030204" pitchFamily="18" charset="0"/>
                            </a:rPr>
                          </m:ctrlPr>
                        </m:fPr>
                        <m:num>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r>
                            <a:rPr lang="zh-CN" altLang="en-US" i="0">
                              <a:latin typeface="Cambria Math" panose="02040503050406030204" pitchFamily="18" charset="0"/>
                            </a:rPr>
                            <m:t> </m:t>
                          </m:r>
                          <m:nary>
                            <m:naryPr>
                              <m:chr m:val="∑"/>
                              <m:limLoc m:val="subSup"/>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𝑛</m:t>
                              </m:r>
                            </m:sup>
                            <m:e>
                              <m:d>
                                <m:dPr>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𝑥</m:t>
                                          </m:r>
                                        </m:e>
                                      </m:d>
                                    </m:e>
                                  </m:acc>
                                </m:e>
                              </m:d>
                              <m:r>
                                <a:rPr lang="zh-CN" altLang="en-US">
                                  <a:latin typeface="Cambria Math" panose="02040503050406030204" pitchFamily="18" charset="0"/>
                                </a:rPr>
                                <m:t>⋅</m:t>
                              </m:r>
                              <m:d>
                                <m:dPr>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𝑦</m:t>
                                          </m:r>
                                        </m:e>
                                      </m:d>
                                    </m:e>
                                  </m:acc>
                                </m:e>
                              </m:d>
                            </m:e>
                          </m:nary>
                        </m:num>
                        <m:den>
                          <m:rad>
                            <m:radPr>
                              <m:degHide m:val="on"/>
                              <m:ctrlPr>
                                <a:rPr lang="zh-CN" altLang="en-US" i="1">
                                  <a:latin typeface="Cambria Math" panose="02040503050406030204" pitchFamily="18" charset="0"/>
                                </a:rPr>
                              </m:ctrlPr>
                            </m:radPr>
                            <m:deg/>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subSup"/>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𝑛</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𝑥</m:t>
                                                      </m:r>
                                                    </m:e>
                                                  </m:d>
                                                </m:e>
                                              </m:acc>
                                            </m:e>
                                          </m:d>
                                        </m:e>
                                        <m:sup>
                                          <m:r>
                                            <a:rPr lang="zh-CN" altLang="en-US">
                                              <a:latin typeface="Cambria Math" panose="02040503050406030204" pitchFamily="18" charset="0"/>
                                            </a:rPr>
                                            <m:t>2</m:t>
                                          </m:r>
                                        </m:sup>
                                      </m:sSup>
                                    </m:e>
                                  </m:nary>
                                </m:e>
                              </m:d>
                              <m:r>
                                <a:rPr lang="zh-CN" altLang="en-US" i="0">
                                  <a:latin typeface="Cambria Math" panose="02040503050406030204" pitchFamily="18" charset="0"/>
                                </a:rPr>
                                <m:t>⋅</m:t>
                              </m:r>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subSup"/>
                                      <m:ctrlPr>
                                        <a:rPr lang="zh-CN" altLang="en-US" i="1" smtClean="0">
                                          <a:latin typeface="Cambria Math" panose="02040503050406030204" pitchFamily="18" charset="0"/>
                                        </a:rPr>
                                      </m:ctrlPr>
                                    </m:naryPr>
                                    <m:sub>
                                      <m:r>
                                        <a:rPr lang="zh-CN" altLang="en-US" i="1">
                                          <a:latin typeface="Cambria Math" panose="02040503050406030204" pitchFamily="18" charset="0"/>
                                        </a:rPr>
                                        <m:t>𝑖</m:t>
                                      </m:r>
                                      <m:r>
                                        <a:rPr lang="zh-CN" altLang="en-US">
                                          <a:latin typeface="Cambria Math" panose="02040503050406030204" pitchFamily="18" charset="0"/>
                                        </a:rPr>
                                        <m:t>=1</m:t>
                                      </m:r>
                                    </m:sub>
                                    <m:sup>
                                      <m:r>
                                        <a:rPr lang="zh-CN" altLang="en-US" i="1">
                                          <a:latin typeface="Cambria Math" panose="02040503050406030204" pitchFamily="18" charset="0"/>
                                        </a:rPr>
                                        <m:t>𝑛</m:t>
                                      </m:r>
                                    </m:sup>
                                    <m:e>
                                      <m:r>
                                        <a:rPr lang="zh-CN" altLang="en-US">
                                          <a:latin typeface="Cambria Math" panose="02040503050406030204" pitchFamily="18" charset="0"/>
                                        </a:rPr>
                                        <m:t> </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𝑅</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𝑦</m:t>
                                                      </m:r>
                                                    </m:e>
                                                    <m:sub>
                                                      <m:r>
                                                        <a:rPr lang="zh-CN" altLang="en-US" i="1">
                                                          <a:latin typeface="Cambria Math" panose="02040503050406030204" pitchFamily="18" charset="0"/>
                                                        </a:rPr>
                                                        <m:t>𝑖</m:t>
                                                      </m:r>
                                                    </m:sub>
                                                  </m:sSub>
                                                </m:e>
                                              </m:d>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d>
                                                    <m:dPr>
                                                      <m:begChr m:val=""/>
                                                      <m:ctrlPr>
                                                        <a:rPr lang="zh-CN" altLang="en-US" i="1">
                                                          <a:latin typeface="Cambria Math" panose="02040503050406030204" pitchFamily="18" charset="0"/>
                                                        </a:rPr>
                                                      </m:ctrlPr>
                                                    </m:dPr>
                                                    <m:e>
                                                      <m:r>
                                                        <a:rPr lang="zh-CN" altLang="en-US" i="1">
                                                          <a:latin typeface="Cambria Math" panose="02040503050406030204" pitchFamily="18" charset="0"/>
                                                        </a:rPr>
                                                        <m:t>𝑅</m:t>
                                                      </m:r>
                                                      <m:r>
                                                        <a:rPr lang="zh-CN" altLang="en-US">
                                                          <a:latin typeface="Cambria Math" panose="02040503050406030204" pitchFamily="18" charset="0"/>
                                                        </a:rPr>
                                                        <m:t>(</m:t>
                                                      </m:r>
                                                      <m:r>
                                                        <a:rPr lang="zh-CN" altLang="en-US" i="1">
                                                          <a:latin typeface="Cambria Math" panose="02040503050406030204" pitchFamily="18" charset="0"/>
                                                        </a:rPr>
                                                        <m:t>𝑦</m:t>
                                                      </m:r>
                                                    </m:e>
                                                  </m:d>
                                                </m:e>
                                              </m:acc>
                                            </m:e>
                                          </m:d>
                                        </m:e>
                                        <m:sup>
                                          <m:r>
                                            <a:rPr lang="zh-CN" altLang="en-US">
                                              <a:latin typeface="Cambria Math" panose="02040503050406030204" pitchFamily="18" charset="0"/>
                                            </a:rPr>
                                            <m:t>2</m:t>
                                          </m:r>
                                        </m:sup>
                                      </m:sSup>
                                    </m:e>
                                  </m:nary>
                                </m:e>
                              </m:d>
                            </m:e>
                          </m:rad>
                        </m:den>
                      </m:f>
                    </m:oMath>
                  </m:oMathPara>
                </a14:m>
                <a:endParaRPr lang="zh-CN" altLang="en-US" dirty="0"/>
              </a:p>
            </p:txBody>
          </p:sp>
        </mc:Choice>
        <mc:Fallback>
          <p:sp>
            <p:nvSpPr>
              <p:cNvPr id="9" name="矩形 8"/>
              <p:cNvSpPr>
                <a:spLocks noRot="1" noChangeAspect="1" noMove="1" noResize="1" noEditPoints="1" noAdjustHandles="1" noChangeArrowheads="1" noChangeShapeType="1" noTextEdit="1"/>
              </p:cNvSpPr>
              <p:nvPr/>
            </p:nvSpPr>
            <p:spPr>
              <a:xfrm>
                <a:off x="5751405" y="2385558"/>
                <a:ext cx="6096000" cy="1138453"/>
              </a:xfrm>
              <a:prstGeom prst="rect">
                <a:avLst/>
              </a:prstGeom>
              <a:blipFill>
                <a:blip r:embed="rId3"/>
                <a:stretch>
                  <a:fillRect/>
                </a:stretch>
              </a:blipFill>
            </p:spPr>
            <p:txBody>
              <a:bodyPr/>
              <a:lstStyle/>
              <a:p>
                <a:r>
                  <a:rPr lang="zh-CN" altLang="en-US">
                    <a:noFill/>
                  </a:rPr>
                  <a:t> </a:t>
                </a:r>
              </a:p>
            </p:txBody>
          </p:sp>
        </mc:Fallback>
      </mc:AlternateContent>
      <p:sp>
        <p:nvSpPr>
          <p:cNvPr id="10" name="文本框 9"/>
          <p:cNvSpPr txBox="1"/>
          <p:nvPr/>
        </p:nvSpPr>
        <p:spPr>
          <a:xfrm>
            <a:off x="6312024" y="4005064"/>
            <a:ext cx="5760640" cy="1338828"/>
          </a:xfrm>
          <a:prstGeom prst="rect">
            <a:avLst/>
          </a:prstGeom>
          <a:noFill/>
        </p:spPr>
        <p:txBody>
          <a:bodyPr wrap="square" rtlCol="0">
            <a:spAutoFit/>
          </a:bodyPr>
          <a:lstStyle/>
          <a:p>
            <a:pPr>
              <a:lnSpc>
                <a:spcPct val="150000"/>
              </a:lnSpc>
            </a:pPr>
            <a:r>
              <a:rPr lang="zh-CN" altLang="en-US" b="1" dirty="0" smtClean="0"/>
              <a:t>结果</a:t>
            </a:r>
            <a:endParaRPr lang="en-US" altLang="zh-CN" b="1" dirty="0" smtClean="0"/>
          </a:p>
          <a:p>
            <a:pPr>
              <a:lnSpc>
                <a:spcPct val="150000"/>
              </a:lnSpc>
            </a:pPr>
            <a:r>
              <a:rPr lang="zh-CN" altLang="en-US" dirty="0" smtClean="0"/>
              <a:t>残余畸变长度与相位有较强相关性</a:t>
            </a:r>
            <a:endParaRPr lang="en-US" altLang="zh-CN" dirty="0" smtClean="0"/>
          </a:p>
          <a:p>
            <a:pPr>
              <a:lnSpc>
                <a:spcPct val="150000"/>
              </a:lnSpc>
            </a:pPr>
            <a:r>
              <a:rPr lang="zh-CN" altLang="en-US" dirty="0" smtClean="0"/>
              <a:t>畸变指标与</a:t>
            </a:r>
            <a:r>
              <a:rPr lang="en-US" altLang="zh-CN" dirty="0" err="1" smtClean="0"/>
              <a:t>cz</a:t>
            </a:r>
            <a:r>
              <a:rPr lang="en-US" altLang="zh-CN" dirty="0" smtClean="0"/>
              <a:t> error</a:t>
            </a:r>
            <a:r>
              <a:rPr lang="zh-CN" altLang="en-US" dirty="0" smtClean="0"/>
              <a:t>有弱相关性，大于随机序列的相关性</a:t>
            </a:r>
            <a:endParaRPr lang="zh-CN" altLang="en-US" dirty="0"/>
          </a:p>
        </p:txBody>
      </p:sp>
    </p:spTree>
    <p:extLst>
      <p:ext uri="{BB962C8B-B14F-4D97-AF65-F5344CB8AC3E}">
        <p14:creationId xmlns:p14="http://schemas.microsoft.com/office/powerpoint/2010/main" val="40860408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自定义 2">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23857</TotalTime>
  <Words>439</Words>
  <Application>Microsoft Office PowerPoint</Application>
  <PresentationFormat>宽屏</PresentationFormat>
  <Paragraphs>75</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等线</vt:lpstr>
      <vt:lpstr>微软雅黑</vt:lpstr>
      <vt:lpstr>Arial</vt:lpstr>
      <vt:lpstr>Cambria Math</vt:lpstr>
      <vt:lpstr>Times New Roman</vt:lpstr>
      <vt:lpstr>Wingdings</vt:lpstr>
      <vt:lpstr>Office 主题​​</vt:lpstr>
      <vt:lpstr>组会报告</vt:lpstr>
      <vt:lpstr>目录</vt:lpstr>
      <vt:lpstr>Coupler FIR 畸变测量流程</vt:lpstr>
      <vt:lpstr>Coupler FIR 畸变测量流程</vt:lpstr>
      <vt:lpstr>Coupler FIR 畸变结果分析</vt:lpstr>
      <vt:lpstr>Coupler FIR 畸变结果分析——Fir length (topo)</vt:lpstr>
      <vt:lpstr>Coupler FIR 畸变结果分析——相位 (topo)</vt:lpstr>
      <vt:lpstr>Coupler FIR 畸变结果分析——统计性分析</vt:lpstr>
      <vt:lpstr>Coupler FIR 畸变结果分析——相关性分析</vt:lpstr>
      <vt:lpstr>观察误差消除方案</vt:lpstr>
      <vt:lpstr>观察误差消除方案</vt:lpstr>
      <vt:lpstr>观察误差消除方案</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QC</cp:lastModifiedBy>
  <cp:revision>661</cp:revision>
  <dcterms:created xsi:type="dcterms:W3CDTF">2019-08-12T09:30:56Z</dcterms:created>
  <dcterms:modified xsi:type="dcterms:W3CDTF">2024-05-30T10:38:47Z</dcterms:modified>
</cp:coreProperties>
</file>