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b-b3dad120-t3VWiS" ContentType="image/jpeg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8" r:id="rId6"/>
    <p:sldId id="270" r:id="rId7"/>
    <p:sldId id="271" r:id="rId8"/>
    <p:sldId id="272" r:id="rId9"/>
    <p:sldId id="274" r:id="rId10"/>
    <p:sldId id="269" r:id="rId11"/>
    <p:sldId id="266" r:id="rId12"/>
    <p:sldId id="275" r:id="rId13"/>
    <p:sldId id="259" r:id="rId14"/>
    <p:sldId id="260" r:id="rId15"/>
    <p:sldId id="262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0"/>
    <a:srgbClr val="C0FF00"/>
    <a:srgbClr val="00000C"/>
    <a:srgbClr val="A44A39"/>
    <a:srgbClr val="480066"/>
    <a:srgbClr val="FF8040"/>
    <a:srgbClr val="3C9BF2"/>
    <a:srgbClr val="FF3737"/>
    <a:srgbClr val="FF00FF"/>
    <a:srgbClr val="FF3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/>
    <p:restoredTop sz="94719"/>
  </p:normalViewPr>
  <p:slideViewPr>
    <p:cSldViewPr snapToGrid="0">
      <p:cViewPr varScale="1">
        <p:scale>
          <a:sx n="92" d="100"/>
          <a:sy n="92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Cabinet Grotesk Extrabold" pitchFamily="2" charset="0"/>
                <a:ea typeface="+mn-ea"/>
                <a:cs typeface="+mn-cs"/>
              </a:defRPr>
            </a:pPr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Эффективность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Cabinet Grotesk Extrabold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запросов пользователя </c:v>
                </c:pt>
              </c:strCache>
            </c:strRef>
          </c:tx>
          <c:spPr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  <a:effectLst/>
          </c:spPr>
          <c:cat>
            <c:strRef>
              <c:f>Лист1!$A$2:$A$8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42</c:v>
                </c:pt>
                <c:pt idx="1">
                  <c:v>44</c:v>
                </c:pt>
                <c:pt idx="2">
                  <c:v>39</c:v>
                </c:pt>
                <c:pt idx="3">
                  <c:v>45</c:v>
                </c:pt>
                <c:pt idx="4">
                  <c:v>40</c:v>
                </c:pt>
                <c:pt idx="5">
                  <c:v>52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1-D242-B93F-7622E9C350D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обращений на сервер </c:v>
                </c:pt>
              </c:strCache>
            </c:strRef>
          </c:tx>
          <c:spPr>
            <a:solidFill>
              <a:srgbClr val="FF8040"/>
            </a:solidFill>
            <a:ln w="63500">
              <a:solidFill>
                <a:srgbClr val="00000C"/>
              </a:solidFill>
            </a:ln>
            <a:effectLst/>
          </c:spPr>
          <c:cat>
            <c:strRef>
              <c:f>Лист1!$A$2:$A$8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21</c:v>
                </c:pt>
                <c:pt idx="1">
                  <c:v>21</c:v>
                </c:pt>
                <c:pt idx="2">
                  <c:v>19</c:v>
                </c:pt>
                <c:pt idx="3">
                  <c:v>23</c:v>
                </c:pt>
                <c:pt idx="4">
                  <c:v>21</c:v>
                </c:pt>
                <c:pt idx="5">
                  <c:v>27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1-D242-B93F-7622E9C35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733728"/>
        <c:axId val="1834411456"/>
      </c:areaChart>
      <c:catAx>
        <c:axId val="183973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binet Grotesk Extrabold" pitchFamily="2" charset="0"/>
                <a:ea typeface="+mn-ea"/>
                <a:cs typeface="+mn-cs"/>
              </a:defRPr>
            </a:pPr>
            <a:endParaRPr lang="ru-RU"/>
          </a:p>
        </c:txPr>
        <c:crossAx val="1834411456"/>
        <c:crosses val="autoZero"/>
        <c:auto val="1"/>
        <c:lblAlgn val="ctr"/>
        <c:lblOffset val="100"/>
        <c:noMultiLvlLbl val="0"/>
      </c:catAx>
      <c:valAx>
        <c:axId val="183441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973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Cabinet Grotesk Extrabold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41275">
      <a:solidFill>
        <a:srgbClr val="00000C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Cabinet Grotesk Extrabold" pitchFamily="2" charset="0"/>
                <a:ea typeface="+mn-ea"/>
                <a:cs typeface="+mn-cs"/>
              </a:defRPr>
            </a:pPr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Эффективность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Cabinet Grotesk Extrabold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запросов</c:v>
                </c:pt>
              </c:strCache>
            </c:strRef>
          </c:tx>
          <c:spPr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  <a:effectLst/>
          </c:spPr>
          <c:cat>
            <c:strRef>
              <c:f>Лист1!$A$2:$A$8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73</c:v>
                </c:pt>
                <c:pt idx="1">
                  <c:v>78</c:v>
                </c:pt>
                <c:pt idx="2">
                  <c:v>82</c:v>
                </c:pt>
                <c:pt idx="3">
                  <c:v>87</c:v>
                </c:pt>
                <c:pt idx="4">
                  <c:v>90</c:v>
                </c:pt>
                <c:pt idx="5">
                  <c:v>91</c:v>
                </c:pt>
                <c:pt idx="6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86-3F4A-B36C-70B2DBB682A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обращений на сервер</c:v>
                </c:pt>
              </c:strCache>
            </c:strRef>
          </c:tx>
          <c:spPr>
            <a:solidFill>
              <a:srgbClr val="A44A39">
                <a:alpha val="80000"/>
              </a:srgbClr>
            </a:solidFill>
            <a:ln w="63500">
              <a:solidFill>
                <a:srgbClr val="00000C"/>
              </a:solidFill>
            </a:ln>
            <a:effectLst/>
          </c:spPr>
          <c:cat>
            <c:strRef>
              <c:f>Лист1!$A$2:$A$8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50</c:v>
                </c:pt>
                <c:pt idx="1">
                  <c:v>52</c:v>
                </c:pt>
                <c:pt idx="2">
                  <c:v>52</c:v>
                </c:pt>
                <c:pt idx="3">
                  <c:v>54</c:v>
                </c:pt>
                <c:pt idx="4">
                  <c:v>58</c:v>
                </c:pt>
                <c:pt idx="5">
                  <c:v>62</c:v>
                </c:pt>
                <c:pt idx="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86-3F4A-B36C-70B2DBB68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733728"/>
        <c:axId val="1834411456"/>
      </c:areaChart>
      <c:catAx>
        <c:axId val="183973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binet Grotesk Extrabold" pitchFamily="2" charset="0"/>
                <a:ea typeface="+mn-ea"/>
                <a:cs typeface="+mn-cs"/>
              </a:defRPr>
            </a:pPr>
            <a:endParaRPr lang="ru-RU"/>
          </a:p>
        </c:txPr>
        <c:crossAx val="1834411456"/>
        <c:crosses val="autoZero"/>
        <c:auto val="1"/>
        <c:lblAlgn val="ctr"/>
        <c:lblOffset val="100"/>
        <c:noMultiLvlLbl val="0"/>
      </c:catAx>
      <c:valAx>
        <c:axId val="183441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973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Cabinet Grotesk Extrabold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41275">
      <a:solidFill>
        <a:srgbClr val="00000C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Cabinet Grotesk Extrabold" pitchFamily="2" charset="0"/>
                <a:ea typeface="+mn-ea"/>
                <a:cs typeface="+mn-cs"/>
              </a:defRPr>
            </a:pPr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Эффективность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Cabinet Grotesk Extrabold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запросов</c:v>
                </c:pt>
              </c:strCache>
            </c:strRef>
          </c:tx>
          <c:spPr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  <a:effectLst/>
          </c:spPr>
          <c:cat>
            <c:strRef>
              <c:f>Лист1!$A$2:$A$8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111</c:v>
                </c:pt>
                <c:pt idx="1">
                  <c:v>117</c:v>
                </c:pt>
                <c:pt idx="2">
                  <c:v>120</c:v>
                </c:pt>
                <c:pt idx="3">
                  <c:v>126</c:v>
                </c:pt>
                <c:pt idx="4">
                  <c:v>135</c:v>
                </c:pt>
                <c:pt idx="5">
                  <c:v>141</c:v>
                </c:pt>
                <c:pt idx="6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86-3F4A-B36C-70B2DBB682A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обращений на сервер</c:v>
                </c:pt>
              </c:strCache>
            </c:strRef>
          </c:tx>
          <c:spPr>
            <a:solidFill>
              <a:srgbClr val="FF8040"/>
            </a:solidFill>
            <a:ln w="63500">
              <a:solidFill>
                <a:srgbClr val="00000C"/>
              </a:solidFill>
            </a:ln>
            <a:effectLst/>
          </c:spPr>
          <c:cat>
            <c:strRef>
              <c:f>Лист1!$A$2:$A$8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75</c:v>
                </c:pt>
                <c:pt idx="1">
                  <c:v>78</c:v>
                </c:pt>
                <c:pt idx="2">
                  <c:v>78</c:v>
                </c:pt>
                <c:pt idx="3">
                  <c:v>84</c:v>
                </c:pt>
                <c:pt idx="4">
                  <c:v>90</c:v>
                </c:pt>
                <c:pt idx="5">
                  <c:v>96</c:v>
                </c:pt>
                <c:pt idx="6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86-3F4A-B36C-70B2DBB682A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Лист1!$A$2:$A$8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1.48</c:v>
                </c:pt>
                <c:pt idx="1">
                  <c:v>1.5</c:v>
                </c:pt>
                <c:pt idx="2">
                  <c:v>1.5384615384615385</c:v>
                </c:pt>
                <c:pt idx="3">
                  <c:v>1.5</c:v>
                </c:pt>
                <c:pt idx="4">
                  <c:v>1.5</c:v>
                </c:pt>
                <c:pt idx="5">
                  <c:v>1.46875</c:v>
                </c:pt>
                <c:pt idx="6">
                  <c:v>1.4583333333333333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3-CD4B-B39B-9A074701A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733728"/>
        <c:axId val="1834411456"/>
      </c:areaChart>
      <c:catAx>
        <c:axId val="183973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binet Grotesk Extrabold" pitchFamily="2" charset="0"/>
                <a:ea typeface="+mn-ea"/>
                <a:cs typeface="+mn-cs"/>
              </a:defRPr>
            </a:pPr>
            <a:endParaRPr lang="ru-RU"/>
          </a:p>
        </c:txPr>
        <c:crossAx val="1834411456"/>
        <c:crosses val="autoZero"/>
        <c:auto val="1"/>
        <c:lblAlgn val="ctr"/>
        <c:lblOffset val="100"/>
        <c:noMultiLvlLbl val="0"/>
      </c:catAx>
      <c:valAx>
        <c:axId val="183441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973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Cabinet Grotesk Extrabold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41275">
      <a:solidFill>
        <a:srgbClr val="00000C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C3D2-6450-1E8E-9079-7C330E84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7BE8A8-0B12-9069-199F-9E98234C6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77951-7DE0-287D-8F81-BCB54E9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88B1C-C372-7FCA-9223-7554A9BF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69D00-AC70-41CF-BC65-F24B766A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5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8E06D-E5DB-2BAB-B95E-0E1D6DEA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A2821B-7FFB-4188-FCA5-69DE2668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B9692-7D78-C7EC-FA83-8FC6C7A8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D8CD1-DC82-427B-9B23-5F81D347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E6457-35E4-662C-5B82-5586CEAF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5AE81C-E085-2E1E-CBAA-FA2AEC717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175664-C46D-1C43-5DA7-B023008DA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F83F5-4BFE-42FF-5D88-C75D105C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B5CDCD-1CC0-D77D-5DF2-2814F1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7A29E-3C1E-9D87-A278-07944B1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0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92E78-EB2A-CE49-373A-254729CD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F554F-30AD-ED18-A571-F23F276A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704044-6CF7-DE58-20BE-806A84A1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354F9-378C-747D-4B3B-F0F56EAF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4F79AB-54B8-306A-DE5B-A196030A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A61C1-23DE-F673-1FD7-2C364BE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FBE2B6-8D77-CECD-D356-8F79A14B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1F374-2AFF-D1EF-0701-2533668D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6AD89-2097-EB10-7E8F-02468B66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50528-1DF0-098F-0D1E-F833D8ED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62629-3F59-2D01-28DA-AEEDE31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C677A-78A6-517C-94C9-6F8B7AA16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4574B3-8E62-EB88-9834-5842D94D5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623C4-EA61-643A-DE2A-97402E70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F80C38-24C2-398D-1B30-DB1C36BE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FDBB86-2F76-6685-7DA7-9690ED3E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D7CD6-A531-167C-D0DE-21936011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223A3B-47D9-08F3-1397-06B16C5A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A7A6D7-A88B-7420-E4A1-689928339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ABCBBE-7707-F232-B6A0-D5577633F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E5D6A3-2BDC-2470-13A7-8F046281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98F50-B0CE-86F1-BDBF-BA5F318A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6F3862-8FB7-618E-862F-4EE3751C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405C13-F880-457A-B69B-73FDDE6D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A8EE3-1B89-08C8-5CB6-0FE8F267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975890-BC32-55C5-2F70-2D40FF25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A152A0-AD0C-5D8F-C6D8-74A1F9AD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F9337D-E984-8BF5-2EC9-0F8C8DF1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5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C16A8A-BE5B-06A6-4886-0DB4493F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D17937-2CC9-FFEE-B9B1-81B4EB3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59C534-8830-F3EB-080A-4B7AC3DB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5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65C61-336E-9472-AEB1-3F2D3F1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9649B-E941-1410-54D2-C18B6D3D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99750A-0225-B047-BCC0-60A392AE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68FEDC-9696-E86C-203E-D98C6831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08B1D0-B485-3D5E-49B7-B980CDB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22498-5EBF-5459-6EA8-3CE665C2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75CD3-FC70-FC8C-BA68-70B5F848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B291AD-049D-387F-E97A-44FBE7143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6AAF44-E074-B864-75F0-A2C38C24D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BDFA29-D33D-9ACB-A02B-79718F03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2F6C6A-6EF2-FFDC-49D5-E21FA3A5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A666B8-E5AB-5871-E0E9-3BF214C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10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EA070-7794-69BA-4E9B-3483D398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B531A1-935F-9C42-6FC4-D3F70B4B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48494F-140F-9F0F-144C-442D2A905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165B-91B3-5E4B-AAC6-8DBBAE3B72C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B610C-2D32-F72C-EFD0-5BF6B71F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6E972-5D95-944C-D1AF-C37CBA4F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C940-C889-1640-8BCE-7E4D06FC5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sb-b3dad120-t3VWiS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6F43DC0-B25F-735B-C070-7F962FD0F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63658" y="-2062919"/>
            <a:ext cx="11443676" cy="59093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5D7513-33A3-AAC7-40A1-56565E493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3558" y="3193480"/>
            <a:ext cx="6621780" cy="66217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1400F58-A917-6255-2BC9-92EC07E27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180" y="-2733022"/>
            <a:ext cx="6621780" cy="662178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7FB5E0D-75F2-1B8C-31B6-E9850B927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1283" y="3658084"/>
            <a:ext cx="9861793" cy="5690517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2C90FB1-C6B6-8C74-C1D1-2DED0E74DE86}"/>
              </a:ext>
            </a:extLst>
          </p:cNvPr>
          <p:cNvGrpSpPr/>
          <p:nvPr/>
        </p:nvGrpSpPr>
        <p:grpSpPr>
          <a:xfrm>
            <a:off x="1861371" y="1729926"/>
            <a:ext cx="8469258" cy="3309863"/>
            <a:chOff x="1556166" y="2257323"/>
            <a:chExt cx="7297323" cy="2038452"/>
          </a:xfrm>
        </p:grpSpPr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FB28AF41-B401-B41E-6826-DD4C9CDD710D}"/>
                </a:ext>
              </a:extLst>
            </p:cNvPr>
            <p:cNvSpPr/>
            <p:nvPr/>
          </p:nvSpPr>
          <p:spPr>
            <a:xfrm>
              <a:off x="1609726" y="2409825"/>
              <a:ext cx="7243763" cy="188595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7883F16D-83F2-DCDB-281A-4BEA18ED3289}"/>
                </a:ext>
              </a:extLst>
            </p:cNvPr>
            <p:cNvSpPr/>
            <p:nvPr/>
          </p:nvSpPr>
          <p:spPr>
            <a:xfrm>
              <a:off x="1556166" y="2257323"/>
              <a:ext cx="7243763" cy="1885950"/>
            </a:xfrm>
            <a:prstGeom prst="roundRect">
              <a:avLst/>
            </a:prstGeom>
            <a:solidFill>
              <a:srgbClr val="3C9BF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EAA8415-0953-8777-B010-0EB2008A0E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995936">
            <a:off x="8324242" y="3331623"/>
            <a:ext cx="6621780" cy="6621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F758F-33DC-824B-FF82-777E2DCB3992}"/>
              </a:ext>
            </a:extLst>
          </p:cNvPr>
          <p:cNvSpPr txBox="1"/>
          <p:nvPr/>
        </p:nvSpPr>
        <p:spPr>
          <a:xfrm>
            <a:off x="3069578" y="2199218"/>
            <a:ext cx="87296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binet Grotesk Extrabold" pitchFamily="2" charset="0"/>
              </a:rPr>
              <a:t>Эффективное кэширование</a:t>
            </a:r>
            <a:endParaRPr lang="ru-RU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0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195943" y="110323"/>
            <a:ext cx="8350898" cy="1034560"/>
            <a:chOff x="1968892" y="2688501"/>
            <a:chExt cx="8667476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031050" y="2807937"/>
              <a:ext cx="8605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/>
                <a:t>Особенности </a:t>
              </a:r>
              <a:r>
                <a:rPr lang="en-US" sz="3600" b="1" dirty="0">
                  <a:latin typeface="Cabinet Grotesk Extrabold" pitchFamily="2" charset="0"/>
                </a:rPr>
                <a:t>LRU Cache</a:t>
              </a:r>
              <a:endParaRPr lang="ru-RU" sz="3600" b="1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8B39554-8990-ABBA-0AFF-2CC93F9D6AE2}"/>
              </a:ext>
            </a:extLst>
          </p:cNvPr>
          <p:cNvGrpSpPr/>
          <p:nvPr/>
        </p:nvGrpSpPr>
        <p:grpSpPr>
          <a:xfrm>
            <a:off x="315473" y="1222280"/>
            <a:ext cx="5689169" cy="5530211"/>
            <a:chOff x="3561521" y="4286379"/>
            <a:chExt cx="3197087" cy="1160264"/>
          </a:xfrm>
        </p:grpSpPr>
        <p:sp>
          <p:nvSpPr>
            <p:cNvPr id="3" name="Скругленный прямоугольник 105">
              <a:extLst>
                <a:ext uri="{FF2B5EF4-FFF2-40B4-BE49-F238E27FC236}">
                  <a16:creationId xmlns:a16="http://schemas.microsoft.com/office/drawing/2014/main" id="{46E86BC6-AA01-7749-15EC-9EAF6126B66E}"/>
                </a:ext>
              </a:extLst>
            </p:cNvPr>
            <p:cNvSpPr/>
            <p:nvPr/>
          </p:nvSpPr>
          <p:spPr>
            <a:xfrm>
              <a:off x="3561521" y="4286379"/>
              <a:ext cx="3197087" cy="116026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кругленный прямоугольник 106">
              <a:extLst>
                <a:ext uri="{FF2B5EF4-FFF2-40B4-BE49-F238E27FC236}">
                  <a16:creationId xmlns:a16="http://schemas.microsoft.com/office/drawing/2014/main" id="{B429CCFA-72DF-6C31-2DE1-514197350DC6}"/>
                </a:ext>
              </a:extLst>
            </p:cNvPr>
            <p:cNvSpPr/>
            <p:nvPr/>
          </p:nvSpPr>
          <p:spPr>
            <a:xfrm>
              <a:off x="3621328" y="4328749"/>
              <a:ext cx="2956892" cy="104675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4400" b="1" dirty="0">
                <a:solidFill>
                  <a:schemeClr val="tx1"/>
                </a:solidFill>
              </a:endParaRPr>
            </a:p>
            <a:p>
              <a:r>
                <a:rPr lang="ru-RU" sz="4400" b="1" dirty="0">
                  <a:solidFill>
                    <a:schemeClr val="tx1"/>
                  </a:solidFill>
                </a:rPr>
                <a:t>Преимущества</a:t>
              </a:r>
              <a:r>
                <a:rPr lang="en-US" sz="4400" b="1" dirty="0">
                  <a:solidFill>
                    <a:schemeClr val="tx1"/>
                  </a:solidFill>
                  <a:latin typeface="Cabinet Grotesk" pitchFamily="2" charset="0"/>
                </a:rPr>
                <a:t>:</a:t>
              </a:r>
              <a:endParaRPr lang="en-US" sz="2800" b="1" dirty="0">
                <a:solidFill>
                  <a:schemeClr val="tx1"/>
                </a:solidFill>
                <a:latin typeface="Cabinet Grotesk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Настраиваемая </a:t>
              </a:r>
              <a:r>
                <a:rPr lang="ru-RU" sz="2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инвалидация</a:t>
              </a:r>
              <a:endParaRPr lang="en-US" sz="2800" b="1" dirty="0">
                <a:solidFill>
                  <a:schemeClr val="tx1"/>
                </a:solidFill>
                <a:latin typeface="Cabinet Grotesk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Мгновенная доставка данных и независимость от соединения</a:t>
              </a:r>
            </a:p>
            <a:p>
              <a:r>
                <a:rPr lang="ru-RU" sz="4400" b="1" dirty="0">
                  <a:solidFill>
                    <a:schemeClr val="tx1"/>
                  </a:solidFill>
                </a:rPr>
                <a:t>Недостатки</a:t>
              </a:r>
              <a:r>
                <a:rPr lang="en-US" sz="4400" b="1" dirty="0">
                  <a:solidFill>
                    <a:schemeClr val="tx1"/>
                  </a:solidFill>
                  <a:latin typeface="Cabinet Grotesk" pitchFamily="2" charset="0"/>
                </a:rPr>
                <a:t>:</a:t>
              </a:r>
              <a:endParaRPr lang="ru-RU" sz="4400" b="1" dirty="0">
                <a:solidFill>
                  <a:schemeClr val="tx1"/>
                </a:solidFill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ru-RU" sz="2800" b="1" dirty="0">
                  <a:solidFill>
                    <a:schemeClr val="tx1"/>
                  </a:solidFill>
                </a:rPr>
                <a:t>Сложность реализации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ru-RU" sz="2800" b="1" dirty="0">
                  <a:solidFill>
                    <a:schemeClr val="tx1"/>
                  </a:solidFill>
                </a:rPr>
                <a:t>Необходимо следить за </a:t>
              </a:r>
              <a:r>
                <a:rPr lang="ru-RU" sz="2800" b="1" dirty="0" err="1">
                  <a:solidFill>
                    <a:schemeClr val="tx1"/>
                  </a:solidFill>
                </a:rPr>
                <a:t>инвалидацией</a:t>
              </a:r>
              <a:endParaRPr lang="ru-RU" sz="2800" b="1" dirty="0">
                <a:solidFill>
                  <a:schemeClr val="tx1"/>
                </a:solidFill>
              </a:endParaRPr>
            </a:p>
            <a:p>
              <a:endParaRPr lang="ru-RU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80951B8-50CA-0141-00FB-99436AD9447A}"/>
              </a:ext>
            </a:extLst>
          </p:cNvPr>
          <p:cNvGrpSpPr/>
          <p:nvPr/>
        </p:nvGrpSpPr>
        <p:grpSpPr>
          <a:xfrm>
            <a:off x="6187358" y="1158129"/>
            <a:ext cx="5689169" cy="5530211"/>
            <a:chOff x="3561521" y="4286379"/>
            <a:chExt cx="3197087" cy="1160264"/>
          </a:xfrm>
        </p:grpSpPr>
        <p:sp>
          <p:nvSpPr>
            <p:cNvPr id="12" name="Скругленный прямоугольник 105">
              <a:extLst>
                <a:ext uri="{FF2B5EF4-FFF2-40B4-BE49-F238E27FC236}">
                  <a16:creationId xmlns:a16="http://schemas.microsoft.com/office/drawing/2014/main" id="{DDEEA561-54E7-F1D1-2D7D-442E0B12A24D}"/>
                </a:ext>
              </a:extLst>
            </p:cNvPr>
            <p:cNvSpPr/>
            <p:nvPr/>
          </p:nvSpPr>
          <p:spPr>
            <a:xfrm>
              <a:off x="3561521" y="4286379"/>
              <a:ext cx="3197087" cy="116026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кругленный прямоугольник 106">
              <a:extLst>
                <a:ext uri="{FF2B5EF4-FFF2-40B4-BE49-F238E27FC236}">
                  <a16:creationId xmlns:a16="http://schemas.microsoft.com/office/drawing/2014/main" id="{C67F7AFA-68AD-5872-7D72-3EDF3887F2E3}"/>
                </a:ext>
              </a:extLst>
            </p:cNvPr>
            <p:cNvSpPr/>
            <p:nvPr/>
          </p:nvSpPr>
          <p:spPr>
            <a:xfrm>
              <a:off x="3681618" y="4342208"/>
              <a:ext cx="2956892" cy="104675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400" b="1" dirty="0">
                  <a:solidFill>
                    <a:schemeClr val="tx1"/>
                  </a:solidFill>
                </a:rPr>
                <a:t>Использование в приложениях с тяжеловесным контентом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7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131976" y="0"/>
            <a:ext cx="5706359" cy="1024530"/>
            <a:chOff x="1968892" y="2688500"/>
            <a:chExt cx="10791642" cy="1034561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0"/>
              <a:ext cx="8469258" cy="1034561"/>
              <a:chOff x="1556166" y="2257321"/>
              <a:chExt cx="7297323" cy="2038454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1"/>
                <a:ext cx="7243762" cy="1885948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39" y="2770017"/>
              <a:ext cx="104792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Интерфейс</a:t>
              </a: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58B186-C16B-C54B-617E-A5E92D36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10" y="1101179"/>
            <a:ext cx="2576191" cy="55795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C2003D-8378-4148-9562-C04BDB4C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01" y="1101179"/>
            <a:ext cx="2554396" cy="55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376772" y="282155"/>
            <a:ext cx="2661850" cy="1034560"/>
            <a:chOff x="1968892" y="2688501"/>
            <a:chExt cx="9042013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42" y="2770017"/>
              <a:ext cx="87296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График</a:t>
              </a:r>
            </a:p>
          </p:txBody>
        </p:sp>
      </p:grp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A4750250-1600-E801-5D76-F07AA49A3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116812"/>
              </p:ext>
            </p:extLst>
          </p:nvPr>
        </p:nvGraphicFramePr>
        <p:xfrm>
          <a:off x="2989829" y="11767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52AAB8-A11F-E0E2-64E4-5F2FA376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751249">
            <a:off x="-2518986" y="2498192"/>
            <a:ext cx="5122800" cy="51228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EAAA7F-547B-2B94-DE24-701298C77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98145">
            <a:off x="8124293" y="-4175176"/>
            <a:ext cx="6056628" cy="6056628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CD9D3A2-ABA5-B619-951F-318A883FE669}"/>
              </a:ext>
            </a:extLst>
          </p:cNvPr>
          <p:cNvGrpSpPr/>
          <p:nvPr/>
        </p:nvGrpSpPr>
        <p:grpSpPr>
          <a:xfrm>
            <a:off x="505659" y="3077164"/>
            <a:ext cx="2465870" cy="703671"/>
            <a:chOff x="3561521" y="4286379"/>
            <a:chExt cx="3197087" cy="1160264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A28443F-CA60-9B57-45B3-5AF6245C1274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11" name="Скругленный прямоугольник 10">
                <a:extLst>
                  <a:ext uri="{FF2B5EF4-FFF2-40B4-BE49-F238E27FC236}">
                    <a16:creationId xmlns:a16="http://schemas.microsoft.com/office/drawing/2014/main" id="{87677410-A7DA-0E77-389F-AD16CA7FD704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Скругленный прямоугольник 13">
                <a:extLst>
                  <a:ext uri="{FF2B5EF4-FFF2-40B4-BE49-F238E27FC236}">
                    <a16:creationId xmlns:a16="http://schemas.microsoft.com/office/drawing/2014/main" id="{7F2E493F-E758-D363-55A6-E7251954C80A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A2964B-5D88-0CA9-6725-81B5C8C6D445}"/>
                </a:ext>
              </a:extLst>
            </p:cNvPr>
            <p:cNvSpPr txBox="1"/>
            <p:nvPr/>
          </p:nvSpPr>
          <p:spPr>
            <a:xfrm>
              <a:off x="3751134" y="4463999"/>
              <a:ext cx="2718467" cy="65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K=1,5±0,1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152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7974767" y="183680"/>
            <a:ext cx="4217232" cy="718023"/>
            <a:chOff x="1968892" y="2688501"/>
            <a:chExt cx="9042013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41" y="2770017"/>
              <a:ext cx="8729664" cy="84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Write-Through Cache</a:t>
              </a:r>
              <a:endPara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F83B2129-5680-9A2C-31A7-2321430E746C}"/>
              </a:ext>
            </a:extLst>
          </p:cNvPr>
          <p:cNvSpPr/>
          <p:nvPr/>
        </p:nvSpPr>
        <p:spPr>
          <a:xfrm>
            <a:off x="5673757" y="277904"/>
            <a:ext cx="1141467" cy="399683"/>
          </a:xfrm>
          <a:prstGeom prst="roundRect">
            <a:avLst>
              <a:gd name="adj" fmla="val 50000"/>
            </a:avLst>
          </a:prstGeom>
          <a:solidFill>
            <a:srgbClr val="FF3737">
              <a:alpha val="80000"/>
            </a:srgbClr>
          </a:solidFill>
          <a:ln w="63500">
            <a:solidFill>
              <a:srgbClr val="00000C">
                <a:alpha val="80071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2F7D1239-63DF-761C-1BDD-DFDD3D7C69C6}"/>
              </a:ext>
            </a:extLst>
          </p:cNvPr>
          <p:cNvSpPr/>
          <p:nvPr/>
        </p:nvSpPr>
        <p:spPr>
          <a:xfrm>
            <a:off x="5673756" y="1080992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E06D970E-C5F3-5BD4-0F62-DD035B6E78EA}"/>
              </a:ext>
            </a:extLst>
          </p:cNvPr>
          <p:cNvSpPr/>
          <p:nvPr/>
        </p:nvSpPr>
        <p:spPr>
          <a:xfrm>
            <a:off x="2478395" y="1737583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32F2A426-2141-0650-3A3F-BA9E60E9CA70}"/>
              </a:ext>
            </a:extLst>
          </p:cNvPr>
          <p:cNvSpPr/>
          <p:nvPr/>
        </p:nvSpPr>
        <p:spPr>
          <a:xfrm>
            <a:off x="539672" y="2658187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2A802B41-445E-AA6E-BB01-2CC9F20A4779}"/>
              </a:ext>
            </a:extLst>
          </p:cNvPr>
          <p:cNvSpPr/>
          <p:nvPr/>
        </p:nvSpPr>
        <p:spPr>
          <a:xfrm>
            <a:off x="1451351" y="5229295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1C0D07D1-B2CF-C2BD-813C-0AB78BFB279E}"/>
              </a:ext>
            </a:extLst>
          </p:cNvPr>
          <p:cNvSpPr/>
          <p:nvPr/>
        </p:nvSpPr>
        <p:spPr>
          <a:xfrm>
            <a:off x="4950448" y="4570568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0BCC828F-E12C-B2BD-7A47-85E126D4A3E1}"/>
              </a:ext>
            </a:extLst>
          </p:cNvPr>
          <p:cNvSpPr/>
          <p:nvPr/>
        </p:nvSpPr>
        <p:spPr>
          <a:xfrm>
            <a:off x="8478312" y="1673888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3C9DBBF9-5E45-9DBC-C48B-F6E18A233A10}"/>
              </a:ext>
            </a:extLst>
          </p:cNvPr>
          <p:cNvSpPr/>
          <p:nvPr/>
        </p:nvSpPr>
        <p:spPr>
          <a:xfrm>
            <a:off x="10601404" y="3467746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55A3BA07-2B73-5C5B-11EE-49F567994C0A}"/>
              </a:ext>
            </a:extLst>
          </p:cNvPr>
          <p:cNvSpPr/>
          <p:nvPr/>
        </p:nvSpPr>
        <p:spPr>
          <a:xfrm>
            <a:off x="8463969" y="3549782"/>
            <a:ext cx="1141467" cy="751574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E595C509-7C11-D224-FB8D-582812D37C28}"/>
              </a:ext>
            </a:extLst>
          </p:cNvPr>
          <p:cNvSpPr/>
          <p:nvPr/>
        </p:nvSpPr>
        <p:spPr>
          <a:xfrm>
            <a:off x="4935352" y="5828956"/>
            <a:ext cx="1141467" cy="399683"/>
          </a:xfrm>
          <a:prstGeom prst="roundRect">
            <a:avLst>
              <a:gd name="adj" fmla="val 50000"/>
            </a:avLst>
          </a:prstGeom>
          <a:solidFill>
            <a:srgbClr val="FF3737">
              <a:alpha val="80000"/>
            </a:srgbClr>
          </a:solidFill>
          <a:ln w="63500">
            <a:solidFill>
              <a:srgbClr val="00000C">
                <a:alpha val="80071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Скругленный прямоугольник 32">
            <a:extLst>
              <a:ext uri="{FF2B5EF4-FFF2-40B4-BE49-F238E27FC236}">
                <a16:creationId xmlns:a16="http://schemas.microsoft.com/office/drawing/2014/main" id="{B1103677-1941-4101-B503-7C75A0277F44}"/>
              </a:ext>
            </a:extLst>
          </p:cNvPr>
          <p:cNvSpPr/>
          <p:nvPr/>
        </p:nvSpPr>
        <p:spPr>
          <a:xfrm>
            <a:off x="309884" y="6394802"/>
            <a:ext cx="1141467" cy="399683"/>
          </a:xfrm>
          <a:prstGeom prst="roundRect">
            <a:avLst>
              <a:gd name="adj" fmla="val 50000"/>
            </a:avLst>
          </a:prstGeom>
          <a:solidFill>
            <a:srgbClr val="FF3737">
              <a:alpha val="80000"/>
            </a:srgbClr>
          </a:solidFill>
          <a:ln w="63500">
            <a:solidFill>
              <a:srgbClr val="00000C">
                <a:alpha val="80071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Скругленный прямоугольник 33">
            <a:extLst>
              <a:ext uri="{FF2B5EF4-FFF2-40B4-BE49-F238E27FC236}">
                <a16:creationId xmlns:a16="http://schemas.microsoft.com/office/drawing/2014/main" id="{8990B3EB-A52A-D8B3-2F42-86FB484BE57E}"/>
              </a:ext>
            </a:extLst>
          </p:cNvPr>
          <p:cNvSpPr/>
          <p:nvPr/>
        </p:nvSpPr>
        <p:spPr>
          <a:xfrm>
            <a:off x="8421677" y="5924529"/>
            <a:ext cx="1141467" cy="399683"/>
          </a:xfrm>
          <a:prstGeom prst="roundRect">
            <a:avLst>
              <a:gd name="adj" fmla="val 50000"/>
            </a:avLst>
          </a:prstGeom>
          <a:solidFill>
            <a:srgbClr val="FF3737">
              <a:alpha val="80000"/>
            </a:srgbClr>
          </a:solidFill>
          <a:ln w="63500">
            <a:solidFill>
              <a:srgbClr val="00000C">
                <a:alpha val="80071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ADD24602-A4EA-51D8-A991-85B6A8D58DF3}"/>
              </a:ext>
            </a:extLst>
          </p:cNvPr>
          <p:cNvSpPr/>
          <p:nvPr/>
        </p:nvSpPr>
        <p:spPr>
          <a:xfrm>
            <a:off x="10615809" y="5930574"/>
            <a:ext cx="1141467" cy="399683"/>
          </a:xfrm>
          <a:prstGeom prst="roundRect">
            <a:avLst>
              <a:gd name="adj" fmla="val 50000"/>
            </a:avLst>
          </a:prstGeom>
          <a:solidFill>
            <a:srgbClr val="FF3737">
              <a:alpha val="80000"/>
            </a:srgbClr>
          </a:solidFill>
          <a:ln w="63500">
            <a:solidFill>
              <a:srgbClr val="00000C">
                <a:alpha val="80071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Скругленный прямоугольник 35">
            <a:extLst>
              <a:ext uri="{FF2B5EF4-FFF2-40B4-BE49-F238E27FC236}">
                <a16:creationId xmlns:a16="http://schemas.microsoft.com/office/drawing/2014/main" id="{ACC3B9DE-8277-0A48-86F4-4A78FA8FA426}"/>
              </a:ext>
            </a:extLst>
          </p:cNvPr>
          <p:cNvSpPr/>
          <p:nvPr/>
        </p:nvSpPr>
        <p:spPr>
          <a:xfrm>
            <a:off x="10653537" y="2046024"/>
            <a:ext cx="1063616" cy="605449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000C"/>
              </a:solidFill>
            </a:endParaRPr>
          </a:p>
        </p:txBody>
      </p:sp>
      <p:sp>
        <p:nvSpPr>
          <p:cNvPr id="38" name="Скругленный прямоугольник 37">
            <a:extLst>
              <a:ext uri="{FF2B5EF4-FFF2-40B4-BE49-F238E27FC236}">
                <a16:creationId xmlns:a16="http://schemas.microsoft.com/office/drawing/2014/main" id="{98A66DD2-40A4-2E87-1CBC-F8159DE8596C}"/>
              </a:ext>
            </a:extLst>
          </p:cNvPr>
          <p:cNvSpPr/>
          <p:nvPr/>
        </p:nvSpPr>
        <p:spPr>
          <a:xfrm>
            <a:off x="9453417" y="4558013"/>
            <a:ext cx="1063616" cy="605449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000C"/>
              </a:solidFill>
            </a:endParaRPr>
          </a:p>
        </p:txBody>
      </p:sp>
      <p:sp>
        <p:nvSpPr>
          <p:cNvPr id="39" name="Скругленный прямоугольник 38">
            <a:extLst>
              <a:ext uri="{FF2B5EF4-FFF2-40B4-BE49-F238E27FC236}">
                <a16:creationId xmlns:a16="http://schemas.microsoft.com/office/drawing/2014/main" id="{3A8BD7F3-2700-7B84-58B4-EFD59CC02AB3}"/>
              </a:ext>
            </a:extLst>
          </p:cNvPr>
          <p:cNvSpPr/>
          <p:nvPr/>
        </p:nvSpPr>
        <p:spPr>
          <a:xfrm>
            <a:off x="7442958" y="4624697"/>
            <a:ext cx="1063616" cy="605449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000C"/>
              </a:solidFill>
            </a:endParaRPr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B4AC8E2E-4E60-0E5D-2D54-F78208C1D0DD}"/>
              </a:ext>
            </a:extLst>
          </p:cNvPr>
          <p:cNvSpPr/>
          <p:nvPr/>
        </p:nvSpPr>
        <p:spPr>
          <a:xfrm>
            <a:off x="4989374" y="3611066"/>
            <a:ext cx="1063616" cy="605449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000C"/>
              </a:solidFill>
            </a:endParaRPr>
          </a:p>
        </p:txBody>
      </p:sp>
      <p:sp>
        <p:nvSpPr>
          <p:cNvPr id="42" name="Скругленный прямоугольник 41">
            <a:extLst>
              <a:ext uri="{FF2B5EF4-FFF2-40B4-BE49-F238E27FC236}">
                <a16:creationId xmlns:a16="http://schemas.microsoft.com/office/drawing/2014/main" id="{D96ECEE5-BE9D-178A-86E2-D74C4B62AF7C}"/>
              </a:ext>
            </a:extLst>
          </p:cNvPr>
          <p:cNvSpPr/>
          <p:nvPr/>
        </p:nvSpPr>
        <p:spPr>
          <a:xfrm>
            <a:off x="2940274" y="4209913"/>
            <a:ext cx="1063616" cy="605449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000C"/>
              </a:solidFill>
            </a:endParaRPr>
          </a:p>
        </p:txBody>
      </p:sp>
      <p:sp>
        <p:nvSpPr>
          <p:cNvPr id="43" name="Скругленный прямоугольник 42">
            <a:extLst>
              <a:ext uri="{FF2B5EF4-FFF2-40B4-BE49-F238E27FC236}">
                <a16:creationId xmlns:a16="http://schemas.microsoft.com/office/drawing/2014/main" id="{37F14DAB-B12A-F4C9-0177-163DEB394E00}"/>
              </a:ext>
            </a:extLst>
          </p:cNvPr>
          <p:cNvSpPr/>
          <p:nvPr/>
        </p:nvSpPr>
        <p:spPr>
          <a:xfrm>
            <a:off x="580018" y="4029310"/>
            <a:ext cx="1063616" cy="605449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000C"/>
              </a:solidFill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AE65F86-A626-EBCD-B2F6-86B25A0EDD7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6244490" y="677587"/>
            <a:ext cx="1" cy="403405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>
            <a:extLst>
              <a:ext uri="{FF2B5EF4-FFF2-40B4-BE49-F238E27FC236}">
                <a16:creationId xmlns:a16="http://schemas.microsoft.com/office/drawing/2014/main" id="{0EEB81D8-3B20-9A19-E225-E17A194D697C}"/>
              </a:ext>
            </a:extLst>
          </p:cNvPr>
          <p:cNvCxnSpPr>
            <a:cxnSpLocks/>
            <a:stCxn id="20" idx="3"/>
            <a:endCxn id="27" idx="0"/>
          </p:cNvCxnSpPr>
          <p:nvPr/>
        </p:nvCxnSpPr>
        <p:spPr>
          <a:xfrm>
            <a:off x="6815223" y="1456779"/>
            <a:ext cx="2233823" cy="217109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>
            <a:extLst>
              <a:ext uri="{FF2B5EF4-FFF2-40B4-BE49-F238E27FC236}">
                <a16:creationId xmlns:a16="http://schemas.microsoft.com/office/drawing/2014/main" id="{55A922F1-67D2-192D-894D-D79E32D7FD14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rot="10800000" flipV="1">
            <a:off x="3049130" y="1456779"/>
            <a:ext cx="2624627" cy="280804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>
            <a:extLst>
              <a:ext uri="{FF2B5EF4-FFF2-40B4-BE49-F238E27FC236}">
                <a16:creationId xmlns:a16="http://schemas.microsoft.com/office/drawing/2014/main" id="{A601F120-0E1C-D877-3FBA-A33213CB7BF9}"/>
              </a:ext>
            </a:extLst>
          </p:cNvPr>
          <p:cNvCxnSpPr>
            <a:cxnSpLocks/>
            <a:stCxn id="21" idx="3"/>
            <a:endCxn id="40" idx="0"/>
          </p:cNvCxnSpPr>
          <p:nvPr/>
        </p:nvCxnSpPr>
        <p:spPr>
          <a:xfrm>
            <a:off x="3619862" y="2113370"/>
            <a:ext cx="1901320" cy="1497696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>
            <a:extLst>
              <a:ext uri="{FF2B5EF4-FFF2-40B4-BE49-F238E27FC236}">
                <a16:creationId xmlns:a16="http://schemas.microsoft.com/office/drawing/2014/main" id="{395B97E9-9958-E3FB-9C7E-29FF4CF53F64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1110407" y="2113369"/>
            <a:ext cx="1367989" cy="544817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>
            <a:extLst>
              <a:ext uri="{FF2B5EF4-FFF2-40B4-BE49-F238E27FC236}">
                <a16:creationId xmlns:a16="http://schemas.microsoft.com/office/drawing/2014/main" id="{4DC0AAE4-A862-A56D-C9BA-B4D1058FD938}"/>
              </a:ext>
            </a:extLst>
          </p:cNvPr>
          <p:cNvCxnSpPr>
            <a:cxnSpLocks/>
            <a:stCxn id="22" idx="3"/>
            <a:endCxn id="42" idx="0"/>
          </p:cNvCxnSpPr>
          <p:nvPr/>
        </p:nvCxnSpPr>
        <p:spPr>
          <a:xfrm>
            <a:off x="1681139" y="3033974"/>
            <a:ext cx="1790943" cy="1175939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>
            <a:extLst>
              <a:ext uri="{FF2B5EF4-FFF2-40B4-BE49-F238E27FC236}">
                <a16:creationId xmlns:a16="http://schemas.microsoft.com/office/drawing/2014/main" id="{A3EF846F-B37E-AAB4-26D3-6E243CF4C32F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 rot="16200000" flipH="1">
            <a:off x="801342" y="3718825"/>
            <a:ext cx="619549" cy="1420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>
            <a:extLst>
              <a:ext uri="{FF2B5EF4-FFF2-40B4-BE49-F238E27FC236}">
                <a16:creationId xmlns:a16="http://schemas.microsoft.com/office/drawing/2014/main" id="{902F5422-C5DD-B017-D5A2-6B069D198261}"/>
              </a:ext>
            </a:extLst>
          </p:cNvPr>
          <p:cNvCxnSpPr>
            <a:cxnSpLocks/>
            <a:stCxn id="43" idx="2"/>
            <a:endCxn id="23" idx="0"/>
          </p:cNvCxnSpPr>
          <p:nvPr/>
        </p:nvCxnSpPr>
        <p:spPr>
          <a:xfrm rot="16200000" flipH="1">
            <a:off x="1269687" y="4476897"/>
            <a:ext cx="594536" cy="910259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>
            <a:extLst>
              <a:ext uri="{FF2B5EF4-FFF2-40B4-BE49-F238E27FC236}">
                <a16:creationId xmlns:a16="http://schemas.microsoft.com/office/drawing/2014/main" id="{AB54E3B8-54D4-2D49-4FEF-49DA210D3B89}"/>
              </a:ext>
            </a:extLst>
          </p:cNvPr>
          <p:cNvCxnSpPr>
            <a:cxnSpLocks/>
            <a:stCxn id="23" idx="3"/>
            <a:endCxn id="42" idx="2"/>
          </p:cNvCxnSpPr>
          <p:nvPr/>
        </p:nvCxnSpPr>
        <p:spPr>
          <a:xfrm flipV="1">
            <a:off x="2592818" y="4815362"/>
            <a:ext cx="879264" cy="789720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>
            <a:extLst>
              <a:ext uri="{FF2B5EF4-FFF2-40B4-BE49-F238E27FC236}">
                <a16:creationId xmlns:a16="http://schemas.microsoft.com/office/drawing/2014/main" id="{69670656-8492-7F0A-25B1-5D63AB4D8177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rot="5400000">
            <a:off x="1244386" y="5617102"/>
            <a:ext cx="413933" cy="1141467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>
            <a:extLst>
              <a:ext uri="{FF2B5EF4-FFF2-40B4-BE49-F238E27FC236}">
                <a16:creationId xmlns:a16="http://schemas.microsoft.com/office/drawing/2014/main" id="{08FE7542-1EEC-8F15-8EAA-902967238B85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4003890" y="3913791"/>
            <a:ext cx="985484" cy="598847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F161F080-50B1-6CA5-8E7D-24766E3D1913}"/>
              </a:ext>
            </a:extLst>
          </p:cNvPr>
          <p:cNvSpPr/>
          <p:nvPr/>
        </p:nvSpPr>
        <p:spPr>
          <a:xfrm>
            <a:off x="6322955" y="4624695"/>
            <a:ext cx="984538" cy="605449"/>
          </a:xfrm>
          <a:prstGeom prst="rect">
            <a:avLst/>
          </a:prstGeom>
          <a:solidFill>
            <a:srgbClr val="A44A39"/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7" name="Соединительная линия уступом 116">
            <a:extLst>
              <a:ext uri="{FF2B5EF4-FFF2-40B4-BE49-F238E27FC236}">
                <a16:creationId xmlns:a16="http://schemas.microsoft.com/office/drawing/2014/main" id="{DDD43668-5625-3D1F-B3F0-B1A83F593FA2}"/>
              </a:ext>
            </a:extLst>
          </p:cNvPr>
          <p:cNvCxnSpPr>
            <a:cxnSpLocks/>
            <a:stCxn id="113" idx="0"/>
            <a:endCxn id="31" idx="0"/>
          </p:cNvCxnSpPr>
          <p:nvPr/>
        </p:nvCxnSpPr>
        <p:spPr>
          <a:xfrm rot="5400000" flipH="1" flipV="1">
            <a:off x="7387507" y="2977500"/>
            <a:ext cx="1074913" cy="2219479"/>
          </a:xfrm>
          <a:prstGeom prst="bentConnector3">
            <a:avLst>
              <a:gd name="adj1" fmla="val 12126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>
            <a:extLst>
              <a:ext uri="{FF2B5EF4-FFF2-40B4-BE49-F238E27FC236}">
                <a16:creationId xmlns:a16="http://schemas.microsoft.com/office/drawing/2014/main" id="{26EC1E09-0E92-D86D-F903-72F43D6E5AB5}"/>
              </a:ext>
            </a:extLst>
          </p:cNvPr>
          <p:cNvCxnSpPr>
            <a:cxnSpLocks/>
            <a:stCxn id="113" idx="2"/>
            <a:endCxn id="33" idx="3"/>
          </p:cNvCxnSpPr>
          <p:nvPr/>
        </p:nvCxnSpPr>
        <p:spPr>
          <a:xfrm rot="5400000">
            <a:off x="3451038" y="3230458"/>
            <a:ext cx="1364500" cy="536387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>
            <a:extLst>
              <a:ext uri="{FF2B5EF4-FFF2-40B4-BE49-F238E27FC236}">
                <a16:creationId xmlns:a16="http://schemas.microsoft.com/office/drawing/2014/main" id="{A75BAE3B-FABC-CFC8-5F28-37961F0D3FD7}"/>
              </a:ext>
            </a:extLst>
          </p:cNvPr>
          <p:cNvCxnSpPr>
            <a:cxnSpLocks/>
            <a:stCxn id="31" idx="1"/>
            <a:endCxn id="39" idx="0"/>
          </p:cNvCxnSpPr>
          <p:nvPr/>
        </p:nvCxnSpPr>
        <p:spPr>
          <a:xfrm rot="10800000" flipV="1">
            <a:off x="7974767" y="3925569"/>
            <a:ext cx="489203" cy="699128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>
            <a:extLst>
              <a:ext uri="{FF2B5EF4-FFF2-40B4-BE49-F238E27FC236}">
                <a16:creationId xmlns:a16="http://schemas.microsoft.com/office/drawing/2014/main" id="{E6DE9B37-9DC8-8567-1BD6-6E763DFEB71B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>
            <a:off x="9605436" y="3925569"/>
            <a:ext cx="379789" cy="632444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>
            <a:extLst>
              <a:ext uri="{FF2B5EF4-FFF2-40B4-BE49-F238E27FC236}">
                <a16:creationId xmlns:a16="http://schemas.microsoft.com/office/drawing/2014/main" id="{6D32C33B-2AD4-AF4E-B56B-468103C8FAB7}"/>
              </a:ext>
            </a:extLst>
          </p:cNvPr>
          <p:cNvCxnSpPr>
            <a:cxnSpLocks/>
            <a:stCxn id="38" idx="2"/>
            <a:endCxn id="34" idx="3"/>
          </p:cNvCxnSpPr>
          <p:nvPr/>
        </p:nvCxnSpPr>
        <p:spPr>
          <a:xfrm rot="5400000">
            <a:off x="9293731" y="5432876"/>
            <a:ext cx="960909" cy="422081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>
            <a:extLst>
              <a:ext uri="{FF2B5EF4-FFF2-40B4-BE49-F238E27FC236}">
                <a16:creationId xmlns:a16="http://schemas.microsoft.com/office/drawing/2014/main" id="{AEA99CAB-2AD1-7092-4774-6E14F9626370}"/>
              </a:ext>
            </a:extLst>
          </p:cNvPr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7751109" y="5453802"/>
            <a:ext cx="894225" cy="446911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>
            <a:extLst>
              <a:ext uri="{FF2B5EF4-FFF2-40B4-BE49-F238E27FC236}">
                <a16:creationId xmlns:a16="http://schemas.microsoft.com/office/drawing/2014/main" id="{9EDF3636-7BA3-6AE9-6BD3-971FD01B7B80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9619779" y="2049675"/>
            <a:ext cx="1033758" cy="299074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>
            <a:extLst>
              <a:ext uri="{FF2B5EF4-FFF2-40B4-BE49-F238E27FC236}">
                <a16:creationId xmlns:a16="http://schemas.microsoft.com/office/drawing/2014/main" id="{05757456-AA3F-A4ED-8F5E-206996671C07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>
            <a:off x="9034704" y="3549783"/>
            <a:ext cx="1566701" cy="293751"/>
          </a:xfrm>
          <a:prstGeom prst="bentConnector4">
            <a:avLst>
              <a:gd name="adj1" fmla="val 31786"/>
              <a:gd name="adj2" fmla="val 177821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829E49AC-F667-4F3B-0FD4-AB3A9ADDCD32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9034703" y="2425462"/>
            <a:ext cx="14343" cy="112432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5A385CB1-3ECB-ABD7-82E4-D5EE18F58B69}"/>
              </a:ext>
            </a:extLst>
          </p:cNvPr>
          <p:cNvCxnSpPr>
            <a:cxnSpLocks/>
            <a:stCxn id="26" idx="3"/>
            <a:endCxn id="113" idx="1"/>
          </p:cNvCxnSpPr>
          <p:nvPr/>
        </p:nvCxnSpPr>
        <p:spPr>
          <a:xfrm flipV="1">
            <a:off x="6091915" y="4927420"/>
            <a:ext cx="231040" cy="18935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338F5A06-1177-9D59-B2FC-6D7FC598301A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5521182" y="4216515"/>
            <a:ext cx="0" cy="354053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158D4C4E-8C74-DC61-2686-39C0F90B922E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506086" y="5322142"/>
            <a:ext cx="15096" cy="506814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34C123F7-36BD-BC63-EC6A-A5BBC301770D}"/>
              </a:ext>
            </a:extLst>
          </p:cNvPr>
          <p:cNvSpPr txBox="1"/>
          <p:nvPr/>
        </p:nvSpPr>
        <p:spPr>
          <a:xfrm>
            <a:off x="5715580" y="352362"/>
            <a:ext cx="11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binet Grotesk Extrabold" pitchFamily="2" charset="0"/>
              </a:rPr>
              <a:t>Data request</a:t>
            </a:r>
            <a:endParaRPr lang="ru-RU" sz="12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3827642-C438-AADE-777F-5A65885D1BAC}"/>
              </a:ext>
            </a:extLst>
          </p:cNvPr>
          <p:cNvSpPr txBox="1"/>
          <p:nvPr/>
        </p:nvSpPr>
        <p:spPr>
          <a:xfrm>
            <a:off x="5752221" y="1326196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binet Grotesk Extrabold" pitchFamily="2" charset="0"/>
              </a:rPr>
              <a:t>Request type</a:t>
            </a:r>
            <a:endParaRPr lang="ru-RU" sz="11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07E0B7-A96C-1E89-D351-46DE78978819}"/>
              </a:ext>
            </a:extLst>
          </p:cNvPr>
          <p:cNvSpPr txBox="1"/>
          <p:nvPr/>
        </p:nvSpPr>
        <p:spPr>
          <a:xfrm>
            <a:off x="2478394" y="1914215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Stored in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 cache?</a:t>
            </a:r>
            <a:endParaRPr lang="ru-RU" sz="11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6C2EE14-B6D1-7B5E-B508-EE6636C628E6}"/>
              </a:ext>
            </a:extLst>
          </p:cNvPr>
          <p:cNvSpPr txBox="1"/>
          <p:nvPr/>
        </p:nvSpPr>
        <p:spPr>
          <a:xfrm>
            <a:off x="556018" y="2844910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Is cache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 valid?</a:t>
            </a:r>
            <a:endParaRPr lang="ru-RU" sz="11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7897507-3E76-4D7A-111D-962C04DA0395}"/>
              </a:ext>
            </a:extLst>
          </p:cNvPr>
          <p:cNvSpPr txBox="1"/>
          <p:nvPr/>
        </p:nvSpPr>
        <p:spPr>
          <a:xfrm>
            <a:off x="539672" y="4130781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Cache update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status request</a:t>
            </a:r>
            <a:endParaRPr lang="ru-RU" sz="11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BE86A51-0E43-1084-D601-9B968503D2DF}"/>
              </a:ext>
            </a:extLst>
          </p:cNvPr>
          <p:cNvSpPr txBox="1"/>
          <p:nvPr/>
        </p:nvSpPr>
        <p:spPr>
          <a:xfrm>
            <a:off x="1471080" y="5413670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Is cache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 valid?</a:t>
            </a:r>
            <a:endParaRPr lang="ru-RU" sz="11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588310A-0047-9FA8-3E23-0BEBEEB423DB}"/>
              </a:ext>
            </a:extLst>
          </p:cNvPr>
          <p:cNvSpPr txBox="1"/>
          <p:nvPr/>
        </p:nvSpPr>
        <p:spPr>
          <a:xfrm>
            <a:off x="423091" y="6444601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binet Grotesk Extrabold" pitchFamily="2" charset="0"/>
              </a:rPr>
              <a:t>Return data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3594BC9-F6F1-E0BF-1E48-8996DFCC92D4}"/>
              </a:ext>
            </a:extLst>
          </p:cNvPr>
          <p:cNvSpPr txBox="1"/>
          <p:nvPr/>
        </p:nvSpPr>
        <p:spPr>
          <a:xfrm>
            <a:off x="2899050" y="4321215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Invalidate 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cache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129950D-5813-0EA8-6FA7-F403FA8062E2}"/>
              </a:ext>
            </a:extLst>
          </p:cNvPr>
          <p:cNvSpPr txBox="1"/>
          <p:nvPr/>
        </p:nvSpPr>
        <p:spPr>
          <a:xfrm>
            <a:off x="4947009" y="3699894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Network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request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3D98A-2A6F-B1A2-3F1B-A5F4C3323680}"/>
              </a:ext>
            </a:extLst>
          </p:cNvPr>
          <p:cNvSpPr txBox="1"/>
          <p:nvPr/>
        </p:nvSpPr>
        <p:spPr>
          <a:xfrm>
            <a:off x="4948839" y="4821620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Success?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01CE7F-07E9-B46F-6B15-160045E21D72}"/>
              </a:ext>
            </a:extLst>
          </p:cNvPr>
          <p:cNvSpPr txBox="1"/>
          <p:nvPr/>
        </p:nvSpPr>
        <p:spPr>
          <a:xfrm>
            <a:off x="4950447" y="5888810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Fail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EF6D549-FECB-57D6-B8BF-213C24A8EB3A}"/>
              </a:ext>
            </a:extLst>
          </p:cNvPr>
          <p:cNvSpPr txBox="1"/>
          <p:nvPr/>
        </p:nvSpPr>
        <p:spPr>
          <a:xfrm>
            <a:off x="6244489" y="4787004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Data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84FAED8-9A28-4A72-6E5C-1ABF1824A522}"/>
              </a:ext>
            </a:extLst>
          </p:cNvPr>
          <p:cNvSpPr txBox="1"/>
          <p:nvPr/>
        </p:nvSpPr>
        <p:spPr>
          <a:xfrm>
            <a:off x="8478311" y="1811411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Inner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changes?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6E0644D-295E-979E-7F64-A2444F5D2558}"/>
              </a:ext>
            </a:extLst>
          </p:cNvPr>
          <p:cNvSpPr txBox="1"/>
          <p:nvPr/>
        </p:nvSpPr>
        <p:spPr>
          <a:xfrm>
            <a:off x="10632632" y="2129658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Upload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request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7903A90-B077-C3A2-C426-7FDD5009F6A4}"/>
              </a:ext>
            </a:extLst>
          </p:cNvPr>
          <p:cNvSpPr txBox="1"/>
          <p:nvPr/>
        </p:nvSpPr>
        <p:spPr>
          <a:xfrm>
            <a:off x="10632631" y="3707468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Success?</a:t>
            </a:r>
          </a:p>
        </p:txBody>
      </p:sp>
      <p:cxnSp>
        <p:nvCxnSpPr>
          <p:cNvPr id="249" name="Прямая со стрелкой 248">
            <a:extLst>
              <a:ext uri="{FF2B5EF4-FFF2-40B4-BE49-F238E27FC236}">
                <a16:creationId xmlns:a16="http://schemas.microsoft.com/office/drawing/2014/main" id="{7E959C0F-AD0A-E8BB-6EDF-6EA97743FCD8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flipH="1">
            <a:off x="11172138" y="2651473"/>
            <a:ext cx="13207" cy="816273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 стрелкой 251">
            <a:extLst>
              <a:ext uri="{FF2B5EF4-FFF2-40B4-BE49-F238E27FC236}">
                <a16:creationId xmlns:a16="http://schemas.microsoft.com/office/drawing/2014/main" id="{D6AD7B5A-BE62-A320-F511-02573B11EDA8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11172138" y="4219320"/>
            <a:ext cx="14405" cy="1711254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390B6CE9-561E-FAFF-396A-8BB8D23D166F}"/>
              </a:ext>
            </a:extLst>
          </p:cNvPr>
          <p:cNvSpPr txBox="1"/>
          <p:nvPr/>
        </p:nvSpPr>
        <p:spPr>
          <a:xfrm>
            <a:off x="10615809" y="6019615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Fail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CD7AB7D-0222-95C0-C29E-56732792CC9A}"/>
              </a:ext>
            </a:extLst>
          </p:cNvPr>
          <p:cNvSpPr txBox="1"/>
          <p:nvPr/>
        </p:nvSpPr>
        <p:spPr>
          <a:xfrm>
            <a:off x="9421867" y="4652343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Write new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cache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0D2DCCD-6541-3ABB-540B-A3793229093D}"/>
              </a:ext>
            </a:extLst>
          </p:cNvPr>
          <p:cNvSpPr txBox="1"/>
          <p:nvPr/>
        </p:nvSpPr>
        <p:spPr>
          <a:xfrm>
            <a:off x="7401878" y="4719957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Update old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cache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FE71268-A3ED-A767-7A69-5F689A42929A}"/>
              </a:ext>
            </a:extLst>
          </p:cNvPr>
          <p:cNvSpPr txBox="1"/>
          <p:nvPr/>
        </p:nvSpPr>
        <p:spPr>
          <a:xfrm>
            <a:off x="8441868" y="6003831"/>
            <a:ext cx="1141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Done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4A11673-BA62-6753-7A3E-1D87124924DC}"/>
              </a:ext>
            </a:extLst>
          </p:cNvPr>
          <p:cNvSpPr txBox="1"/>
          <p:nvPr/>
        </p:nvSpPr>
        <p:spPr>
          <a:xfrm>
            <a:off x="8460529" y="3728510"/>
            <a:ext cx="114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abinet Grotesk Extrabold" pitchFamily="2" charset="0"/>
              </a:rPr>
              <a:t>Stored in</a:t>
            </a:r>
          </a:p>
          <a:p>
            <a:pPr algn="ctr"/>
            <a:r>
              <a:rPr lang="en-US" sz="1100" b="1" dirty="0">
                <a:latin typeface="Cabinet Grotesk Extrabold" pitchFamily="2" charset="0"/>
              </a:rPr>
              <a:t>cache?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F73C915-1792-0B87-2591-2640920152C1}"/>
              </a:ext>
            </a:extLst>
          </p:cNvPr>
          <p:cNvSpPr txBox="1"/>
          <p:nvPr/>
        </p:nvSpPr>
        <p:spPr>
          <a:xfrm>
            <a:off x="4314640" y="1149002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Read</a:t>
            </a:r>
            <a:endParaRPr lang="ru-RU" sz="1400" b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A20D53D-9AA4-6E6F-6816-FDADE821572E}"/>
              </a:ext>
            </a:extLst>
          </p:cNvPr>
          <p:cNvSpPr txBox="1"/>
          <p:nvPr/>
        </p:nvSpPr>
        <p:spPr>
          <a:xfrm>
            <a:off x="1690028" y="1799509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Yes</a:t>
            </a:r>
            <a:endParaRPr lang="ru-RU" sz="14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0B4C1D9-A1C4-3F56-C105-95664B827B99}"/>
              </a:ext>
            </a:extLst>
          </p:cNvPr>
          <p:cNvSpPr txBox="1"/>
          <p:nvPr/>
        </p:nvSpPr>
        <p:spPr>
          <a:xfrm>
            <a:off x="4361443" y="1780400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No</a:t>
            </a:r>
            <a:endParaRPr lang="ru-RU" sz="1400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EA57836-2DEF-8FB0-4904-7BB44EA24C80}"/>
              </a:ext>
            </a:extLst>
          </p:cNvPr>
          <p:cNvSpPr txBox="1"/>
          <p:nvPr/>
        </p:nvSpPr>
        <p:spPr>
          <a:xfrm>
            <a:off x="2389480" y="2736030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No</a:t>
            </a:r>
            <a:endParaRPr lang="ru-RU" sz="14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C39817D-CD48-6696-27B8-F5B3C3AA0C98}"/>
              </a:ext>
            </a:extLst>
          </p:cNvPr>
          <p:cNvSpPr txBox="1"/>
          <p:nvPr/>
        </p:nvSpPr>
        <p:spPr>
          <a:xfrm>
            <a:off x="580018" y="3485528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Yes</a:t>
            </a:r>
            <a:endParaRPr lang="ru-RU" sz="1400" b="1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E518653-B1FB-8387-3960-3199F1CD1178}"/>
              </a:ext>
            </a:extLst>
          </p:cNvPr>
          <p:cNvSpPr txBox="1"/>
          <p:nvPr/>
        </p:nvSpPr>
        <p:spPr>
          <a:xfrm>
            <a:off x="1137469" y="4976774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Result</a:t>
            </a:r>
            <a:endParaRPr lang="ru-RU" sz="1400" b="1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1C187B9-9C5A-8DD4-8E01-3372E0B437E7}"/>
              </a:ext>
            </a:extLst>
          </p:cNvPr>
          <p:cNvSpPr txBox="1"/>
          <p:nvPr/>
        </p:nvSpPr>
        <p:spPr>
          <a:xfrm>
            <a:off x="1022448" y="5908237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Yes</a:t>
            </a:r>
            <a:endParaRPr lang="ru-RU" sz="1400" b="1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8BC23BF-20F5-D92F-6444-DF86E5141BF6}"/>
              </a:ext>
            </a:extLst>
          </p:cNvPr>
          <p:cNvSpPr txBox="1"/>
          <p:nvPr/>
        </p:nvSpPr>
        <p:spPr>
          <a:xfrm>
            <a:off x="2754236" y="5257789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No</a:t>
            </a:r>
            <a:endParaRPr lang="ru-RU" sz="1400" b="1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F57F234-FAC9-72E0-C493-44FAF8787033}"/>
              </a:ext>
            </a:extLst>
          </p:cNvPr>
          <p:cNvSpPr txBox="1"/>
          <p:nvPr/>
        </p:nvSpPr>
        <p:spPr>
          <a:xfrm>
            <a:off x="3352958" y="6302062"/>
            <a:ext cx="16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Received data</a:t>
            </a:r>
            <a:endParaRPr lang="ru-RU" sz="1400" b="1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B46041A-8F08-D6C4-4517-67BC706F8A80}"/>
              </a:ext>
            </a:extLst>
          </p:cNvPr>
          <p:cNvSpPr txBox="1"/>
          <p:nvPr/>
        </p:nvSpPr>
        <p:spPr>
          <a:xfrm>
            <a:off x="5833423" y="5060318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Yes</a:t>
            </a:r>
            <a:endParaRPr lang="ru-RU" sz="1400" b="1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F5D33F5-D743-B08D-71ED-05D8B91B6408}"/>
              </a:ext>
            </a:extLst>
          </p:cNvPr>
          <p:cNvSpPr txBox="1"/>
          <p:nvPr/>
        </p:nvSpPr>
        <p:spPr>
          <a:xfrm>
            <a:off x="5071965" y="5398022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No</a:t>
            </a:r>
            <a:endParaRPr lang="ru-RU" sz="1400" b="1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06C586F-E3C5-E910-EAF1-188DF77D9F28}"/>
              </a:ext>
            </a:extLst>
          </p:cNvPr>
          <p:cNvSpPr txBox="1"/>
          <p:nvPr/>
        </p:nvSpPr>
        <p:spPr>
          <a:xfrm>
            <a:off x="4775250" y="4253285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Result</a:t>
            </a:r>
            <a:endParaRPr lang="ru-RU" sz="14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E0585F9-0CC2-5A00-F6CE-2A34B6A71212}"/>
              </a:ext>
            </a:extLst>
          </p:cNvPr>
          <p:cNvSpPr txBox="1"/>
          <p:nvPr/>
        </p:nvSpPr>
        <p:spPr>
          <a:xfrm>
            <a:off x="7557559" y="1118858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Write</a:t>
            </a:r>
            <a:endParaRPr lang="ru-RU" sz="14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20D96E5-3002-F88C-ABFA-6D76B488B299}"/>
              </a:ext>
            </a:extLst>
          </p:cNvPr>
          <p:cNvSpPr txBox="1"/>
          <p:nvPr/>
        </p:nvSpPr>
        <p:spPr>
          <a:xfrm>
            <a:off x="9750143" y="1717032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Yes</a:t>
            </a:r>
            <a:endParaRPr lang="ru-RU" sz="1400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CEA47BC-0EFE-4E81-746A-E749148DA3B6}"/>
              </a:ext>
            </a:extLst>
          </p:cNvPr>
          <p:cNvSpPr txBox="1"/>
          <p:nvPr/>
        </p:nvSpPr>
        <p:spPr>
          <a:xfrm>
            <a:off x="9575965" y="4005508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No</a:t>
            </a:r>
            <a:endParaRPr lang="ru-RU" sz="1400" b="1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EF1F86A-CFA7-980A-8E2C-40A408B3B5F4}"/>
              </a:ext>
            </a:extLst>
          </p:cNvPr>
          <p:cNvSpPr txBox="1"/>
          <p:nvPr/>
        </p:nvSpPr>
        <p:spPr>
          <a:xfrm>
            <a:off x="8587580" y="2581785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No</a:t>
            </a:r>
            <a:endParaRPr lang="ru-RU" sz="14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228583-E268-BC8F-8A99-52566CCA0BF5}"/>
              </a:ext>
            </a:extLst>
          </p:cNvPr>
          <p:cNvSpPr txBox="1"/>
          <p:nvPr/>
        </p:nvSpPr>
        <p:spPr>
          <a:xfrm>
            <a:off x="8019310" y="4002960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Yes</a:t>
            </a:r>
            <a:endParaRPr lang="ru-RU" sz="1400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264C136-F42C-6DFA-3B53-B11118B9AFA2}"/>
              </a:ext>
            </a:extLst>
          </p:cNvPr>
          <p:cNvSpPr txBox="1"/>
          <p:nvPr/>
        </p:nvSpPr>
        <p:spPr>
          <a:xfrm>
            <a:off x="10176948" y="3474280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Yes</a:t>
            </a:r>
            <a:endParaRPr lang="ru-RU" sz="1400" b="1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708154C-B23F-D6AB-4A1F-C7CDC39794A3}"/>
              </a:ext>
            </a:extLst>
          </p:cNvPr>
          <p:cNvSpPr txBox="1"/>
          <p:nvPr/>
        </p:nvSpPr>
        <p:spPr>
          <a:xfrm>
            <a:off x="11208878" y="4706848"/>
            <a:ext cx="82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No</a:t>
            </a:r>
            <a:endParaRPr lang="ru-RU" sz="1400" b="1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7255C6F-8C6D-7312-74CE-F959858AECDF}"/>
              </a:ext>
            </a:extLst>
          </p:cNvPr>
          <p:cNvSpPr txBox="1"/>
          <p:nvPr/>
        </p:nvSpPr>
        <p:spPr>
          <a:xfrm>
            <a:off x="6977596" y="2979032"/>
            <a:ext cx="176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binet Grotesk Extrabold" pitchFamily="2" charset="0"/>
              </a:rPr>
              <a:t>Write data in cache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4274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376772" y="282155"/>
            <a:ext cx="2661850" cy="1034560"/>
            <a:chOff x="1968892" y="2688501"/>
            <a:chExt cx="9042013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42" y="2770017"/>
              <a:ext cx="87296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График</a:t>
              </a:r>
            </a:p>
          </p:txBody>
        </p:sp>
      </p:grp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A4750250-1600-E801-5D76-F07AA49A3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135573"/>
              </p:ext>
            </p:extLst>
          </p:nvPr>
        </p:nvGraphicFramePr>
        <p:xfrm>
          <a:off x="3313156" y="113311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52AAB8-A11F-E0E2-64E4-5F2FA376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751249">
            <a:off x="-2518986" y="2498192"/>
            <a:ext cx="5122800" cy="51228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EAAA7F-547B-2B94-DE24-701298C77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98145">
            <a:off x="8124293" y="-4175176"/>
            <a:ext cx="6056628" cy="605662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2C947C7-09D6-A783-FD37-F72199C1A225}"/>
              </a:ext>
            </a:extLst>
          </p:cNvPr>
          <p:cNvGrpSpPr/>
          <p:nvPr/>
        </p:nvGrpSpPr>
        <p:grpSpPr>
          <a:xfrm>
            <a:off x="750844" y="3429000"/>
            <a:ext cx="2465870" cy="703671"/>
            <a:chOff x="3561521" y="4286379"/>
            <a:chExt cx="3197087" cy="1160264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D7292B9F-DE38-627F-6076-3C2C2FA7DEE2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15" name="Скругленный прямоугольник 14">
                <a:extLst>
                  <a:ext uri="{FF2B5EF4-FFF2-40B4-BE49-F238E27FC236}">
                    <a16:creationId xmlns:a16="http://schemas.microsoft.com/office/drawing/2014/main" id="{D406C587-BC6D-E2F1-A4E2-423082878FCE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Скругленный прямоугольник 15">
                <a:extLst>
                  <a:ext uri="{FF2B5EF4-FFF2-40B4-BE49-F238E27FC236}">
                    <a16:creationId xmlns:a16="http://schemas.microsoft.com/office/drawing/2014/main" id="{034A2B61-1CD2-057F-B6E0-8EFED31D47F0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0FF7A5-B4BA-A38A-5EA9-8758462B61D9}"/>
                </a:ext>
              </a:extLst>
            </p:cNvPr>
            <p:cNvSpPr txBox="1"/>
            <p:nvPr/>
          </p:nvSpPr>
          <p:spPr>
            <a:xfrm>
              <a:off x="3751134" y="4463999"/>
              <a:ext cx="2718467" cy="65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K=1,5±0,1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9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1EB4264A-320B-1BF8-2732-B7532CE681C1}"/>
              </a:ext>
            </a:extLst>
          </p:cNvPr>
          <p:cNvSpPr/>
          <p:nvPr/>
        </p:nvSpPr>
        <p:spPr>
          <a:xfrm>
            <a:off x="877118" y="904323"/>
            <a:ext cx="2573383" cy="5552103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8353879" y="219809"/>
            <a:ext cx="4382264" cy="1034560"/>
            <a:chOff x="1968892" y="2688501"/>
            <a:chExt cx="10791642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39" y="2770017"/>
              <a:ext cx="104792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Интерфейс</a:t>
              </a: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285D59-FC11-B50F-85CA-FC0189740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r="3432"/>
          <a:stretch/>
        </p:blipFill>
        <p:spPr>
          <a:xfrm>
            <a:off x="4837424" y="982046"/>
            <a:ext cx="2573383" cy="5474380"/>
          </a:xfrm>
          <a:prstGeom prst="roundRect">
            <a:avLst/>
          </a:prstGeom>
          <a:ln w="63500">
            <a:solidFill>
              <a:srgbClr val="00000C"/>
            </a:solidFill>
          </a:ln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675460B1-B0F3-14E7-E017-D3EF351973B1}"/>
              </a:ext>
            </a:extLst>
          </p:cNvPr>
          <p:cNvSpPr/>
          <p:nvPr/>
        </p:nvSpPr>
        <p:spPr>
          <a:xfrm>
            <a:off x="2072007" y="1046827"/>
            <a:ext cx="183603" cy="18360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AAF448F-8727-0B1A-A234-A4125A7D7E72}"/>
              </a:ext>
            </a:extLst>
          </p:cNvPr>
          <p:cNvSpPr/>
          <p:nvPr/>
        </p:nvSpPr>
        <p:spPr>
          <a:xfrm>
            <a:off x="6032313" y="1085169"/>
            <a:ext cx="183603" cy="18360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964B96CC-30F4-1DF3-2A6A-18A3775B75BF}"/>
              </a:ext>
            </a:extLst>
          </p:cNvPr>
          <p:cNvSpPr/>
          <p:nvPr/>
        </p:nvSpPr>
        <p:spPr>
          <a:xfrm>
            <a:off x="1051984" y="1413163"/>
            <a:ext cx="2223655" cy="1246909"/>
          </a:xfrm>
          <a:prstGeom prst="roundRect">
            <a:avLst/>
          </a:prstGeom>
          <a:noFill/>
          <a:ln w="38100">
            <a:solidFill>
              <a:srgbClr val="48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3850C-E8C1-0012-FEC4-CAD9CC1ADACB}"/>
              </a:ext>
            </a:extLst>
          </p:cNvPr>
          <p:cNvSpPr txBox="1"/>
          <p:nvPr/>
        </p:nvSpPr>
        <p:spPr>
          <a:xfrm>
            <a:off x="1319795" y="1542157"/>
            <a:ext cx="16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binet Grotesk Black" pitchFamily="2" charset="0"/>
              </a:rPr>
              <a:t>No comments</a:t>
            </a:r>
            <a:endParaRPr lang="ru-RU" b="1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82B58C9-0207-643C-D7B7-E4232A70B028}"/>
              </a:ext>
            </a:extLst>
          </p:cNvPr>
          <p:cNvGrpSpPr/>
          <p:nvPr/>
        </p:nvGrpSpPr>
        <p:grpSpPr>
          <a:xfrm>
            <a:off x="1190005" y="2036617"/>
            <a:ext cx="1947611" cy="536608"/>
            <a:chOff x="3561521" y="4286379"/>
            <a:chExt cx="3197087" cy="1160264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C37D6EAC-1684-C42F-E265-6415138EB13E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19" name="Скругленный прямоугольник 18">
                <a:extLst>
                  <a:ext uri="{FF2B5EF4-FFF2-40B4-BE49-F238E27FC236}">
                    <a16:creationId xmlns:a16="http://schemas.microsoft.com/office/drawing/2014/main" id="{94F4870F-30C8-D39D-A55B-79C195BB7D58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Скругленный прямоугольник 19">
                <a:extLst>
                  <a:ext uri="{FF2B5EF4-FFF2-40B4-BE49-F238E27FC236}">
                    <a16:creationId xmlns:a16="http://schemas.microsoft.com/office/drawing/2014/main" id="{38930B85-458D-A828-0E65-8EB33C19E52A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rgbClr val="FF00FF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516F31-60AA-B73C-4BE0-648E9D4280E3}"/>
                </a:ext>
              </a:extLst>
            </p:cNvPr>
            <p:cNvSpPr txBox="1"/>
            <p:nvPr/>
          </p:nvSpPr>
          <p:spPr>
            <a:xfrm>
              <a:off x="3768265" y="4330428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Download</a:t>
              </a:r>
              <a:endParaRPr lang="ru-RU" sz="2000" b="1" dirty="0"/>
            </a:p>
          </p:txBody>
        </p:sp>
      </p:grp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E62F207B-0F0E-DD76-0DEA-5F886C14246B}"/>
              </a:ext>
            </a:extLst>
          </p:cNvPr>
          <p:cNvSpPr/>
          <p:nvPr/>
        </p:nvSpPr>
        <p:spPr>
          <a:xfrm>
            <a:off x="1052304" y="3182049"/>
            <a:ext cx="2223655" cy="1246909"/>
          </a:xfrm>
          <a:prstGeom prst="roundRect">
            <a:avLst/>
          </a:prstGeom>
          <a:noFill/>
          <a:ln w="38100">
            <a:solidFill>
              <a:srgbClr val="48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47531-97EE-784C-06D0-EE218F9CB846}"/>
              </a:ext>
            </a:extLst>
          </p:cNvPr>
          <p:cNvSpPr txBox="1"/>
          <p:nvPr/>
        </p:nvSpPr>
        <p:spPr>
          <a:xfrm>
            <a:off x="1320115" y="3311043"/>
            <a:ext cx="16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binet Grotesk Black" pitchFamily="2" charset="0"/>
              </a:rPr>
              <a:t>No comments</a:t>
            </a:r>
            <a:endParaRPr lang="ru-RU" b="1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D1F5248-79CE-20C4-D33E-569878B034CF}"/>
              </a:ext>
            </a:extLst>
          </p:cNvPr>
          <p:cNvGrpSpPr/>
          <p:nvPr/>
        </p:nvGrpSpPr>
        <p:grpSpPr>
          <a:xfrm>
            <a:off x="1190325" y="3805503"/>
            <a:ext cx="1947611" cy="536608"/>
            <a:chOff x="3561521" y="4286379"/>
            <a:chExt cx="3197087" cy="1160264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374EF88-3BBA-159C-CFB1-057188091D79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26" name="Скругленный прямоугольник 25">
                <a:extLst>
                  <a:ext uri="{FF2B5EF4-FFF2-40B4-BE49-F238E27FC236}">
                    <a16:creationId xmlns:a16="http://schemas.microsoft.com/office/drawing/2014/main" id="{698E9D0F-853A-CED9-DC1A-3783E2D8F8FC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кругленный прямоугольник 26">
                <a:extLst>
                  <a:ext uri="{FF2B5EF4-FFF2-40B4-BE49-F238E27FC236}">
                    <a16:creationId xmlns:a16="http://schemas.microsoft.com/office/drawing/2014/main" id="{079E500E-7539-52A3-3F56-F965FE25093B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rgbClr val="FF00FF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B3F461-EE2B-50F9-5BEE-88A88CF2CA20}"/>
                </a:ext>
              </a:extLst>
            </p:cNvPr>
            <p:cNvSpPr txBox="1"/>
            <p:nvPr/>
          </p:nvSpPr>
          <p:spPr>
            <a:xfrm>
              <a:off x="3768265" y="4330428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Download</a:t>
              </a:r>
              <a:endParaRPr lang="ru-RU" sz="2000" b="1" dirty="0"/>
            </a:p>
          </p:txBody>
        </p:sp>
      </p:grp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24EF15AC-5797-0513-C251-C152F7EE466E}"/>
              </a:ext>
            </a:extLst>
          </p:cNvPr>
          <p:cNvSpPr/>
          <p:nvPr/>
        </p:nvSpPr>
        <p:spPr>
          <a:xfrm>
            <a:off x="1052178" y="5048756"/>
            <a:ext cx="2223655" cy="1246909"/>
          </a:xfrm>
          <a:prstGeom prst="roundRect">
            <a:avLst/>
          </a:prstGeom>
          <a:noFill/>
          <a:ln w="38100">
            <a:solidFill>
              <a:srgbClr val="48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DEC4B9-0F5F-A29E-E514-25C6C5FBB4A9}"/>
              </a:ext>
            </a:extLst>
          </p:cNvPr>
          <p:cNvSpPr txBox="1"/>
          <p:nvPr/>
        </p:nvSpPr>
        <p:spPr>
          <a:xfrm>
            <a:off x="1319989" y="5177750"/>
            <a:ext cx="16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binet Grotesk Black" pitchFamily="2" charset="0"/>
              </a:rPr>
              <a:t>No comments</a:t>
            </a:r>
            <a:endParaRPr lang="ru-RU" b="1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69727D8-7D28-9AD1-9CAE-52DB5E570BEE}"/>
              </a:ext>
            </a:extLst>
          </p:cNvPr>
          <p:cNvGrpSpPr/>
          <p:nvPr/>
        </p:nvGrpSpPr>
        <p:grpSpPr>
          <a:xfrm>
            <a:off x="1190199" y="5672210"/>
            <a:ext cx="1947611" cy="536608"/>
            <a:chOff x="3561521" y="4286379"/>
            <a:chExt cx="3197087" cy="1160264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D87D25B2-FF13-6FDD-B313-A8E5A83F24BA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33" name="Скругленный прямоугольник 32">
                <a:extLst>
                  <a:ext uri="{FF2B5EF4-FFF2-40B4-BE49-F238E27FC236}">
                    <a16:creationId xmlns:a16="http://schemas.microsoft.com/office/drawing/2014/main" id="{BB4E723D-EFE7-0A63-BEFB-10BCF46872EE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Скругленный прямоугольник 33">
                <a:extLst>
                  <a:ext uri="{FF2B5EF4-FFF2-40B4-BE49-F238E27FC236}">
                    <a16:creationId xmlns:a16="http://schemas.microsoft.com/office/drawing/2014/main" id="{88534B09-CDB2-30ED-3E01-CA5AB7AB8059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rgbClr val="FF00FF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720F5C-A194-C636-D54D-55989EC61349}"/>
                </a:ext>
              </a:extLst>
            </p:cNvPr>
            <p:cNvSpPr txBox="1"/>
            <p:nvPr/>
          </p:nvSpPr>
          <p:spPr>
            <a:xfrm>
              <a:off x="3768265" y="4330428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Download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47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30EA56A-29A6-D295-DAF1-ADBF8356F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223485">
            <a:off x="-888379" y="3725815"/>
            <a:ext cx="6056628" cy="60566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FE7CB6-7E1B-D8EA-75AD-F8954EF0D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93184">
            <a:off x="9248745" y="2383501"/>
            <a:ext cx="5241024" cy="5241024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C330934-9E30-59CC-6D1A-81A6E94EBFF6}"/>
              </a:ext>
            </a:extLst>
          </p:cNvPr>
          <p:cNvGrpSpPr/>
          <p:nvPr/>
        </p:nvGrpSpPr>
        <p:grpSpPr>
          <a:xfrm>
            <a:off x="1923035" y="1657341"/>
            <a:ext cx="9696841" cy="3982463"/>
            <a:chOff x="1634063" y="1132424"/>
            <a:chExt cx="9696841" cy="3982463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634063" y="1132424"/>
              <a:ext cx="8496199" cy="3982463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601241" y="2235275"/>
              <a:ext cx="872966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На этом все!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5439C4-7E13-CC7B-96E8-99749248C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0562">
            <a:off x="2956006" y="-2561402"/>
            <a:ext cx="5122800" cy="51228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DCB86C0-D10A-A567-2DA8-31B14F34C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98145">
            <a:off x="-3806103" y="-2261431"/>
            <a:ext cx="6056628" cy="60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9123484" y="261823"/>
            <a:ext cx="2781302" cy="1034560"/>
            <a:chOff x="1968892" y="2688501"/>
            <a:chExt cx="9042013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42" y="2770017"/>
              <a:ext cx="87296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Команда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7D473D9-155A-B920-4A26-41731E80C528}"/>
              </a:ext>
            </a:extLst>
          </p:cNvPr>
          <p:cNvGrpSpPr/>
          <p:nvPr/>
        </p:nvGrpSpPr>
        <p:grpSpPr>
          <a:xfrm>
            <a:off x="381655" y="3155921"/>
            <a:ext cx="2137150" cy="775599"/>
            <a:chOff x="3561521" y="4286379"/>
            <a:chExt cx="3197087" cy="1160264"/>
          </a:xfrm>
        </p:grpSpPr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EA907FA-F988-9F15-3F09-79FC7B0182AE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37" name="Скругленный прямоугольник 36">
                <a:extLst>
                  <a:ext uri="{FF2B5EF4-FFF2-40B4-BE49-F238E27FC236}">
                    <a16:creationId xmlns:a16="http://schemas.microsoft.com/office/drawing/2014/main" id="{8DCDF831-99BB-2452-94B9-5B6570F75FB9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Скругленный прямоугольник 38">
                <a:extLst>
                  <a:ext uri="{FF2B5EF4-FFF2-40B4-BE49-F238E27FC236}">
                    <a16:creationId xmlns:a16="http://schemas.microsoft.com/office/drawing/2014/main" id="{C5E62B79-42FA-E84A-A9BC-A75951ABBA98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B1F569-BCE9-6A65-F977-681F374C9F6A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Горячев А</a:t>
              </a:r>
              <a:r>
                <a:rPr lang="en-US" sz="2000" b="1" dirty="0"/>
                <a:t>.</a:t>
              </a:r>
              <a:endParaRPr lang="ru-RU" sz="2000" b="1" dirty="0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9DDA6359-7402-86C2-E171-746FD591F5A0}"/>
              </a:ext>
            </a:extLst>
          </p:cNvPr>
          <p:cNvGrpSpPr/>
          <p:nvPr/>
        </p:nvGrpSpPr>
        <p:grpSpPr>
          <a:xfrm>
            <a:off x="2677217" y="3155921"/>
            <a:ext cx="2137150" cy="775599"/>
            <a:chOff x="3561521" y="4286379"/>
            <a:chExt cx="3197087" cy="1160264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C98ECDA8-856C-6211-B9D2-E0D92584B39E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46" name="Скругленный прямоугольник 45">
                <a:extLst>
                  <a:ext uri="{FF2B5EF4-FFF2-40B4-BE49-F238E27FC236}">
                    <a16:creationId xmlns:a16="http://schemas.microsoft.com/office/drawing/2014/main" id="{BA4F9B4D-6E29-17E2-4CD9-0ADA59B62F12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Скругленный прямоугольник 46">
                <a:extLst>
                  <a:ext uri="{FF2B5EF4-FFF2-40B4-BE49-F238E27FC236}">
                    <a16:creationId xmlns:a16="http://schemas.microsoft.com/office/drawing/2014/main" id="{49564289-265E-FF2B-B12E-D4EB61B7636B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240521-5EC8-840D-E55E-EF2694147D63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Сеничев С</a:t>
              </a:r>
              <a:r>
                <a:rPr lang="en-US" sz="2000" b="1" dirty="0"/>
                <a:t>.</a:t>
              </a:r>
              <a:r>
                <a:rPr lang="ru-RU" sz="2000" b="1" dirty="0"/>
                <a:t> </a:t>
              </a: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2AF8BB5-4B15-A5D6-53F1-0F8B6A3BC219}"/>
              </a:ext>
            </a:extLst>
          </p:cNvPr>
          <p:cNvGrpSpPr/>
          <p:nvPr/>
        </p:nvGrpSpPr>
        <p:grpSpPr>
          <a:xfrm>
            <a:off x="5022400" y="3155921"/>
            <a:ext cx="2137150" cy="775599"/>
            <a:chOff x="3561521" y="4286379"/>
            <a:chExt cx="3197087" cy="1160264"/>
          </a:xfrm>
        </p:grpSpPr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707DA977-A703-28DD-43A1-E712FA94AC38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51" name="Скругленный прямоугольник 50">
                <a:extLst>
                  <a:ext uri="{FF2B5EF4-FFF2-40B4-BE49-F238E27FC236}">
                    <a16:creationId xmlns:a16="http://schemas.microsoft.com/office/drawing/2014/main" id="{5DEFF520-0553-9308-19ED-ECE3F2FC2183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Скругленный прямоугольник 51">
                <a:extLst>
                  <a:ext uri="{FF2B5EF4-FFF2-40B4-BE49-F238E27FC236}">
                    <a16:creationId xmlns:a16="http://schemas.microsoft.com/office/drawing/2014/main" id="{75B50117-E55E-B2AC-EA27-33D981F94740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3872C6-DFEB-8B34-1685-0571E39D4F6A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Игнатьев А</a:t>
              </a:r>
              <a:r>
                <a:rPr lang="en-US" sz="2000" b="1" dirty="0"/>
                <a:t>.</a:t>
              </a:r>
              <a:endParaRPr lang="ru-RU" sz="2000" b="1" dirty="0"/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29205A7-FAC1-EDEC-7D87-62EE93A19AD0}"/>
              </a:ext>
            </a:extLst>
          </p:cNvPr>
          <p:cNvGrpSpPr/>
          <p:nvPr/>
        </p:nvGrpSpPr>
        <p:grpSpPr>
          <a:xfrm>
            <a:off x="7317962" y="3155921"/>
            <a:ext cx="2137150" cy="775599"/>
            <a:chOff x="3561521" y="4286379"/>
            <a:chExt cx="3197087" cy="1160264"/>
          </a:xfrm>
        </p:grpSpPr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17F07FBE-84D2-497B-6BB0-EB0EE583BA60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56" name="Скругленный прямоугольник 55">
                <a:extLst>
                  <a:ext uri="{FF2B5EF4-FFF2-40B4-BE49-F238E27FC236}">
                    <a16:creationId xmlns:a16="http://schemas.microsoft.com/office/drawing/2014/main" id="{2FD13E4F-5FB7-967C-F096-70E332CAD1FF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Скругленный прямоугольник 56">
                <a:extLst>
                  <a:ext uri="{FF2B5EF4-FFF2-40B4-BE49-F238E27FC236}">
                    <a16:creationId xmlns:a16="http://schemas.microsoft.com/office/drawing/2014/main" id="{2AE86A1D-8727-8B3B-5707-92AFE9846148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6A646-F2FE-CB8D-20A9-2B9E13EFE2B5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Малютина Е</a:t>
              </a:r>
              <a:r>
                <a:rPr lang="en-US" sz="2000" b="1" dirty="0"/>
                <a:t>.</a:t>
              </a:r>
              <a:r>
                <a:rPr lang="ru-RU" sz="2000" b="1" dirty="0"/>
                <a:t> 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6863DB66-CEEB-5E84-2380-4CC6E70ECDBC}"/>
              </a:ext>
            </a:extLst>
          </p:cNvPr>
          <p:cNvGrpSpPr/>
          <p:nvPr/>
        </p:nvGrpSpPr>
        <p:grpSpPr>
          <a:xfrm>
            <a:off x="9767636" y="3174996"/>
            <a:ext cx="2137150" cy="775599"/>
            <a:chOff x="3561521" y="4286379"/>
            <a:chExt cx="3197087" cy="1160264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27457B6C-C75F-04DA-63BF-373706209216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61" name="Скругленный прямоугольник 60">
                <a:extLst>
                  <a:ext uri="{FF2B5EF4-FFF2-40B4-BE49-F238E27FC236}">
                    <a16:creationId xmlns:a16="http://schemas.microsoft.com/office/drawing/2014/main" id="{9A65050D-D6BC-A493-C9CF-8234A30D3760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Скругленный прямоугольник 61">
                <a:extLst>
                  <a:ext uri="{FF2B5EF4-FFF2-40B4-BE49-F238E27FC236}">
                    <a16:creationId xmlns:a16="http://schemas.microsoft.com/office/drawing/2014/main" id="{35DFFCEE-5C78-78E9-E37C-4AC49153DF3A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CC63B6-85D6-D3EC-39F1-69AA00315551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Зубова Н</a:t>
              </a:r>
              <a:r>
                <a:rPr lang="en-US" sz="2000" b="1" dirty="0"/>
                <a:t>.</a:t>
              </a:r>
              <a:endParaRPr lang="ru-RU" sz="2000" b="1" dirty="0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7A833BD4-3BEC-A8F2-74E1-629765522188}"/>
              </a:ext>
            </a:extLst>
          </p:cNvPr>
          <p:cNvGrpSpPr/>
          <p:nvPr/>
        </p:nvGrpSpPr>
        <p:grpSpPr>
          <a:xfrm>
            <a:off x="1321878" y="5982678"/>
            <a:ext cx="2137150" cy="775599"/>
            <a:chOff x="3561521" y="4286379"/>
            <a:chExt cx="3197087" cy="1160264"/>
          </a:xfrm>
        </p:grpSpPr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2AC604D0-610C-1A5F-656F-97AFB5C1F74F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86" name="Скругленный прямоугольник 85">
                <a:extLst>
                  <a:ext uri="{FF2B5EF4-FFF2-40B4-BE49-F238E27FC236}">
                    <a16:creationId xmlns:a16="http://schemas.microsoft.com/office/drawing/2014/main" id="{8D4B88EA-A4D5-985F-2B9F-C5E6933E4F85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Скругленный прямоугольник 86">
                <a:extLst>
                  <a:ext uri="{FF2B5EF4-FFF2-40B4-BE49-F238E27FC236}">
                    <a16:creationId xmlns:a16="http://schemas.microsoft.com/office/drawing/2014/main" id="{24C63AA2-DFFD-BCB6-5EB6-105CA625E0C7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21DDE1-2075-C48F-E2D3-2AFD7114CAB2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Гусев Н</a:t>
              </a:r>
              <a:r>
                <a:rPr lang="en-US" sz="2000" b="1" dirty="0"/>
                <a:t>.</a:t>
              </a:r>
              <a:endParaRPr lang="ru-RU" sz="2000" b="1" dirty="0"/>
            </a:p>
          </p:txBody>
        </p:sp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D7FA3454-2550-8682-AD01-E01B471C8716}"/>
              </a:ext>
            </a:extLst>
          </p:cNvPr>
          <p:cNvGrpSpPr/>
          <p:nvPr/>
        </p:nvGrpSpPr>
        <p:grpSpPr>
          <a:xfrm>
            <a:off x="3667061" y="5982678"/>
            <a:ext cx="2137150" cy="775599"/>
            <a:chOff x="3561521" y="4286379"/>
            <a:chExt cx="3197087" cy="1160264"/>
          </a:xfrm>
        </p:grpSpPr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3F9D8528-F718-6756-9B13-5BB86BFEEB9E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91" name="Скругленный прямоугольник 90">
                <a:extLst>
                  <a:ext uri="{FF2B5EF4-FFF2-40B4-BE49-F238E27FC236}">
                    <a16:creationId xmlns:a16="http://schemas.microsoft.com/office/drawing/2014/main" id="{9778599B-BAFE-56E3-C9C8-2884FF031776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2" name="Скругленный прямоугольник 91">
                <a:extLst>
                  <a:ext uri="{FF2B5EF4-FFF2-40B4-BE49-F238E27FC236}">
                    <a16:creationId xmlns:a16="http://schemas.microsoft.com/office/drawing/2014/main" id="{67CA497E-A09D-9BD8-D5C5-44AC3F915196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EF22A1B-DA1B-0B14-D3D6-FFC674541FCF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Чернов С</a:t>
              </a:r>
              <a:r>
                <a:rPr lang="en-US" sz="2000" b="1" dirty="0"/>
                <a:t>.</a:t>
              </a:r>
              <a:endParaRPr lang="ru-RU" sz="2000" b="1" dirty="0"/>
            </a:p>
          </p:txBody>
        </p:sp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A0C98AE-C5BA-0CDB-1F59-2A98E0D6727A}"/>
              </a:ext>
            </a:extLst>
          </p:cNvPr>
          <p:cNvGrpSpPr/>
          <p:nvPr/>
        </p:nvGrpSpPr>
        <p:grpSpPr>
          <a:xfrm>
            <a:off x="5962623" y="5982678"/>
            <a:ext cx="2137150" cy="775599"/>
            <a:chOff x="3561521" y="4286379"/>
            <a:chExt cx="3197087" cy="1160264"/>
          </a:xfrm>
        </p:grpSpPr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FA8D04EC-68EE-7F6F-680A-B3D5D2070DEF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96" name="Скругленный прямоугольник 95">
                <a:extLst>
                  <a:ext uri="{FF2B5EF4-FFF2-40B4-BE49-F238E27FC236}">
                    <a16:creationId xmlns:a16="http://schemas.microsoft.com/office/drawing/2014/main" id="{539938FF-E1D3-DA86-EBB0-956F35C7E2EE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7" name="Скругленный прямоугольник 96">
                <a:extLst>
                  <a:ext uri="{FF2B5EF4-FFF2-40B4-BE49-F238E27FC236}">
                    <a16:creationId xmlns:a16="http://schemas.microsoft.com/office/drawing/2014/main" id="{F1B48E0F-1DB0-87BC-F985-C54AD786C83E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E11DFBD-FFB0-8036-5C7B-052EC2B5EA6F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err="1"/>
                <a:t>Тюмин</a:t>
              </a:r>
              <a:r>
                <a:rPr lang="ru-RU" sz="2000" b="1" dirty="0"/>
                <a:t> Н</a:t>
              </a:r>
              <a:r>
                <a:rPr lang="en-US" sz="2000" b="1" dirty="0"/>
                <a:t>.</a:t>
              </a:r>
              <a:endParaRPr lang="ru-RU" sz="2000" b="1" dirty="0"/>
            </a:p>
          </p:txBody>
        </p: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3D602EAF-AB7E-134D-45DF-0E1AE344C446}"/>
              </a:ext>
            </a:extLst>
          </p:cNvPr>
          <p:cNvGrpSpPr/>
          <p:nvPr/>
        </p:nvGrpSpPr>
        <p:grpSpPr>
          <a:xfrm>
            <a:off x="8412297" y="6001753"/>
            <a:ext cx="2137150" cy="775599"/>
            <a:chOff x="3561521" y="4286379"/>
            <a:chExt cx="3197087" cy="1160264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A17AE0BA-2433-AD1E-F8B8-EFB282C89FE0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101" name="Скругленный прямоугольник 100">
                <a:extLst>
                  <a:ext uri="{FF2B5EF4-FFF2-40B4-BE49-F238E27FC236}">
                    <a16:creationId xmlns:a16="http://schemas.microsoft.com/office/drawing/2014/main" id="{19C25A01-D272-7D1A-2A13-AEF9312B7876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2" name="Скругленный прямоугольник 101">
                <a:extLst>
                  <a:ext uri="{FF2B5EF4-FFF2-40B4-BE49-F238E27FC236}">
                    <a16:creationId xmlns:a16="http://schemas.microsoft.com/office/drawing/2014/main" id="{1FD3C565-B31C-FB35-A434-90770C2E1178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E147A5-A38A-F39E-192C-05E03898234D}"/>
                </a:ext>
              </a:extLst>
            </p:cNvPr>
            <p:cNvSpPr txBox="1"/>
            <p:nvPr/>
          </p:nvSpPr>
          <p:spPr>
            <a:xfrm>
              <a:off x="3751135" y="4501477"/>
              <a:ext cx="2718467" cy="59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Дьячкова А</a:t>
              </a:r>
              <a:r>
                <a:rPr lang="en-US" sz="2000" b="1" dirty="0"/>
                <a:t>.</a:t>
              </a:r>
              <a:endParaRPr lang="ru-RU" sz="2000" b="1" dirty="0"/>
            </a:p>
          </p:txBody>
        </p:sp>
      </p:grpSp>
      <p:pic>
        <p:nvPicPr>
          <p:cNvPr id="9" name="Рисунок 8" descr="Изображение выглядит как челове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7B1CBC4C-7586-5FC0-ACCF-C1014EAD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88" y="1516175"/>
            <a:ext cx="1419955" cy="1419955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11" name="Рисунок 10" descr="Изображение выглядит как внешний, небо, трава, гора&#10;&#10;Автоматически созданное описание">
            <a:extLst>
              <a:ext uri="{FF2B5EF4-FFF2-40B4-BE49-F238E27FC236}">
                <a16:creationId xmlns:a16="http://schemas.microsoft.com/office/drawing/2014/main" id="{EC22DA09-DB1F-042E-4EEB-FE34BA3EC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9" t="5281" r="4723" b="46352"/>
          <a:stretch/>
        </p:blipFill>
        <p:spPr>
          <a:xfrm>
            <a:off x="5386022" y="1516175"/>
            <a:ext cx="1419955" cy="1419955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13" name="Рисунок 12" descr="Изображение выглядит как текст, внутренний, электроник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514F1EE1-8E72-EC6E-A0D8-1B82AA617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9" t="23194" r="13873" b="39439"/>
          <a:stretch/>
        </p:blipFill>
        <p:spPr>
          <a:xfrm>
            <a:off x="3033665" y="1516175"/>
            <a:ext cx="1419956" cy="1419956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15" name="Рисунок 1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5D9CF00-60BD-B3D8-CE49-B32356EE51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6" b="17891"/>
          <a:stretch/>
        </p:blipFill>
        <p:spPr>
          <a:xfrm>
            <a:off x="703280" y="1514677"/>
            <a:ext cx="1419955" cy="1419955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18" name="Рисунок 17" descr="Изображение выглядит как человек, внутренний, в позе, волосы&#10;&#10;Автоматически созданное описание">
            <a:extLst>
              <a:ext uri="{FF2B5EF4-FFF2-40B4-BE49-F238E27FC236}">
                <a16:creationId xmlns:a16="http://schemas.microsoft.com/office/drawing/2014/main" id="{A882D8F6-BE54-929E-BD62-1EE2A3658C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" t="7257" r="-225" b="14791"/>
          <a:stretch/>
        </p:blipFill>
        <p:spPr>
          <a:xfrm>
            <a:off x="8663250" y="4235625"/>
            <a:ext cx="1583723" cy="1583723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21" name="Рисунок 20" descr="Изображение выглядит как человек, сте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9CC9FCD2-89B9-A1D2-2322-95B2865288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514" b="12514"/>
          <a:stretch/>
        </p:blipFill>
        <p:spPr>
          <a:xfrm>
            <a:off x="10089297" y="1514677"/>
            <a:ext cx="1461652" cy="1461652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3" name="Рисунок 2" descr="Изображение выглядит как человек, молодой&#10;&#10;Автоматически созданное описание">
            <a:extLst>
              <a:ext uri="{FF2B5EF4-FFF2-40B4-BE49-F238E27FC236}">
                <a16:creationId xmlns:a16="http://schemas.microsoft.com/office/drawing/2014/main" id="{307F3BD2-1DA2-3415-4B8D-8D924BAC1A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172" b="11172"/>
          <a:stretch/>
        </p:blipFill>
        <p:spPr>
          <a:xfrm>
            <a:off x="6236645" y="4235625"/>
            <a:ext cx="1589106" cy="1589106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12" name="Рисунок 11" descr="Изображение выглядит как человек, мужчина, в позе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7C2BC365-122E-3AB9-9FB7-B731F0EEB3D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49" b="26013"/>
          <a:stretch/>
        </p:blipFill>
        <p:spPr>
          <a:xfrm>
            <a:off x="3946108" y="4216939"/>
            <a:ext cx="1589106" cy="1589106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  <p:pic>
        <p:nvPicPr>
          <p:cNvPr id="16" name="Рисунок 15" descr="Изображение выглядит как текст, стена, человек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79DA7F09-328F-F75F-E3B4-15C98623E2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/>
          <a:stretch/>
        </p:blipFill>
        <p:spPr>
          <a:xfrm>
            <a:off x="1593751" y="4230240"/>
            <a:ext cx="1589107" cy="1589107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</p:spTree>
    <p:extLst>
      <p:ext uri="{BB962C8B-B14F-4D97-AF65-F5344CB8AC3E}">
        <p14:creationId xmlns:p14="http://schemas.microsoft.com/office/powerpoint/2010/main" val="7987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FFA8E109-88ED-3E1C-F753-D666D6E543F0}"/>
              </a:ext>
            </a:extLst>
          </p:cNvPr>
          <p:cNvGrpSpPr/>
          <p:nvPr/>
        </p:nvGrpSpPr>
        <p:grpSpPr>
          <a:xfrm>
            <a:off x="315474" y="1990927"/>
            <a:ext cx="4910980" cy="3216206"/>
            <a:chOff x="3561521" y="4286379"/>
            <a:chExt cx="3197087" cy="1160264"/>
          </a:xfrm>
        </p:grpSpPr>
        <p:sp>
          <p:nvSpPr>
            <p:cNvPr id="106" name="Скругленный прямоугольник 105">
              <a:extLst>
                <a:ext uri="{FF2B5EF4-FFF2-40B4-BE49-F238E27FC236}">
                  <a16:creationId xmlns:a16="http://schemas.microsoft.com/office/drawing/2014/main" id="{F6CF07BF-6E1B-D03C-4941-A8D53C42C99E}"/>
                </a:ext>
              </a:extLst>
            </p:cNvPr>
            <p:cNvSpPr/>
            <p:nvPr/>
          </p:nvSpPr>
          <p:spPr>
            <a:xfrm>
              <a:off x="3561521" y="4286379"/>
              <a:ext cx="3197087" cy="116026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Скругленный прямоугольник 106">
              <a:extLst>
                <a:ext uri="{FF2B5EF4-FFF2-40B4-BE49-F238E27FC236}">
                  <a16:creationId xmlns:a16="http://schemas.microsoft.com/office/drawing/2014/main" id="{941FB5E3-2597-9EF2-87EB-37D774633ABA}"/>
                </a:ext>
              </a:extLst>
            </p:cNvPr>
            <p:cNvSpPr/>
            <p:nvPr/>
          </p:nvSpPr>
          <p:spPr>
            <a:xfrm>
              <a:off x="3631923" y="4328749"/>
              <a:ext cx="2956892" cy="104675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315474" y="521585"/>
            <a:ext cx="3242019" cy="1528066"/>
            <a:chOff x="1968892" y="2688501"/>
            <a:chExt cx="9042013" cy="152806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42" y="2770017"/>
              <a:ext cx="872966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Наставник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B94F1A-F456-9E72-DF9C-76D7D39EF488}"/>
              </a:ext>
            </a:extLst>
          </p:cNvPr>
          <p:cNvGrpSpPr/>
          <p:nvPr/>
        </p:nvGrpSpPr>
        <p:grpSpPr>
          <a:xfrm>
            <a:off x="6480422" y="5318674"/>
            <a:ext cx="3878026" cy="1106649"/>
            <a:chOff x="3561521" y="4286379"/>
            <a:chExt cx="3197087" cy="1160264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8F83A668-64CF-E62A-2739-507EE8F09F52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15" name="Скругленный прямоугольник 14">
                <a:extLst>
                  <a:ext uri="{FF2B5EF4-FFF2-40B4-BE49-F238E27FC236}">
                    <a16:creationId xmlns:a16="http://schemas.microsoft.com/office/drawing/2014/main" id="{9D8B8E76-B436-C748-0870-D57629514881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кругленный прямоугольник 16">
                <a:extLst>
                  <a:ext uri="{FF2B5EF4-FFF2-40B4-BE49-F238E27FC236}">
                    <a16:creationId xmlns:a16="http://schemas.microsoft.com/office/drawing/2014/main" id="{51FA5102-B1E3-A9AB-3F75-94E4171C377E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0ECA5C-B278-530D-F415-E53D64CF98C7}"/>
                </a:ext>
              </a:extLst>
            </p:cNvPr>
            <p:cNvSpPr txBox="1"/>
            <p:nvPr/>
          </p:nvSpPr>
          <p:spPr>
            <a:xfrm>
              <a:off x="3751135" y="4572564"/>
              <a:ext cx="2718467" cy="41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Иван Шуст</a:t>
              </a:r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258111C-1860-6857-5FF0-9A99C1C2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98145">
            <a:off x="-3326490" y="4168259"/>
            <a:ext cx="6056628" cy="60566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73AC6DD-270D-A142-2FA2-8A716FC0D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98145">
            <a:off x="9419585" y="-3600155"/>
            <a:ext cx="5122800" cy="5122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B03763F-0EE1-33C3-3ACE-000BFD6BFC16}"/>
              </a:ext>
            </a:extLst>
          </p:cNvPr>
          <p:cNvSpPr txBox="1"/>
          <p:nvPr/>
        </p:nvSpPr>
        <p:spPr>
          <a:xfrm>
            <a:off x="692153" y="2304449"/>
            <a:ext cx="3762523" cy="223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Cabinet Grotesk" pitchFamily="2" charset="0"/>
              </a:rPr>
              <a:t>Старший </a:t>
            </a:r>
            <a:r>
              <a:rPr lang="en-US" sz="3200" b="1" dirty="0">
                <a:latin typeface="Cabinet Grotesk" pitchFamily="2" charset="0"/>
              </a:rPr>
              <a:t>Android </a:t>
            </a:r>
            <a:r>
              <a:rPr lang="ru-RU" sz="3200" b="1" dirty="0">
                <a:latin typeface="Cabinet Grotesk" pitchFamily="2" charset="0"/>
              </a:rPr>
              <a:t>разработчик </a:t>
            </a:r>
            <a:r>
              <a:rPr lang="ru-RU" sz="3200" b="1" dirty="0" err="1">
                <a:latin typeface="Cabinet Grotesk" pitchFamily="2" charset="0"/>
              </a:rPr>
              <a:t>Альфа-банк</a:t>
            </a:r>
            <a:endParaRPr lang="en-US" sz="3200" b="1" dirty="0">
              <a:latin typeface="Cabinet Grotesk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345005-1F0A-0DF4-AE47-19399FF59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722709">
            <a:off x="2754760" y="-2672177"/>
            <a:ext cx="5122800" cy="51228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внешний, человек, игровая площадка&#10;&#10;Автоматически созданное описание">
            <a:extLst>
              <a:ext uri="{FF2B5EF4-FFF2-40B4-BE49-F238E27FC236}">
                <a16:creationId xmlns:a16="http://schemas.microsoft.com/office/drawing/2014/main" id="{C54C31EE-C21F-2A78-43F6-63A3E44276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384" y="1690509"/>
            <a:ext cx="3216206" cy="3216206"/>
          </a:xfrm>
          <a:prstGeom prst="roundRect">
            <a:avLst/>
          </a:prstGeom>
          <a:ln w="127000">
            <a:solidFill>
              <a:srgbClr val="00000C"/>
            </a:solidFill>
          </a:ln>
        </p:spPr>
      </p:pic>
    </p:spTree>
    <p:extLst>
      <p:ext uri="{BB962C8B-B14F-4D97-AF65-F5344CB8AC3E}">
        <p14:creationId xmlns:p14="http://schemas.microsoft.com/office/powerpoint/2010/main" val="142352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FFA8E109-88ED-3E1C-F753-D666D6E543F0}"/>
              </a:ext>
            </a:extLst>
          </p:cNvPr>
          <p:cNvGrpSpPr/>
          <p:nvPr/>
        </p:nvGrpSpPr>
        <p:grpSpPr>
          <a:xfrm>
            <a:off x="315473" y="647114"/>
            <a:ext cx="5689169" cy="6105378"/>
            <a:chOff x="3561521" y="4286379"/>
            <a:chExt cx="3197087" cy="1160264"/>
          </a:xfrm>
        </p:grpSpPr>
        <p:sp>
          <p:nvSpPr>
            <p:cNvPr id="106" name="Скругленный прямоугольник 105">
              <a:extLst>
                <a:ext uri="{FF2B5EF4-FFF2-40B4-BE49-F238E27FC236}">
                  <a16:creationId xmlns:a16="http://schemas.microsoft.com/office/drawing/2014/main" id="{F6CF07BF-6E1B-D03C-4941-A8D53C42C99E}"/>
                </a:ext>
              </a:extLst>
            </p:cNvPr>
            <p:cNvSpPr/>
            <p:nvPr/>
          </p:nvSpPr>
          <p:spPr>
            <a:xfrm>
              <a:off x="3561521" y="4286379"/>
              <a:ext cx="3197087" cy="116026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Скругленный прямоугольник 106">
              <a:extLst>
                <a:ext uri="{FF2B5EF4-FFF2-40B4-BE49-F238E27FC236}">
                  <a16:creationId xmlns:a16="http://schemas.microsoft.com/office/drawing/2014/main" id="{941FB5E3-2597-9EF2-87EB-37D774633ABA}"/>
                </a:ext>
              </a:extLst>
            </p:cNvPr>
            <p:cNvSpPr/>
            <p:nvPr/>
          </p:nvSpPr>
          <p:spPr>
            <a:xfrm>
              <a:off x="3631923" y="4328749"/>
              <a:ext cx="2956892" cy="104675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6299270" y="183681"/>
            <a:ext cx="5892730" cy="1034560"/>
            <a:chOff x="1968892" y="2688501"/>
            <a:chExt cx="9042013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42" y="2770017"/>
              <a:ext cx="87296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Что такое кэш?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B03763F-0EE1-33C3-3ACE-000BFD6BFC16}"/>
              </a:ext>
            </a:extLst>
          </p:cNvPr>
          <p:cNvSpPr txBox="1"/>
          <p:nvPr/>
        </p:nvSpPr>
        <p:spPr>
          <a:xfrm>
            <a:off x="777521" y="1327026"/>
            <a:ext cx="4652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Helvetica Neue" panose="02000503000000020004" pitchFamily="2" charset="0"/>
              </a:rPr>
              <a:t>Кэш – это высокоскоростной уровень хранения</a:t>
            </a:r>
            <a:r>
              <a:rPr lang="en-US" sz="2800" b="1" dirty="0">
                <a:effectLst/>
                <a:latin typeface="Helvetica Neue" panose="02000503000000020004" pitchFamily="2" charset="0"/>
              </a:rPr>
              <a:t>.</a:t>
            </a:r>
            <a:endParaRPr lang="ru-RU" sz="2800" b="1" dirty="0">
              <a:effectLst/>
              <a:latin typeface="Helvetica Neue" panose="02000503000000020004" pitchFamily="2" charset="0"/>
            </a:endParaRPr>
          </a:p>
          <a:p>
            <a:endParaRPr lang="ru-RU" sz="2800" b="1" dirty="0">
              <a:effectLst/>
              <a:latin typeface="Helvetica Neue" panose="02000503000000020004" pitchFamily="2" charset="0"/>
            </a:endParaRPr>
          </a:p>
          <a:p>
            <a:r>
              <a:rPr lang="ru-RU" sz="2800" b="1" dirty="0">
                <a:effectLst/>
                <a:latin typeface="Helvetica Neue" panose="02000503000000020004" pitchFamily="2" charset="0"/>
              </a:rPr>
              <a:t>Доступ к данным на этом уровне осуществляется значительно быстрее, чем к основному месту их хранения.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6210D102-74DA-039A-C9C7-F1D46CDD9D04}"/>
              </a:ext>
            </a:extLst>
          </p:cNvPr>
          <p:cNvSpPr/>
          <p:nvPr/>
        </p:nvSpPr>
        <p:spPr>
          <a:xfrm>
            <a:off x="9160264" y="1584544"/>
            <a:ext cx="1052512" cy="1138812"/>
          </a:xfrm>
          <a:prstGeom prst="roundRect">
            <a:avLst/>
          </a:prstGeom>
          <a:solidFill>
            <a:srgbClr val="FF3737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C"/>
                </a:solidFill>
              </a:rPr>
              <a:t>Cache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39D95971-EE3F-D76A-11E9-AF7D6549194E}"/>
              </a:ext>
            </a:extLst>
          </p:cNvPr>
          <p:cNvSpPr/>
          <p:nvPr/>
        </p:nvSpPr>
        <p:spPr>
          <a:xfrm>
            <a:off x="6520885" y="2965987"/>
            <a:ext cx="1256696" cy="1256696"/>
          </a:xfrm>
          <a:prstGeom prst="diamond">
            <a:avLst/>
          </a:prstGeom>
          <a:solidFill>
            <a:srgbClr val="FF00FF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Цилиндр 11">
            <a:extLst>
              <a:ext uri="{FF2B5EF4-FFF2-40B4-BE49-F238E27FC236}">
                <a16:creationId xmlns:a16="http://schemas.microsoft.com/office/drawing/2014/main" id="{C9CFD503-C0EB-1F8F-7A96-C5813AA71CFC}"/>
              </a:ext>
            </a:extLst>
          </p:cNvPr>
          <p:cNvSpPr/>
          <p:nvPr/>
        </p:nvSpPr>
        <p:spPr>
          <a:xfrm>
            <a:off x="9190212" y="4573534"/>
            <a:ext cx="1052511" cy="1399840"/>
          </a:xfrm>
          <a:prstGeom prst="can">
            <a:avLst/>
          </a:prstGeom>
          <a:solidFill>
            <a:srgbClr val="A44A39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E2119-3BB7-D44B-107D-F901C457669E}"/>
              </a:ext>
            </a:extLst>
          </p:cNvPr>
          <p:cNvSpPr txBox="1"/>
          <p:nvPr/>
        </p:nvSpPr>
        <p:spPr>
          <a:xfrm>
            <a:off x="6652924" y="3386723"/>
            <a:ext cx="99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C"/>
                </a:solidFill>
                <a:latin typeface="Cabinet Grotesk Extrabold" pitchFamily="2" charset="0"/>
              </a:rPr>
              <a:t>App</a:t>
            </a:r>
            <a:endParaRPr lang="ru-RU" sz="2400" b="1" dirty="0">
              <a:solidFill>
                <a:srgbClr val="00000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1B863-CCA8-284B-57B9-1FD61DE4BE74}"/>
              </a:ext>
            </a:extLst>
          </p:cNvPr>
          <p:cNvSpPr txBox="1"/>
          <p:nvPr/>
        </p:nvSpPr>
        <p:spPr>
          <a:xfrm>
            <a:off x="9190212" y="5042622"/>
            <a:ext cx="99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C"/>
                </a:solidFill>
                <a:latin typeface="Cabinet Grotesk Extrabold" pitchFamily="2" charset="0"/>
              </a:rPr>
              <a:t>DB</a:t>
            </a:r>
          </a:p>
        </p:txBody>
      </p:sp>
      <p:cxnSp>
        <p:nvCxnSpPr>
          <p:cNvPr id="17" name="Соединительная линия уступом 16">
            <a:extLst>
              <a:ext uri="{FF2B5EF4-FFF2-40B4-BE49-F238E27FC236}">
                <a16:creationId xmlns:a16="http://schemas.microsoft.com/office/drawing/2014/main" id="{1B0DBFE6-60F3-528C-21A3-3C0EF3291823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7149234" y="2153949"/>
            <a:ext cx="2011031" cy="812037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F5FF87DC-A15D-39DF-C5B9-A8E5AFECC8D3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7149234" y="4222684"/>
            <a:ext cx="2040979" cy="1050771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5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2C90FB1-C6B6-8C74-C1D1-2DED0E74DE86}"/>
              </a:ext>
            </a:extLst>
          </p:cNvPr>
          <p:cNvGrpSpPr/>
          <p:nvPr/>
        </p:nvGrpSpPr>
        <p:grpSpPr>
          <a:xfrm>
            <a:off x="913342" y="270198"/>
            <a:ext cx="4468283" cy="670548"/>
            <a:chOff x="1609723" y="2392104"/>
            <a:chExt cx="7243766" cy="1903671"/>
          </a:xfrm>
        </p:grpSpPr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FB28AF41-B401-B41E-6826-DD4C9CDD710D}"/>
                </a:ext>
              </a:extLst>
            </p:cNvPr>
            <p:cNvSpPr/>
            <p:nvPr/>
          </p:nvSpPr>
          <p:spPr>
            <a:xfrm>
              <a:off x="1609726" y="2409825"/>
              <a:ext cx="7243763" cy="188595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7883F16D-83F2-DCDB-281A-4BEA18ED3289}"/>
                </a:ext>
              </a:extLst>
            </p:cNvPr>
            <p:cNvSpPr/>
            <p:nvPr/>
          </p:nvSpPr>
          <p:spPr>
            <a:xfrm>
              <a:off x="1609723" y="2392104"/>
              <a:ext cx="7243764" cy="1885950"/>
            </a:xfrm>
            <a:prstGeom prst="roundRect">
              <a:avLst/>
            </a:prstGeom>
            <a:solidFill>
              <a:srgbClr val="3C9BF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AF758F-33DC-824B-FF82-777E2DCB3992}"/>
              </a:ext>
            </a:extLst>
          </p:cNvPr>
          <p:cNvSpPr txBox="1"/>
          <p:nvPr/>
        </p:nvSpPr>
        <p:spPr>
          <a:xfrm>
            <a:off x="1030033" y="279298"/>
            <a:ext cx="446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</a:rPr>
              <a:t>Synchronized</a:t>
            </a:r>
            <a:r>
              <a:rPr lang="ru-RU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ru-RU" sz="3200" b="1" dirty="0">
                <a:latin typeface="arial" panose="020B0604020202020204" pitchFamily="34" charset="0"/>
              </a:rPr>
              <a:t>С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ache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973F2BE-6BA9-F563-9AD8-8555C47AFDAA}"/>
              </a:ext>
            </a:extLst>
          </p:cNvPr>
          <p:cNvGrpSpPr/>
          <p:nvPr/>
        </p:nvGrpSpPr>
        <p:grpSpPr>
          <a:xfrm>
            <a:off x="1047002" y="231155"/>
            <a:ext cx="10253450" cy="6516581"/>
            <a:chOff x="309884" y="277904"/>
            <a:chExt cx="10253450" cy="6516581"/>
          </a:xfrm>
        </p:grpSpPr>
        <p:sp>
          <p:nvSpPr>
            <p:cNvPr id="3" name="Скругленный прямоугольник 2">
              <a:extLst>
                <a:ext uri="{FF2B5EF4-FFF2-40B4-BE49-F238E27FC236}">
                  <a16:creationId xmlns:a16="http://schemas.microsoft.com/office/drawing/2014/main" id="{F83B2129-5680-9A2C-31A7-2321430E746C}"/>
                </a:ext>
              </a:extLst>
            </p:cNvPr>
            <p:cNvSpPr/>
            <p:nvPr/>
          </p:nvSpPr>
          <p:spPr>
            <a:xfrm>
              <a:off x="5673757" y="277904"/>
              <a:ext cx="1141467" cy="399683"/>
            </a:xfrm>
            <a:prstGeom prst="roundRect">
              <a:avLst>
                <a:gd name="adj" fmla="val 50000"/>
              </a:avLst>
            </a:prstGeom>
            <a:solidFill>
              <a:srgbClr val="FF3737">
                <a:alpha val="80000"/>
              </a:srgbClr>
            </a:solidFill>
            <a:ln w="63500">
              <a:solidFill>
                <a:srgbClr val="00000C">
                  <a:alpha val="80071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2F7D1239-63DF-761C-1BDD-DFDD3D7C69C6}"/>
                </a:ext>
              </a:extLst>
            </p:cNvPr>
            <p:cNvSpPr/>
            <p:nvPr/>
          </p:nvSpPr>
          <p:spPr>
            <a:xfrm>
              <a:off x="5673756" y="1080992"/>
              <a:ext cx="1141467" cy="751574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E06D970E-C5F3-5BD4-0F62-DD035B6E78EA}"/>
                </a:ext>
              </a:extLst>
            </p:cNvPr>
            <p:cNvSpPr/>
            <p:nvPr/>
          </p:nvSpPr>
          <p:spPr>
            <a:xfrm>
              <a:off x="2478395" y="1737583"/>
              <a:ext cx="1141467" cy="751574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2F2A426-2141-0650-3A3F-BA9E60E9CA70}"/>
                </a:ext>
              </a:extLst>
            </p:cNvPr>
            <p:cNvSpPr/>
            <p:nvPr/>
          </p:nvSpPr>
          <p:spPr>
            <a:xfrm>
              <a:off x="539672" y="2658187"/>
              <a:ext cx="1141467" cy="751574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2A802B41-445E-AA6E-BB01-2CC9F20A4779}"/>
                </a:ext>
              </a:extLst>
            </p:cNvPr>
            <p:cNvSpPr/>
            <p:nvPr/>
          </p:nvSpPr>
          <p:spPr>
            <a:xfrm>
              <a:off x="1451351" y="5229295"/>
              <a:ext cx="1141467" cy="751574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1C0D07D1-B2CF-C2BD-813C-0AB78BFB279E}"/>
                </a:ext>
              </a:extLst>
            </p:cNvPr>
            <p:cNvSpPr/>
            <p:nvPr/>
          </p:nvSpPr>
          <p:spPr>
            <a:xfrm>
              <a:off x="4950448" y="4570568"/>
              <a:ext cx="1141467" cy="751574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CC828F-E12C-B2BD-7A47-85E126D4A3E1}"/>
                </a:ext>
              </a:extLst>
            </p:cNvPr>
            <p:cNvSpPr/>
            <p:nvPr/>
          </p:nvSpPr>
          <p:spPr>
            <a:xfrm>
              <a:off x="8478312" y="1673888"/>
              <a:ext cx="1141467" cy="751574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Ромб 30">
              <a:extLst>
                <a:ext uri="{FF2B5EF4-FFF2-40B4-BE49-F238E27FC236}">
                  <a16:creationId xmlns:a16="http://schemas.microsoft.com/office/drawing/2014/main" id="{55A3BA07-2B73-5C5B-11EE-49F567994C0A}"/>
                </a:ext>
              </a:extLst>
            </p:cNvPr>
            <p:cNvSpPr/>
            <p:nvPr/>
          </p:nvSpPr>
          <p:spPr>
            <a:xfrm>
              <a:off x="8463969" y="3549782"/>
              <a:ext cx="1141467" cy="751574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Скругленный прямоугольник 31">
              <a:extLst>
                <a:ext uri="{FF2B5EF4-FFF2-40B4-BE49-F238E27FC236}">
                  <a16:creationId xmlns:a16="http://schemas.microsoft.com/office/drawing/2014/main" id="{E595C509-7C11-D224-FB8D-582812D37C28}"/>
                </a:ext>
              </a:extLst>
            </p:cNvPr>
            <p:cNvSpPr/>
            <p:nvPr/>
          </p:nvSpPr>
          <p:spPr>
            <a:xfrm>
              <a:off x="4935352" y="5828956"/>
              <a:ext cx="1141467" cy="399683"/>
            </a:xfrm>
            <a:prstGeom prst="roundRect">
              <a:avLst>
                <a:gd name="adj" fmla="val 50000"/>
              </a:avLst>
            </a:prstGeom>
            <a:solidFill>
              <a:srgbClr val="FF3737">
                <a:alpha val="80000"/>
              </a:srgbClr>
            </a:solidFill>
            <a:ln w="63500">
              <a:solidFill>
                <a:srgbClr val="00000C">
                  <a:alpha val="80071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Скругленный прямоугольник 32">
              <a:extLst>
                <a:ext uri="{FF2B5EF4-FFF2-40B4-BE49-F238E27FC236}">
                  <a16:creationId xmlns:a16="http://schemas.microsoft.com/office/drawing/2014/main" id="{B1103677-1941-4101-B503-7C75A0277F44}"/>
                </a:ext>
              </a:extLst>
            </p:cNvPr>
            <p:cNvSpPr/>
            <p:nvPr/>
          </p:nvSpPr>
          <p:spPr>
            <a:xfrm>
              <a:off x="309884" y="6394802"/>
              <a:ext cx="1141467" cy="399683"/>
            </a:xfrm>
            <a:prstGeom prst="roundRect">
              <a:avLst>
                <a:gd name="adj" fmla="val 50000"/>
              </a:avLst>
            </a:prstGeom>
            <a:solidFill>
              <a:srgbClr val="FF3737">
                <a:alpha val="80000"/>
              </a:srgbClr>
            </a:solidFill>
            <a:ln w="63500">
              <a:solidFill>
                <a:srgbClr val="00000C">
                  <a:alpha val="80071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Скругленный прямоугольник 33">
              <a:extLst>
                <a:ext uri="{FF2B5EF4-FFF2-40B4-BE49-F238E27FC236}">
                  <a16:creationId xmlns:a16="http://schemas.microsoft.com/office/drawing/2014/main" id="{8990B3EB-A52A-D8B3-2F42-86FB484BE57E}"/>
                </a:ext>
              </a:extLst>
            </p:cNvPr>
            <p:cNvSpPr/>
            <p:nvPr/>
          </p:nvSpPr>
          <p:spPr>
            <a:xfrm>
              <a:off x="8421677" y="5924529"/>
              <a:ext cx="1141467" cy="399683"/>
            </a:xfrm>
            <a:prstGeom prst="roundRect">
              <a:avLst>
                <a:gd name="adj" fmla="val 50000"/>
              </a:avLst>
            </a:prstGeom>
            <a:solidFill>
              <a:srgbClr val="FF3737">
                <a:alpha val="80000"/>
              </a:srgbClr>
            </a:solidFill>
            <a:ln w="63500">
              <a:solidFill>
                <a:srgbClr val="00000C">
                  <a:alpha val="80071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Скругленный прямоугольник 37">
              <a:extLst>
                <a:ext uri="{FF2B5EF4-FFF2-40B4-BE49-F238E27FC236}">
                  <a16:creationId xmlns:a16="http://schemas.microsoft.com/office/drawing/2014/main" id="{98A66DD2-40A4-2E87-1CBC-F8159DE8596C}"/>
                </a:ext>
              </a:extLst>
            </p:cNvPr>
            <p:cNvSpPr/>
            <p:nvPr/>
          </p:nvSpPr>
          <p:spPr>
            <a:xfrm>
              <a:off x="9453417" y="4558013"/>
              <a:ext cx="1063616" cy="605449"/>
            </a:xfrm>
            <a:prstGeom prst="roundRect">
              <a:avLst/>
            </a:prstGeom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solidFill>
                  <a:srgbClr val="00000C"/>
                </a:solidFill>
              </a:endParaRPr>
            </a:p>
          </p:txBody>
        </p:sp>
        <p:sp>
          <p:nvSpPr>
            <p:cNvPr id="39" name="Скругленный прямоугольник 38">
              <a:extLst>
                <a:ext uri="{FF2B5EF4-FFF2-40B4-BE49-F238E27FC236}">
                  <a16:creationId xmlns:a16="http://schemas.microsoft.com/office/drawing/2014/main" id="{3A8BD7F3-2700-7B84-58B4-EFD59CC02AB3}"/>
                </a:ext>
              </a:extLst>
            </p:cNvPr>
            <p:cNvSpPr/>
            <p:nvPr/>
          </p:nvSpPr>
          <p:spPr>
            <a:xfrm>
              <a:off x="7442958" y="4624697"/>
              <a:ext cx="1063616" cy="605449"/>
            </a:xfrm>
            <a:prstGeom prst="roundRect">
              <a:avLst/>
            </a:prstGeom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solidFill>
                  <a:srgbClr val="00000C"/>
                </a:solidFill>
              </a:endParaRPr>
            </a:p>
          </p:txBody>
        </p:sp>
        <p:sp>
          <p:nvSpPr>
            <p:cNvPr id="40" name="Скругленный прямоугольник 39">
              <a:extLst>
                <a:ext uri="{FF2B5EF4-FFF2-40B4-BE49-F238E27FC236}">
                  <a16:creationId xmlns:a16="http://schemas.microsoft.com/office/drawing/2014/main" id="{B4AC8E2E-4E60-0E5D-2D54-F78208C1D0DD}"/>
                </a:ext>
              </a:extLst>
            </p:cNvPr>
            <p:cNvSpPr/>
            <p:nvPr/>
          </p:nvSpPr>
          <p:spPr>
            <a:xfrm>
              <a:off x="4989374" y="3611066"/>
              <a:ext cx="1063616" cy="605449"/>
            </a:xfrm>
            <a:prstGeom prst="roundRect">
              <a:avLst/>
            </a:prstGeom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solidFill>
                  <a:srgbClr val="00000C"/>
                </a:solidFill>
              </a:endParaRPr>
            </a:p>
          </p:txBody>
        </p:sp>
        <p:sp>
          <p:nvSpPr>
            <p:cNvPr id="42" name="Скругленный прямоугольник 41">
              <a:extLst>
                <a:ext uri="{FF2B5EF4-FFF2-40B4-BE49-F238E27FC236}">
                  <a16:creationId xmlns:a16="http://schemas.microsoft.com/office/drawing/2014/main" id="{D96ECEE5-BE9D-178A-86E2-D74C4B62AF7C}"/>
                </a:ext>
              </a:extLst>
            </p:cNvPr>
            <p:cNvSpPr/>
            <p:nvPr/>
          </p:nvSpPr>
          <p:spPr>
            <a:xfrm>
              <a:off x="2940274" y="4209913"/>
              <a:ext cx="1063616" cy="605449"/>
            </a:xfrm>
            <a:prstGeom prst="roundRect">
              <a:avLst/>
            </a:prstGeom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solidFill>
                  <a:srgbClr val="00000C"/>
                </a:solidFill>
              </a:endParaRPr>
            </a:p>
          </p:txBody>
        </p:sp>
        <p:sp>
          <p:nvSpPr>
            <p:cNvPr id="43" name="Скругленный прямоугольник 42">
              <a:extLst>
                <a:ext uri="{FF2B5EF4-FFF2-40B4-BE49-F238E27FC236}">
                  <a16:creationId xmlns:a16="http://schemas.microsoft.com/office/drawing/2014/main" id="{37F14DAB-B12A-F4C9-0177-163DEB394E00}"/>
                </a:ext>
              </a:extLst>
            </p:cNvPr>
            <p:cNvSpPr/>
            <p:nvPr/>
          </p:nvSpPr>
          <p:spPr>
            <a:xfrm>
              <a:off x="580018" y="4029310"/>
              <a:ext cx="1063616" cy="605449"/>
            </a:xfrm>
            <a:prstGeom prst="roundRect">
              <a:avLst/>
            </a:prstGeom>
            <a:solidFill>
              <a:srgbClr val="C0FF00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solidFill>
                  <a:srgbClr val="00000C"/>
                </a:solidFill>
              </a:endParaRPr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2AE65F86-A626-EBCD-B2F6-86B25A0EDD73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 flipH="1">
              <a:off x="6244490" y="677587"/>
              <a:ext cx="1" cy="403405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  <a:lumOff val="5000"/>
                  <a:alpha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Соединительная линия уступом 52">
              <a:extLst>
                <a:ext uri="{FF2B5EF4-FFF2-40B4-BE49-F238E27FC236}">
                  <a16:creationId xmlns:a16="http://schemas.microsoft.com/office/drawing/2014/main" id="{0EEB81D8-3B20-9A19-E225-E17A194D697C}"/>
                </a:ext>
              </a:extLst>
            </p:cNvPr>
            <p:cNvCxnSpPr>
              <a:cxnSpLocks/>
              <a:stCxn id="20" idx="3"/>
              <a:endCxn id="27" idx="0"/>
            </p:cNvCxnSpPr>
            <p:nvPr/>
          </p:nvCxnSpPr>
          <p:spPr>
            <a:xfrm>
              <a:off x="6815223" y="1456779"/>
              <a:ext cx="2233823" cy="217109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Соединительная линия уступом 60">
              <a:extLst>
                <a:ext uri="{FF2B5EF4-FFF2-40B4-BE49-F238E27FC236}">
                  <a16:creationId xmlns:a16="http://schemas.microsoft.com/office/drawing/2014/main" id="{55A922F1-67D2-192D-894D-D79E32D7FD14}"/>
                </a:ext>
              </a:extLst>
            </p:cNvPr>
            <p:cNvCxnSpPr>
              <a:cxnSpLocks/>
              <a:stCxn id="20" idx="1"/>
              <a:endCxn id="21" idx="0"/>
            </p:cNvCxnSpPr>
            <p:nvPr/>
          </p:nvCxnSpPr>
          <p:spPr>
            <a:xfrm rot="10800000" flipV="1">
              <a:off x="3049130" y="1456779"/>
              <a:ext cx="2624627" cy="280804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Соединительная линия уступом 68">
              <a:extLst>
                <a:ext uri="{FF2B5EF4-FFF2-40B4-BE49-F238E27FC236}">
                  <a16:creationId xmlns:a16="http://schemas.microsoft.com/office/drawing/2014/main" id="{A601F120-0E1C-D877-3FBA-A33213CB7BF9}"/>
                </a:ext>
              </a:extLst>
            </p:cNvPr>
            <p:cNvCxnSpPr>
              <a:cxnSpLocks/>
              <a:stCxn id="21" idx="3"/>
              <a:endCxn id="40" idx="0"/>
            </p:cNvCxnSpPr>
            <p:nvPr/>
          </p:nvCxnSpPr>
          <p:spPr>
            <a:xfrm>
              <a:off x="3619862" y="2113370"/>
              <a:ext cx="1901320" cy="1497696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Соединительная линия уступом 71">
              <a:extLst>
                <a:ext uri="{FF2B5EF4-FFF2-40B4-BE49-F238E27FC236}">
                  <a16:creationId xmlns:a16="http://schemas.microsoft.com/office/drawing/2014/main" id="{395B97E9-9958-E3FB-9C7E-29FF4CF53F64}"/>
                </a:ext>
              </a:extLst>
            </p:cNvPr>
            <p:cNvCxnSpPr>
              <a:cxnSpLocks/>
              <a:stCxn id="21" idx="1"/>
              <a:endCxn id="22" idx="0"/>
            </p:cNvCxnSpPr>
            <p:nvPr/>
          </p:nvCxnSpPr>
          <p:spPr>
            <a:xfrm rot="10800000" flipV="1">
              <a:off x="1110407" y="2113369"/>
              <a:ext cx="1367989" cy="544817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Соединительная линия уступом 74">
              <a:extLst>
                <a:ext uri="{FF2B5EF4-FFF2-40B4-BE49-F238E27FC236}">
                  <a16:creationId xmlns:a16="http://schemas.microsoft.com/office/drawing/2014/main" id="{4DC0AAE4-A862-A56D-C9BA-B4D1058FD938}"/>
                </a:ext>
              </a:extLst>
            </p:cNvPr>
            <p:cNvCxnSpPr>
              <a:cxnSpLocks/>
              <a:stCxn id="22" idx="3"/>
              <a:endCxn id="42" idx="0"/>
            </p:cNvCxnSpPr>
            <p:nvPr/>
          </p:nvCxnSpPr>
          <p:spPr>
            <a:xfrm>
              <a:off x="1681139" y="3033974"/>
              <a:ext cx="1790943" cy="1175939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Соединительная линия уступом 77">
              <a:extLst>
                <a:ext uri="{FF2B5EF4-FFF2-40B4-BE49-F238E27FC236}">
                  <a16:creationId xmlns:a16="http://schemas.microsoft.com/office/drawing/2014/main" id="{A3EF846F-B37E-AAB4-26D3-6E243CF4C32F}"/>
                </a:ext>
              </a:extLst>
            </p:cNvPr>
            <p:cNvCxnSpPr>
              <a:cxnSpLocks/>
              <a:stCxn id="22" idx="2"/>
              <a:endCxn id="43" idx="0"/>
            </p:cNvCxnSpPr>
            <p:nvPr/>
          </p:nvCxnSpPr>
          <p:spPr>
            <a:xfrm rot="16200000" flipH="1">
              <a:off x="801342" y="3718825"/>
              <a:ext cx="619549" cy="1420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Соединительная линия уступом 80">
              <a:extLst>
                <a:ext uri="{FF2B5EF4-FFF2-40B4-BE49-F238E27FC236}">
                  <a16:creationId xmlns:a16="http://schemas.microsoft.com/office/drawing/2014/main" id="{902F5422-C5DD-B017-D5A2-6B069D198261}"/>
                </a:ext>
              </a:extLst>
            </p:cNvPr>
            <p:cNvCxnSpPr>
              <a:cxnSpLocks/>
              <a:stCxn id="43" idx="2"/>
              <a:endCxn id="23" idx="0"/>
            </p:cNvCxnSpPr>
            <p:nvPr/>
          </p:nvCxnSpPr>
          <p:spPr>
            <a:xfrm rot="16200000" flipH="1">
              <a:off x="1269687" y="4476897"/>
              <a:ext cx="594536" cy="910259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Соединительная линия уступом 83">
              <a:extLst>
                <a:ext uri="{FF2B5EF4-FFF2-40B4-BE49-F238E27FC236}">
                  <a16:creationId xmlns:a16="http://schemas.microsoft.com/office/drawing/2014/main" id="{AB54E3B8-54D4-2D49-4FEF-49DA210D3B89}"/>
                </a:ext>
              </a:extLst>
            </p:cNvPr>
            <p:cNvCxnSpPr>
              <a:cxnSpLocks/>
              <a:stCxn id="23" idx="3"/>
              <a:endCxn id="42" idx="2"/>
            </p:cNvCxnSpPr>
            <p:nvPr/>
          </p:nvCxnSpPr>
          <p:spPr>
            <a:xfrm flipV="1">
              <a:off x="2592818" y="4815362"/>
              <a:ext cx="879264" cy="789720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Соединительная линия уступом 86">
              <a:extLst>
                <a:ext uri="{FF2B5EF4-FFF2-40B4-BE49-F238E27FC236}">
                  <a16:creationId xmlns:a16="http://schemas.microsoft.com/office/drawing/2014/main" id="{69670656-8492-7F0A-25B1-5D63AB4D8177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 rot="5400000">
              <a:off x="1244386" y="5617102"/>
              <a:ext cx="413933" cy="1141467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Соединительная линия уступом 94">
              <a:extLst>
                <a:ext uri="{FF2B5EF4-FFF2-40B4-BE49-F238E27FC236}">
                  <a16:creationId xmlns:a16="http://schemas.microsoft.com/office/drawing/2014/main" id="{08FE7542-1EEC-8F15-8EAA-902967238B85}"/>
                </a:ext>
              </a:extLst>
            </p:cNvPr>
            <p:cNvCxnSpPr>
              <a:cxnSpLocks/>
              <a:stCxn id="42" idx="3"/>
              <a:endCxn id="40" idx="1"/>
            </p:cNvCxnSpPr>
            <p:nvPr/>
          </p:nvCxnSpPr>
          <p:spPr>
            <a:xfrm flipV="1">
              <a:off x="4003890" y="3913791"/>
              <a:ext cx="985484" cy="598847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F161F080-50B1-6CA5-8E7D-24766E3D1913}"/>
                </a:ext>
              </a:extLst>
            </p:cNvPr>
            <p:cNvSpPr/>
            <p:nvPr/>
          </p:nvSpPr>
          <p:spPr>
            <a:xfrm>
              <a:off x="6322955" y="4624695"/>
              <a:ext cx="984538" cy="605449"/>
            </a:xfrm>
            <a:prstGeom prst="rect">
              <a:avLst/>
            </a:prstGeom>
            <a:solidFill>
              <a:srgbClr val="A44A39"/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DDD43668-5625-3D1F-B3F0-B1A83F593FA2}"/>
                </a:ext>
              </a:extLst>
            </p:cNvPr>
            <p:cNvCxnSpPr>
              <a:cxnSpLocks/>
              <a:stCxn id="113" idx="0"/>
              <a:endCxn id="31" idx="0"/>
            </p:cNvCxnSpPr>
            <p:nvPr/>
          </p:nvCxnSpPr>
          <p:spPr>
            <a:xfrm rot="5400000" flipH="1" flipV="1">
              <a:off x="7387507" y="2977500"/>
              <a:ext cx="1074913" cy="2219479"/>
            </a:xfrm>
            <a:prstGeom prst="bentConnector3">
              <a:avLst>
                <a:gd name="adj1" fmla="val 121267"/>
              </a:avLst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Соединительная линия уступом 119">
              <a:extLst>
                <a:ext uri="{FF2B5EF4-FFF2-40B4-BE49-F238E27FC236}">
                  <a16:creationId xmlns:a16="http://schemas.microsoft.com/office/drawing/2014/main" id="{26EC1E09-0E92-D86D-F903-72F43D6E5AB5}"/>
                </a:ext>
              </a:extLst>
            </p:cNvPr>
            <p:cNvCxnSpPr>
              <a:cxnSpLocks/>
              <a:stCxn id="113" idx="2"/>
              <a:endCxn id="33" idx="3"/>
            </p:cNvCxnSpPr>
            <p:nvPr/>
          </p:nvCxnSpPr>
          <p:spPr>
            <a:xfrm rot="5400000">
              <a:off x="3451038" y="3230458"/>
              <a:ext cx="1364500" cy="5363873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Соединительная линия уступом 122">
              <a:extLst>
                <a:ext uri="{FF2B5EF4-FFF2-40B4-BE49-F238E27FC236}">
                  <a16:creationId xmlns:a16="http://schemas.microsoft.com/office/drawing/2014/main" id="{A75BAE3B-FABC-CFC8-5F28-37961F0D3FD7}"/>
                </a:ext>
              </a:extLst>
            </p:cNvPr>
            <p:cNvCxnSpPr>
              <a:cxnSpLocks/>
              <a:stCxn id="31" idx="1"/>
              <a:endCxn id="39" idx="0"/>
            </p:cNvCxnSpPr>
            <p:nvPr/>
          </p:nvCxnSpPr>
          <p:spPr>
            <a:xfrm rot="10800000" flipV="1">
              <a:off x="7974767" y="3925569"/>
              <a:ext cx="489203" cy="699128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Соединительная линия уступом 125">
              <a:extLst>
                <a:ext uri="{FF2B5EF4-FFF2-40B4-BE49-F238E27FC236}">
                  <a16:creationId xmlns:a16="http://schemas.microsoft.com/office/drawing/2014/main" id="{E6DE9B37-9DC8-8567-1BD6-6E763DFEB71B}"/>
                </a:ext>
              </a:extLst>
            </p:cNvPr>
            <p:cNvCxnSpPr>
              <a:cxnSpLocks/>
              <a:stCxn id="31" idx="3"/>
              <a:endCxn id="38" idx="0"/>
            </p:cNvCxnSpPr>
            <p:nvPr/>
          </p:nvCxnSpPr>
          <p:spPr>
            <a:xfrm>
              <a:off x="9605436" y="3925569"/>
              <a:ext cx="379789" cy="632444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Соединительная линия уступом 135">
              <a:extLst>
                <a:ext uri="{FF2B5EF4-FFF2-40B4-BE49-F238E27FC236}">
                  <a16:creationId xmlns:a16="http://schemas.microsoft.com/office/drawing/2014/main" id="{6D32C33B-2AD4-AF4E-B56B-468103C8FAB7}"/>
                </a:ext>
              </a:extLst>
            </p:cNvPr>
            <p:cNvCxnSpPr>
              <a:cxnSpLocks/>
              <a:stCxn id="38" idx="2"/>
              <a:endCxn id="34" idx="3"/>
            </p:cNvCxnSpPr>
            <p:nvPr/>
          </p:nvCxnSpPr>
          <p:spPr>
            <a:xfrm rot="5400000">
              <a:off x="9293731" y="5432876"/>
              <a:ext cx="960909" cy="422081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Соединительная линия уступом 138">
              <a:extLst>
                <a:ext uri="{FF2B5EF4-FFF2-40B4-BE49-F238E27FC236}">
                  <a16:creationId xmlns:a16="http://schemas.microsoft.com/office/drawing/2014/main" id="{AEA99CAB-2AD1-7092-4774-6E14F9626370}"/>
                </a:ext>
              </a:extLst>
            </p:cNvPr>
            <p:cNvCxnSpPr>
              <a:cxnSpLocks/>
              <a:stCxn id="39" idx="2"/>
              <a:endCxn id="34" idx="1"/>
            </p:cNvCxnSpPr>
            <p:nvPr/>
          </p:nvCxnSpPr>
          <p:spPr>
            <a:xfrm rot="16200000" flipH="1">
              <a:off x="7751109" y="5453802"/>
              <a:ext cx="894225" cy="446911"/>
            </a:xfrm>
            <a:prstGeom prst="bentConnector2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829E49AC-F667-4F3B-0FD4-AB3A9ADDCD32}"/>
                </a:ext>
              </a:extLst>
            </p:cNvPr>
            <p:cNvCxnSpPr>
              <a:stCxn id="27" idx="2"/>
              <a:endCxn id="31" idx="0"/>
            </p:cNvCxnSpPr>
            <p:nvPr/>
          </p:nvCxnSpPr>
          <p:spPr>
            <a:xfrm flipH="1">
              <a:off x="9034703" y="2425462"/>
              <a:ext cx="14343" cy="1124320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>
              <a:extLst>
                <a:ext uri="{FF2B5EF4-FFF2-40B4-BE49-F238E27FC236}">
                  <a16:creationId xmlns:a16="http://schemas.microsoft.com/office/drawing/2014/main" id="{5A385CB1-3ECB-ABD7-82E4-D5EE18F58B69}"/>
                </a:ext>
              </a:extLst>
            </p:cNvPr>
            <p:cNvCxnSpPr>
              <a:cxnSpLocks/>
              <a:stCxn id="26" idx="3"/>
              <a:endCxn id="113" idx="1"/>
            </p:cNvCxnSpPr>
            <p:nvPr/>
          </p:nvCxnSpPr>
          <p:spPr>
            <a:xfrm flipV="1">
              <a:off x="6091915" y="4927420"/>
              <a:ext cx="231040" cy="18935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>
              <a:extLst>
                <a:ext uri="{FF2B5EF4-FFF2-40B4-BE49-F238E27FC236}">
                  <a16:creationId xmlns:a16="http://schemas.microsoft.com/office/drawing/2014/main" id="{338F5A06-1177-9D59-B2FC-6D7FC598301A}"/>
                </a:ext>
              </a:extLst>
            </p:cNvPr>
            <p:cNvCxnSpPr>
              <a:cxnSpLocks/>
              <a:stCxn id="40" idx="2"/>
              <a:endCxn id="26" idx="0"/>
            </p:cNvCxnSpPr>
            <p:nvPr/>
          </p:nvCxnSpPr>
          <p:spPr>
            <a:xfrm>
              <a:off x="5521182" y="4216515"/>
              <a:ext cx="0" cy="354053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 стрелкой 227">
              <a:extLst>
                <a:ext uri="{FF2B5EF4-FFF2-40B4-BE49-F238E27FC236}">
                  <a16:creationId xmlns:a16="http://schemas.microsoft.com/office/drawing/2014/main" id="{158D4C4E-8C74-DC61-2686-39C0F90B922E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 flipH="1">
              <a:off x="5506086" y="5322142"/>
              <a:ext cx="15096" cy="506814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4C123F7-36BD-BC63-EC6A-A5BBC301770D}"/>
                </a:ext>
              </a:extLst>
            </p:cNvPr>
            <p:cNvSpPr txBox="1"/>
            <p:nvPr/>
          </p:nvSpPr>
          <p:spPr>
            <a:xfrm>
              <a:off x="5715580" y="352362"/>
              <a:ext cx="1141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binet Grotesk Extrabold" pitchFamily="2" charset="0"/>
                </a:rPr>
                <a:t>Data request</a:t>
              </a:r>
              <a:endParaRPr lang="ru-RU" sz="1200" b="1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3827642-C438-AADE-777F-5A65885D1BAC}"/>
                </a:ext>
              </a:extLst>
            </p:cNvPr>
            <p:cNvSpPr txBox="1"/>
            <p:nvPr/>
          </p:nvSpPr>
          <p:spPr>
            <a:xfrm>
              <a:off x="5752221" y="1326196"/>
              <a:ext cx="114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abinet Grotesk Extrabold" pitchFamily="2" charset="0"/>
                </a:rPr>
                <a:t>Request type</a:t>
              </a:r>
              <a:endParaRPr lang="ru-RU" sz="1100" b="1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907E0B7-A96C-1E89-D351-46DE78978819}"/>
                </a:ext>
              </a:extLst>
            </p:cNvPr>
            <p:cNvSpPr txBox="1"/>
            <p:nvPr/>
          </p:nvSpPr>
          <p:spPr>
            <a:xfrm>
              <a:off x="2478394" y="1914215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Stored in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 cache?</a:t>
              </a:r>
              <a:endParaRPr lang="ru-RU" sz="1100" b="1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6C2EE14-B6D1-7B5E-B508-EE6636C628E6}"/>
                </a:ext>
              </a:extLst>
            </p:cNvPr>
            <p:cNvSpPr txBox="1"/>
            <p:nvPr/>
          </p:nvSpPr>
          <p:spPr>
            <a:xfrm>
              <a:off x="556018" y="2844910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Is cache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 valid?</a:t>
              </a:r>
              <a:endParaRPr lang="ru-RU" sz="11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7897507-3E76-4D7A-111D-962C04DA0395}"/>
                </a:ext>
              </a:extLst>
            </p:cNvPr>
            <p:cNvSpPr txBox="1"/>
            <p:nvPr/>
          </p:nvSpPr>
          <p:spPr>
            <a:xfrm>
              <a:off x="539672" y="4130781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Cache update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status request</a:t>
              </a:r>
              <a:endParaRPr lang="ru-RU" sz="11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BE86A51-0E43-1084-D601-9B968503D2DF}"/>
                </a:ext>
              </a:extLst>
            </p:cNvPr>
            <p:cNvSpPr txBox="1"/>
            <p:nvPr/>
          </p:nvSpPr>
          <p:spPr>
            <a:xfrm>
              <a:off x="1471080" y="5413670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Is cache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 valid?</a:t>
              </a:r>
              <a:endParaRPr lang="ru-RU" sz="11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588310A-0047-9FA8-3E23-0BEBEEB423DB}"/>
                </a:ext>
              </a:extLst>
            </p:cNvPr>
            <p:cNvSpPr txBox="1"/>
            <p:nvPr/>
          </p:nvSpPr>
          <p:spPr>
            <a:xfrm>
              <a:off x="423091" y="6444601"/>
              <a:ext cx="114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abinet Grotesk Extrabold" pitchFamily="2" charset="0"/>
                </a:rPr>
                <a:t>Return data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3594BC9-F6F1-E0BF-1E48-8996DFCC92D4}"/>
                </a:ext>
              </a:extLst>
            </p:cNvPr>
            <p:cNvSpPr txBox="1"/>
            <p:nvPr/>
          </p:nvSpPr>
          <p:spPr>
            <a:xfrm>
              <a:off x="2899050" y="4321215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Invalidate 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cache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129950D-5813-0EA8-6FA7-F403FA8062E2}"/>
                </a:ext>
              </a:extLst>
            </p:cNvPr>
            <p:cNvSpPr txBox="1"/>
            <p:nvPr/>
          </p:nvSpPr>
          <p:spPr>
            <a:xfrm>
              <a:off x="4947009" y="3699894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Network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request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E03D98A-2A6F-B1A2-3F1B-A5F4C3323680}"/>
                </a:ext>
              </a:extLst>
            </p:cNvPr>
            <p:cNvSpPr txBox="1"/>
            <p:nvPr/>
          </p:nvSpPr>
          <p:spPr>
            <a:xfrm>
              <a:off x="4948839" y="4821620"/>
              <a:ext cx="114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Success?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E01CE7F-07E9-B46F-6B15-160045E21D72}"/>
                </a:ext>
              </a:extLst>
            </p:cNvPr>
            <p:cNvSpPr txBox="1"/>
            <p:nvPr/>
          </p:nvSpPr>
          <p:spPr>
            <a:xfrm>
              <a:off x="4950447" y="5888810"/>
              <a:ext cx="114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Fail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EF6D549-FECB-57D6-B8BF-213C24A8EB3A}"/>
                </a:ext>
              </a:extLst>
            </p:cNvPr>
            <p:cNvSpPr txBox="1"/>
            <p:nvPr/>
          </p:nvSpPr>
          <p:spPr>
            <a:xfrm>
              <a:off x="6244489" y="4787004"/>
              <a:ext cx="114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Data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84FAED8-9A28-4A72-6E5C-1ABF1824A522}"/>
                </a:ext>
              </a:extLst>
            </p:cNvPr>
            <p:cNvSpPr txBox="1"/>
            <p:nvPr/>
          </p:nvSpPr>
          <p:spPr>
            <a:xfrm>
              <a:off x="8478311" y="1811411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Inner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changes?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CD7AB7D-0222-95C0-C29E-56732792CC9A}"/>
                </a:ext>
              </a:extLst>
            </p:cNvPr>
            <p:cNvSpPr txBox="1"/>
            <p:nvPr/>
          </p:nvSpPr>
          <p:spPr>
            <a:xfrm>
              <a:off x="9421867" y="4652343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Write new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cache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0D2DCCD-6541-3ABB-540B-A3793229093D}"/>
                </a:ext>
              </a:extLst>
            </p:cNvPr>
            <p:cNvSpPr txBox="1"/>
            <p:nvPr/>
          </p:nvSpPr>
          <p:spPr>
            <a:xfrm>
              <a:off x="7401878" y="4719957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Update old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cache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FE71268-A3ED-A767-7A69-5F689A42929A}"/>
                </a:ext>
              </a:extLst>
            </p:cNvPr>
            <p:cNvSpPr txBox="1"/>
            <p:nvPr/>
          </p:nvSpPr>
          <p:spPr>
            <a:xfrm>
              <a:off x="8441868" y="6003831"/>
              <a:ext cx="114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Done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74A11673-BA62-6753-7A3E-1D87124924DC}"/>
                </a:ext>
              </a:extLst>
            </p:cNvPr>
            <p:cNvSpPr txBox="1"/>
            <p:nvPr/>
          </p:nvSpPr>
          <p:spPr>
            <a:xfrm>
              <a:off x="8460529" y="3728510"/>
              <a:ext cx="1141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Cabinet Grotesk Extrabold" pitchFamily="2" charset="0"/>
                </a:rPr>
                <a:t>Stored in</a:t>
              </a:r>
            </a:p>
            <a:p>
              <a:pPr algn="ctr"/>
              <a:r>
                <a:rPr lang="en-US" sz="1100" b="1" dirty="0">
                  <a:latin typeface="Cabinet Grotesk Extrabold" pitchFamily="2" charset="0"/>
                </a:rPr>
                <a:t>cache?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F73C915-1792-0B87-2591-2640920152C1}"/>
                </a:ext>
              </a:extLst>
            </p:cNvPr>
            <p:cNvSpPr txBox="1"/>
            <p:nvPr/>
          </p:nvSpPr>
          <p:spPr>
            <a:xfrm>
              <a:off x="4314640" y="1149002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Read</a:t>
              </a:r>
              <a:endParaRPr lang="ru-RU" sz="14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A20D53D-9AA4-6E6F-6816-FDADE821572E}"/>
                </a:ext>
              </a:extLst>
            </p:cNvPr>
            <p:cNvSpPr txBox="1"/>
            <p:nvPr/>
          </p:nvSpPr>
          <p:spPr>
            <a:xfrm>
              <a:off x="1690028" y="1799509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Yes</a:t>
              </a:r>
              <a:endParaRPr lang="ru-RU" sz="1400" b="1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0B4C1D9-A1C4-3F56-C105-95664B827B99}"/>
                </a:ext>
              </a:extLst>
            </p:cNvPr>
            <p:cNvSpPr txBox="1"/>
            <p:nvPr/>
          </p:nvSpPr>
          <p:spPr>
            <a:xfrm>
              <a:off x="4361443" y="1780400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No</a:t>
              </a:r>
              <a:endParaRPr lang="ru-RU" sz="1400" b="1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EA57836-2DEF-8FB0-4904-7BB44EA24C80}"/>
                </a:ext>
              </a:extLst>
            </p:cNvPr>
            <p:cNvSpPr txBox="1"/>
            <p:nvPr/>
          </p:nvSpPr>
          <p:spPr>
            <a:xfrm>
              <a:off x="2389480" y="2736030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No</a:t>
              </a:r>
              <a:endParaRPr lang="ru-RU" sz="1400" b="1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4C39817D-CD48-6696-27B8-F5B3C3AA0C98}"/>
                </a:ext>
              </a:extLst>
            </p:cNvPr>
            <p:cNvSpPr txBox="1"/>
            <p:nvPr/>
          </p:nvSpPr>
          <p:spPr>
            <a:xfrm>
              <a:off x="580018" y="3485528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Yes</a:t>
              </a:r>
              <a:endParaRPr lang="ru-RU" sz="1400" b="1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E518653-B1FB-8387-3960-3199F1CD1178}"/>
                </a:ext>
              </a:extLst>
            </p:cNvPr>
            <p:cNvSpPr txBox="1"/>
            <p:nvPr/>
          </p:nvSpPr>
          <p:spPr>
            <a:xfrm>
              <a:off x="1137469" y="4976774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Result</a:t>
              </a:r>
              <a:endParaRPr lang="ru-RU" sz="1400" b="1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1C187B9-9C5A-8DD4-8E01-3372E0B437E7}"/>
                </a:ext>
              </a:extLst>
            </p:cNvPr>
            <p:cNvSpPr txBox="1"/>
            <p:nvPr/>
          </p:nvSpPr>
          <p:spPr>
            <a:xfrm>
              <a:off x="1022448" y="5908237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Yes</a:t>
              </a:r>
              <a:endParaRPr lang="ru-RU" sz="14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8BC23BF-20F5-D92F-6444-DF86E5141BF6}"/>
                </a:ext>
              </a:extLst>
            </p:cNvPr>
            <p:cNvSpPr txBox="1"/>
            <p:nvPr/>
          </p:nvSpPr>
          <p:spPr>
            <a:xfrm>
              <a:off x="2754236" y="5257789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No</a:t>
              </a:r>
              <a:endParaRPr lang="ru-RU" sz="14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F57F234-FAC9-72E0-C493-44FAF8787033}"/>
                </a:ext>
              </a:extLst>
            </p:cNvPr>
            <p:cNvSpPr txBox="1"/>
            <p:nvPr/>
          </p:nvSpPr>
          <p:spPr>
            <a:xfrm>
              <a:off x="3352958" y="6302062"/>
              <a:ext cx="1616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Received data</a:t>
              </a:r>
              <a:endParaRPr lang="ru-RU" sz="14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B46041A-8F08-D6C4-4517-67BC706F8A80}"/>
                </a:ext>
              </a:extLst>
            </p:cNvPr>
            <p:cNvSpPr txBox="1"/>
            <p:nvPr/>
          </p:nvSpPr>
          <p:spPr>
            <a:xfrm>
              <a:off x="5833423" y="5060318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Yes</a:t>
              </a:r>
              <a:endParaRPr lang="ru-RU" sz="1400" b="1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0F5D33F5-D743-B08D-71ED-05D8B91B6408}"/>
                </a:ext>
              </a:extLst>
            </p:cNvPr>
            <p:cNvSpPr txBox="1"/>
            <p:nvPr/>
          </p:nvSpPr>
          <p:spPr>
            <a:xfrm>
              <a:off x="5071965" y="5398022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No</a:t>
              </a:r>
              <a:endParaRPr lang="ru-RU" sz="1400" b="1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06C586F-E3C5-E910-EAF1-188DF77D9F28}"/>
                </a:ext>
              </a:extLst>
            </p:cNvPr>
            <p:cNvSpPr txBox="1"/>
            <p:nvPr/>
          </p:nvSpPr>
          <p:spPr>
            <a:xfrm>
              <a:off x="5577044" y="4282390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Result</a:t>
              </a:r>
              <a:endParaRPr lang="ru-RU" sz="1400" b="1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3E0585F9-0CC2-5A00-F6CE-2A34B6A71212}"/>
                </a:ext>
              </a:extLst>
            </p:cNvPr>
            <p:cNvSpPr txBox="1"/>
            <p:nvPr/>
          </p:nvSpPr>
          <p:spPr>
            <a:xfrm>
              <a:off x="7557559" y="1118858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Write</a:t>
              </a:r>
              <a:endParaRPr lang="ru-RU" sz="1400" b="1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CEA47BC-0EFE-4E81-746A-E749148DA3B6}"/>
                </a:ext>
              </a:extLst>
            </p:cNvPr>
            <p:cNvSpPr txBox="1"/>
            <p:nvPr/>
          </p:nvSpPr>
          <p:spPr>
            <a:xfrm>
              <a:off x="9575965" y="4005508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No</a:t>
              </a:r>
              <a:endParaRPr lang="ru-RU" sz="1400" b="1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EF1F86A-CFA7-980A-8E2C-40A408B3B5F4}"/>
                </a:ext>
              </a:extLst>
            </p:cNvPr>
            <p:cNvSpPr txBox="1"/>
            <p:nvPr/>
          </p:nvSpPr>
          <p:spPr>
            <a:xfrm>
              <a:off x="8587580" y="2581785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No</a:t>
              </a:r>
              <a:endParaRPr lang="ru-RU" sz="1400" b="1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AF228583-E268-BC8F-8A99-52566CCA0BF5}"/>
                </a:ext>
              </a:extLst>
            </p:cNvPr>
            <p:cNvSpPr txBox="1"/>
            <p:nvPr/>
          </p:nvSpPr>
          <p:spPr>
            <a:xfrm>
              <a:off x="8019310" y="4002960"/>
              <a:ext cx="827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Yes</a:t>
              </a:r>
              <a:endParaRPr lang="ru-RU" sz="1400" b="1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7255C6F-8C6D-7312-74CE-F959858AECDF}"/>
                </a:ext>
              </a:extLst>
            </p:cNvPr>
            <p:cNvSpPr txBox="1"/>
            <p:nvPr/>
          </p:nvSpPr>
          <p:spPr>
            <a:xfrm>
              <a:off x="6977596" y="2979032"/>
              <a:ext cx="1768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binet Grotesk Extrabold" pitchFamily="2" charset="0"/>
                </a:rPr>
                <a:t>Write data in cache</a:t>
              </a:r>
              <a:endParaRPr lang="ru-RU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90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195943" y="110323"/>
            <a:ext cx="8350898" cy="1034560"/>
            <a:chOff x="1968892" y="2688501"/>
            <a:chExt cx="8667476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031050" y="2807937"/>
              <a:ext cx="8605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latin typeface="arial" panose="020B0604020202020204" pitchFamily="34" charset="0"/>
                </a:rPr>
                <a:t>Особенности </a:t>
              </a:r>
              <a:r>
                <a:rPr lang="en-US" sz="3600" b="1" i="0" dirty="0">
                  <a:effectLst/>
                  <a:latin typeface="arial" panose="020B0604020202020204" pitchFamily="34" charset="0"/>
                </a:rPr>
                <a:t>Synchronized </a:t>
              </a:r>
              <a:r>
                <a:rPr lang="ru-RU" sz="3600" b="1" dirty="0">
                  <a:latin typeface="arial" panose="020B0604020202020204" pitchFamily="34" charset="0"/>
                </a:rPr>
                <a:t>С</a:t>
              </a:r>
              <a:r>
                <a:rPr lang="en-US" sz="3600" b="1" i="0" dirty="0">
                  <a:effectLst/>
                  <a:latin typeface="arial" panose="020B0604020202020204" pitchFamily="34" charset="0"/>
                </a:rPr>
                <a:t>ache</a:t>
              </a:r>
              <a:r>
                <a:rPr lang="en-US" sz="3600" b="1" dirty="0">
                  <a:latin typeface="arial" panose="020B0604020202020204" pitchFamily="34" charset="0"/>
                </a:rPr>
                <a:t>:</a:t>
              </a:r>
              <a:endParaRPr lang="ru-RU" sz="3600" b="1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8B39554-8990-ABBA-0AFF-2CC93F9D6AE2}"/>
              </a:ext>
            </a:extLst>
          </p:cNvPr>
          <p:cNvGrpSpPr/>
          <p:nvPr/>
        </p:nvGrpSpPr>
        <p:grpSpPr>
          <a:xfrm>
            <a:off x="315473" y="1222280"/>
            <a:ext cx="5689169" cy="5530211"/>
            <a:chOff x="3561521" y="4286379"/>
            <a:chExt cx="3197087" cy="1160264"/>
          </a:xfrm>
        </p:grpSpPr>
        <p:sp>
          <p:nvSpPr>
            <p:cNvPr id="3" name="Скругленный прямоугольник 105">
              <a:extLst>
                <a:ext uri="{FF2B5EF4-FFF2-40B4-BE49-F238E27FC236}">
                  <a16:creationId xmlns:a16="http://schemas.microsoft.com/office/drawing/2014/main" id="{46E86BC6-AA01-7749-15EC-9EAF6126B66E}"/>
                </a:ext>
              </a:extLst>
            </p:cNvPr>
            <p:cNvSpPr/>
            <p:nvPr/>
          </p:nvSpPr>
          <p:spPr>
            <a:xfrm>
              <a:off x="3561521" y="4286379"/>
              <a:ext cx="3197087" cy="116026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кругленный прямоугольник 106">
              <a:extLst>
                <a:ext uri="{FF2B5EF4-FFF2-40B4-BE49-F238E27FC236}">
                  <a16:creationId xmlns:a16="http://schemas.microsoft.com/office/drawing/2014/main" id="{B429CCFA-72DF-6C31-2DE1-514197350DC6}"/>
                </a:ext>
              </a:extLst>
            </p:cNvPr>
            <p:cNvSpPr/>
            <p:nvPr/>
          </p:nvSpPr>
          <p:spPr>
            <a:xfrm>
              <a:off x="3631923" y="4328749"/>
              <a:ext cx="2956892" cy="104675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800" b="1" dirty="0">
                  <a:solidFill>
                    <a:schemeClr val="tx1"/>
                  </a:solidFill>
                </a:rPr>
                <a:t>Преимущества</a:t>
              </a:r>
              <a:r>
                <a:rPr lang="en-US" sz="4800" b="1" dirty="0">
                  <a:solidFill>
                    <a:schemeClr val="tx1"/>
                  </a:solidFill>
                  <a:latin typeface="Cabinet Grotesk" pitchFamily="2" charset="0"/>
                </a:rPr>
                <a:t>:</a:t>
              </a:r>
              <a:endParaRPr lang="en-US" sz="3200" b="1" dirty="0">
                <a:solidFill>
                  <a:schemeClr val="tx1"/>
                </a:solidFill>
                <a:latin typeface="Cabinet Grotesk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32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Инвалидация</a:t>
              </a:r>
              <a:r>
                <a:rPr lang="ru-RU" sz="32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 кэша</a:t>
              </a:r>
              <a:endParaRPr lang="en-US" sz="3200" b="1" dirty="0">
                <a:solidFill>
                  <a:schemeClr val="tx1"/>
                </a:solidFill>
                <a:latin typeface="Cabinet Grotesk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32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Ускоренная доставка актуальных данных </a:t>
              </a:r>
            </a:p>
            <a:p>
              <a:r>
                <a:rPr lang="ru-RU" sz="4800" b="1" dirty="0">
                  <a:solidFill>
                    <a:schemeClr val="tx1"/>
                  </a:solidFill>
                </a:rPr>
                <a:t>Недостатки</a:t>
              </a:r>
              <a:r>
                <a:rPr lang="en-US" sz="4800" b="1" dirty="0">
                  <a:solidFill>
                    <a:schemeClr val="tx1"/>
                  </a:solidFill>
                  <a:latin typeface="Cabinet Grotesk" pitchFamily="2" charset="0"/>
                </a:rPr>
                <a:t>:</a:t>
              </a:r>
              <a:endParaRPr lang="ru-RU" sz="4800" b="1" dirty="0">
                <a:solidFill>
                  <a:schemeClr val="tx1"/>
                </a:solidFill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ru-RU" sz="3200" b="1" dirty="0">
                  <a:solidFill>
                    <a:schemeClr val="tx1"/>
                  </a:solidFill>
                </a:rPr>
                <a:t>Зависимость от соединения</a:t>
              </a:r>
            </a:p>
            <a:p>
              <a:endParaRPr lang="ru-RU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80951B8-50CA-0141-00FB-99436AD9447A}"/>
              </a:ext>
            </a:extLst>
          </p:cNvPr>
          <p:cNvGrpSpPr/>
          <p:nvPr/>
        </p:nvGrpSpPr>
        <p:grpSpPr>
          <a:xfrm>
            <a:off x="6187358" y="1158129"/>
            <a:ext cx="5689169" cy="5530211"/>
            <a:chOff x="3561521" y="4286379"/>
            <a:chExt cx="3197087" cy="1160264"/>
          </a:xfrm>
        </p:grpSpPr>
        <p:sp>
          <p:nvSpPr>
            <p:cNvPr id="12" name="Скругленный прямоугольник 105">
              <a:extLst>
                <a:ext uri="{FF2B5EF4-FFF2-40B4-BE49-F238E27FC236}">
                  <a16:creationId xmlns:a16="http://schemas.microsoft.com/office/drawing/2014/main" id="{DDEEA561-54E7-F1D1-2D7D-442E0B12A24D}"/>
                </a:ext>
              </a:extLst>
            </p:cNvPr>
            <p:cNvSpPr/>
            <p:nvPr/>
          </p:nvSpPr>
          <p:spPr>
            <a:xfrm>
              <a:off x="3561521" y="4286379"/>
              <a:ext cx="3197087" cy="116026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кругленный прямоугольник 106">
              <a:extLst>
                <a:ext uri="{FF2B5EF4-FFF2-40B4-BE49-F238E27FC236}">
                  <a16:creationId xmlns:a16="http://schemas.microsoft.com/office/drawing/2014/main" id="{C67F7AFA-68AD-5872-7D72-3EDF3887F2E3}"/>
                </a:ext>
              </a:extLst>
            </p:cNvPr>
            <p:cNvSpPr/>
            <p:nvPr/>
          </p:nvSpPr>
          <p:spPr>
            <a:xfrm>
              <a:off x="3681618" y="4342208"/>
              <a:ext cx="2956892" cy="104675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800" b="1" dirty="0">
                  <a:solidFill>
                    <a:schemeClr val="tx1"/>
                  </a:solidFill>
                </a:rPr>
                <a:t>Использовать можно только с изменяемыми данными.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376772" y="282155"/>
            <a:ext cx="2661850" cy="1034560"/>
            <a:chOff x="1968892" y="2688501"/>
            <a:chExt cx="9042013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42" y="2770017"/>
              <a:ext cx="87296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График</a:t>
              </a: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52AAB8-A11F-E0E2-64E4-5F2FA376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51249">
            <a:off x="-2376889" y="2579836"/>
            <a:ext cx="5122800" cy="51228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EAAA7F-547B-2B94-DE24-701298C77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98145">
            <a:off x="8124293" y="-4175176"/>
            <a:ext cx="6056628" cy="6056628"/>
          </a:xfrm>
          <a:prstGeom prst="rect">
            <a:avLst/>
          </a:prstGeom>
        </p:spPr>
      </p:pic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790EF286-22A2-117E-2E43-575B913C6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835711"/>
              </p:ext>
            </p:extLst>
          </p:nvPr>
        </p:nvGraphicFramePr>
        <p:xfrm>
          <a:off x="3313156" y="113311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5EF548-B9F0-D9E1-7FE1-DE4AB777ADCA}"/>
              </a:ext>
            </a:extLst>
          </p:cNvPr>
          <p:cNvSpPr txBox="1"/>
          <p:nvPr/>
        </p:nvSpPr>
        <p:spPr>
          <a:xfrm>
            <a:off x="897090" y="3536722"/>
            <a:ext cx="209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K=1,5±0,1</a:t>
            </a:r>
            <a:endParaRPr lang="ru-RU" sz="2000" b="1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552BE8B-6818-B0B2-F6AC-9CBA2C752C17}"/>
              </a:ext>
            </a:extLst>
          </p:cNvPr>
          <p:cNvGrpSpPr/>
          <p:nvPr/>
        </p:nvGrpSpPr>
        <p:grpSpPr>
          <a:xfrm>
            <a:off x="750844" y="3429000"/>
            <a:ext cx="2465870" cy="703671"/>
            <a:chOff x="3561521" y="4286379"/>
            <a:chExt cx="3197087" cy="1160264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F2D6CF0-B7DD-C12B-A01D-48F129D00533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14" name="Скругленный прямоугольник 13">
                <a:extLst>
                  <a:ext uri="{FF2B5EF4-FFF2-40B4-BE49-F238E27FC236}">
                    <a16:creationId xmlns:a16="http://schemas.microsoft.com/office/drawing/2014/main" id="{380D9040-F64F-2782-6093-B51824A7A1C2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Скругленный прямоугольник 14">
                <a:extLst>
                  <a:ext uri="{FF2B5EF4-FFF2-40B4-BE49-F238E27FC236}">
                    <a16:creationId xmlns:a16="http://schemas.microsoft.com/office/drawing/2014/main" id="{785F0CFB-7CB6-7525-621F-0774A793E4B7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D75D89-53F3-3326-7F22-4644DD41E777}"/>
                </a:ext>
              </a:extLst>
            </p:cNvPr>
            <p:cNvSpPr txBox="1"/>
            <p:nvPr/>
          </p:nvSpPr>
          <p:spPr>
            <a:xfrm>
              <a:off x="3751134" y="4463999"/>
              <a:ext cx="2718467" cy="65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K=</a:t>
              </a:r>
              <a:r>
                <a:rPr lang="ru-RU" sz="2000" b="1" dirty="0"/>
                <a:t>1</a:t>
              </a:r>
              <a:r>
                <a:rPr lang="en-US" sz="2000" b="1" dirty="0"/>
                <a:t>,5±0,1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34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1EB4264A-320B-1BF8-2732-B7532CE681C1}"/>
              </a:ext>
            </a:extLst>
          </p:cNvPr>
          <p:cNvSpPr/>
          <p:nvPr/>
        </p:nvSpPr>
        <p:spPr>
          <a:xfrm>
            <a:off x="857280" y="947542"/>
            <a:ext cx="2573383" cy="5552103"/>
          </a:xfrm>
          <a:prstGeom prst="roundRect">
            <a:avLst/>
          </a:prstGeom>
          <a:solidFill>
            <a:srgbClr val="C0FF00">
              <a:alpha val="80000"/>
            </a:srgbClr>
          </a:solidFill>
          <a:ln w="63500">
            <a:solidFill>
              <a:srgbClr val="000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8353879" y="219809"/>
            <a:ext cx="4382264" cy="1034560"/>
            <a:chOff x="1968892" y="2688501"/>
            <a:chExt cx="10791642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281239" y="2770017"/>
              <a:ext cx="104792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Интерфейс</a:t>
              </a:r>
            </a:p>
          </p:txBody>
        </p: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75460B1-B0F3-14E7-E017-D3EF351973B1}"/>
              </a:ext>
            </a:extLst>
          </p:cNvPr>
          <p:cNvSpPr/>
          <p:nvPr/>
        </p:nvSpPr>
        <p:spPr>
          <a:xfrm>
            <a:off x="2052166" y="1056619"/>
            <a:ext cx="183603" cy="18360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82B58C9-0207-643C-D7B7-E4232A70B028}"/>
              </a:ext>
            </a:extLst>
          </p:cNvPr>
          <p:cNvGrpSpPr/>
          <p:nvPr/>
        </p:nvGrpSpPr>
        <p:grpSpPr>
          <a:xfrm>
            <a:off x="1170163" y="1723003"/>
            <a:ext cx="1947611" cy="536608"/>
            <a:chOff x="3561521" y="4286379"/>
            <a:chExt cx="3197087" cy="1160264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C37D6EAC-1684-C42F-E265-6415138EB13E}"/>
                </a:ext>
              </a:extLst>
            </p:cNvPr>
            <p:cNvGrpSpPr/>
            <p:nvPr/>
          </p:nvGrpSpPr>
          <p:grpSpPr>
            <a:xfrm>
              <a:off x="3561521" y="4286379"/>
              <a:ext cx="3197087" cy="1160264"/>
              <a:chOff x="3561521" y="4286379"/>
              <a:chExt cx="3197087" cy="1160264"/>
            </a:xfrm>
          </p:grpSpPr>
          <p:sp>
            <p:nvSpPr>
              <p:cNvPr id="19" name="Скругленный прямоугольник 18">
                <a:extLst>
                  <a:ext uri="{FF2B5EF4-FFF2-40B4-BE49-F238E27FC236}">
                    <a16:creationId xmlns:a16="http://schemas.microsoft.com/office/drawing/2014/main" id="{94F4870F-30C8-D39D-A55B-79C195BB7D58}"/>
                  </a:ext>
                </a:extLst>
              </p:cNvPr>
              <p:cNvSpPr/>
              <p:nvPr/>
            </p:nvSpPr>
            <p:spPr>
              <a:xfrm>
                <a:off x="3561521" y="4286379"/>
                <a:ext cx="3197087" cy="116026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Скругленный прямоугольник 19">
                <a:extLst>
                  <a:ext uri="{FF2B5EF4-FFF2-40B4-BE49-F238E27FC236}">
                    <a16:creationId xmlns:a16="http://schemas.microsoft.com/office/drawing/2014/main" id="{38930B85-458D-A828-0E65-8EB33C19E52A}"/>
                  </a:ext>
                </a:extLst>
              </p:cNvPr>
              <p:cNvSpPr/>
              <p:nvPr/>
            </p:nvSpPr>
            <p:spPr>
              <a:xfrm>
                <a:off x="3631923" y="4328749"/>
                <a:ext cx="2956892" cy="930233"/>
              </a:xfrm>
              <a:prstGeom prst="roundRect">
                <a:avLst/>
              </a:prstGeom>
              <a:solidFill>
                <a:srgbClr val="FF00FF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516F31-60AA-B73C-4BE0-648E9D4280E3}"/>
                </a:ext>
              </a:extLst>
            </p:cNvPr>
            <p:cNvSpPr txBox="1"/>
            <p:nvPr/>
          </p:nvSpPr>
          <p:spPr>
            <a:xfrm>
              <a:off x="3768265" y="4330428"/>
              <a:ext cx="2718467" cy="73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Принять запрос</a:t>
              </a:r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4AA0DB3-E73D-5FFB-66D3-357824C3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43" y="947541"/>
            <a:ext cx="2573383" cy="5552103"/>
          </a:xfrm>
          <a:prstGeom prst="roundRect">
            <a:avLst>
              <a:gd name="adj" fmla="val 16667"/>
            </a:avLst>
          </a:prstGeom>
          <a:ln w="571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5599B76B-9084-7D08-20D0-98D891C12DBA}"/>
              </a:ext>
            </a:extLst>
          </p:cNvPr>
          <p:cNvSpPr/>
          <p:nvPr/>
        </p:nvSpPr>
        <p:spPr>
          <a:xfrm>
            <a:off x="6072234" y="1056618"/>
            <a:ext cx="183603" cy="18360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2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15C1682-B309-936F-C89C-861CDD7D8BF2}"/>
              </a:ext>
            </a:extLst>
          </p:cNvPr>
          <p:cNvGrpSpPr/>
          <p:nvPr/>
        </p:nvGrpSpPr>
        <p:grpSpPr>
          <a:xfrm>
            <a:off x="195943" y="110323"/>
            <a:ext cx="4961710" cy="928423"/>
            <a:chOff x="1968892" y="2688501"/>
            <a:chExt cx="8667476" cy="103456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2C90FB1-C6B6-8C74-C1D1-2DED0E74DE86}"/>
                </a:ext>
              </a:extLst>
            </p:cNvPr>
            <p:cNvGrpSpPr/>
            <p:nvPr/>
          </p:nvGrpSpPr>
          <p:grpSpPr>
            <a:xfrm>
              <a:off x="1968892" y="2688501"/>
              <a:ext cx="8469258" cy="1034560"/>
              <a:chOff x="1556166" y="2257323"/>
              <a:chExt cx="7297323" cy="2038452"/>
            </a:xfrm>
          </p:grpSpPr>
          <p:sp>
            <p:nvSpPr>
              <p:cNvPr id="7" name="Скругленный прямоугольник 6">
                <a:extLst>
                  <a:ext uri="{FF2B5EF4-FFF2-40B4-BE49-F238E27FC236}">
                    <a16:creationId xmlns:a16="http://schemas.microsoft.com/office/drawing/2014/main" id="{FB28AF41-B401-B41E-6826-DD4C9CDD710D}"/>
                  </a:ext>
                </a:extLst>
              </p:cNvPr>
              <p:cNvSpPr/>
              <p:nvPr/>
            </p:nvSpPr>
            <p:spPr>
              <a:xfrm>
                <a:off x="1609726" y="2409825"/>
                <a:ext cx="7243763" cy="1885950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Скругленный прямоугольник 5">
                <a:extLst>
                  <a:ext uri="{FF2B5EF4-FFF2-40B4-BE49-F238E27FC236}">
                    <a16:creationId xmlns:a16="http://schemas.microsoft.com/office/drawing/2014/main" id="{7883F16D-83F2-DCDB-281A-4BEA18ED3289}"/>
                  </a:ext>
                </a:extLst>
              </p:cNvPr>
              <p:cNvSpPr/>
              <p:nvPr/>
            </p:nvSpPr>
            <p:spPr>
              <a:xfrm>
                <a:off x="1556166" y="2257323"/>
                <a:ext cx="7243763" cy="1885950"/>
              </a:xfrm>
              <a:prstGeom prst="roundRect">
                <a:avLst/>
              </a:prstGeom>
              <a:solidFill>
                <a:srgbClr val="3C9BF2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F758F-33DC-824B-FF82-777E2DCB3992}"/>
                </a:ext>
              </a:extLst>
            </p:cNvPr>
            <p:cNvSpPr txBox="1"/>
            <p:nvPr/>
          </p:nvSpPr>
          <p:spPr>
            <a:xfrm>
              <a:off x="2031049" y="2807937"/>
              <a:ext cx="8605319" cy="72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effectLst/>
                  <a:latin typeface="Cabinet Grotesk Extrabold" pitchFamily="2" charset="0"/>
                </a:rPr>
                <a:t>LRU </a:t>
              </a:r>
              <a:r>
                <a:rPr lang="ru-RU" sz="3600" b="1" dirty="0">
                  <a:latin typeface="arial" panose="020B0604020202020204" pitchFamily="34" charset="0"/>
                </a:rPr>
                <a:t>С</a:t>
              </a:r>
              <a:r>
                <a:rPr lang="en-US" sz="3600" b="1" dirty="0">
                  <a:effectLst/>
                  <a:latin typeface="Cabinet Grotesk Extrabold" pitchFamily="2" charset="0"/>
                </a:rPr>
                <a:t>a</a:t>
              </a:r>
              <a:r>
                <a:rPr lang="ru-RU" sz="3600" b="1" dirty="0">
                  <a:effectLst/>
                  <a:latin typeface="arial" panose="020B0604020202020204" pitchFamily="34" charset="0"/>
                </a:rPr>
                <a:t>с</a:t>
              </a:r>
              <a:r>
                <a:rPr lang="en-US" sz="3600" b="1" dirty="0">
                  <a:effectLst/>
                  <a:latin typeface="Cabinet Grotesk Extrabold" pitchFamily="2" charset="0"/>
                </a:rPr>
                <a:t>he</a:t>
              </a:r>
              <a:endParaRPr lang="ru-RU" sz="3600" b="1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2F9CF7F-4D4F-D5FF-95BB-EEC543612392}"/>
              </a:ext>
            </a:extLst>
          </p:cNvPr>
          <p:cNvGrpSpPr/>
          <p:nvPr/>
        </p:nvGrpSpPr>
        <p:grpSpPr>
          <a:xfrm>
            <a:off x="4740883" y="110323"/>
            <a:ext cx="3124380" cy="1794571"/>
            <a:chOff x="4740883" y="110323"/>
            <a:chExt cx="3124380" cy="179457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33508F-5327-B774-B62D-7DCDE3AF509B}"/>
                </a:ext>
              </a:extLst>
            </p:cNvPr>
            <p:cNvSpPr txBox="1"/>
            <p:nvPr/>
          </p:nvSpPr>
          <p:spPr>
            <a:xfrm>
              <a:off x="4740883" y="1058690"/>
              <a:ext cx="6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binet Grotesk Extrabold"/>
                </a:rPr>
                <a:t>Read</a:t>
              </a:r>
              <a:endParaRPr lang="ru-RU" b="1" dirty="0"/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911595B9-9774-D532-8503-F2964727656B}"/>
                </a:ext>
              </a:extLst>
            </p:cNvPr>
            <p:cNvGrpSpPr/>
            <p:nvPr/>
          </p:nvGrpSpPr>
          <p:grpSpPr>
            <a:xfrm>
              <a:off x="5467547" y="110323"/>
              <a:ext cx="2397716" cy="1794571"/>
              <a:chOff x="5467547" y="110323"/>
              <a:chExt cx="2397716" cy="1794571"/>
            </a:xfrm>
          </p:grpSpPr>
          <p:sp>
            <p:nvSpPr>
              <p:cNvPr id="3" name="Скругленный прямоугольник 1">
                <a:extLst>
                  <a:ext uri="{FF2B5EF4-FFF2-40B4-BE49-F238E27FC236}">
                    <a16:creationId xmlns:a16="http://schemas.microsoft.com/office/drawing/2014/main" id="{C63EC2CA-903B-D066-46BD-E45578A76160}"/>
                  </a:ext>
                </a:extLst>
              </p:cNvPr>
              <p:cNvSpPr/>
              <p:nvPr/>
            </p:nvSpPr>
            <p:spPr>
              <a:xfrm>
                <a:off x="5467547" y="110323"/>
                <a:ext cx="1680566" cy="657605"/>
              </a:xfrm>
              <a:prstGeom prst="roundRect">
                <a:avLst/>
              </a:prstGeom>
              <a:solidFill>
                <a:srgbClr val="FF3737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000C"/>
                    </a:solidFill>
                    <a:latin typeface="Cabinet Grotesk Extrabold" pitchFamily="2" charset="0"/>
                  </a:rPr>
                  <a:t>Data request</a:t>
                </a:r>
                <a:endParaRPr lang="ru-RU" sz="2000" b="1" dirty="0">
                  <a:solidFill>
                    <a:srgbClr val="00000C"/>
                  </a:solidFill>
                </a:endParaRPr>
              </a:p>
            </p:txBody>
          </p:sp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B2C62F6B-5845-F2EC-C808-A02656FD962E}"/>
                  </a:ext>
                </a:extLst>
              </p:cNvPr>
              <p:cNvGrpSpPr/>
              <p:nvPr/>
            </p:nvGrpSpPr>
            <p:grpSpPr>
              <a:xfrm>
                <a:off x="5467547" y="767928"/>
                <a:ext cx="2397716" cy="1136966"/>
                <a:chOff x="5467547" y="767928"/>
                <a:chExt cx="2397716" cy="1136966"/>
              </a:xfrm>
            </p:grpSpPr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5A37A51-3869-14D6-D95B-28DE2035EEE6}"/>
                    </a:ext>
                  </a:extLst>
                </p:cNvPr>
                <p:cNvCxnSpPr/>
                <p:nvPr/>
              </p:nvCxnSpPr>
              <p:spPr>
                <a:xfrm>
                  <a:off x="6306915" y="767928"/>
                  <a:ext cx="0" cy="363182"/>
                </a:xfrm>
                <a:prstGeom prst="straightConnector1">
                  <a:avLst/>
                </a:prstGeom>
                <a:ln w="79375">
                  <a:solidFill>
                    <a:schemeClr val="tx1">
                      <a:lumMod val="95000"/>
                      <a:lumOff val="5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Ромб 24">
                  <a:extLst>
                    <a:ext uri="{FF2B5EF4-FFF2-40B4-BE49-F238E27FC236}">
                      <a16:creationId xmlns:a16="http://schemas.microsoft.com/office/drawing/2014/main" id="{2B9F5DA2-6E12-F140-A9E2-63279DDF2979}"/>
                    </a:ext>
                  </a:extLst>
                </p:cNvPr>
                <p:cNvSpPr/>
                <p:nvPr/>
              </p:nvSpPr>
              <p:spPr>
                <a:xfrm>
                  <a:off x="5467547" y="1086063"/>
                  <a:ext cx="1680563" cy="818831"/>
                </a:xfrm>
                <a:prstGeom prst="diamond">
                  <a:avLst/>
                </a:prstGeom>
                <a:solidFill>
                  <a:srgbClr val="FF00FF">
                    <a:alpha val="80000"/>
                  </a:srgbClr>
                </a:solidFill>
                <a:ln w="63500">
                  <a:solidFill>
                    <a:srgbClr val="0000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Cabinet Grotesk Extrabold"/>
                    </a:rPr>
                    <a:t>Request type</a:t>
                  </a:r>
                  <a:endParaRPr lang="ru-RU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2E5503-0CD5-2B8A-FAD5-720AE0D2A610}"/>
                    </a:ext>
                  </a:extLst>
                </p:cNvPr>
                <p:cNvSpPr txBox="1"/>
                <p:nvPr/>
              </p:nvSpPr>
              <p:spPr>
                <a:xfrm>
                  <a:off x="7146284" y="1025619"/>
                  <a:ext cx="718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binet Grotesk Extrabold"/>
                    </a:rPr>
                    <a:t>Write</a:t>
                  </a:r>
                  <a:endParaRPr lang="ru-RU" b="1" dirty="0"/>
                </a:p>
              </p:txBody>
            </p:sp>
          </p:grpSp>
        </p:grp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EEE4CF1-8850-48FA-9D13-1A63E7B886AD}"/>
              </a:ext>
            </a:extLst>
          </p:cNvPr>
          <p:cNvGrpSpPr/>
          <p:nvPr/>
        </p:nvGrpSpPr>
        <p:grpSpPr>
          <a:xfrm>
            <a:off x="214125" y="1472954"/>
            <a:ext cx="11147894" cy="5188235"/>
            <a:chOff x="214125" y="1472954"/>
            <a:chExt cx="11147894" cy="5188235"/>
          </a:xfrm>
        </p:grpSpPr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4B1EC612-6302-B09A-ACCD-92BA29E4F1B4}"/>
                </a:ext>
              </a:extLst>
            </p:cNvPr>
            <p:cNvSpPr/>
            <p:nvPr/>
          </p:nvSpPr>
          <p:spPr>
            <a:xfrm>
              <a:off x="214125" y="1858141"/>
              <a:ext cx="2063675" cy="1069489"/>
            </a:xfrm>
            <a:prstGeom prst="diamond">
              <a:avLst/>
            </a:prstGeom>
            <a:solidFill>
              <a:srgbClr val="FF00FF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binet Grotesk Extrabold"/>
                </a:rPr>
                <a:t>Stored in cache?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1">
              <a:extLst>
                <a:ext uri="{FF2B5EF4-FFF2-40B4-BE49-F238E27FC236}">
                  <a16:creationId xmlns:a16="http://schemas.microsoft.com/office/drawing/2014/main" id="{29672405-0A72-2A65-C514-9528DE462891}"/>
                </a:ext>
              </a:extLst>
            </p:cNvPr>
            <p:cNvSpPr/>
            <p:nvPr/>
          </p:nvSpPr>
          <p:spPr>
            <a:xfrm>
              <a:off x="502821" y="6029641"/>
              <a:ext cx="1486282" cy="524432"/>
            </a:xfrm>
            <a:prstGeom prst="roundRect">
              <a:avLst/>
            </a:prstGeom>
            <a:solidFill>
              <a:srgbClr val="FF3737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C"/>
                  </a:solidFill>
                  <a:latin typeface="Cabinet Grotesk Extrabold" pitchFamily="2" charset="0"/>
                </a:rPr>
                <a:t>Return data</a:t>
              </a:r>
              <a:endParaRPr lang="ru-RU" b="1" dirty="0">
                <a:solidFill>
                  <a:srgbClr val="00000C"/>
                </a:solidFill>
              </a:endParaRPr>
            </a:p>
          </p:txBody>
        </p:sp>
        <p:sp>
          <p:nvSpPr>
            <p:cNvPr id="24" name="Скругленный прямоугольник 1">
              <a:extLst>
                <a:ext uri="{FF2B5EF4-FFF2-40B4-BE49-F238E27FC236}">
                  <a16:creationId xmlns:a16="http://schemas.microsoft.com/office/drawing/2014/main" id="{77F79F89-D5C1-BD27-6814-5FA317FAFFFE}"/>
                </a:ext>
              </a:extLst>
            </p:cNvPr>
            <p:cNvSpPr/>
            <p:nvPr/>
          </p:nvSpPr>
          <p:spPr>
            <a:xfrm>
              <a:off x="9671484" y="6029641"/>
              <a:ext cx="1486282" cy="524432"/>
            </a:xfrm>
            <a:prstGeom prst="roundRect">
              <a:avLst/>
            </a:prstGeom>
            <a:solidFill>
              <a:srgbClr val="FF3737">
                <a:alpha val="80000"/>
              </a:srgbClr>
            </a:solidFill>
            <a:ln w="63500">
              <a:solidFill>
                <a:srgbClr val="0000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C"/>
                  </a:solidFill>
                  <a:latin typeface="Cabinet Grotesk Extrabold" pitchFamily="2" charset="0"/>
                </a:rPr>
                <a:t>Done</a:t>
              </a:r>
              <a:endParaRPr lang="ru-RU" sz="2400" b="1" dirty="0">
                <a:solidFill>
                  <a:srgbClr val="00000C"/>
                </a:solidFill>
              </a:endParaRPr>
            </a:p>
          </p:txBody>
        </p:sp>
        <p:cxnSp>
          <p:nvCxnSpPr>
            <p:cNvPr id="72" name="Соединительная линия уступом 24">
              <a:extLst>
                <a:ext uri="{FF2B5EF4-FFF2-40B4-BE49-F238E27FC236}">
                  <a16:creationId xmlns:a16="http://schemas.microsoft.com/office/drawing/2014/main" id="{56CAA1F4-1CA4-197E-2BAE-59AF2B4E9A3A}"/>
                </a:ext>
              </a:extLst>
            </p:cNvPr>
            <p:cNvCxnSpPr>
              <a:cxnSpLocks/>
              <a:stCxn id="27" idx="2"/>
              <a:endCxn id="22" idx="3"/>
            </p:cNvCxnSpPr>
            <p:nvPr/>
          </p:nvCxnSpPr>
          <p:spPr>
            <a:xfrm rot="5400000">
              <a:off x="3379183" y="3384137"/>
              <a:ext cx="1517640" cy="4297800"/>
            </a:xfrm>
            <a:prstGeom prst="bentConnector2">
              <a:avLst/>
            </a:prstGeom>
            <a:ln w="79375">
              <a:solidFill>
                <a:srgbClr val="00000C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595327C-AA02-84A8-DC9E-05548F478D09}"/>
                </a:ext>
              </a:extLst>
            </p:cNvPr>
            <p:cNvSpPr txBox="1"/>
            <p:nvPr/>
          </p:nvSpPr>
          <p:spPr>
            <a:xfrm>
              <a:off x="630761" y="3107031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binet Grotesk Extrabold"/>
                </a:rPr>
                <a:t>Yes</a:t>
              </a:r>
              <a:endParaRPr lang="ru-RU" b="1" dirty="0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00DE15F-5F20-393A-4C98-9CF8ACAA1265}"/>
                </a:ext>
              </a:extLst>
            </p:cNvPr>
            <p:cNvGrpSpPr/>
            <p:nvPr/>
          </p:nvGrpSpPr>
          <p:grpSpPr>
            <a:xfrm>
              <a:off x="1245962" y="1472954"/>
              <a:ext cx="10116057" cy="4556687"/>
              <a:chOff x="1245962" y="1472954"/>
              <a:chExt cx="10116057" cy="4556687"/>
            </a:xfrm>
          </p:grpSpPr>
          <p:sp>
            <p:nvSpPr>
              <p:cNvPr id="2" name="AutoShape 2" descr="Untitled">
                <a:extLst>
                  <a:ext uri="{FF2B5EF4-FFF2-40B4-BE49-F238E27FC236}">
                    <a16:creationId xmlns:a16="http://schemas.microsoft.com/office/drawing/2014/main" id="{F32555DB-3B0A-05B4-4E50-7ED57D1F8F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66827" y="1472954"/>
                <a:ext cx="2128887" cy="2128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Скругленный прямоугольник 1">
                <a:extLst>
                  <a:ext uri="{FF2B5EF4-FFF2-40B4-BE49-F238E27FC236}">
                    <a16:creationId xmlns:a16="http://schemas.microsoft.com/office/drawing/2014/main" id="{0E2D7EBE-2E0C-894F-0903-BC8D59DEA830}"/>
                  </a:ext>
                </a:extLst>
              </p:cNvPr>
              <p:cNvSpPr/>
              <p:nvPr/>
            </p:nvSpPr>
            <p:spPr>
              <a:xfrm>
                <a:off x="7598606" y="3327023"/>
                <a:ext cx="1486283" cy="787208"/>
              </a:xfrm>
              <a:prstGeom prst="roundRect">
                <a:avLst/>
              </a:prstGeom>
              <a:solidFill>
                <a:srgbClr val="C0FF00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000C"/>
                    </a:solidFill>
                    <a:latin typeface="Cabinet Grotesk Extrabold" pitchFamily="2" charset="0"/>
                  </a:rPr>
                  <a:t>Remove LRU</a:t>
                </a:r>
                <a:endParaRPr lang="ru-RU" sz="2000" b="1" dirty="0">
                  <a:solidFill>
                    <a:srgbClr val="00000C"/>
                  </a:solidFill>
                </a:endParaRPr>
              </a:p>
            </p:txBody>
          </p:sp>
          <p:sp>
            <p:nvSpPr>
              <p:cNvPr id="18" name="Скругленный прямоугольник 1">
                <a:extLst>
                  <a:ext uri="{FF2B5EF4-FFF2-40B4-BE49-F238E27FC236}">
                    <a16:creationId xmlns:a16="http://schemas.microsoft.com/office/drawing/2014/main" id="{76714294-5206-FF89-8E45-1D8D0F3680D9}"/>
                  </a:ext>
                </a:extLst>
              </p:cNvPr>
              <p:cNvSpPr/>
              <p:nvPr/>
            </p:nvSpPr>
            <p:spPr>
              <a:xfrm>
                <a:off x="3068654" y="5433127"/>
                <a:ext cx="1486282" cy="524432"/>
              </a:xfrm>
              <a:prstGeom prst="roundRect">
                <a:avLst/>
              </a:prstGeom>
              <a:solidFill>
                <a:srgbClr val="FF3737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000C"/>
                    </a:solidFill>
                    <a:latin typeface="Cabinet Grotesk Extrabold" pitchFamily="2" charset="0"/>
                  </a:rPr>
                  <a:t>Fail</a:t>
                </a:r>
                <a:endParaRPr lang="ru-RU" sz="2000" b="1" dirty="0">
                  <a:solidFill>
                    <a:srgbClr val="00000C"/>
                  </a:solidFill>
                </a:endParaRPr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7B53F8AD-6DC4-D624-7758-73A49EEC3386}"/>
                  </a:ext>
                </a:extLst>
              </p:cNvPr>
              <p:cNvSpPr/>
              <p:nvPr/>
            </p:nvSpPr>
            <p:spPr>
              <a:xfrm>
                <a:off x="9467232" y="2326262"/>
                <a:ext cx="1894787" cy="1102738"/>
              </a:xfrm>
              <a:prstGeom prst="diamond">
                <a:avLst/>
              </a:prstGeom>
              <a:solidFill>
                <a:srgbClr val="FF00FF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abinet Grotesk Extrabold"/>
                  </a:rPr>
                  <a:t>Need to remove LRU?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Скругленный прямоугольник 1">
                <a:extLst>
                  <a:ext uri="{FF2B5EF4-FFF2-40B4-BE49-F238E27FC236}">
                    <a16:creationId xmlns:a16="http://schemas.microsoft.com/office/drawing/2014/main" id="{A607CAD0-62C2-D995-0CF0-5BEB28204A80}"/>
                  </a:ext>
                </a:extLst>
              </p:cNvPr>
              <p:cNvSpPr/>
              <p:nvPr/>
            </p:nvSpPr>
            <p:spPr>
              <a:xfrm>
                <a:off x="3044434" y="2758760"/>
                <a:ext cx="1528089" cy="736865"/>
              </a:xfrm>
              <a:prstGeom prst="roundRect">
                <a:avLst/>
              </a:prstGeom>
              <a:solidFill>
                <a:srgbClr val="C0FF00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000C"/>
                    </a:solidFill>
                    <a:latin typeface="Cabinet Grotesk Extrabold" pitchFamily="2" charset="0"/>
                  </a:rPr>
                  <a:t>Network request</a:t>
                </a:r>
                <a:endParaRPr lang="ru-RU" sz="2000" b="1" dirty="0">
                  <a:solidFill>
                    <a:srgbClr val="00000C"/>
                  </a:solidFill>
                </a:endParaRPr>
              </a:p>
            </p:txBody>
          </p:sp>
          <p:sp>
            <p:nvSpPr>
              <p:cNvPr id="23" name="Скругленный прямоугольник 1">
                <a:extLst>
                  <a:ext uri="{FF2B5EF4-FFF2-40B4-BE49-F238E27FC236}">
                    <a16:creationId xmlns:a16="http://schemas.microsoft.com/office/drawing/2014/main" id="{F0347E75-3CBB-3F7C-9C52-116B28E36BC4}"/>
                  </a:ext>
                </a:extLst>
              </p:cNvPr>
              <p:cNvSpPr/>
              <p:nvPr/>
            </p:nvSpPr>
            <p:spPr>
              <a:xfrm>
                <a:off x="9671483" y="4648650"/>
                <a:ext cx="1486283" cy="787208"/>
              </a:xfrm>
              <a:prstGeom prst="roundRect">
                <a:avLst/>
              </a:prstGeom>
              <a:solidFill>
                <a:srgbClr val="C0FF00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000C"/>
                    </a:solidFill>
                    <a:latin typeface="Cabinet Grotesk Extrabold" pitchFamily="2" charset="0"/>
                  </a:rPr>
                  <a:t>Write new cache</a:t>
                </a:r>
                <a:endParaRPr lang="ru-RU" sz="2000" b="1" dirty="0">
                  <a:solidFill>
                    <a:srgbClr val="00000C"/>
                  </a:solidFill>
                </a:endParaRPr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9D10F6A8-08E5-B49B-D294-7B8428F6642E}"/>
                  </a:ext>
                </a:extLst>
              </p:cNvPr>
              <p:cNvSpPr/>
              <p:nvPr/>
            </p:nvSpPr>
            <p:spPr>
              <a:xfrm>
                <a:off x="2892701" y="3954822"/>
                <a:ext cx="1835599" cy="865006"/>
              </a:xfrm>
              <a:prstGeom prst="diamond">
                <a:avLst/>
              </a:prstGeom>
              <a:solidFill>
                <a:srgbClr val="FF00FF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abinet Grotesk Extrabold"/>
                  </a:rPr>
                  <a:t>Success?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Скругленный прямоугольник 1">
                <a:extLst>
                  <a:ext uri="{FF2B5EF4-FFF2-40B4-BE49-F238E27FC236}">
                    <a16:creationId xmlns:a16="http://schemas.microsoft.com/office/drawing/2014/main" id="{E34FA91A-C1B4-C309-7413-987B93FD4E2F}"/>
                  </a:ext>
                </a:extLst>
              </p:cNvPr>
              <p:cNvSpPr/>
              <p:nvPr/>
            </p:nvSpPr>
            <p:spPr>
              <a:xfrm>
                <a:off x="5522858" y="4000433"/>
                <a:ext cx="1528089" cy="773784"/>
              </a:xfrm>
              <a:prstGeom prst="roundRect">
                <a:avLst/>
              </a:prstGeom>
              <a:solidFill>
                <a:srgbClr val="A44A39">
                  <a:alpha val="80000"/>
                </a:srgbClr>
              </a:solidFill>
              <a:ln w="63500">
                <a:solidFill>
                  <a:srgbClr val="0000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000C"/>
                    </a:solidFill>
                    <a:latin typeface="Cabinet Grotesk Extrabold" pitchFamily="2" charset="0"/>
                  </a:rPr>
                  <a:t>Data</a:t>
                </a:r>
                <a:endParaRPr lang="ru-RU" sz="2400" b="1" dirty="0">
                  <a:solidFill>
                    <a:srgbClr val="00000C"/>
                  </a:solidFill>
                </a:endParaRPr>
              </a:p>
            </p:txBody>
          </p:sp>
          <p:cxnSp>
            <p:nvCxnSpPr>
              <p:cNvPr id="30" name="Прямая со стрелкой 29">
                <a:extLst>
                  <a:ext uri="{FF2B5EF4-FFF2-40B4-BE49-F238E27FC236}">
                    <a16:creationId xmlns:a16="http://schemas.microsoft.com/office/drawing/2014/main" id="{0F508C23-5E44-9D94-FD07-CA38E9C58A45}"/>
                  </a:ext>
                </a:extLst>
              </p:cNvPr>
              <p:cNvCxnSpPr>
                <a:cxnSpLocks/>
                <a:stCxn id="23" idx="2"/>
                <a:endCxn id="24" idx="0"/>
              </p:cNvCxnSpPr>
              <p:nvPr/>
            </p:nvCxnSpPr>
            <p:spPr>
              <a:xfrm>
                <a:off x="10414625" y="5435858"/>
                <a:ext cx="0" cy="593783"/>
              </a:xfrm>
              <a:prstGeom prst="straightConnector1">
                <a:avLst/>
              </a:prstGeom>
              <a:ln w="79375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>
                <a:extLst>
                  <a:ext uri="{FF2B5EF4-FFF2-40B4-BE49-F238E27FC236}">
                    <a16:creationId xmlns:a16="http://schemas.microsoft.com/office/drawing/2014/main" id="{0A25B208-6A98-9946-EC52-B129F72B3A60}"/>
                  </a:ext>
                </a:extLst>
              </p:cNvPr>
              <p:cNvCxnSpPr>
                <a:cxnSpLocks/>
                <a:stCxn id="21" idx="2"/>
                <a:endCxn id="26" idx="0"/>
              </p:cNvCxnSpPr>
              <p:nvPr/>
            </p:nvCxnSpPr>
            <p:spPr>
              <a:xfrm>
                <a:off x="3808479" y="3495625"/>
                <a:ext cx="2022" cy="459197"/>
              </a:xfrm>
              <a:prstGeom prst="straightConnector1">
                <a:avLst/>
              </a:prstGeom>
              <a:ln w="79375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>
                <a:extLst>
                  <a:ext uri="{FF2B5EF4-FFF2-40B4-BE49-F238E27FC236}">
                    <a16:creationId xmlns:a16="http://schemas.microsoft.com/office/drawing/2014/main" id="{CEF7B618-E2CB-3E01-D4D2-DCF80F3E6D68}"/>
                  </a:ext>
                </a:extLst>
              </p:cNvPr>
              <p:cNvCxnSpPr>
                <a:cxnSpLocks/>
                <a:stCxn id="26" idx="2"/>
                <a:endCxn id="18" idx="0"/>
              </p:cNvCxnSpPr>
              <p:nvPr/>
            </p:nvCxnSpPr>
            <p:spPr>
              <a:xfrm>
                <a:off x="3810501" y="4819828"/>
                <a:ext cx="1294" cy="613299"/>
              </a:xfrm>
              <a:prstGeom prst="straightConnector1">
                <a:avLst/>
              </a:prstGeom>
              <a:ln w="79375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6A11045E-940D-F864-50D4-F3556024EBF5}"/>
                  </a:ext>
                </a:extLst>
              </p:cNvPr>
              <p:cNvCxnSpPr>
                <a:cxnSpLocks/>
                <a:stCxn id="16" idx="2"/>
                <a:endCxn id="22" idx="0"/>
              </p:cNvCxnSpPr>
              <p:nvPr/>
            </p:nvCxnSpPr>
            <p:spPr>
              <a:xfrm flipH="1">
                <a:off x="1245962" y="2927630"/>
                <a:ext cx="1" cy="3102011"/>
              </a:xfrm>
              <a:prstGeom prst="straightConnector1">
                <a:avLst/>
              </a:prstGeom>
              <a:ln w="79375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0E560874-4ADB-CFBC-DB70-B0B073CD4DE3}"/>
                  </a:ext>
                </a:extLst>
              </p:cNvPr>
              <p:cNvCxnSpPr>
                <a:cxnSpLocks/>
                <a:stCxn id="19" idx="2"/>
                <a:endCxn id="23" idx="0"/>
              </p:cNvCxnSpPr>
              <p:nvPr/>
            </p:nvCxnSpPr>
            <p:spPr>
              <a:xfrm flipH="1">
                <a:off x="10414625" y="3429000"/>
                <a:ext cx="1" cy="1219650"/>
              </a:xfrm>
              <a:prstGeom prst="straightConnector1">
                <a:avLst/>
              </a:prstGeom>
              <a:ln w="79375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3494FB87-72FF-6C88-EF47-6D3CA6DDB0F5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>
                <a:off x="4728300" y="4387325"/>
                <a:ext cx="794558" cy="0"/>
              </a:xfrm>
              <a:prstGeom prst="straightConnector1">
                <a:avLst/>
              </a:prstGeom>
              <a:ln w="79375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Соединительная линия уступом 24">
                <a:extLst>
                  <a:ext uri="{FF2B5EF4-FFF2-40B4-BE49-F238E27FC236}">
                    <a16:creationId xmlns:a16="http://schemas.microsoft.com/office/drawing/2014/main" id="{AF871DC1-32E4-D9A1-6632-5F528A7BA78A}"/>
                  </a:ext>
                </a:extLst>
              </p:cNvPr>
              <p:cNvCxnSpPr>
                <a:cxnSpLocks/>
                <a:stCxn id="25" idx="1"/>
                <a:endCxn id="16" idx="0"/>
              </p:cNvCxnSpPr>
              <p:nvPr/>
            </p:nvCxnSpPr>
            <p:spPr>
              <a:xfrm rot="10800000" flipV="1">
                <a:off x="1245963" y="1495479"/>
                <a:ext cx="4221584" cy="362662"/>
              </a:xfrm>
              <a:prstGeom prst="bentConnector2">
                <a:avLst/>
              </a:prstGeom>
              <a:ln w="79375">
                <a:solidFill>
                  <a:srgbClr val="00000C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Соединительная линия уступом 24">
                <a:extLst>
                  <a:ext uri="{FF2B5EF4-FFF2-40B4-BE49-F238E27FC236}">
                    <a16:creationId xmlns:a16="http://schemas.microsoft.com/office/drawing/2014/main" id="{7CA9BC61-0DDD-A12C-3892-36191A4350DC}"/>
                  </a:ext>
                </a:extLst>
              </p:cNvPr>
              <p:cNvCxnSpPr>
                <a:cxnSpLocks/>
                <a:stCxn id="25" idx="3"/>
                <a:endCxn id="19" idx="0"/>
              </p:cNvCxnSpPr>
              <p:nvPr/>
            </p:nvCxnSpPr>
            <p:spPr>
              <a:xfrm>
                <a:off x="7148110" y="1495479"/>
                <a:ext cx="3266516" cy="830783"/>
              </a:xfrm>
              <a:prstGeom prst="bentConnector2">
                <a:avLst/>
              </a:prstGeom>
              <a:ln w="79375">
                <a:solidFill>
                  <a:srgbClr val="00000C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Соединительная линия уступом 24">
                <a:extLst>
                  <a:ext uri="{FF2B5EF4-FFF2-40B4-BE49-F238E27FC236}">
                    <a16:creationId xmlns:a16="http://schemas.microsoft.com/office/drawing/2014/main" id="{32E5A6BA-5202-C1D7-0CBC-E4CD8F2B15B9}"/>
                  </a:ext>
                </a:extLst>
              </p:cNvPr>
              <p:cNvCxnSpPr>
                <a:cxnSpLocks/>
                <a:stCxn id="19" idx="1"/>
                <a:endCxn id="17" idx="0"/>
              </p:cNvCxnSpPr>
              <p:nvPr/>
            </p:nvCxnSpPr>
            <p:spPr>
              <a:xfrm rot="10800000" flipV="1">
                <a:off x="8341748" y="2877631"/>
                <a:ext cx="1125484" cy="449392"/>
              </a:xfrm>
              <a:prstGeom prst="bentConnector2">
                <a:avLst/>
              </a:prstGeom>
              <a:ln w="79375">
                <a:solidFill>
                  <a:srgbClr val="00000C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Соединительная линия уступом 24">
                <a:extLst>
                  <a:ext uri="{FF2B5EF4-FFF2-40B4-BE49-F238E27FC236}">
                    <a16:creationId xmlns:a16="http://schemas.microsoft.com/office/drawing/2014/main" id="{A83C7020-0F02-B074-C6B2-437D8755CD62}"/>
                  </a:ext>
                </a:extLst>
              </p:cNvPr>
              <p:cNvCxnSpPr>
                <a:cxnSpLocks/>
                <a:stCxn id="16" idx="3"/>
                <a:endCxn id="21" idx="0"/>
              </p:cNvCxnSpPr>
              <p:nvPr/>
            </p:nvCxnSpPr>
            <p:spPr>
              <a:xfrm>
                <a:off x="2277800" y="2392886"/>
                <a:ext cx="1530679" cy="365874"/>
              </a:xfrm>
              <a:prstGeom prst="bentConnector2">
                <a:avLst/>
              </a:prstGeom>
              <a:ln w="79375">
                <a:solidFill>
                  <a:srgbClr val="00000C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Соединительная линия уступом 24">
                <a:extLst>
                  <a:ext uri="{FF2B5EF4-FFF2-40B4-BE49-F238E27FC236}">
                    <a16:creationId xmlns:a16="http://schemas.microsoft.com/office/drawing/2014/main" id="{685D79A7-9CE2-952A-205B-0BD71410C776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rot="16200000" flipH="1">
                <a:off x="9243688" y="3212290"/>
                <a:ext cx="272458" cy="2076339"/>
              </a:xfrm>
              <a:prstGeom prst="bentConnector2">
                <a:avLst/>
              </a:prstGeom>
              <a:ln w="79375">
                <a:solidFill>
                  <a:srgbClr val="00000C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Соединительная линия уступом 24">
                <a:extLst>
                  <a:ext uri="{FF2B5EF4-FFF2-40B4-BE49-F238E27FC236}">
                    <a16:creationId xmlns:a16="http://schemas.microsoft.com/office/drawing/2014/main" id="{E5FA6C5E-EF66-296E-89AA-C4426A0A837F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rot="5400000" flipH="1" flipV="1">
                <a:off x="7405254" y="987600"/>
                <a:ext cx="1894482" cy="4131184"/>
              </a:xfrm>
              <a:prstGeom prst="bentConnector2">
                <a:avLst/>
              </a:prstGeom>
              <a:ln w="79375">
                <a:solidFill>
                  <a:srgbClr val="00000C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A833E51-CE0E-800E-0525-E409E28D425B}"/>
                  </a:ext>
                </a:extLst>
              </p:cNvPr>
              <p:cNvSpPr txBox="1"/>
              <p:nvPr/>
            </p:nvSpPr>
            <p:spPr>
              <a:xfrm>
                <a:off x="2230580" y="1966295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binet Grotesk Extrabold"/>
                  </a:rPr>
                  <a:t>No</a:t>
                </a:r>
                <a:endParaRPr lang="ru-RU" b="1" dirty="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1786D3D-9468-B6BC-158C-9965AFB0233A}"/>
                  </a:ext>
                </a:extLst>
              </p:cNvPr>
              <p:cNvSpPr txBox="1"/>
              <p:nvPr/>
            </p:nvSpPr>
            <p:spPr>
              <a:xfrm>
                <a:off x="3006842" y="3585490"/>
                <a:ext cx="777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binet Grotesk Extrabold"/>
                  </a:rPr>
                  <a:t>Result</a:t>
                </a:r>
                <a:endParaRPr lang="ru-RU" b="1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65FAAF3-2443-6D77-959E-194E66DB301A}"/>
                  </a:ext>
                </a:extLst>
              </p:cNvPr>
              <p:cNvSpPr txBox="1"/>
              <p:nvPr/>
            </p:nvSpPr>
            <p:spPr>
              <a:xfrm>
                <a:off x="3208740" y="479118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binet Grotesk Extrabold"/>
                  </a:rPr>
                  <a:t>No</a:t>
                </a:r>
                <a:endParaRPr lang="ru-RU" b="1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C00C450-359F-CC98-71C8-7C113997EBA4}"/>
                  </a:ext>
                </a:extLst>
              </p:cNvPr>
              <p:cNvSpPr txBox="1"/>
              <p:nvPr/>
            </p:nvSpPr>
            <p:spPr>
              <a:xfrm>
                <a:off x="4664441" y="3954319"/>
                <a:ext cx="493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binet Grotesk Extrabold"/>
                  </a:rPr>
                  <a:t>Yes</a:t>
                </a:r>
                <a:endParaRPr lang="ru-RU" b="1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BA1FFBE-0D20-3336-3613-099B39456082}"/>
                  </a:ext>
                </a:extLst>
              </p:cNvPr>
              <p:cNvSpPr txBox="1"/>
              <p:nvPr/>
            </p:nvSpPr>
            <p:spPr>
              <a:xfrm>
                <a:off x="6324760" y="2163133"/>
                <a:ext cx="2027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binet Grotesk Extrabold"/>
                  </a:rPr>
                  <a:t>Write data in cache</a:t>
                </a:r>
                <a:endParaRPr lang="ru-RU" b="1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91B6643-9154-B886-116D-C6F94C222DBA}"/>
                  </a:ext>
                </a:extLst>
              </p:cNvPr>
              <p:cNvSpPr txBox="1"/>
              <p:nvPr/>
            </p:nvSpPr>
            <p:spPr>
              <a:xfrm>
                <a:off x="8694268" y="2417280"/>
                <a:ext cx="493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binet Grotesk Extrabold"/>
                  </a:rPr>
                  <a:t>Yes</a:t>
                </a:r>
                <a:endParaRPr lang="ru-RU" b="1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04EC2C8-1890-1130-A513-88C2E9755040}"/>
                  </a:ext>
                </a:extLst>
              </p:cNvPr>
              <p:cNvSpPr txBox="1"/>
              <p:nvPr/>
            </p:nvSpPr>
            <p:spPr>
              <a:xfrm>
                <a:off x="10518361" y="3431805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binet Grotesk Extrabold"/>
                  </a:rPr>
                  <a:t>No</a:t>
                </a:r>
                <a:endParaRPr lang="ru-RU" b="1" dirty="0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3C390DF-8D40-3E13-0C38-5455AF949BA8}"/>
                </a:ext>
              </a:extLst>
            </p:cNvPr>
            <p:cNvSpPr txBox="1"/>
            <p:nvPr/>
          </p:nvSpPr>
          <p:spPr>
            <a:xfrm>
              <a:off x="4803776" y="6291857"/>
              <a:ext cx="1519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binet Grotesk Extrabold"/>
                </a:rPr>
                <a:t>Received data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868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354</Words>
  <Application>Microsoft Macintosh PowerPoint</Application>
  <PresentationFormat>Широкоэкранный</PresentationFormat>
  <Paragraphs>179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Arial</vt:lpstr>
      <vt:lpstr>Cabinet Grotesk</vt:lpstr>
      <vt:lpstr>Cabinet Grotesk Black</vt:lpstr>
      <vt:lpstr>Cabinet Grotesk Extrabold</vt:lpstr>
      <vt:lpstr>Calibri</vt:lpstr>
      <vt:lpstr>Calibri Light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Valery Goryachev</dc:creator>
  <cp:lastModifiedBy>Valery Goryachev</cp:lastModifiedBy>
  <cp:revision>8</cp:revision>
  <dcterms:created xsi:type="dcterms:W3CDTF">2022-12-10T09:36:45Z</dcterms:created>
  <dcterms:modified xsi:type="dcterms:W3CDTF">2022-12-19T20:51:31Z</dcterms:modified>
</cp:coreProperties>
</file>