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28"/>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1160EA64-D806-43AC-9DF2-F8C432F32B4C}" type="datetimeFigureOut">
              <a:rPr lang="en-US" dirty="0"/>
              <a:t>12/23/22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12/23/22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4F7D4976-E339-4826-83B7-FBD03F55ECF8}" type="datetimeFigureOut">
              <a:rPr lang="en-US" dirty="0"/>
              <a:t>12/23/22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ru-RU"/>
              <a:t>Образец заголовка</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12/23/22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D1BE4249-C0D0-4B06-8692-E8BB871AF643}" type="datetimeFigureOut">
              <a:rPr lang="en-US" dirty="0"/>
              <a:t>12/23/22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12/23/22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12/23/22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E8B612-893A-B7E4-1A0A-A9357BA7BD15}"/>
              </a:ext>
            </a:extLst>
          </p:cNvPr>
          <p:cNvSpPr>
            <a:spLocks noGrp="1"/>
          </p:cNvSpPr>
          <p:nvPr>
            <p:ph type="ctrTitle"/>
          </p:nvPr>
        </p:nvSpPr>
        <p:spPr/>
        <p:txBody>
          <a:bodyPr/>
          <a:lstStyle/>
          <a:p>
            <a:r>
              <a:rPr lang="ru-RU" dirty="0"/>
              <a:t>Числа </a:t>
            </a:r>
            <a:r>
              <a:rPr lang="ru-RU" dirty="0" err="1"/>
              <a:t>каталана</a:t>
            </a:r>
            <a:endParaRPr lang="ru-RU" dirty="0"/>
          </a:p>
        </p:txBody>
      </p:sp>
      <p:sp>
        <p:nvSpPr>
          <p:cNvPr id="3" name="Подзаголовок 2">
            <a:extLst>
              <a:ext uri="{FF2B5EF4-FFF2-40B4-BE49-F238E27FC236}">
                <a16:creationId xmlns:a16="http://schemas.microsoft.com/office/drawing/2014/main" id="{435E772B-20D4-47FD-46E6-6F9C15223104}"/>
              </a:ext>
            </a:extLst>
          </p:cNvPr>
          <p:cNvSpPr>
            <a:spLocks noGrp="1"/>
          </p:cNvSpPr>
          <p:nvPr>
            <p:ph type="subTitle" idx="1"/>
          </p:nvPr>
        </p:nvSpPr>
        <p:spPr/>
        <p:txBody>
          <a:bodyPr/>
          <a:lstStyle/>
          <a:p>
            <a:r>
              <a:rPr lang="ru-RU" dirty="0"/>
              <a:t>Горячев А</a:t>
            </a:r>
            <a:r>
              <a:rPr lang="en-US" dirty="0"/>
              <a:t>.,</a:t>
            </a:r>
            <a:r>
              <a:rPr lang="ru-RU" dirty="0"/>
              <a:t> Егорова П</a:t>
            </a:r>
            <a:r>
              <a:rPr lang="en-US" dirty="0"/>
              <a:t>.</a:t>
            </a:r>
          </a:p>
          <a:p>
            <a:r>
              <a:rPr lang="ru-RU" dirty="0"/>
              <a:t>К3124</a:t>
            </a:r>
          </a:p>
        </p:txBody>
      </p:sp>
    </p:spTree>
    <p:extLst>
      <p:ext uri="{BB962C8B-B14F-4D97-AF65-F5344CB8AC3E}">
        <p14:creationId xmlns:p14="http://schemas.microsoft.com/office/powerpoint/2010/main" val="280371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6DFD39-1C54-2437-2D48-5CC6477C44E1}"/>
              </a:ext>
            </a:extLst>
          </p:cNvPr>
          <p:cNvSpPr>
            <a:spLocks noGrp="1"/>
          </p:cNvSpPr>
          <p:nvPr>
            <p:ph type="title"/>
          </p:nvPr>
        </p:nvSpPr>
        <p:spPr/>
        <p:txBody>
          <a:bodyPr/>
          <a:lstStyle/>
          <a:p>
            <a:r>
              <a:rPr lang="ru-RU" dirty="0"/>
              <a:t>Числа </a:t>
            </a:r>
            <a:r>
              <a:rPr lang="ru-RU" dirty="0" err="1"/>
              <a:t>каталана</a:t>
            </a:r>
            <a:endParaRPr lang="ru-RU" dirty="0"/>
          </a:p>
        </p:txBody>
      </p:sp>
      <p:sp>
        <p:nvSpPr>
          <p:cNvPr id="3" name="Объект 2">
            <a:extLst>
              <a:ext uri="{FF2B5EF4-FFF2-40B4-BE49-F238E27FC236}">
                <a16:creationId xmlns:a16="http://schemas.microsoft.com/office/drawing/2014/main" id="{44A834C6-5431-8762-715E-FB50443FDE1A}"/>
              </a:ext>
            </a:extLst>
          </p:cNvPr>
          <p:cNvSpPr>
            <a:spLocks noGrp="1"/>
          </p:cNvSpPr>
          <p:nvPr>
            <p:ph idx="1"/>
          </p:nvPr>
        </p:nvSpPr>
        <p:spPr/>
        <p:txBody>
          <a:bodyPr>
            <a:normAutofit fontScale="62500" lnSpcReduction="20000"/>
          </a:bodyPr>
          <a:lstStyle/>
          <a:p>
            <a:r>
              <a:rPr lang="ru-RU" sz="4800" b="1" i="0" u="none" strike="noStrike" dirty="0">
                <a:effectLst/>
                <a:latin typeface="Söhne"/>
              </a:rPr>
              <a:t>Числовая последовательность, встречающаяся в многих задачах комбинаторики</a:t>
            </a:r>
          </a:p>
          <a:p>
            <a:r>
              <a:rPr lang="ru-RU" sz="4800" b="1" i="0" u="none" strike="noStrike" dirty="0">
                <a:effectLst/>
                <a:latin typeface="Söhne"/>
              </a:rPr>
              <a:t>Названа в честь бельгийского математика Эжена Шарля Каталана, хотя была известна ещё Леонарду Эйлеру</a:t>
            </a:r>
          </a:p>
          <a:p>
            <a:endParaRPr lang="ru-RU" dirty="0"/>
          </a:p>
        </p:txBody>
      </p:sp>
    </p:spTree>
    <p:extLst>
      <p:ext uri="{BB962C8B-B14F-4D97-AF65-F5344CB8AC3E}">
        <p14:creationId xmlns:p14="http://schemas.microsoft.com/office/powerpoint/2010/main" val="69164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29A242-4F67-69D5-8B32-A738949A2965}"/>
              </a:ext>
            </a:extLst>
          </p:cNvPr>
          <p:cNvSpPr>
            <a:spLocks noGrp="1"/>
          </p:cNvSpPr>
          <p:nvPr>
            <p:ph type="title"/>
          </p:nvPr>
        </p:nvSpPr>
        <p:spPr/>
        <p:txBody>
          <a:bodyPr/>
          <a:lstStyle/>
          <a:p>
            <a:r>
              <a:rPr lang="ru-RU" dirty="0"/>
              <a:t>Определение чисел </a:t>
            </a:r>
            <a:r>
              <a:rPr lang="ru-RU" dirty="0" err="1"/>
              <a:t>каталана</a:t>
            </a:r>
            <a:endParaRPr lang="ru-RU" dirty="0"/>
          </a:p>
        </p:txBody>
      </p:sp>
      <p:sp>
        <p:nvSpPr>
          <p:cNvPr id="3" name="Объект 2">
            <a:extLst>
              <a:ext uri="{FF2B5EF4-FFF2-40B4-BE49-F238E27FC236}">
                <a16:creationId xmlns:a16="http://schemas.microsoft.com/office/drawing/2014/main" id="{03FBA11F-5315-F3DC-0CA2-3894A28AE4AB}"/>
              </a:ext>
            </a:extLst>
          </p:cNvPr>
          <p:cNvSpPr>
            <a:spLocks noGrp="1"/>
          </p:cNvSpPr>
          <p:nvPr>
            <p:ph idx="1"/>
          </p:nvPr>
        </p:nvSpPr>
        <p:spPr>
          <a:xfrm>
            <a:off x="2231136" y="2638044"/>
            <a:ext cx="7729728" cy="2648659"/>
          </a:xfrm>
        </p:spPr>
        <p:txBody>
          <a:bodyPr>
            <a:noAutofit/>
          </a:bodyPr>
          <a:lstStyle/>
          <a:p>
            <a:r>
              <a:rPr lang="en" sz="2400" b="0" i="0" u="none" strike="noStrike" dirty="0">
                <a:effectLst/>
                <a:latin typeface="Söhne"/>
              </a:rPr>
              <a:t>n-</a:t>
            </a:r>
            <a:r>
              <a:rPr lang="ru-RU" sz="2400" b="0" i="0" u="none" strike="noStrike" dirty="0">
                <a:effectLst/>
                <a:latin typeface="Söhne"/>
              </a:rPr>
              <a:t>е число Каталана можно определить следующими способами:</a:t>
            </a:r>
          </a:p>
          <a:p>
            <a:pPr algn="l">
              <a:buFont typeface="+mj-lt"/>
              <a:buAutoNum type="arabicPeriod"/>
            </a:pPr>
            <a:r>
              <a:rPr lang="ru-RU" sz="2400" b="0" i="0" u="none" strike="noStrike" dirty="0">
                <a:effectLst/>
                <a:latin typeface="Söhne"/>
              </a:rPr>
              <a:t>Количество разбиений выпуклого (</a:t>
            </a:r>
            <a:r>
              <a:rPr lang="en" sz="2400" b="0" i="0" u="none" strike="noStrike" dirty="0">
                <a:effectLst/>
                <a:latin typeface="Söhne"/>
              </a:rPr>
              <a:t>n+2)-</a:t>
            </a:r>
            <a:r>
              <a:rPr lang="ru-RU" sz="2400" b="0" i="0" u="none" strike="noStrike" dirty="0">
                <a:effectLst/>
                <a:latin typeface="Söhne"/>
              </a:rPr>
              <a:t>угольника на треугольники непересекающимися диагоналями</a:t>
            </a:r>
          </a:p>
          <a:p>
            <a:pPr algn="l">
              <a:buFont typeface="+mj-lt"/>
              <a:buAutoNum type="arabicPeriod"/>
            </a:pPr>
            <a:r>
              <a:rPr lang="ru-RU" sz="2400" b="0" i="0" u="none" strike="noStrike" dirty="0">
                <a:effectLst/>
                <a:latin typeface="Söhne"/>
              </a:rPr>
              <a:t>Количество способов соединения 2</a:t>
            </a:r>
            <a:r>
              <a:rPr lang="en" sz="2400" b="0" i="0" u="none" strike="noStrike" dirty="0">
                <a:effectLst/>
                <a:latin typeface="Söhne"/>
              </a:rPr>
              <a:t>n </a:t>
            </a:r>
            <a:r>
              <a:rPr lang="ru-RU" sz="2400" b="0" i="0" u="none" strike="noStrike" dirty="0">
                <a:effectLst/>
                <a:latin typeface="Söhne"/>
              </a:rPr>
              <a:t>точек на окружности </a:t>
            </a:r>
            <a:r>
              <a:rPr lang="en" sz="2400" b="0" i="0" u="none" strike="noStrike" dirty="0">
                <a:effectLst/>
                <a:latin typeface="Söhne"/>
              </a:rPr>
              <a:t>n </a:t>
            </a:r>
            <a:r>
              <a:rPr lang="ru-RU" sz="2400" b="0" i="0" u="none" strike="noStrike" dirty="0">
                <a:effectLst/>
                <a:latin typeface="Söhne"/>
              </a:rPr>
              <a:t>непересекающимися хордами</a:t>
            </a:r>
          </a:p>
          <a:p>
            <a:pPr algn="l">
              <a:buFont typeface="+mj-lt"/>
              <a:buAutoNum type="arabicPeriod"/>
            </a:pPr>
            <a:r>
              <a:rPr lang="ru-RU" sz="2400" b="0" i="0" u="none" strike="noStrike" dirty="0">
                <a:effectLst/>
                <a:latin typeface="Söhne"/>
              </a:rPr>
              <a:t>Количество правильных скобочных последовательностей длины 2</a:t>
            </a:r>
            <a:r>
              <a:rPr lang="en" sz="2400" b="0" i="0" u="none" strike="noStrike" dirty="0">
                <a:effectLst/>
                <a:latin typeface="Söhne"/>
              </a:rPr>
              <a:t>n</a:t>
            </a:r>
          </a:p>
          <a:p>
            <a:pPr lvl="1"/>
            <a:endParaRPr lang="ru-RU" sz="2400" dirty="0"/>
          </a:p>
        </p:txBody>
      </p:sp>
    </p:spTree>
    <p:extLst>
      <p:ext uri="{BB962C8B-B14F-4D97-AF65-F5344CB8AC3E}">
        <p14:creationId xmlns:p14="http://schemas.microsoft.com/office/powerpoint/2010/main" val="1882563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4C2374-C4D6-3EF1-7243-0C771991F7B2}"/>
              </a:ext>
            </a:extLst>
          </p:cNvPr>
          <p:cNvSpPr>
            <a:spLocks noGrp="1"/>
          </p:cNvSpPr>
          <p:nvPr>
            <p:ph type="title"/>
          </p:nvPr>
        </p:nvSpPr>
        <p:spPr/>
        <p:txBody>
          <a:bodyPr/>
          <a:lstStyle/>
          <a:p>
            <a:r>
              <a:rPr lang="ru-RU" dirty="0"/>
              <a:t>Формулы </a:t>
            </a:r>
            <a:r>
              <a:rPr lang="en-US" dirty="0"/>
              <a:t>n-</a:t>
            </a:r>
            <a:r>
              <a:rPr lang="ru-RU" dirty="0"/>
              <a:t>ого члена</a:t>
            </a:r>
          </a:p>
        </p:txBody>
      </p:sp>
      <p:sp>
        <p:nvSpPr>
          <p:cNvPr id="3" name="Объект 2">
            <a:extLst>
              <a:ext uri="{FF2B5EF4-FFF2-40B4-BE49-F238E27FC236}">
                <a16:creationId xmlns:a16="http://schemas.microsoft.com/office/drawing/2014/main" id="{567778A0-421D-F666-F9A8-04EBE0746372}"/>
              </a:ext>
            </a:extLst>
          </p:cNvPr>
          <p:cNvSpPr>
            <a:spLocks noGrp="1"/>
          </p:cNvSpPr>
          <p:nvPr>
            <p:ph idx="1"/>
          </p:nvPr>
        </p:nvSpPr>
        <p:spPr>
          <a:xfrm>
            <a:off x="2231136" y="2638045"/>
            <a:ext cx="7729728" cy="956494"/>
          </a:xfrm>
        </p:spPr>
        <p:txBody>
          <a:bodyPr>
            <a:noAutofit/>
          </a:bodyPr>
          <a:lstStyle/>
          <a:p>
            <a:pPr algn="l">
              <a:buFont typeface="Arial" panose="020B0604020202020204" pitchFamily="34" charset="0"/>
              <a:buChar char="•"/>
            </a:pPr>
            <a:r>
              <a:rPr lang="ru-RU" sz="2800" b="0" i="0" u="none" strike="noStrike" dirty="0">
                <a:effectLst/>
                <a:latin typeface="Söhne"/>
              </a:rPr>
              <a:t>Через рекуррентные соотношения: </a:t>
            </a:r>
            <a:r>
              <a:rPr lang="en" sz="2800" b="0" i="0" u="none" strike="noStrike" dirty="0">
                <a:effectLst/>
                <a:latin typeface="Söhne"/>
              </a:rPr>
              <a:t>C(0) = 1, C(n+1) = C(n) * (4n + 2) / (n + 2)</a:t>
            </a:r>
          </a:p>
          <a:p>
            <a:pPr algn="l">
              <a:buFont typeface="Arial" panose="020B0604020202020204" pitchFamily="34" charset="0"/>
              <a:buChar char="•"/>
            </a:pPr>
            <a:r>
              <a:rPr lang="ru-RU" sz="2800" b="0" i="0" u="none" strike="noStrike" dirty="0">
                <a:effectLst/>
                <a:latin typeface="Söhne"/>
              </a:rPr>
              <a:t>Через индукцию: </a:t>
            </a:r>
            <a:r>
              <a:rPr lang="en" sz="2800" b="0" i="0" u="none" strike="noStrike" dirty="0">
                <a:effectLst/>
                <a:latin typeface="Söhne"/>
              </a:rPr>
              <a:t>C(n) = C(n-1) * (4n - 2) / n</a:t>
            </a:r>
            <a:br>
              <a:rPr lang="en" sz="2800" dirty="0"/>
            </a:br>
            <a:br>
              <a:rPr lang="en" sz="2800" dirty="0"/>
            </a:br>
            <a:endParaRPr lang="ru-RU" sz="2800" dirty="0"/>
          </a:p>
        </p:txBody>
      </p:sp>
      <p:pic>
        <p:nvPicPr>
          <p:cNvPr id="4" name="Рисунок 3">
            <a:extLst>
              <a:ext uri="{FF2B5EF4-FFF2-40B4-BE49-F238E27FC236}">
                <a16:creationId xmlns:a16="http://schemas.microsoft.com/office/drawing/2014/main" id="{B48014E3-2FFF-6EE5-15D2-ABD4BC6B01BB}"/>
              </a:ext>
            </a:extLst>
          </p:cNvPr>
          <p:cNvPicPr>
            <a:picLocks noChangeAspect="1"/>
          </p:cNvPicPr>
          <p:nvPr/>
        </p:nvPicPr>
        <p:blipFill>
          <a:blip r:embed="rId2"/>
          <a:stretch>
            <a:fillRect/>
          </a:stretch>
        </p:blipFill>
        <p:spPr>
          <a:xfrm>
            <a:off x="681037" y="4616638"/>
            <a:ext cx="5795007" cy="1783079"/>
          </a:xfrm>
          <a:prstGeom prst="rect">
            <a:avLst/>
          </a:prstGeom>
        </p:spPr>
      </p:pic>
      <p:pic>
        <p:nvPicPr>
          <p:cNvPr id="5" name="Рисунок 4">
            <a:extLst>
              <a:ext uri="{FF2B5EF4-FFF2-40B4-BE49-F238E27FC236}">
                <a16:creationId xmlns:a16="http://schemas.microsoft.com/office/drawing/2014/main" id="{0CD281BD-CBD3-A0CD-59D7-F729C58F6249}"/>
              </a:ext>
            </a:extLst>
          </p:cNvPr>
          <p:cNvPicPr>
            <a:picLocks noChangeAspect="1"/>
          </p:cNvPicPr>
          <p:nvPr/>
        </p:nvPicPr>
        <p:blipFill>
          <a:blip r:embed="rId3"/>
          <a:stretch>
            <a:fillRect/>
          </a:stretch>
        </p:blipFill>
        <p:spPr>
          <a:xfrm>
            <a:off x="7642224" y="4704589"/>
            <a:ext cx="3983551" cy="1695128"/>
          </a:xfrm>
          <a:prstGeom prst="rect">
            <a:avLst/>
          </a:prstGeom>
        </p:spPr>
      </p:pic>
    </p:spTree>
    <p:extLst>
      <p:ext uri="{BB962C8B-B14F-4D97-AF65-F5344CB8AC3E}">
        <p14:creationId xmlns:p14="http://schemas.microsoft.com/office/powerpoint/2010/main" val="11012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EF6042-BEE2-8A0E-FE61-64768776D992}"/>
              </a:ext>
            </a:extLst>
          </p:cNvPr>
          <p:cNvSpPr>
            <a:spLocks noGrp="1"/>
          </p:cNvSpPr>
          <p:nvPr>
            <p:ph type="title"/>
          </p:nvPr>
        </p:nvSpPr>
        <p:spPr/>
        <p:txBody>
          <a:bodyPr/>
          <a:lstStyle/>
          <a:p>
            <a:r>
              <a:rPr lang="ru-RU" dirty="0"/>
              <a:t>Примеры использования</a:t>
            </a:r>
          </a:p>
        </p:txBody>
      </p:sp>
      <p:sp>
        <p:nvSpPr>
          <p:cNvPr id="3" name="Объект 2">
            <a:extLst>
              <a:ext uri="{FF2B5EF4-FFF2-40B4-BE49-F238E27FC236}">
                <a16:creationId xmlns:a16="http://schemas.microsoft.com/office/drawing/2014/main" id="{E4470DCF-F1BC-53A1-09AE-3ED678D2D7BE}"/>
              </a:ext>
            </a:extLst>
          </p:cNvPr>
          <p:cNvSpPr>
            <a:spLocks noGrp="1"/>
          </p:cNvSpPr>
          <p:nvPr>
            <p:ph idx="1"/>
          </p:nvPr>
        </p:nvSpPr>
        <p:spPr/>
        <p:txBody>
          <a:bodyPr>
            <a:normAutofit/>
          </a:bodyPr>
          <a:lstStyle/>
          <a:p>
            <a:pPr algn="l">
              <a:buFont typeface="Arial" panose="020B0604020202020204" pitchFamily="34" charset="0"/>
              <a:buChar char="•"/>
            </a:pPr>
            <a:r>
              <a:rPr lang="ru-RU" sz="2800" b="0" i="0" u="none" strike="noStrike" dirty="0">
                <a:effectLst/>
                <a:latin typeface="Söhne"/>
              </a:rPr>
              <a:t>В комбинаторике: разбиение многоугольника на треугольники</a:t>
            </a:r>
          </a:p>
          <a:p>
            <a:pPr algn="l">
              <a:buFont typeface="Arial" panose="020B0604020202020204" pitchFamily="34" charset="0"/>
              <a:buChar char="•"/>
            </a:pPr>
            <a:r>
              <a:rPr lang="ru-RU" sz="2800" b="0" i="0" u="none" strike="noStrike" dirty="0">
                <a:effectLst/>
                <a:latin typeface="Söhne"/>
              </a:rPr>
              <a:t>В теории графов: построение планарных графов</a:t>
            </a:r>
          </a:p>
          <a:p>
            <a:pPr algn="l">
              <a:buFont typeface="Arial" panose="020B0604020202020204" pitchFamily="34" charset="0"/>
              <a:buChar char="•"/>
            </a:pPr>
            <a:r>
              <a:rPr lang="ru-RU" sz="2800" b="0" i="0" u="none" strike="noStrike" dirty="0">
                <a:effectLst/>
                <a:latin typeface="Söhne"/>
              </a:rPr>
              <a:t>В теории кодирования: код Хаффмана</a:t>
            </a:r>
          </a:p>
          <a:p>
            <a:endParaRPr lang="ru-RU" sz="2800" dirty="0"/>
          </a:p>
        </p:txBody>
      </p:sp>
    </p:spTree>
    <p:extLst>
      <p:ext uri="{BB962C8B-B14F-4D97-AF65-F5344CB8AC3E}">
        <p14:creationId xmlns:p14="http://schemas.microsoft.com/office/powerpoint/2010/main" val="1901843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A97547-73B0-7869-6AF3-345C28C21CB6}"/>
              </a:ext>
            </a:extLst>
          </p:cNvPr>
          <p:cNvSpPr>
            <a:spLocks noGrp="1"/>
          </p:cNvSpPr>
          <p:nvPr>
            <p:ph type="title"/>
          </p:nvPr>
        </p:nvSpPr>
        <p:spPr/>
        <p:txBody>
          <a:bodyPr/>
          <a:lstStyle/>
          <a:p>
            <a:r>
              <a:rPr lang="ru-RU" dirty="0"/>
              <a:t>Алгоритм для поиска чисел</a:t>
            </a:r>
          </a:p>
        </p:txBody>
      </p:sp>
      <p:pic>
        <p:nvPicPr>
          <p:cNvPr id="4" name="Рисунок 3">
            <a:extLst>
              <a:ext uri="{FF2B5EF4-FFF2-40B4-BE49-F238E27FC236}">
                <a16:creationId xmlns:a16="http://schemas.microsoft.com/office/drawing/2014/main" id="{D3567697-998E-792B-4DCE-6D0231844472}"/>
              </a:ext>
            </a:extLst>
          </p:cNvPr>
          <p:cNvPicPr>
            <a:picLocks noChangeAspect="1"/>
          </p:cNvPicPr>
          <p:nvPr/>
        </p:nvPicPr>
        <p:blipFill>
          <a:blip r:embed="rId2"/>
          <a:stretch>
            <a:fillRect/>
          </a:stretch>
        </p:blipFill>
        <p:spPr>
          <a:xfrm>
            <a:off x="2987565" y="2561895"/>
            <a:ext cx="5620407" cy="3934285"/>
          </a:xfrm>
          <a:prstGeom prst="rect">
            <a:avLst/>
          </a:prstGeom>
        </p:spPr>
      </p:pic>
    </p:spTree>
    <p:extLst>
      <p:ext uri="{BB962C8B-B14F-4D97-AF65-F5344CB8AC3E}">
        <p14:creationId xmlns:p14="http://schemas.microsoft.com/office/powerpoint/2010/main" val="2573141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7D1F68B-511D-3034-69C2-CAAB32D9CF7C}"/>
              </a:ext>
            </a:extLst>
          </p:cNvPr>
          <p:cNvSpPr>
            <a:spLocks noGrp="1"/>
          </p:cNvSpPr>
          <p:nvPr>
            <p:ph idx="1"/>
          </p:nvPr>
        </p:nvSpPr>
        <p:spPr>
          <a:xfrm>
            <a:off x="0" y="0"/>
            <a:ext cx="12265572" cy="6858000"/>
          </a:xfrm>
        </p:spPr>
        <p:txBody>
          <a:bodyPr>
            <a:normAutofit fontScale="92500" lnSpcReduction="20000"/>
          </a:bodyPr>
          <a:lstStyle/>
          <a:p>
            <a:r>
              <a:rPr lang="ru-RU" dirty="0"/>
              <a:t>1   1   2   5   14   42   132   429   1430   4862   16796   58786   208012   742900   2674440   9694845   35357670   129644790   477638700   1767263190   6564120420   24466267020   91482563640   343059613650   1289904147324   4861946401452   18367353072152   69533550916004   263747951750360   1002242216651368   3814986502092304   14544636039226909   55534064877048198   212336130412243110   812944042149730764   3116285494907301262   11959798385860453492   45950804324621742364   176733862787006701400   680425371729975800390   2622127042276492108820   10113918591637898134020   39044429911904443959240   150853479205085351660700   583300119592996693088040   2257117854077248073253720   8740328711533173390046320   33868773757191046886429490   131327898242169365477991900   509552245179617138054608572   1978261657756160653623774456   7684785670514316385230816156   29869166945772625950142417512   116157871455782434250553845880   451959718027953471447609509424   1759414616608818870992479875972   6852456927844873497549658464312   26700952856774851904245220912664   104088460289122304033498318812080   405944995127576985730643443367112   1583850964596120042686772779038896   6182127958584855650487080847216336   24139737743045626825711458546273312   94295850558771979787935384946380125   368479169875816659479009042713546950   1440418573150919668872489894243865350   5632681584560312734993915705849145100   22033725021956517463358552614056949950   86218923998960285726185640663701108500   337485502510215975556783793455058624700   1321422108420282270489942177190229544600   5175569924646105559418940193995065716350   20276890389709399862928998568254641025700   79463489365077377841208237632349268884500   311496878311103321137536291518809134027240   1221395654430378811828760722007962130791020   4790408930363303911328386208394864461024520   18793142726809884575211361279087545193250040   73745243611532458459690151854647329239335600   289450081175264899454283846029490767264392230   1136359577947336271931632877004667456667613940   4462290049988320482463241297506133183499654740   17526585015616776834735140517915655636396234280   68854441132780194707888052034668647142985206100   270557451039395118028642463289168566420671280440   1063353702922273835973036658043476458723103404520   4180080073556524734514695828170907458428751314320   16435314834665426797069144960762886143367590394940   64633260585762914370496637486146181462681535261000   254224158304000796523953440778841647086547372026600   1000134600800354781929399250536541864362461089950800   3935312233584004685417853572763349509774031680023800   15487357822491889407128326963778343232013931127835600   60960876535340415751462563580829648891969728907438000   239993345518077005168915776623476723006280827488229600   944973797977428207852605870454939596837230758234904050   3721443204405954385563870541379246659709506697378694300   14657929356129575437016877846657032761712954950899755100   57743358069601357782187700608042856334020731624756611000   227508830794229349661819540395688853956041682601541047340</a:t>
            </a:r>
          </a:p>
        </p:txBody>
      </p:sp>
    </p:spTree>
    <p:extLst>
      <p:ext uri="{BB962C8B-B14F-4D97-AF65-F5344CB8AC3E}">
        <p14:creationId xmlns:p14="http://schemas.microsoft.com/office/powerpoint/2010/main" val="999816770"/>
      </p:ext>
    </p:extLst>
  </p:cSld>
  <p:clrMapOvr>
    <a:masterClrMapping/>
  </p:clrMapOvr>
</p:sld>
</file>

<file path=ppt/theme/theme1.xml><?xml version="1.0" encoding="utf-8"?>
<a:theme xmlns:a="http://schemas.openxmlformats.org/drawingml/2006/main" name="Посылка">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Посылка</Template>
  <TotalTime>101</TotalTime>
  <Words>263</Words>
  <Application>Microsoft Macintosh PowerPoint</Application>
  <PresentationFormat>Широкоэкранный</PresentationFormat>
  <Paragraphs>20</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Corbel</vt:lpstr>
      <vt:lpstr>Gill Sans MT</vt:lpstr>
      <vt:lpstr>Söhne</vt:lpstr>
      <vt:lpstr>Посылка</vt:lpstr>
      <vt:lpstr>Числа каталана</vt:lpstr>
      <vt:lpstr>Числа каталана</vt:lpstr>
      <vt:lpstr>Определение чисел каталана</vt:lpstr>
      <vt:lpstr>Формулы n-ого члена</vt:lpstr>
      <vt:lpstr>Примеры использования</vt:lpstr>
      <vt:lpstr>Алгоритм для поиска чисел</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Числа каталана</dc:title>
  <dc:creator>Valery Goryachev</dc:creator>
  <cp:lastModifiedBy>Valery Goryachev</cp:lastModifiedBy>
  <cp:revision>1</cp:revision>
  <dcterms:created xsi:type="dcterms:W3CDTF">2022-12-23T08:27:06Z</dcterms:created>
  <dcterms:modified xsi:type="dcterms:W3CDTF">2022-12-23T10:08:11Z</dcterms:modified>
</cp:coreProperties>
</file>