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68" r:id="rId4"/>
    <p:sldId id="269" r:id="rId5"/>
    <p:sldId id="270" r:id="rId6"/>
    <p:sldId id="272" r:id="rId7"/>
    <p:sldId id="271" r:id="rId8"/>
    <p:sldId id="273" r:id="rId9"/>
    <p:sldId id="275" r:id="rId10"/>
    <p:sldId id="278" r:id="rId11"/>
    <p:sldId id="274" r:id="rId12"/>
    <p:sldId id="280" r:id="rId13"/>
    <p:sldId id="279" r:id="rId14"/>
    <p:sldId id="281" r:id="rId15"/>
    <p:sldId id="276" r:id="rId16"/>
    <p:sldId id="284" r:id="rId17"/>
    <p:sldId id="287" r:id="rId18"/>
    <p:sldId id="286" r:id="rId19"/>
    <p:sldId id="285" r:id="rId20"/>
    <p:sldId id="283" r:id="rId21"/>
    <p:sldId id="282" r:id="rId22"/>
    <p:sldId id="277" r:id="rId23"/>
    <p:sldId id="266" r:id="rId24"/>
    <p:sldId id="267" r:id="rId25"/>
  </p:sldIdLst>
  <p:sldSz cx="138176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4DA255-07CC-AECB-37FE-40242F1FF82D}" v="21" dt="2022-07-18T21:49:07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22" y="66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S::cesar.lopezg@upb.edu.co::0dfa9112-9251-4882-b472-cf2dfcee09d1" providerId="AD" clId="Web-{E34DA255-07CC-AECB-37FE-40242F1FF82D}"/>
    <pc:docChg chg="modSld">
      <pc:chgData name="Cesar Augusto Lopez Gallego" userId="S::cesar.lopezg@upb.edu.co::0dfa9112-9251-4882-b472-cf2dfcee09d1" providerId="AD" clId="Web-{E34DA255-07CC-AECB-37FE-40242F1FF82D}" dt="2022-07-18T21:49:05.852" v="11" actId="20577"/>
      <pc:docMkLst>
        <pc:docMk/>
      </pc:docMkLst>
      <pc:sldChg chg="modSp">
        <pc:chgData name="Cesar Augusto Lopez Gallego" userId="S::cesar.lopezg@upb.edu.co::0dfa9112-9251-4882-b472-cf2dfcee09d1" providerId="AD" clId="Web-{E34DA255-07CC-AECB-37FE-40242F1FF82D}" dt="2022-07-18T21:49:05.852" v="11" actId="20577"/>
        <pc:sldMkLst>
          <pc:docMk/>
          <pc:sldMk cId="0" sldId="266"/>
        </pc:sldMkLst>
        <pc:spChg chg="mod">
          <ac:chgData name="Cesar Augusto Lopez Gallego" userId="S::cesar.lopezg@upb.edu.co::0dfa9112-9251-4882-b472-cf2dfcee09d1" providerId="AD" clId="Web-{E34DA255-07CC-AECB-37FE-40242F1FF82D}" dt="2022-07-18T21:49:05.852" v="11" actId="20577"/>
          <ac:spMkLst>
            <pc:docMk/>
            <pc:sldMk cId="0" sldId="266"/>
            <ac:spMk id="255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16.131" v="3" actId="20577"/>
        <pc:sldMkLst>
          <pc:docMk/>
          <pc:sldMk cId="3264384231" sldId="274"/>
        </pc:sldMkLst>
        <pc:spChg chg="mod">
          <ac:chgData name="Cesar Augusto Lopez Gallego" userId="S::cesar.lopezg@upb.edu.co::0dfa9112-9251-4882-b472-cf2dfcee09d1" providerId="AD" clId="Web-{E34DA255-07CC-AECB-37FE-40242F1FF82D}" dt="2022-07-18T21:48:16.131" v="3" actId="20577"/>
          <ac:spMkLst>
            <pc:docMk/>
            <pc:sldMk cId="3264384231" sldId="274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06.412" v="0" actId="20577"/>
        <pc:sldMkLst>
          <pc:docMk/>
          <pc:sldMk cId="2375052096" sldId="275"/>
        </pc:sldMkLst>
        <pc:spChg chg="mod">
          <ac:chgData name="Cesar Augusto Lopez Gallego" userId="S::cesar.lopezg@upb.edu.co::0dfa9112-9251-4882-b472-cf2dfcee09d1" providerId="AD" clId="Web-{E34DA255-07CC-AECB-37FE-40242F1FF82D}" dt="2022-07-18T21:48:06.412" v="0" actId="20577"/>
          <ac:spMkLst>
            <pc:docMk/>
            <pc:sldMk cId="2375052096" sldId="275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28.132" v="4" actId="20577"/>
        <pc:sldMkLst>
          <pc:docMk/>
          <pc:sldMk cId="568770668" sldId="276"/>
        </pc:sldMkLst>
        <pc:spChg chg="mod">
          <ac:chgData name="Cesar Augusto Lopez Gallego" userId="S::cesar.lopezg@upb.edu.co::0dfa9112-9251-4882-b472-cf2dfcee09d1" providerId="AD" clId="Web-{E34DA255-07CC-AECB-37FE-40242F1FF82D}" dt="2022-07-18T21:48:28.132" v="4" actId="20577"/>
          <ac:spMkLst>
            <pc:docMk/>
            <pc:sldMk cId="568770668" sldId="276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9:02.602" v="10" actId="20577"/>
        <pc:sldMkLst>
          <pc:docMk/>
          <pc:sldMk cId="3839430595" sldId="277"/>
        </pc:sldMkLst>
        <pc:spChg chg="mod">
          <ac:chgData name="Cesar Augusto Lopez Gallego" userId="S::cesar.lopezg@upb.edu.co::0dfa9112-9251-4882-b472-cf2dfcee09d1" providerId="AD" clId="Web-{E34DA255-07CC-AECB-37FE-40242F1FF82D}" dt="2022-07-18T21:49:02.602" v="10" actId="20577"/>
          <ac:spMkLst>
            <pc:docMk/>
            <pc:sldMk cId="3839430595" sldId="277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10.975" v="1" actId="20577"/>
        <pc:sldMkLst>
          <pc:docMk/>
          <pc:sldMk cId="1021954192" sldId="278"/>
        </pc:sldMkLst>
        <pc:spChg chg="mod">
          <ac:chgData name="Cesar Augusto Lopez Gallego" userId="S::cesar.lopezg@upb.edu.co::0dfa9112-9251-4882-b472-cf2dfcee09d1" providerId="AD" clId="Web-{E34DA255-07CC-AECB-37FE-40242F1FF82D}" dt="2022-07-18T21:48:10.975" v="1" actId="20577"/>
          <ac:spMkLst>
            <pc:docMk/>
            <pc:sldMk cId="1021954192" sldId="278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58.149" v="8" actId="20577"/>
        <pc:sldMkLst>
          <pc:docMk/>
          <pc:sldMk cId="2036194262" sldId="282"/>
        </pc:sldMkLst>
        <pc:spChg chg="mod">
          <ac:chgData name="Cesar Augusto Lopez Gallego" userId="S::cesar.lopezg@upb.edu.co::0dfa9112-9251-4882-b472-cf2dfcee09d1" providerId="AD" clId="Web-{E34DA255-07CC-AECB-37FE-40242F1FF82D}" dt="2022-07-18T21:48:58.149" v="8" actId="20577"/>
          <ac:spMkLst>
            <pc:docMk/>
            <pc:sldMk cId="2036194262" sldId="282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32.241" v="5" actId="20577"/>
        <pc:sldMkLst>
          <pc:docMk/>
          <pc:sldMk cId="3966505" sldId="284"/>
        </pc:sldMkLst>
        <pc:spChg chg="mod">
          <ac:chgData name="Cesar Augusto Lopez Gallego" userId="S::cesar.lopezg@upb.edu.co::0dfa9112-9251-4882-b472-cf2dfcee09d1" providerId="AD" clId="Web-{E34DA255-07CC-AECB-37FE-40242F1FF82D}" dt="2022-07-18T21:48:32.241" v="5" actId="20577"/>
          <ac:spMkLst>
            <pc:docMk/>
            <pc:sldMk cId="3966505" sldId="284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37.741" v="6" actId="20577"/>
        <pc:sldMkLst>
          <pc:docMk/>
          <pc:sldMk cId="483647248" sldId="287"/>
        </pc:sldMkLst>
        <pc:spChg chg="mod">
          <ac:chgData name="Cesar Augusto Lopez Gallego" userId="S::cesar.lopezg@upb.edu.co::0dfa9112-9251-4882-b472-cf2dfcee09d1" providerId="AD" clId="Web-{E34DA255-07CC-AECB-37FE-40242F1FF82D}" dt="2022-07-18T21:48:37.741" v="6" actId="20577"/>
          <ac:spMkLst>
            <pc:docMk/>
            <pc:sldMk cId="483647248" sldId="28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4443042" y="-1424040"/>
            <a:ext cx="4931516" cy="119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8084555" y="2217473"/>
            <a:ext cx="6586750" cy="297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039355" y="-675587"/>
            <a:ext cx="6586750" cy="876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9951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2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951760" y="2839085"/>
            <a:ext cx="5845492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995160" y="1905318"/>
            <a:ext cx="5874280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995160" y="2839085"/>
            <a:ext cx="5874280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8914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008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Ejemplo 4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259839" y="2369712"/>
            <a:ext cx="106606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/>
              <a:t>Solicite 3 notas para un estudiante. La primera nota vale 40%, la segunda y la tercera valen 30% respectivamente. Calcule su nota final y escriba un mensaje si ganó o no. Para ganar debe sacar mínimo 3.5</a:t>
            </a:r>
          </a:p>
        </p:txBody>
      </p:sp>
    </p:spTree>
    <p:extLst>
      <p:ext uri="{BB962C8B-B14F-4D97-AF65-F5344CB8AC3E}">
        <p14:creationId xmlns:p14="http://schemas.microsoft.com/office/powerpoint/2010/main" val="102195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Ejemplo 5</a:t>
            </a:r>
            <a:endParaRPr lang="es-CO" sz="4950" dirty="0"/>
          </a:p>
        </p:txBody>
      </p:sp>
      <p:sp>
        <p:nvSpPr>
          <p:cNvPr id="3" name="CuadroTexto 2"/>
          <p:cNvSpPr txBox="1"/>
          <p:nvPr/>
        </p:nvSpPr>
        <p:spPr>
          <a:xfrm>
            <a:off x="681644" y="1733234"/>
            <a:ext cx="113219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En un país se otorgará a las ciudades que tengan más de 100.000 habitantes y un área superior a 20.000Kms</a:t>
            </a:r>
            <a:r>
              <a:rPr lang="es-ES" sz="2000" baseline="30000" dirty="0"/>
              <a:t>2</a:t>
            </a:r>
            <a:r>
              <a:rPr lang="es-ES" sz="2000" dirty="0"/>
              <a:t>, una partida para emergencias de 500.000.000. 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Si tiene más de 100.000 habitantes pero un área menor o igual a 20.000Kms</a:t>
            </a:r>
            <a:r>
              <a:rPr lang="es-ES" sz="2000" baseline="30000" dirty="0"/>
              <a:t>2</a:t>
            </a:r>
            <a:r>
              <a:rPr lang="es-ES" sz="2000" dirty="0"/>
              <a:t>, la partida será de 450.000.000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Si tiene entre 80.000 y 100.000 habitante y el área es mayor a 20.000  </a:t>
            </a:r>
            <a:r>
              <a:rPr lang="es-ES" sz="2000" dirty="0" err="1"/>
              <a:t>Kms</a:t>
            </a:r>
            <a:r>
              <a:rPr lang="es-ES" sz="2000" dirty="0"/>
              <a:t>, la partida será de 600.000.000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En cualquier otro caso, la partida será de 300.000.000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264384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Hasta ahora hemos visto</a:t>
            </a:r>
            <a:endParaRPr lang="es-CO" dirty="0"/>
          </a:p>
        </p:txBody>
      </p:sp>
      <p:sp>
        <p:nvSpPr>
          <p:cNvPr id="5" name="Flecha abajo 4"/>
          <p:cNvSpPr/>
          <p:nvPr/>
        </p:nvSpPr>
        <p:spPr>
          <a:xfrm>
            <a:off x="2474224" y="1634334"/>
            <a:ext cx="3025833" cy="1546168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Instrucciones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2266601" y="3694628"/>
            <a:ext cx="3332481" cy="129678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/>
              <a:t>?</a:t>
            </a:r>
            <a:endParaRPr lang="es-ES" dirty="0"/>
          </a:p>
          <a:p>
            <a:pPr algn="ctr"/>
            <a:r>
              <a:rPr lang="es-ES" dirty="0"/>
              <a:t>Condición</a:t>
            </a:r>
            <a:endParaRPr lang="es-CO" dirty="0"/>
          </a:p>
        </p:txBody>
      </p:sp>
      <p:sp>
        <p:nvSpPr>
          <p:cNvPr id="7" name="Flecha abajo 6"/>
          <p:cNvSpPr/>
          <p:nvPr/>
        </p:nvSpPr>
        <p:spPr>
          <a:xfrm rot="1500468">
            <a:off x="528516" y="5008801"/>
            <a:ext cx="2699891" cy="207664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Instrucciones cuando la condición es verdadera</a:t>
            </a:r>
            <a:endParaRPr lang="es-CO" dirty="0"/>
          </a:p>
        </p:txBody>
      </p:sp>
      <p:sp>
        <p:nvSpPr>
          <p:cNvPr id="9" name="Flecha abajo 8"/>
          <p:cNvSpPr/>
          <p:nvPr/>
        </p:nvSpPr>
        <p:spPr>
          <a:xfrm rot="19552780">
            <a:off x="4937033" y="4970144"/>
            <a:ext cx="2699891" cy="207664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Instrucciones cuando la condición es falsa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695113" y="2456878"/>
            <a:ext cx="4288905" cy="13940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Qué pasa si se quiere comparar el valor de UNA variable contra una lista de posibilidades?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97883" y="3694628"/>
            <a:ext cx="1668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Variable(s), constante, operador de comparación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713464" y="3796801"/>
            <a:ext cx="2541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Variables, constantes, operador(es) lógicos y operador(es) de comparación</a:t>
            </a:r>
            <a:endParaRPr lang="es-CO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27" y="4073695"/>
            <a:ext cx="1666875" cy="165735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9110749" y="5732986"/>
            <a:ext cx="3873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Escribamos un algoritmo e implementemos un programa java que simule la tirada de  un dado y muestre la palabra equivalente al número que cayó</a:t>
            </a:r>
            <a:endParaRPr lang="es-CO" dirty="0"/>
          </a:p>
        </p:txBody>
      </p:sp>
      <p:sp>
        <p:nvSpPr>
          <p:cNvPr id="16" name="Flecha curvada hacia abajo 15"/>
          <p:cNvSpPr/>
          <p:nvPr/>
        </p:nvSpPr>
        <p:spPr>
          <a:xfrm rot="1087394">
            <a:off x="984359" y="2815388"/>
            <a:ext cx="2497424" cy="96720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7" name="Flecha curvada hacia arriba 16"/>
          <p:cNvSpPr/>
          <p:nvPr/>
        </p:nvSpPr>
        <p:spPr>
          <a:xfrm rot="10447693">
            <a:off x="4918978" y="2916185"/>
            <a:ext cx="2403866" cy="10040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1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/>
      <p:bldP spid="12" grpId="0"/>
      <p:bldP spid="14" grpId="0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355349" cy="1502305"/>
          </a:xfrm>
        </p:spPr>
        <p:txBody>
          <a:bodyPr/>
          <a:lstStyle/>
          <a:p>
            <a:r>
              <a:rPr lang="es-ES" dirty="0"/>
              <a:t>Estructuras Condicionales – Caso </a:t>
            </a:r>
            <a:r>
              <a:rPr lang="es-ES" dirty="0" err="1"/>
              <a:t>ó</a:t>
            </a:r>
            <a:r>
              <a:rPr lang="es-ES" dirty="0"/>
              <a:t> Case (</a:t>
            </a:r>
            <a:r>
              <a:rPr lang="es-ES" dirty="0" err="1"/>
              <a:t>Switch</a:t>
            </a:r>
            <a:r>
              <a:rPr lang="es-ES" dirty="0"/>
              <a:t>)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648393" y="2049439"/>
            <a:ext cx="3094643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Cuántas variables hay? </a:t>
            </a:r>
          </a:p>
          <a:p>
            <a:endParaRPr lang="es-ES" sz="1600" dirty="0"/>
          </a:p>
          <a:p>
            <a:r>
              <a:rPr lang="es-ES" sz="1600" dirty="0">
                <a:solidFill>
                  <a:schemeClr val="accent1"/>
                </a:solidFill>
              </a:rPr>
              <a:t>UNA </a:t>
            </a:r>
            <a:r>
              <a:rPr lang="es-ES" sz="1600" dirty="0">
                <a:solidFill>
                  <a:schemeClr val="accent1"/>
                </a:solidFill>
                <a:sym typeface="Wingdings" panose="05000000000000000000" pitchFamily="2" charset="2"/>
              </a:rPr>
              <a:t> El valor que cae después de tirar el dado</a:t>
            </a:r>
            <a:endParaRPr lang="es-ES" sz="1600" dirty="0">
              <a:solidFill>
                <a:schemeClr val="accent1"/>
              </a:solidFill>
            </a:endParaRPr>
          </a:p>
          <a:p>
            <a:endParaRPr lang="es-ES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661912" y="3716308"/>
            <a:ext cx="3081123" cy="13234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Cuántos valores posibles puede tomar la variable en un momento?  </a:t>
            </a:r>
          </a:p>
          <a:p>
            <a:endParaRPr lang="es-ES" sz="1600" dirty="0"/>
          </a:p>
          <a:p>
            <a:r>
              <a:rPr lang="es-ES" sz="1600" dirty="0">
                <a:solidFill>
                  <a:schemeClr val="accent1"/>
                </a:solidFill>
              </a:rPr>
              <a:t>UNO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48394" y="5383177"/>
            <a:ext cx="3094642" cy="132343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Contra cuántos valores lo tengo que comparar? </a:t>
            </a:r>
          </a:p>
          <a:p>
            <a:endParaRPr lang="es-ES" sz="1600" dirty="0">
              <a:solidFill>
                <a:schemeClr val="accent1"/>
              </a:solidFill>
            </a:endParaRPr>
          </a:p>
          <a:p>
            <a:r>
              <a:rPr lang="es-ES" sz="1600" dirty="0">
                <a:solidFill>
                  <a:schemeClr val="accent1"/>
                </a:solidFill>
              </a:rPr>
              <a:t>SEIS </a:t>
            </a:r>
            <a:r>
              <a:rPr lang="es-ES" sz="1600" dirty="0">
                <a:solidFill>
                  <a:schemeClr val="accent1"/>
                </a:solidFill>
                <a:sym typeface="Wingdings" panose="05000000000000000000" pitchFamily="2" charset="2"/>
              </a:rPr>
              <a:t> El valor que cae después de tirar el dado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3" name="Llamada ovalada 2"/>
          <p:cNvSpPr/>
          <p:nvPr/>
        </p:nvSpPr>
        <p:spPr>
          <a:xfrm>
            <a:off x="4675447" y="1572244"/>
            <a:ext cx="4086807" cy="2487934"/>
          </a:xfrm>
          <a:prstGeom prst="wedgeEllipseCallout">
            <a:avLst>
              <a:gd name="adj1" fmla="val -1550"/>
              <a:gd name="adj2" fmla="val 778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ES" dirty="0">
                <a:solidFill>
                  <a:schemeClr val="tx1"/>
                </a:solidFill>
              </a:rPr>
              <a:t>Si TENGO </a:t>
            </a:r>
            <a:r>
              <a:rPr lang="es-ES" dirty="0">
                <a:solidFill>
                  <a:srgbClr val="FF0000"/>
                </a:solidFill>
              </a:rPr>
              <a:t>UNA VARIABLE</a:t>
            </a:r>
            <a:r>
              <a:rPr lang="es-ES" dirty="0">
                <a:solidFill>
                  <a:schemeClr val="tx1"/>
                </a:solidFill>
              </a:rPr>
              <a:t> Y LA VOY </a:t>
            </a:r>
            <a:r>
              <a:rPr lang="es-ES" dirty="0">
                <a:solidFill>
                  <a:srgbClr val="FF0000"/>
                </a:solidFill>
              </a:rPr>
              <a:t>A COMPARAR CONTRA UNA LISTA DE VALORES</a:t>
            </a:r>
            <a:r>
              <a:rPr lang="es-ES" dirty="0">
                <a:solidFill>
                  <a:schemeClr val="tx1"/>
                </a:solidFill>
              </a:rPr>
              <a:t>, LO MEJOR ES USAR EL CONDICIONAL </a:t>
            </a:r>
            <a:r>
              <a:rPr lang="es-ES" dirty="0">
                <a:solidFill>
                  <a:srgbClr val="FF0000"/>
                </a:solidFill>
              </a:rPr>
              <a:t>CASE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8" name="Google Shape;216;p20"/>
          <p:cNvSpPr txBox="1"/>
          <p:nvPr/>
        </p:nvSpPr>
        <p:spPr>
          <a:xfrm>
            <a:off x="8935766" y="2535028"/>
            <a:ext cx="4257720" cy="379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 DE (</a:t>
            </a:r>
            <a:r>
              <a:rPr lang="es-CO" sz="2000" i="1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 1: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000" b="0" i="1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 sz="1600"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 2: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000" b="0" i="1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 sz="20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.</a:t>
            </a:r>
            <a:endParaRPr sz="1600"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.</a:t>
            </a:r>
            <a:endParaRPr sz="1600"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 N: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000" b="0" i="1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 sz="20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OTROS CASOS: </a:t>
            </a:r>
            <a:r>
              <a:rPr lang="es-CO" sz="2000" b="0" i="1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 sz="1600"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FIN_CASO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545" y="4887432"/>
            <a:ext cx="2113864" cy="220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5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3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94" y="3071185"/>
            <a:ext cx="1666875" cy="16573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307107" y="3025505"/>
            <a:ext cx="4232027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800" dirty="0"/>
              <a:t>Escribamos una estructura Case que para el valor de la tirada de un dado y muestre la palabra equivalente al número que cayó</a:t>
            </a:r>
            <a:endParaRPr lang="es-CO" sz="1800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355349" cy="1502305"/>
          </a:xfrm>
        </p:spPr>
        <p:txBody>
          <a:bodyPr/>
          <a:lstStyle/>
          <a:p>
            <a:r>
              <a:rPr lang="es-ES" dirty="0"/>
              <a:t>Estructuras Condicionales – Caso </a:t>
            </a:r>
            <a:r>
              <a:rPr lang="es-ES" dirty="0" err="1"/>
              <a:t>ó</a:t>
            </a:r>
            <a:r>
              <a:rPr lang="es-ES" dirty="0"/>
              <a:t> Case (</a:t>
            </a:r>
            <a:r>
              <a:rPr lang="es-ES" dirty="0" err="1"/>
              <a:t>Switch</a:t>
            </a:r>
            <a:r>
              <a:rPr lang="es-ES" dirty="0"/>
              <a:t>)</a:t>
            </a:r>
            <a:endParaRPr lang="es-CO" dirty="0"/>
          </a:p>
        </p:txBody>
      </p:sp>
      <p:sp>
        <p:nvSpPr>
          <p:cNvPr id="9" name="Google Shape;216;p20"/>
          <p:cNvSpPr txBox="1"/>
          <p:nvPr/>
        </p:nvSpPr>
        <p:spPr>
          <a:xfrm>
            <a:off x="8114672" y="2231697"/>
            <a:ext cx="5172120" cy="4598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 DE (</a:t>
            </a:r>
            <a:r>
              <a:rPr lang="es-CO" sz="2400" b="0" i="1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VALOR_CARA_DADO</a:t>
            </a:r>
            <a:r>
              <a:rPr lang="es-CO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s-CO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 1:</a:t>
            </a:r>
            <a:r>
              <a:rPr lang="es-CO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400" i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Escriba “Uno”</a:t>
            </a:r>
            <a:endParaRPr sz="1800"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s-CO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 2:</a:t>
            </a:r>
            <a:r>
              <a:rPr lang="es-CO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400" b="0" i="1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Escriba “Dos”</a:t>
            </a:r>
            <a:endParaRPr sz="24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8145" lvl="1">
              <a:buClr>
                <a:schemeClr val="dk1"/>
              </a:buClr>
              <a:buSzPts val="1800"/>
            </a:pPr>
            <a:r>
              <a:rPr lang="es-CO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</a:t>
            </a:r>
            <a:r>
              <a:rPr lang="es-CO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 3:</a:t>
            </a: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400" i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Escriba “Tres”</a:t>
            </a:r>
            <a:endParaRPr sz="1800" dirty="0"/>
          </a:p>
          <a:p>
            <a:pPr marL="518145" lvl="1">
              <a:buClr>
                <a:schemeClr val="dk1"/>
              </a:buClr>
              <a:buSzPts val="1800"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CASO 4:</a:t>
            </a: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400" i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Escriba “Cuatro”</a:t>
            </a:r>
          </a:p>
          <a:p>
            <a:pPr marL="518145" lvl="1">
              <a:buClr>
                <a:schemeClr val="dk1"/>
              </a:buClr>
              <a:buSzPts val="1800"/>
            </a:pPr>
            <a:r>
              <a:rPr lang="es-CO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 CASO 5:</a:t>
            </a: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400" i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Escriba “Cinco”</a:t>
            </a:r>
            <a:endParaRPr lang="es-CO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8145" lvl="1">
              <a:buClr>
                <a:schemeClr val="dk1"/>
              </a:buClr>
              <a:buSzPts val="1800"/>
            </a:pPr>
            <a:r>
              <a:rPr lang="es-CO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 CASO 6:</a:t>
            </a:r>
            <a:r>
              <a:rPr lang="es-C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400" i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Escriba “Seis”</a:t>
            </a:r>
            <a:endParaRPr lang="es-CO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OTROS CASOS: </a:t>
            </a:r>
            <a:r>
              <a:rPr lang="es-CO" sz="2400" b="0" i="1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Escriba “Error”</a:t>
            </a:r>
            <a:endParaRPr sz="1800"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s-CO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FIN_CASO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17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Ejemplo 6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812273" y="2373135"/>
            <a:ext cx="79771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Diseñe un algoritmo y escriba un programa  en Java,  que solicite al usuario (dato entero)  obtenido al lanzar un dado de seis caras y muestre un mensaje con la cara opuesta. Los opuestos son: 1-6, 2-5 y 3-4.Se debe controlar que el número no sea menor que 1 </a:t>
            </a:r>
            <a:r>
              <a:rPr lang="es-ES" sz="2000" dirty="0" err="1"/>
              <a:t>ó</a:t>
            </a:r>
            <a:r>
              <a:rPr lang="es-ES" sz="2000" dirty="0"/>
              <a:t> mayor que 6, y se muestre un mensaje: "ERROR: Número incorrecto.".</a:t>
            </a:r>
            <a:endParaRPr lang="es-CO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071" y="1916114"/>
            <a:ext cx="16668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70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Ejercicio 7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1" y="2702522"/>
            <a:ext cx="2242003" cy="230953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191963" y="2059965"/>
            <a:ext cx="94153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En un restaurante se tienen 3 momentos: Entrada, Plato Fuerte y Bebida. A cada comensal se le pide que escoja para cada momento uno de 3 productos. </a:t>
            </a:r>
          </a:p>
          <a:p>
            <a:pPr>
              <a:lnSpc>
                <a:spcPct val="150000"/>
              </a:lnSpc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dirty="0"/>
              <a:t>Para la Entrada puede escoger: 1. Ceviche, 2. Crema, 3. Patacones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Para el plato fuerte: 1. Pollo, 2. Carne, 3. Pescado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Para la bebida: 1. Cerveza, 2. Jugo , 3. Gaseosa</a:t>
            </a:r>
          </a:p>
          <a:p>
            <a:pPr>
              <a:lnSpc>
                <a:spcPct val="150000"/>
              </a:lnSpc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dirty="0"/>
              <a:t>Diseñe un algoritmo y escriba un programa  en Java,  que solicite al comensal qué va a elegir para cada momento y al final muestre todo lo que éste escogió.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Si selecciona una opción diferente a 1, 2 o 3 en cada momento, Le muestre Opción Inválida.</a:t>
            </a:r>
          </a:p>
        </p:txBody>
      </p:sp>
    </p:spTree>
    <p:extLst>
      <p:ext uri="{BB962C8B-B14F-4D97-AF65-F5344CB8AC3E}">
        <p14:creationId xmlns:p14="http://schemas.microsoft.com/office/powerpoint/2010/main" val="3966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Ejercicio 8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00577" y="1753159"/>
            <a:ext cx="11086869" cy="49315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000" dirty="0"/>
              <a:t>En una universidad califican la última nota (la cuarta) de una materia de forma cualitativa: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E: Excelente, la nota numérica equivale a 5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B: Muy bueno, la nota numérica equivale a 4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R: Regular, la nota numérica equivale a 3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M: Mal, la nota numérica equivale a 2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D: Deficiente, la nota numérica equivale a 1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Elabore un algoritmo e implemente un programa en Java que:  solicite la nota cualitativa, obtenga la nota cuantitativa y calcule la definitiva si las otras tres notas son: 3, 5, 2 y valen todas el 25%</a:t>
            </a:r>
          </a:p>
        </p:txBody>
      </p:sp>
    </p:spTree>
    <p:extLst>
      <p:ext uri="{BB962C8B-B14F-4D97-AF65-F5344CB8AC3E}">
        <p14:creationId xmlns:p14="http://schemas.microsoft.com/office/powerpoint/2010/main" val="483647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41" y="2724829"/>
            <a:ext cx="2768620" cy="2295040"/>
          </a:xfrm>
          <a:prstGeom prst="rect">
            <a:avLst/>
          </a:prstGeom>
        </p:spPr>
      </p:pic>
      <p:sp>
        <p:nvSpPr>
          <p:cNvPr id="4" name="Llamada ovalada 3"/>
          <p:cNvSpPr/>
          <p:nvPr/>
        </p:nvSpPr>
        <p:spPr>
          <a:xfrm>
            <a:off x="1138335" y="1156996"/>
            <a:ext cx="3993502" cy="1567833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tx1"/>
                </a:solidFill>
              </a:rPr>
              <a:t>Y si tenemos condicionales más complejos, por ejemplo:</a:t>
            </a:r>
            <a:endParaRPr lang="es-CO" sz="18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39070"/>
              </p:ext>
            </p:extLst>
          </p:nvPr>
        </p:nvGraphicFramePr>
        <p:xfrm>
          <a:off x="4492326" y="2804342"/>
          <a:ext cx="81836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918">
                  <a:extLst>
                    <a:ext uri="{9D8B030D-6E8A-4147-A177-3AD203B41FA5}">
                      <a16:colId xmlns:a16="http://schemas.microsoft.com/office/drawing/2014/main" val="3099405376"/>
                    </a:ext>
                  </a:extLst>
                </a:gridCol>
                <a:gridCol w="2045918">
                  <a:extLst>
                    <a:ext uri="{9D8B030D-6E8A-4147-A177-3AD203B41FA5}">
                      <a16:colId xmlns:a16="http://schemas.microsoft.com/office/drawing/2014/main" val="83897135"/>
                    </a:ext>
                  </a:extLst>
                </a:gridCol>
                <a:gridCol w="2045918">
                  <a:extLst>
                    <a:ext uri="{9D8B030D-6E8A-4147-A177-3AD203B41FA5}">
                      <a16:colId xmlns:a16="http://schemas.microsoft.com/office/drawing/2014/main" val="3084356220"/>
                    </a:ext>
                  </a:extLst>
                </a:gridCol>
                <a:gridCol w="2045918">
                  <a:extLst>
                    <a:ext uri="{9D8B030D-6E8A-4147-A177-3AD203B41FA5}">
                      <a16:colId xmlns:a16="http://schemas.microsoft.com/office/drawing/2014/main" val="294347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Nota Promedio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</a:t>
                      </a:r>
                      <a:r>
                        <a:rPr lang="es-ES" baseline="0" dirty="0"/>
                        <a:t> Completo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Puntos Labor Social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Descuento Matrícula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1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&gt;= 4.7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dirty="0"/>
                        <a:t>&gt;</a:t>
                      </a:r>
                      <a:r>
                        <a:rPr lang="es-ES" baseline="0" dirty="0"/>
                        <a:t> </a:t>
                      </a:r>
                      <a:r>
                        <a:rPr lang="es-ES" dirty="0"/>
                        <a:t>50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6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&gt;=</a:t>
                      </a:r>
                      <a:r>
                        <a:rPr lang="es-ES" baseline="0" dirty="0"/>
                        <a:t> 4.5 y &lt; 4.7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dirty="0"/>
                        <a:t>&gt;</a:t>
                      </a:r>
                      <a:r>
                        <a:rPr lang="es-ES" baseline="0" dirty="0"/>
                        <a:t> </a:t>
                      </a:r>
                      <a:r>
                        <a:rPr lang="es-ES" dirty="0"/>
                        <a:t>50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85%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7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&gt;= 4.7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dirty="0"/>
                        <a:t>&gt;=40 y &lt;</a:t>
                      </a:r>
                      <a:r>
                        <a:rPr lang="es-ES" baseline="0" dirty="0"/>
                        <a:t> 50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80%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9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&gt;=</a:t>
                      </a:r>
                      <a:r>
                        <a:rPr lang="es-ES" baseline="0" dirty="0"/>
                        <a:t> 4.5 y &lt; 4.7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dirty="0"/>
                        <a:t>&gt;=40 y &lt;</a:t>
                      </a:r>
                      <a:r>
                        <a:rPr lang="es-ES" baseline="0" dirty="0"/>
                        <a:t> 50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50%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56025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840962" y="1821424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Una universidad entrega becas cada semestre basado en la siguiente tabla:</a:t>
            </a:r>
          </a:p>
          <a:p>
            <a:endParaRPr lang="es-CO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433094" y="4933574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En otro caso, no gana nada…</a:t>
            </a:r>
          </a:p>
          <a:p>
            <a:endParaRPr lang="es-CO" sz="2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081" y="5510648"/>
            <a:ext cx="1422025" cy="146864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315200" y="5921806"/>
            <a:ext cx="536079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rgbClr val="FF0000"/>
                </a:solidFill>
              </a:rPr>
              <a:t>Qué condicionales pongo para saber quién y qué beca se gana </a:t>
            </a:r>
            <a:endParaRPr lang="es-CO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7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949960" y="413810"/>
            <a:ext cx="10769289" cy="1164620"/>
          </a:xfrm>
        </p:spPr>
        <p:txBody>
          <a:bodyPr/>
          <a:lstStyle/>
          <a:p>
            <a:r>
              <a:rPr lang="es-ES" sz="4400" dirty="0"/>
              <a:t>Condicionales Si </a:t>
            </a:r>
            <a:r>
              <a:rPr lang="es-ES" sz="4400" dirty="0">
                <a:sym typeface="Wingdings" panose="05000000000000000000" pitchFamily="2" charset="2"/>
              </a:rPr>
              <a:t> </a:t>
            </a:r>
            <a:r>
              <a:rPr lang="es-ES" sz="4400" dirty="0" err="1"/>
              <a:t>SinoSi</a:t>
            </a:r>
            <a:r>
              <a:rPr lang="es-ES" sz="4400" dirty="0"/>
              <a:t> </a:t>
            </a:r>
            <a:r>
              <a:rPr lang="es-ES" sz="4400" dirty="0">
                <a:sym typeface="Wingdings" panose="05000000000000000000" pitchFamily="2" charset="2"/>
              </a:rPr>
              <a:t></a:t>
            </a:r>
            <a:r>
              <a:rPr lang="es-ES" sz="4400" dirty="0"/>
              <a:t> Sino</a:t>
            </a:r>
            <a:endParaRPr lang="es-CO" sz="4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404047" y="1754155"/>
            <a:ext cx="87147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Si (Expresión Condicional)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Sino Si (Expresión Condicional)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Sino Si (Expresión Condicional)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Sino</a:t>
            </a:r>
            <a:endParaRPr lang="es-CO" sz="2000" dirty="0"/>
          </a:p>
        </p:txBody>
      </p:sp>
      <p:sp>
        <p:nvSpPr>
          <p:cNvPr id="7" name="Rectángulo 6"/>
          <p:cNvSpPr/>
          <p:nvPr/>
        </p:nvSpPr>
        <p:spPr>
          <a:xfrm>
            <a:off x="4982547" y="2332653"/>
            <a:ext cx="5635690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Si cumple la condición</a:t>
            </a:r>
            <a:endParaRPr lang="es-CO" sz="1600" dirty="0"/>
          </a:p>
        </p:txBody>
      </p:sp>
      <p:sp>
        <p:nvSpPr>
          <p:cNvPr id="8" name="Rectángulo 7"/>
          <p:cNvSpPr/>
          <p:nvPr/>
        </p:nvSpPr>
        <p:spPr>
          <a:xfrm>
            <a:off x="4982547" y="3870648"/>
            <a:ext cx="5635690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Si cumple la condición</a:t>
            </a:r>
            <a:endParaRPr lang="es-CO" sz="1600" dirty="0"/>
          </a:p>
        </p:txBody>
      </p:sp>
      <p:sp>
        <p:nvSpPr>
          <p:cNvPr id="9" name="Rectángulo 8"/>
          <p:cNvSpPr/>
          <p:nvPr/>
        </p:nvSpPr>
        <p:spPr>
          <a:xfrm>
            <a:off x="4982547" y="5399389"/>
            <a:ext cx="5635690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Si cumple la condición</a:t>
            </a:r>
            <a:endParaRPr lang="es-CO" sz="1600" dirty="0"/>
          </a:p>
        </p:txBody>
      </p:sp>
      <p:sp>
        <p:nvSpPr>
          <p:cNvPr id="10" name="Rectángulo 9"/>
          <p:cNvSpPr/>
          <p:nvPr/>
        </p:nvSpPr>
        <p:spPr>
          <a:xfrm>
            <a:off x="4982547" y="6646579"/>
            <a:ext cx="5635690" cy="78377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Si no cumplió ninguna condición 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88397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733" y="2615252"/>
            <a:ext cx="4920017" cy="369001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949960" y="413809"/>
            <a:ext cx="10661667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condicionales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Condicionales Anidados</a:t>
            </a:r>
            <a:endParaRPr lang="es-CO" dirty="0"/>
          </a:p>
        </p:txBody>
      </p:sp>
      <p:grpSp>
        <p:nvGrpSpPr>
          <p:cNvPr id="14" name="Grupo 13"/>
          <p:cNvGrpSpPr/>
          <p:nvPr/>
        </p:nvGrpSpPr>
        <p:grpSpPr>
          <a:xfrm>
            <a:off x="1462974" y="1718414"/>
            <a:ext cx="5442076" cy="395400"/>
            <a:chOff x="2246746" y="2676699"/>
            <a:chExt cx="5442076" cy="395400"/>
          </a:xfrm>
        </p:grpSpPr>
        <p:sp>
          <p:nvSpPr>
            <p:cNvPr id="6" name="CuadroTexto 5"/>
            <p:cNvSpPr txBox="1"/>
            <p:nvPr/>
          </p:nvSpPr>
          <p:spPr>
            <a:xfrm>
              <a:off x="2246746" y="267669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</a:rPr>
                <a:t>Si </a:t>
              </a:r>
              <a:endParaRPr lang="es-CO" sz="1800" dirty="0">
                <a:solidFill>
                  <a:srgbClr val="FF0000"/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016208" y="26766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</a:rPr>
                <a:t>( </a:t>
              </a:r>
              <a:endParaRPr lang="es-CO" sz="1800" dirty="0">
                <a:solidFill>
                  <a:srgbClr val="FF0000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363092" y="270276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</a:rPr>
                <a:t>) </a:t>
              </a:r>
              <a:endParaRPr lang="es-CO" sz="1800" dirty="0">
                <a:solidFill>
                  <a:srgbClr val="FF0000"/>
                </a:solidFill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3799927" y="2676699"/>
              <a:ext cx="2544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</a:rPr>
                <a:t>Expresión Condicional </a:t>
              </a:r>
              <a:endParaRPr lang="es-CO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2608555" y="2507844"/>
            <a:ext cx="5442076" cy="395400"/>
            <a:chOff x="2246746" y="2676699"/>
            <a:chExt cx="5442076" cy="395400"/>
          </a:xfrm>
        </p:grpSpPr>
        <p:sp>
          <p:nvSpPr>
            <p:cNvPr id="17" name="CuadroTexto 16"/>
            <p:cNvSpPr txBox="1"/>
            <p:nvPr/>
          </p:nvSpPr>
          <p:spPr>
            <a:xfrm>
              <a:off x="2246746" y="267669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92D050"/>
                  </a:solidFill>
                </a:rPr>
                <a:t>Si </a:t>
              </a:r>
              <a:endParaRPr lang="es-CO" sz="1800" dirty="0">
                <a:solidFill>
                  <a:srgbClr val="92D050"/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016208" y="26766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92D050"/>
                  </a:solidFill>
                </a:rPr>
                <a:t>( </a:t>
              </a:r>
              <a:endParaRPr lang="es-CO" sz="1800" dirty="0">
                <a:solidFill>
                  <a:srgbClr val="92D050"/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363092" y="270276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92D050"/>
                  </a:solidFill>
                </a:rPr>
                <a:t>) </a:t>
              </a:r>
              <a:endParaRPr lang="es-CO" sz="1800" dirty="0">
                <a:solidFill>
                  <a:srgbClr val="92D050"/>
                </a:solidFill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3799927" y="2676699"/>
              <a:ext cx="2544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92D050"/>
                  </a:solidFill>
                </a:rPr>
                <a:t>Expresión Condicional </a:t>
              </a:r>
              <a:endParaRPr lang="es-CO" sz="18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3688549" y="3245138"/>
            <a:ext cx="5442076" cy="395400"/>
            <a:chOff x="2246746" y="2676699"/>
            <a:chExt cx="5442076" cy="395400"/>
          </a:xfrm>
        </p:grpSpPr>
        <p:sp>
          <p:nvSpPr>
            <p:cNvPr id="22" name="CuadroTexto 21"/>
            <p:cNvSpPr txBox="1"/>
            <p:nvPr/>
          </p:nvSpPr>
          <p:spPr>
            <a:xfrm>
              <a:off x="2246746" y="267669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chemeClr val="accent2"/>
                  </a:solidFill>
                </a:rPr>
                <a:t>Si </a:t>
              </a:r>
              <a:endParaRPr lang="es-CO" sz="1800" dirty="0">
                <a:solidFill>
                  <a:schemeClr val="accent2"/>
                </a:solidFill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3016208" y="26766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chemeClr val="accent2"/>
                  </a:solidFill>
                </a:rPr>
                <a:t>( </a:t>
              </a:r>
              <a:endParaRPr lang="es-CO" sz="1800" dirty="0">
                <a:solidFill>
                  <a:schemeClr val="accent2"/>
                </a:solidFill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7363092" y="270276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chemeClr val="accent2"/>
                  </a:solidFill>
                </a:rPr>
                <a:t>) </a:t>
              </a:r>
              <a:endParaRPr lang="es-CO" sz="1800" dirty="0">
                <a:solidFill>
                  <a:schemeClr val="accent2"/>
                </a:solidFill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3799927" y="2676699"/>
              <a:ext cx="2544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chemeClr val="accent2"/>
                  </a:solidFill>
                </a:rPr>
                <a:t>Expresión Condicional </a:t>
              </a:r>
              <a:endParaRPr lang="es-CO" sz="18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7" name="CuadroTexto 26"/>
          <p:cNvSpPr txBox="1"/>
          <p:nvPr/>
        </p:nvSpPr>
        <p:spPr>
          <a:xfrm>
            <a:off x="3703747" y="413696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2"/>
                </a:solidFill>
              </a:rPr>
              <a:t>Si no</a:t>
            </a:r>
            <a:endParaRPr lang="es-CO" sz="1800" dirty="0">
              <a:solidFill>
                <a:schemeClr val="accent2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03747" y="477186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2"/>
                </a:solidFill>
              </a:rPr>
              <a:t>Fin Si</a:t>
            </a:r>
            <a:endParaRPr lang="es-CO" sz="1800" dirty="0">
              <a:solidFill>
                <a:schemeClr val="accent2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2675239" y="514119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92D050"/>
                </a:solidFill>
              </a:rPr>
              <a:t>Si no</a:t>
            </a:r>
            <a:endParaRPr lang="es-CO" sz="1800" dirty="0">
              <a:solidFill>
                <a:srgbClr val="92D050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675239" y="577608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92D050"/>
                </a:solidFill>
              </a:rPr>
              <a:t>Fin Si</a:t>
            </a:r>
            <a:endParaRPr lang="es-CO" sz="1800" dirty="0">
              <a:solidFill>
                <a:srgbClr val="92D05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1462974" y="620251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FF0000"/>
                </a:solidFill>
              </a:rPr>
              <a:t>Si no</a:t>
            </a:r>
            <a:endParaRPr lang="es-CO" sz="1800" dirty="0">
              <a:solidFill>
                <a:srgbClr val="FF000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462974" y="683740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FF0000"/>
                </a:solidFill>
              </a:rPr>
              <a:t>Fin Si</a:t>
            </a:r>
            <a:endParaRPr lang="es-CO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4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Ejercicio 9</a:t>
            </a:r>
            <a:endParaRPr lang="es-CO" sz="4950" dirty="0"/>
          </a:p>
        </p:txBody>
      </p:sp>
      <p:sp>
        <p:nvSpPr>
          <p:cNvPr id="3" name="CuadroTexto 2"/>
          <p:cNvSpPr txBox="1"/>
          <p:nvPr/>
        </p:nvSpPr>
        <p:spPr>
          <a:xfrm>
            <a:off x="681644" y="1733234"/>
            <a:ext cx="77718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Dependiendo de los puntos que haya acumulado en un almacén de ropa, los clientes de un almacén podrán reclamar la siguiente lista de artículos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Puntos	Mínimos		Artículo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10.000			Gorra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20.000			Morral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30.000			Camiseta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40.000			Sudadera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50.000			Tenis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Diseñe un algoritmo y escriba un programa  en Java,  que le pida a los clientes su nombre y cantidad de puntos, y le diga qué premios pueden reclamar</a:t>
            </a:r>
            <a:endParaRPr lang="es-CO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218" y="2888460"/>
            <a:ext cx="3851422" cy="218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94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Ejercicio 10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757353" y="2111434"/>
            <a:ext cx="84623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/>
              <a:t>Se tiene un juego con 3 dados. Cada participante lanza en su turno los 3 dados. Diseñe un algoritmo para implementar las siguientes condiciones: </a:t>
            </a:r>
          </a:p>
          <a:p>
            <a:endParaRPr lang="es-CO" sz="2000" dirty="0"/>
          </a:p>
          <a:p>
            <a:r>
              <a:rPr lang="es-CO" sz="2000" dirty="0"/>
              <a:t>Si los 3 dados tienen el mismo valor, el participante obtiene 1000 puntos extra. Si dos de los 3 dados tienen el mismo valor, el participante obtiene 500 puntos extra. En cualquier otro caso, el participante no obtiene puntos extra.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266" y="2277555"/>
            <a:ext cx="17430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6059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s-CO" sz="495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Ejercicio </a:t>
            </a:r>
            <a:r>
              <a:rPr lang="es-CO" sz="4950" dirty="0"/>
              <a:t>11 </a:t>
            </a:r>
            <a:endParaRPr dirty="0"/>
          </a:p>
        </p:txBody>
      </p:sp>
      <p:sp>
        <p:nvSpPr>
          <p:cNvPr id="256" name="Google Shape;256;p23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restaurante vende 3 platos. Si el cliente solicita el plato 1,  le dan el postre gratis; si selecciona el plato 2,  le dan la bebida gratis y si selecciona el plato 3, le dan postre y bebida. Elabore un algoritmo que dependiendo de la selección del cliente, muestre el obsequio que le da el restaurante. </a:t>
            </a:r>
            <a:endParaRPr dirty="0"/>
          </a:p>
          <a:p>
            <a:pPr marL="777217" marR="0" lvl="1" indent="-25907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de Entrada?</a:t>
            </a:r>
            <a:endParaRPr dirty="0"/>
          </a:p>
          <a:p>
            <a:pPr marL="777217" marR="0" lvl="1" indent="-25907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Cuál es el Proceso</a:t>
            </a:r>
            <a:endParaRPr dirty="0"/>
          </a:p>
          <a:p>
            <a:pPr marL="777217" marR="0" lvl="1" indent="-25907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de Salida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s-CO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/>
          </a:p>
        </p:txBody>
      </p:sp>
      <p:pic>
        <p:nvPicPr>
          <p:cNvPr id="262" name="Google Shape;26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4935" y="2946400"/>
            <a:ext cx="2896797" cy="257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0578" y="316753"/>
            <a:ext cx="10937240" cy="1502305"/>
          </a:xfrm>
        </p:spPr>
        <p:txBody>
          <a:bodyPr/>
          <a:lstStyle/>
          <a:p>
            <a:r>
              <a:rPr lang="es-ES" dirty="0"/>
              <a:t>Recordemos - Operadores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9908771" y="2610719"/>
            <a:ext cx="330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Lógicos</a:t>
            </a:r>
            <a:endParaRPr lang="es-CO" sz="3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933798" y="1978429"/>
            <a:ext cx="330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De comparación</a:t>
            </a:r>
            <a:endParaRPr lang="es-CO" sz="3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84200" y="2726576"/>
            <a:ext cx="380653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&gt;  Mayor que</a:t>
            </a:r>
            <a:endParaRPr lang="es-CO" sz="3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84199" y="3397161"/>
            <a:ext cx="3806539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&lt;  Menor que</a:t>
            </a:r>
            <a:endParaRPr lang="es-CO" sz="3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84200" y="4023361"/>
            <a:ext cx="380654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&gt;=  Mayor igual a</a:t>
            </a:r>
            <a:endParaRPr lang="es-CO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84199" y="4685496"/>
            <a:ext cx="3846483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&lt; =  Menor igual a</a:t>
            </a:r>
            <a:endParaRPr lang="es-CO" sz="3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84199" y="5400393"/>
            <a:ext cx="380654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= = igual a</a:t>
            </a:r>
            <a:endParaRPr lang="es-CO" sz="3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84199" y="6068293"/>
            <a:ext cx="383979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! = diferente a</a:t>
            </a:r>
            <a:endParaRPr lang="es-CO" sz="3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45321" y="3573691"/>
            <a:ext cx="3671916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Y &amp;&amp;</a:t>
            </a:r>
            <a:endParaRPr lang="es-CO" sz="32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561946" y="4364362"/>
            <a:ext cx="3671916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O ||</a:t>
            </a:r>
            <a:endParaRPr lang="es-CO" sz="3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545321" y="5207247"/>
            <a:ext cx="3671916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NO !</a:t>
            </a:r>
            <a:endParaRPr lang="es-CO" sz="3200" dirty="0"/>
          </a:p>
        </p:txBody>
      </p:sp>
      <p:sp>
        <p:nvSpPr>
          <p:cNvPr id="14" name="Flecha curvada hacia abajo 13"/>
          <p:cNvSpPr/>
          <p:nvPr/>
        </p:nvSpPr>
        <p:spPr>
          <a:xfrm rot="1823717">
            <a:off x="4330420" y="1920216"/>
            <a:ext cx="2277688" cy="96720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8" name="Flecha curvada hacia arriba 17"/>
          <p:cNvSpPr/>
          <p:nvPr/>
        </p:nvSpPr>
        <p:spPr>
          <a:xfrm rot="10447693">
            <a:off x="7575290" y="2205121"/>
            <a:ext cx="2928488" cy="11910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9" name="Doble onda 18"/>
          <p:cNvSpPr/>
          <p:nvPr/>
        </p:nvSpPr>
        <p:spPr>
          <a:xfrm>
            <a:off x="5279180" y="3981936"/>
            <a:ext cx="3474210" cy="2148676"/>
          </a:xfrm>
          <a:prstGeom prst="doubleWav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b="1" dirty="0">
                <a:solidFill>
                  <a:schemeClr val="tx1"/>
                </a:solidFill>
              </a:rPr>
              <a:t>CONSTRUCCIÓN DE </a:t>
            </a:r>
          </a:p>
          <a:p>
            <a:pPr algn="ctr"/>
            <a:endParaRPr lang="es-ES" sz="1800" b="1" dirty="0">
              <a:solidFill>
                <a:schemeClr val="tx1"/>
              </a:solidFill>
            </a:endParaRPr>
          </a:p>
          <a:p>
            <a:pPr algn="ctr"/>
            <a:r>
              <a:rPr lang="es-ES" sz="1800" b="1" dirty="0">
                <a:solidFill>
                  <a:schemeClr val="tx1"/>
                </a:solidFill>
              </a:rPr>
              <a:t> EXPRESIONES</a:t>
            </a:r>
          </a:p>
          <a:p>
            <a:pPr algn="ctr"/>
            <a:endParaRPr lang="es-ES" sz="1800" b="1" dirty="0">
              <a:solidFill>
                <a:schemeClr val="tx1"/>
              </a:solidFill>
            </a:endParaRPr>
          </a:p>
          <a:p>
            <a:pPr algn="ctr"/>
            <a:r>
              <a:rPr lang="es-ES" sz="1800" b="1" dirty="0">
                <a:solidFill>
                  <a:schemeClr val="tx1"/>
                </a:solidFill>
              </a:rPr>
              <a:t>CONDICIONALES </a:t>
            </a:r>
            <a:endParaRPr lang="es-CO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3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Expresión Condicional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9559636" y="2400433"/>
            <a:ext cx="2759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SU RESULTADO SERÁ:</a:t>
            </a:r>
            <a:endParaRPr lang="es-CO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262" y="3527200"/>
            <a:ext cx="2312141" cy="15317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3653267"/>
            <a:ext cx="2327564" cy="140572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467395" y="39269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o</a:t>
            </a:r>
            <a:endParaRPr lang="es-CO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183176" y="2292441"/>
            <a:ext cx="5931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PERMITEN PREGUNTAR SI ALGO CUMPLE O NO UNA CONDICIÓN</a:t>
            </a:r>
            <a:endParaRPr lang="es-CO" sz="2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326" y="3337909"/>
            <a:ext cx="1327727" cy="234782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387739" y="4511694"/>
            <a:ext cx="212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Juan: Mide 1.80</a:t>
            </a:r>
            <a:endParaRPr lang="es-CO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00410" y="6062056"/>
            <a:ext cx="631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/>
              <a:t>CONDICION: LOS QUE MIDAN MÁS DE 1.80 SON ALTOS</a:t>
            </a:r>
            <a:endParaRPr lang="es-CO" sz="18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159362" y="6439246"/>
            <a:ext cx="1869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Juan es alto </a:t>
            </a:r>
            <a:endParaRPr lang="es-CO" sz="24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807" y="6028406"/>
            <a:ext cx="1153176" cy="1091177"/>
          </a:xfrm>
          <a:prstGeom prst="rect">
            <a:avLst/>
          </a:prstGeom>
        </p:spPr>
      </p:pic>
      <p:sp>
        <p:nvSpPr>
          <p:cNvPr id="15" name="Flecha derecha 14"/>
          <p:cNvSpPr/>
          <p:nvPr/>
        </p:nvSpPr>
        <p:spPr>
          <a:xfrm>
            <a:off x="6293393" y="6475988"/>
            <a:ext cx="1862051" cy="5417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PREGUNTA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Llamada ovalada 16"/>
          <p:cNvSpPr/>
          <p:nvPr/>
        </p:nvSpPr>
        <p:spPr>
          <a:xfrm>
            <a:off x="7714210" y="466444"/>
            <a:ext cx="4077918" cy="932853"/>
          </a:xfrm>
          <a:prstGeom prst="wedgeEllipseCallout">
            <a:avLst>
              <a:gd name="adj1" fmla="val -67310"/>
              <a:gd name="adj2" fmla="val 464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SON MUY USADAS EN LA CONSTRUCCION DE ALGORITMOS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7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  <p:bldP spid="12" grpId="0"/>
      <p:bldP spid="13" grpId="0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637982" cy="1502305"/>
          </a:xfrm>
        </p:spPr>
        <p:txBody>
          <a:bodyPr/>
          <a:lstStyle/>
          <a:p>
            <a:r>
              <a:rPr lang="es-ES" dirty="0"/>
              <a:t>Cómo se identifica cuándo usarlas en un algoritmo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1180407" y="2460567"/>
            <a:ext cx="821297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800" dirty="0"/>
              <a:t>IDENTIFIQUEN EN EL ENUNCIADO QUE DEBEN HACER ALGO CUANDO SE CUMPLA UNA CONDICIÓN Y OTRA COSA CUANDO NO LA CUMPLA. </a:t>
            </a:r>
            <a:endParaRPr lang="es-CO" sz="1800" dirty="0"/>
          </a:p>
        </p:txBody>
      </p:sp>
      <p:pic>
        <p:nvPicPr>
          <p:cNvPr id="4" name="Google Shape;9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91802" y="3892609"/>
            <a:ext cx="2530606" cy="20655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lecha derecha 5"/>
          <p:cNvSpPr/>
          <p:nvPr/>
        </p:nvSpPr>
        <p:spPr>
          <a:xfrm>
            <a:off x="315884" y="4112780"/>
            <a:ext cx="2227811" cy="15794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En la entrada de un Circo nos encontramos esto: </a:t>
            </a:r>
            <a:endParaRPr lang="es-CO" dirty="0"/>
          </a:p>
        </p:txBody>
      </p:sp>
      <p:sp>
        <p:nvSpPr>
          <p:cNvPr id="7" name="Flecha derecha 6"/>
          <p:cNvSpPr/>
          <p:nvPr/>
        </p:nvSpPr>
        <p:spPr>
          <a:xfrm>
            <a:off x="5286894" y="4112779"/>
            <a:ext cx="2227811" cy="15794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¿Cuál será la expresión condicional? 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7514705" y="467165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Si Edad </a:t>
            </a:r>
            <a:r>
              <a:rPr lang="es-ES" sz="2400" dirty="0">
                <a:solidFill>
                  <a:srgbClr val="FF0000"/>
                </a:solidFill>
              </a:rPr>
              <a:t>&lt;</a:t>
            </a:r>
            <a:r>
              <a:rPr lang="es-ES" sz="2400" dirty="0"/>
              <a:t> 12 </a:t>
            </a:r>
            <a:endParaRPr lang="es-CO" sz="2400" dirty="0"/>
          </a:p>
        </p:txBody>
      </p:sp>
      <p:sp>
        <p:nvSpPr>
          <p:cNvPr id="9" name="Flecha derecha 8"/>
          <p:cNvSpPr/>
          <p:nvPr/>
        </p:nvSpPr>
        <p:spPr>
          <a:xfrm rot="19901158">
            <a:off x="9644993" y="3881171"/>
            <a:ext cx="1406506" cy="731520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Verdadero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Flecha derecha 9"/>
          <p:cNvSpPr/>
          <p:nvPr/>
        </p:nvSpPr>
        <p:spPr>
          <a:xfrm rot="2246011">
            <a:off x="9656845" y="5254628"/>
            <a:ext cx="1406506" cy="73152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Falso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1405062" y="3149651"/>
            <a:ext cx="1961803" cy="109728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Entra gratis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1405061" y="5371530"/>
            <a:ext cx="1961803" cy="1097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Paga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092761" y="6533609"/>
            <a:ext cx="9813904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lvl="0" algn="ctr"/>
            <a:r>
              <a:rPr lang="es-E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 algoritmia, esta estructura condicional se llama SI, ENTONCES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8728364" y="4671655"/>
            <a:ext cx="282632" cy="4616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/>
          <p:cNvSpPr txBox="1"/>
          <p:nvPr/>
        </p:nvSpPr>
        <p:spPr>
          <a:xfrm>
            <a:off x="8379229" y="5426193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Operador</a:t>
            </a:r>
            <a:endParaRPr lang="es-CO" dirty="0"/>
          </a:p>
        </p:txBody>
      </p:sp>
      <p:cxnSp>
        <p:nvCxnSpPr>
          <p:cNvPr id="17" name="Conector recto de flecha 16"/>
          <p:cNvCxnSpPr>
            <a:stCxn id="14" idx="4"/>
            <a:endCxn id="15" idx="0"/>
          </p:cNvCxnSpPr>
          <p:nvPr/>
        </p:nvCxnSpPr>
        <p:spPr>
          <a:xfrm flipH="1">
            <a:off x="8849070" y="5133320"/>
            <a:ext cx="20610" cy="29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7980218" y="4112779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Variable</a:t>
            </a:r>
            <a:endParaRPr lang="es-CO" dirty="0"/>
          </a:p>
        </p:txBody>
      </p:sp>
      <p:cxnSp>
        <p:nvCxnSpPr>
          <p:cNvPr id="20" name="Conector recto de flecha 19"/>
          <p:cNvCxnSpPr>
            <a:stCxn id="8" idx="0"/>
            <a:endCxn id="18" idx="2"/>
          </p:cNvCxnSpPr>
          <p:nvPr/>
        </p:nvCxnSpPr>
        <p:spPr>
          <a:xfrm flipH="1" flipV="1">
            <a:off x="8401167" y="4420556"/>
            <a:ext cx="134010" cy="25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8849069" y="389608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constante</a:t>
            </a:r>
            <a:endParaRPr lang="es-CO" dirty="0"/>
          </a:p>
        </p:txBody>
      </p:sp>
      <p:cxnSp>
        <p:nvCxnSpPr>
          <p:cNvPr id="23" name="Conector recto de flecha 22"/>
          <p:cNvCxnSpPr>
            <a:endCxn id="21" idx="2"/>
          </p:cNvCxnSpPr>
          <p:nvPr/>
        </p:nvCxnSpPr>
        <p:spPr>
          <a:xfrm flipV="1">
            <a:off x="9270022" y="4203859"/>
            <a:ext cx="59307" cy="4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2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 de la estructura condicional básica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2246746" y="2676699"/>
            <a:ext cx="782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Si </a:t>
            </a:r>
            <a:endParaRPr lang="es-CO" sz="4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3016208" y="2676699"/>
            <a:ext cx="498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( </a:t>
            </a:r>
            <a:endParaRPr lang="es-CO" sz="4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9785539" y="2676699"/>
            <a:ext cx="498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) </a:t>
            </a:r>
            <a:endParaRPr lang="es-CO" sz="4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799927" y="2676699"/>
            <a:ext cx="5431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Expresión Condicional </a:t>
            </a:r>
            <a:endParaRPr lang="es-CO" sz="4000" dirty="0"/>
          </a:p>
        </p:txBody>
      </p:sp>
      <p:sp>
        <p:nvSpPr>
          <p:cNvPr id="8" name="Rectángulo 7"/>
          <p:cNvSpPr/>
          <p:nvPr/>
        </p:nvSpPr>
        <p:spPr>
          <a:xfrm>
            <a:off x="3358342" y="3640976"/>
            <a:ext cx="6616931" cy="10029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tx1"/>
                </a:solidFill>
              </a:rPr>
              <a:t>Lo que se debe ejecutar si es verdadero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303623" y="4643933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Sino </a:t>
            </a:r>
            <a:endParaRPr lang="es-CO" sz="4000" dirty="0"/>
          </a:p>
        </p:txBody>
      </p:sp>
      <p:sp>
        <p:nvSpPr>
          <p:cNvPr id="10" name="Rectángulo 9"/>
          <p:cNvSpPr/>
          <p:nvPr/>
        </p:nvSpPr>
        <p:spPr>
          <a:xfrm>
            <a:off x="3358341" y="5351819"/>
            <a:ext cx="6616931" cy="1002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tx1"/>
                </a:solidFill>
              </a:rPr>
              <a:t>Lo que se debe ejecutar si es falso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246746" y="6354776"/>
            <a:ext cx="1636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Fin Si 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5677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 animBg="1"/>
      <p:bldP spid="9" grpId="0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1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036320" y="4472984"/>
            <a:ext cx="5872480" cy="2327565"/>
          </a:xfrm>
          <a:ln>
            <a:solidFill>
              <a:schemeClr val="accent2"/>
            </a:solidFill>
          </a:ln>
        </p:spPr>
        <p:txBody>
          <a:bodyPr/>
          <a:lstStyle/>
          <a:p>
            <a:pPr marL="27115" indent="0">
              <a:buNone/>
            </a:pPr>
            <a:r>
              <a:rPr lang="es-ES" sz="2000" dirty="0"/>
              <a:t>Si (</a:t>
            </a:r>
            <a:r>
              <a:rPr lang="es-ES" sz="2000" dirty="0" err="1"/>
              <a:t>Nro_Habitantes</a:t>
            </a:r>
            <a:r>
              <a:rPr lang="es-ES" sz="2000" dirty="0"/>
              <a:t> &gt; 100000)</a:t>
            </a:r>
          </a:p>
          <a:p>
            <a:pPr marL="27115" indent="0">
              <a:buNone/>
            </a:pPr>
            <a:r>
              <a:rPr lang="es-ES" sz="2000" dirty="0"/>
              <a:t>	Escriba “Obtiene partida de 500.000.000”</a:t>
            </a:r>
          </a:p>
          <a:p>
            <a:pPr marL="27115" indent="0">
              <a:buNone/>
            </a:pPr>
            <a:r>
              <a:rPr lang="es-ES" sz="2000" dirty="0"/>
              <a:t>Sino</a:t>
            </a:r>
          </a:p>
          <a:p>
            <a:pPr marL="27115" indent="0">
              <a:buNone/>
            </a:pPr>
            <a:r>
              <a:rPr lang="es-ES" sz="2000" dirty="0"/>
              <a:t>	Escriba “Obtiene partida de 400.000.000”</a:t>
            </a:r>
          </a:p>
          <a:p>
            <a:pPr marL="27115" indent="0">
              <a:buNone/>
            </a:pPr>
            <a:r>
              <a:rPr lang="es-ES" sz="2000" dirty="0"/>
              <a:t>Fin Si</a:t>
            </a:r>
            <a:endParaRPr lang="es-CO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681644" y="1733234"/>
            <a:ext cx="11321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En un país se otorgará a las ciudades que tengan más de 100.000 habitantes, unas partidas para emergencias de 500.000.000. A los que tengan 100.000 o menos, la partida será de 400.000.000. Diseñe la estructura condicional para implementar este caso en un algoritmo:</a:t>
            </a:r>
            <a:endParaRPr lang="es-CO" sz="2000" dirty="0"/>
          </a:p>
        </p:txBody>
      </p:sp>
      <p:sp>
        <p:nvSpPr>
          <p:cNvPr id="7" name="Marcador de texto 4"/>
          <p:cNvSpPr>
            <a:spLocks noGrp="1"/>
          </p:cNvSpPr>
          <p:nvPr>
            <p:ph type="body" idx="1"/>
          </p:nvPr>
        </p:nvSpPr>
        <p:spPr>
          <a:xfrm>
            <a:off x="7436659" y="4389857"/>
            <a:ext cx="5872480" cy="2410692"/>
          </a:xfrm>
          <a:ln>
            <a:solidFill>
              <a:schemeClr val="accent5"/>
            </a:solidFill>
          </a:ln>
        </p:spPr>
        <p:txBody>
          <a:bodyPr/>
          <a:lstStyle/>
          <a:p>
            <a:pPr marL="27115" indent="0">
              <a:buNone/>
            </a:pPr>
            <a:r>
              <a:rPr lang="es-ES" sz="2000" dirty="0"/>
              <a:t>Si (</a:t>
            </a:r>
            <a:r>
              <a:rPr lang="es-ES" sz="2000" dirty="0" err="1"/>
              <a:t>Nro_Habitantes</a:t>
            </a:r>
            <a:r>
              <a:rPr lang="es-ES" sz="2000" dirty="0"/>
              <a:t> &lt;= 100000)</a:t>
            </a:r>
          </a:p>
          <a:p>
            <a:pPr marL="27115" indent="0">
              <a:buNone/>
            </a:pPr>
            <a:r>
              <a:rPr lang="es-ES" sz="2000" dirty="0"/>
              <a:t>	Escriba “Obtiene partida de 400.000.000”</a:t>
            </a:r>
          </a:p>
          <a:p>
            <a:pPr marL="27115" indent="0">
              <a:buNone/>
            </a:pPr>
            <a:r>
              <a:rPr lang="es-ES" sz="2000" dirty="0"/>
              <a:t>Sino</a:t>
            </a:r>
          </a:p>
          <a:p>
            <a:pPr marL="27115" indent="0">
              <a:buNone/>
            </a:pPr>
            <a:r>
              <a:rPr lang="es-ES" sz="2000" dirty="0"/>
              <a:t>	Escriba “Obtiene partida de 500.000.000”</a:t>
            </a:r>
          </a:p>
          <a:p>
            <a:pPr marL="27115" indent="0">
              <a:buNone/>
            </a:pPr>
            <a:r>
              <a:rPr lang="es-ES" sz="2000" dirty="0"/>
              <a:t>Fin Si</a:t>
            </a:r>
            <a:endParaRPr lang="es-CO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3890357" y="3607725"/>
            <a:ext cx="5460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Dos soluciones, depende de cómo plantea la condición</a:t>
            </a:r>
            <a:endParaRPr lang="es-CO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2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4245033" y="3591836"/>
            <a:ext cx="5872480" cy="1611932"/>
          </a:xfrm>
          <a:ln>
            <a:solidFill>
              <a:schemeClr val="accent2"/>
            </a:solidFill>
          </a:ln>
        </p:spPr>
        <p:txBody>
          <a:bodyPr/>
          <a:lstStyle/>
          <a:p>
            <a:pPr marL="27115" indent="0">
              <a:buNone/>
            </a:pPr>
            <a:r>
              <a:rPr lang="es-ES" sz="2000" dirty="0"/>
              <a:t>Si (</a:t>
            </a:r>
            <a:r>
              <a:rPr lang="es-ES" sz="2000" dirty="0" err="1"/>
              <a:t>Nro_Habitantes</a:t>
            </a:r>
            <a:r>
              <a:rPr lang="es-ES" sz="2000" dirty="0"/>
              <a:t> &gt; 100000)</a:t>
            </a:r>
          </a:p>
          <a:p>
            <a:pPr marL="27115" indent="0">
              <a:buNone/>
            </a:pPr>
            <a:r>
              <a:rPr lang="es-ES" sz="2000" dirty="0"/>
              <a:t>	Escriba “Obtiene partida de 500.000.000”</a:t>
            </a:r>
          </a:p>
          <a:p>
            <a:pPr marL="27115" indent="0">
              <a:buNone/>
            </a:pPr>
            <a:r>
              <a:rPr lang="es-ES" sz="2000" dirty="0"/>
              <a:t>Fin Si</a:t>
            </a:r>
            <a:endParaRPr lang="es-CO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681644" y="1733234"/>
            <a:ext cx="11321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En un país se otorgará a las ciudades que tengan más de 100.000 habitantes, unas partidas para emergencias de 500.000.000. Diseñe la estructura condicional para implementar este caso en un algoritmo: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00150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Ejemplo 3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681644" y="1733234"/>
            <a:ext cx="113219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En un país se otorgará a las ciudades que tengan más de 100.000 habitantes y un área superior a 20.000Kms</a:t>
            </a:r>
            <a:r>
              <a:rPr lang="es-ES" sz="2000" baseline="30000" dirty="0"/>
              <a:t>2</a:t>
            </a:r>
            <a:r>
              <a:rPr lang="es-ES" sz="2000" dirty="0"/>
              <a:t>, una partida para emergencias de 500.000.000. De lo contrario la partida será de 250.000.000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Diseñe la estructura condicional para implementar este caso en un algoritmo: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375052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1529</Words>
  <Application>Microsoft Office PowerPoint</Application>
  <PresentationFormat>Custom</PresentationFormat>
  <Paragraphs>221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Tema de Office</vt:lpstr>
      <vt:lpstr>PowerPoint Presentation</vt:lpstr>
      <vt:lpstr>PowerPoint Presentation</vt:lpstr>
      <vt:lpstr>Recordemos - Operadores</vt:lpstr>
      <vt:lpstr>Expresión Condicional</vt:lpstr>
      <vt:lpstr>Cómo se identifica cuándo usarlas en un algoritmo</vt:lpstr>
      <vt:lpstr>Forma de la estructura condicional básica</vt:lpstr>
      <vt:lpstr>Ejemplo 1</vt:lpstr>
      <vt:lpstr>Ejemplo 2</vt:lpstr>
      <vt:lpstr>Ejemplo 3</vt:lpstr>
      <vt:lpstr>Ejemplo 4</vt:lpstr>
      <vt:lpstr>Ejemplo 5</vt:lpstr>
      <vt:lpstr>Hasta ahora hemos visto</vt:lpstr>
      <vt:lpstr>Estructuras Condicionales – Caso ó Case (Switch)</vt:lpstr>
      <vt:lpstr>Estructuras Condicionales – Caso ó Case (Switch)</vt:lpstr>
      <vt:lpstr>Ejemplo 6</vt:lpstr>
      <vt:lpstr>Ejercicio 7</vt:lpstr>
      <vt:lpstr>Ejercicio 8</vt:lpstr>
      <vt:lpstr>PowerPoint Presentation</vt:lpstr>
      <vt:lpstr>Condicionales Si  SinoSi  Sino</vt:lpstr>
      <vt:lpstr>Condicionales Anidados</vt:lpstr>
      <vt:lpstr>Ejercicio 9</vt:lpstr>
      <vt:lpstr>Ejercicio 10</vt:lpstr>
      <vt:lpstr>Ejercicio 11 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Cesar Augusto Lopez Gallego</cp:lastModifiedBy>
  <cp:revision>55</cp:revision>
  <dcterms:modified xsi:type="dcterms:W3CDTF">2022-07-18T21:49:07Z</dcterms:modified>
</cp:coreProperties>
</file>