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9" r:id="rId10"/>
    <p:sldId id="264" r:id="rId11"/>
    <p:sldId id="268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57159-EE9F-4B28-9819-208F6921B104}" v="10" dt="2023-02-08T14:22:2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60257159-EE9F-4B28-9819-208F6921B104}"/>
    <pc:docChg chg="addSld delSld modSld">
      <pc:chgData name="Cesar Augusto Lopez Gallego" userId="S::cesar.lopezg@upb.edu.co::0dfa9112-9251-4882-b472-cf2dfcee09d1" providerId="AD" clId="Web-{60257159-EE9F-4B28-9819-208F6921B104}" dt="2023-02-08T14:22:18.284" v="8" actId="20577"/>
      <pc:docMkLst>
        <pc:docMk/>
      </pc:docMkLst>
      <pc:sldChg chg="del">
        <pc:chgData name="Cesar Augusto Lopez Gallego" userId="S::cesar.lopezg@upb.edu.co::0dfa9112-9251-4882-b472-cf2dfcee09d1" providerId="AD" clId="Web-{60257159-EE9F-4B28-9819-208F6921B104}" dt="2023-02-08T14:22:06.846" v="1"/>
        <pc:sldMkLst>
          <pc:docMk/>
          <pc:sldMk cId="197080040" sldId="270"/>
        </pc:sldMkLst>
      </pc:sldChg>
      <pc:sldChg chg="modSp add">
        <pc:chgData name="Cesar Augusto Lopez Gallego" userId="S::cesar.lopezg@upb.edu.co::0dfa9112-9251-4882-b472-cf2dfcee09d1" providerId="AD" clId="Web-{60257159-EE9F-4B28-9819-208F6921B104}" dt="2023-02-08T14:22:18.284" v="8" actId="20577"/>
        <pc:sldMkLst>
          <pc:docMk/>
          <pc:sldMk cId="1755280711" sldId="270"/>
        </pc:sldMkLst>
        <pc:spChg chg="mod">
          <ac:chgData name="Cesar Augusto Lopez Gallego" userId="S::cesar.lopezg@upb.edu.co::0dfa9112-9251-4882-b472-cf2dfcee09d1" providerId="AD" clId="Web-{60257159-EE9F-4B28-9819-208F6921B104}" dt="2023-02-08T14:22:18.284" v="8" actId="20577"/>
          <ac:spMkLst>
            <pc:docMk/>
            <pc:sldMk cId="1755280711" sldId="270"/>
            <ac:spMk id="2" creationId="{00000000-0000-0000-0000-000000000000}"/>
          </ac:spMkLst>
        </pc:spChg>
      </pc:sldChg>
      <pc:sldChg chg="del">
        <pc:chgData name="Cesar Augusto Lopez Gallego" userId="S::cesar.lopezg@upb.edu.co::0dfa9112-9251-4882-b472-cf2dfcee09d1" providerId="AD" clId="Web-{60257159-EE9F-4B28-9819-208F6921B104}" dt="2023-02-08T14:21:56.549" v="0"/>
        <pc:sldMkLst>
          <pc:docMk/>
          <pc:sldMk cId="3229102556" sldId="271"/>
        </pc:sldMkLst>
      </pc:sldChg>
    </pc:docChg>
  </pc:docChgLst>
  <pc:docChgLst>
    <pc:chgData name="Cesar Augusto Lopez Gallego" userId="0dfa9112-9251-4882-b472-cf2dfcee09d1" providerId="ADAL" clId="{A183200B-E2D9-463E-9F21-A331CB0E062A}"/>
    <pc:docChg chg="modSld sldOrd">
      <pc:chgData name="Cesar Augusto Lopez Gallego" userId="0dfa9112-9251-4882-b472-cf2dfcee09d1" providerId="ADAL" clId="{A183200B-E2D9-463E-9F21-A331CB0E062A}" dt="2023-02-01T12:43:53.279" v="30" actId="20577"/>
      <pc:docMkLst>
        <pc:docMk/>
      </pc:docMkLst>
      <pc:sldChg chg="modSp">
        <pc:chgData name="Cesar Augusto Lopez Gallego" userId="0dfa9112-9251-4882-b472-cf2dfcee09d1" providerId="ADAL" clId="{A183200B-E2D9-463E-9F21-A331CB0E062A}" dt="2023-02-01T12:43:45.425" v="14" actId="6549"/>
        <pc:sldMkLst>
          <pc:docMk/>
          <pc:sldMk cId="422580424" sldId="265"/>
        </pc:sldMkLst>
        <pc:spChg chg="mod">
          <ac:chgData name="Cesar Augusto Lopez Gallego" userId="0dfa9112-9251-4882-b472-cf2dfcee09d1" providerId="ADAL" clId="{A183200B-E2D9-463E-9F21-A331CB0E062A}" dt="2023-02-01T12:43:45.425" v="14" actId="6549"/>
          <ac:spMkLst>
            <pc:docMk/>
            <pc:sldMk cId="422580424" sldId="265"/>
            <ac:spMk id="221" creationId="{00000000-0000-0000-0000-000000000000}"/>
          </ac:spMkLst>
        </pc:spChg>
      </pc:sldChg>
      <pc:sldChg chg="modSp">
        <pc:chgData name="Cesar Augusto Lopez Gallego" userId="0dfa9112-9251-4882-b472-cf2dfcee09d1" providerId="ADAL" clId="{A183200B-E2D9-463E-9F21-A331CB0E062A}" dt="2023-02-01T12:43:53.279" v="30" actId="20577"/>
        <pc:sldMkLst>
          <pc:docMk/>
          <pc:sldMk cId="3187660144" sldId="267"/>
        </pc:sldMkLst>
        <pc:spChg chg="mod">
          <ac:chgData name="Cesar Augusto Lopez Gallego" userId="0dfa9112-9251-4882-b472-cf2dfcee09d1" providerId="ADAL" clId="{A183200B-E2D9-463E-9F21-A331CB0E062A}" dt="2023-02-01T12:43:53.279" v="30" actId="20577"/>
          <ac:spMkLst>
            <pc:docMk/>
            <pc:sldMk cId="3187660144" sldId="267"/>
            <ac:spMk id="242" creationId="{00000000-0000-0000-0000-000000000000}"/>
          </ac:spMkLst>
        </pc:spChg>
      </pc:sldChg>
      <pc:sldChg chg="ord">
        <pc:chgData name="Cesar Augusto Lopez Gallego" userId="0dfa9112-9251-4882-b472-cf2dfcee09d1" providerId="ADAL" clId="{A183200B-E2D9-463E-9F21-A331CB0E062A}" dt="2023-02-01T12:43:14.312" v="0"/>
        <pc:sldMkLst>
          <pc:docMk/>
          <pc:sldMk cId="32291025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7FE-060A-406C-8256-1024B28B91EB}" type="datetimeFigureOut">
              <a:rPr lang="es-CO" smtClean="0"/>
              <a:t>8/02/2023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B6C9-5897-4756-90F4-A166DAA890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7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0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1fdcad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1fdcad5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f1fdcad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1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70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80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16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0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50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27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0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8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3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7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Composición</a:t>
            </a:r>
            <a:endParaRPr dirty="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74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935"/>
            </a:pPr>
            <a:r>
              <a:rPr lang="es-CO" sz="2590"/>
              <a:t>Tipo especial de agregación</a:t>
            </a:r>
            <a:endParaRPr sz="2590"/>
          </a:p>
          <a:p>
            <a:pPr marL="228605" indent="-228605">
              <a:buSzPts val="2935"/>
            </a:pPr>
            <a:r>
              <a:rPr lang="es-CO" sz="2590"/>
              <a:t>Supone algunas restricciones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Cada componente pertenece a un solo todo. Los componentes no tienen sentido fuera del objeto resultante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Si el objeto completo se borra o se copia, sus partes se copian o suprimen con él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El rombo en este caso, es relleno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“..es parte de…”</a:t>
            </a:r>
            <a:endParaRPr sz="2590"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7628652" y="2039426"/>
            <a:ext cx="2939261" cy="1961851"/>
            <a:chOff x="8645805" y="2311349"/>
            <a:chExt cx="3331163" cy="2223431"/>
          </a:xfrm>
        </p:grpSpPr>
        <p:sp>
          <p:nvSpPr>
            <p:cNvPr id="245" name="Google Shape;245;p24"/>
            <p:cNvSpPr/>
            <p:nvPr/>
          </p:nvSpPr>
          <p:spPr>
            <a:xfrm>
              <a:off x="9470344" y="2311349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Album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510868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Lamina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0069433" y="2834569"/>
              <a:ext cx="268014" cy="305023"/>
            </a:xfrm>
            <a:prstGeom prst="flowChartDecision">
              <a:avLst/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645805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Tapa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4"/>
            <p:cNvCxnSpPr>
              <a:stCxn id="247" idx="2"/>
              <a:endCxn id="248" idx="0"/>
            </p:cNvCxnSpPr>
            <p:nvPr/>
          </p:nvCxnSpPr>
          <p:spPr>
            <a:xfrm rot="5400000">
              <a:off x="9355040" y="3163292"/>
              <a:ext cx="872100" cy="824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4"/>
            <p:cNvCxnSpPr>
              <a:stCxn id="247" idx="2"/>
              <a:endCxn id="246" idx="0"/>
            </p:cNvCxnSpPr>
            <p:nvPr/>
          </p:nvCxnSpPr>
          <p:spPr>
            <a:xfrm rot="-5400000" flipH="1">
              <a:off x="10287590" y="3055442"/>
              <a:ext cx="872100" cy="104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24"/>
            <p:cNvSpPr txBox="1"/>
            <p:nvPr/>
          </p:nvSpPr>
          <p:spPr>
            <a:xfrm>
              <a:off x="9916510" y="3168865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8954814" y="3531473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1385854" y="3576450"/>
              <a:ext cx="53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670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Ejercicio Relaciones Completo</a:t>
            </a:r>
            <a:endParaRPr lang="es-CO" sz="4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57913"/>
            <a:ext cx="6005052" cy="4351338"/>
          </a:xfrm>
        </p:spPr>
        <p:txBody>
          <a:bodyPr/>
          <a:lstStyle/>
          <a:p>
            <a:r>
              <a:rPr lang="es-ES" sz="2000" dirty="0"/>
              <a:t>Se tiene un parque de diversiones donde hay 10 atracciones y 3 taquillas. La persona cuando va a ingresar adquiere una manilla que carga con dinero. La carga mínima son $20,000. De la carga siempre le descuentan 4.000 del ingreso y el dinero restante los convierten en 1 punto por cada $500. </a:t>
            </a:r>
          </a:p>
          <a:p>
            <a:r>
              <a:rPr lang="es-ES" sz="2000" dirty="0"/>
              <a:t>Cada atracción tiene el nombre y unos puntos para ingresar que se descuentan en la manilla de cada persona.  </a:t>
            </a:r>
          </a:p>
          <a:p>
            <a:r>
              <a:rPr lang="es-ES" sz="2000" dirty="0"/>
              <a:t>La manilla tiene un id interno y el saldo en puntos. </a:t>
            </a:r>
          </a:p>
          <a:p>
            <a:r>
              <a:rPr lang="es-ES" sz="2000" dirty="0"/>
              <a:t>La taquilla tiene un  id interno y el saldo en dinero que va recogiendo y el saldo de las manillas que va entregando. Cada taquilla comienza con un saldo de $0 en dinero y 100 manillas. </a:t>
            </a:r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67" y="2378971"/>
            <a:ext cx="4063833" cy="27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1795" y="3912939"/>
            <a:ext cx="6426794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Entre Clases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lnSpc>
                <a:spcPct val="90000"/>
              </a:lnSpc>
              <a:buClr>
                <a:srgbClr val="000000"/>
              </a:buClr>
              <a:buSzPts val="3800"/>
            </a:pPr>
            <a:endParaRPr sz="335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7194" y="5128303"/>
            <a:ext cx="2545676" cy="5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3 tipos de relaciones principales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858985" y="4674286"/>
            <a:ext cx="1027059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“Es – Un”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738671" y="2454051"/>
            <a:ext cx="1834676" cy="4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- Partes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492687" y="3955675"/>
            <a:ext cx="1201765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Agregación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“Tiene Un(a)”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“Posee Un(a)”</a:t>
            </a:r>
            <a:endParaRPr sz="1412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456259" y="4013967"/>
            <a:ext cx="1348147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19731" y="4496213"/>
            <a:ext cx="4236353" cy="84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Especialización / Generalización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 Herencia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12535" y="1768451"/>
            <a:ext cx="2696559" cy="122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Referencias a objetos de otras clases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252797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225061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>
            <a:stCxn id="105" idx="3"/>
            <a:endCxn id="106" idx="1"/>
          </p:cNvCxnSpPr>
          <p:nvPr/>
        </p:nvCxnSpPr>
        <p:spPr>
          <a:xfrm>
            <a:off x="4546414" y="2273993"/>
            <a:ext cx="16787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5"/>
          <p:cNvSpPr txBox="1"/>
          <p:nvPr/>
        </p:nvSpPr>
        <p:spPr>
          <a:xfrm>
            <a:off x="4887518" y="1945791"/>
            <a:ext cx="1045588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Asociación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10063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210062" y="4967135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738671" y="3655683"/>
            <a:ext cx="236483" cy="269138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>
            <a:stCxn id="110" idx="0"/>
            <a:endCxn id="111" idx="2"/>
          </p:cNvCxnSpPr>
          <p:nvPr/>
        </p:nvCxnSpPr>
        <p:spPr>
          <a:xfrm rot="10800000">
            <a:off x="8856871" y="3924723"/>
            <a:ext cx="0" cy="10424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5"/>
          <p:cNvSpPr/>
          <p:nvPr/>
        </p:nvSpPr>
        <p:spPr>
          <a:xfrm>
            <a:off x="10275870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275870" y="498104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804478" y="3655683"/>
            <a:ext cx="236483" cy="269138"/>
          </a:xfrm>
          <a:prstGeom prst="flowChartDecision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>
            <a:stCxn id="114" idx="0"/>
            <a:endCxn id="115" idx="2"/>
          </p:cNvCxnSpPr>
          <p:nvPr/>
        </p:nvCxnSpPr>
        <p:spPr>
          <a:xfrm rot="10800000">
            <a:off x="10922679" y="3924867"/>
            <a:ext cx="0" cy="1056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5"/>
          <p:cNvSpPr/>
          <p:nvPr/>
        </p:nvSpPr>
        <p:spPr>
          <a:xfrm>
            <a:off x="5031295" y="403521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031295" y="5107240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606271" y="4496877"/>
            <a:ext cx="180794" cy="208059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5"/>
          <p:cNvCxnSpPr>
            <a:stCxn id="118" idx="0"/>
            <a:endCxn id="119" idx="3"/>
          </p:cNvCxnSpPr>
          <p:nvPr/>
        </p:nvCxnSpPr>
        <p:spPr>
          <a:xfrm rot="10800000" flipH="1">
            <a:off x="5678104" y="4704887"/>
            <a:ext cx="18529" cy="4023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05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0167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453862" indent="-453862">
              <a:spcBef>
                <a:spcPts val="0"/>
              </a:spcBef>
              <a:buFont typeface="Calibri"/>
              <a:buAutoNum type="arabicPeriod"/>
            </a:pPr>
            <a:r>
              <a:rPr lang="es-CO" dirty="0"/>
              <a:t>Defina las clases que va a relacionar</a:t>
            </a:r>
            <a:endParaRPr dirty="0"/>
          </a:p>
          <a:p>
            <a:pPr marL="453862" indent="-276071">
              <a:buNone/>
            </a:pPr>
            <a:endParaRPr dirty="0"/>
          </a:p>
          <a:p>
            <a:pPr marL="0" indent="0">
              <a:buNone/>
            </a:pPr>
            <a:r>
              <a:rPr lang="es-CO" dirty="0"/>
              <a:t>2. Establezca el tipo de relación que asocia la clase A con la B y B con A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18893" y="1936919"/>
            <a:ext cx="4479235" cy="461647"/>
            <a:chOff x="7614745" y="2195175"/>
            <a:chExt cx="5076466" cy="5232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8702566" y="2333297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614745" y="2195175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983311" y="2195175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29" idx="3"/>
              <a:endCxn id="130" idx="1"/>
            </p:cNvCxnSpPr>
            <p:nvPr/>
          </p:nvCxnSpPr>
          <p:spPr>
            <a:xfrm>
              <a:off x="9080845" y="2456775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718893" y="3243476"/>
            <a:ext cx="4479235" cy="611081"/>
            <a:chOff x="7614745" y="3675940"/>
            <a:chExt cx="5076466" cy="692558"/>
          </a:xfrm>
        </p:grpSpPr>
        <p:sp>
          <p:nvSpPr>
            <p:cNvPr id="133" name="Google Shape;133;p16"/>
            <p:cNvSpPr/>
            <p:nvPr/>
          </p:nvSpPr>
          <p:spPr>
            <a:xfrm>
              <a:off x="7614745" y="38452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983311" y="3845298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6"/>
            <p:cNvCxnSpPr>
              <a:stCxn id="133" idx="3"/>
              <a:endCxn id="134" idx="1"/>
            </p:cNvCxnSpPr>
            <p:nvPr/>
          </p:nvCxnSpPr>
          <p:spPr>
            <a:xfrm>
              <a:off x="9080845" y="4106898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9439493" y="3675940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200" y="1690689"/>
            <a:ext cx="3697412" cy="5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735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Defina la multiplicidad</a:t>
            </a:r>
            <a:endParaRPr sz="2735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3679657091"/>
              </p:ext>
            </p:extLst>
          </p:nvPr>
        </p:nvGraphicFramePr>
        <p:xfrm>
          <a:off x="682658" y="2428758"/>
          <a:ext cx="5575438" cy="38244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Símbolo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Significado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Uno y solo Uno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0 . . 1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Cero o Uno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m .. n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 m a n (m y n enteros positivos)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 .. *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 cero a muchos (enteros positivos)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 .. *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 uno a muchos  (enteros positivos)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2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Dos (o cualquier entero positivo)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5 .. 11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/>
                        <a:t>De 5 a 11 (cualquier entero positivo)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5, 11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Cinco o 11 (uno de los dos)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Uno (por defecto si no se indica alguna de las anteriores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4" name="Google Shape;144;p17"/>
          <p:cNvGrpSpPr/>
          <p:nvPr/>
        </p:nvGrpSpPr>
        <p:grpSpPr>
          <a:xfrm>
            <a:off x="6649339" y="2909601"/>
            <a:ext cx="4479235" cy="611081"/>
            <a:chOff x="7535918" y="3297548"/>
            <a:chExt cx="5076466" cy="692558"/>
          </a:xfrm>
        </p:grpSpPr>
        <p:sp>
          <p:nvSpPr>
            <p:cNvPr id="145" name="Google Shape;145;p17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904484" y="3466906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7"/>
            <p:cNvCxnSpPr>
              <a:stCxn id="145" idx="3"/>
              <a:endCxn id="146" idx="1"/>
            </p:cNvCxnSpPr>
            <p:nvPr/>
          </p:nvCxnSpPr>
          <p:spPr>
            <a:xfrm>
              <a:off x="9002018" y="3728506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9360666" y="3297548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217518" y="3321491"/>
              <a:ext cx="629357" cy="3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8040795" y="2930726"/>
            <a:ext cx="266294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/>
              <a:t>Rol de Asociación - Navegabilidad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674979" y="2150928"/>
            <a:ext cx="5035668" cy="662517"/>
            <a:chOff x="6556176" y="2390490"/>
            <a:chExt cx="5707090" cy="645682"/>
          </a:xfrm>
        </p:grpSpPr>
        <p:sp>
          <p:nvSpPr>
            <p:cNvPr id="189" name="Google Shape;189;p20"/>
            <p:cNvSpPr/>
            <p:nvPr/>
          </p:nvSpPr>
          <p:spPr>
            <a:xfrm>
              <a:off x="6556176" y="251297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555366" y="2512972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0"/>
            <p:cNvCxnSpPr>
              <a:stCxn id="189" idx="3"/>
              <a:endCxn id="190" idx="1"/>
            </p:cNvCxnSpPr>
            <p:nvPr/>
          </p:nvCxnSpPr>
          <p:spPr>
            <a:xfrm>
              <a:off x="8022276" y="2774572"/>
              <a:ext cx="253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20"/>
            <p:cNvSpPr txBox="1"/>
            <p:nvPr/>
          </p:nvSpPr>
          <p:spPr>
            <a:xfrm>
              <a:off x="8517400" y="2390490"/>
              <a:ext cx="9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6096000" y="2067993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Navegabilidad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Ayuda establecer qué clase ve a la otra, de manera que la clase vista es un atributo de la clase que la ve. Se denota con &gt; hacia la clase vista. </a:t>
            </a:r>
          </a:p>
          <a:p>
            <a:pPr defTabSz="806867">
              <a:buClr>
                <a:srgbClr val="000000"/>
              </a:buClr>
            </a:pPr>
            <a:endParaRPr lang="es-CO"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 el ejemplo se lee que la clase Persona lee la clase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es la clase vista</a:t>
            </a:r>
            <a:endParaRPr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899647" y="2243382"/>
            <a:ext cx="371118" cy="4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941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&gt;</a:t>
            </a:r>
            <a:endParaRPr sz="1941" b="1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91681" y="2771206"/>
            <a:ext cx="1378996" cy="34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b="1" kern="0" dirty="0" err="1">
                <a:solidFill>
                  <a:srgbClr val="0000FF"/>
                </a:solidFill>
                <a:latin typeface="Arial"/>
                <a:cs typeface="Arial"/>
                <a:sym typeface="Arial"/>
              </a:rPr>
              <a:t>l_automoviles</a:t>
            </a:r>
            <a:endParaRPr sz="1235" b="1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20"/>
          <p:cNvCxnSpPr>
            <a:stCxn id="193" idx="0"/>
            <a:endCxn id="194" idx="0"/>
          </p:cNvCxnSpPr>
          <p:nvPr/>
        </p:nvCxnSpPr>
        <p:spPr>
          <a:xfrm rot="-5400000">
            <a:off x="5921239" y="-466522"/>
            <a:ext cx="158029" cy="5227147"/>
          </a:xfrm>
          <a:prstGeom prst="bentConnector3">
            <a:avLst>
              <a:gd name="adj1" fmla="val 23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238368" y="4341177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Rol de Asociación</a:t>
            </a:r>
            <a:r>
              <a:rPr lang="es-CO" sz="15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Establece la asociación que hay entre la clase vista con la clase que la ve. Generalmente ese rol se convierte en atributo de la clase de tipo clase vista</a:t>
            </a:r>
            <a:endParaRPr sz="15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>
            <a:stCxn id="196" idx="2"/>
            <a:endCxn id="198" idx="0"/>
          </p:cNvCxnSpPr>
          <p:nvPr/>
        </p:nvCxnSpPr>
        <p:spPr>
          <a:xfrm rot="16200000" flipH="1">
            <a:off x="5557084" y="1142010"/>
            <a:ext cx="1223262" cy="5175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1187558" y="3967390"/>
            <a:ext cx="3649913" cy="165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806867">
              <a:buClr>
                <a:srgbClr val="000000"/>
              </a:buClr>
            </a:pP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id:String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nombre: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l_automoviles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Automovil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   []</a:t>
            </a:r>
            <a:endParaRPr sz="2000" b="1" kern="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48566" y="2104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383" y="2156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0,,*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08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>
              <a:buClr>
                <a:srgbClr val="C00000"/>
              </a:buClr>
            </a:pPr>
            <a:r>
              <a:rPr lang="es-CO">
                <a:solidFill>
                  <a:srgbClr val="C00000"/>
                </a:solidFill>
              </a:rPr>
              <a:t>Clases</a:t>
            </a:r>
            <a:r>
              <a:rPr lang="es-CO"/>
              <a:t> de asociación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809441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70000"/>
              </a:lnSpc>
              <a:spcBef>
                <a:spcPts val="0"/>
              </a:spcBef>
              <a:buSzPts val="2459"/>
            </a:pPr>
            <a:r>
              <a:rPr lang="es-CO" sz="2170"/>
              <a:t>Son clases que aparecen adicionales a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En estas clases se definen propiedades adicionales(atributos-métodos) relacionadas con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Se conecta a la asociación por medio de una línea punteada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Por ejemplo: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Se tiene la relación cliente y extracto de puntos.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En la clase cliente hay propiedades del cliente y en el extracto hay propiedades de éste como saldos y movimientos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No hay una clase que represente la afiliación del cliente que está relacionada con esta relación, ésta será la clase de asociación</a:t>
            </a:r>
            <a:endParaRPr/>
          </a:p>
          <a:p>
            <a:pPr marL="685816" lvl="1" indent="-110489">
              <a:lnSpc>
                <a:spcPct val="70000"/>
              </a:lnSpc>
              <a:buSzPts val="2108"/>
              <a:buNone/>
            </a:pPr>
            <a:endParaRPr sz="1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560848" y="2593844"/>
            <a:ext cx="5166459" cy="2129115"/>
            <a:chOff x="7535918" y="3063605"/>
            <a:chExt cx="5855320" cy="2412998"/>
          </a:xfrm>
        </p:grpSpPr>
        <p:sp>
          <p:nvSpPr>
            <p:cNvPr id="208" name="Google Shape;208;p21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683338" y="3402641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1"/>
            <p:cNvCxnSpPr>
              <a:stCxn id="208" idx="3"/>
              <a:endCxn id="209" idx="1"/>
            </p:cNvCxnSpPr>
            <p:nvPr/>
          </p:nvCxnSpPr>
          <p:spPr>
            <a:xfrm rot="10800000" flipH="1">
              <a:off x="9002018" y="3664306"/>
              <a:ext cx="2681400" cy="6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9757810" y="3324423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0911549" y="3063605"/>
              <a:ext cx="686105" cy="3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</a:p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9036699" y="332150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1 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342578" y="4953403"/>
              <a:ext cx="2340759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Tarjeta_propiedad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>
              <a:off x="10151219" y="3693741"/>
              <a:ext cx="35326" cy="125966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6" name="Google Shape;216;p21"/>
          <p:cNvSpPr txBox="1"/>
          <p:nvPr/>
        </p:nvSpPr>
        <p:spPr>
          <a:xfrm>
            <a:off x="9803241" y="2314106"/>
            <a:ext cx="1411346" cy="38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E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l_automoviles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8342479" y="3463976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riángulo isósceles 16"/>
          <p:cNvSpPr/>
          <p:nvPr/>
        </p:nvSpPr>
        <p:spPr>
          <a:xfrm>
            <a:off x="9185359" y="3470068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09706" y="39368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</a:rPr>
              <a:t>propietario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40444" y="39031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6"/>
                </a:solidFill>
              </a:rPr>
              <a:t>vehiculo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20" name="Google Shape;213;p21"/>
          <p:cNvSpPr txBox="1"/>
          <p:nvPr/>
        </p:nvSpPr>
        <p:spPr>
          <a:xfrm>
            <a:off x="7884169" y="3284221"/>
            <a:ext cx="457412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1"/>
          <p:cNvSpPr txBox="1"/>
          <p:nvPr/>
        </p:nvSpPr>
        <p:spPr>
          <a:xfrm>
            <a:off x="9355582" y="3243354"/>
            <a:ext cx="457412" cy="31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65890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Defina las relaciones de asociación y representarlas en un diagrama UML de clases, para:</a:t>
            </a:r>
            <a:endParaRPr dirty="0"/>
          </a:p>
          <a:p>
            <a:pPr marL="685816" lvl="1" indent="-228605"/>
            <a:r>
              <a:rPr lang="es-CO" dirty="0"/>
              <a:t>Libros -  Autores</a:t>
            </a:r>
            <a:endParaRPr dirty="0"/>
          </a:p>
          <a:p>
            <a:pPr marL="685816" lvl="1" indent="-228605"/>
            <a:r>
              <a:rPr lang="es-CO" dirty="0"/>
              <a:t>Películas – Actores</a:t>
            </a:r>
            <a:endParaRPr dirty="0"/>
          </a:p>
          <a:p>
            <a:pPr marL="685816" lvl="1" indent="-228605"/>
            <a:r>
              <a:rPr lang="es-CO" dirty="0"/>
              <a:t>Películas – Director</a:t>
            </a:r>
            <a:endParaRPr dirty="0"/>
          </a:p>
          <a:p>
            <a:pPr marL="685816" lvl="1" indent="-228605"/>
            <a:r>
              <a:rPr lang="es-CO" dirty="0"/>
              <a:t>Revistas  - Artículos</a:t>
            </a:r>
            <a:endParaRPr dirty="0"/>
          </a:p>
          <a:p>
            <a:pPr marL="685816" lvl="1" indent="-228605"/>
            <a:r>
              <a:rPr lang="es-CO" dirty="0"/>
              <a:t>Biblioteca – Libros</a:t>
            </a:r>
            <a:endParaRPr dirty="0"/>
          </a:p>
          <a:p>
            <a:pPr marL="685816" lvl="1" indent="-228605"/>
            <a:r>
              <a:rPr lang="es-CO" dirty="0"/>
              <a:t>Biblioteca – </a:t>
            </a:r>
            <a:r>
              <a:rPr lang="es-CO" dirty="0" err="1"/>
              <a:t>DVDs</a:t>
            </a:r>
            <a:endParaRPr dirty="0"/>
          </a:p>
          <a:p>
            <a:pPr marL="685816" lvl="1" indent="-228605"/>
            <a:r>
              <a:rPr lang="es-CO" dirty="0"/>
              <a:t>Biblioteca - Revistas</a:t>
            </a:r>
            <a:endParaRPr dirty="0"/>
          </a:p>
        </p:txBody>
      </p:sp>
      <p:sp>
        <p:nvSpPr>
          <p:cNvPr id="156" name="Google Shape;156;p18"/>
          <p:cNvSpPr txBox="1"/>
          <p:nvPr/>
        </p:nvSpPr>
        <p:spPr>
          <a:xfrm>
            <a:off x="972671" y="49959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de asociación</a:t>
            </a:r>
            <a:endParaRPr sz="440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Agregación</a:t>
            </a:r>
            <a:endParaRPr dirty="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2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CO" sz="2118"/>
              <a:t>Acomplamiento más fuerte entre clases que la asociación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Una de las clases representa el TODO y las demás las PARTES</a:t>
            </a:r>
            <a:endParaRPr/>
          </a:p>
          <a:p>
            <a:pPr marL="228605" indent="-228605">
              <a:buSzPts val="2400"/>
            </a:pPr>
            <a:r>
              <a:rPr lang="es-CO" sz="2118"/>
              <a:t>Un objeto será representado por el TODO + las Partes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Se puede entender la agregación como una serie de clases que aparecen como atributos de otras clases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El rombo en blanco está en la clase propietaria o el todo</a:t>
            </a:r>
            <a:endParaRPr sz="2118"/>
          </a:p>
          <a:p>
            <a:pPr marL="228605" indent="-94127">
              <a:buSzPts val="2400"/>
              <a:buNone/>
            </a:pPr>
            <a:endParaRPr sz="2118"/>
          </a:p>
          <a:p>
            <a:pPr marL="228605" indent="-94127">
              <a:buSzPts val="2400"/>
              <a:buNone/>
            </a:pPr>
            <a:endParaRPr sz="2118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704130" y="2540213"/>
            <a:ext cx="4649588" cy="1761799"/>
            <a:chOff x="7598014" y="2878908"/>
            <a:chExt cx="5269533" cy="1996706"/>
          </a:xfrm>
        </p:grpSpPr>
        <p:sp>
          <p:nvSpPr>
            <p:cNvPr id="224" name="Google Shape;224;p22"/>
            <p:cNvSpPr/>
            <p:nvPr/>
          </p:nvSpPr>
          <p:spPr>
            <a:xfrm>
              <a:off x="9541117" y="287890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TODO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401447" y="435241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140206" y="3402128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2"/>
            <p:cNvCxnSpPr>
              <a:stCxn id="226" idx="2"/>
              <a:endCxn id="225" idx="0"/>
            </p:cNvCxnSpPr>
            <p:nvPr/>
          </p:nvCxnSpPr>
          <p:spPr>
            <a:xfrm rot="-5400000" flipH="1">
              <a:off x="10881713" y="3099651"/>
              <a:ext cx="645300" cy="186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9548993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98014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2"/>
            <p:cNvCxnSpPr>
              <a:stCxn id="229" idx="0"/>
              <a:endCxn id="226" idx="2"/>
            </p:cNvCxnSpPr>
            <p:nvPr/>
          </p:nvCxnSpPr>
          <p:spPr>
            <a:xfrm rot="-5400000">
              <a:off x="8979964" y="3058213"/>
              <a:ext cx="645300" cy="19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2"/>
            <p:cNvCxnSpPr>
              <a:stCxn id="228" idx="0"/>
              <a:endCxn id="226" idx="2"/>
            </p:cNvCxnSpPr>
            <p:nvPr/>
          </p:nvCxnSpPr>
          <p:spPr>
            <a:xfrm rot="5400000" flipH="1">
              <a:off x="9955493" y="4025863"/>
              <a:ext cx="645300" cy="7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25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B8D39EF3333499775CF3218C84327" ma:contentTypeVersion="3" ma:contentTypeDescription="Create a new document." ma:contentTypeScope="" ma:versionID="0e699e29cd8410a4c7f0a214382e329f">
  <xsd:schema xmlns:xsd="http://www.w3.org/2001/XMLSchema" xmlns:xs="http://www.w3.org/2001/XMLSchema" xmlns:p="http://schemas.microsoft.com/office/2006/metadata/properties" xmlns:ns2="08da7b9e-b2a0-4526-9d93-c17d15e8e375" targetNamespace="http://schemas.microsoft.com/office/2006/metadata/properties" ma:root="true" ma:fieldsID="1eb411faefa5306c499d033c6739a5bc" ns2:_="">
    <xsd:import namespace="08da7b9e-b2a0-4526-9d93-c17d15e8e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a7b9e-b2a0-4526-9d93-c17d15e8e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B8917C-0F7E-4CAD-9B51-E9AF1D5352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E1BE70-DB07-40FD-9EEA-06FA302326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C8928-43B9-44A0-B560-D555430F6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a7b9e-b2a0-4526-9d93-c17d15e8e3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805</Words>
  <Application>Microsoft Office PowerPoint</Application>
  <PresentationFormat>Panorámica</PresentationFormat>
  <Paragraphs>136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1_Tema de Office</vt:lpstr>
      <vt:lpstr>Presentación de PowerPoint</vt:lpstr>
      <vt:lpstr>Presentación de PowerPoint</vt:lpstr>
      <vt:lpstr>3 tipos de relaciones principales</vt:lpstr>
      <vt:lpstr>Relaciones de asociación</vt:lpstr>
      <vt:lpstr>Relaciones de asociación</vt:lpstr>
      <vt:lpstr>Rol de Asociación - Navegabilidad</vt:lpstr>
      <vt:lpstr>Clases de asociación</vt:lpstr>
      <vt:lpstr>Presentación de PowerPoint</vt:lpstr>
      <vt:lpstr>Todo Partes Agregación</vt:lpstr>
      <vt:lpstr>Todo Partes Composición</vt:lpstr>
      <vt:lpstr>Ejercicio Relaciones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17</cp:revision>
  <dcterms:created xsi:type="dcterms:W3CDTF">2020-08-03T23:19:08Z</dcterms:created>
  <dcterms:modified xsi:type="dcterms:W3CDTF">2023-02-08T14:22:27Z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0x010100EA1B8D39EF3333499775CF3218C84327</vt:lpwstr>
  </property>
</Properties>
</file>