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79" r:id="rId3"/>
    <p:sldId id="309" r:id="rId4"/>
    <p:sldId id="280" r:id="rId5"/>
    <p:sldId id="281" r:id="rId6"/>
    <p:sldId id="282" r:id="rId7"/>
    <p:sldId id="283" r:id="rId8"/>
    <p:sldId id="284" r:id="rId9"/>
    <p:sldId id="308" r:id="rId10"/>
    <p:sldId id="312" r:id="rId11"/>
    <p:sldId id="271" r:id="rId12"/>
    <p:sldId id="292" r:id="rId13"/>
    <p:sldId id="293" r:id="rId14"/>
    <p:sldId id="286" r:id="rId15"/>
    <p:sldId id="287" r:id="rId16"/>
    <p:sldId id="310" r:id="rId17"/>
    <p:sldId id="288" r:id="rId18"/>
    <p:sldId id="297" r:id="rId19"/>
    <p:sldId id="299" r:id="rId20"/>
    <p:sldId id="298" r:id="rId21"/>
    <p:sldId id="303" r:id="rId22"/>
    <p:sldId id="304" r:id="rId23"/>
    <p:sldId id="300" r:id="rId24"/>
    <p:sldId id="302" r:id="rId25"/>
    <p:sldId id="301" r:id="rId26"/>
    <p:sldId id="289" r:id="rId27"/>
    <p:sldId id="290" r:id="rId28"/>
    <p:sldId id="291" r:id="rId29"/>
    <p:sldId id="305" r:id="rId30"/>
    <p:sldId id="294" r:id="rId31"/>
    <p:sldId id="295" r:id="rId32"/>
    <p:sldId id="296" r:id="rId33"/>
  </p:sldIdLst>
  <p:sldSz cx="138176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AA0A2B-EDBE-464A-87F3-88271F128E33}">
  <a:tblStyle styleId="{23AA0A2B-EDBE-464A-87F3-88271F128E3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14" y="78"/>
      </p:cViewPr>
      <p:guideLst>
        <p:guide orient="horz" pos="2448"/>
        <p:guide pos="43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7A825342-A811-4CEF-85FE-2878A037B617}"/>
    <pc:docChg chg="undo custSel addSld delSld modSld">
      <pc:chgData name="Cesar Augusto Lopez Gallego" userId="0dfa9112-9251-4882-b472-cf2dfcee09d1" providerId="ADAL" clId="{7A825342-A811-4CEF-85FE-2878A037B617}" dt="2023-03-31T12:32:08.854" v="756"/>
      <pc:docMkLst>
        <pc:docMk/>
      </pc:docMkLst>
      <pc:sldChg chg="modSp">
        <pc:chgData name="Cesar Augusto Lopez Gallego" userId="0dfa9112-9251-4882-b472-cf2dfcee09d1" providerId="ADAL" clId="{7A825342-A811-4CEF-85FE-2878A037B617}" dt="2023-03-31T12:24:38.426" v="753" actId="20577"/>
        <pc:sldMkLst>
          <pc:docMk/>
          <pc:sldMk cId="0" sldId="287"/>
        </pc:sldMkLst>
        <pc:spChg chg="mod">
          <ac:chgData name="Cesar Augusto Lopez Gallego" userId="0dfa9112-9251-4882-b472-cf2dfcee09d1" providerId="ADAL" clId="{7A825342-A811-4CEF-85FE-2878A037B617}" dt="2023-03-31T12:24:38.426" v="753" actId="20577"/>
          <ac:spMkLst>
            <pc:docMk/>
            <pc:sldMk cId="0" sldId="287"/>
            <ac:spMk id="410" creationId="{00000000-0000-0000-0000-000000000000}"/>
          </ac:spMkLst>
        </pc:spChg>
      </pc:sldChg>
      <pc:sldChg chg="add">
        <pc:chgData name="Cesar Augusto Lopez Gallego" userId="0dfa9112-9251-4882-b472-cf2dfcee09d1" providerId="ADAL" clId="{7A825342-A811-4CEF-85FE-2878A037B617}" dt="2023-03-31T12:23:01.760" v="691"/>
        <pc:sldMkLst>
          <pc:docMk/>
          <pc:sldMk cId="393449167" sldId="289"/>
        </pc:sldMkLst>
      </pc:sldChg>
      <pc:sldChg chg="del">
        <pc:chgData name="Cesar Augusto Lopez Gallego" userId="0dfa9112-9251-4882-b472-cf2dfcee09d1" providerId="ADAL" clId="{7A825342-A811-4CEF-85FE-2878A037B617}" dt="2023-03-31T12:22:53.832" v="686" actId="2696"/>
        <pc:sldMkLst>
          <pc:docMk/>
          <pc:sldMk cId="1963103604" sldId="289"/>
        </pc:sldMkLst>
      </pc:sldChg>
      <pc:sldChg chg="add">
        <pc:chgData name="Cesar Augusto Lopez Gallego" userId="0dfa9112-9251-4882-b472-cf2dfcee09d1" providerId="ADAL" clId="{7A825342-A811-4CEF-85FE-2878A037B617}" dt="2023-03-31T12:23:01.760" v="691"/>
        <pc:sldMkLst>
          <pc:docMk/>
          <pc:sldMk cId="992075816" sldId="290"/>
        </pc:sldMkLst>
      </pc:sldChg>
      <pc:sldChg chg="del">
        <pc:chgData name="Cesar Augusto Lopez Gallego" userId="0dfa9112-9251-4882-b472-cf2dfcee09d1" providerId="ADAL" clId="{7A825342-A811-4CEF-85FE-2878A037B617}" dt="2023-03-31T12:22:53.848" v="687" actId="2696"/>
        <pc:sldMkLst>
          <pc:docMk/>
          <pc:sldMk cId="3332007032" sldId="290"/>
        </pc:sldMkLst>
      </pc:sldChg>
      <pc:sldChg chg="del">
        <pc:chgData name="Cesar Augusto Lopez Gallego" userId="0dfa9112-9251-4882-b472-cf2dfcee09d1" providerId="ADAL" clId="{7A825342-A811-4CEF-85FE-2878A037B617}" dt="2023-03-31T12:22:53.848" v="688" actId="2696"/>
        <pc:sldMkLst>
          <pc:docMk/>
          <pc:sldMk cId="410917245" sldId="291"/>
        </pc:sldMkLst>
      </pc:sldChg>
      <pc:sldChg chg="add">
        <pc:chgData name="Cesar Augusto Lopez Gallego" userId="0dfa9112-9251-4882-b472-cf2dfcee09d1" providerId="ADAL" clId="{7A825342-A811-4CEF-85FE-2878A037B617}" dt="2023-03-31T12:23:01.760" v="691"/>
        <pc:sldMkLst>
          <pc:docMk/>
          <pc:sldMk cId="1164551415" sldId="291"/>
        </pc:sldMkLst>
      </pc:sldChg>
      <pc:sldChg chg="del">
        <pc:chgData name="Cesar Augusto Lopez Gallego" userId="0dfa9112-9251-4882-b472-cf2dfcee09d1" providerId="ADAL" clId="{7A825342-A811-4CEF-85FE-2878A037B617}" dt="2023-03-31T12:22:53.848" v="689" actId="2696"/>
        <pc:sldMkLst>
          <pc:docMk/>
          <pc:sldMk cId="1157439367" sldId="292"/>
        </pc:sldMkLst>
      </pc:sldChg>
      <pc:sldChg chg="add del">
        <pc:chgData name="Cesar Augusto Lopez Gallego" userId="0dfa9112-9251-4882-b472-cf2dfcee09d1" providerId="ADAL" clId="{7A825342-A811-4CEF-85FE-2878A037B617}" dt="2023-03-31T12:32:03.217" v="755" actId="2696"/>
        <pc:sldMkLst>
          <pc:docMk/>
          <pc:sldMk cId="2255935252" sldId="292"/>
        </pc:sldMkLst>
      </pc:sldChg>
      <pc:sldChg chg="add">
        <pc:chgData name="Cesar Augusto Lopez Gallego" userId="0dfa9112-9251-4882-b472-cf2dfcee09d1" providerId="ADAL" clId="{7A825342-A811-4CEF-85FE-2878A037B617}" dt="2023-03-31T12:32:08.854" v="756"/>
        <pc:sldMkLst>
          <pc:docMk/>
          <pc:sldMk cId="3215448225" sldId="292"/>
        </pc:sldMkLst>
      </pc:sldChg>
      <pc:sldChg chg="del">
        <pc:chgData name="Cesar Augusto Lopez Gallego" userId="0dfa9112-9251-4882-b472-cf2dfcee09d1" providerId="ADAL" clId="{7A825342-A811-4CEF-85FE-2878A037B617}" dt="2023-03-31T12:22:53.848" v="690" actId="2696"/>
        <pc:sldMkLst>
          <pc:docMk/>
          <pc:sldMk cId="2074561698" sldId="293"/>
        </pc:sldMkLst>
      </pc:sldChg>
      <pc:sldChg chg="add">
        <pc:chgData name="Cesar Augusto Lopez Gallego" userId="0dfa9112-9251-4882-b472-cf2dfcee09d1" providerId="ADAL" clId="{7A825342-A811-4CEF-85FE-2878A037B617}" dt="2023-03-31T12:32:08.854" v="756"/>
        <pc:sldMkLst>
          <pc:docMk/>
          <pc:sldMk cId="2354378462" sldId="293"/>
        </pc:sldMkLst>
      </pc:sldChg>
      <pc:sldChg chg="add del">
        <pc:chgData name="Cesar Augusto Lopez Gallego" userId="0dfa9112-9251-4882-b472-cf2dfcee09d1" providerId="ADAL" clId="{7A825342-A811-4CEF-85FE-2878A037B617}" dt="2023-03-31T12:32:03.217" v="754" actId="2696"/>
        <pc:sldMkLst>
          <pc:docMk/>
          <pc:sldMk cId="3344361900" sldId="293"/>
        </pc:sldMkLst>
      </pc:sldChg>
      <pc:sldChg chg="del">
        <pc:chgData name="Cesar Augusto Lopez Gallego" userId="0dfa9112-9251-4882-b472-cf2dfcee09d1" providerId="ADAL" clId="{7A825342-A811-4CEF-85FE-2878A037B617}" dt="2023-03-31T12:23:08.114" v="692" actId="2696"/>
        <pc:sldMkLst>
          <pc:docMk/>
          <pc:sldMk cId="1594082651" sldId="306"/>
        </pc:sldMkLst>
      </pc:sldChg>
      <pc:sldChg chg="del">
        <pc:chgData name="Cesar Augusto Lopez Gallego" userId="0dfa9112-9251-4882-b472-cf2dfcee09d1" providerId="ADAL" clId="{7A825342-A811-4CEF-85FE-2878A037B617}" dt="2023-03-31T12:23:15.168" v="693" actId="2696"/>
        <pc:sldMkLst>
          <pc:docMk/>
          <pc:sldMk cId="2711122948" sldId="311"/>
        </pc:sldMkLst>
      </pc:sldChg>
      <pc:sldChg chg="modSp add">
        <pc:chgData name="Cesar Augusto Lopez Gallego" userId="0dfa9112-9251-4882-b472-cf2dfcee09d1" providerId="ADAL" clId="{7A825342-A811-4CEF-85FE-2878A037B617}" dt="2023-03-29T22:26:08.598" v="685" actId="14100"/>
        <pc:sldMkLst>
          <pc:docMk/>
          <pc:sldMk cId="3557189198" sldId="312"/>
        </pc:sldMkLst>
        <pc:spChg chg="mod">
          <ac:chgData name="Cesar Augusto Lopez Gallego" userId="0dfa9112-9251-4882-b472-cf2dfcee09d1" providerId="ADAL" clId="{7A825342-A811-4CEF-85FE-2878A037B617}" dt="2023-03-29T20:49:32.472" v="47" actId="20577"/>
          <ac:spMkLst>
            <pc:docMk/>
            <pc:sldMk cId="3557189198" sldId="312"/>
            <ac:spMk id="2" creationId="{D4E8939A-D85C-46E0-A35A-5E579C05D229}"/>
          </ac:spMkLst>
        </pc:spChg>
        <pc:spChg chg="mod">
          <ac:chgData name="Cesar Augusto Lopez Gallego" userId="0dfa9112-9251-4882-b472-cf2dfcee09d1" providerId="ADAL" clId="{7A825342-A811-4CEF-85FE-2878A037B617}" dt="2023-03-29T22:26:08.598" v="685" actId="14100"/>
          <ac:spMkLst>
            <pc:docMk/>
            <pc:sldMk cId="3557189198" sldId="312"/>
            <ac:spMk id="3" creationId="{ECD177A3-C1F4-4727-9C1A-233D36EB2434}"/>
          </ac:spMkLst>
        </pc:spChg>
      </pc:sldChg>
    </pc:docChg>
  </pc:docChgLst>
  <pc:docChgLst>
    <pc:chgData name="Cesar Augusto Lopez Gallego" userId="0dfa9112-9251-4882-b472-cf2dfcee09d1" providerId="ADAL" clId="{680A239F-238C-4291-8B3D-5828A9232008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641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232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30f5f1577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30f5f1577_0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630f5f1577_0_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30f5f157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30f5f1577_0_1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630f5f1577_0_1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30f5f157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630f5f1577_0_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630f5f1577_0_1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17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3603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051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161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30f5f157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30f5f1577_0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630f5f1577_0_1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30f5f1577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630f5f157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30f5f1577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630f5f157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30f5f1577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630f5f157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30f5f1577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630f5f157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30f5f1577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630f5f157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2919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899-4F16-4026-B138-93242A7B39E0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326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4443042" y="-1424040"/>
            <a:ext cx="4931516" cy="119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8084555" y="2217473"/>
            <a:ext cx="6586750" cy="297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039355" y="-675587"/>
            <a:ext cx="6586750" cy="876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2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9951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951760" y="2839085"/>
            <a:ext cx="5845492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995160" y="1905318"/>
            <a:ext cx="5874280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995160" y="2839085"/>
            <a:ext cx="5874280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8914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008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eeks.ms/etomas/2010/07/07/c-bsico-interfaces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csharp/csharp-interfac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anielggarcia.wordpress.com/2009/05/23/implementacion-de-interfaces-en-c/" TargetMode="External"/><Relationship Id="rId4" Type="http://schemas.openxmlformats.org/officeDocument/2006/relationships/hyperlink" Target="https://geeks.ms/etomas/2010/07/07/c-bsico-interfaces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8939A-D85C-46E0-A35A-5E579C05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Estáticos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D177A3-C1F4-4727-9C1A-233D36EB2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690275" cy="3013946"/>
          </a:xfrm>
        </p:spPr>
        <p:txBody>
          <a:bodyPr/>
          <a:lstStyle/>
          <a:p>
            <a:r>
              <a:rPr lang="es-ES" sz="2400" dirty="0"/>
              <a:t>No existen atributos abstractos, existen atributos estáticos</a:t>
            </a:r>
          </a:p>
          <a:p>
            <a:r>
              <a:rPr lang="es-ES" sz="2400" dirty="0"/>
              <a:t>Son atributos que se comparten entre los objetos que se instancian de una clase</a:t>
            </a:r>
          </a:p>
          <a:p>
            <a:r>
              <a:rPr lang="es-ES" sz="2400" dirty="0"/>
              <a:t>Por ejemplo: Si se tiene una clase boleta, lo normal es usar la numeración consecutiva para cada boleta. O si se tiene la clase factura, pasaría algo similar</a:t>
            </a:r>
          </a:p>
          <a:p>
            <a:r>
              <a:rPr lang="es-ES" sz="2400" dirty="0"/>
              <a:t>Lo que se debe hacer es definir un atributo estático y este manejarlo en el constructor o cualquier otro método.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55718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F0D9D-9E50-476B-BD15-BA450977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827" y="437899"/>
            <a:ext cx="2737934" cy="1502305"/>
          </a:xfrm>
        </p:spPr>
        <p:txBody>
          <a:bodyPr/>
          <a:lstStyle/>
          <a:p>
            <a:r>
              <a:rPr lang="es-CO" sz="4533" dirty="0"/>
              <a:t>Ejercicio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B7794F-3113-4A18-BD50-73FE8B9EF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960" y="1940204"/>
            <a:ext cx="11917680" cy="2619096"/>
          </a:xfrm>
        </p:spPr>
        <p:txBody>
          <a:bodyPr/>
          <a:lstStyle/>
          <a:p>
            <a:pPr marL="27115" indent="0">
              <a:buNone/>
            </a:pPr>
            <a:r>
              <a:rPr lang="es-CO" sz="1813" dirty="0"/>
              <a:t>Después de analizar el código, sigue el ejercicio…..</a:t>
            </a:r>
          </a:p>
          <a:p>
            <a:pPr marL="27115" indent="0">
              <a:buNone/>
            </a:pPr>
            <a:endParaRPr lang="es-CO" sz="1813" dirty="0"/>
          </a:p>
          <a:p>
            <a:pPr marL="27115" indent="0">
              <a:buNone/>
            </a:pPr>
            <a:r>
              <a:rPr lang="es-CO" sz="1813" dirty="0"/>
              <a:t>Todos los autos </a:t>
            </a:r>
            <a:r>
              <a:rPr lang="es-CO" sz="1813" dirty="0">
                <a:solidFill>
                  <a:srgbClr val="C00000"/>
                </a:solidFill>
              </a:rPr>
              <a:t>tienen que tener</a:t>
            </a:r>
            <a:r>
              <a:rPr lang="es-CO" sz="1813" dirty="0"/>
              <a:t> un método para </a:t>
            </a:r>
            <a:r>
              <a:rPr lang="es-CO" sz="1813" b="1" dirty="0">
                <a:solidFill>
                  <a:schemeClr val="accent5"/>
                </a:solidFill>
              </a:rPr>
              <a:t>consultar el plan de mantenimiento</a:t>
            </a:r>
            <a:r>
              <a:rPr lang="es-CO" sz="1813" dirty="0"/>
              <a:t>, pero este es diferente para todos. Diseñe este comportamiento polimórfico.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C93270-D121-4D31-BBB0-8D980B38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60" y="463489"/>
            <a:ext cx="5406296" cy="145262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6A46964-17AA-4CE9-8FDB-8BCA224AF0B1}"/>
              </a:ext>
            </a:extLst>
          </p:cNvPr>
          <p:cNvSpPr txBox="1"/>
          <p:nvPr/>
        </p:nvSpPr>
        <p:spPr>
          <a:xfrm>
            <a:off x="1066800" y="4241800"/>
            <a:ext cx="2724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Plan de Mantenimiento para las Camionetas</a:t>
            </a:r>
          </a:p>
          <a:p>
            <a:endParaRPr lang="es-CO" dirty="0"/>
          </a:p>
          <a:p>
            <a:r>
              <a:rPr lang="es-CO" dirty="0"/>
              <a:t>Afinación de motor</a:t>
            </a:r>
          </a:p>
          <a:p>
            <a:r>
              <a:rPr lang="es-CO" dirty="0"/>
              <a:t>Cambio de Bujías</a:t>
            </a:r>
          </a:p>
          <a:p>
            <a:r>
              <a:rPr lang="es-CO" dirty="0"/>
              <a:t>Cambio aceite</a:t>
            </a:r>
          </a:p>
          <a:p>
            <a:r>
              <a:rPr lang="es-CO" dirty="0"/>
              <a:t>Revisión alternador</a:t>
            </a:r>
          </a:p>
          <a:p>
            <a:r>
              <a:rPr lang="es-CO" dirty="0"/>
              <a:t>Cambio aceite transmisión</a:t>
            </a:r>
          </a:p>
          <a:p>
            <a:r>
              <a:rPr lang="es-CO" dirty="0"/>
              <a:t>Revisión Exploradoras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91A2D4-B33E-4F85-A994-1E09D1D60C12}"/>
              </a:ext>
            </a:extLst>
          </p:cNvPr>
          <p:cNvSpPr txBox="1"/>
          <p:nvPr/>
        </p:nvSpPr>
        <p:spPr>
          <a:xfrm>
            <a:off x="5613401" y="4241800"/>
            <a:ext cx="2724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Plan de Mantenimiento para los Taxis</a:t>
            </a:r>
          </a:p>
          <a:p>
            <a:endParaRPr lang="es-CO" dirty="0"/>
          </a:p>
          <a:p>
            <a:r>
              <a:rPr lang="es-CO" dirty="0"/>
              <a:t>Lavado de inyectores</a:t>
            </a:r>
          </a:p>
          <a:p>
            <a:r>
              <a:rPr lang="es-CO" dirty="0"/>
              <a:t>Revisión alternador</a:t>
            </a:r>
          </a:p>
          <a:p>
            <a:r>
              <a:rPr lang="es-CO" dirty="0"/>
              <a:t>Calibración taxímetro</a:t>
            </a:r>
          </a:p>
          <a:p>
            <a:r>
              <a:rPr lang="es-CO" dirty="0"/>
              <a:t>Revisión frenos</a:t>
            </a:r>
          </a:p>
          <a:p>
            <a:r>
              <a:rPr lang="es-CO" dirty="0"/>
              <a:t>Ajuste Suspensión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918663-9CA0-4FE6-8C23-785101393B61}"/>
              </a:ext>
            </a:extLst>
          </p:cNvPr>
          <p:cNvSpPr txBox="1"/>
          <p:nvPr/>
        </p:nvSpPr>
        <p:spPr>
          <a:xfrm>
            <a:off x="9320880" y="4241799"/>
            <a:ext cx="2629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Plan de Mantenimiento para los Deportivos</a:t>
            </a:r>
          </a:p>
          <a:p>
            <a:endParaRPr lang="es-CO" dirty="0"/>
          </a:p>
          <a:p>
            <a:r>
              <a:rPr lang="es-CO" dirty="0"/>
              <a:t>Lavado de inyectores</a:t>
            </a:r>
          </a:p>
          <a:p>
            <a:r>
              <a:rPr lang="es-CO" dirty="0"/>
              <a:t>Cambio aceite</a:t>
            </a:r>
          </a:p>
          <a:p>
            <a:r>
              <a:rPr lang="es-CO" dirty="0"/>
              <a:t>Revisión sonido</a:t>
            </a:r>
          </a:p>
          <a:p>
            <a:r>
              <a:rPr lang="es-CO" dirty="0"/>
              <a:t>Revisión techo</a:t>
            </a:r>
          </a:p>
          <a:p>
            <a:r>
              <a:rPr lang="es-CO" dirty="0"/>
              <a:t>Cambio aceite caja</a:t>
            </a:r>
          </a:p>
          <a:p>
            <a:r>
              <a:rPr lang="es-CO" dirty="0"/>
              <a:t>Revisión rines</a:t>
            </a:r>
          </a:p>
          <a:p>
            <a:r>
              <a:rPr lang="es-CO" dirty="0"/>
              <a:t>Revisión potencia</a:t>
            </a:r>
          </a:p>
        </p:txBody>
      </p:sp>
    </p:spTree>
    <p:extLst>
      <p:ext uri="{BB962C8B-B14F-4D97-AF65-F5344CB8AC3E}">
        <p14:creationId xmlns:p14="http://schemas.microsoft.com/office/powerpoint/2010/main" val="126855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Ocultamiento de métodos - new</a:t>
            </a:r>
            <a:endParaRPr/>
          </a:p>
        </p:txBody>
      </p:sp>
      <p:sp>
        <p:nvSpPr>
          <p:cNvPr id="441" name="Google Shape;441;p49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6605994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45038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se utiliza como modificador de una declaración, la palabra clave new oculta explícitamente un miembro heredado de una clase base. </a:t>
            </a:r>
            <a:endParaRPr sz="2000"/>
          </a:p>
          <a:p>
            <a:pPr marL="259072" marR="0" lvl="0" indent="-245038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s-CO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Cuando se oculta un miembro heredado, la versión derivada del miembro reemplaza a la versión de la clase base. </a:t>
            </a:r>
            <a:endParaRPr sz="2000"/>
          </a:p>
          <a:p>
            <a:pPr marL="259072" marR="0" lvl="0" indent="-245038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Aunque los miembros se pueden ocultar sin utilizar el modificador new, obtendrá una advertencia del compilador. Si utiliza new explícitamente para ocultar un miembro, se suprime esta advertencia.</a:t>
            </a:r>
            <a:endParaRPr sz="2000"/>
          </a:p>
          <a:p>
            <a:pPr marL="259072" marR="0" lvl="0" indent="-118038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21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45038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ocultar un miembro heredado, declárelo en la clase derivada con el mismo nombre de miembro y modifíquelo con la palabra clave new.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0651" y="2767895"/>
            <a:ext cx="5221170" cy="266294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8483350" y="5562426"/>
            <a:ext cx="4384290" cy="72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Ojo: no utilizar new y override al mismo tiempo, son excluyentes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544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0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Ocultamiento de métodos - new</a:t>
            </a:r>
            <a:endParaRPr/>
          </a:p>
        </p:txBody>
      </p:sp>
      <p:pic>
        <p:nvPicPr>
          <p:cNvPr id="449" name="Google Shape;44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600" y="1630376"/>
            <a:ext cx="4573000" cy="512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4378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"/>
          <p:cNvSpPr txBox="1"/>
          <p:nvPr/>
        </p:nvSpPr>
        <p:spPr>
          <a:xfrm>
            <a:off x="4331368" y="4434664"/>
            <a:ext cx="72837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8434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/>
              <a:t>Definiciones</a:t>
            </a:r>
            <a:endParaRPr sz="4000" dirty="0"/>
          </a:p>
        </p:txBody>
      </p:sp>
      <p:sp>
        <p:nvSpPr>
          <p:cNvPr id="410" name="Google Shape;410;p44"/>
          <p:cNvSpPr txBox="1">
            <a:spLocks noGrp="1"/>
          </p:cNvSpPr>
          <p:nvPr>
            <p:ph type="body" idx="1"/>
          </p:nvPr>
        </p:nvSpPr>
        <p:spPr>
          <a:xfrm>
            <a:off x="949960" y="1067366"/>
            <a:ext cx="11917800" cy="5699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133"/>
              </a:spcBef>
              <a:spcAft>
                <a:spcPts val="0"/>
              </a:spcAft>
              <a:buSzPts val="2000"/>
              <a:buAutoNum type="arabicPeriod"/>
            </a:pPr>
            <a:r>
              <a:rPr lang="es-CO" sz="1800" dirty="0"/>
              <a:t>Es el qué debería hacer una clase (TODO LO QUE PODEMOS HACER CON ELLA), sin especificar el cómo</a:t>
            </a:r>
            <a:endParaRPr sz="1800" dirty="0"/>
          </a:p>
          <a:p>
            <a:pPr marL="901700" indent="-342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s-CO" sz="1800" u="sng" dirty="0">
                <a:solidFill>
                  <a:srgbClr val="FF0000"/>
                </a:solidFill>
              </a:rPr>
              <a:t>Qué debería hacer la clase? Lo describen sus métodos</a:t>
            </a:r>
            <a:endParaRPr sz="1800" u="sng" dirty="0">
              <a:solidFill>
                <a:srgbClr val="FF0000"/>
              </a:solidFill>
            </a:endParaRPr>
          </a:p>
          <a:p>
            <a:pPr marL="901700" indent="-342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s-CO" sz="1800" dirty="0"/>
              <a:t>Una vez implementados los métodos, estos pueden ser ofrecidos</a:t>
            </a:r>
            <a:endParaRPr sz="18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2"/>
            </a:pPr>
            <a:r>
              <a:rPr lang="es-CO" sz="1800" dirty="0"/>
              <a:t>Es una clase abstracta pura </a:t>
            </a:r>
            <a:r>
              <a:rPr lang="es-CO" sz="1800" u="sng" dirty="0">
                <a:solidFill>
                  <a:srgbClr val="FF0000"/>
                </a:solidFill>
              </a:rPr>
              <a:t>con métodos </a:t>
            </a:r>
            <a:r>
              <a:rPr lang="es-CO" sz="1800" dirty="0"/>
              <a:t>abstractos “públicos” sin código (Se especifica el qué, No se especifica el cómo).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2"/>
            </a:pPr>
            <a:r>
              <a:rPr lang="es-CO" sz="1800" dirty="0"/>
              <a:t> En la interfaz no se maneja Visibilidad.</a:t>
            </a:r>
            <a:endParaRPr sz="1800" u="sng" dirty="0">
              <a:solidFill>
                <a:srgbClr val="FF0000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2"/>
            </a:pPr>
            <a:r>
              <a:rPr lang="es-CO" sz="1800" dirty="0"/>
              <a:t>Una interfaz de una clase es todo lo que se puede hacer con la clase </a:t>
            </a:r>
            <a:endParaRPr sz="18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2"/>
            </a:pPr>
            <a:r>
              <a:rPr lang="es-CO" sz="1800" dirty="0"/>
              <a:t>Es una especie de contrato que se hace con la clase donde la interfaz(ces) incluye una o más funcionalidades de la clase  la clase se encarga de la implementación de ésta(s)</a:t>
            </a:r>
          </a:p>
          <a:p>
            <a:pPr lvl="0" indent="-355600">
              <a:lnSpc>
                <a:spcPct val="150000"/>
              </a:lnSpc>
              <a:spcBef>
                <a:spcPts val="0"/>
              </a:spcBef>
              <a:buSzPts val="2000"/>
              <a:buAutoNum type="arabicPeriod" startAt="2"/>
            </a:pPr>
            <a:r>
              <a:rPr lang="es-ES" sz="1800" dirty="0"/>
              <a:t>Estructura de datos que muestra únicamente las firmas de los métodos de una clase</a:t>
            </a:r>
            <a:endParaRPr sz="1800" dirty="0"/>
          </a:p>
          <a:p>
            <a:pPr marL="0" lvl="0" indent="0" algn="l" rtl="0">
              <a:lnSpc>
                <a:spcPct val="15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1800" dirty="0"/>
              <a:t>Notas: </a:t>
            </a:r>
          </a:p>
          <a:p>
            <a:pPr marL="342900" indent="-342900">
              <a:lnSpc>
                <a:spcPct val="150000"/>
              </a:lnSpc>
            </a:pPr>
            <a:r>
              <a:rPr lang="es-CO" sz="1800" dirty="0"/>
              <a:t>Es una forma de implementar herencia múltiple y Se etiqueta “Implementa”</a:t>
            </a:r>
          </a:p>
          <a:p>
            <a:pPr marL="0" lvl="0" indent="0" algn="l" rtl="0">
              <a:lnSpc>
                <a:spcPct val="150000"/>
              </a:lnSpc>
              <a:spcBef>
                <a:spcPts val="1133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Cuándo usar interfaces</a:t>
            </a:r>
            <a:endParaRPr lang="es-CO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9960" y="1454344"/>
            <a:ext cx="11751887" cy="923540"/>
          </a:xfrm>
        </p:spPr>
        <p:txBody>
          <a:bodyPr/>
          <a:lstStyle/>
          <a:p>
            <a:pPr fontAlgn="base"/>
            <a:r>
              <a:rPr lang="es-ES" dirty="0"/>
              <a:t>Cuando se tiene más de una clase que hace lo mismo.</a:t>
            </a:r>
          </a:p>
          <a:p>
            <a:endParaRPr lang="es-CO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49960" y="1916114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/>
              <a:t>A qué se llama Segregar Interfaz? </a:t>
            </a:r>
            <a:endParaRPr lang="es-CO" sz="3600" dirty="0"/>
          </a:p>
        </p:txBody>
      </p:sp>
      <p:sp>
        <p:nvSpPr>
          <p:cNvPr id="6" name="Marcador de texto 2"/>
          <p:cNvSpPr txBox="1">
            <a:spLocks/>
          </p:cNvSpPr>
          <p:nvPr/>
        </p:nvSpPr>
        <p:spPr>
          <a:xfrm>
            <a:off x="1002610" y="3019898"/>
            <a:ext cx="11751887" cy="130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fontAlgn="base"/>
            <a:r>
              <a:rPr lang="es-ES" dirty="0"/>
              <a:t>A dividir sus métodos en varias interfaces ya que ésta tiene muchos métodos que no deben implementar todas sus clases </a:t>
            </a:r>
          </a:p>
          <a:p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002610" y="4522203"/>
            <a:ext cx="25552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interface </a:t>
            </a:r>
            <a:r>
              <a:rPr lang="es-CO" dirty="0" err="1"/>
              <a:t>IVehiculo</a:t>
            </a:r>
            <a:endParaRPr lang="es-CO" dirty="0"/>
          </a:p>
          <a:p>
            <a:r>
              <a:rPr lang="es-CO" dirty="0"/>
              <a:t>{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Acelerar(</a:t>
            </a:r>
            <a:r>
              <a:rPr lang="es-CO" dirty="0" err="1"/>
              <a:t>int</a:t>
            </a:r>
            <a:r>
              <a:rPr lang="es-CO" dirty="0"/>
              <a:t> </a:t>
            </a:r>
            <a:r>
              <a:rPr lang="es-CO" dirty="0" err="1"/>
              <a:t>kmh</a:t>
            </a:r>
            <a:r>
              <a:rPr lang="es-CO" dirty="0"/>
              <a:t>);   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Frenar();   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Girar(</a:t>
            </a:r>
            <a:r>
              <a:rPr lang="es-CO" dirty="0" err="1"/>
              <a:t>int</a:t>
            </a:r>
            <a:r>
              <a:rPr lang="es-CO" dirty="0"/>
              <a:t> </a:t>
            </a:r>
            <a:r>
              <a:rPr lang="es-CO" dirty="0" err="1"/>
              <a:t>angulos</a:t>
            </a:r>
            <a:r>
              <a:rPr lang="es-CO" dirty="0"/>
              <a:t>);   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Despegar();   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Aterrizar();</a:t>
            </a:r>
          </a:p>
          <a:p>
            <a:r>
              <a:rPr lang="es-CO" dirty="0"/>
              <a:t>}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316451" y="4087574"/>
            <a:ext cx="33952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interface </a:t>
            </a:r>
            <a:r>
              <a:rPr lang="es-CO" dirty="0" err="1"/>
              <a:t>IVehiculo</a:t>
            </a:r>
            <a:endParaRPr lang="es-CO" dirty="0"/>
          </a:p>
          <a:p>
            <a:r>
              <a:rPr lang="es-CO" dirty="0"/>
              <a:t>{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Acelerar(</a:t>
            </a:r>
            <a:r>
              <a:rPr lang="es-CO" dirty="0" err="1"/>
              <a:t>int</a:t>
            </a:r>
            <a:r>
              <a:rPr lang="es-CO" dirty="0"/>
              <a:t> </a:t>
            </a:r>
            <a:r>
              <a:rPr lang="es-CO" dirty="0" err="1"/>
              <a:t>kmh</a:t>
            </a:r>
            <a:r>
              <a:rPr lang="es-CO" dirty="0"/>
              <a:t>);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Frenar();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Girar (</a:t>
            </a:r>
            <a:r>
              <a:rPr lang="es-CO" dirty="0" err="1"/>
              <a:t>int</a:t>
            </a:r>
            <a:r>
              <a:rPr lang="es-CO" dirty="0"/>
              <a:t> </a:t>
            </a:r>
            <a:r>
              <a:rPr lang="es-CO" dirty="0" err="1"/>
              <a:t>angulos</a:t>
            </a:r>
            <a:r>
              <a:rPr lang="es-CO" dirty="0"/>
              <a:t>);</a:t>
            </a:r>
          </a:p>
          <a:p>
            <a:r>
              <a:rPr lang="es-CO" dirty="0"/>
              <a:t>}</a:t>
            </a:r>
          </a:p>
          <a:p>
            <a:endParaRPr lang="es-CO" dirty="0"/>
          </a:p>
          <a:p>
            <a:r>
              <a:rPr lang="es-CO" dirty="0"/>
              <a:t>interface </a:t>
            </a:r>
            <a:r>
              <a:rPr lang="es-CO" dirty="0" err="1"/>
              <a:t>IVehiculoVolador</a:t>
            </a:r>
            <a:r>
              <a:rPr lang="es-CO" dirty="0"/>
              <a:t> : </a:t>
            </a:r>
            <a:r>
              <a:rPr lang="es-CO" dirty="0" err="1"/>
              <a:t>IVehiculo</a:t>
            </a:r>
            <a:endParaRPr lang="es-CO" dirty="0"/>
          </a:p>
          <a:p>
            <a:r>
              <a:rPr lang="es-CO" dirty="0"/>
              <a:t>{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Despegar();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Aterrizar();</a:t>
            </a:r>
          </a:p>
          <a:p>
            <a:r>
              <a:rPr lang="es-CO" dirty="0"/>
              <a:t>}</a:t>
            </a:r>
          </a:p>
        </p:txBody>
      </p:sp>
      <p:cxnSp>
        <p:nvCxnSpPr>
          <p:cNvPr id="11" name="Conector recto de flecha 10"/>
          <p:cNvCxnSpPr>
            <a:stCxn id="8" idx="3"/>
          </p:cNvCxnSpPr>
          <p:nvPr/>
        </p:nvCxnSpPr>
        <p:spPr>
          <a:xfrm flipV="1">
            <a:off x="3557847" y="4522203"/>
            <a:ext cx="1496291" cy="907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3710247" y="5582545"/>
            <a:ext cx="1606204" cy="755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8562109" y="5752407"/>
            <a:ext cx="17456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0424160" y="5602782"/>
            <a:ext cx="2183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Herencia entre interfaces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8037289" y="6809975"/>
            <a:ext cx="52261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  <a:hlinkClick r:id="rId2"/>
              </a:rPr>
              <a:t>Fuente:  https://geeks.ms/etomas/2010/07/07/c-bsico-interfaces/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7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4000"/>
              <a:t>Cómo se diseña? </a:t>
            </a:r>
            <a:endParaRPr sz="400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662" y="1916209"/>
            <a:ext cx="6086475" cy="4600575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2705100" y="3073400"/>
            <a:ext cx="1968500" cy="59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Herencia</a:t>
            </a:r>
            <a:endParaRPr lang="es-CO" dirty="0"/>
          </a:p>
        </p:txBody>
      </p:sp>
      <p:sp>
        <p:nvSpPr>
          <p:cNvPr id="5" name="Flecha arriba 4"/>
          <p:cNvSpPr/>
          <p:nvPr/>
        </p:nvSpPr>
        <p:spPr>
          <a:xfrm>
            <a:off x="6070601" y="5308600"/>
            <a:ext cx="520700" cy="233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Interfaces</a:t>
            </a:r>
            <a:endParaRPr lang="es-CO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Ejemplo</a:t>
            </a:r>
            <a:endParaRPr lang="es-CO" sz="4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4536440" cy="4931516"/>
          </a:xfrm>
        </p:spPr>
        <p:txBody>
          <a:bodyPr/>
          <a:lstStyle/>
          <a:p>
            <a:r>
              <a:rPr lang="es-ES" sz="2000" dirty="0"/>
              <a:t>Representemos el siguiente caso usando herencia e interfaces:</a:t>
            </a:r>
          </a:p>
          <a:p>
            <a:pPr lvl="1"/>
            <a:r>
              <a:rPr lang="es-ES" sz="1800" dirty="0"/>
              <a:t>Una universidad posee estudiantes de pregrado y posgrado</a:t>
            </a:r>
          </a:p>
          <a:p>
            <a:pPr lvl="1"/>
            <a:r>
              <a:rPr lang="es-ES" sz="1800" dirty="0"/>
              <a:t>Son comportamientos comunes de todos los estudiantes estudiar y  exponer</a:t>
            </a:r>
          </a:p>
          <a:p>
            <a:pPr lvl="1"/>
            <a:r>
              <a:rPr lang="es-ES" sz="1800" dirty="0"/>
              <a:t>Solamente los estudiantes de posgrado tienen los comportamientos escribir tesis  y sustentar tesis</a:t>
            </a:r>
          </a:p>
          <a:p>
            <a:pPr lvl="1"/>
            <a:endParaRPr lang="es-ES" sz="1800" dirty="0"/>
          </a:p>
          <a:p>
            <a:pPr lvl="1"/>
            <a:endParaRPr lang="es-CO" sz="1800" dirty="0"/>
          </a:p>
        </p:txBody>
      </p:sp>
      <p:grpSp>
        <p:nvGrpSpPr>
          <p:cNvPr id="10" name="Grupo 9"/>
          <p:cNvGrpSpPr/>
          <p:nvPr/>
        </p:nvGrpSpPr>
        <p:grpSpPr>
          <a:xfrm>
            <a:off x="5778500" y="2069042"/>
            <a:ext cx="6847840" cy="3684751"/>
            <a:chOff x="5778500" y="2069042"/>
            <a:chExt cx="6847840" cy="3684751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8500" y="2069042"/>
              <a:ext cx="6847840" cy="3684751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8661862" y="3092335"/>
              <a:ext cx="1064029" cy="1064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" name="Conector recto de flecha 6"/>
            <p:cNvCxnSpPr/>
            <p:nvPr/>
          </p:nvCxnSpPr>
          <p:spPr>
            <a:xfrm>
              <a:off x="7281949" y="2643447"/>
              <a:ext cx="118040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Triángulo isósceles 8"/>
            <p:cNvSpPr/>
            <p:nvPr/>
          </p:nvSpPr>
          <p:spPr>
            <a:xfrm rot="5400000">
              <a:off x="8194700" y="2558671"/>
              <a:ext cx="335807" cy="1995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237231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0" y="2719388"/>
            <a:ext cx="4013200" cy="17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7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/>
        </p:nvSpPr>
        <p:spPr>
          <a:xfrm>
            <a:off x="4331368" y="4434664"/>
            <a:ext cx="728367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s-CO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(Muchas - Formas)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6"/>
          <p:cNvSpPr txBox="1"/>
          <p:nvPr/>
        </p:nvSpPr>
        <p:spPr>
          <a:xfrm>
            <a:off x="8655486" y="5812077"/>
            <a:ext cx="28850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César Augusto López Gallego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/>
          </a:p>
        </p:txBody>
      </p:sp>
      <p:pic>
        <p:nvPicPr>
          <p:cNvPr id="345" name="Google Shape;34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0845" y="1526527"/>
            <a:ext cx="3803288" cy="2712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0" y="1757363"/>
            <a:ext cx="5218978" cy="31956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899" y="3768360"/>
            <a:ext cx="6438290" cy="31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31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2427287"/>
            <a:ext cx="6932963" cy="26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8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00" y="2574924"/>
            <a:ext cx="10095999" cy="21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28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751013"/>
            <a:ext cx="6884988" cy="511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59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126" y="1916114"/>
            <a:ext cx="7940906" cy="46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33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021291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72" y="1725612"/>
            <a:ext cx="6734175" cy="4295775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4711700" y="2057400"/>
            <a:ext cx="2254365" cy="4191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7232071" y="2057400"/>
            <a:ext cx="465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X</a:t>
            </a:r>
            <a:endParaRPr lang="es-ES" sz="1800" dirty="0">
              <a:solidFill>
                <a:srgbClr val="FF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102" y="211143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/>
              <a:t>Sobra por la herencia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91907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>
            <a:spLocks noGrp="1"/>
          </p:cNvSpPr>
          <p:nvPr>
            <p:ph type="ctrTitle"/>
          </p:nvPr>
        </p:nvSpPr>
        <p:spPr>
          <a:xfrm>
            <a:off x="5774265" y="4150678"/>
            <a:ext cx="6637800" cy="2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</a:pPr>
            <a:r>
              <a:rPr lang="es-CO"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Sobrcarga - Overload</a:t>
            </a:r>
            <a:endParaRPr sz="6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1281" y="1703813"/>
            <a:ext cx="4221067" cy="2952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4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sobrecarga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7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Sobrecarga paramétrica – 1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Mismo método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 parámetros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Mismo tipo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Sobrecarga paramétrica – 2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Mismo método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 parámetros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 tipos</a:t>
            </a:r>
            <a:endParaRPr/>
          </a:p>
        </p:txBody>
      </p:sp>
      <p:pic>
        <p:nvPicPr>
          <p:cNvPr id="429" name="Google Shape;42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3931" y="2228200"/>
            <a:ext cx="4024094" cy="2727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2075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 de sobrecarga</a:t>
            </a:r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25099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Mismo nombre de método en diferentes clases</a:t>
            </a:r>
            <a:endParaRPr sz="2400"/>
          </a:p>
          <a:p>
            <a:pPr marL="259072" marR="0" lvl="0" indent="-225099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cada clase hace una cosa completamente distinta a las que hace en las otras</a:t>
            </a:r>
            <a:endParaRPr sz="2400"/>
          </a:p>
          <a:p>
            <a:pPr marL="259072" marR="0" lvl="0" indent="-225099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ejm el método reparar motor es distinto para cada clase</a:t>
            </a:r>
            <a:endParaRPr sz="2400"/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Vehículo</a:t>
            </a:r>
            <a:endParaRPr sz="2400"/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Electrodoméstico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Elevador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25099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ejm el método subir cambio es distinto para cada subclase de vehículo</a:t>
            </a:r>
            <a:endParaRPr sz="2400"/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CarroMecanico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CarroAutomático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Tractomula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Bicicleta</a:t>
            </a:r>
            <a:endParaRPr sz="2400"/>
          </a:p>
          <a:p>
            <a:pPr marL="777217" marR="0" lvl="1" indent="-993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4551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67080" y="1819659"/>
            <a:ext cx="12100560" cy="5495538"/>
          </a:xfrm>
        </p:spPr>
        <p:txBody>
          <a:bodyPr/>
          <a:lstStyle/>
          <a:p>
            <a:r>
              <a:rPr lang="es-ES" sz="2800" dirty="0"/>
              <a:t>Se debe diseñar una solución orientada a objetos para implementar el cálculo del costo de las multas de tránsito a los conductores en una ciudad. </a:t>
            </a:r>
          </a:p>
          <a:p>
            <a:r>
              <a:rPr lang="es-ES" sz="2800" dirty="0"/>
              <a:t>Los conductores tienen tipo id, nombre completo, edad, número de licencia, estado de la licencia y total de puntos.</a:t>
            </a:r>
          </a:p>
          <a:p>
            <a:r>
              <a:rPr lang="es-ES" sz="2800" dirty="0"/>
              <a:t>Las multas tienen: los datos del conductor, la fecha y hora. Las multas son de dos tipos: menor y mayor.</a:t>
            </a:r>
          </a:p>
          <a:p>
            <a:r>
              <a:rPr lang="es-ES" sz="2800" dirty="0"/>
              <a:t>1 conductor puede tener varias multas. </a:t>
            </a:r>
          </a:p>
          <a:p>
            <a:r>
              <a:rPr lang="es-ES" sz="2800" dirty="0"/>
              <a:t>Las condiciones son:</a:t>
            </a:r>
          </a:p>
          <a:p>
            <a:pPr lvl="1"/>
            <a:r>
              <a:rPr lang="es-ES" sz="2400" dirty="0"/>
              <a:t>Si la multa es menor, resta 1000 puntos a la licencia del conductor y la sanción económica equivale a 3 salarios mínimos (Cada salario cuesta $900.000).</a:t>
            </a:r>
          </a:p>
          <a:p>
            <a:pPr lvl="1"/>
            <a:r>
              <a:rPr lang="es-ES" sz="2400" dirty="0"/>
              <a:t>Si la multa es mayor, le anulan la licencia al conductor, la sanción económica equivale a 15 salarios mínimos y le asignan 2 horas de un trabajo social específico.</a:t>
            </a:r>
          </a:p>
        </p:txBody>
      </p:sp>
    </p:spTree>
    <p:extLst>
      <p:ext uri="{BB962C8B-B14F-4D97-AF65-F5344CB8AC3E}">
        <p14:creationId xmlns:p14="http://schemas.microsoft.com/office/powerpoint/2010/main" val="360338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Pintar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0" y="3073619"/>
            <a:ext cx="2886075" cy="15621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00" y="3138487"/>
            <a:ext cx="2819400" cy="14954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449" y="3138487"/>
            <a:ext cx="2876550" cy="16097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843006" y="4997668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/>
              <a:t>Casa.pintar</a:t>
            </a:r>
            <a:endParaRPr lang="es-CO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358809" y="5009665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/>
              <a:t>Auto.pintar</a:t>
            </a:r>
            <a:endParaRPr lang="es-CO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0767851" y="5072728"/>
            <a:ext cx="197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/>
              <a:t>Carretera.pintar</a:t>
            </a:r>
            <a:endParaRPr lang="es-CO" sz="2000" dirty="0"/>
          </a:p>
        </p:txBody>
      </p:sp>
      <p:sp>
        <p:nvSpPr>
          <p:cNvPr id="9" name="CuadroTexto 8"/>
          <p:cNvSpPr txBox="1"/>
          <p:nvPr/>
        </p:nvSpPr>
        <p:spPr>
          <a:xfrm>
            <a:off x="1592325" y="6243148"/>
            <a:ext cx="11950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El método pintar es polimórfico porque su comportamiento dependerá del objeto que lo esté ejecutando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094847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Cibergrafía - Bibliografía</a:t>
            </a:r>
            <a:endParaRPr/>
          </a:p>
        </p:txBody>
      </p:sp>
      <p:sp>
        <p:nvSpPr>
          <p:cNvPr id="455" name="Google Shape;455;p51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 de Programación Orientada a Objetos. Efraín Oviedo. ECOE Ediciones. Universidad de Antioquia. 2015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Fundamentos de Programación. Luis Joyanes Aguilar</a:t>
            </a:r>
            <a:endParaRPr/>
          </a:p>
          <a:p>
            <a:pPr marL="259072" marR="0" lvl="0" indent="-57586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 de clase profesor Takeyas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57586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2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Cibergrafía - Bibliografía</a:t>
            </a:r>
            <a:endParaRPr/>
          </a:p>
        </p:txBody>
      </p:sp>
      <p:sp>
        <p:nvSpPr>
          <p:cNvPr id="462" name="Google Shape;462;p52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111111"/>
                </a:solidFill>
              </a:rPr>
              <a:t>The Object-Oriented Thought Process (4th Edition) (Developer's Library)</a:t>
            </a:r>
            <a:r>
              <a:rPr lang="es-CO" sz="2400">
                <a:solidFill>
                  <a:srgbClr val="111111"/>
                </a:solidFill>
                <a:highlight>
                  <a:srgbClr val="FFFFFF"/>
                </a:highlight>
              </a:rPr>
              <a:t> . </a:t>
            </a:r>
            <a:r>
              <a:rPr lang="es-CO" sz="2400">
                <a:solidFill>
                  <a:srgbClr val="333333"/>
                </a:solidFill>
                <a:highlight>
                  <a:srgbClr val="FFFFFF"/>
                </a:highlight>
              </a:rPr>
              <a:t>Addison-Wesley Professional; Edición: 4 (23 de marzo de 2013)</a:t>
            </a:r>
            <a:endParaRPr sz="240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 u="sng">
                <a:solidFill>
                  <a:schemeClr val="hlink"/>
                </a:solidFill>
                <a:hlinkClick r:id="rId3"/>
              </a:rPr>
              <a:t>https://www.tutorialsteacher.com/csharp/csharp-interface</a:t>
            </a:r>
            <a:endParaRPr sz="240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 u="sng">
                <a:solidFill>
                  <a:schemeClr val="hlink"/>
                </a:solidFill>
                <a:hlinkClick r:id="rId4"/>
              </a:rPr>
              <a:t>https://geeks.ms/etomas/2010/07/07/c-bsico-interfaces/</a:t>
            </a:r>
            <a:endParaRPr sz="240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 u="sng">
                <a:solidFill>
                  <a:schemeClr val="hlink"/>
                </a:solidFill>
                <a:hlinkClick r:id="rId5"/>
              </a:rPr>
              <a:t>https://danielggarcia.wordpress.com/2009/05/23/implementacion-de-interfaces-en-c/</a:t>
            </a:r>
            <a:endParaRPr sz="240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https://ingenieria.udistrital.edu.co/pluginfile.php/39192/mod_resource/content/1/Herencia%20de%20Interfaz.pdf</a:t>
            </a:r>
            <a:endParaRPr sz="240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3"/>
          <p:cNvSpPr txBox="1"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s-CO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/>
          </a:p>
        </p:txBody>
      </p:sp>
      <p:pic>
        <p:nvPicPr>
          <p:cNvPr id="468" name="Google Shape;468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4935" y="2946400"/>
            <a:ext cx="2896797" cy="257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implementa mediante</a:t>
            </a:r>
            <a:endParaRPr/>
          </a:p>
        </p:txBody>
      </p:sp>
      <p:grpSp>
        <p:nvGrpSpPr>
          <p:cNvPr id="351" name="Google Shape;351;p37"/>
          <p:cNvGrpSpPr/>
          <p:nvPr/>
        </p:nvGrpSpPr>
        <p:grpSpPr>
          <a:xfrm>
            <a:off x="5176591" y="2453561"/>
            <a:ext cx="3464417" cy="2078700"/>
            <a:chOff x="1365729" y="2990961"/>
            <a:chExt cx="3464417" cy="2078700"/>
          </a:xfrm>
        </p:grpSpPr>
        <p:sp>
          <p:nvSpPr>
            <p:cNvPr id="352" name="Google Shape;352;p37"/>
            <p:cNvSpPr/>
            <p:nvPr/>
          </p:nvSpPr>
          <p:spPr>
            <a:xfrm>
              <a:off x="1365729" y="2990961"/>
              <a:ext cx="3464417" cy="2078650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 txBox="1"/>
            <p:nvPr/>
          </p:nvSpPr>
          <p:spPr>
            <a:xfrm>
              <a:off x="1365729" y="2990961"/>
              <a:ext cx="3464400" cy="207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200" tIns="156200" rIns="156200" bIns="15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100"/>
                <a:buFont typeface="Calibri"/>
                <a:buNone/>
              </a:pPr>
              <a:r>
                <a:rPr lang="es-CO" sz="4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Interfaces</a:t>
              </a:r>
              <a:endParaRPr/>
            </a:p>
          </p:txBody>
        </p:sp>
      </p:grpSp>
      <p:grpSp>
        <p:nvGrpSpPr>
          <p:cNvPr id="354" name="Google Shape;354;p37"/>
          <p:cNvGrpSpPr/>
          <p:nvPr/>
        </p:nvGrpSpPr>
        <p:grpSpPr>
          <a:xfrm>
            <a:off x="9403237" y="2453586"/>
            <a:ext cx="3464417" cy="2078650"/>
            <a:chOff x="5176587" y="2990961"/>
            <a:chExt cx="3464417" cy="2078650"/>
          </a:xfrm>
        </p:grpSpPr>
        <p:sp>
          <p:nvSpPr>
            <p:cNvPr id="355" name="Google Shape;355;p37"/>
            <p:cNvSpPr/>
            <p:nvPr/>
          </p:nvSpPr>
          <p:spPr>
            <a:xfrm>
              <a:off x="5176587" y="2990961"/>
              <a:ext cx="3464417" cy="2078650"/>
            </a:xfrm>
            <a:prstGeom prst="rect">
              <a:avLst/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 txBox="1"/>
            <p:nvPr/>
          </p:nvSpPr>
          <p:spPr>
            <a:xfrm>
              <a:off x="5176587" y="2990961"/>
              <a:ext cx="3464417" cy="2078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200" tIns="156200" rIns="156200" bIns="15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100"/>
                <a:buFont typeface="Calibri"/>
                <a:buNone/>
              </a:pPr>
              <a:r>
                <a:rPr lang="es-CO" sz="4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Sobrecarga Overload</a:t>
              </a:r>
              <a:endParaRPr/>
            </a:p>
          </p:txBody>
        </p:sp>
      </p:grpSp>
      <p:sp>
        <p:nvSpPr>
          <p:cNvPr id="357" name="Google Shape;357;p37"/>
          <p:cNvSpPr/>
          <p:nvPr/>
        </p:nvSpPr>
        <p:spPr>
          <a:xfrm>
            <a:off x="949972" y="2453549"/>
            <a:ext cx="3464400" cy="2078700"/>
          </a:xfrm>
          <a:prstGeom prst="rect">
            <a:avLst/>
          </a:prstGeom>
          <a:solidFill>
            <a:srgbClr val="A4A4A4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 txBox="1"/>
          <p:nvPr/>
        </p:nvSpPr>
        <p:spPr>
          <a:xfrm>
            <a:off x="949947" y="2453549"/>
            <a:ext cx="3464400" cy="20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200" tIns="156200" rIns="156200" bIns="15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lang="es-CO" sz="4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Sobreescritura Overriding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>
            <a:spLocks noGrp="1"/>
          </p:cNvSpPr>
          <p:nvPr>
            <p:ph type="ctrTitle"/>
          </p:nvPr>
        </p:nvSpPr>
        <p:spPr>
          <a:xfrm>
            <a:off x="5317530" y="2229774"/>
            <a:ext cx="7486800" cy="2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20"/>
              <a:buFont typeface="Calibri"/>
              <a:buNone/>
            </a:pPr>
            <a:r>
              <a:rPr lang="es-CO" sz="6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 escritura – overriding y métodos virtuales</a:t>
            </a:r>
            <a:endParaRPr/>
          </a:p>
        </p:txBody>
      </p:sp>
      <p:pic>
        <p:nvPicPr>
          <p:cNvPr id="364" name="Google Shape;36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8071" y="1881922"/>
            <a:ext cx="3205425" cy="34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Overriding</a:t>
            </a:r>
            <a:r>
              <a:rPr lang="es-CO" sz="498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Sobre escritura</a:t>
            </a:r>
            <a:endParaRPr dirty="0"/>
          </a:p>
        </p:txBody>
      </p:sp>
      <p:sp>
        <p:nvSpPr>
          <p:cNvPr id="370" name="Google Shape;370;p39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7819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0998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sym typeface="Calibri"/>
              </a:rPr>
              <a:t>“B” hereda características de una clase “A”, pero la clase “B” re-define las  funcionalidades(métodos) heredadas de “A”. </a:t>
            </a:r>
            <a:endParaRPr sz="2000" dirty="0"/>
          </a:p>
          <a:p>
            <a:pPr marL="259072" marR="0" lvl="0" indent="-209986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sym typeface="Calibri"/>
              </a:rPr>
              <a:t>Si los métodos son re-definidos en la subclase derivada, se dice que han sido “sobrescritos”.</a:t>
            </a:r>
          </a:p>
          <a:p>
            <a:pPr marL="259072" marR="0" lvl="0" indent="-209986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000" dirty="0"/>
              <a:t>Los atributos no deberían ser re-definidos (esto daría a pensar que el hijo no es realmente un hijo de ese padre). Repensar la herencia puede ser la mejor forma de actuar.</a:t>
            </a:r>
          </a:p>
          <a:p>
            <a:pPr marL="259072" marR="0" lvl="0" indent="-209986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000" dirty="0"/>
              <a:t>Una manera de manejar algo similar, puede ser sobrecargando el constructor</a:t>
            </a:r>
            <a:endParaRPr sz="2000" dirty="0"/>
          </a:p>
          <a:p>
            <a:pPr marL="259072" marR="0" lvl="0" indent="-57586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pic>
        <p:nvPicPr>
          <p:cNvPr id="371" name="Google Shape;37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743789">
            <a:off x="8208947" y="3080387"/>
            <a:ext cx="3870863" cy="21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Overriding</a:t>
            </a:r>
            <a:r>
              <a:rPr lang="es-CO" sz="498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Métodos Virtuales</a:t>
            </a:r>
            <a:endParaRPr dirty="0"/>
          </a:p>
        </p:txBody>
      </p:sp>
      <p:sp>
        <p:nvSpPr>
          <p:cNvPr id="377" name="Google Shape;377;p40"/>
          <p:cNvSpPr txBox="1">
            <a:spLocks noGrp="1"/>
          </p:cNvSpPr>
          <p:nvPr>
            <p:ph type="body" idx="1"/>
          </p:nvPr>
        </p:nvSpPr>
        <p:spPr>
          <a:xfrm>
            <a:off x="409050" y="1601475"/>
            <a:ext cx="5873100" cy="55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450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métodos en la clase base pensados para ser sobrescritos por subclases.</a:t>
            </a:r>
            <a:endParaRPr sz="2000" dirty="0"/>
          </a:p>
          <a:p>
            <a:pPr marL="259072" marR="0" lvl="0" indent="-245038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declararlos, se utiliza la palabra reservada “virtual”; para sobrescribirlos, en la subclase se utiliza la palabra reservada “</a:t>
            </a:r>
            <a:r>
              <a:rPr lang="es-CO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sz="2000" dirty="0"/>
          </a:p>
          <a:p>
            <a:pPr marL="259072" marR="0" lvl="0" indent="-245038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1" i="0" u="none" strike="noStrike" cap="none" dirty="0">
                <a:solidFill>
                  <a:srgbClr val="FF0000"/>
                </a:solidFill>
                <a:sym typeface="Calibri"/>
              </a:rPr>
              <a:t>Un método virtual “PUEDE” ser sobrescrito, o utilizarse tal como está.</a:t>
            </a:r>
            <a:endParaRPr sz="2000" b="1" dirty="0">
              <a:solidFill>
                <a:srgbClr val="FF0000"/>
              </a:solidFill>
            </a:endParaRPr>
          </a:p>
          <a:p>
            <a:pPr marL="259072" marR="0" lvl="0" indent="-245038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se puede utilizar “</a:t>
            </a:r>
            <a:r>
              <a:rPr lang="es-CO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si el método en la clase base está marcado como “virtual”, “</a:t>
            </a:r>
            <a:r>
              <a:rPr lang="es-CO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u “</a:t>
            </a:r>
            <a:r>
              <a:rPr lang="es-CO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sz="2000" dirty="0"/>
          </a:p>
          <a:p>
            <a:pPr marL="259072" marR="0" lvl="0" indent="-245038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método “</a:t>
            </a:r>
            <a:r>
              <a:rPr lang="es-CO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debe mantener el mismo nivel de acceso que el método “virtual” correspondiente</a:t>
            </a:r>
            <a:endParaRPr sz="2000" dirty="0"/>
          </a:p>
        </p:txBody>
      </p:sp>
      <p:pic>
        <p:nvPicPr>
          <p:cNvPr id="378" name="Google Shape;37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2869" y="4472732"/>
            <a:ext cx="4391023" cy="498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1850" y="3184075"/>
            <a:ext cx="4271025" cy="5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0"/>
          <p:cNvSpPr/>
          <p:nvPr/>
        </p:nvSpPr>
        <p:spPr>
          <a:xfrm>
            <a:off x="11412639" y="3184070"/>
            <a:ext cx="1941600" cy="55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Clase Base</a:t>
            </a:r>
            <a:endParaRPr/>
          </a:p>
        </p:txBody>
      </p:sp>
      <p:sp>
        <p:nvSpPr>
          <p:cNvPr id="381" name="Google Shape;381;p40"/>
          <p:cNvSpPr/>
          <p:nvPr/>
        </p:nvSpPr>
        <p:spPr>
          <a:xfrm>
            <a:off x="11691391" y="4444958"/>
            <a:ext cx="1941600" cy="55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SubClase</a:t>
            </a:r>
            <a:endParaRPr sz="204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 Virtuales</a:t>
            </a:r>
            <a:endParaRPr/>
          </a:p>
        </p:txBody>
      </p:sp>
      <p:pic>
        <p:nvPicPr>
          <p:cNvPr id="387" name="Google Shape;38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2437" y="2519187"/>
            <a:ext cx="4707277" cy="1133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99985" y="4565701"/>
            <a:ext cx="4113470" cy="150071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1"/>
          <p:cNvSpPr/>
          <p:nvPr/>
        </p:nvSpPr>
        <p:spPr>
          <a:xfrm>
            <a:off x="5938070" y="2808738"/>
            <a:ext cx="1941600" cy="55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Clase Base</a:t>
            </a:r>
            <a:endParaRPr/>
          </a:p>
        </p:txBody>
      </p:sp>
      <p:sp>
        <p:nvSpPr>
          <p:cNvPr id="390" name="Google Shape;390;p41"/>
          <p:cNvSpPr/>
          <p:nvPr/>
        </p:nvSpPr>
        <p:spPr>
          <a:xfrm>
            <a:off x="10130352" y="5038794"/>
            <a:ext cx="1941600" cy="55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SubClase</a:t>
            </a:r>
            <a:endParaRPr sz="204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Overriding</a:t>
            </a:r>
            <a:r>
              <a:rPr lang="es-CO" sz="498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Métodos Abstractos</a:t>
            </a:r>
            <a:endParaRPr dirty="0"/>
          </a:p>
        </p:txBody>
      </p:sp>
      <p:sp>
        <p:nvSpPr>
          <p:cNvPr id="377" name="Google Shape;377;p40"/>
          <p:cNvSpPr txBox="1">
            <a:spLocks noGrp="1"/>
          </p:cNvSpPr>
          <p:nvPr>
            <p:ph type="body" idx="1"/>
          </p:nvPr>
        </p:nvSpPr>
        <p:spPr>
          <a:xfrm>
            <a:off x="629768" y="2463998"/>
            <a:ext cx="5873100" cy="425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450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métodos en la clase base pensados para ser sobrescritos por subclases.</a:t>
            </a:r>
            <a:endParaRPr sz="2000" dirty="0"/>
          </a:p>
          <a:p>
            <a:pPr marL="259072" marR="0" lvl="0" indent="-245038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declararlos, se utiliza la palabra reservada “</a:t>
            </a:r>
            <a:r>
              <a:rPr lang="es-CO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</a:p>
          <a:p>
            <a:pPr marL="259072" marR="0" lvl="0" indent="-245038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1" i="0" u="none" strike="noStrike" cap="none" dirty="0">
                <a:solidFill>
                  <a:srgbClr val="FF0000"/>
                </a:solidFill>
                <a:sym typeface="Calibri"/>
              </a:rPr>
              <a:t>Un método </a:t>
            </a:r>
            <a:r>
              <a:rPr lang="es-CO" sz="2000" b="1" i="0" u="none" strike="noStrike" cap="none" dirty="0" err="1">
                <a:solidFill>
                  <a:srgbClr val="FF0000"/>
                </a:solidFill>
                <a:sym typeface="Calibri"/>
              </a:rPr>
              <a:t>abstract</a:t>
            </a:r>
            <a:r>
              <a:rPr lang="es-CO" sz="2000" b="1" i="0" u="none" strike="noStrike" cap="none" dirty="0">
                <a:solidFill>
                  <a:srgbClr val="FF0000"/>
                </a:solidFill>
                <a:sym typeface="Calibri"/>
              </a:rPr>
              <a:t> TIENE que ser sobrescrito en la subclase</a:t>
            </a:r>
          </a:p>
        </p:txBody>
      </p:sp>
      <p:pic>
        <p:nvPicPr>
          <p:cNvPr id="378" name="Google Shape;37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2869" y="5653137"/>
            <a:ext cx="4391023" cy="49897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0"/>
          <p:cNvSpPr/>
          <p:nvPr/>
        </p:nvSpPr>
        <p:spPr>
          <a:xfrm>
            <a:off x="11412639" y="3184070"/>
            <a:ext cx="1941600" cy="55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Clase Base</a:t>
            </a:r>
            <a:endParaRPr/>
          </a:p>
        </p:txBody>
      </p:sp>
      <p:sp>
        <p:nvSpPr>
          <p:cNvPr id="381" name="Google Shape;381;p40"/>
          <p:cNvSpPr/>
          <p:nvPr/>
        </p:nvSpPr>
        <p:spPr>
          <a:xfrm>
            <a:off x="11691391" y="5625363"/>
            <a:ext cx="1941600" cy="55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SubClase</a:t>
            </a:r>
            <a:endParaRPr sz="204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902351" y="2767797"/>
            <a:ext cx="4389556" cy="67791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 err="1">
                <a:solidFill>
                  <a:schemeClr val="tx1"/>
                </a:solidFill>
              </a:rPr>
              <a:t>public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b="1" dirty="0" err="1">
                <a:solidFill>
                  <a:srgbClr val="FF0000"/>
                </a:solidFill>
              </a:rPr>
              <a:t>abstract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void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Metodo</a:t>
            </a:r>
            <a:r>
              <a:rPr lang="es-ES" sz="2000" dirty="0">
                <a:solidFill>
                  <a:schemeClr val="tx1"/>
                </a:solidFill>
              </a:rPr>
              <a:t> ()</a:t>
            </a:r>
            <a:endParaRPr lang="es-C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393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A1B8D39EF3333499775CF3218C84327" ma:contentTypeVersion="3" ma:contentTypeDescription="Crear nuevo documento." ma:contentTypeScope="" ma:versionID="2e7fea714a1cde31cf6b40553a333953">
  <xsd:schema xmlns:xsd="http://www.w3.org/2001/XMLSchema" xmlns:xs="http://www.w3.org/2001/XMLSchema" xmlns:p="http://schemas.microsoft.com/office/2006/metadata/properties" xmlns:ns2="08da7b9e-b2a0-4526-9d93-c17d15e8e375" targetNamespace="http://schemas.microsoft.com/office/2006/metadata/properties" ma:root="true" ma:fieldsID="23087ef57156a37842271275599b79e7" ns2:_="">
    <xsd:import namespace="08da7b9e-b2a0-4526-9d93-c17d15e8e3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a7b9e-b2a0-4526-9d93-c17d15e8e3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A1212E-B6BB-4C40-85D1-FB07EAA66993}"/>
</file>

<file path=customXml/itemProps2.xml><?xml version="1.0" encoding="utf-8"?>
<ds:datastoreItem xmlns:ds="http://schemas.openxmlformats.org/officeDocument/2006/customXml" ds:itemID="{F2E0F9CD-6A25-4320-9B48-480F26405345}"/>
</file>

<file path=customXml/itemProps3.xml><?xml version="1.0" encoding="utf-8"?>
<ds:datastoreItem xmlns:ds="http://schemas.openxmlformats.org/officeDocument/2006/customXml" ds:itemID="{88E88A05-C5C1-4B2B-BEB9-A57B8730AE25}"/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1345</Words>
  <Application>Microsoft Office PowerPoint</Application>
  <PresentationFormat>Personalizado</PresentationFormat>
  <Paragraphs>180</Paragraphs>
  <Slides>32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5" baseType="lpstr">
      <vt:lpstr>Arial</vt:lpstr>
      <vt:lpstr>Calibri</vt:lpstr>
      <vt:lpstr>Tema de Office</vt:lpstr>
      <vt:lpstr>Presentación de PowerPoint</vt:lpstr>
      <vt:lpstr>Presentación de PowerPoint</vt:lpstr>
      <vt:lpstr>Pintar</vt:lpstr>
      <vt:lpstr>Se implementa mediante</vt:lpstr>
      <vt:lpstr>Sobre escritura – overriding y métodos virtuales</vt:lpstr>
      <vt:lpstr>Overriding o Sobre escritura</vt:lpstr>
      <vt:lpstr>Overriding con Métodos Virtuales</vt:lpstr>
      <vt:lpstr>Métodos Virtuales</vt:lpstr>
      <vt:lpstr>Overriding con Métodos Abstractos</vt:lpstr>
      <vt:lpstr>Atributos Estáticos</vt:lpstr>
      <vt:lpstr>Ejercicio</vt:lpstr>
      <vt:lpstr>Ocultamiento de métodos - new</vt:lpstr>
      <vt:lpstr>Ocultamiento de métodos - new</vt:lpstr>
      <vt:lpstr>Presentación de PowerPoint</vt:lpstr>
      <vt:lpstr>Definiciones</vt:lpstr>
      <vt:lpstr>Cuándo usar interfaces</vt:lpstr>
      <vt:lpstr>Cómo se diseña? </vt:lpstr>
      <vt:lpstr>Ejemplo</vt:lpstr>
      <vt:lpstr>Implementación del ejemplo en C#</vt:lpstr>
      <vt:lpstr>Implementación del ejemplo en C#</vt:lpstr>
      <vt:lpstr>Implementación del ejemplo en C#</vt:lpstr>
      <vt:lpstr>Implementación del ejemplo en C#</vt:lpstr>
      <vt:lpstr>Implementación del ejemplo en C#</vt:lpstr>
      <vt:lpstr>Implementación del ejemplo en C#</vt:lpstr>
      <vt:lpstr>Implementación del ejemplo en C#</vt:lpstr>
      <vt:lpstr>Sobrcarga - Overload</vt:lpstr>
      <vt:lpstr>Tipos de sobrecarga</vt:lpstr>
      <vt:lpstr>Polimorfismo de sobrecarga</vt:lpstr>
      <vt:lpstr>Ejercicio 2</vt:lpstr>
      <vt:lpstr>Cibergrafía - Bibliografía</vt:lpstr>
      <vt:lpstr>Cibergrafía - Bibliografía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Augusto Lopez Gallego</dc:creator>
  <cp:lastModifiedBy>Cesar Augusto Lopez Gallego</cp:lastModifiedBy>
  <cp:revision>50</cp:revision>
  <dcterms:modified xsi:type="dcterms:W3CDTF">2023-03-31T12:32:14Z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0x010100EA1B8D39EF3333499775CF3218C84327</vt:lpwstr>
  </property>
</Properties>
</file>