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61" r:id="rId4"/>
    <p:sldId id="258" r:id="rId5"/>
    <p:sldId id="271" r:id="rId6"/>
    <p:sldId id="259" r:id="rId7"/>
    <p:sldId id="272" r:id="rId8"/>
    <p:sldId id="273" r:id="rId9"/>
    <p:sldId id="260" r:id="rId10"/>
    <p:sldId id="274" r:id="rId11"/>
    <p:sldId id="278" r:id="rId12"/>
    <p:sldId id="279" r:id="rId13"/>
    <p:sldId id="280" r:id="rId14"/>
    <p:sldId id="275" r:id="rId15"/>
    <p:sldId id="277" r:id="rId16"/>
    <p:sldId id="262" r:id="rId17"/>
    <p:sldId id="276" r:id="rId18"/>
    <p:sldId id="263" r:id="rId19"/>
    <p:sldId id="281" r:id="rId20"/>
    <p:sldId id="264" r:id="rId21"/>
    <p:sldId id="282" r:id="rId22"/>
    <p:sldId id="265" r:id="rId23"/>
    <p:sldId id="266" r:id="rId24"/>
    <p:sldId id="284" r:id="rId25"/>
    <p:sldId id="267" r:id="rId26"/>
    <p:sldId id="268" r:id="rId27"/>
    <p:sldId id="283" r:id="rId28"/>
    <p:sldId id="269" r:id="rId29"/>
    <p:sldId id="270" r:id="rId3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9FFFC-D86B-46EE-96DC-76EA54A5030F}" type="datetimeFigureOut">
              <a:rPr lang="es-MX" smtClean="0"/>
              <a:t>07/07/2022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437E5-AAA2-4663-BE28-66803A5D9D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78710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F64BE-8231-49D7-A1BB-E97A69798257}" type="datetimeFigureOut">
              <a:rPr lang="es-MX" smtClean="0"/>
              <a:t>07/07/2022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279D0-DDB5-42DB-A386-4DCDB48268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25567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8735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7ABC-2997-4643-BAA3-8BE0487217C3}" type="datetimeFigureOut">
              <a:rPr lang="es-MX" smtClean="0"/>
              <a:t>07/07/2022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980A-075F-49D3-A1FA-CC49EF83C6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204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7ABC-2997-4643-BAA3-8BE0487217C3}" type="datetimeFigureOut">
              <a:rPr lang="es-MX" smtClean="0"/>
              <a:t>07/07/2022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980A-075F-49D3-A1FA-CC49EF83C6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83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7ABC-2997-4643-BAA3-8BE0487217C3}" type="datetimeFigureOut">
              <a:rPr lang="es-MX" smtClean="0"/>
              <a:t>07/07/2022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980A-075F-49D3-A1FA-CC49EF83C6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205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7ABC-2997-4643-BAA3-8BE0487217C3}" type="datetimeFigureOut">
              <a:rPr lang="es-MX" smtClean="0"/>
              <a:t>07/07/2022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980A-075F-49D3-A1FA-CC49EF83C6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028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7ABC-2997-4643-BAA3-8BE0487217C3}" type="datetimeFigureOut">
              <a:rPr lang="es-MX" smtClean="0"/>
              <a:t>07/07/2022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980A-075F-49D3-A1FA-CC49EF83C6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454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7ABC-2997-4643-BAA3-8BE0487217C3}" type="datetimeFigureOut">
              <a:rPr lang="es-MX" smtClean="0"/>
              <a:t>07/07/2022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980A-075F-49D3-A1FA-CC49EF83C6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458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7ABC-2997-4643-BAA3-8BE0487217C3}" type="datetimeFigureOut">
              <a:rPr lang="es-MX" smtClean="0"/>
              <a:t>07/07/2022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980A-075F-49D3-A1FA-CC49EF83C6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46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7ABC-2997-4643-BAA3-8BE0487217C3}" type="datetimeFigureOut">
              <a:rPr lang="es-MX" smtClean="0"/>
              <a:t>07/07/2022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980A-075F-49D3-A1FA-CC49EF83C6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042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7ABC-2997-4643-BAA3-8BE0487217C3}" type="datetimeFigureOut">
              <a:rPr lang="es-MX" smtClean="0"/>
              <a:t>07/07/2022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980A-075F-49D3-A1FA-CC49EF83C6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41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7ABC-2997-4643-BAA3-8BE0487217C3}" type="datetimeFigureOut">
              <a:rPr lang="es-MX" smtClean="0"/>
              <a:t>07/07/2022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980A-075F-49D3-A1FA-CC49EF83C6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271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7ABC-2997-4643-BAA3-8BE0487217C3}" type="datetimeFigureOut">
              <a:rPr lang="es-MX" smtClean="0"/>
              <a:t>07/07/2022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980A-075F-49D3-A1FA-CC49EF83C6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358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D7ABC-2997-4643-BAA3-8BE0487217C3}" type="datetimeFigureOut">
              <a:rPr lang="es-MX" smtClean="0"/>
              <a:t>07/07/2022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2980A-075F-49D3-A1FA-CC49EF83C6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9881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hyperlink" Target="mailto:quepasion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8"/>
          <a:stretch/>
        </p:blipFill>
        <p:spPr>
          <a:xfrm>
            <a:off x="-2" y="0"/>
            <a:ext cx="12192001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5749447"/>
            <a:ext cx="9144000" cy="986423"/>
          </a:xfrm>
        </p:spPr>
        <p:txBody>
          <a:bodyPr>
            <a:normAutofit/>
          </a:bodyPr>
          <a:lstStyle/>
          <a:p>
            <a:r>
              <a:rPr lang="es-ES" sz="4800" b="1" dirty="0" smtClean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Comandos básicos de </a:t>
            </a:r>
            <a:r>
              <a:rPr lang="es-ES" sz="4800" b="1" dirty="0" err="1" smtClean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</a:t>
            </a:r>
            <a:r>
              <a:rPr lang="es-ES" sz="4800" b="1" dirty="0" smtClean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  <a:endParaRPr lang="es-MX" sz="4800" b="1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2223" cy="82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8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>
                <a:solidFill>
                  <a:srgbClr val="FF0000"/>
                </a:solidFill>
              </a:rPr>
              <a:t>Git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commit</a:t>
            </a:r>
            <a:r>
              <a:rPr lang="es-ES" b="1" dirty="0">
                <a:solidFill>
                  <a:srgbClr val="FF0000"/>
                </a:solidFill>
              </a:rPr>
              <a:t> –m “&lt;</a:t>
            </a:r>
            <a:r>
              <a:rPr lang="es-ES" b="1" dirty="0" err="1">
                <a:solidFill>
                  <a:srgbClr val="FF0000"/>
                </a:solidFill>
              </a:rPr>
              <a:t>NombreCommit</a:t>
            </a:r>
            <a:r>
              <a:rPr lang="es-ES" b="1" dirty="0">
                <a:solidFill>
                  <a:srgbClr val="FF0000"/>
                </a:solidFill>
              </a:rPr>
              <a:t>&gt;” </a:t>
            </a:r>
            <a:r>
              <a:rPr lang="es-ES" b="1" dirty="0">
                <a:sym typeface="Wingdings" panose="05000000000000000000" pitchFamily="2" charset="2"/>
              </a:rPr>
              <a:t> </a:t>
            </a:r>
            <a:r>
              <a:rPr lang="es-ES" dirty="0">
                <a:sym typeface="Wingdings" panose="05000000000000000000" pitchFamily="2" charset="2"/>
              </a:rPr>
              <a:t>inicia un nuevo </a:t>
            </a:r>
            <a:r>
              <a:rPr lang="es-ES" dirty="0" err="1">
                <a:sym typeface="Wingdings" panose="05000000000000000000" pitchFamily="2" charset="2"/>
              </a:rPr>
              <a:t>commit</a:t>
            </a:r>
            <a:r>
              <a:rPr lang="es-ES" dirty="0">
                <a:sym typeface="Wingdings" panose="05000000000000000000" pitchFamily="2" charset="2"/>
              </a:rPr>
              <a:t>, da seguimiento a los archivos agregados</a:t>
            </a:r>
            <a:r>
              <a:rPr lang="es-ES" dirty="0" smtClean="0">
                <a:sym typeface="Wingdings" panose="05000000000000000000" pitchFamily="2" charset="2"/>
              </a:rPr>
              <a:t>.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 smtClean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Git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checkout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-- .</a:t>
            </a:r>
            <a:r>
              <a:rPr lang="es-ES" b="1" dirty="0">
                <a:sym typeface="Wingdings" panose="05000000000000000000" pitchFamily="2" charset="2"/>
              </a:rPr>
              <a:t> </a:t>
            </a:r>
            <a:r>
              <a:rPr lang="es-ES" dirty="0">
                <a:sym typeface="Wingdings" panose="05000000000000000000" pitchFamily="2" charset="2"/>
              </a:rPr>
              <a:t>regresa al ultimo </a:t>
            </a:r>
            <a:r>
              <a:rPr lang="es-ES" dirty="0" err="1">
                <a:sym typeface="Wingdings" panose="05000000000000000000" pitchFamily="2" charset="2"/>
              </a:rPr>
              <a:t>commit</a:t>
            </a:r>
            <a:r>
              <a:rPr lang="es-ES" dirty="0">
                <a:sym typeface="Wingdings" panose="05000000000000000000" pitchFamily="2" charset="2"/>
              </a:rPr>
              <a:t> guardado.</a:t>
            </a:r>
            <a:endParaRPr lang="es-MX" b="1" dirty="0"/>
          </a:p>
          <a:p>
            <a:endParaRPr lang="es-MX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21002" y="2763384"/>
            <a:ext cx="8414884" cy="1387702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1121001" y="4984069"/>
            <a:ext cx="8806769" cy="66198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152223" cy="826718"/>
          </a:xfrm>
          <a:prstGeom prst="rect">
            <a:avLst/>
          </a:prstGeom>
        </p:spPr>
      </p:pic>
      <p:pic>
        <p:nvPicPr>
          <p:cNvPr id="7" name="Picture 2" descr="Logo Git PNG transparente - Stick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4427" y="21473"/>
            <a:ext cx="696687" cy="69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876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015999"/>
            <a:ext cx="10515600" cy="5160963"/>
          </a:xfrm>
        </p:spPr>
        <p:txBody>
          <a:bodyPr/>
          <a:lstStyle/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commit</a:t>
            </a:r>
            <a:r>
              <a:rPr lang="es-MX" dirty="0"/>
              <a:t> --</a:t>
            </a:r>
            <a:r>
              <a:rPr lang="es-MX" dirty="0" err="1"/>
              <a:t>amend</a:t>
            </a:r>
            <a:r>
              <a:rPr lang="es-MX" dirty="0"/>
              <a:t> -m “notas agregadas</a:t>
            </a:r>
            <a:r>
              <a:rPr lang="es-MX" dirty="0" smtClean="0"/>
              <a:t>”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reset</a:t>
            </a:r>
            <a:r>
              <a:rPr lang="es-MX" dirty="0"/>
              <a:t> --</a:t>
            </a:r>
            <a:r>
              <a:rPr lang="es-MX" dirty="0" err="1"/>
              <a:t>soft</a:t>
            </a:r>
            <a:r>
              <a:rPr lang="es-MX" dirty="0"/>
              <a:t> HEAD</a:t>
            </a:r>
            <a:r>
              <a:rPr lang="es-MX" dirty="0" smtClean="0"/>
              <a:t>^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commit</a:t>
            </a:r>
            <a:r>
              <a:rPr lang="es-MX" dirty="0"/>
              <a:t> --</a:t>
            </a:r>
            <a:r>
              <a:rPr lang="es-MX" dirty="0" err="1"/>
              <a:t>amend</a:t>
            </a:r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s-ES" dirty="0"/>
          </a:p>
          <a:p>
            <a:endParaRPr lang="es-MX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982163" y="1712685"/>
            <a:ext cx="5612130" cy="558800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982162" y="3387044"/>
            <a:ext cx="6434637" cy="488270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>
          <a:blip r:embed="rId4"/>
          <a:stretch>
            <a:fillRect/>
          </a:stretch>
        </p:blipFill>
        <p:spPr>
          <a:xfrm>
            <a:off x="982162" y="5155405"/>
            <a:ext cx="6942638" cy="49065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152223" cy="826718"/>
          </a:xfrm>
          <a:prstGeom prst="rect">
            <a:avLst/>
          </a:prstGeom>
        </p:spPr>
      </p:pic>
      <p:pic>
        <p:nvPicPr>
          <p:cNvPr id="8" name="Picture 2" descr="Logo Git PNG transparente - Stick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4427" y="21473"/>
            <a:ext cx="696687" cy="69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93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045029"/>
            <a:ext cx="10515600" cy="5131934"/>
          </a:xfrm>
        </p:spPr>
        <p:txBody>
          <a:bodyPr/>
          <a:lstStyle/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reset</a:t>
            </a:r>
            <a:r>
              <a:rPr lang="es-MX" dirty="0"/>
              <a:t> --</a:t>
            </a:r>
            <a:r>
              <a:rPr lang="es-MX" dirty="0" err="1"/>
              <a:t>mixed</a:t>
            </a:r>
            <a:r>
              <a:rPr lang="es-MX" dirty="0"/>
              <a:t> </a:t>
            </a:r>
            <a:r>
              <a:rPr lang="es-MX" dirty="0" smtClean="0"/>
              <a:t>1871ee9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reset</a:t>
            </a:r>
            <a:r>
              <a:rPr lang="es-MX" dirty="0"/>
              <a:t> --</a:t>
            </a:r>
            <a:r>
              <a:rPr lang="es-MX" dirty="0" err="1"/>
              <a:t>hard</a:t>
            </a:r>
            <a:r>
              <a:rPr lang="es-MX" dirty="0"/>
              <a:t> </a:t>
            </a:r>
            <a:r>
              <a:rPr lang="es-MX" dirty="0" smtClean="0"/>
              <a:t>1871ee9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reflog</a:t>
            </a:r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996677" y="1665667"/>
            <a:ext cx="7697379" cy="700859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996677" y="3334480"/>
            <a:ext cx="7291161" cy="613775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>
          <a:blip r:embed="rId4"/>
          <a:stretch>
            <a:fillRect/>
          </a:stretch>
        </p:blipFill>
        <p:spPr>
          <a:xfrm>
            <a:off x="996677" y="5105853"/>
            <a:ext cx="7000694" cy="107111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152223" cy="826718"/>
          </a:xfrm>
          <a:prstGeom prst="rect">
            <a:avLst/>
          </a:prstGeom>
        </p:spPr>
      </p:pic>
      <p:pic>
        <p:nvPicPr>
          <p:cNvPr id="8" name="Picture 2" descr="Logo Git PNG transparente - Stick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4427" y="21473"/>
            <a:ext cx="696687" cy="69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904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git</a:t>
            </a:r>
            <a:r>
              <a:rPr lang="es-MX" dirty="0"/>
              <a:t> mv destruir-mundo.md </a:t>
            </a:r>
            <a:r>
              <a:rPr lang="es-MX" dirty="0" smtClean="0"/>
              <a:t>salvar-mundo.md</a:t>
            </a:r>
          </a:p>
          <a:p>
            <a:endParaRPr lang="es-ES" dirty="0"/>
          </a:p>
          <a:p>
            <a:endParaRPr lang="es-MX" dirty="0"/>
          </a:p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rm</a:t>
            </a:r>
            <a:r>
              <a:rPr lang="es-MX" dirty="0"/>
              <a:t> </a:t>
            </a:r>
            <a:r>
              <a:rPr lang="es-MX" dirty="0" smtClean="0"/>
              <a:t>salvar-mundo.md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953135" y="2542449"/>
            <a:ext cx="9555208" cy="505551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953135" y="4288631"/>
            <a:ext cx="9555208" cy="66074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152223" cy="826718"/>
          </a:xfrm>
          <a:prstGeom prst="rect">
            <a:avLst/>
          </a:prstGeom>
        </p:spPr>
      </p:pic>
      <p:pic>
        <p:nvPicPr>
          <p:cNvPr id="7" name="Picture 2" descr="Logo Git PNG transparente - Stick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4427" y="21473"/>
            <a:ext cx="696687" cy="69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112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>
                <a:solidFill>
                  <a:srgbClr val="FF0000"/>
                </a:solidFill>
              </a:rPr>
              <a:t>Git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commit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smtClean="0">
                <a:solidFill>
                  <a:srgbClr val="FF0000"/>
                </a:solidFill>
              </a:rPr>
              <a:t>–am </a:t>
            </a:r>
            <a:r>
              <a:rPr lang="es-ES" b="1" dirty="0">
                <a:solidFill>
                  <a:srgbClr val="FF0000"/>
                </a:solidFill>
              </a:rPr>
              <a:t>“&lt;</a:t>
            </a:r>
            <a:r>
              <a:rPr lang="es-ES" b="1" dirty="0" err="1">
                <a:solidFill>
                  <a:srgbClr val="FF0000"/>
                </a:solidFill>
              </a:rPr>
              <a:t>NombreCommit</a:t>
            </a:r>
            <a:r>
              <a:rPr lang="es-ES" b="1" dirty="0">
                <a:solidFill>
                  <a:srgbClr val="FF0000"/>
                </a:solidFill>
              </a:rPr>
              <a:t>&gt;” </a:t>
            </a:r>
            <a:r>
              <a:rPr lang="es-ES" b="1" dirty="0">
                <a:sym typeface="Wingdings" panose="05000000000000000000" pitchFamily="2" charset="2"/>
              </a:rPr>
              <a:t> </a:t>
            </a:r>
            <a:r>
              <a:rPr lang="es-ES" dirty="0" smtClean="0">
                <a:sym typeface="Wingdings" panose="05000000000000000000" pitchFamily="2" charset="2"/>
              </a:rPr>
              <a:t>guarda cambios realizados y crea un </a:t>
            </a:r>
            <a:r>
              <a:rPr lang="es-ES" dirty="0" err="1" smtClean="0">
                <a:sym typeface="Wingdings" panose="05000000000000000000" pitchFamily="2" charset="2"/>
              </a:rPr>
              <a:t>commit</a:t>
            </a:r>
            <a:r>
              <a:rPr lang="es-ES" dirty="0" smtClean="0">
                <a:sym typeface="Wingdings" panose="05000000000000000000" pitchFamily="2" charset="2"/>
              </a:rPr>
              <a:t> con el nombre definido.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 smtClean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r>
              <a:rPr lang="es-ES" b="1" dirty="0" err="1" smtClean="0">
                <a:solidFill>
                  <a:srgbClr val="FF0000"/>
                </a:solidFill>
              </a:rPr>
              <a:t>Git</a:t>
            </a:r>
            <a:r>
              <a:rPr lang="es-ES" b="1" dirty="0" smtClean="0">
                <a:solidFill>
                  <a:srgbClr val="FF0000"/>
                </a:solidFill>
              </a:rPr>
              <a:t> status --short </a:t>
            </a:r>
            <a:r>
              <a:rPr lang="es-ES" b="1" dirty="0">
                <a:sym typeface="Wingdings" panose="05000000000000000000" pitchFamily="2" charset="2"/>
              </a:rPr>
              <a:t></a:t>
            </a:r>
            <a:endParaRPr lang="es-ES" dirty="0" smtClean="0">
              <a:sym typeface="Wingdings" panose="05000000000000000000" pitchFamily="2" charset="2"/>
            </a:endParaRPr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MX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953135" y="2861469"/>
            <a:ext cx="10556694" cy="1275102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953135" y="4800939"/>
            <a:ext cx="9845494" cy="137602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152223" cy="826718"/>
          </a:xfrm>
          <a:prstGeom prst="rect">
            <a:avLst/>
          </a:prstGeom>
        </p:spPr>
      </p:pic>
      <p:pic>
        <p:nvPicPr>
          <p:cNvPr id="7" name="Picture 2" descr="Logo Git PNG transparente - Stick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4427" y="21473"/>
            <a:ext cx="696687" cy="69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330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880382"/>
            <a:ext cx="10515600" cy="5296581"/>
          </a:xfrm>
        </p:spPr>
        <p:txBody>
          <a:bodyPr/>
          <a:lstStyle/>
          <a:p>
            <a:r>
              <a:rPr lang="es-MX" b="1" dirty="0" err="1">
                <a:solidFill>
                  <a:srgbClr val="FF0000"/>
                </a:solidFill>
              </a:rPr>
              <a:t>Git</a:t>
            </a:r>
            <a:r>
              <a:rPr lang="es-MX" b="1" dirty="0">
                <a:solidFill>
                  <a:srgbClr val="FF0000"/>
                </a:solidFill>
              </a:rPr>
              <a:t> </a:t>
            </a:r>
            <a:r>
              <a:rPr lang="es-MX" b="1" dirty="0" err="1" smtClean="0">
                <a:solidFill>
                  <a:srgbClr val="FF0000"/>
                </a:solidFill>
              </a:rPr>
              <a:t>diff</a:t>
            </a:r>
            <a:r>
              <a:rPr lang="es-MX" b="1" dirty="0" smtClean="0">
                <a:solidFill>
                  <a:srgbClr val="FF0000"/>
                </a:solidFill>
              </a:rPr>
              <a:t> </a:t>
            </a:r>
            <a:r>
              <a:rPr lang="es-ES" b="1" dirty="0" smtClean="0">
                <a:sym typeface="Wingdings" panose="05000000000000000000" pitchFamily="2" charset="2"/>
              </a:rPr>
              <a:t></a:t>
            </a:r>
          </a:p>
          <a:p>
            <a:endParaRPr lang="es-ES" b="1" dirty="0">
              <a:sym typeface="Wingdings" panose="05000000000000000000" pitchFamily="2" charset="2"/>
            </a:endParaRPr>
          </a:p>
          <a:p>
            <a:endParaRPr lang="es-ES" b="1" dirty="0" smtClean="0">
              <a:sym typeface="Wingdings" panose="05000000000000000000" pitchFamily="2" charset="2"/>
            </a:endParaRPr>
          </a:p>
          <a:p>
            <a:endParaRPr lang="es-ES" b="1" dirty="0">
              <a:sym typeface="Wingdings" panose="05000000000000000000" pitchFamily="2" charset="2"/>
            </a:endParaRPr>
          </a:p>
          <a:p>
            <a:endParaRPr lang="es-ES" b="1" dirty="0" smtClean="0">
              <a:sym typeface="Wingdings" panose="05000000000000000000" pitchFamily="2" charset="2"/>
            </a:endParaRPr>
          </a:p>
          <a:p>
            <a:r>
              <a:rPr lang="es-MX" b="1" dirty="0" err="1">
                <a:solidFill>
                  <a:srgbClr val="FF0000"/>
                </a:solidFill>
              </a:rPr>
              <a:t>Giff</a:t>
            </a:r>
            <a:r>
              <a:rPr lang="es-MX" b="1" dirty="0">
                <a:solidFill>
                  <a:srgbClr val="FF0000"/>
                </a:solidFill>
              </a:rPr>
              <a:t> </a:t>
            </a:r>
            <a:r>
              <a:rPr lang="es-MX" b="1" dirty="0" err="1">
                <a:solidFill>
                  <a:srgbClr val="FF0000"/>
                </a:solidFill>
              </a:rPr>
              <a:t>diff</a:t>
            </a:r>
            <a:r>
              <a:rPr lang="es-MX" b="1" dirty="0">
                <a:solidFill>
                  <a:srgbClr val="FF0000"/>
                </a:solidFill>
              </a:rPr>
              <a:t> </a:t>
            </a:r>
            <a:r>
              <a:rPr lang="es-MX" b="1" dirty="0" smtClean="0">
                <a:solidFill>
                  <a:srgbClr val="FF0000"/>
                </a:solidFill>
              </a:rPr>
              <a:t>–</a:t>
            </a:r>
            <a:r>
              <a:rPr lang="es-MX" b="1" dirty="0" err="1" smtClean="0">
                <a:solidFill>
                  <a:srgbClr val="FF0000"/>
                </a:solidFill>
              </a:rPr>
              <a:t>staged</a:t>
            </a:r>
            <a:r>
              <a:rPr lang="es-MX" b="1" dirty="0" smtClean="0">
                <a:solidFill>
                  <a:srgbClr val="FF0000"/>
                </a:solidFill>
              </a:rPr>
              <a:t> </a:t>
            </a:r>
            <a:r>
              <a:rPr lang="es-ES" b="1" dirty="0">
                <a:sym typeface="Wingdings" panose="05000000000000000000" pitchFamily="2" charset="2"/>
              </a:rPr>
              <a:t></a:t>
            </a:r>
          </a:p>
          <a:p>
            <a:endParaRPr lang="es-MX" b="1" dirty="0">
              <a:solidFill>
                <a:srgbClr val="FF0000"/>
              </a:solidFill>
            </a:endParaRPr>
          </a:p>
          <a:p>
            <a:endParaRPr lang="es-ES" b="1" dirty="0" smtClean="0">
              <a:sym typeface="Wingdings" panose="05000000000000000000" pitchFamily="2" charset="2"/>
            </a:endParaRPr>
          </a:p>
          <a:p>
            <a:endParaRPr lang="es-MX" b="1" dirty="0">
              <a:solidFill>
                <a:srgbClr val="FF0000"/>
              </a:solidFill>
            </a:endParaRPr>
          </a:p>
          <a:p>
            <a:endParaRPr lang="es-MX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08527" y="1402896"/>
            <a:ext cx="7454901" cy="1962150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1108527" y="4267200"/>
            <a:ext cx="7454901" cy="239825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152223" cy="826718"/>
          </a:xfrm>
          <a:prstGeom prst="rect">
            <a:avLst/>
          </a:prstGeom>
        </p:spPr>
      </p:pic>
      <p:pic>
        <p:nvPicPr>
          <p:cNvPr id="7" name="Picture 2" descr="Logo Git PNG transparente - Stick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4427" y="21473"/>
            <a:ext cx="696687" cy="69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516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34838" y="674831"/>
            <a:ext cx="6618962" cy="638502"/>
          </a:xfrm>
        </p:spPr>
        <p:txBody>
          <a:bodyPr>
            <a:normAutofit fontScale="90000"/>
          </a:bodyPr>
          <a:lstStyle/>
          <a:p>
            <a:r>
              <a:rPr lang="es-ES" dirty="0"/>
              <a:t>R</a:t>
            </a:r>
            <a:r>
              <a:rPr lang="es-ES" dirty="0" smtClean="0"/>
              <a:t>amas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061029"/>
            <a:ext cx="10515600" cy="4115935"/>
          </a:xfrm>
        </p:spPr>
        <p:txBody>
          <a:bodyPr/>
          <a:lstStyle/>
          <a:p>
            <a:r>
              <a:rPr lang="es-ES" b="1" dirty="0" err="1">
                <a:solidFill>
                  <a:srgbClr val="FF0000"/>
                </a:solidFill>
              </a:rPr>
              <a:t>Git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branch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smtClean="0">
                <a:sym typeface="Wingdings" panose="05000000000000000000" pitchFamily="2" charset="2"/>
              </a:rPr>
              <a:t> </a:t>
            </a:r>
            <a:r>
              <a:rPr lang="es-ES" dirty="0" smtClean="0">
                <a:sym typeface="Wingdings" panose="05000000000000000000" pitchFamily="2" charset="2"/>
              </a:rPr>
              <a:t>muestra las ramas del repositorio y la rama en la que nos encontramos</a:t>
            </a:r>
            <a:r>
              <a:rPr lang="es-ES" dirty="0" smtClean="0">
                <a:sym typeface="Wingdings" panose="05000000000000000000" pitchFamily="2" charset="2"/>
              </a:rPr>
              <a:t>.</a:t>
            </a:r>
          </a:p>
          <a:p>
            <a:endParaRPr lang="es-ES" dirty="0" smtClean="0">
              <a:sym typeface="Wingdings" panose="05000000000000000000" pitchFamily="2" charset="2"/>
            </a:endParaRPr>
          </a:p>
          <a:p>
            <a:endParaRPr lang="es-ES" b="1" dirty="0">
              <a:sym typeface="Wingdings" panose="05000000000000000000" pitchFamily="2" charset="2"/>
            </a:endParaRPr>
          </a:p>
          <a:p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Git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branch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–m master </a:t>
            </a:r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main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ES" b="1" dirty="0" smtClean="0">
                <a:sym typeface="Wingdings" panose="05000000000000000000" pitchFamily="2" charset="2"/>
              </a:rPr>
              <a:t> </a:t>
            </a:r>
            <a:r>
              <a:rPr lang="es-ES" dirty="0" smtClean="0">
                <a:sym typeface="Wingdings" panose="05000000000000000000" pitchFamily="2" charset="2"/>
              </a:rPr>
              <a:t>asigna la rama y muestra </a:t>
            </a:r>
            <a:r>
              <a:rPr lang="es-ES" dirty="0" smtClean="0">
                <a:sym typeface="Wingdings" panose="05000000000000000000" pitchFamily="2" charset="2"/>
              </a:rPr>
              <a:t>información</a:t>
            </a:r>
          </a:p>
          <a:p>
            <a:endParaRPr lang="es-ES" dirty="0" smtClean="0">
              <a:sym typeface="Wingdings" panose="05000000000000000000" pitchFamily="2" charset="2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111" y="2946576"/>
            <a:ext cx="9595027" cy="60942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2223" cy="826718"/>
          </a:xfrm>
          <a:prstGeom prst="rect">
            <a:avLst/>
          </a:prstGeom>
        </p:spPr>
      </p:pic>
      <p:pic>
        <p:nvPicPr>
          <p:cNvPr id="10" name="Picture 2" descr="Logo Git PNG transparente - Stick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4427" y="21473"/>
            <a:ext cx="696687" cy="69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/>
          <p:nvPr/>
        </p:nvPicPr>
        <p:blipFill>
          <a:blip r:embed="rId5"/>
          <a:stretch>
            <a:fillRect/>
          </a:stretch>
        </p:blipFill>
        <p:spPr>
          <a:xfrm>
            <a:off x="1076111" y="4752182"/>
            <a:ext cx="10027318" cy="6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0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Git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branch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&lt;</a:t>
            </a:r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NombreRama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&gt; </a:t>
            </a:r>
            <a:r>
              <a:rPr lang="es-ES" dirty="0">
                <a:sym typeface="Wingdings" panose="05000000000000000000" pitchFamily="2" charset="2"/>
              </a:rPr>
              <a:t> crea una nueva rama</a:t>
            </a:r>
          </a:p>
          <a:p>
            <a:endParaRPr lang="es-ES" b="1" dirty="0">
              <a:sym typeface="Wingdings" panose="05000000000000000000" pitchFamily="2" charset="2"/>
            </a:endParaRPr>
          </a:p>
          <a:p>
            <a:endParaRPr lang="es-ES" b="1" dirty="0">
              <a:sym typeface="Wingdings" panose="05000000000000000000" pitchFamily="2" charset="2"/>
            </a:endParaRPr>
          </a:p>
          <a:p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Git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checkout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&lt;</a:t>
            </a:r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nombreRama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&gt; </a:t>
            </a:r>
            <a:r>
              <a:rPr lang="es-ES" dirty="0">
                <a:sym typeface="Wingdings" panose="05000000000000000000" pitchFamily="2" charset="2"/>
              </a:rPr>
              <a:t>nos cambia de rama para su seguimiento</a:t>
            </a:r>
            <a:endParaRPr lang="es-MX" b="1" dirty="0"/>
          </a:p>
          <a:p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285" y="2412586"/>
            <a:ext cx="9363075" cy="92278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285" y="4367562"/>
            <a:ext cx="9363075" cy="112481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152223" cy="826718"/>
          </a:xfrm>
          <a:prstGeom prst="rect">
            <a:avLst/>
          </a:prstGeom>
        </p:spPr>
      </p:pic>
      <p:pic>
        <p:nvPicPr>
          <p:cNvPr id="8" name="Picture 2" descr="Logo Git PNG transparente - Stick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4427" y="21473"/>
            <a:ext cx="696687" cy="69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462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88932"/>
            <a:ext cx="10515600" cy="1001756"/>
          </a:xfrm>
        </p:spPr>
        <p:txBody>
          <a:bodyPr/>
          <a:lstStyle/>
          <a:p>
            <a:r>
              <a:rPr lang="es-ES" dirty="0" smtClean="0"/>
              <a:t>Unión de ramas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NOTA: para hacer la unión de las ramas debemos de estar en la rama que espera los cambios, es decir, en la menos “actualizada”.</a:t>
            </a:r>
          </a:p>
          <a:p>
            <a:r>
              <a:rPr lang="es-ES" b="1" dirty="0" err="1" smtClean="0">
                <a:solidFill>
                  <a:srgbClr val="FF0000"/>
                </a:solidFill>
              </a:rPr>
              <a:t>Git</a:t>
            </a:r>
            <a:r>
              <a:rPr lang="es-ES" b="1" dirty="0" smtClean="0">
                <a:solidFill>
                  <a:srgbClr val="FF0000"/>
                </a:solidFill>
              </a:rPr>
              <a:t> </a:t>
            </a:r>
            <a:r>
              <a:rPr lang="es-ES" b="1" dirty="0" err="1" smtClean="0">
                <a:solidFill>
                  <a:srgbClr val="FF0000"/>
                </a:solidFill>
              </a:rPr>
              <a:t>merge</a:t>
            </a:r>
            <a:r>
              <a:rPr lang="es-ES" b="1" dirty="0" smtClean="0">
                <a:solidFill>
                  <a:srgbClr val="FF0000"/>
                </a:solidFill>
              </a:rPr>
              <a:t> &lt;</a:t>
            </a:r>
            <a:r>
              <a:rPr lang="es-ES" b="1" dirty="0" err="1" smtClean="0">
                <a:solidFill>
                  <a:srgbClr val="FF0000"/>
                </a:solidFill>
              </a:rPr>
              <a:t>NombreRama</a:t>
            </a:r>
            <a:r>
              <a:rPr lang="es-ES" b="1" dirty="0" smtClean="0">
                <a:solidFill>
                  <a:srgbClr val="FF0000"/>
                </a:solidFill>
              </a:rPr>
              <a:t>&gt; </a:t>
            </a:r>
            <a:r>
              <a:rPr lang="es-ES" b="1" dirty="0" smtClean="0">
                <a:sym typeface="Wingdings" panose="05000000000000000000" pitchFamily="2" charset="2"/>
              </a:rPr>
              <a:t> </a:t>
            </a:r>
            <a:r>
              <a:rPr lang="es-ES" dirty="0" smtClean="0">
                <a:sym typeface="Wingdings" panose="05000000000000000000" pitchFamily="2" charset="2"/>
              </a:rPr>
              <a:t> combina la información de una rama con otra, </a:t>
            </a:r>
            <a:r>
              <a:rPr lang="es-ES" b="1" dirty="0" smtClean="0">
                <a:sym typeface="Wingdings" panose="05000000000000000000" pitchFamily="2" charset="2"/>
              </a:rPr>
              <a:t> </a:t>
            </a:r>
            <a:r>
              <a:rPr lang="es-ES" dirty="0" smtClean="0">
                <a:sym typeface="Wingdings" panose="05000000000000000000" pitchFamily="2" charset="2"/>
              </a:rPr>
              <a:t>se realiza el </a:t>
            </a:r>
            <a:r>
              <a:rPr lang="es-ES" dirty="0" err="1" smtClean="0">
                <a:sym typeface="Wingdings" panose="05000000000000000000" pitchFamily="2" charset="2"/>
              </a:rPr>
              <a:t>merge</a:t>
            </a:r>
            <a:r>
              <a:rPr lang="es-ES" dirty="0" smtClean="0">
                <a:sym typeface="Wingdings" panose="05000000000000000000" pitchFamily="2" charset="2"/>
              </a:rPr>
              <a:t> desde la rama que espera o tiene menos cambios</a:t>
            </a:r>
            <a:r>
              <a:rPr lang="es-ES" dirty="0" smtClean="0">
                <a:sym typeface="Wingdings" panose="05000000000000000000" pitchFamily="2" charset="2"/>
              </a:rPr>
              <a:t>.</a:t>
            </a:r>
          </a:p>
          <a:p>
            <a:endParaRPr lang="es-ES" dirty="0" smtClean="0">
              <a:sym typeface="Wingdings" panose="05000000000000000000" pitchFamily="2" charset="2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152223" cy="826718"/>
          </a:xfrm>
          <a:prstGeom prst="rect">
            <a:avLst/>
          </a:prstGeom>
        </p:spPr>
      </p:pic>
      <p:pic>
        <p:nvPicPr>
          <p:cNvPr id="6" name="Picture 2" descr="Logo Git PNG transparente - Stick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4427" y="21473"/>
            <a:ext cx="696687" cy="69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/>
          <p:nvPr/>
        </p:nvPicPr>
        <p:blipFill>
          <a:blip r:embed="rId4"/>
          <a:stretch>
            <a:fillRect/>
          </a:stretch>
        </p:blipFill>
        <p:spPr>
          <a:xfrm>
            <a:off x="1090624" y="4331834"/>
            <a:ext cx="9780576" cy="156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3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059543"/>
            <a:ext cx="10515600" cy="5117420"/>
          </a:xfrm>
        </p:spPr>
        <p:txBody>
          <a:bodyPr/>
          <a:lstStyle/>
          <a:p>
            <a:r>
              <a:rPr lang="es-ES" b="1" dirty="0" err="1">
                <a:solidFill>
                  <a:srgbClr val="FF0000"/>
                </a:solidFill>
              </a:rPr>
              <a:t>Git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branch</a:t>
            </a:r>
            <a:r>
              <a:rPr lang="es-ES" b="1" dirty="0">
                <a:solidFill>
                  <a:srgbClr val="FF0000"/>
                </a:solidFill>
              </a:rPr>
              <a:t>  -d &lt;</a:t>
            </a:r>
            <a:r>
              <a:rPr lang="es-ES" b="1" dirty="0" err="1">
                <a:solidFill>
                  <a:srgbClr val="FF0000"/>
                </a:solidFill>
              </a:rPr>
              <a:t>NombreRama</a:t>
            </a:r>
            <a:r>
              <a:rPr lang="es-ES" b="1" dirty="0">
                <a:solidFill>
                  <a:srgbClr val="FF0000"/>
                </a:solidFill>
              </a:rPr>
              <a:t>&gt;</a:t>
            </a:r>
            <a:r>
              <a:rPr lang="es-ES" b="1" dirty="0">
                <a:sym typeface="Wingdings" panose="05000000000000000000" pitchFamily="2" charset="2"/>
              </a:rPr>
              <a:t> </a:t>
            </a:r>
            <a:r>
              <a:rPr lang="es-ES" dirty="0">
                <a:sym typeface="Wingdings" panose="05000000000000000000" pitchFamily="2" charset="2"/>
              </a:rPr>
              <a:t>elimina una rama del repositorio</a:t>
            </a:r>
            <a:r>
              <a:rPr lang="es-ES" dirty="0" smtClean="0">
                <a:sym typeface="Wingdings" panose="05000000000000000000" pitchFamily="2" charset="2"/>
              </a:rPr>
              <a:t>.</a:t>
            </a:r>
          </a:p>
          <a:p>
            <a:endParaRPr lang="es-ES" dirty="0" smtClean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r>
              <a:rPr lang="es-ES" b="1" dirty="0" err="1">
                <a:solidFill>
                  <a:srgbClr val="FF0000"/>
                </a:solidFill>
              </a:rPr>
              <a:t>Git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branch</a:t>
            </a:r>
            <a:r>
              <a:rPr lang="es-ES" b="1" dirty="0">
                <a:solidFill>
                  <a:srgbClr val="FF0000"/>
                </a:solidFill>
              </a:rPr>
              <a:t>  -d &lt;</a:t>
            </a:r>
            <a:r>
              <a:rPr lang="es-ES" b="1" dirty="0" err="1">
                <a:solidFill>
                  <a:srgbClr val="FF0000"/>
                </a:solidFill>
              </a:rPr>
              <a:t>NombreRama</a:t>
            </a:r>
            <a:r>
              <a:rPr lang="es-ES" b="1" dirty="0">
                <a:solidFill>
                  <a:srgbClr val="FF0000"/>
                </a:solidFill>
              </a:rPr>
              <a:t>&gt; -F </a:t>
            </a:r>
            <a:r>
              <a:rPr lang="es-ES" b="1" dirty="0">
                <a:sym typeface="Wingdings" panose="05000000000000000000" pitchFamily="2" charset="2"/>
              </a:rPr>
              <a:t> </a:t>
            </a:r>
            <a:r>
              <a:rPr lang="es-ES" dirty="0" err="1">
                <a:sym typeface="Wingdings" panose="05000000000000000000" pitchFamily="2" charset="2"/>
              </a:rPr>
              <a:t>forza</a:t>
            </a:r>
            <a:r>
              <a:rPr lang="es-ES" dirty="0">
                <a:sym typeface="Wingdings" panose="05000000000000000000" pitchFamily="2" charset="2"/>
              </a:rPr>
              <a:t> el borrado de una rama</a:t>
            </a:r>
            <a:r>
              <a:rPr lang="es-ES" dirty="0" smtClean="0">
                <a:sym typeface="Wingdings" panose="05000000000000000000" pitchFamily="2" charset="2"/>
              </a:rPr>
              <a:t>.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r>
              <a:rPr lang="es-ES" b="1" dirty="0" err="1">
                <a:solidFill>
                  <a:srgbClr val="FF0000"/>
                </a:solidFill>
              </a:rPr>
              <a:t>Git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checkout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ES" b="1" dirty="0">
                <a:solidFill>
                  <a:srgbClr val="FF0000"/>
                </a:solidFill>
              </a:rPr>
              <a:t>-b &lt;</a:t>
            </a:r>
            <a:r>
              <a:rPr lang="es-ES" b="1" dirty="0" err="1">
                <a:solidFill>
                  <a:srgbClr val="FF0000"/>
                </a:solidFill>
              </a:rPr>
              <a:t>NombreRama</a:t>
            </a:r>
            <a:r>
              <a:rPr lang="es-ES" b="1" dirty="0">
                <a:solidFill>
                  <a:srgbClr val="FF0000"/>
                </a:solidFill>
              </a:rPr>
              <a:t>&gt;</a:t>
            </a:r>
            <a:r>
              <a:rPr lang="es-ES" b="1" dirty="0">
                <a:sym typeface="Wingdings" panose="05000000000000000000" pitchFamily="2" charset="2"/>
              </a:rPr>
              <a:t> </a:t>
            </a:r>
            <a:r>
              <a:rPr lang="es-ES" dirty="0">
                <a:sym typeface="Wingdings" panose="05000000000000000000" pitchFamily="2" charset="2"/>
              </a:rPr>
              <a:t>Crea y nos cambia a la rama deseada</a:t>
            </a:r>
            <a:endParaRPr lang="es-MX" dirty="0"/>
          </a:p>
          <a:p>
            <a:endParaRPr lang="es-MX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53433" y="1661204"/>
            <a:ext cx="8222796" cy="588510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1171349" y="3185432"/>
            <a:ext cx="7308396" cy="585220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>
          <a:blip r:embed="rId4"/>
          <a:stretch>
            <a:fillRect/>
          </a:stretch>
        </p:blipFill>
        <p:spPr>
          <a:xfrm>
            <a:off x="1229406" y="5228771"/>
            <a:ext cx="7551737" cy="72208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152223" cy="826718"/>
          </a:xfrm>
          <a:prstGeom prst="rect">
            <a:avLst/>
          </a:prstGeom>
        </p:spPr>
      </p:pic>
      <p:pic>
        <p:nvPicPr>
          <p:cNvPr id="8" name="Picture 2" descr="Logo Git PNG transparente - Stick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4427" y="21473"/>
            <a:ext cx="696687" cy="69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71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88931"/>
            <a:ext cx="10515600" cy="1377863"/>
          </a:xfrm>
        </p:spPr>
        <p:txBody>
          <a:bodyPr/>
          <a:lstStyle/>
          <a:p>
            <a:r>
              <a:rPr lang="es-ES" dirty="0" err="1" smtClean="0"/>
              <a:t>Git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179529"/>
            <a:ext cx="10515600" cy="3997434"/>
          </a:xfrm>
        </p:spPr>
        <p:txBody>
          <a:bodyPr/>
          <a:lstStyle/>
          <a:p>
            <a:r>
              <a:rPr lang="es-ES" dirty="0" err="1"/>
              <a:t>Git</a:t>
            </a:r>
            <a:r>
              <a:rPr lang="es-ES" dirty="0"/>
              <a:t> es un sistema de control de versiones.</a:t>
            </a:r>
          </a:p>
          <a:p>
            <a:r>
              <a:rPr lang="es-ES" dirty="0"/>
              <a:t>Un sistema de control de versiones nos va a servir para trabajar en equipo de una manera mucho más simple y optima cuando estamos desarrollando software.</a:t>
            </a:r>
          </a:p>
          <a:p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152223" cy="826718"/>
          </a:xfrm>
          <a:prstGeom prst="rect">
            <a:avLst/>
          </a:prstGeom>
        </p:spPr>
      </p:pic>
      <p:pic>
        <p:nvPicPr>
          <p:cNvPr id="1026" name="Picture 2" descr="Logo Git PNG transparente - Stick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4427" y="21473"/>
            <a:ext cx="696687" cy="69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65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70799" y="156576"/>
            <a:ext cx="10515600" cy="751562"/>
          </a:xfrm>
        </p:spPr>
        <p:txBody>
          <a:bodyPr/>
          <a:lstStyle/>
          <a:p>
            <a:r>
              <a:rPr lang="es-ES" dirty="0" err="1" smtClean="0"/>
              <a:t>Tags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064603"/>
            <a:ext cx="10515600" cy="5112360"/>
          </a:xfrm>
        </p:spPr>
        <p:txBody>
          <a:bodyPr/>
          <a:lstStyle/>
          <a:p>
            <a:r>
              <a:rPr lang="es-ES" dirty="0"/>
              <a:t>En </a:t>
            </a:r>
            <a:r>
              <a:rPr lang="es-ES" b="1" dirty="0" err="1">
                <a:solidFill>
                  <a:srgbClr val="FF0000"/>
                </a:solidFill>
              </a:rPr>
              <a:t>Git</a:t>
            </a:r>
            <a:r>
              <a:rPr lang="es-ES" dirty="0"/>
              <a:t>, una etiqueta o </a:t>
            </a:r>
            <a:r>
              <a:rPr lang="es-ES" b="1" dirty="0" err="1">
                <a:solidFill>
                  <a:srgbClr val="FF0000"/>
                </a:solidFill>
              </a:rPr>
              <a:t>tag</a:t>
            </a:r>
            <a:r>
              <a:rPr lang="es-ES" dirty="0"/>
              <a:t> sirve básicamente como una rama firmada que no permuta, es decir, siempre se mantiene inalterable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b="1" dirty="0" err="1" smtClean="0">
                <a:solidFill>
                  <a:srgbClr val="FF0000"/>
                </a:solidFill>
              </a:rPr>
              <a:t>Git</a:t>
            </a:r>
            <a:r>
              <a:rPr lang="es-ES" b="1" dirty="0" smtClean="0">
                <a:solidFill>
                  <a:srgbClr val="FF0000"/>
                </a:solidFill>
              </a:rPr>
              <a:t> </a:t>
            </a:r>
            <a:r>
              <a:rPr lang="es-ES" b="1" dirty="0" err="1" smtClean="0">
                <a:solidFill>
                  <a:srgbClr val="FF0000"/>
                </a:solidFill>
              </a:rPr>
              <a:t>tag</a:t>
            </a:r>
            <a:r>
              <a:rPr lang="es-ES" b="1" dirty="0" smtClean="0">
                <a:solidFill>
                  <a:srgbClr val="FF0000"/>
                </a:solidFill>
              </a:rPr>
              <a:t> “</a:t>
            </a:r>
            <a:r>
              <a:rPr lang="es-ES" b="1" dirty="0" err="1" smtClean="0">
                <a:solidFill>
                  <a:srgbClr val="FF0000"/>
                </a:solidFill>
              </a:rPr>
              <a:t>NombreTag</a:t>
            </a:r>
            <a:r>
              <a:rPr lang="es-ES" b="1" dirty="0" smtClean="0">
                <a:solidFill>
                  <a:srgbClr val="FF0000"/>
                </a:solidFill>
              </a:rPr>
              <a:t>”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ES" b="1" dirty="0">
                <a:sym typeface="Wingdings" panose="05000000000000000000" pitchFamily="2" charset="2"/>
              </a:rPr>
              <a:t> </a:t>
            </a:r>
            <a:r>
              <a:rPr lang="es-ES" dirty="0" smtClean="0">
                <a:sym typeface="Wingdings" panose="05000000000000000000" pitchFamily="2" charset="2"/>
              </a:rPr>
              <a:t>crea un </a:t>
            </a:r>
            <a:r>
              <a:rPr lang="es-ES" dirty="0" err="1" smtClean="0">
                <a:sym typeface="Wingdings" panose="05000000000000000000" pitchFamily="2" charset="2"/>
              </a:rPr>
              <a:t>checkpoint</a:t>
            </a:r>
            <a:r>
              <a:rPr lang="es-ES" dirty="0" smtClean="0">
                <a:sym typeface="Wingdings" panose="05000000000000000000" pitchFamily="2" charset="2"/>
              </a:rPr>
              <a:t> para la historia del proyecto</a:t>
            </a:r>
            <a:r>
              <a:rPr lang="es-ES" dirty="0" smtClean="0">
                <a:sym typeface="Wingdings" panose="05000000000000000000" pitchFamily="2" charset="2"/>
              </a:rPr>
              <a:t>.</a:t>
            </a:r>
          </a:p>
          <a:p>
            <a:endParaRPr lang="es-ES" dirty="0" smtClean="0">
              <a:sym typeface="Wingdings" panose="05000000000000000000" pitchFamily="2" charset="2"/>
            </a:endParaRPr>
          </a:p>
          <a:p>
            <a:endParaRPr lang="es-ES" dirty="0" smtClean="0">
              <a:sym typeface="Wingdings" panose="05000000000000000000" pitchFamily="2" charset="2"/>
            </a:endParaRPr>
          </a:p>
          <a:p>
            <a:r>
              <a:rPr lang="es-ES" b="1" dirty="0" err="1">
                <a:solidFill>
                  <a:srgbClr val="FF0000"/>
                </a:solidFill>
              </a:rPr>
              <a:t>Git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tag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smtClean="0">
                <a:solidFill>
                  <a:srgbClr val="FF0000"/>
                </a:solidFill>
              </a:rPr>
              <a:t>–d “</a:t>
            </a:r>
            <a:r>
              <a:rPr lang="es-ES" b="1" dirty="0" err="1" smtClean="0">
                <a:solidFill>
                  <a:srgbClr val="FF0000"/>
                </a:solidFill>
              </a:rPr>
              <a:t>NombreTag</a:t>
            </a:r>
            <a:r>
              <a:rPr lang="es-ES" b="1" dirty="0" smtClean="0">
                <a:solidFill>
                  <a:srgbClr val="FF0000"/>
                </a:solidFill>
              </a:rPr>
              <a:t>”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ES" b="1" dirty="0" smtClean="0">
                <a:sym typeface="Wingdings" panose="05000000000000000000" pitchFamily="2" charset="2"/>
              </a:rPr>
              <a:t> </a:t>
            </a:r>
            <a:r>
              <a:rPr lang="es-ES" dirty="0" smtClean="0">
                <a:sym typeface="Wingdings" panose="05000000000000000000" pitchFamily="2" charset="2"/>
              </a:rPr>
              <a:t>elimina un </a:t>
            </a:r>
            <a:r>
              <a:rPr lang="es-ES" dirty="0" err="1" smtClean="0">
                <a:sym typeface="Wingdings" panose="05000000000000000000" pitchFamily="2" charset="2"/>
              </a:rPr>
              <a:t>tag</a:t>
            </a:r>
            <a:r>
              <a:rPr lang="es-ES" dirty="0" smtClean="0">
                <a:sym typeface="Wingdings" panose="05000000000000000000" pitchFamily="2" charset="2"/>
              </a:rPr>
              <a:t> del proyecto</a:t>
            </a:r>
            <a:r>
              <a:rPr lang="es-ES" dirty="0" smtClean="0">
                <a:sym typeface="Wingdings" panose="05000000000000000000" pitchFamily="2" charset="2"/>
              </a:rPr>
              <a:t>.</a:t>
            </a:r>
          </a:p>
          <a:p>
            <a:endParaRPr lang="es-ES" dirty="0" smtClean="0">
              <a:sym typeface="Wingdings" panose="05000000000000000000" pitchFamily="2" charset="2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152223" cy="826718"/>
          </a:xfrm>
          <a:prstGeom prst="rect">
            <a:avLst/>
          </a:prstGeom>
        </p:spPr>
      </p:pic>
      <p:pic>
        <p:nvPicPr>
          <p:cNvPr id="6" name="Picture 2" descr="Logo Git PNG transparente - Stick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4427" y="21473"/>
            <a:ext cx="696687" cy="69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/>
          <p:nvPr/>
        </p:nvPicPr>
        <p:blipFill>
          <a:blip r:embed="rId4"/>
          <a:stretch>
            <a:fillRect/>
          </a:stretch>
        </p:blipFill>
        <p:spPr>
          <a:xfrm>
            <a:off x="1076110" y="2222766"/>
            <a:ext cx="8271090" cy="475771"/>
          </a:xfrm>
          <a:prstGeom prst="rect">
            <a:avLst/>
          </a:prstGeom>
        </p:spPr>
      </p:pic>
      <p:pic>
        <p:nvPicPr>
          <p:cNvPr id="8" name="Imagen 7"/>
          <p:cNvPicPr/>
          <p:nvPr/>
        </p:nvPicPr>
        <p:blipFill>
          <a:blip r:embed="rId5"/>
          <a:stretch>
            <a:fillRect/>
          </a:stretch>
        </p:blipFill>
        <p:spPr>
          <a:xfrm>
            <a:off x="1076110" y="5429930"/>
            <a:ext cx="8589379" cy="861753"/>
          </a:xfrm>
          <a:prstGeom prst="rect">
            <a:avLst/>
          </a:prstGeom>
        </p:spPr>
      </p:pic>
      <p:pic>
        <p:nvPicPr>
          <p:cNvPr id="9" name="Imagen 8"/>
          <p:cNvPicPr/>
          <p:nvPr/>
        </p:nvPicPr>
        <p:blipFill>
          <a:blip r:embed="rId6"/>
          <a:stretch>
            <a:fillRect/>
          </a:stretch>
        </p:blipFill>
        <p:spPr>
          <a:xfrm>
            <a:off x="1076110" y="4056211"/>
            <a:ext cx="8953261" cy="52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r>
              <a:rPr lang="es-ES" b="1" dirty="0" err="1">
                <a:solidFill>
                  <a:srgbClr val="FF0000"/>
                </a:solidFill>
              </a:rPr>
              <a:t>Git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tag</a:t>
            </a:r>
            <a:r>
              <a:rPr lang="es-ES" b="1" dirty="0">
                <a:solidFill>
                  <a:srgbClr val="FF0000"/>
                </a:solidFill>
              </a:rPr>
              <a:t> –a V1.0.0 –m “</a:t>
            </a:r>
            <a:r>
              <a:rPr lang="es-ES" b="1" dirty="0" err="1">
                <a:solidFill>
                  <a:srgbClr val="FF0000"/>
                </a:solidFill>
              </a:rPr>
              <a:t>NombreVercion</a:t>
            </a:r>
            <a:r>
              <a:rPr lang="es-ES" b="1" dirty="0">
                <a:solidFill>
                  <a:srgbClr val="FF0000"/>
                </a:solidFill>
              </a:rPr>
              <a:t>”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ES" b="1" dirty="0">
                <a:sym typeface="Wingdings" panose="05000000000000000000" pitchFamily="2" charset="2"/>
              </a:rPr>
              <a:t> </a:t>
            </a:r>
            <a:r>
              <a:rPr lang="es-ES" dirty="0">
                <a:sym typeface="Wingdings" panose="05000000000000000000" pitchFamily="2" charset="2"/>
              </a:rPr>
              <a:t>Crea una versión del repositorio en donde el código no tiene errores, control de versiones</a:t>
            </a:r>
            <a:r>
              <a:rPr lang="es-ES" dirty="0" smtClean="0">
                <a:sym typeface="Wingdings" panose="05000000000000000000" pitchFamily="2" charset="2"/>
              </a:rPr>
              <a:t>.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Git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show “</a:t>
            </a:r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NombreVercion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” </a:t>
            </a:r>
            <a:r>
              <a:rPr lang="es-ES" b="1" dirty="0">
                <a:sym typeface="Wingdings" panose="05000000000000000000" pitchFamily="2" charset="2"/>
              </a:rPr>
              <a:t> </a:t>
            </a:r>
            <a:r>
              <a:rPr lang="es-ES" dirty="0">
                <a:sym typeface="Wingdings" panose="05000000000000000000" pitchFamily="2" charset="2"/>
              </a:rPr>
              <a:t>muestra las versiones guardadas. </a:t>
            </a:r>
            <a:endParaRPr lang="es-MX" dirty="0"/>
          </a:p>
          <a:p>
            <a:endParaRPr lang="es-MX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199" y="2083299"/>
            <a:ext cx="9989457" cy="558301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838199" y="3708898"/>
            <a:ext cx="10294258" cy="106630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152223" cy="826718"/>
          </a:xfrm>
          <a:prstGeom prst="rect">
            <a:avLst/>
          </a:prstGeom>
        </p:spPr>
      </p:pic>
      <p:pic>
        <p:nvPicPr>
          <p:cNvPr id="7" name="Picture 2" descr="Logo Git PNG transparente - Stick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4427" y="21473"/>
            <a:ext cx="696687" cy="69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207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25621"/>
            <a:ext cx="10515600" cy="900004"/>
          </a:xfrm>
        </p:spPr>
        <p:txBody>
          <a:bodyPr/>
          <a:lstStyle/>
          <a:p>
            <a:r>
              <a:rPr lang="es-ES" dirty="0" err="1" smtClean="0"/>
              <a:t>Stash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almacena temporalmente (o guarda en un </a:t>
            </a:r>
            <a:r>
              <a:rPr lang="es-ES" b="1" dirty="0" err="1">
                <a:solidFill>
                  <a:srgbClr val="FF0000"/>
                </a:solidFill>
              </a:rPr>
              <a:t>stash</a:t>
            </a:r>
            <a:r>
              <a:rPr lang="es-ES" dirty="0"/>
              <a:t>) los cambios que hayas efectuado en el código en el que estás trabajando para que puedas trabajar en otra cosa y, más tarde, regresar y volver a aplicar los cambios más tarde</a:t>
            </a:r>
            <a:r>
              <a:rPr lang="es-ES" dirty="0" smtClean="0"/>
              <a:t>.</a:t>
            </a:r>
          </a:p>
          <a:p>
            <a:r>
              <a:rPr lang="es-ES" b="1" dirty="0" err="1" smtClean="0">
                <a:solidFill>
                  <a:srgbClr val="FF0000"/>
                </a:solidFill>
              </a:rPr>
              <a:t>Git</a:t>
            </a:r>
            <a:r>
              <a:rPr lang="es-ES" b="1" dirty="0" smtClean="0">
                <a:solidFill>
                  <a:srgbClr val="FF0000"/>
                </a:solidFill>
              </a:rPr>
              <a:t> </a:t>
            </a:r>
            <a:r>
              <a:rPr lang="es-ES" b="1" dirty="0" err="1" smtClean="0">
                <a:solidFill>
                  <a:srgbClr val="FF0000"/>
                </a:solidFill>
              </a:rPr>
              <a:t>stash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ES" b="1" dirty="0" smtClean="0">
                <a:sym typeface="Wingdings" panose="05000000000000000000" pitchFamily="2" charset="2"/>
              </a:rPr>
              <a:t> </a:t>
            </a:r>
            <a:r>
              <a:rPr lang="es-ES" dirty="0" smtClean="0">
                <a:sym typeface="Wingdings" panose="05000000000000000000" pitchFamily="2" charset="2"/>
              </a:rPr>
              <a:t>almacena temporalmente cambios en el código, no se necesita el uso de </a:t>
            </a:r>
            <a:r>
              <a:rPr lang="es-ES" dirty="0" err="1" smtClean="0">
                <a:sym typeface="Wingdings" panose="05000000000000000000" pitchFamily="2" charset="2"/>
              </a:rPr>
              <a:t>commits</a:t>
            </a:r>
            <a:r>
              <a:rPr lang="es-ES" dirty="0" smtClean="0">
                <a:sym typeface="Wingdings" panose="05000000000000000000" pitchFamily="2" charset="2"/>
              </a:rPr>
              <a:t> ya que se mantienen los cambios.</a:t>
            </a:r>
            <a:endParaRPr lang="es-ES" dirty="0"/>
          </a:p>
          <a:p>
            <a:r>
              <a:rPr lang="es-ES" b="1" dirty="0" err="1" smtClean="0">
                <a:solidFill>
                  <a:srgbClr val="FF0000"/>
                </a:solidFill>
              </a:rPr>
              <a:t>Git</a:t>
            </a:r>
            <a:r>
              <a:rPr lang="es-ES" b="1" dirty="0" smtClean="0">
                <a:solidFill>
                  <a:srgbClr val="FF0000"/>
                </a:solidFill>
              </a:rPr>
              <a:t> </a:t>
            </a:r>
            <a:r>
              <a:rPr lang="es-ES" b="1" dirty="0" err="1" smtClean="0">
                <a:solidFill>
                  <a:srgbClr val="FF0000"/>
                </a:solidFill>
              </a:rPr>
              <a:t>stash</a:t>
            </a:r>
            <a:r>
              <a:rPr lang="es-ES" b="1" dirty="0" smtClean="0">
                <a:solidFill>
                  <a:srgbClr val="FF0000"/>
                </a:solidFill>
              </a:rPr>
              <a:t> pop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ES" b="1" dirty="0" smtClean="0">
                <a:sym typeface="Wingdings" panose="05000000000000000000" pitchFamily="2" charset="2"/>
              </a:rPr>
              <a:t> </a:t>
            </a:r>
            <a:r>
              <a:rPr lang="es-ES" dirty="0" smtClean="0">
                <a:sym typeface="Wingdings" panose="05000000000000000000" pitchFamily="2" charset="2"/>
              </a:rPr>
              <a:t>recupera el ultimo </a:t>
            </a:r>
            <a:r>
              <a:rPr lang="es-ES" dirty="0" err="1" smtClean="0">
                <a:sym typeface="Wingdings" panose="05000000000000000000" pitchFamily="2" charset="2"/>
              </a:rPr>
              <a:t>stash</a:t>
            </a:r>
            <a:r>
              <a:rPr lang="es-ES" dirty="0" smtClean="0">
                <a:sym typeface="Wingdings" panose="05000000000000000000" pitchFamily="2" charset="2"/>
              </a:rPr>
              <a:t> y coloca los cambios guardados, borra el </a:t>
            </a:r>
            <a:r>
              <a:rPr lang="es-ES" dirty="0" err="1" smtClean="0">
                <a:sym typeface="Wingdings" panose="05000000000000000000" pitchFamily="2" charset="2"/>
              </a:rPr>
              <a:t>stash</a:t>
            </a:r>
            <a:r>
              <a:rPr lang="es-ES" dirty="0" smtClean="0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152223" cy="826718"/>
          </a:xfrm>
          <a:prstGeom prst="rect">
            <a:avLst/>
          </a:prstGeom>
        </p:spPr>
      </p:pic>
      <p:pic>
        <p:nvPicPr>
          <p:cNvPr id="6" name="Picture 2" descr="Logo Git PNG transparente - Stick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4427" y="21473"/>
            <a:ext cx="696687" cy="69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62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>
                <a:solidFill>
                  <a:srgbClr val="FF0000"/>
                </a:solidFill>
              </a:rPr>
              <a:t>Git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stash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clear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>
                <a:sym typeface="Wingdings" panose="05000000000000000000" pitchFamily="2" charset="2"/>
              </a:rPr>
              <a:t> </a:t>
            </a:r>
            <a:r>
              <a:rPr lang="es-ES" dirty="0">
                <a:sym typeface="Wingdings" panose="05000000000000000000" pitchFamily="2" charset="2"/>
              </a:rPr>
              <a:t>borra todos los </a:t>
            </a:r>
            <a:r>
              <a:rPr lang="es-ES" dirty="0" err="1"/>
              <a:t>stash</a:t>
            </a:r>
            <a:r>
              <a:rPr lang="es-ES" dirty="0"/>
              <a:t> </a:t>
            </a:r>
            <a:endParaRPr lang="es-ES" dirty="0" smtClean="0"/>
          </a:p>
          <a:p>
            <a:endParaRPr lang="es-ES" dirty="0"/>
          </a:p>
          <a:p>
            <a:endParaRPr lang="es-ES" dirty="0"/>
          </a:p>
          <a:p>
            <a:r>
              <a:rPr lang="es-ES" b="1" dirty="0" err="1">
                <a:solidFill>
                  <a:srgbClr val="FF0000"/>
                </a:solidFill>
              </a:rPr>
              <a:t>Git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stash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list</a:t>
            </a:r>
            <a:r>
              <a:rPr lang="es-ES" b="1" dirty="0" smtClean="0">
                <a:sym typeface="Wingdings" panose="05000000000000000000" pitchFamily="2" charset="2"/>
              </a:rPr>
              <a:t> 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muestra los </a:t>
            </a:r>
            <a:r>
              <a:rPr lang="es-ES" dirty="0" err="1" smtClean="0"/>
              <a:t>stashcreados</a:t>
            </a:r>
            <a:r>
              <a:rPr lang="es-ES" dirty="0" smtClean="0"/>
              <a:t> en forma de </a:t>
            </a:r>
            <a:r>
              <a:rPr lang="es-ES" dirty="0" smtClean="0"/>
              <a:t>lista</a:t>
            </a:r>
          </a:p>
          <a:p>
            <a:endParaRPr lang="es-ES" dirty="0"/>
          </a:p>
          <a:p>
            <a:endParaRPr lang="es-MX" dirty="0"/>
          </a:p>
          <a:p>
            <a:r>
              <a:rPr lang="es-ES" b="1" dirty="0" err="1">
                <a:solidFill>
                  <a:srgbClr val="FF0000"/>
                </a:solidFill>
              </a:rPr>
              <a:t>Git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stash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apply</a:t>
            </a:r>
            <a:r>
              <a:rPr lang="es-ES" b="1" dirty="0">
                <a:solidFill>
                  <a:srgbClr val="FF0000"/>
                </a:solidFill>
              </a:rPr>
              <a:t> “</a:t>
            </a:r>
            <a:r>
              <a:rPr lang="es-ES" b="1" dirty="0" err="1">
                <a:solidFill>
                  <a:srgbClr val="FF0000"/>
                </a:solidFill>
              </a:rPr>
              <a:t>NombreStash</a:t>
            </a:r>
            <a:r>
              <a:rPr lang="es-ES" b="1" dirty="0">
                <a:solidFill>
                  <a:srgbClr val="FF0000"/>
                </a:solidFill>
              </a:rPr>
              <a:t>” </a:t>
            </a:r>
            <a:r>
              <a:rPr lang="es-ES" b="1" dirty="0" smtClean="0">
                <a:sym typeface="Wingdings" panose="05000000000000000000" pitchFamily="2" charset="2"/>
              </a:rPr>
              <a:t> </a:t>
            </a:r>
            <a:r>
              <a:rPr lang="es-ES" dirty="0" smtClean="0">
                <a:sym typeface="Wingdings" panose="05000000000000000000" pitchFamily="2" charset="2"/>
              </a:rPr>
              <a:t>recupera cambios guardados en el </a:t>
            </a:r>
            <a:r>
              <a:rPr lang="es-ES" dirty="0" err="1" smtClean="0">
                <a:sym typeface="Wingdings" panose="05000000000000000000" pitchFamily="2" charset="2"/>
              </a:rPr>
              <a:t>stash</a:t>
            </a:r>
            <a:r>
              <a:rPr lang="es-ES" dirty="0" smtClean="0">
                <a:sym typeface="Wingdings" panose="05000000000000000000" pitchFamily="2" charset="2"/>
              </a:rPr>
              <a:t> seleccionado</a:t>
            </a:r>
            <a:r>
              <a:rPr lang="es-ES" dirty="0" smtClean="0">
                <a:sym typeface="Wingdings" panose="05000000000000000000" pitchFamily="2" charset="2"/>
              </a:rPr>
              <a:t>.</a:t>
            </a:r>
            <a:endParaRPr lang="es-ES" dirty="0" smtClean="0">
              <a:sym typeface="Wingdings" panose="05000000000000000000" pitchFamily="2" charset="2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152223" cy="826718"/>
          </a:xfrm>
          <a:prstGeom prst="rect">
            <a:avLst/>
          </a:prstGeom>
        </p:spPr>
      </p:pic>
      <p:pic>
        <p:nvPicPr>
          <p:cNvPr id="6" name="Picture 2" descr="Logo Git PNG transparente - Stick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4427" y="21473"/>
            <a:ext cx="696687" cy="69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65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>
                <a:solidFill>
                  <a:srgbClr val="FF0000"/>
                </a:solidFill>
              </a:rPr>
              <a:t>Git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stash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drop</a:t>
            </a:r>
            <a:r>
              <a:rPr lang="es-ES" b="1" dirty="0">
                <a:solidFill>
                  <a:srgbClr val="FF0000"/>
                </a:solidFill>
              </a:rPr>
              <a:t> “</a:t>
            </a:r>
            <a:r>
              <a:rPr lang="es-ES" b="1" dirty="0" err="1">
                <a:solidFill>
                  <a:srgbClr val="FF0000"/>
                </a:solidFill>
              </a:rPr>
              <a:t>NombreStash</a:t>
            </a:r>
            <a:r>
              <a:rPr lang="es-ES" b="1" dirty="0">
                <a:solidFill>
                  <a:srgbClr val="FF0000"/>
                </a:solidFill>
              </a:rPr>
              <a:t>” </a:t>
            </a:r>
            <a:r>
              <a:rPr lang="es-ES" b="1" dirty="0">
                <a:sym typeface="Wingdings" panose="05000000000000000000" pitchFamily="2" charset="2"/>
              </a:rPr>
              <a:t> </a:t>
            </a:r>
            <a:r>
              <a:rPr lang="es-ES" dirty="0">
                <a:sym typeface="Wingdings" panose="05000000000000000000" pitchFamily="2" charset="2"/>
              </a:rPr>
              <a:t>borra el </a:t>
            </a:r>
            <a:r>
              <a:rPr lang="es-ES" dirty="0" err="1">
                <a:sym typeface="Wingdings" panose="05000000000000000000" pitchFamily="2" charset="2"/>
              </a:rPr>
              <a:t>stash</a:t>
            </a:r>
            <a:r>
              <a:rPr lang="es-ES" dirty="0">
                <a:sym typeface="Wingdings" panose="05000000000000000000" pitchFamily="2" charset="2"/>
              </a:rPr>
              <a:t> seleccionado</a:t>
            </a:r>
            <a:r>
              <a:rPr lang="es-ES" dirty="0" smtClean="0">
                <a:sym typeface="Wingdings" panose="05000000000000000000" pitchFamily="2" charset="2"/>
              </a:rPr>
              <a:t>.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r>
              <a:rPr lang="es-ES" b="1" dirty="0" err="1">
                <a:solidFill>
                  <a:srgbClr val="FF0000"/>
                </a:solidFill>
              </a:rPr>
              <a:t>Git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stash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save“NombreStash</a:t>
            </a:r>
            <a:r>
              <a:rPr lang="es-ES" b="1" dirty="0">
                <a:solidFill>
                  <a:srgbClr val="FF0000"/>
                </a:solidFill>
              </a:rPr>
              <a:t>”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ES" b="1" dirty="0">
                <a:sym typeface="Wingdings" panose="05000000000000000000" pitchFamily="2" charset="2"/>
              </a:rPr>
              <a:t> </a:t>
            </a:r>
            <a:r>
              <a:rPr lang="es-ES" dirty="0">
                <a:sym typeface="Wingdings" panose="05000000000000000000" pitchFamily="2" charset="2"/>
              </a:rPr>
              <a:t>guarda un </a:t>
            </a:r>
            <a:r>
              <a:rPr lang="es-ES" dirty="0" err="1">
                <a:sym typeface="Wingdings" panose="05000000000000000000" pitchFamily="2" charset="2"/>
              </a:rPr>
              <a:t>stash</a:t>
            </a:r>
            <a:r>
              <a:rPr lang="es-ES" dirty="0">
                <a:sym typeface="Wingdings" panose="05000000000000000000" pitchFamily="2" charset="2"/>
              </a:rPr>
              <a:t> con nombre </a:t>
            </a:r>
            <a:r>
              <a:rPr lang="es-ES" dirty="0" smtClean="0">
                <a:sym typeface="Wingdings" panose="05000000000000000000" pitchFamily="2" charset="2"/>
              </a:rPr>
              <a:t>personalizado</a:t>
            </a:r>
          </a:p>
          <a:p>
            <a:endParaRPr lang="es-ES" b="1" dirty="0">
              <a:sym typeface="Wingdings" panose="05000000000000000000" pitchFamily="2" charset="2"/>
            </a:endParaRPr>
          </a:p>
          <a:p>
            <a:endParaRPr lang="es-ES" b="1" dirty="0">
              <a:sym typeface="Wingdings" panose="05000000000000000000" pitchFamily="2" charset="2"/>
            </a:endParaRPr>
          </a:p>
          <a:p>
            <a:r>
              <a:rPr lang="es-ES" b="1" dirty="0" err="1">
                <a:solidFill>
                  <a:srgbClr val="FF0000"/>
                </a:solidFill>
              </a:rPr>
              <a:t>Git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stash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list</a:t>
            </a:r>
            <a:r>
              <a:rPr lang="es-ES" b="1" dirty="0">
                <a:solidFill>
                  <a:srgbClr val="FF0000"/>
                </a:solidFill>
              </a:rPr>
              <a:t> --</a:t>
            </a:r>
            <a:r>
              <a:rPr lang="es-ES" b="1" dirty="0" err="1">
                <a:solidFill>
                  <a:srgbClr val="FF0000"/>
                </a:solidFill>
              </a:rPr>
              <a:t>stat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ES" b="1" dirty="0">
                <a:sym typeface="Wingdings" panose="05000000000000000000" pitchFamily="2" charset="2"/>
              </a:rPr>
              <a:t> </a:t>
            </a:r>
            <a:r>
              <a:rPr lang="es-ES" dirty="0">
                <a:sym typeface="Wingdings" panose="05000000000000000000" pitchFamily="2" charset="2"/>
              </a:rPr>
              <a:t>lista los </a:t>
            </a:r>
            <a:r>
              <a:rPr lang="es-ES" dirty="0" err="1">
                <a:sym typeface="Wingdings" panose="05000000000000000000" pitchFamily="2" charset="2"/>
              </a:rPr>
              <a:t>stash</a:t>
            </a:r>
            <a:r>
              <a:rPr lang="es-ES" dirty="0">
                <a:sym typeface="Wingdings" panose="05000000000000000000" pitchFamily="2" charset="2"/>
              </a:rPr>
              <a:t> con detalles.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32416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1353"/>
            <a:ext cx="10515600" cy="1039335"/>
          </a:xfrm>
        </p:spPr>
        <p:txBody>
          <a:bodyPr/>
          <a:lstStyle/>
          <a:p>
            <a:r>
              <a:rPr lang="es-ES" dirty="0" smtClean="0"/>
              <a:t>rebase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>
                <a:solidFill>
                  <a:srgbClr val="FF0000"/>
                </a:solidFill>
              </a:rPr>
              <a:t>Git</a:t>
            </a:r>
            <a:r>
              <a:rPr lang="es-ES" b="1" dirty="0">
                <a:solidFill>
                  <a:srgbClr val="FF0000"/>
                </a:solidFill>
              </a:rPr>
              <a:t> rebase </a:t>
            </a:r>
            <a:r>
              <a:rPr lang="es-ES" b="1" dirty="0" smtClean="0">
                <a:sym typeface="Wingdings" panose="05000000000000000000" pitchFamily="2" charset="2"/>
              </a:rPr>
              <a:t> </a:t>
            </a:r>
            <a:r>
              <a:rPr lang="es-ES" dirty="0">
                <a:sym typeface="Wingdings" panose="05000000000000000000" pitchFamily="2" charset="2"/>
              </a:rPr>
              <a:t>actualiza el punto inicial de una </a:t>
            </a:r>
            <a:r>
              <a:rPr lang="es-ES" dirty="0" smtClean="0">
                <a:sym typeface="Wingdings" panose="05000000000000000000" pitchFamily="2" charset="2"/>
              </a:rPr>
              <a:t>rama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Git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rebase –i HEAD~4 </a:t>
            </a:r>
            <a:r>
              <a:rPr lang="es-ES" b="1" dirty="0" smtClean="0">
                <a:sym typeface="Wingdings" panose="05000000000000000000" pitchFamily="2" charset="2"/>
              </a:rPr>
              <a:t></a:t>
            </a:r>
          </a:p>
          <a:p>
            <a:endParaRPr lang="es-ES" b="1" dirty="0">
              <a:sym typeface="Wingdings" panose="05000000000000000000" pitchFamily="2" charset="2"/>
            </a:endParaRPr>
          </a:p>
          <a:p>
            <a:endParaRPr lang="es-ES" b="1" dirty="0" smtClean="0">
              <a:sym typeface="Wingdings" panose="05000000000000000000" pitchFamily="2" charset="2"/>
            </a:endParaRPr>
          </a:p>
          <a:p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Git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checkout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*.* </a:t>
            </a:r>
            <a:r>
              <a:rPr lang="es-ES" b="1" dirty="0" smtClean="0">
                <a:sym typeface="Wingdings" panose="05000000000000000000" pitchFamily="2" charset="2"/>
              </a:rPr>
              <a:t>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152223" cy="826718"/>
          </a:xfrm>
          <a:prstGeom prst="rect">
            <a:avLst/>
          </a:prstGeom>
        </p:spPr>
      </p:pic>
      <p:pic>
        <p:nvPicPr>
          <p:cNvPr id="6" name="Picture 2" descr="Logo Git PNG transparente - Stick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4427" y="21473"/>
            <a:ext cx="696687" cy="69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00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>
                <a:solidFill>
                  <a:srgbClr val="FF0000"/>
                </a:solidFill>
              </a:rPr>
              <a:t>Git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push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smtClean="0">
                <a:sym typeface="Wingdings" panose="05000000000000000000" pitchFamily="2" charset="2"/>
              </a:rPr>
              <a:t> </a:t>
            </a:r>
            <a:r>
              <a:rPr lang="es-ES" dirty="0" smtClean="0">
                <a:sym typeface="Wingdings" panose="05000000000000000000" pitchFamily="2" charset="2"/>
              </a:rPr>
              <a:t>sube los cambios del repositorio de manera remota</a:t>
            </a:r>
            <a:r>
              <a:rPr lang="es-ES" dirty="0" smtClean="0">
                <a:sym typeface="Wingdings" panose="05000000000000000000" pitchFamily="2" charset="2"/>
              </a:rPr>
              <a:t>.</a:t>
            </a:r>
          </a:p>
          <a:p>
            <a:endParaRPr lang="es-ES" dirty="0" smtClean="0">
              <a:sym typeface="Wingdings" panose="05000000000000000000" pitchFamily="2" charset="2"/>
            </a:endParaRPr>
          </a:p>
          <a:p>
            <a:endParaRPr lang="es-ES" dirty="0" smtClean="0">
              <a:sym typeface="Wingdings" panose="05000000000000000000" pitchFamily="2" charset="2"/>
            </a:endParaRPr>
          </a:p>
          <a:p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Git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tag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ES" b="1" dirty="0" smtClean="0">
                <a:sym typeface="Wingdings" panose="05000000000000000000" pitchFamily="2" charset="2"/>
              </a:rPr>
              <a:t> </a:t>
            </a:r>
            <a:r>
              <a:rPr lang="es-ES" dirty="0" smtClean="0">
                <a:sym typeface="Wingdings" panose="05000000000000000000" pitchFamily="2" charset="2"/>
              </a:rPr>
              <a:t>muestra la lista de los </a:t>
            </a:r>
            <a:r>
              <a:rPr lang="es-ES" dirty="0" err="1" smtClean="0">
                <a:sym typeface="Wingdings" panose="05000000000000000000" pitchFamily="2" charset="2"/>
              </a:rPr>
              <a:t>tags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  <a:r>
              <a:rPr lang="es-ES" dirty="0" smtClean="0">
                <a:sym typeface="Wingdings" panose="05000000000000000000" pitchFamily="2" charset="2"/>
              </a:rPr>
              <a:t>creados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 smtClean="0">
              <a:sym typeface="Wingdings" panose="05000000000000000000" pitchFamily="2" charset="2"/>
            </a:endParaRPr>
          </a:p>
          <a:p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Git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tag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–a “</a:t>
            </a:r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vercion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” –m “nombre” </a:t>
            </a:r>
            <a:r>
              <a:rPr lang="es-ES" b="1" dirty="0" smtClean="0">
                <a:sym typeface="Wingdings" panose="05000000000000000000" pitchFamily="2" charset="2"/>
              </a:rPr>
              <a:t> </a:t>
            </a:r>
            <a:r>
              <a:rPr lang="es-ES" dirty="0" smtClean="0">
                <a:sym typeface="Wingdings" panose="05000000000000000000" pitchFamily="2" charset="2"/>
              </a:rPr>
              <a:t>crea un </a:t>
            </a:r>
            <a:r>
              <a:rPr lang="es-ES" dirty="0" err="1" smtClean="0">
                <a:sym typeface="Wingdings" panose="05000000000000000000" pitchFamily="2" charset="2"/>
              </a:rPr>
              <a:t>tag</a:t>
            </a:r>
            <a:r>
              <a:rPr lang="es-ES" dirty="0" smtClean="0">
                <a:sym typeface="Wingdings" panose="05000000000000000000" pitchFamily="2" charset="2"/>
              </a:rPr>
              <a:t> con la </a:t>
            </a:r>
            <a:r>
              <a:rPr lang="es-ES" dirty="0" err="1" smtClean="0">
                <a:sym typeface="Wingdings" panose="05000000000000000000" pitchFamily="2" charset="2"/>
              </a:rPr>
              <a:t>verion</a:t>
            </a:r>
            <a:r>
              <a:rPr lang="es-ES" dirty="0" smtClean="0">
                <a:sym typeface="Wingdings" panose="05000000000000000000" pitchFamily="2" charset="2"/>
              </a:rPr>
              <a:t> y nombre indicados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152223" cy="826718"/>
          </a:xfrm>
          <a:prstGeom prst="rect">
            <a:avLst/>
          </a:prstGeom>
        </p:spPr>
      </p:pic>
      <p:pic>
        <p:nvPicPr>
          <p:cNvPr id="6" name="Picture 2" descr="Logo Git PNG transparente - Stick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4427" y="21473"/>
            <a:ext cx="696687" cy="69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15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Git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rebase –</a:t>
            </a:r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continue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ES" b="1" dirty="0">
                <a:sym typeface="Wingdings" panose="05000000000000000000" pitchFamily="2" charset="2"/>
              </a:rPr>
              <a:t></a:t>
            </a:r>
            <a:r>
              <a:rPr lang="es-ES" dirty="0">
                <a:sym typeface="Wingdings" panose="05000000000000000000" pitchFamily="2" charset="2"/>
              </a:rPr>
              <a:t>indica el termino y continua con la edición</a:t>
            </a:r>
          </a:p>
          <a:p>
            <a:endParaRPr lang="es-ES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s-ES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s-ES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Git</a:t>
            </a:r>
            <a:r>
              <a:rPr lang="es-E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push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–</a:t>
            </a:r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tag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ES" b="1" dirty="0">
                <a:sym typeface="Wingdings" panose="05000000000000000000" pitchFamily="2" charset="2"/>
              </a:rPr>
              <a:t> </a:t>
            </a:r>
            <a:r>
              <a:rPr lang="es-ES" dirty="0">
                <a:sym typeface="Wingdings" panose="05000000000000000000" pitchFamily="2" charset="2"/>
              </a:rPr>
              <a:t>sube de manera remota los </a:t>
            </a:r>
            <a:r>
              <a:rPr lang="es-ES" dirty="0" err="1" smtClean="0">
                <a:sym typeface="Wingdings" panose="05000000000000000000" pitchFamily="2" charset="2"/>
              </a:rPr>
              <a:t>tags</a:t>
            </a:r>
            <a:endParaRPr lang="es-ES" dirty="0" smtClean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Git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pull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ES" b="1" dirty="0">
                <a:sym typeface="Wingdings" panose="05000000000000000000" pitchFamily="2" charset="2"/>
              </a:rPr>
              <a:t> </a:t>
            </a:r>
            <a:r>
              <a:rPr lang="es-ES" dirty="0">
                <a:sym typeface="Wingdings" panose="05000000000000000000" pitchFamily="2" charset="2"/>
              </a:rPr>
              <a:t>baja los cambios o el repositorio guardado en </a:t>
            </a:r>
            <a:r>
              <a:rPr lang="es-ES" dirty="0" err="1">
                <a:sym typeface="Wingdings" panose="05000000000000000000" pitchFamily="2" charset="2"/>
              </a:rPr>
              <a:t>github</a:t>
            </a:r>
            <a:r>
              <a:rPr lang="es-ES" dirty="0">
                <a:sym typeface="Wingdings" panose="05000000000000000000" pitchFamily="2" charset="2"/>
              </a:rPr>
              <a:t> (remoto)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20953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>
                <a:solidFill>
                  <a:srgbClr val="FF0000"/>
                </a:solidFill>
              </a:rPr>
              <a:t>Git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pull</a:t>
            </a:r>
            <a:r>
              <a:rPr lang="es-ES" b="1" dirty="0">
                <a:solidFill>
                  <a:srgbClr val="FF0000"/>
                </a:solidFill>
              </a:rPr>
              <a:t> –</a:t>
            </a:r>
            <a:r>
              <a:rPr lang="es-ES" b="1" dirty="0" err="1">
                <a:solidFill>
                  <a:srgbClr val="FF0000"/>
                </a:solidFill>
              </a:rPr>
              <a:t>origin</a:t>
            </a:r>
            <a:r>
              <a:rPr lang="es-ES" b="1" dirty="0">
                <a:solidFill>
                  <a:srgbClr val="FF0000"/>
                </a:solidFill>
              </a:rPr>
              <a:t> “</a:t>
            </a:r>
            <a:r>
              <a:rPr lang="es-ES" b="1" dirty="0" err="1">
                <a:solidFill>
                  <a:srgbClr val="FF0000"/>
                </a:solidFill>
              </a:rPr>
              <a:t>NombreRama</a:t>
            </a:r>
            <a:r>
              <a:rPr lang="es-ES" b="1" dirty="0">
                <a:solidFill>
                  <a:srgbClr val="FF0000"/>
                </a:solidFill>
              </a:rPr>
              <a:t>” </a:t>
            </a:r>
            <a:r>
              <a:rPr lang="es-ES" b="1" dirty="0" smtClean="0">
                <a:sym typeface="Wingdings" panose="05000000000000000000" pitchFamily="2" charset="2"/>
              </a:rPr>
              <a:t> </a:t>
            </a:r>
            <a:r>
              <a:rPr lang="es-ES" dirty="0" smtClean="0">
                <a:sym typeface="Wingdings" panose="05000000000000000000" pitchFamily="2" charset="2"/>
              </a:rPr>
              <a:t>baja los cambios de una </a:t>
            </a:r>
            <a:r>
              <a:rPr lang="es-ES" dirty="0" smtClean="0">
                <a:sym typeface="Wingdings" panose="05000000000000000000" pitchFamily="2" charset="2"/>
              </a:rPr>
              <a:t>rama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 smtClean="0">
              <a:sym typeface="Wingdings" panose="05000000000000000000" pitchFamily="2" charset="2"/>
            </a:endParaRPr>
          </a:p>
          <a:p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Git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remote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–v </a:t>
            </a:r>
            <a:r>
              <a:rPr lang="es-ES" b="1" dirty="0" smtClean="0">
                <a:sym typeface="Wingdings" panose="05000000000000000000" pitchFamily="2" charset="2"/>
              </a:rPr>
              <a:t> </a:t>
            </a:r>
            <a:r>
              <a:rPr lang="es-ES" dirty="0" smtClean="0">
                <a:sym typeface="Wingdings" panose="05000000000000000000" pitchFamily="2" charset="2"/>
              </a:rPr>
              <a:t>muestra la localización del </a:t>
            </a:r>
            <a:r>
              <a:rPr lang="es-ES" dirty="0" smtClean="0">
                <a:sym typeface="Wingdings" panose="05000000000000000000" pitchFamily="2" charset="2"/>
              </a:rPr>
              <a:t>repositorio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 smtClean="0">
              <a:sym typeface="Wingdings" panose="05000000000000000000" pitchFamily="2" charset="2"/>
            </a:endParaRPr>
          </a:p>
          <a:p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Git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clone “</a:t>
            </a:r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URL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” </a:t>
            </a:r>
            <a:r>
              <a:rPr lang="es-ES" b="1" dirty="0" smtClean="0">
                <a:sym typeface="Wingdings" panose="05000000000000000000" pitchFamily="2" charset="2"/>
              </a:rPr>
              <a:t> </a:t>
            </a:r>
            <a:r>
              <a:rPr lang="es-ES" dirty="0" smtClean="0">
                <a:sym typeface="Wingdings" panose="05000000000000000000" pitchFamily="2" charset="2"/>
              </a:rPr>
              <a:t>baja el repositorio del remoto en caso de perdida del </a:t>
            </a:r>
            <a:r>
              <a:rPr lang="es-ES" dirty="0" err="1" smtClean="0">
                <a:sym typeface="Wingdings" panose="05000000000000000000" pitchFamily="2" charset="2"/>
              </a:rPr>
              <a:t>protyecto</a:t>
            </a:r>
            <a:r>
              <a:rPr lang="es-ES" dirty="0" smtClean="0">
                <a:sym typeface="Wingdings" panose="05000000000000000000" pitchFamily="2" charset="2"/>
              </a:rPr>
              <a:t>.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152223" cy="826718"/>
          </a:xfrm>
          <a:prstGeom prst="rect">
            <a:avLst/>
          </a:prstGeom>
        </p:spPr>
      </p:pic>
      <p:pic>
        <p:nvPicPr>
          <p:cNvPr id="6" name="Picture 2" descr="Logo Git PNG transparente - Stick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4427" y="21473"/>
            <a:ext cx="696687" cy="69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52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rgbClr val="FF0000"/>
                </a:solidFill>
              </a:rPr>
              <a:t>Pull</a:t>
            </a:r>
            <a:r>
              <a:rPr lang="es-ES" b="1" dirty="0" smtClean="0">
                <a:solidFill>
                  <a:srgbClr val="FF0000"/>
                </a:solidFill>
              </a:rPr>
              <a:t> </a:t>
            </a:r>
            <a:r>
              <a:rPr lang="es-ES" b="1" dirty="0" err="1" smtClean="0">
                <a:solidFill>
                  <a:srgbClr val="FF0000"/>
                </a:solidFill>
              </a:rPr>
              <a:t>request</a:t>
            </a:r>
            <a:r>
              <a:rPr lang="es-ES" b="1" dirty="0" smtClean="0">
                <a:solidFill>
                  <a:srgbClr val="FF0000"/>
                </a:solidFill>
              </a:rPr>
              <a:t> </a:t>
            </a:r>
            <a:r>
              <a:rPr lang="es-ES" b="1" dirty="0" smtClean="0">
                <a:sym typeface="Wingdings" panose="05000000000000000000" pitchFamily="2" charset="2"/>
              </a:rPr>
              <a:t> </a:t>
            </a:r>
            <a:r>
              <a:rPr lang="es-ES" dirty="0" smtClean="0">
                <a:sym typeface="Wingdings" panose="05000000000000000000" pitchFamily="2" charset="2"/>
              </a:rPr>
              <a:t>permite la contribución de cambios a un </a:t>
            </a:r>
            <a:r>
              <a:rPr lang="es-ES" dirty="0" smtClean="0">
                <a:sym typeface="Wingdings" panose="05000000000000000000" pitchFamily="2" charset="2"/>
              </a:rPr>
              <a:t>repositorio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 smtClean="0">
              <a:sym typeface="Wingdings" panose="05000000000000000000" pitchFamily="2" charset="2"/>
            </a:endParaRPr>
          </a:p>
          <a:p>
            <a:r>
              <a:rPr lang="es-ES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Git</a:t>
            </a:r>
            <a:r>
              <a:rPr lang="es-E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remote</a:t>
            </a:r>
            <a:r>
              <a:rPr lang="es-E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prune</a:t>
            </a:r>
            <a:r>
              <a:rPr lang="es-E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origin</a:t>
            </a:r>
            <a:r>
              <a:rPr lang="es-E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ES" b="1" dirty="0" smtClean="0">
                <a:sym typeface="Wingdings" panose="05000000000000000000" pitchFamily="2" charset="2"/>
              </a:rPr>
              <a:t></a:t>
            </a:r>
            <a:r>
              <a:rPr lang="es-ES" dirty="0" smtClean="0">
                <a:sym typeface="Wingdings" panose="05000000000000000000" pitchFamily="2" charset="2"/>
              </a:rPr>
              <a:t>muestra las ramas existentes en el remoto. 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152223" cy="826718"/>
          </a:xfrm>
          <a:prstGeom prst="rect">
            <a:avLst/>
          </a:prstGeom>
        </p:spPr>
      </p:pic>
      <p:pic>
        <p:nvPicPr>
          <p:cNvPr id="6" name="Picture 2" descr="Logo Git PNG transparente - Stick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4427" y="21473"/>
            <a:ext cx="696687" cy="69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5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826718"/>
            <a:ext cx="10515600" cy="863970"/>
          </a:xfrm>
        </p:spPr>
        <p:txBody>
          <a:bodyPr/>
          <a:lstStyle/>
          <a:p>
            <a:r>
              <a:rPr lang="es-ES" dirty="0" smtClean="0"/>
              <a:t>¿Como podemos instalar </a:t>
            </a:r>
            <a:r>
              <a:rPr lang="es-ES" dirty="0" err="1" smtClean="0"/>
              <a:t>GIT</a:t>
            </a:r>
            <a:r>
              <a:rPr lang="es-ES" dirty="0" smtClean="0"/>
              <a:t>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Nos dirigimos a la pagina oficial: </a:t>
            </a:r>
            <a:r>
              <a:rPr lang="es-ES" dirty="0" smtClean="0">
                <a:hlinkClick r:id="rId2"/>
              </a:rPr>
              <a:t>https://git-scm.com/downloads</a:t>
            </a:r>
            <a:r>
              <a:rPr lang="es-ES" dirty="0" smtClean="0"/>
              <a:t> para descargar el instalador.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t="1526"/>
          <a:stretch/>
        </p:blipFill>
        <p:spPr>
          <a:xfrm>
            <a:off x="546252" y="2876550"/>
            <a:ext cx="5506116" cy="34353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961" y="2823336"/>
            <a:ext cx="5404986" cy="33536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152223" cy="826718"/>
          </a:xfrm>
          <a:prstGeom prst="rect">
            <a:avLst/>
          </a:prstGeom>
        </p:spPr>
      </p:pic>
      <p:pic>
        <p:nvPicPr>
          <p:cNvPr id="9" name="Picture 2" descr="Logo Git PNG transparente - Stick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4427" y="21473"/>
            <a:ext cx="696687" cy="69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52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722" y="1033397"/>
            <a:ext cx="10515600" cy="1152394"/>
          </a:xfrm>
        </p:spPr>
        <p:txBody>
          <a:bodyPr/>
          <a:lstStyle/>
          <a:p>
            <a:r>
              <a:rPr lang="es-ES" dirty="0" smtClean="0"/>
              <a:t>Comandos </a:t>
            </a:r>
            <a:r>
              <a:rPr lang="es-ES" dirty="0"/>
              <a:t>de </a:t>
            </a:r>
            <a:r>
              <a:rPr lang="es-ES" dirty="0" err="1"/>
              <a:t>Git</a:t>
            </a:r>
            <a:r>
              <a:rPr lang="es-ES" dirty="0"/>
              <a:t>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8722" y="2392471"/>
            <a:ext cx="11273425" cy="3784491"/>
          </a:xfrm>
        </p:spPr>
        <p:txBody>
          <a:bodyPr/>
          <a:lstStyle/>
          <a:p>
            <a:r>
              <a:rPr lang="es-ES" b="1" dirty="0" err="1">
                <a:solidFill>
                  <a:srgbClr val="FF0000"/>
                </a:solidFill>
              </a:rPr>
              <a:t>Git</a:t>
            </a:r>
            <a:r>
              <a:rPr lang="es-ES" b="1" dirty="0">
                <a:solidFill>
                  <a:srgbClr val="FF0000"/>
                </a:solidFill>
              </a:rPr>
              <a:t> --versión </a:t>
            </a:r>
            <a:r>
              <a:rPr lang="es-ES" dirty="0" smtClean="0">
                <a:sym typeface="Wingdings" panose="05000000000000000000" pitchFamily="2" charset="2"/>
              </a:rPr>
              <a:t> nos muestra la versión actualmente instalada de </a:t>
            </a:r>
            <a:r>
              <a:rPr lang="es-ES" dirty="0" err="1" smtClean="0">
                <a:sym typeface="Wingdings" panose="05000000000000000000" pitchFamily="2" charset="2"/>
              </a:rPr>
              <a:t>GIT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</a:p>
          <a:p>
            <a:r>
              <a:rPr lang="es-ES" b="1" dirty="0" err="1">
                <a:solidFill>
                  <a:srgbClr val="FF0000"/>
                </a:solidFill>
              </a:rPr>
              <a:t>Git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help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dirty="0" smtClean="0">
                <a:sym typeface="Wingdings" panose="05000000000000000000" pitchFamily="2" charset="2"/>
              </a:rPr>
              <a:t> Nos muestra el centro de ayuda de </a:t>
            </a:r>
            <a:r>
              <a:rPr lang="es-ES" dirty="0" err="1" smtClean="0">
                <a:sym typeface="Wingdings" panose="05000000000000000000" pitchFamily="2" charset="2"/>
              </a:rPr>
              <a:t>git</a:t>
            </a:r>
            <a:r>
              <a:rPr lang="es-ES" dirty="0" smtClean="0">
                <a:sym typeface="Wingdings" panose="05000000000000000000" pitchFamily="2" charset="2"/>
              </a:rPr>
              <a:t>.</a:t>
            </a:r>
          </a:p>
          <a:p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Git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config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--global user.name </a:t>
            </a:r>
            <a:r>
              <a:rPr lang="es-E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“Nombre” </a:t>
            </a:r>
            <a:r>
              <a:rPr lang="es-ES" dirty="0" smtClean="0">
                <a:sym typeface="Wingdings" panose="05000000000000000000" pitchFamily="2" charset="2"/>
              </a:rPr>
              <a:t> configuración de un nuevo usuario</a:t>
            </a:r>
            <a:r>
              <a:rPr lang="es-ES" dirty="0" smtClean="0">
                <a:sym typeface="Wingdings" panose="05000000000000000000" pitchFamily="2" charset="2"/>
              </a:rPr>
              <a:t>.</a:t>
            </a:r>
          </a:p>
          <a:p>
            <a:r>
              <a:rPr lang="es-ES" b="1" dirty="0" err="1" smtClean="0">
                <a:solidFill>
                  <a:srgbClr val="FF0000"/>
                </a:solidFill>
              </a:rPr>
              <a:t>Git</a:t>
            </a:r>
            <a:r>
              <a:rPr lang="es-ES" b="1" dirty="0" smtClean="0">
                <a:solidFill>
                  <a:srgbClr val="FF0000"/>
                </a:solidFill>
              </a:rPr>
              <a:t> log </a:t>
            </a:r>
            <a:r>
              <a:rPr lang="es-ES" dirty="0" smtClean="0">
                <a:sym typeface="Wingdings" panose="05000000000000000000" pitchFamily="2" charset="2"/>
              </a:rPr>
              <a:t> </a:t>
            </a:r>
            <a:endParaRPr lang="es-ES" dirty="0" smtClean="0">
              <a:sym typeface="Wingdings" panose="05000000000000000000" pitchFamily="2" charset="2"/>
            </a:endParaRPr>
          </a:p>
          <a:p>
            <a:endParaRPr lang="es-ES" dirty="0" smtClean="0">
              <a:sym typeface="Wingdings" panose="05000000000000000000" pitchFamily="2" charset="2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152223" cy="826718"/>
          </a:xfrm>
          <a:prstGeom prst="rect">
            <a:avLst/>
          </a:prstGeom>
        </p:spPr>
      </p:pic>
      <p:pic>
        <p:nvPicPr>
          <p:cNvPr id="7" name="Picture 2" descr="Logo Git PNG transparente - Stick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4427" y="21473"/>
            <a:ext cx="696687" cy="69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/>
          <p:cNvPicPr/>
          <p:nvPr/>
        </p:nvPicPr>
        <p:blipFill>
          <a:blip r:embed="rId4"/>
          <a:stretch>
            <a:fillRect/>
          </a:stretch>
        </p:blipFill>
        <p:spPr>
          <a:xfrm>
            <a:off x="1235767" y="4845049"/>
            <a:ext cx="9185490" cy="153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Git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config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--global </a:t>
            </a:r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user.email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  <a:hlinkClick r:id="rId2"/>
              </a:rPr>
              <a:t>quepasion@gmail.com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  asignación del correo al nuevo usuario.</a:t>
            </a:r>
          </a:p>
          <a:p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Git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config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--global –e </a:t>
            </a:r>
            <a:r>
              <a:rPr lang="es-ES" dirty="0">
                <a:sym typeface="Wingdings" panose="05000000000000000000" pitchFamily="2" charset="2"/>
              </a:rPr>
              <a:t> información del usuario</a:t>
            </a:r>
            <a:r>
              <a:rPr lang="es-ES" dirty="0" smtClean="0">
                <a:sym typeface="Wingdings" panose="05000000000000000000" pitchFamily="2" charset="2"/>
              </a:rPr>
              <a:t>.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 smtClean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r>
              <a:rPr lang="es-MX" b="1" dirty="0" err="1">
                <a:solidFill>
                  <a:srgbClr val="FF0000"/>
                </a:solidFill>
              </a:rPr>
              <a:t>Git</a:t>
            </a:r>
            <a:r>
              <a:rPr lang="es-MX" b="1" dirty="0">
                <a:solidFill>
                  <a:srgbClr val="FF0000"/>
                </a:solidFill>
              </a:rPr>
              <a:t> </a:t>
            </a:r>
            <a:r>
              <a:rPr lang="es-MX" b="1" dirty="0" err="1">
                <a:solidFill>
                  <a:srgbClr val="FF0000"/>
                </a:solidFill>
              </a:rPr>
              <a:t>config</a:t>
            </a:r>
            <a:r>
              <a:rPr lang="es-MX" b="1" dirty="0">
                <a:solidFill>
                  <a:srgbClr val="FF0000"/>
                </a:solidFill>
              </a:rPr>
              <a:t> --global </a:t>
            </a:r>
            <a:r>
              <a:rPr lang="es-MX" b="1" dirty="0" err="1">
                <a:solidFill>
                  <a:srgbClr val="FF0000"/>
                </a:solidFill>
              </a:rPr>
              <a:t>init.defaultBranch</a:t>
            </a:r>
            <a:r>
              <a:rPr lang="es-MX" b="1" dirty="0">
                <a:solidFill>
                  <a:srgbClr val="FF0000"/>
                </a:solidFill>
              </a:rPr>
              <a:t> &lt;</a:t>
            </a:r>
            <a:r>
              <a:rPr lang="es-MX" b="1" dirty="0" err="1">
                <a:solidFill>
                  <a:srgbClr val="FF0000"/>
                </a:solidFill>
              </a:rPr>
              <a:t>NombreRama</a:t>
            </a:r>
            <a:r>
              <a:rPr lang="es-MX" b="1" dirty="0">
                <a:solidFill>
                  <a:srgbClr val="FF0000"/>
                </a:solidFill>
              </a:rPr>
              <a:t>&gt; </a:t>
            </a:r>
            <a:r>
              <a:rPr lang="es-MX" dirty="0">
                <a:sym typeface="Wingdings" panose="05000000000000000000" pitchFamily="2" charset="2"/>
              </a:rPr>
              <a:t> establecemos la rama en la cual vamos a trabajar.</a:t>
            </a:r>
            <a:endParaRPr lang="es-MX" dirty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152223" cy="826718"/>
          </a:xfrm>
          <a:prstGeom prst="rect">
            <a:avLst/>
          </a:prstGeom>
        </p:spPr>
      </p:pic>
      <p:pic>
        <p:nvPicPr>
          <p:cNvPr id="7" name="Picture 2" descr="Logo Git PNG transparente - Stick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4427" y="21473"/>
            <a:ext cx="696687" cy="69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/>
          <p:nvPr/>
        </p:nvPicPr>
        <p:blipFill>
          <a:blip r:embed="rId5"/>
          <a:stretch>
            <a:fillRect/>
          </a:stretch>
        </p:blipFill>
        <p:spPr>
          <a:xfrm>
            <a:off x="1123949" y="3200399"/>
            <a:ext cx="8586107" cy="413657"/>
          </a:xfrm>
          <a:prstGeom prst="rect">
            <a:avLst/>
          </a:prstGeom>
        </p:spPr>
      </p:pic>
      <p:pic>
        <p:nvPicPr>
          <p:cNvPr id="9" name="Imagen 8"/>
          <p:cNvPicPr/>
          <p:nvPr/>
        </p:nvPicPr>
        <p:blipFill rotWithShape="1">
          <a:blip r:embed="rId6"/>
          <a:srcRect t="28510"/>
          <a:stretch/>
        </p:blipFill>
        <p:spPr>
          <a:xfrm>
            <a:off x="1123948" y="3748993"/>
            <a:ext cx="6887937" cy="924607"/>
          </a:xfrm>
          <a:prstGeom prst="rect">
            <a:avLst/>
          </a:prstGeom>
        </p:spPr>
      </p:pic>
      <p:pic>
        <p:nvPicPr>
          <p:cNvPr id="10" name="Imagen 9"/>
          <p:cNvPicPr/>
          <p:nvPr/>
        </p:nvPicPr>
        <p:blipFill>
          <a:blip r:embed="rId7"/>
          <a:stretch>
            <a:fillRect/>
          </a:stretch>
        </p:blipFill>
        <p:spPr>
          <a:xfrm>
            <a:off x="1123947" y="5730511"/>
            <a:ext cx="9282795" cy="44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7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09172" y="999852"/>
            <a:ext cx="10515600" cy="4351338"/>
          </a:xfrm>
        </p:spPr>
        <p:txBody>
          <a:bodyPr>
            <a:normAutofit/>
          </a:bodyPr>
          <a:lstStyle/>
          <a:p>
            <a:r>
              <a:rPr lang="es-ES" b="1" dirty="0" err="1">
                <a:solidFill>
                  <a:srgbClr val="FF0000"/>
                </a:solidFill>
              </a:rPr>
              <a:t>Git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init</a:t>
            </a:r>
            <a:r>
              <a:rPr lang="es-ES" dirty="0" smtClean="0">
                <a:sym typeface="Wingdings" panose="05000000000000000000" pitchFamily="2" charset="2"/>
              </a:rPr>
              <a:t> iniciamos el repositorio en la carpeta del proyecto para su seguimiento</a:t>
            </a:r>
            <a:r>
              <a:rPr lang="es-ES" dirty="0" smtClean="0">
                <a:sym typeface="Wingdings" panose="05000000000000000000" pitchFamily="2" charset="2"/>
              </a:rPr>
              <a:t>.</a:t>
            </a:r>
          </a:p>
          <a:p>
            <a:endParaRPr lang="es-ES" dirty="0" smtClean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r>
              <a:rPr lang="es-ES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git</a:t>
            </a:r>
            <a:r>
              <a:rPr lang="es-E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status</a:t>
            </a:r>
            <a:r>
              <a:rPr lang="es-ES" dirty="0" smtClean="0">
                <a:sym typeface="Wingdings" panose="05000000000000000000" pitchFamily="2" charset="2"/>
              </a:rPr>
              <a:t> muestra información de </a:t>
            </a:r>
            <a:r>
              <a:rPr lang="es-ES" dirty="0" err="1" smtClean="0">
                <a:sym typeface="Wingdings" panose="05000000000000000000" pitchFamily="2" charset="2"/>
              </a:rPr>
              <a:t>commits</a:t>
            </a:r>
            <a:r>
              <a:rPr lang="es-ES" dirty="0" smtClean="0">
                <a:sym typeface="Wingdings" panose="05000000000000000000" pitchFamily="2" charset="2"/>
              </a:rPr>
              <a:t> y directorios del repositorio</a:t>
            </a:r>
            <a:r>
              <a:rPr lang="es-ES" dirty="0" smtClean="0">
                <a:sym typeface="Wingdings" panose="05000000000000000000" pitchFamily="2" charset="2"/>
              </a:rPr>
              <a:t>.</a:t>
            </a:r>
            <a:endParaRPr lang="es-ES" dirty="0" smtClean="0">
              <a:sym typeface="Wingdings" panose="05000000000000000000" pitchFamily="2" charset="2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152223" cy="826718"/>
          </a:xfrm>
          <a:prstGeom prst="rect">
            <a:avLst/>
          </a:prstGeom>
        </p:spPr>
      </p:pic>
      <p:pic>
        <p:nvPicPr>
          <p:cNvPr id="7" name="Picture 2" descr="Logo Git PNG transparente - Stick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4427" y="21473"/>
            <a:ext cx="696687" cy="69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/>
          <p:nvPr/>
        </p:nvPicPr>
        <p:blipFill>
          <a:blip r:embed="rId4"/>
          <a:stretch>
            <a:fillRect/>
          </a:stretch>
        </p:blipFill>
        <p:spPr>
          <a:xfrm>
            <a:off x="1076110" y="1837099"/>
            <a:ext cx="8437608" cy="833530"/>
          </a:xfrm>
          <a:prstGeom prst="rect">
            <a:avLst/>
          </a:prstGeom>
        </p:spPr>
      </p:pic>
      <p:pic>
        <p:nvPicPr>
          <p:cNvPr id="10" name="Imagen 9"/>
          <p:cNvPicPr/>
          <p:nvPr/>
        </p:nvPicPr>
        <p:blipFill>
          <a:blip r:embed="rId5"/>
          <a:stretch>
            <a:fillRect/>
          </a:stretch>
        </p:blipFill>
        <p:spPr>
          <a:xfrm>
            <a:off x="1076110" y="3700916"/>
            <a:ext cx="6921261" cy="226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2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3686" y="1041854"/>
            <a:ext cx="10515600" cy="4351338"/>
          </a:xfrm>
        </p:spPr>
        <p:txBody>
          <a:bodyPr>
            <a:normAutofit/>
          </a:bodyPr>
          <a:lstStyle/>
          <a:p>
            <a:r>
              <a:rPr lang="es-ES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Git</a:t>
            </a:r>
            <a:r>
              <a:rPr lang="es-E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add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&lt;</a:t>
            </a:r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NombreArchivo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&gt;</a:t>
            </a:r>
            <a:r>
              <a:rPr lang="es-ES" b="1" dirty="0" smtClean="0">
                <a:sym typeface="Wingdings" panose="05000000000000000000" pitchFamily="2" charset="2"/>
              </a:rPr>
              <a:t> </a:t>
            </a:r>
            <a:r>
              <a:rPr lang="es-ES" dirty="0" smtClean="0">
                <a:sym typeface="Wingdings" panose="05000000000000000000" pitchFamily="2" charset="2"/>
              </a:rPr>
              <a:t>agrega los archivos </a:t>
            </a:r>
            <a:r>
              <a:rPr lang="es-ES" dirty="0" err="1" smtClean="0">
                <a:sym typeface="Wingdings" panose="05000000000000000000" pitchFamily="2" charset="2"/>
              </a:rPr>
              <a:t>especificos</a:t>
            </a:r>
            <a:r>
              <a:rPr lang="es-ES" dirty="0" smtClean="0">
                <a:sym typeface="Wingdings" panose="05000000000000000000" pitchFamily="2" charset="2"/>
              </a:rPr>
              <a:t> para darles seguimiento</a:t>
            </a:r>
            <a:r>
              <a:rPr lang="es-ES" dirty="0" smtClean="0">
                <a:sym typeface="Wingdings" panose="05000000000000000000" pitchFamily="2" charset="2"/>
              </a:rPr>
              <a:t>.</a:t>
            </a:r>
          </a:p>
          <a:p>
            <a:endParaRPr lang="es-ES" dirty="0" smtClean="0">
              <a:sym typeface="Wingdings" panose="05000000000000000000" pitchFamily="2" charset="2"/>
            </a:endParaRPr>
          </a:p>
          <a:p>
            <a:endParaRPr lang="es-ES" dirty="0" smtClean="0">
              <a:sym typeface="Wingdings" panose="05000000000000000000" pitchFamily="2" charset="2"/>
            </a:endParaRPr>
          </a:p>
          <a:p>
            <a:endParaRPr lang="es-ES" dirty="0" smtClean="0">
              <a:sym typeface="Wingdings" panose="05000000000000000000" pitchFamily="2" charset="2"/>
            </a:endParaRPr>
          </a:p>
          <a:p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Git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add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. </a:t>
            </a:r>
            <a:r>
              <a:rPr lang="es-ES" b="1" dirty="0" smtClean="0">
                <a:sym typeface="Wingdings" panose="05000000000000000000" pitchFamily="2" charset="2"/>
              </a:rPr>
              <a:t> </a:t>
            </a:r>
            <a:r>
              <a:rPr lang="es-ES" dirty="0" smtClean="0">
                <a:sym typeface="Wingdings" panose="05000000000000000000" pitchFamily="2" charset="2"/>
              </a:rPr>
              <a:t>agreda todos los archivos para su seguimiento</a:t>
            </a:r>
            <a:r>
              <a:rPr lang="es-ES" dirty="0" smtClean="0">
                <a:sym typeface="Wingdings" panose="05000000000000000000" pitchFamily="2" charset="2"/>
              </a:rPr>
              <a:t>.</a:t>
            </a:r>
            <a:endParaRPr lang="es-ES" dirty="0" smtClean="0">
              <a:sym typeface="Wingdings" panose="05000000000000000000" pitchFamily="2" charset="2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152223" cy="826718"/>
          </a:xfrm>
          <a:prstGeom prst="rect">
            <a:avLst/>
          </a:prstGeom>
        </p:spPr>
      </p:pic>
      <p:pic>
        <p:nvPicPr>
          <p:cNvPr id="7" name="Picture 2" descr="Logo Git PNG transparente - Stick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4427" y="21473"/>
            <a:ext cx="696687" cy="69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/>
          <p:nvPr/>
        </p:nvPicPr>
        <p:blipFill>
          <a:blip r:embed="rId4"/>
          <a:stretch>
            <a:fillRect/>
          </a:stretch>
        </p:blipFill>
        <p:spPr>
          <a:xfrm>
            <a:off x="1076110" y="4118648"/>
            <a:ext cx="10408317" cy="127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3686" y="1041854"/>
            <a:ext cx="10515600" cy="4351338"/>
          </a:xfrm>
        </p:spPr>
        <p:txBody>
          <a:bodyPr>
            <a:normAutofit/>
          </a:bodyPr>
          <a:lstStyle/>
          <a:p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Git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reset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&lt;</a:t>
            </a:r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NombreArchivo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&gt;</a:t>
            </a:r>
            <a:r>
              <a:rPr lang="es-ES" b="1" dirty="0">
                <a:sym typeface="Wingdings" panose="05000000000000000000" pitchFamily="2" charset="2"/>
              </a:rPr>
              <a:t> </a:t>
            </a:r>
            <a:r>
              <a:rPr lang="es-ES" dirty="0">
                <a:sym typeface="Wingdings" panose="05000000000000000000" pitchFamily="2" charset="2"/>
              </a:rPr>
              <a:t>borra un archivo, no se le da seguimiento</a:t>
            </a:r>
            <a:r>
              <a:rPr lang="es-ES" dirty="0" smtClean="0">
                <a:sym typeface="Wingdings" panose="05000000000000000000" pitchFamily="2" charset="2"/>
              </a:rPr>
              <a:t>.</a:t>
            </a:r>
          </a:p>
          <a:p>
            <a:endParaRPr lang="es-ES" b="1" dirty="0" smtClean="0"/>
          </a:p>
          <a:p>
            <a:endParaRPr lang="es-ES" b="1" dirty="0"/>
          </a:p>
          <a:p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Git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add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/&lt;</a:t>
            </a:r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NombreCarpeta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&gt;. </a:t>
            </a:r>
            <a:r>
              <a:rPr lang="es-ES" b="1" dirty="0">
                <a:sym typeface="Wingdings" panose="05000000000000000000" pitchFamily="2" charset="2"/>
              </a:rPr>
              <a:t> </a:t>
            </a:r>
            <a:r>
              <a:rPr lang="es-ES" dirty="0">
                <a:sym typeface="Wingdings" panose="05000000000000000000" pitchFamily="2" charset="2"/>
              </a:rPr>
              <a:t>agreda todos los archivos de un directorio para su seguimiento.</a:t>
            </a:r>
          </a:p>
          <a:p>
            <a:endParaRPr lang="es-MX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152223" cy="826718"/>
          </a:xfrm>
          <a:prstGeom prst="rect">
            <a:avLst/>
          </a:prstGeom>
        </p:spPr>
      </p:pic>
      <p:pic>
        <p:nvPicPr>
          <p:cNvPr id="7" name="Picture 2" descr="Logo Git PNG transparente - Stick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4427" y="21473"/>
            <a:ext cx="696687" cy="69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/>
          <p:nvPr/>
        </p:nvPicPr>
        <p:blipFill>
          <a:blip r:embed="rId4"/>
          <a:stretch>
            <a:fillRect/>
          </a:stretch>
        </p:blipFill>
        <p:spPr>
          <a:xfrm>
            <a:off x="941614" y="2027690"/>
            <a:ext cx="10279743" cy="599396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>
          <a:blip r:embed="rId5"/>
          <a:stretch>
            <a:fillRect/>
          </a:stretch>
        </p:blipFill>
        <p:spPr>
          <a:xfrm>
            <a:off x="941616" y="4093029"/>
            <a:ext cx="10279742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8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8718"/>
          </a:xfrm>
        </p:spPr>
        <p:txBody>
          <a:bodyPr>
            <a:normAutofit/>
          </a:bodyPr>
          <a:lstStyle/>
          <a:p>
            <a:r>
              <a:rPr lang="es-ES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Git</a:t>
            </a:r>
            <a:r>
              <a:rPr lang="es-E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add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E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*.&lt;</a:t>
            </a:r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ExtencionArchivo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&gt; </a:t>
            </a:r>
            <a:r>
              <a:rPr lang="es-ES" b="1" dirty="0">
                <a:sym typeface="Wingdings" panose="05000000000000000000" pitchFamily="2" charset="2"/>
              </a:rPr>
              <a:t> </a:t>
            </a:r>
            <a:r>
              <a:rPr lang="es-ES" dirty="0">
                <a:sym typeface="Wingdings" panose="05000000000000000000" pitchFamily="2" charset="2"/>
              </a:rPr>
              <a:t>agreda todos los archivos </a:t>
            </a:r>
            <a:r>
              <a:rPr lang="es-ES" dirty="0" smtClean="0">
                <a:sym typeface="Wingdings" panose="05000000000000000000" pitchFamily="2" charset="2"/>
              </a:rPr>
              <a:t>con la </a:t>
            </a:r>
            <a:r>
              <a:rPr lang="es-ES" dirty="0" err="1" smtClean="0">
                <a:sym typeface="Wingdings" panose="05000000000000000000" pitchFamily="2" charset="2"/>
              </a:rPr>
              <a:t>extencion</a:t>
            </a:r>
            <a:r>
              <a:rPr lang="es-ES" dirty="0" smtClean="0">
                <a:sym typeface="Wingdings" panose="05000000000000000000" pitchFamily="2" charset="2"/>
              </a:rPr>
              <a:t> especificada sin importar el nombre para </a:t>
            </a:r>
            <a:r>
              <a:rPr lang="es-ES" dirty="0">
                <a:sym typeface="Wingdings" panose="05000000000000000000" pitchFamily="2" charset="2"/>
              </a:rPr>
              <a:t>su seguimiento</a:t>
            </a:r>
            <a:r>
              <a:rPr lang="es-ES" dirty="0" smtClean="0">
                <a:sym typeface="Wingdings" panose="05000000000000000000" pitchFamily="2" charset="2"/>
              </a:rPr>
              <a:t>.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Git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add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.* </a:t>
            </a:r>
            <a:r>
              <a:rPr lang="es-ES" b="1" dirty="0">
                <a:sym typeface="Wingdings" panose="05000000000000000000" pitchFamily="2" charset="2"/>
              </a:rPr>
              <a:t> </a:t>
            </a:r>
            <a:r>
              <a:rPr lang="es-ES" dirty="0">
                <a:sym typeface="Wingdings" panose="05000000000000000000" pitchFamily="2" charset="2"/>
              </a:rPr>
              <a:t>agreda todos los </a:t>
            </a:r>
            <a:r>
              <a:rPr lang="es-ES" dirty="0" smtClean="0">
                <a:sym typeface="Wingdings" panose="05000000000000000000" pitchFamily="2" charset="2"/>
              </a:rPr>
              <a:t>archivos </a:t>
            </a:r>
            <a:r>
              <a:rPr lang="es-ES" dirty="0">
                <a:sym typeface="Wingdings" panose="05000000000000000000" pitchFamily="2" charset="2"/>
              </a:rPr>
              <a:t>con la </a:t>
            </a:r>
            <a:r>
              <a:rPr lang="es-ES" dirty="0" err="1">
                <a:sym typeface="Wingdings" panose="05000000000000000000" pitchFamily="2" charset="2"/>
              </a:rPr>
              <a:t>extencion</a:t>
            </a:r>
            <a:r>
              <a:rPr lang="es-ES" dirty="0">
                <a:sym typeface="Wingdings" panose="05000000000000000000" pitchFamily="2" charset="2"/>
              </a:rPr>
              <a:t> especificada</a:t>
            </a:r>
            <a:r>
              <a:rPr lang="es-ES" dirty="0" smtClean="0">
                <a:sym typeface="Wingdings" panose="05000000000000000000" pitchFamily="2" charset="2"/>
              </a:rPr>
              <a:t> si los archivos no tienen nombre para </a:t>
            </a:r>
            <a:r>
              <a:rPr lang="es-ES" dirty="0">
                <a:sym typeface="Wingdings" panose="05000000000000000000" pitchFamily="2" charset="2"/>
              </a:rPr>
              <a:t>su seguimiento</a:t>
            </a:r>
            <a:r>
              <a:rPr lang="es-ES" dirty="0" smtClean="0">
                <a:sym typeface="Wingdings" panose="05000000000000000000" pitchFamily="2" charset="2"/>
              </a:rPr>
              <a:t>.</a:t>
            </a:r>
            <a:endParaRPr lang="es-ES" b="1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152223" cy="826718"/>
          </a:xfrm>
          <a:prstGeom prst="rect">
            <a:avLst/>
          </a:prstGeom>
        </p:spPr>
      </p:pic>
      <p:pic>
        <p:nvPicPr>
          <p:cNvPr id="7" name="Picture 2" descr="Logo Git PNG transparente - Stick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4427" y="21473"/>
            <a:ext cx="696687" cy="69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/>
          <p:nvPr/>
        </p:nvPicPr>
        <p:blipFill>
          <a:blip r:embed="rId4"/>
          <a:stretch>
            <a:fillRect/>
          </a:stretch>
        </p:blipFill>
        <p:spPr>
          <a:xfrm>
            <a:off x="1200830" y="2729592"/>
            <a:ext cx="7507742" cy="95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1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834</Words>
  <Application>Microsoft Office PowerPoint</Application>
  <PresentationFormat>Panorámica</PresentationFormat>
  <Paragraphs>158</Paragraphs>
  <Slides>29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Cascadia Code</vt:lpstr>
      <vt:lpstr>Wingdings</vt:lpstr>
      <vt:lpstr>Tema de Office</vt:lpstr>
      <vt:lpstr>Presentación de PowerPoint</vt:lpstr>
      <vt:lpstr>Git</vt:lpstr>
      <vt:lpstr>¿Como podemos instalar GIT?</vt:lpstr>
      <vt:lpstr>Comandos de Git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Ramas</vt:lpstr>
      <vt:lpstr>Presentación de PowerPoint</vt:lpstr>
      <vt:lpstr>Unión de ramas</vt:lpstr>
      <vt:lpstr>Presentación de PowerPoint</vt:lpstr>
      <vt:lpstr>Tags</vt:lpstr>
      <vt:lpstr>Presentación de PowerPoint</vt:lpstr>
      <vt:lpstr>Stash</vt:lpstr>
      <vt:lpstr>Presentación de PowerPoint</vt:lpstr>
      <vt:lpstr>Presentación de PowerPoint</vt:lpstr>
      <vt:lpstr>rebase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Armando</dc:creator>
  <cp:lastModifiedBy>Armando</cp:lastModifiedBy>
  <cp:revision>24</cp:revision>
  <dcterms:created xsi:type="dcterms:W3CDTF">2022-06-27T15:46:15Z</dcterms:created>
  <dcterms:modified xsi:type="dcterms:W3CDTF">2022-07-07T21:12:03Z</dcterms:modified>
</cp:coreProperties>
</file>