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58" r:id="rId4"/>
    <p:sldId id="259" r:id="rId5"/>
    <p:sldId id="260" r:id="rId6"/>
    <p:sldId id="261" r:id="rId7"/>
    <p:sldId id="264" r:id="rId8"/>
    <p:sldId id="265" r:id="rId9"/>
    <p:sldId id="268"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4" d="100"/>
          <a:sy n="114"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D0CDA0-2B00-484B-917D-F9BA041A054C}"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00B47565-B8D5-4348-8BE0-A97AC0AA9412}">
      <dgm:prSet/>
      <dgm:spPr/>
      <dgm:t>
        <a:bodyPr/>
        <a:lstStyle/>
        <a:p>
          <a:r>
            <a:rPr lang="es-MX"/>
            <a:t>El objetivo de los Estados Financieros es de Suministrar Información de una entidad, acerca de:</a:t>
          </a:r>
          <a:endParaRPr lang="en-US"/>
        </a:p>
      </dgm:t>
    </dgm:pt>
    <dgm:pt modelId="{379374CA-115F-47F4-B1B0-66229BB2F6BD}" type="parTrans" cxnId="{C618A8C8-A852-4056-B96B-E9FF6AAAEBE6}">
      <dgm:prSet/>
      <dgm:spPr/>
      <dgm:t>
        <a:bodyPr/>
        <a:lstStyle/>
        <a:p>
          <a:endParaRPr lang="en-US"/>
        </a:p>
      </dgm:t>
    </dgm:pt>
    <dgm:pt modelId="{A295F219-C077-4681-9FF4-AAA461E68484}" type="sibTrans" cxnId="{C618A8C8-A852-4056-B96B-E9FF6AAAEBE6}">
      <dgm:prSet/>
      <dgm:spPr/>
      <dgm:t>
        <a:bodyPr/>
        <a:lstStyle/>
        <a:p>
          <a:endParaRPr lang="en-US"/>
        </a:p>
      </dgm:t>
    </dgm:pt>
    <dgm:pt modelId="{E590E076-1104-480D-AE76-9907687B78F0}">
      <dgm:prSet/>
      <dgm:spPr/>
      <dgm:t>
        <a:bodyPr/>
        <a:lstStyle/>
        <a:p>
          <a:r>
            <a:rPr lang="es-MX"/>
            <a:t>-La Situación Financiera</a:t>
          </a:r>
          <a:endParaRPr lang="en-US"/>
        </a:p>
      </dgm:t>
    </dgm:pt>
    <dgm:pt modelId="{D554F455-BE04-4BDB-8D9F-1A32703ABE06}" type="parTrans" cxnId="{A6CAA0FE-EB4A-4E34-B7E9-469929428281}">
      <dgm:prSet/>
      <dgm:spPr/>
      <dgm:t>
        <a:bodyPr/>
        <a:lstStyle/>
        <a:p>
          <a:endParaRPr lang="en-US"/>
        </a:p>
      </dgm:t>
    </dgm:pt>
    <dgm:pt modelId="{BABDA2EC-748C-493A-AA18-EA86AAABE304}" type="sibTrans" cxnId="{A6CAA0FE-EB4A-4E34-B7E9-469929428281}">
      <dgm:prSet/>
      <dgm:spPr/>
      <dgm:t>
        <a:bodyPr/>
        <a:lstStyle/>
        <a:p>
          <a:endParaRPr lang="en-US"/>
        </a:p>
      </dgm:t>
    </dgm:pt>
    <dgm:pt modelId="{BB4BC764-9FE7-4213-BAD1-67681E8271E6}">
      <dgm:prSet/>
      <dgm:spPr/>
      <dgm:t>
        <a:bodyPr/>
        <a:lstStyle/>
        <a:p>
          <a:r>
            <a:rPr lang="es-MX"/>
            <a:t>-El Rendimiento Financiero</a:t>
          </a:r>
          <a:endParaRPr lang="en-US"/>
        </a:p>
      </dgm:t>
    </dgm:pt>
    <dgm:pt modelId="{3DA64413-DE32-423B-83DA-538F99501D8D}" type="parTrans" cxnId="{FF94E453-E578-493B-9D18-62473CED4FDB}">
      <dgm:prSet/>
      <dgm:spPr/>
      <dgm:t>
        <a:bodyPr/>
        <a:lstStyle/>
        <a:p>
          <a:endParaRPr lang="en-US"/>
        </a:p>
      </dgm:t>
    </dgm:pt>
    <dgm:pt modelId="{EA4D978E-E05E-4512-A2D5-CB99D8361C77}" type="sibTrans" cxnId="{FF94E453-E578-493B-9D18-62473CED4FDB}">
      <dgm:prSet/>
      <dgm:spPr/>
      <dgm:t>
        <a:bodyPr/>
        <a:lstStyle/>
        <a:p>
          <a:endParaRPr lang="en-US"/>
        </a:p>
      </dgm:t>
    </dgm:pt>
    <dgm:pt modelId="{850659FA-497C-4055-9E62-F9475F03041B}">
      <dgm:prSet/>
      <dgm:spPr/>
      <dgm:t>
        <a:bodyPr/>
        <a:lstStyle/>
        <a:p>
          <a:r>
            <a:rPr lang="es-MX"/>
            <a:t>-Los Flujos de Efectivo</a:t>
          </a:r>
          <a:endParaRPr lang="en-US"/>
        </a:p>
      </dgm:t>
    </dgm:pt>
    <dgm:pt modelId="{94AA3BCD-536B-46FB-99CF-063DF3C295C0}" type="parTrans" cxnId="{6C9B9F46-2D5C-4572-87A3-FF74E7B12E94}">
      <dgm:prSet/>
      <dgm:spPr/>
      <dgm:t>
        <a:bodyPr/>
        <a:lstStyle/>
        <a:p>
          <a:endParaRPr lang="en-US"/>
        </a:p>
      </dgm:t>
    </dgm:pt>
    <dgm:pt modelId="{146B4C43-F126-4A61-B6AE-B08F61C63D3F}" type="sibTrans" cxnId="{6C9B9F46-2D5C-4572-87A3-FF74E7B12E94}">
      <dgm:prSet/>
      <dgm:spPr/>
      <dgm:t>
        <a:bodyPr/>
        <a:lstStyle/>
        <a:p>
          <a:endParaRPr lang="en-US"/>
        </a:p>
      </dgm:t>
    </dgm:pt>
    <dgm:pt modelId="{9D662DB3-04BC-45AF-A42F-4A87703A93F1}" type="pres">
      <dgm:prSet presAssocID="{35D0CDA0-2B00-484B-917D-F9BA041A054C}" presName="vert0" presStyleCnt="0">
        <dgm:presLayoutVars>
          <dgm:dir/>
          <dgm:animOne val="branch"/>
          <dgm:animLvl val="lvl"/>
        </dgm:presLayoutVars>
      </dgm:prSet>
      <dgm:spPr/>
    </dgm:pt>
    <dgm:pt modelId="{27F5267C-6BA7-4456-9620-B1D1BAB10D97}" type="pres">
      <dgm:prSet presAssocID="{00B47565-B8D5-4348-8BE0-A97AC0AA9412}" presName="thickLine" presStyleLbl="alignNode1" presStyleIdx="0" presStyleCnt="4"/>
      <dgm:spPr/>
    </dgm:pt>
    <dgm:pt modelId="{E4CE8E5C-AC8A-40ED-9956-7EFA0C7BD27E}" type="pres">
      <dgm:prSet presAssocID="{00B47565-B8D5-4348-8BE0-A97AC0AA9412}" presName="horz1" presStyleCnt="0"/>
      <dgm:spPr/>
    </dgm:pt>
    <dgm:pt modelId="{8A3D1C9B-0941-45FD-BCD6-DBBDD48001AA}" type="pres">
      <dgm:prSet presAssocID="{00B47565-B8D5-4348-8BE0-A97AC0AA9412}" presName="tx1" presStyleLbl="revTx" presStyleIdx="0" presStyleCnt="4"/>
      <dgm:spPr/>
    </dgm:pt>
    <dgm:pt modelId="{C6DEE74D-6503-4DDD-A943-13F153EA6FE5}" type="pres">
      <dgm:prSet presAssocID="{00B47565-B8D5-4348-8BE0-A97AC0AA9412}" presName="vert1" presStyleCnt="0"/>
      <dgm:spPr/>
    </dgm:pt>
    <dgm:pt modelId="{2145C69E-E7B4-4A33-A538-0CEAEDA6B3E5}" type="pres">
      <dgm:prSet presAssocID="{E590E076-1104-480D-AE76-9907687B78F0}" presName="thickLine" presStyleLbl="alignNode1" presStyleIdx="1" presStyleCnt="4"/>
      <dgm:spPr/>
    </dgm:pt>
    <dgm:pt modelId="{F94CC172-DF13-4049-8D28-25D4EA7DDFB0}" type="pres">
      <dgm:prSet presAssocID="{E590E076-1104-480D-AE76-9907687B78F0}" presName="horz1" presStyleCnt="0"/>
      <dgm:spPr/>
    </dgm:pt>
    <dgm:pt modelId="{3FF29D84-D75E-4395-9B89-8A3ACA15EEE5}" type="pres">
      <dgm:prSet presAssocID="{E590E076-1104-480D-AE76-9907687B78F0}" presName="tx1" presStyleLbl="revTx" presStyleIdx="1" presStyleCnt="4"/>
      <dgm:spPr/>
    </dgm:pt>
    <dgm:pt modelId="{AD28F432-C38F-40EE-AAEC-1960FC7DE3C8}" type="pres">
      <dgm:prSet presAssocID="{E590E076-1104-480D-AE76-9907687B78F0}" presName="vert1" presStyleCnt="0"/>
      <dgm:spPr/>
    </dgm:pt>
    <dgm:pt modelId="{97243B62-1E51-4285-A18C-E28354B6B0A9}" type="pres">
      <dgm:prSet presAssocID="{BB4BC764-9FE7-4213-BAD1-67681E8271E6}" presName="thickLine" presStyleLbl="alignNode1" presStyleIdx="2" presStyleCnt="4"/>
      <dgm:spPr/>
    </dgm:pt>
    <dgm:pt modelId="{41B2A3BF-D7B7-4828-8B36-8B6D7D136793}" type="pres">
      <dgm:prSet presAssocID="{BB4BC764-9FE7-4213-BAD1-67681E8271E6}" presName="horz1" presStyleCnt="0"/>
      <dgm:spPr/>
    </dgm:pt>
    <dgm:pt modelId="{FCB48C58-FA71-45CD-9EE7-5B98AD634C78}" type="pres">
      <dgm:prSet presAssocID="{BB4BC764-9FE7-4213-BAD1-67681E8271E6}" presName="tx1" presStyleLbl="revTx" presStyleIdx="2" presStyleCnt="4"/>
      <dgm:spPr/>
    </dgm:pt>
    <dgm:pt modelId="{A8E11E95-6E73-472B-8789-71B3FFF0EFEB}" type="pres">
      <dgm:prSet presAssocID="{BB4BC764-9FE7-4213-BAD1-67681E8271E6}" presName="vert1" presStyleCnt="0"/>
      <dgm:spPr/>
    </dgm:pt>
    <dgm:pt modelId="{03CCBFD0-4CE6-47F9-B45B-65E9E239100D}" type="pres">
      <dgm:prSet presAssocID="{850659FA-497C-4055-9E62-F9475F03041B}" presName="thickLine" presStyleLbl="alignNode1" presStyleIdx="3" presStyleCnt="4"/>
      <dgm:spPr/>
    </dgm:pt>
    <dgm:pt modelId="{FF97147A-B094-4713-8556-EA597AE97BB0}" type="pres">
      <dgm:prSet presAssocID="{850659FA-497C-4055-9E62-F9475F03041B}" presName="horz1" presStyleCnt="0"/>
      <dgm:spPr/>
    </dgm:pt>
    <dgm:pt modelId="{F1B2B6B4-D8E2-4DCB-BCFE-709C47EB4CFD}" type="pres">
      <dgm:prSet presAssocID="{850659FA-497C-4055-9E62-F9475F03041B}" presName="tx1" presStyleLbl="revTx" presStyleIdx="3" presStyleCnt="4"/>
      <dgm:spPr/>
    </dgm:pt>
    <dgm:pt modelId="{DCABDD0E-E62E-4F1A-B59A-0EE7F8301413}" type="pres">
      <dgm:prSet presAssocID="{850659FA-497C-4055-9E62-F9475F03041B}" presName="vert1" presStyleCnt="0"/>
      <dgm:spPr/>
    </dgm:pt>
  </dgm:ptLst>
  <dgm:cxnLst>
    <dgm:cxn modelId="{FEA76E26-F378-4DD8-96F8-2D74F561F784}" type="presOf" srcId="{E590E076-1104-480D-AE76-9907687B78F0}" destId="{3FF29D84-D75E-4395-9B89-8A3ACA15EEE5}" srcOrd="0" destOrd="0" presId="urn:microsoft.com/office/officeart/2008/layout/LinedList"/>
    <dgm:cxn modelId="{6C9B9F46-2D5C-4572-87A3-FF74E7B12E94}" srcId="{35D0CDA0-2B00-484B-917D-F9BA041A054C}" destId="{850659FA-497C-4055-9E62-F9475F03041B}" srcOrd="3" destOrd="0" parTransId="{94AA3BCD-536B-46FB-99CF-063DF3C295C0}" sibTransId="{146B4C43-F126-4A61-B6AE-B08F61C63D3F}"/>
    <dgm:cxn modelId="{FF94E453-E578-493B-9D18-62473CED4FDB}" srcId="{35D0CDA0-2B00-484B-917D-F9BA041A054C}" destId="{BB4BC764-9FE7-4213-BAD1-67681E8271E6}" srcOrd="2" destOrd="0" parTransId="{3DA64413-DE32-423B-83DA-538F99501D8D}" sibTransId="{EA4D978E-E05E-4512-A2D5-CB99D8361C77}"/>
    <dgm:cxn modelId="{05672A79-5A01-488C-952F-EE5849F9D721}" type="presOf" srcId="{BB4BC764-9FE7-4213-BAD1-67681E8271E6}" destId="{FCB48C58-FA71-45CD-9EE7-5B98AD634C78}" srcOrd="0" destOrd="0" presId="urn:microsoft.com/office/officeart/2008/layout/LinedList"/>
    <dgm:cxn modelId="{BEF1DF86-6714-4988-8FB1-33D26218A849}" type="presOf" srcId="{00B47565-B8D5-4348-8BE0-A97AC0AA9412}" destId="{8A3D1C9B-0941-45FD-BCD6-DBBDD48001AA}" srcOrd="0" destOrd="0" presId="urn:microsoft.com/office/officeart/2008/layout/LinedList"/>
    <dgm:cxn modelId="{C618A8C8-A852-4056-B96B-E9FF6AAAEBE6}" srcId="{35D0CDA0-2B00-484B-917D-F9BA041A054C}" destId="{00B47565-B8D5-4348-8BE0-A97AC0AA9412}" srcOrd="0" destOrd="0" parTransId="{379374CA-115F-47F4-B1B0-66229BB2F6BD}" sibTransId="{A295F219-C077-4681-9FF4-AAA461E68484}"/>
    <dgm:cxn modelId="{1317B7C8-05DD-4A08-8676-0BF35E96BAC3}" type="presOf" srcId="{35D0CDA0-2B00-484B-917D-F9BA041A054C}" destId="{9D662DB3-04BC-45AF-A42F-4A87703A93F1}" srcOrd="0" destOrd="0" presId="urn:microsoft.com/office/officeart/2008/layout/LinedList"/>
    <dgm:cxn modelId="{9D2F6BED-F4F6-427B-949F-88E694E04F39}" type="presOf" srcId="{850659FA-497C-4055-9E62-F9475F03041B}" destId="{F1B2B6B4-D8E2-4DCB-BCFE-709C47EB4CFD}" srcOrd="0" destOrd="0" presId="urn:microsoft.com/office/officeart/2008/layout/LinedList"/>
    <dgm:cxn modelId="{A6CAA0FE-EB4A-4E34-B7E9-469929428281}" srcId="{35D0CDA0-2B00-484B-917D-F9BA041A054C}" destId="{E590E076-1104-480D-AE76-9907687B78F0}" srcOrd="1" destOrd="0" parTransId="{D554F455-BE04-4BDB-8D9F-1A32703ABE06}" sibTransId="{BABDA2EC-748C-493A-AA18-EA86AAABE304}"/>
    <dgm:cxn modelId="{9A2F84FA-6835-4207-81D1-67D26099C7A1}" type="presParOf" srcId="{9D662DB3-04BC-45AF-A42F-4A87703A93F1}" destId="{27F5267C-6BA7-4456-9620-B1D1BAB10D97}" srcOrd="0" destOrd="0" presId="urn:microsoft.com/office/officeart/2008/layout/LinedList"/>
    <dgm:cxn modelId="{7430D7F1-067E-4C65-B9C8-29022DAE1DB3}" type="presParOf" srcId="{9D662DB3-04BC-45AF-A42F-4A87703A93F1}" destId="{E4CE8E5C-AC8A-40ED-9956-7EFA0C7BD27E}" srcOrd="1" destOrd="0" presId="urn:microsoft.com/office/officeart/2008/layout/LinedList"/>
    <dgm:cxn modelId="{D86A0343-0616-4635-A9C9-E023DFBC7DA1}" type="presParOf" srcId="{E4CE8E5C-AC8A-40ED-9956-7EFA0C7BD27E}" destId="{8A3D1C9B-0941-45FD-BCD6-DBBDD48001AA}" srcOrd="0" destOrd="0" presId="urn:microsoft.com/office/officeart/2008/layout/LinedList"/>
    <dgm:cxn modelId="{F4F847ED-D7C3-46B2-BD27-E256898535B5}" type="presParOf" srcId="{E4CE8E5C-AC8A-40ED-9956-7EFA0C7BD27E}" destId="{C6DEE74D-6503-4DDD-A943-13F153EA6FE5}" srcOrd="1" destOrd="0" presId="urn:microsoft.com/office/officeart/2008/layout/LinedList"/>
    <dgm:cxn modelId="{529AF60C-1E03-47DD-995C-102B8E8C3C76}" type="presParOf" srcId="{9D662DB3-04BC-45AF-A42F-4A87703A93F1}" destId="{2145C69E-E7B4-4A33-A538-0CEAEDA6B3E5}" srcOrd="2" destOrd="0" presId="urn:microsoft.com/office/officeart/2008/layout/LinedList"/>
    <dgm:cxn modelId="{1D2E5ACA-1749-4F2F-AD3D-1285ECCE2083}" type="presParOf" srcId="{9D662DB3-04BC-45AF-A42F-4A87703A93F1}" destId="{F94CC172-DF13-4049-8D28-25D4EA7DDFB0}" srcOrd="3" destOrd="0" presId="urn:microsoft.com/office/officeart/2008/layout/LinedList"/>
    <dgm:cxn modelId="{F3554860-FAE0-41DB-A8A9-F463E4A524DA}" type="presParOf" srcId="{F94CC172-DF13-4049-8D28-25D4EA7DDFB0}" destId="{3FF29D84-D75E-4395-9B89-8A3ACA15EEE5}" srcOrd="0" destOrd="0" presId="urn:microsoft.com/office/officeart/2008/layout/LinedList"/>
    <dgm:cxn modelId="{D8EEF57B-E81A-46D5-9BF8-A8125A1CFBB9}" type="presParOf" srcId="{F94CC172-DF13-4049-8D28-25D4EA7DDFB0}" destId="{AD28F432-C38F-40EE-AAEC-1960FC7DE3C8}" srcOrd="1" destOrd="0" presId="urn:microsoft.com/office/officeart/2008/layout/LinedList"/>
    <dgm:cxn modelId="{DFFC3AD1-04E6-4861-959E-0DD699E3CFAD}" type="presParOf" srcId="{9D662DB3-04BC-45AF-A42F-4A87703A93F1}" destId="{97243B62-1E51-4285-A18C-E28354B6B0A9}" srcOrd="4" destOrd="0" presId="urn:microsoft.com/office/officeart/2008/layout/LinedList"/>
    <dgm:cxn modelId="{121FCE24-7372-4FE4-B314-5FB958525035}" type="presParOf" srcId="{9D662DB3-04BC-45AF-A42F-4A87703A93F1}" destId="{41B2A3BF-D7B7-4828-8B36-8B6D7D136793}" srcOrd="5" destOrd="0" presId="urn:microsoft.com/office/officeart/2008/layout/LinedList"/>
    <dgm:cxn modelId="{DA337D49-7758-4D67-B39D-DB333CDA289D}" type="presParOf" srcId="{41B2A3BF-D7B7-4828-8B36-8B6D7D136793}" destId="{FCB48C58-FA71-45CD-9EE7-5B98AD634C78}" srcOrd="0" destOrd="0" presId="urn:microsoft.com/office/officeart/2008/layout/LinedList"/>
    <dgm:cxn modelId="{165160A4-D3FA-4042-AA33-E5C00130D2A4}" type="presParOf" srcId="{41B2A3BF-D7B7-4828-8B36-8B6D7D136793}" destId="{A8E11E95-6E73-472B-8789-71B3FFF0EFEB}" srcOrd="1" destOrd="0" presId="urn:microsoft.com/office/officeart/2008/layout/LinedList"/>
    <dgm:cxn modelId="{80ED6981-EE2B-46A1-AD98-D6DADABA00D7}" type="presParOf" srcId="{9D662DB3-04BC-45AF-A42F-4A87703A93F1}" destId="{03CCBFD0-4CE6-47F9-B45B-65E9E239100D}" srcOrd="6" destOrd="0" presId="urn:microsoft.com/office/officeart/2008/layout/LinedList"/>
    <dgm:cxn modelId="{4DC216AB-647B-43B1-85C5-F8FBFFA9A9A8}" type="presParOf" srcId="{9D662DB3-04BC-45AF-A42F-4A87703A93F1}" destId="{FF97147A-B094-4713-8556-EA597AE97BB0}" srcOrd="7" destOrd="0" presId="urn:microsoft.com/office/officeart/2008/layout/LinedList"/>
    <dgm:cxn modelId="{39F123A7-2E5E-4433-8255-DD68CAB43308}" type="presParOf" srcId="{FF97147A-B094-4713-8556-EA597AE97BB0}" destId="{F1B2B6B4-D8E2-4DCB-BCFE-709C47EB4CFD}" srcOrd="0" destOrd="0" presId="urn:microsoft.com/office/officeart/2008/layout/LinedList"/>
    <dgm:cxn modelId="{72989910-FFBE-45E4-95C5-1C3A3DFEE3C6}" type="presParOf" srcId="{FF97147A-B094-4713-8556-EA597AE97BB0}" destId="{DCABDD0E-E62E-4F1A-B59A-0EE7F83014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5267C-6BA7-4456-9620-B1D1BAB10D97}">
      <dsp:nvSpPr>
        <dsp:cNvPr id="0" name=""/>
        <dsp:cNvSpPr/>
      </dsp:nvSpPr>
      <dsp:spPr>
        <a:xfrm>
          <a:off x="0" y="0"/>
          <a:ext cx="649605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A3D1C9B-0941-45FD-BCD6-DBBDD48001AA}">
      <dsp:nvSpPr>
        <dsp:cNvPr id="0" name=""/>
        <dsp:cNvSpPr/>
      </dsp:nvSpPr>
      <dsp:spPr>
        <a:xfrm>
          <a:off x="0" y="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a:t>El objetivo de los Estados Financieros es de Suministrar Información de una entidad, acerca de:</a:t>
          </a:r>
          <a:endParaRPr lang="en-US" sz="2300" kern="1200"/>
        </a:p>
      </dsp:txBody>
      <dsp:txXfrm>
        <a:off x="0" y="0"/>
        <a:ext cx="6496050" cy="1143000"/>
      </dsp:txXfrm>
    </dsp:sp>
    <dsp:sp modelId="{2145C69E-E7B4-4A33-A538-0CEAEDA6B3E5}">
      <dsp:nvSpPr>
        <dsp:cNvPr id="0" name=""/>
        <dsp:cNvSpPr/>
      </dsp:nvSpPr>
      <dsp:spPr>
        <a:xfrm>
          <a:off x="0" y="1143000"/>
          <a:ext cx="6496050" cy="0"/>
        </a:xfrm>
        <a:prstGeom prst="line">
          <a:avLst/>
        </a:prstGeom>
        <a:gradFill rotWithShape="0">
          <a:gsLst>
            <a:gs pos="0">
              <a:schemeClr val="accent5">
                <a:hueOff val="2079079"/>
                <a:satOff val="-1338"/>
                <a:lumOff val="915"/>
                <a:alphaOff val="0"/>
                <a:tint val="98000"/>
                <a:lumMod val="114000"/>
              </a:schemeClr>
            </a:gs>
            <a:gs pos="100000">
              <a:schemeClr val="accent5">
                <a:hueOff val="2079079"/>
                <a:satOff val="-1338"/>
                <a:lumOff val="915"/>
                <a:alphaOff val="0"/>
                <a:shade val="90000"/>
                <a:lumMod val="84000"/>
              </a:schemeClr>
            </a:gs>
          </a:gsLst>
          <a:lin ang="5400000" scaled="0"/>
        </a:gradFill>
        <a:ln w="9525" cap="rnd" cmpd="sng" algn="ctr">
          <a:solidFill>
            <a:schemeClr val="accent5">
              <a:hueOff val="2079079"/>
              <a:satOff val="-1338"/>
              <a:lumOff val="91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FF29D84-D75E-4395-9B89-8A3ACA15EEE5}">
      <dsp:nvSpPr>
        <dsp:cNvPr id="0" name=""/>
        <dsp:cNvSpPr/>
      </dsp:nvSpPr>
      <dsp:spPr>
        <a:xfrm>
          <a:off x="0" y="1143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a:t>-La Situación Financiera</a:t>
          </a:r>
          <a:endParaRPr lang="en-US" sz="2300" kern="1200"/>
        </a:p>
      </dsp:txBody>
      <dsp:txXfrm>
        <a:off x="0" y="1143000"/>
        <a:ext cx="6496050" cy="1143000"/>
      </dsp:txXfrm>
    </dsp:sp>
    <dsp:sp modelId="{97243B62-1E51-4285-A18C-E28354B6B0A9}">
      <dsp:nvSpPr>
        <dsp:cNvPr id="0" name=""/>
        <dsp:cNvSpPr/>
      </dsp:nvSpPr>
      <dsp:spPr>
        <a:xfrm>
          <a:off x="0" y="2286000"/>
          <a:ext cx="6496050" cy="0"/>
        </a:xfrm>
        <a:prstGeom prst="line">
          <a:avLst/>
        </a:prstGeom>
        <a:gradFill rotWithShape="0">
          <a:gsLst>
            <a:gs pos="0">
              <a:schemeClr val="accent5">
                <a:hueOff val="4158159"/>
                <a:satOff val="-2675"/>
                <a:lumOff val="1829"/>
                <a:alphaOff val="0"/>
                <a:tint val="98000"/>
                <a:lumMod val="114000"/>
              </a:schemeClr>
            </a:gs>
            <a:gs pos="100000">
              <a:schemeClr val="accent5">
                <a:hueOff val="4158159"/>
                <a:satOff val="-2675"/>
                <a:lumOff val="1829"/>
                <a:alphaOff val="0"/>
                <a:shade val="90000"/>
                <a:lumMod val="84000"/>
              </a:schemeClr>
            </a:gs>
          </a:gsLst>
          <a:lin ang="5400000" scaled="0"/>
        </a:gradFill>
        <a:ln w="9525" cap="rnd" cmpd="sng" algn="ctr">
          <a:solidFill>
            <a:schemeClr val="accent5">
              <a:hueOff val="4158159"/>
              <a:satOff val="-2675"/>
              <a:lumOff val="1829"/>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CB48C58-FA71-45CD-9EE7-5B98AD634C78}">
      <dsp:nvSpPr>
        <dsp:cNvPr id="0" name=""/>
        <dsp:cNvSpPr/>
      </dsp:nvSpPr>
      <dsp:spPr>
        <a:xfrm>
          <a:off x="0" y="2286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a:t>-El Rendimiento Financiero</a:t>
          </a:r>
          <a:endParaRPr lang="en-US" sz="2300" kern="1200"/>
        </a:p>
      </dsp:txBody>
      <dsp:txXfrm>
        <a:off x="0" y="2286000"/>
        <a:ext cx="6496050" cy="1143000"/>
      </dsp:txXfrm>
    </dsp:sp>
    <dsp:sp modelId="{03CCBFD0-4CE6-47F9-B45B-65E9E239100D}">
      <dsp:nvSpPr>
        <dsp:cNvPr id="0" name=""/>
        <dsp:cNvSpPr/>
      </dsp:nvSpPr>
      <dsp:spPr>
        <a:xfrm>
          <a:off x="0" y="3429000"/>
          <a:ext cx="6496050" cy="0"/>
        </a:xfrm>
        <a:prstGeom prst="line">
          <a:avLst/>
        </a:prstGeom>
        <a:gradFill rotWithShape="0">
          <a:gsLst>
            <a:gs pos="0">
              <a:schemeClr val="accent5">
                <a:hueOff val="6237238"/>
                <a:satOff val="-4013"/>
                <a:lumOff val="2744"/>
                <a:alphaOff val="0"/>
                <a:tint val="98000"/>
                <a:lumMod val="114000"/>
              </a:schemeClr>
            </a:gs>
            <a:gs pos="100000">
              <a:schemeClr val="accent5">
                <a:hueOff val="6237238"/>
                <a:satOff val="-4013"/>
                <a:lumOff val="2744"/>
                <a:alphaOff val="0"/>
                <a:shade val="90000"/>
                <a:lumMod val="84000"/>
              </a:schemeClr>
            </a:gs>
          </a:gsLst>
          <a:lin ang="5400000" scaled="0"/>
        </a:gradFill>
        <a:ln w="9525" cap="rnd" cmpd="sng" algn="ctr">
          <a:solidFill>
            <a:schemeClr val="accent5">
              <a:hueOff val="6237238"/>
              <a:satOff val="-4013"/>
              <a:lumOff val="274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1B2B6B4-D8E2-4DCB-BCFE-709C47EB4CFD}">
      <dsp:nvSpPr>
        <dsp:cNvPr id="0" name=""/>
        <dsp:cNvSpPr/>
      </dsp:nvSpPr>
      <dsp:spPr>
        <a:xfrm>
          <a:off x="0" y="3429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a:t>-Los Flujos de Efectivo</a:t>
          </a:r>
          <a:endParaRPr lang="en-US" sz="2300" kern="1200"/>
        </a:p>
      </dsp:txBody>
      <dsp:txXfrm>
        <a:off x="0" y="3429000"/>
        <a:ext cx="6496050" cy="1143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4499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617450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735228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13947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628517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9/4/2019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794379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9/4/2019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382454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83652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4908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9B3A1323-8D79-1946-B0D7-40001CF92E9D}"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4753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smtClean="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3842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841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6937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F13A34C8-038E-2045-AF43-DF7DBB8E0E9E}" type="datetimeFigureOut">
              <a:rPr lang="en-US" smtClean="0"/>
              <a:pPr/>
              <a:t>9/4/2019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1910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18C68F-D26B-8F47-958C-23B49CF8A634}" type="datetimeFigureOut">
              <a:rPr lang="en-US" smtClean="0"/>
              <a:pPr/>
              <a:t>9/4/2019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90014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D0DF5E60-9974-AC48-9591-99C2BB44B7CF}" type="datetimeFigureOut">
              <a:rPr lang="en-US" smtClean="0"/>
              <a:pPr/>
              <a:t>9/4/2019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6346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823785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B482E8-6E0E-1B4F-B1FD-C69DB9E858D9}" type="datetimeFigureOut">
              <a:rPr lang="en-US" smtClean="0"/>
              <a:pPr/>
              <a:t>9/4/2019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4978106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6D364-E9CF-47CE-8BF6-E852A2B32A41}"/>
              </a:ext>
            </a:extLst>
          </p:cNvPr>
          <p:cNvSpPr>
            <a:spLocks noGrp="1"/>
          </p:cNvSpPr>
          <p:nvPr>
            <p:ph type="ctrTitle"/>
          </p:nvPr>
        </p:nvSpPr>
        <p:spPr>
          <a:xfrm>
            <a:off x="810001" y="4817533"/>
            <a:ext cx="10572000" cy="779529"/>
          </a:xfrm>
        </p:spPr>
        <p:txBody>
          <a:bodyPr>
            <a:normAutofit/>
          </a:bodyPr>
          <a:lstStyle/>
          <a:p>
            <a:r>
              <a:rPr lang="es-MX" sz="4000" dirty="0"/>
              <a:t>Estados financieros</a:t>
            </a:r>
          </a:p>
        </p:txBody>
      </p:sp>
      <p:sp>
        <p:nvSpPr>
          <p:cNvPr id="3" name="Subtítulo 2">
            <a:extLst>
              <a:ext uri="{FF2B5EF4-FFF2-40B4-BE49-F238E27FC236}">
                <a16:creationId xmlns:a16="http://schemas.microsoft.com/office/drawing/2014/main" id="{F5D59CB5-51BB-44D7-BBB5-777C3CC9FF4F}"/>
              </a:ext>
            </a:extLst>
          </p:cNvPr>
          <p:cNvSpPr>
            <a:spLocks noGrp="1"/>
          </p:cNvSpPr>
          <p:nvPr>
            <p:ph type="subTitle" idx="1"/>
          </p:nvPr>
        </p:nvSpPr>
        <p:spPr>
          <a:xfrm>
            <a:off x="810001" y="5594110"/>
            <a:ext cx="10572000" cy="434974"/>
          </a:xfrm>
        </p:spPr>
        <p:txBody>
          <a:bodyPr>
            <a:normAutofit/>
          </a:bodyPr>
          <a:lstStyle/>
          <a:p>
            <a:r>
              <a:rPr lang="es-PE" dirty="0"/>
              <a:t>Inteligencia de Negocios</a:t>
            </a:r>
            <a:endParaRPr lang="es-MX" dirty="0"/>
          </a:p>
        </p:txBody>
      </p:sp>
      <p:pic>
        <p:nvPicPr>
          <p:cNvPr id="1026" name="Picture 2" descr="Resultado de imagen para estados financieros png">
            <a:extLst>
              <a:ext uri="{FF2B5EF4-FFF2-40B4-BE49-F238E27FC236}">
                <a16:creationId xmlns:a16="http://schemas.microsoft.com/office/drawing/2014/main" id="{ACBB4399-C726-4317-A216-C87549617C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5457" y="640080"/>
            <a:ext cx="7169625" cy="3602736"/>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897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F88AC-856F-40A5-B12A-8C675834351D}"/>
              </a:ext>
            </a:extLst>
          </p:cNvPr>
          <p:cNvSpPr>
            <a:spLocks noGrp="1"/>
          </p:cNvSpPr>
          <p:nvPr>
            <p:ph type="title"/>
          </p:nvPr>
        </p:nvSpPr>
        <p:spPr>
          <a:xfrm>
            <a:off x="609033" y="587865"/>
            <a:ext cx="7138246" cy="970450"/>
          </a:xfrm>
        </p:spPr>
        <p:txBody>
          <a:bodyPr/>
          <a:lstStyle/>
          <a:p>
            <a:r>
              <a:rPr lang="es-ES" dirty="0"/>
              <a:t>¿Cuáles son los Elementos de los Estados Financieros?</a:t>
            </a:r>
          </a:p>
        </p:txBody>
      </p:sp>
      <p:sp>
        <p:nvSpPr>
          <p:cNvPr id="3" name="Marcador de contenido 2">
            <a:extLst>
              <a:ext uri="{FF2B5EF4-FFF2-40B4-BE49-F238E27FC236}">
                <a16:creationId xmlns:a16="http://schemas.microsoft.com/office/drawing/2014/main" id="{FBB30929-E3C6-4971-8CCF-2CE4D6D9D4EF}"/>
              </a:ext>
            </a:extLst>
          </p:cNvPr>
          <p:cNvSpPr>
            <a:spLocks noGrp="1"/>
          </p:cNvSpPr>
          <p:nvPr>
            <p:ph idx="1"/>
          </p:nvPr>
        </p:nvSpPr>
        <p:spPr>
          <a:xfrm>
            <a:off x="5802694" y="2383061"/>
            <a:ext cx="5702668" cy="3636511"/>
          </a:xfrm>
        </p:spPr>
        <p:txBody>
          <a:bodyPr>
            <a:normAutofit lnSpcReduction="10000"/>
          </a:bodyPr>
          <a:lstStyle/>
          <a:p>
            <a:pPr marL="0" indent="0">
              <a:buNone/>
            </a:pPr>
            <a:r>
              <a:rPr lang="es-ES" b="1" dirty="0"/>
              <a:t>Patrimonio</a:t>
            </a:r>
          </a:p>
          <a:p>
            <a:pPr marL="0" indent="0">
              <a:buNone/>
            </a:pPr>
            <a:r>
              <a:rPr lang="es-ES" dirty="0"/>
              <a:t>Se refiere a la relación entre los activos y los pasivos de la empresa. A su vez, el concepto de patrimonio neto se refiere a la diferencia entre los activos y pasivos de una empresa.</a:t>
            </a:r>
          </a:p>
          <a:p>
            <a:pPr marL="0" indent="0">
              <a:buNone/>
            </a:pPr>
            <a:r>
              <a:rPr lang="es-ES" b="1" dirty="0"/>
              <a:t>Ingresos</a:t>
            </a:r>
          </a:p>
          <a:p>
            <a:pPr marL="0" indent="0">
              <a:buNone/>
            </a:pPr>
            <a:r>
              <a:rPr lang="es-ES" dirty="0"/>
              <a:t>Los ingresos hacen referencia a las entradas económicas que una empresa recibe como resultado de la venta de sus productos o servicios.</a:t>
            </a:r>
          </a:p>
          <a:p>
            <a:pPr marL="0" indent="0">
              <a:buNone/>
            </a:pPr>
            <a:endParaRPr lang="es-ES" dirty="0"/>
          </a:p>
        </p:txBody>
      </p:sp>
      <p:pic>
        <p:nvPicPr>
          <p:cNvPr id="2052" name="Picture 4" descr="Resultado de imagen para INGRESOS PNG">
            <a:extLst>
              <a:ext uri="{FF2B5EF4-FFF2-40B4-BE49-F238E27FC236}">
                <a16:creationId xmlns:a16="http://schemas.microsoft.com/office/drawing/2014/main" id="{94E47258-7855-417D-8E58-AB83ACFB1A84}"/>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68764" y="2661648"/>
            <a:ext cx="3110768" cy="2488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99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04C1A-FA61-4435-9D02-41EBE9EBCB3B}"/>
              </a:ext>
            </a:extLst>
          </p:cNvPr>
          <p:cNvSpPr>
            <a:spLocks noGrp="1"/>
          </p:cNvSpPr>
          <p:nvPr>
            <p:ph type="title"/>
          </p:nvPr>
        </p:nvSpPr>
        <p:spPr>
          <a:xfrm>
            <a:off x="818712" y="628059"/>
            <a:ext cx="7178440" cy="970450"/>
          </a:xfrm>
        </p:spPr>
        <p:txBody>
          <a:bodyPr/>
          <a:lstStyle/>
          <a:p>
            <a:r>
              <a:rPr lang="es-ES" dirty="0"/>
              <a:t>¿Cuáles son los Elementos de los Estados Financieros?</a:t>
            </a:r>
          </a:p>
        </p:txBody>
      </p:sp>
      <p:sp>
        <p:nvSpPr>
          <p:cNvPr id="3" name="Marcador de contenido 2">
            <a:extLst>
              <a:ext uri="{FF2B5EF4-FFF2-40B4-BE49-F238E27FC236}">
                <a16:creationId xmlns:a16="http://schemas.microsoft.com/office/drawing/2014/main" id="{95EAFFEE-0D14-43DE-ACFB-90314C718FC3}"/>
              </a:ext>
            </a:extLst>
          </p:cNvPr>
          <p:cNvSpPr>
            <a:spLocks noGrp="1"/>
          </p:cNvSpPr>
          <p:nvPr>
            <p:ph idx="1"/>
          </p:nvPr>
        </p:nvSpPr>
        <p:spPr>
          <a:xfrm>
            <a:off x="657939" y="2352915"/>
            <a:ext cx="5702668" cy="3636511"/>
          </a:xfrm>
        </p:spPr>
        <p:txBody>
          <a:bodyPr>
            <a:normAutofit fontScale="92500" lnSpcReduction="20000"/>
          </a:bodyPr>
          <a:lstStyle/>
          <a:p>
            <a:pPr marL="0" indent="0">
              <a:buNone/>
            </a:pPr>
            <a:r>
              <a:rPr lang="es-ES" b="1" dirty="0"/>
              <a:t>Gastos</a:t>
            </a:r>
          </a:p>
          <a:p>
            <a:pPr marL="0" indent="0">
              <a:buNone/>
            </a:pPr>
            <a:r>
              <a:rPr lang="es-ES" dirty="0"/>
              <a:t>Se refiere a todas las salidas económicas que son necesarias para la generación de ingresos a través de la venta de productos o servicios.</a:t>
            </a:r>
          </a:p>
          <a:p>
            <a:pPr marL="0" indent="0">
              <a:buNone/>
            </a:pPr>
            <a:r>
              <a:rPr lang="es-ES" b="1" dirty="0"/>
              <a:t>Ganancias</a:t>
            </a:r>
          </a:p>
          <a:p>
            <a:pPr marL="0" indent="0">
              <a:buNone/>
            </a:pPr>
            <a:r>
              <a:rPr lang="es-ES" dirty="0"/>
              <a:t>Las ganancias son beneficios económicos que resultan de las transacciones comerciales realizadas por una empresa.</a:t>
            </a:r>
            <a:endParaRPr lang="es-ES" b="1" dirty="0"/>
          </a:p>
          <a:p>
            <a:pPr marL="0" indent="0">
              <a:buNone/>
            </a:pPr>
            <a:r>
              <a:rPr lang="es-ES" b="1" dirty="0"/>
              <a:t>Pérdidas</a:t>
            </a:r>
          </a:p>
          <a:p>
            <a:pPr marL="0" indent="0">
              <a:buNone/>
            </a:pPr>
            <a:r>
              <a:rPr lang="es-ES" dirty="0"/>
              <a:t>Las pérdidas de una empresa se refieren a una disminución en los activos como resultado de las transacciones comerciales de la misma.</a:t>
            </a:r>
          </a:p>
          <a:p>
            <a:pPr marL="0" indent="0">
              <a:buNone/>
            </a:pPr>
            <a:endParaRPr lang="es-ES" dirty="0"/>
          </a:p>
        </p:txBody>
      </p:sp>
      <p:pic>
        <p:nvPicPr>
          <p:cNvPr id="3074" name="Picture 2" descr="Resultado de imagen para GASTOS PNG">
            <a:extLst>
              <a:ext uri="{FF2B5EF4-FFF2-40B4-BE49-F238E27FC236}">
                <a16:creationId xmlns:a16="http://schemas.microsoft.com/office/drawing/2014/main" id="{0BE330E5-5F90-4F81-BCF6-F249ADA83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628" y="2636398"/>
            <a:ext cx="3069543" cy="306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8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04C1A-FA61-4435-9D02-41EBE9EBCB3B}"/>
              </a:ext>
            </a:extLst>
          </p:cNvPr>
          <p:cNvSpPr>
            <a:spLocks noGrp="1"/>
          </p:cNvSpPr>
          <p:nvPr>
            <p:ph type="title"/>
          </p:nvPr>
        </p:nvSpPr>
        <p:spPr>
          <a:xfrm>
            <a:off x="818711" y="112643"/>
            <a:ext cx="10697428" cy="1795670"/>
          </a:xfrm>
        </p:spPr>
        <p:txBody>
          <a:bodyPr/>
          <a:lstStyle/>
          <a:p>
            <a:r>
              <a:rPr lang="es-ES" dirty="0"/>
              <a:t>Clasificación de indicadores financieros en entidades gubernamentales.</a:t>
            </a:r>
          </a:p>
        </p:txBody>
      </p:sp>
      <p:sp>
        <p:nvSpPr>
          <p:cNvPr id="3" name="Marcador de contenido 2">
            <a:extLst>
              <a:ext uri="{FF2B5EF4-FFF2-40B4-BE49-F238E27FC236}">
                <a16:creationId xmlns:a16="http://schemas.microsoft.com/office/drawing/2014/main" id="{95EAFFEE-0D14-43DE-ACFB-90314C718FC3}"/>
              </a:ext>
            </a:extLst>
          </p:cNvPr>
          <p:cNvSpPr>
            <a:spLocks noGrp="1"/>
          </p:cNvSpPr>
          <p:nvPr>
            <p:ph idx="1"/>
          </p:nvPr>
        </p:nvSpPr>
        <p:spPr>
          <a:xfrm>
            <a:off x="92765" y="1744910"/>
            <a:ext cx="5645426" cy="5000447"/>
          </a:xfrm>
          <a:ln>
            <a:solidFill>
              <a:schemeClr val="tx1"/>
            </a:solidFill>
          </a:ln>
        </p:spPr>
        <p:txBody>
          <a:bodyPr>
            <a:normAutofit fontScale="92500" lnSpcReduction="10000"/>
          </a:bodyPr>
          <a:lstStyle/>
          <a:p>
            <a:pPr>
              <a:buFont typeface="+mj-lt"/>
              <a:buAutoNum type="arabicPeriod"/>
            </a:pPr>
            <a:r>
              <a:rPr lang="es-ES" dirty="0"/>
              <a:t> </a:t>
            </a:r>
            <a:r>
              <a:rPr lang="es-ES" b="1" dirty="0"/>
              <a:t>Indicadores de liquidez </a:t>
            </a:r>
          </a:p>
          <a:p>
            <a:pPr>
              <a:buFont typeface="Wingdings" panose="05000000000000000000" pitchFamily="2" charset="2"/>
              <a:buChar char="ü"/>
            </a:pPr>
            <a:r>
              <a:rPr lang="es-ES" dirty="0"/>
              <a:t>Liquidez corriente </a:t>
            </a:r>
          </a:p>
          <a:p>
            <a:pPr>
              <a:buFont typeface="Wingdings" panose="05000000000000000000" pitchFamily="2" charset="2"/>
              <a:buChar char="ü"/>
            </a:pPr>
            <a:r>
              <a:rPr lang="es-ES" dirty="0"/>
              <a:t>Liquidez Acida ,</a:t>
            </a:r>
          </a:p>
          <a:p>
            <a:pPr>
              <a:buFont typeface="Wingdings" panose="05000000000000000000" pitchFamily="2" charset="2"/>
              <a:buChar char="ü"/>
            </a:pPr>
            <a:r>
              <a:rPr lang="es-ES" dirty="0"/>
              <a:t>Liquidez absoluta </a:t>
            </a:r>
          </a:p>
          <a:p>
            <a:pPr>
              <a:buFont typeface="+mj-lt"/>
              <a:buAutoNum type="arabicPeriod" startAt="2"/>
            </a:pPr>
            <a:r>
              <a:rPr lang="es-ES" dirty="0"/>
              <a:t> </a:t>
            </a:r>
            <a:r>
              <a:rPr lang="es-ES" b="1" dirty="0"/>
              <a:t>Indicadores de Origen de Recursos </a:t>
            </a:r>
            <a:endParaRPr lang="es-ES" dirty="0"/>
          </a:p>
          <a:p>
            <a:pPr>
              <a:buFont typeface="Wingdings" panose="05000000000000000000" pitchFamily="2" charset="2"/>
              <a:buChar char="§"/>
            </a:pPr>
            <a:r>
              <a:rPr lang="es-ES" dirty="0"/>
              <a:t>Financiamiento por ingresos corrientes. </a:t>
            </a:r>
          </a:p>
          <a:p>
            <a:pPr>
              <a:buFont typeface="Wingdings" panose="05000000000000000000" pitchFamily="2" charset="2"/>
              <a:buChar char="§"/>
            </a:pPr>
            <a:r>
              <a:rPr lang="es-ES" dirty="0"/>
              <a:t>Financiamiento por ingresos de capital.</a:t>
            </a:r>
          </a:p>
          <a:p>
            <a:pPr>
              <a:buFont typeface="Wingdings" panose="05000000000000000000" pitchFamily="2" charset="2"/>
              <a:buChar char="§"/>
            </a:pPr>
            <a:r>
              <a:rPr lang="es-ES" dirty="0"/>
              <a:t>Financiamiento por cobranza de cuentas de ejercicios anteriores. </a:t>
            </a:r>
          </a:p>
          <a:p>
            <a:pPr>
              <a:buFont typeface="+mj-lt"/>
              <a:buAutoNum type="arabicPeriod" startAt="3"/>
            </a:pPr>
            <a:r>
              <a:rPr lang="es-ES" b="1" dirty="0"/>
              <a:t>Indicadores de aplicación de recursos </a:t>
            </a:r>
          </a:p>
          <a:p>
            <a:pPr>
              <a:buFont typeface="Wingdings" panose="05000000000000000000" pitchFamily="2" charset="2"/>
              <a:buChar char="ü"/>
            </a:pPr>
            <a:r>
              <a:rPr lang="es-ES" dirty="0"/>
              <a:t>Aplicación de recursos corrientes </a:t>
            </a:r>
          </a:p>
          <a:p>
            <a:pPr>
              <a:buFont typeface="Wingdings" panose="05000000000000000000" pitchFamily="2" charset="2"/>
              <a:buChar char="ü"/>
            </a:pPr>
            <a:r>
              <a:rPr lang="es-ES" dirty="0"/>
              <a:t>Aplicación de recursos en gastos de inversión</a:t>
            </a:r>
            <a:endParaRPr lang="es-ES" b="1" dirty="0"/>
          </a:p>
          <a:p>
            <a:pPr marL="0" indent="0">
              <a:buNone/>
            </a:pPr>
            <a:endParaRPr lang="es-ES" dirty="0"/>
          </a:p>
        </p:txBody>
      </p:sp>
      <p:sp>
        <p:nvSpPr>
          <p:cNvPr id="5" name="Marcador de contenido 2">
            <a:extLst>
              <a:ext uri="{FF2B5EF4-FFF2-40B4-BE49-F238E27FC236}">
                <a16:creationId xmlns:a16="http://schemas.microsoft.com/office/drawing/2014/main" id="{37BDF6CB-259D-48AF-AFC8-E792F4D512DD}"/>
              </a:ext>
            </a:extLst>
          </p:cNvPr>
          <p:cNvSpPr txBox="1">
            <a:spLocks/>
          </p:cNvSpPr>
          <p:nvPr/>
        </p:nvSpPr>
        <p:spPr>
          <a:xfrm>
            <a:off x="5983356" y="1744909"/>
            <a:ext cx="5645426" cy="5000447"/>
          </a:xfrm>
          <a:prstGeom prst="rect">
            <a:avLst/>
          </a:prstGeom>
          <a:ln>
            <a:solidFill>
              <a:schemeClr val="tx1"/>
            </a:solidFill>
          </a:ln>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5"/>
            </a:pPr>
            <a:r>
              <a:rPr lang="es-ES" b="1" dirty="0"/>
              <a:t> Indicadores de participación de transferencia financiera </a:t>
            </a:r>
          </a:p>
          <a:p>
            <a:pPr>
              <a:buFont typeface="Wingdings" panose="05000000000000000000" pitchFamily="2" charset="2"/>
              <a:buChar char="ü"/>
            </a:pPr>
            <a:r>
              <a:rPr lang="es-ES" dirty="0"/>
              <a:t>Ingresos propios </a:t>
            </a:r>
          </a:p>
          <a:p>
            <a:pPr>
              <a:buFont typeface="Wingdings" panose="05000000000000000000" pitchFamily="2" charset="2"/>
              <a:buChar char="ü"/>
            </a:pPr>
            <a:r>
              <a:rPr lang="es-ES" dirty="0"/>
              <a:t>Dependencia financiera corriente </a:t>
            </a:r>
          </a:p>
          <a:p>
            <a:pPr>
              <a:buFont typeface="Wingdings" panose="05000000000000000000" pitchFamily="2" charset="2"/>
              <a:buChar char="ü"/>
            </a:pPr>
            <a:r>
              <a:rPr lang="es-ES" dirty="0"/>
              <a:t>Autonomía financiera </a:t>
            </a:r>
          </a:p>
          <a:p>
            <a:pPr>
              <a:buFont typeface="Wingdings" panose="05000000000000000000" pitchFamily="2" charset="2"/>
              <a:buChar char="ü"/>
            </a:pPr>
            <a:r>
              <a:rPr lang="es-ES" dirty="0"/>
              <a:t>Dependencia financiera</a:t>
            </a:r>
            <a:endParaRPr lang="es-ES" b="1" dirty="0"/>
          </a:p>
          <a:p>
            <a:pPr>
              <a:buFont typeface="+mj-lt"/>
              <a:buAutoNum type="arabicPeriod" startAt="5"/>
            </a:pPr>
            <a:r>
              <a:rPr lang="es-ES" b="1" dirty="0"/>
              <a:t>Índices de cobranza y morosidad</a:t>
            </a:r>
          </a:p>
          <a:p>
            <a:pPr>
              <a:buFont typeface="Wingdings" panose="05000000000000000000" pitchFamily="2" charset="2"/>
              <a:buChar char="ü"/>
            </a:pPr>
            <a:r>
              <a:rPr lang="es-PE" dirty="0"/>
              <a:t>Rotación de cuentas por cobrar </a:t>
            </a:r>
          </a:p>
          <a:p>
            <a:pPr>
              <a:buFont typeface="Wingdings" panose="05000000000000000000" pitchFamily="2" charset="2"/>
              <a:buChar char="ü"/>
            </a:pPr>
            <a:r>
              <a:rPr lang="es-PE" dirty="0"/>
              <a:t> Período promedio de recaudo</a:t>
            </a:r>
            <a:endParaRPr lang="es-ES" b="1" dirty="0"/>
          </a:p>
          <a:p>
            <a:pPr>
              <a:buFont typeface="+mj-lt"/>
              <a:buAutoNum type="arabicPeriod" startAt="3"/>
            </a:pPr>
            <a:r>
              <a:rPr lang="es-PE" b="1" dirty="0"/>
              <a:t>Indicadores de endeudamiento</a:t>
            </a:r>
          </a:p>
          <a:p>
            <a:pPr>
              <a:buFont typeface="+mj-lt"/>
              <a:buAutoNum type="arabicPeriod" startAt="3"/>
            </a:pPr>
            <a:r>
              <a:rPr lang="es-ES" dirty="0"/>
              <a:t>Aplicación de recursos corrientes </a:t>
            </a:r>
          </a:p>
          <a:p>
            <a:pPr>
              <a:buFont typeface="Wingdings" panose="05000000000000000000" pitchFamily="2" charset="2"/>
              <a:buChar char="ü"/>
            </a:pPr>
            <a:r>
              <a:rPr lang="es-ES" dirty="0"/>
              <a:t>Composición de la deuda a corto plazo </a:t>
            </a:r>
          </a:p>
          <a:p>
            <a:pPr>
              <a:buFont typeface="Wingdings" panose="05000000000000000000" pitchFamily="2" charset="2"/>
              <a:buChar char="ü"/>
            </a:pPr>
            <a:r>
              <a:rPr lang="es-ES" dirty="0"/>
              <a:t> Composición de la deuda a largo plazo</a:t>
            </a:r>
          </a:p>
          <a:p>
            <a:pPr>
              <a:buFont typeface="Wingdings" panose="05000000000000000000" pitchFamily="2" charset="2"/>
              <a:buChar char="ü"/>
            </a:pPr>
            <a:r>
              <a:rPr lang="es-ES" dirty="0"/>
              <a:t> Financiamiento de activos </a:t>
            </a:r>
          </a:p>
          <a:p>
            <a:pPr>
              <a:buFont typeface="Wingdings" panose="05000000000000000000" pitchFamily="2" charset="2"/>
              <a:buChar char="ü"/>
            </a:pPr>
            <a:r>
              <a:rPr lang="es-ES" dirty="0"/>
              <a:t>Razón de endeudamientos</a:t>
            </a:r>
          </a:p>
          <a:p>
            <a:pPr>
              <a:buFont typeface="Wingdings" panose="05000000000000000000" pitchFamily="2" charset="2"/>
              <a:buChar char="ü"/>
            </a:pPr>
            <a:r>
              <a:rPr lang="es-ES" dirty="0"/>
              <a:t>Razón de endeudamiento total - Coeficiente de operación </a:t>
            </a:r>
          </a:p>
        </p:txBody>
      </p:sp>
    </p:spTree>
    <p:extLst>
      <p:ext uri="{BB962C8B-B14F-4D97-AF65-F5344CB8AC3E}">
        <p14:creationId xmlns:p14="http://schemas.microsoft.com/office/powerpoint/2010/main" val="229667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CE9866-37FB-43C2-9955-34F7B6C89585}"/>
              </a:ext>
            </a:extLst>
          </p:cNvPr>
          <p:cNvSpPr>
            <a:spLocks noGrp="1"/>
          </p:cNvSpPr>
          <p:nvPr>
            <p:ph type="title"/>
          </p:nvPr>
        </p:nvSpPr>
        <p:spPr>
          <a:xfrm>
            <a:off x="451515" y="1734857"/>
            <a:ext cx="3765483" cy="3388287"/>
          </a:xfrm>
        </p:spPr>
        <p:txBody>
          <a:bodyPr anchor="ctr">
            <a:normAutofit/>
          </a:bodyPr>
          <a:lstStyle/>
          <a:p>
            <a:r>
              <a:rPr lang="es-PE" dirty="0"/>
              <a:t>Introducción</a:t>
            </a:r>
            <a:endParaRPr lang="es-MX" dirty="0"/>
          </a:p>
        </p:txBody>
      </p:sp>
      <p:sp>
        <p:nvSpPr>
          <p:cNvPr id="3" name="Marcador de contenido 2">
            <a:extLst>
              <a:ext uri="{FF2B5EF4-FFF2-40B4-BE49-F238E27FC236}">
                <a16:creationId xmlns:a16="http://schemas.microsoft.com/office/drawing/2014/main" id="{7264B067-3DBA-442C-AB05-C2946605D8F2}"/>
              </a:ext>
            </a:extLst>
          </p:cNvPr>
          <p:cNvSpPr>
            <a:spLocks noGrp="1"/>
          </p:cNvSpPr>
          <p:nvPr>
            <p:ph idx="1"/>
          </p:nvPr>
        </p:nvSpPr>
        <p:spPr>
          <a:xfrm>
            <a:off x="6008068" y="978993"/>
            <a:ext cx="5365218" cy="4900014"/>
          </a:xfrm>
          <a:effectLst/>
        </p:spPr>
        <p:txBody>
          <a:bodyPr>
            <a:normAutofit/>
          </a:bodyPr>
          <a:lstStyle/>
          <a:p>
            <a:pPr marL="0" indent="0">
              <a:buNone/>
            </a:pPr>
            <a:endParaRPr lang="es-MX" dirty="0"/>
          </a:p>
          <a:p>
            <a:endParaRPr lang="es-MX" dirty="0"/>
          </a:p>
          <a:p>
            <a:r>
              <a:rPr lang="es-MX" dirty="0"/>
              <a:t>Estados financieros, también denominados estados contables, informes financieros o cuentas anuales, son informes que utilizan las instituciones para dar a conocer la situación económica y financiera y los cambios que experimenta la misma a una fecha o periodo determinado. Esta información resulta útil para la Administración, gestores, reguladores y otros tipos de interesados como los accionistas, acreedores o propietarios. </a:t>
            </a:r>
          </a:p>
        </p:txBody>
      </p:sp>
    </p:spTree>
    <p:extLst>
      <p:ext uri="{BB962C8B-B14F-4D97-AF65-F5344CB8AC3E}">
        <p14:creationId xmlns:p14="http://schemas.microsoft.com/office/powerpoint/2010/main" val="1002700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CAF03-8FAB-4368-9FE3-C1F6E03400C1}"/>
              </a:ext>
            </a:extLst>
          </p:cNvPr>
          <p:cNvSpPr>
            <a:spLocks noGrp="1"/>
          </p:cNvSpPr>
          <p:nvPr>
            <p:ph type="title"/>
          </p:nvPr>
        </p:nvSpPr>
        <p:spPr/>
        <p:txBody>
          <a:bodyPr>
            <a:normAutofit/>
          </a:bodyPr>
          <a:lstStyle/>
          <a:p>
            <a:r>
              <a:rPr lang="es-MX"/>
              <a:t>¿Qué son los Estados Financieros?</a:t>
            </a:r>
            <a:endParaRPr lang="es-MX" dirty="0"/>
          </a:p>
        </p:txBody>
      </p:sp>
      <p:sp>
        <p:nvSpPr>
          <p:cNvPr id="3" name="Marcador de contenido 2">
            <a:extLst>
              <a:ext uri="{FF2B5EF4-FFF2-40B4-BE49-F238E27FC236}">
                <a16:creationId xmlns:a16="http://schemas.microsoft.com/office/drawing/2014/main" id="{1D91F156-FBC4-4EA2-A3AE-E41643E9A409}"/>
              </a:ext>
            </a:extLst>
          </p:cNvPr>
          <p:cNvSpPr>
            <a:spLocks noGrp="1"/>
          </p:cNvSpPr>
          <p:nvPr>
            <p:ph idx="1"/>
          </p:nvPr>
        </p:nvSpPr>
        <p:spPr>
          <a:xfrm>
            <a:off x="818713" y="2413000"/>
            <a:ext cx="7199220" cy="3632200"/>
          </a:xfrm>
        </p:spPr>
        <p:txBody>
          <a:bodyPr>
            <a:normAutofit/>
          </a:bodyPr>
          <a:lstStyle/>
          <a:p>
            <a:r>
              <a:rPr lang="es-MX" dirty="0"/>
              <a:t>Los estados financieros constituyen una representación estructurada de la situación financiera y del rendimiento financiero de una entidad.</a:t>
            </a:r>
          </a:p>
          <a:p>
            <a:endParaRPr lang="es-MX" dirty="0"/>
          </a:p>
        </p:txBody>
      </p:sp>
      <p:pic>
        <p:nvPicPr>
          <p:cNvPr id="2050" name="Picture 2" descr="Resultado de imagen para estados financieros png">
            <a:extLst>
              <a:ext uri="{FF2B5EF4-FFF2-40B4-BE49-F238E27FC236}">
                <a16:creationId xmlns:a16="http://schemas.microsoft.com/office/drawing/2014/main" id="{FFBDFB55-236D-4C42-A2B0-8A4AF0CACA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32059" y="3652144"/>
            <a:ext cx="6547141" cy="2782532"/>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12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DF6B4EC-69A1-46E3-A9AC-6A2C155B75B4}"/>
              </a:ext>
            </a:extLst>
          </p:cNvPr>
          <p:cNvSpPr>
            <a:spLocks noGrp="1"/>
          </p:cNvSpPr>
          <p:nvPr>
            <p:ph type="title"/>
          </p:nvPr>
        </p:nvSpPr>
        <p:spPr>
          <a:xfrm>
            <a:off x="643855" y="1447800"/>
            <a:ext cx="3108626" cy="4572000"/>
          </a:xfrm>
        </p:spPr>
        <p:txBody>
          <a:bodyPr anchor="ctr">
            <a:normAutofit/>
          </a:bodyPr>
          <a:lstStyle/>
          <a:p>
            <a:br>
              <a:rPr lang="es-MX" sz="3200">
                <a:solidFill>
                  <a:srgbClr val="F2F2F2"/>
                </a:solidFill>
              </a:rPr>
            </a:br>
            <a:r>
              <a:rPr lang="es-MX" sz="3200">
                <a:solidFill>
                  <a:srgbClr val="F2F2F2"/>
                </a:solidFill>
              </a:rPr>
              <a:t>¿cuál es el Objetivo de los Estados Financieros?</a:t>
            </a:r>
          </a:p>
        </p:txBody>
      </p:sp>
      <p:sp>
        <p:nvSpPr>
          <p:cNvPr id="14" name="Freeform: Shape 1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8" name="Rectangle 1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Marcador de contenido 2">
            <a:extLst>
              <a:ext uri="{FF2B5EF4-FFF2-40B4-BE49-F238E27FC236}">
                <a16:creationId xmlns:a16="http://schemas.microsoft.com/office/drawing/2014/main" id="{903BD032-3542-4A61-B8DA-C056A0E7C8AD}"/>
              </a:ext>
            </a:extLst>
          </p:cNvPr>
          <p:cNvGraphicFramePr>
            <a:graphicFrameLocks noGrp="1"/>
          </p:cNvGraphicFramePr>
          <p:nvPr>
            <p:ph idx="1"/>
            <p:extLst>
              <p:ext uri="{D42A27DB-BD31-4B8C-83A1-F6EECF244321}">
                <p14:modId xmlns:p14="http://schemas.microsoft.com/office/powerpoint/2010/main" val="2499757140"/>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246152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A30DAA-6AE1-4430-BEEC-4509DCDCC8D1}"/>
              </a:ext>
            </a:extLst>
          </p:cNvPr>
          <p:cNvSpPr>
            <a:spLocks noGrp="1"/>
          </p:cNvSpPr>
          <p:nvPr>
            <p:ph type="title"/>
          </p:nvPr>
        </p:nvSpPr>
        <p:spPr>
          <a:xfrm>
            <a:off x="646111" y="452718"/>
            <a:ext cx="9404723" cy="5250498"/>
          </a:xfrm>
        </p:spPr>
        <p:txBody>
          <a:bodyPr/>
          <a:lstStyle/>
          <a:p>
            <a:r>
              <a:rPr lang="es-MX" dirty="0"/>
              <a:t>¿Y cuáles son los Estados Financieros?</a:t>
            </a:r>
          </a:p>
        </p:txBody>
      </p:sp>
      <p:sp>
        <p:nvSpPr>
          <p:cNvPr id="3" name="Marcador de contenido 2">
            <a:extLst>
              <a:ext uri="{FF2B5EF4-FFF2-40B4-BE49-F238E27FC236}">
                <a16:creationId xmlns:a16="http://schemas.microsoft.com/office/drawing/2014/main" id="{726D4524-A4F2-46A6-A8AD-7A3D4FFC60AF}"/>
              </a:ext>
            </a:extLst>
          </p:cNvPr>
          <p:cNvSpPr>
            <a:spLocks noGrp="1"/>
          </p:cNvSpPr>
          <p:nvPr>
            <p:ph idx="1"/>
          </p:nvPr>
        </p:nvSpPr>
        <p:spPr/>
        <p:txBody>
          <a:bodyPr/>
          <a:lstStyle/>
          <a:p>
            <a:r>
              <a:rPr lang="es-MX" dirty="0"/>
              <a:t>Estado de Situación Financiera</a:t>
            </a:r>
          </a:p>
          <a:p>
            <a:r>
              <a:rPr lang="es-MX" dirty="0"/>
              <a:t>Estado de Resultados y otro Resultado Integral del Período.</a:t>
            </a:r>
          </a:p>
          <a:p>
            <a:r>
              <a:rPr lang="es-MX" dirty="0"/>
              <a:t>Estado de Cambios en el Patrimonio Neto</a:t>
            </a:r>
          </a:p>
          <a:p>
            <a:r>
              <a:rPr lang="es-MX" dirty="0"/>
              <a:t>Estado de Flujos de Efectivo</a:t>
            </a:r>
          </a:p>
          <a:p>
            <a:r>
              <a:rPr lang="es-MX" dirty="0"/>
              <a:t>Notas a los Estados Financieros</a:t>
            </a:r>
          </a:p>
        </p:txBody>
      </p:sp>
    </p:spTree>
    <p:extLst>
      <p:ext uri="{BB962C8B-B14F-4D97-AF65-F5344CB8AC3E}">
        <p14:creationId xmlns:p14="http://schemas.microsoft.com/office/powerpoint/2010/main" val="287022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898D5-05C7-4846-BF95-1193DB0F0153}"/>
              </a:ext>
            </a:extLst>
          </p:cNvPr>
          <p:cNvSpPr>
            <a:spLocks noGrp="1"/>
          </p:cNvSpPr>
          <p:nvPr>
            <p:ph type="title"/>
          </p:nvPr>
        </p:nvSpPr>
        <p:spPr/>
        <p:txBody>
          <a:bodyPr>
            <a:normAutofit/>
          </a:bodyPr>
          <a:lstStyle/>
          <a:p>
            <a:r>
              <a:rPr lang="es-MX" dirty="0"/>
              <a:t>Estado de Situación Financiera</a:t>
            </a:r>
          </a:p>
        </p:txBody>
      </p:sp>
      <p:sp>
        <p:nvSpPr>
          <p:cNvPr id="3" name="Marcador de contenido 2">
            <a:extLst>
              <a:ext uri="{FF2B5EF4-FFF2-40B4-BE49-F238E27FC236}">
                <a16:creationId xmlns:a16="http://schemas.microsoft.com/office/drawing/2014/main" id="{06904C81-116B-45C5-9E96-C01DE242D749}"/>
              </a:ext>
            </a:extLst>
          </p:cNvPr>
          <p:cNvSpPr>
            <a:spLocks noGrp="1"/>
          </p:cNvSpPr>
          <p:nvPr>
            <p:ph idx="1"/>
          </p:nvPr>
        </p:nvSpPr>
        <p:spPr>
          <a:xfrm>
            <a:off x="4330699" y="2413000"/>
            <a:ext cx="7052733" cy="3632200"/>
          </a:xfrm>
        </p:spPr>
        <p:txBody>
          <a:bodyPr>
            <a:normAutofit/>
          </a:bodyPr>
          <a:lstStyle/>
          <a:p>
            <a:r>
              <a:rPr lang="es-MX" dirty="0"/>
              <a:t>Es un Estado Financiero básico que presenta, de manera estructurada, la Información Financiera o Patrimonial de una empresa a una fecha determinada.</a:t>
            </a:r>
          </a:p>
          <a:p>
            <a:endParaRPr lang="es-MX" dirty="0"/>
          </a:p>
        </p:txBody>
      </p:sp>
      <p:pic>
        <p:nvPicPr>
          <p:cNvPr id="5" name="Imagen 4">
            <a:extLst>
              <a:ext uri="{FF2B5EF4-FFF2-40B4-BE49-F238E27FC236}">
                <a16:creationId xmlns:a16="http://schemas.microsoft.com/office/drawing/2014/main" id="{2B79421C-9784-4237-A61B-3924B59F4D33}"/>
              </a:ext>
            </a:extLst>
          </p:cNvPr>
          <p:cNvPicPr>
            <a:picLocks noChangeAspect="1"/>
          </p:cNvPicPr>
          <p:nvPr/>
        </p:nvPicPr>
        <p:blipFill>
          <a:blip r:embed="rId2"/>
          <a:stretch>
            <a:fillRect/>
          </a:stretch>
        </p:blipFill>
        <p:spPr>
          <a:xfrm>
            <a:off x="960438" y="3561869"/>
            <a:ext cx="2913062" cy="141860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19713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EF8E9E-8846-4A62-8593-457C2D6F3816}"/>
              </a:ext>
            </a:extLst>
          </p:cNvPr>
          <p:cNvSpPr>
            <a:spLocks noGrp="1"/>
          </p:cNvSpPr>
          <p:nvPr>
            <p:ph type="title"/>
          </p:nvPr>
        </p:nvSpPr>
        <p:spPr/>
        <p:txBody>
          <a:bodyPr/>
          <a:lstStyle/>
          <a:p>
            <a:r>
              <a:rPr lang="es-MX" dirty="0"/>
              <a:t>Estado de Resultados y otro Resultado Integral del Período</a:t>
            </a:r>
          </a:p>
        </p:txBody>
      </p:sp>
      <p:sp>
        <p:nvSpPr>
          <p:cNvPr id="3" name="Marcador de contenido 2">
            <a:extLst>
              <a:ext uri="{FF2B5EF4-FFF2-40B4-BE49-F238E27FC236}">
                <a16:creationId xmlns:a16="http://schemas.microsoft.com/office/drawing/2014/main" id="{BCD76684-9BA3-4918-8BA1-EF21A9F8C4EA}"/>
              </a:ext>
            </a:extLst>
          </p:cNvPr>
          <p:cNvSpPr>
            <a:spLocks noGrp="1"/>
          </p:cNvSpPr>
          <p:nvPr>
            <p:ph idx="1"/>
          </p:nvPr>
        </p:nvSpPr>
        <p:spPr/>
        <p:txBody>
          <a:bodyPr/>
          <a:lstStyle/>
          <a:p>
            <a:pPr algn="just"/>
            <a:r>
              <a:rPr lang="es-ES" dirty="0"/>
              <a:t>El estado</a:t>
            </a:r>
            <a:r>
              <a:rPr lang="es-ES" i="1" dirty="0"/>
              <a:t> de </a:t>
            </a:r>
            <a:r>
              <a:rPr lang="es-ES" dirty="0"/>
              <a:t>resultados es una medida del rendimiento de la actividad de una entidad; este se relaciona directamente con la presentación de ingresos, gastos y costos del período. Por su parte, se denomina </a:t>
            </a:r>
            <a:r>
              <a:rPr lang="es-ES" i="1" dirty="0"/>
              <a:t>estado de </a:t>
            </a:r>
            <a:r>
              <a:rPr lang="es-ES" dirty="0"/>
              <a:t>resultado</a:t>
            </a:r>
            <a:r>
              <a:rPr lang="es-ES" i="1" dirty="0"/>
              <a:t> </a:t>
            </a:r>
            <a:r>
              <a:rPr lang="es-ES" dirty="0"/>
              <a:t>integral</a:t>
            </a:r>
            <a:r>
              <a:rPr lang="es-ES" i="1" dirty="0"/>
              <a:t> </a:t>
            </a:r>
            <a:r>
              <a:rPr lang="es-ES" dirty="0"/>
              <a:t>al informe que para efectos del reporte de información incluye partidas como los ingresos de actividades ordinarias, costos financieros, participación en asociadas, participación en entidades de forma conjunta, gastos por impuestos, entre otras.</a:t>
            </a:r>
            <a:endParaRPr lang="es-MX" dirty="0"/>
          </a:p>
        </p:txBody>
      </p:sp>
    </p:spTree>
    <p:extLst>
      <p:ext uri="{BB962C8B-B14F-4D97-AF65-F5344CB8AC3E}">
        <p14:creationId xmlns:p14="http://schemas.microsoft.com/office/powerpoint/2010/main" val="186591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16D48-CE0F-46E7-B243-071C38599940}"/>
              </a:ext>
            </a:extLst>
          </p:cNvPr>
          <p:cNvSpPr>
            <a:spLocks noGrp="1"/>
          </p:cNvSpPr>
          <p:nvPr>
            <p:ph type="title"/>
          </p:nvPr>
        </p:nvSpPr>
        <p:spPr/>
        <p:txBody>
          <a:bodyPr/>
          <a:lstStyle/>
          <a:p>
            <a:r>
              <a:rPr lang="es-MX" dirty="0"/>
              <a:t>Estado de Cambios en el Patrimonio Neto</a:t>
            </a:r>
          </a:p>
        </p:txBody>
      </p:sp>
      <p:sp>
        <p:nvSpPr>
          <p:cNvPr id="3" name="Marcador de contenido 2">
            <a:extLst>
              <a:ext uri="{FF2B5EF4-FFF2-40B4-BE49-F238E27FC236}">
                <a16:creationId xmlns:a16="http://schemas.microsoft.com/office/drawing/2014/main" id="{0DDA570B-96FC-4C2F-9F1B-64194B23EE45}"/>
              </a:ext>
            </a:extLst>
          </p:cNvPr>
          <p:cNvSpPr>
            <a:spLocks noGrp="1"/>
          </p:cNvSpPr>
          <p:nvPr>
            <p:ph idx="1"/>
          </p:nvPr>
        </p:nvSpPr>
        <p:spPr/>
        <p:txBody>
          <a:bodyPr>
            <a:normAutofit fontScale="85000" lnSpcReduction="10000"/>
          </a:bodyPr>
          <a:lstStyle/>
          <a:p>
            <a:pPr algn="just"/>
            <a:r>
              <a:rPr lang="es-ES" sz="2100" dirty="0"/>
              <a:t>El estado de cambios del patrimonio neto forma parte de los documentos que comprenden las cuentas anuales de una empresa. Este documento contable refleja los movimientos en las partidas que forman parte del patrimonio neto, aumentando así las posibilidades de información financiera.</a:t>
            </a:r>
          </a:p>
          <a:p>
            <a:pPr algn="just"/>
            <a:endParaRPr lang="es-ES" sz="2100" dirty="0"/>
          </a:p>
          <a:p>
            <a:pPr marL="0" indent="0" algn="just">
              <a:buNone/>
            </a:pPr>
            <a:r>
              <a:rPr lang="es-ES" sz="2100" dirty="0"/>
              <a:t>	Este documento consta de dos partes;</a:t>
            </a:r>
          </a:p>
          <a:p>
            <a:pPr lvl="1" algn="just">
              <a:buFont typeface="Wingdings" panose="05000000000000000000" pitchFamily="2" charset="2"/>
              <a:buChar char="v"/>
            </a:pPr>
            <a:r>
              <a:rPr lang="es-ES" sz="1900" b="1" dirty="0"/>
              <a:t>El estado de ingresos y gastos reconocidos:</a:t>
            </a:r>
            <a:r>
              <a:rPr lang="es-ES" sz="1900" dirty="0"/>
              <a:t> En éste se incluyen los cambios en el patrimonio neto derivados del resultado de la cuenta de pérdidas y ganancias y los ingresos y gastos que según la normativa deban atribuirse al patrimonio neto.</a:t>
            </a:r>
          </a:p>
          <a:p>
            <a:pPr lvl="1" algn="just">
              <a:buFont typeface="Wingdings" panose="05000000000000000000" pitchFamily="2" charset="2"/>
              <a:buChar char="v"/>
            </a:pPr>
            <a:r>
              <a:rPr lang="es-ES" sz="1900" b="1" dirty="0"/>
              <a:t>El estado total de cambios en el patrimonio neto:</a:t>
            </a:r>
            <a:r>
              <a:rPr lang="es-ES" sz="1900" dirty="0"/>
              <a:t> Recoge los diferentes cambios derivados del estado de ingresos y gastos reconocidos, variaciones originadas por operaciones con los propietarios de la empresa (o los socios) y el resto de variaciones y pequeños ajustes contables.</a:t>
            </a:r>
            <a:r>
              <a:rPr lang="es-ES" dirty="0"/>
              <a:t>	</a:t>
            </a:r>
            <a:endParaRPr lang="es-MX" dirty="0"/>
          </a:p>
        </p:txBody>
      </p:sp>
    </p:spTree>
    <p:extLst>
      <p:ext uri="{BB962C8B-B14F-4D97-AF65-F5344CB8AC3E}">
        <p14:creationId xmlns:p14="http://schemas.microsoft.com/office/powerpoint/2010/main" val="189934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04C1A-FA61-4435-9D02-41EBE9EBCB3B}"/>
              </a:ext>
            </a:extLst>
          </p:cNvPr>
          <p:cNvSpPr>
            <a:spLocks noGrp="1"/>
          </p:cNvSpPr>
          <p:nvPr>
            <p:ph type="title"/>
          </p:nvPr>
        </p:nvSpPr>
        <p:spPr>
          <a:xfrm>
            <a:off x="818712" y="628059"/>
            <a:ext cx="7178440" cy="970450"/>
          </a:xfrm>
        </p:spPr>
        <p:txBody>
          <a:bodyPr/>
          <a:lstStyle/>
          <a:p>
            <a:r>
              <a:rPr lang="es-ES" dirty="0"/>
              <a:t>¿Cuáles son los Elementos de los Estados Financieros?</a:t>
            </a:r>
          </a:p>
        </p:txBody>
      </p:sp>
      <p:sp>
        <p:nvSpPr>
          <p:cNvPr id="3" name="Marcador de contenido 2">
            <a:extLst>
              <a:ext uri="{FF2B5EF4-FFF2-40B4-BE49-F238E27FC236}">
                <a16:creationId xmlns:a16="http://schemas.microsoft.com/office/drawing/2014/main" id="{95EAFFEE-0D14-43DE-ACFB-90314C718FC3}"/>
              </a:ext>
            </a:extLst>
          </p:cNvPr>
          <p:cNvSpPr>
            <a:spLocks noGrp="1"/>
          </p:cNvSpPr>
          <p:nvPr>
            <p:ph idx="1"/>
          </p:nvPr>
        </p:nvSpPr>
        <p:spPr>
          <a:xfrm>
            <a:off x="657939" y="2352915"/>
            <a:ext cx="5702668" cy="3636511"/>
          </a:xfrm>
        </p:spPr>
        <p:txBody>
          <a:bodyPr>
            <a:normAutofit/>
          </a:bodyPr>
          <a:lstStyle/>
          <a:p>
            <a:pPr marL="0" indent="0">
              <a:buNone/>
            </a:pPr>
            <a:r>
              <a:rPr lang="es-ES" b="1" dirty="0"/>
              <a:t>Activos</a:t>
            </a:r>
          </a:p>
          <a:p>
            <a:pPr marL="0" indent="0">
              <a:buNone/>
            </a:pPr>
            <a:r>
              <a:rPr lang="es-ES" dirty="0"/>
              <a:t>hacen referencia a las propiedades o derechos legales que tienen las empresas sobre bienes que tengan algún valor monetario.</a:t>
            </a:r>
          </a:p>
          <a:p>
            <a:pPr marL="0" indent="0">
              <a:buNone/>
            </a:pPr>
            <a:r>
              <a:rPr lang="es-ES" b="1" dirty="0"/>
              <a:t>Pasivos</a:t>
            </a:r>
          </a:p>
          <a:p>
            <a:pPr marL="0" indent="0">
              <a:buNone/>
            </a:pPr>
            <a:r>
              <a:rPr lang="es-ES" dirty="0"/>
              <a:t>son la representación financiera de las obligaciones presentes que tiene una empresa causadas por actividades pasadas.</a:t>
            </a:r>
          </a:p>
          <a:p>
            <a:pPr marL="0" indent="0">
              <a:buNone/>
            </a:pPr>
            <a:endParaRPr lang="es-ES" dirty="0"/>
          </a:p>
        </p:txBody>
      </p:sp>
      <p:pic>
        <p:nvPicPr>
          <p:cNvPr id="1026" name="Picture 2" descr="Imagen relacionada">
            <a:extLst>
              <a:ext uri="{FF2B5EF4-FFF2-40B4-BE49-F238E27FC236}">
                <a16:creationId xmlns:a16="http://schemas.microsoft.com/office/drawing/2014/main" id="{2F4DAD86-31BA-4DB4-8E05-FFC063E14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1616" y="3126383"/>
            <a:ext cx="3771426" cy="20895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672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TotalTime>
  <Words>557</Words>
  <Application>Microsoft Office PowerPoint</Application>
  <PresentationFormat>Panorámica</PresentationFormat>
  <Paragraphs>73</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Century Gothic</vt:lpstr>
      <vt:lpstr>Wingdings</vt:lpstr>
      <vt:lpstr>Wingdings 3</vt:lpstr>
      <vt:lpstr>Ion</vt:lpstr>
      <vt:lpstr>Estados financieros</vt:lpstr>
      <vt:lpstr>Introducción</vt:lpstr>
      <vt:lpstr>¿Qué son los Estados Financieros?</vt:lpstr>
      <vt:lpstr> ¿cuál es el Objetivo de los Estados Financieros?</vt:lpstr>
      <vt:lpstr>¿Y cuáles son los Estados Financieros?</vt:lpstr>
      <vt:lpstr>Estado de Situación Financiera</vt:lpstr>
      <vt:lpstr>Estado de Resultados y otro Resultado Integral del Período</vt:lpstr>
      <vt:lpstr>Estado de Cambios en el Patrimonio Neto</vt:lpstr>
      <vt:lpstr>¿Cuáles son los Elementos de los Estados Financieros?</vt:lpstr>
      <vt:lpstr>¿Cuáles son los Elementos de los Estados Financieros?</vt:lpstr>
      <vt:lpstr>¿Cuáles son los Elementos de los Estados Financieros?</vt:lpstr>
      <vt:lpstr>Clasificación de indicadores financieros en entidades gubernamentales.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Estados financieros</dc:title>
  <dc:creator>JESUS ESCALANTE</dc:creator>
  <cp:lastModifiedBy>JESUS ESCALANTE</cp:lastModifiedBy>
  <cp:revision>1</cp:revision>
  <dcterms:created xsi:type="dcterms:W3CDTF">2019-09-05T00:07:42Z</dcterms:created>
  <dcterms:modified xsi:type="dcterms:W3CDTF">2019-09-05T00:09:21Z</dcterms:modified>
</cp:coreProperties>
</file>