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67" r:id="rId6"/>
    <p:sldId id="259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D2BDF-934A-430C-BDAA-91773A6B5FA9}" v="263" dt="2024-11-12T09:36:01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>
        <p:scale>
          <a:sx n="100" d="100"/>
          <a:sy n="100" d="100"/>
        </p:scale>
        <p:origin x="14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23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VAN Alexandre (SAFRAN)" userId="S::alexandre.morvan@safrangroup.com::63d71a4d-b5a9-47b7-88f9-358d5254d888" providerId="AD" clId="Web-{715D2BDF-934A-430C-BDAA-91773A6B5FA9}"/>
    <pc:docChg chg="addSld modSld">
      <pc:chgData name="MORVAN Alexandre (SAFRAN)" userId="S::alexandre.morvan@safrangroup.com::63d71a4d-b5a9-47b7-88f9-358d5254d888" providerId="AD" clId="Web-{715D2BDF-934A-430C-BDAA-91773A6B5FA9}" dt="2024-11-12T09:36:01.840" v="159" actId="20577"/>
      <pc:docMkLst>
        <pc:docMk/>
      </pc:docMkLst>
      <pc:sldChg chg="addSp delSp modSp add replId">
        <pc:chgData name="MORVAN Alexandre (SAFRAN)" userId="S::alexandre.morvan@safrangroup.com::63d71a4d-b5a9-47b7-88f9-358d5254d888" providerId="AD" clId="Web-{715D2BDF-934A-430C-BDAA-91773A6B5FA9}" dt="2024-11-12T09:34:59.447" v="121" actId="20577"/>
        <pc:sldMkLst>
          <pc:docMk/>
          <pc:sldMk cId="2897056716" sldId="268"/>
        </pc:sldMkLst>
        <pc:spChg chg="add mod">
          <ac:chgData name="MORVAN Alexandre (SAFRAN)" userId="S::alexandre.morvan@safrangroup.com::63d71a4d-b5a9-47b7-88f9-358d5254d888" providerId="AD" clId="Web-{715D2BDF-934A-430C-BDAA-91773A6B5FA9}" dt="2024-11-12T09:30:55.546" v="32" actId="14100"/>
          <ac:spMkLst>
            <pc:docMk/>
            <pc:sldMk cId="2897056716" sldId="268"/>
            <ac:spMk id="2" creationId="{B823A06E-E99B-DE44-1D04-F6ECA9463CB6}"/>
          </ac:spMkLst>
        </pc:spChg>
        <pc:spChg chg="add mod">
          <ac:chgData name="MORVAN Alexandre (SAFRAN)" userId="S::alexandre.morvan@safrangroup.com::63d71a4d-b5a9-47b7-88f9-358d5254d888" providerId="AD" clId="Web-{715D2BDF-934A-430C-BDAA-91773A6B5FA9}" dt="2024-11-12T09:34:59.447" v="121" actId="20577"/>
          <ac:spMkLst>
            <pc:docMk/>
            <pc:sldMk cId="2897056716" sldId="268"/>
            <ac:spMk id="3" creationId="{36B39261-01BD-07C5-28D6-121812F18205}"/>
          </ac:spMkLst>
        </pc:spChg>
        <pc:spChg chg="del">
          <ac:chgData name="MORVAN Alexandre (SAFRAN)" userId="S::alexandre.morvan@safrangroup.com::63d71a4d-b5a9-47b7-88f9-358d5254d888" providerId="AD" clId="Web-{715D2BDF-934A-430C-BDAA-91773A6B5FA9}" dt="2024-11-12T09:28:59.073" v="9"/>
          <ac:spMkLst>
            <pc:docMk/>
            <pc:sldMk cId="2897056716" sldId="268"/>
            <ac:spMk id="12" creationId="{00000000-0000-0000-0000-000000000000}"/>
          </ac:spMkLst>
        </pc:spChg>
        <pc:spChg chg="del">
          <ac:chgData name="MORVAN Alexandre (SAFRAN)" userId="S::alexandre.morvan@safrangroup.com::63d71a4d-b5a9-47b7-88f9-358d5254d888" providerId="AD" clId="Web-{715D2BDF-934A-430C-BDAA-91773A6B5FA9}" dt="2024-11-12T09:28:59.073" v="8"/>
          <ac:spMkLst>
            <pc:docMk/>
            <pc:sldMk cId="2897056716" sldId="268"/>
            <ac:spMk id="13" creationId="{00000000-0000-0000-0000-000000000000}"/>
          </ac:spMkLst>
        </pc:spChg>
        <pc:spChg chg="del">
          <ac:chgData name="MORVAN Alexandre (SAFRAN)" userId="S::alexandre.morvan@safrangroup.com::63d71a4d-b5a9-47b7-88f9-358d5254d888" providerId="AD" clId="Web-{715D2BDF-934A-430C-BDAA-91773A6B5FA9}" dt="2024-11-12T09:28:59.073" v="7"/>
          <ac:spMkLst>
            <pc:docMk/>
            <pc:sldMk cId="2897056716" sldId="268"/>
            <ac:spMk id="14" creationId="{00000000-0000-0000-0000-000000000000}"/>
          </ac:spMkLst>
        </pc:spChg>
        <pc:spChg chg="del">
          <ac:chgData name="MORVAN Alexandre (SAFRAN)" userId="S::alexandre.morvan@safrangroup.com::63d71a4d-b5a9-47b7-88f9-358d5254d888" providerId="AD" clId="Web-{715D2BDF-934A-430C-BDAA-91773A6B5FA9}" dt="2024-11-12T09:28:59.073" v="6"/>
          <ac:spMkLst>
            <pc:docMk/>
            <pc:sldMk cId="2897056716" sldId="268"/>
            <ac:spMk id="15" creationId="{00000000-0000-0000-0000-000000000000}"/>
          </ac:spMkLst>
        </pc:spChg>
        <pc:spChg chg="del">
          <ac:chgData name="MORVAN Alexandre (SAFRAN)" userId="S::alexandre.morvan@safrangroup.com::63d71a4d-b5a9-47b7-88f9-358d5254d888" providerId="AD" clId="Web-{715D2BDF-934A-430C-BDAA-91773A6B5FA9}" dt="2024-11-12T09:28:59.073" v="5"/>
          <ac:spMkLst>
            <pc:docMk/>
            <pc:sldMk cId="2897056716" sldId="268"/>
            <ac:spMk id="17" creationId="{00000000-0000-0000-0000-000000000000}"/>
          </ac:spMkLst>
        </pc:spChg>
        <pc:spChg chg="mod">
          <ac:chgData name="MORVAN Alexandre (SAFRAN)" userId="S::alexandre.morvan@safrangroup.com::63d71a4d-b5a9-47b7-88f9-358d5254d888" providerId="AD" clId="Web-{715D2BDF-934A-430C-BDAA-91773A6B5FA9}" dt="2024-11-12T09:29:01.886" v="18" actId="20577"/>
          <ac:spMkLst>
            <pc:docMk/>
            <pc:sldMk cId="2897056716" sldId="268"/>
            <ac:spMk id="18" creationId="{00000000-0000-0000-0000-000000000000}"/>
          </ac:spMkLst>
        </pc:spChg>
        <pc:spChg chg="del">
          <ac:chgData name="MORVAN Alexandre (SAFRAN)" userId="S::alexandre.morvan@safrangroup.com::63d71a4d-b5a9-47b7-88f9-358d5254d888" providerId="AD" clId="Web-{715D2BDF-934A-430C-BDAA-91773A6B5FA9}" dt="2024-11-12T09:28:59.057" v="4"/>
          <ac:spMkLst>
            <pc:docMk/>
            <pc:sldMk cId="2897056716" sldId="268"/>
            <ac:spMk id="19" creationId="{00000000-0000-0000-0000-000000000000}"/>
          </ac:spMkLst>
        </pc:spChg>
        <pc:picChg chg="del">
          <ac:chgData name="MORVAN Alexandre (SAFRAN)" userId="S::alexandre.morvan@safrangroup.com::63d71a4d-b5a9-47b7-88f9-358d5254d888" providerId="AD" clId="Web-{715D2BDF-934A-430C-BDAA-91773A6B5FA9}" dt="2024-11-12T09:28:59.073" v="17"/>
          <ac:picMkLst>
            <pc:docMk/>
            <pc:sldMk cId="2897056716" sldId="268"/>
            <ac:picMk id="4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73" v="16"/>
          <ac:picMkLst>
            <pc:docMk/>
            <pc:sldMk cId="2897056716" sldId="268"/>
            <ac:picMk id="5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73" v="15"/>
          <ac:picMkLst>
            <pc:docMk/>
            <pc:sldMk cId="2897056716" sldId="268"/>
            <ac:picMk id="6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73" v="14"/>
          <ac:picMkLst>
            <pc:docMk/>
            <pc:sldMk cId="2897056716" sldId="268"/>
            <ac:picMk id="7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73" v="13"/>
          <ac:picMkLst>
            <pc:docMk/>
            <pc:sldMk cId="2897056716" sldId="268"/>
            <ac:picMk id="8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73" v="12"/>
          <ac:picMkLst>
            <pc:docMk/>
            <pc:sldMk cId="2897056716" sldId="268"/>
            <ac:picMk id="9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73" v="11"/>
          <ac:picMkLst>
            <pc:docMk/>
            <pc:sldMk cId="2897056716" sldId="268"/>
            <ac:picMk id="10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73" v="10"/>
          <ac:picMkLst>
            <pc:docMk/>
            <pc:sldMk cId="2897056716" sldId="268"/>
            <ac:picMk id="11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57" v="1"/>
          <ac:picMkLst>
            <pc:docMk/>
            <pc:sldMk cId="2897056716" sldId="268"/>
            <ac:picMk id="20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57" v="3"/>
          <ac:picMkLst>
            <pc:docMk/>
            <pc:sldMk cId="2897056716" sldId="268"/>
            <ac:picMk id="24" creationId="{00000000-0000-0000-0000-000000000000}"/>
          </ac:picMkLst>
        </pc:picChg>
        <pc:picChg chg="del">
          <ac:chgData name="MORVAN Alexandre (SAFRAN)" userId="S::alexandre.morvan@safrangroup.com::63d71a4d-b5a9-47b7-88f9-358d5254d888" providerId="AD" clId="Web-{715D2BDF-934A-430C-BDAA-91773A6B5FA9}" dt="2024-11-12T09:28:59.057" v="2"/>
          <ac:picMkLst>
            <pc:docMk/>
            <pc:sldMk cId="2897056716" sldId="268"/>
            <ac:picMk id="25" creationId="{00000000-0000-0000-0000-000000000000}"/>
          </ac:picMkLst>
        </pc:picChg>
      </pc:sldChg>
      <pc:sldChg chg="modSp add replId">
        <pc:chgData name="MORVAN Alexandre (SAFRAN)" userId="S::alexandre.morvan@safrangroup.com::63d71a4d-b5a9-47b7-88f9-358d5254d888" providerId="AD" clId="Web-{715D2BDF-934A-430C-BDAA-91773A6B5FA9}" dt="2024-11-12T09:36:01.840" v="159" actId="20577"/>
        <pc:sldMkLst>
          <pc:docMk/>
          <pc:sldMk cId="4082686636" sldId="269"/>
        </pc:sldMkLst>
        <pc:spChg chg="mod">
          <ac:chgData name="MORVAN Alexandre (SAFRAN)" userId="S::alexandre.morvan@safrangroup.com::63d71a4d-b5a9-47b7-88f9-358d5254d888" providerId="AD" clId="Web-{715D2BDF-934A-430C-BDAA-91773A6B5FA9}" dt="2024-11-12T09:35:15.650" v="125" actId="20577"/>
          <ac:spMkLst>
            <pc:docMk/>
            <pc:sldMk cId="4082686636" sldId="269"/>
            <ac:spMk id="2" creationId="{00000000-0000-0000-0000-000000000000}"/>
          </ac:spMkLst>
        </pc:spChg>
        <pc:spChg chg="mod">
          <ac:chgData name="MORVAN Alexandre (SAFRAN)" userId="S::alexandre.morvan@safrangroup.com::63d71a4d-b5a9-47b7-88f9-358d5254d888" providerId="AD" clId="Web-{715D2BDF-934A-430C-BDAA-91773A6B5FA9}" dt="2024-11-12T09:36:01.840" v="159" actId="20577"/>
          <ac:spMkLst>
            <pc:docMk/>
            <pc:sldMk cId="4082686636" sldId="269"/>
            <ac:spMk id="3" creationId="{00000000-0000-0000-0000-000000000000}"/>
          </ac:spMkLst>
        </pc:spChg>
      </pc:sldChg>
    </pc:docChg>
  </pc:docChgLst>
  <pc:docChgLst>
    <pc:chgData name="FERNANDEZ VERBO Jesus (SAFRAN AIRCRAFT ENGINES)" userId="S::jesus.fernandez-verbo@safrangroup.com::f2359f87-8b18-4083-b8b8-d478eafb8f70" providerId="AD" clId="Web-{45DCBEBD-6851-4681-A77C-75B225C5EA06}"/>
    <pc:docChg chg="modSld">
      <pc:chgData name="FERNANDEZ VERBO Jesus (SAFRAN AIRCRAFT ENGINES)" userId="S::jesus.fernandez-verbo@safrangroup.com::f2359f87-8b18-4083-b8b8-d478eafb8f70" providerId="AD" clId="Web-{45DCBEBD-6851-4681-A77C-75B225C5EA06}" dt="2024-10-10T09:27:57.794" v="14" actId="1076"/>
      <pc:docMkLst>
        <pc:docMk/>
      </pc:docMkLst>
      <pc:sldChg chg="addSp delSp modSp">
        <pc:chgData name="FERNANDEZ VERBO Jesus (SAFRAN AIRCRAFT ENGINES)" userId="S::jesus.fernandez-verbo@safrangroup.com::f2359f87-8b18-4083-b8b8-d478eafb8f70" providerId="AD" clId="Web-{45DCBEBD-6851-4681-A77C-75B225C5EA06}" dt="2024-10-10T09:27:57.794" v="14" actId="1076"/>
        <pc:sldMkLst>
          <pc:docMk/>
          <pc:sldMk cId="455777853" sldId="258"/>
        </pc:sldMkLst>
        <pc:spChg chg="add del">
          <ac:chgData name="FERNANDEZ VERBO Jesus (SAFRAN AIRCRAFT ENGINES)" userId="S::jesus.fernandez-verbo@safrangroup.com::f2359f87-8b18-4083-b8b8-d478eafb8f70" providerId="AD" clId="Web-{45DCBEBD-6851-4681-A77C-75B225C5EA06}" dt="2024-10-10T09:25:55.358" v="2"/>
          <ac:spMkLst>
            <pc:docMk/>
            <pc:sldMk cId="455777853" sldId="258"/>
            <ac:spMk id="20" creationId="{DABABC94-3FDA-FEB5-977A-1D357EA3D706}"/>
          </ac:spMkLst>
        </pc:spChg>
        <pc:spChg chg="mod">
          <ac:chgData name="FERNANDEZ VERBO Jesus (SAFRAN AIRCRAFT ENGINES)" userId="S::jesus.fernandez-verbo@safrangroup.com::f2359f87-8b18-4083-b8b8-d478eafb8f70" providerId="AD" clId="Web-{45DCBEBD-6851-4681-A77C-75B225C5EA06}" dt="2024-10-10T09:26:07.812" v="7" actId="1076"/>
          <ac:spMkLst>
            <pc:docMk/>
            <pc:sldMk cId="455777853" sldId="258"/>
            <ac:spMk id="63" creationId="{00000000-0000-0000-0000-000000000000}"/>
          </ac:spMkLst>
        </pc:spChg>
        <pc:spChg chg="mod">
          <ac:chgData name="FERNANDEZ VERBO Jesus (SAFRAN AIRCRAFT ENGINES)" userId="S::jesus.fernandez-verbo@safrangroup.com::f2359f87-8b18-4083-b8b8-d478eafb8f70" providerId="AD" clId="Web-{45DCBEBD-6851-4681-A77C-75B225C5EA06}" dt="2024-10-10T09:27:57.794" v="14" actId="1076"/>
          <ac:spMkLst>
            <pc:docMk/>
            <pc:sldMk cId="455777853" sldId="258"/>
            <ac:spMk id="64" creationId="{00000000-0000-0000-0000-000000000000}"/>
          </ac:spMkLst>
        </pc:spChg>
        <pc:grpChg chg="add del">
          <ac:chgData name="FERNANDEZ VERBO Jesus (SAFRAN AIRCRAFT ENGINES)" userId="S::jesus.fernandez-verbo@safrangroup.com::f2359f87-8b18-4083-b8b8-d478eafb8f70" providerId="AD" clId="Web-{45DCBEBD-6851-4681-A77C-75B225C5EA06}" dt="2024-10-10T09:25:55.358" v="3"/>
          <ac:grpSpMkLst>
            <pc:docMk/>
            <pc:sldMk cId="455777853" sldId="258"/>
            <ac:grpSpMk id="3" creationId="{AFBDC02D-4293-5A6A-62B5-16FE48BC588D}"/>
          </ac:grpSpMkLst>
        </pc:grpChg>
        <pc:grpChg chg="mod">
          <ac:chgData name="FERNANDEZ VERBO Jesus (SAFRAN AIRCRAFT ENGINES)" userId="S::jesus.fernandez-verbo@safrangroup.com::f2359f87-8b18-4083-b8b8-d478eafb8f70" providerId="AD" clId="Web-{45DCBEBD-6851-4681-A77C-75B225C5EA06}" dt="2024-10-10T09:26:07.780" v="6" actId="1076"/>
          <ac:grpSpMkLst>
            <pc:docMk/>
            <pc:sldMk cId="455777853" sldId="258"/>
            <ac:grpSpMk id="30" creationId="{00000000-0000-0000-0000-000000000000}"/>
          </ac:grpSpMkLst>
        </pc:grpChg>
        <pc:grpChg chg="mod">
          <ac:chgData name="FERNANDEZ VERBO Jesus (SAFRAN AIRCRAFT ENGINES)" userId="S::jesus.fernandez-verbo@safrangroup.com::f2359f87-8b18-4083-b8b8-d478eafb8f70" providerId="AD" clId="Web-{45DCBEBD-6851-4681-A77C-75B225C5EA06}" dt="2024-10-10T09:26:14.530" v="8" actId="1076"/>
          <ac:grpSpMkLst>
            <pc:docMk/>
            <pc:sldMk cId="455777853" sldId="258"/>
            <ac:grpSpMk id="33" creationId="{00000000-0000-0000-0000-000000000000}"/>
          </ac:grpSpMkLst>
        </pc:grpChg>
      </pc:sldChg>
      <pc:sldChg chg="modSp">
        <pc:chgData name="FERNANDEZ VERBO Jesus (SAFRAN AIRCRAFT ENGINES)" userId="S::jesus.fernandez-verbo@safrangroup.com::f2359f87-8b18-4083-b8b8-d478eafb8f70" providerId="AD" clId="Web-{45DCBEBD-6851-4681-A77C-75B225C5EA06}" dt="2024-10-10T09:27:48.122" v="12" actId="1076"/>
        <pc:sldMkLst>
          <pc:docMk/>
          <pc:sldMk cId="1541159155" sldId="259"/>
        </pc:sldMkLst>
        <pc:picChg chg="mod">
          <ac:chgData name="FERNANDEZ VERBO Jesus (SAFRAN AIRCRAFT ENGINES)" userId="S::jesus.fernandez-verbo@safrangroup.com::f2359f87-8b18-4083-b8b8-d478eafb8f70" providerId="AD" clId="Web-{45DCBEBD-6851-4681-A77C-75B225C5EA06}" dt="2024-10-10T09:27:48.122" v="12" actId="1076"/>
          <ac:picMkLst>
            <pc:docMk/>
            <pc:sldMk cId="1541159155" sldId="259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041A4-5ABC-4686-A00D-B52F8A446E4B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59A7-EF5F-4590-88DD-4A50510FB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Sources:</a:t>
            </a:r>
          </a:p>
          <a:p>
            <a:r>
              <a:rPr lang="fr-FR" dirty="0"/>
              <a:t>Sources 2, 3 and 4 are Lufthansa API </a:t>
            </a:r>
            <a:r>
              <a:rPr lang="fr-FR" dirty="0" err="1"/>
              <a:t>endpoitns</a:t>
            </a:r>
            <a:r>
              <a:rPr lang="fr-FR" dirty="0"/>
              <a:t>,</a:t>
            </a:r>
            <a:r>
              <a:rPr lang="fr-FR" baseline="0" dirty="0"/>
              <a:t> 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baseline="0" dirty="0"/>
              <a:t> </a:t>
            </a:r>
            <a:r>
              <a:rPr lang="fr-FR" baseline="0" dirty="0" err="1"/>
              <a:t>responses</a:t>
            </a:r>
            <a:r>
              <a:rPr lang="fr-FR" baseline="0" dirty="0"/>
              <a:t> in JSON format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need</a:t>
            </a:r>
            <a:r>
              <a:rPr lang="fr-FR" baseline="0" dirty="0"/>
              <a:t> to </a:t>
            </a:r>
            <a:r>
              <a:rPr lang="fr-FR" baseline="0" dirty="0" err="1"/>
              <a:t>be</a:t>
            </a:r>
            <a:r>
              <a:rPr lang="fr-FR" baseline="0" dirty="0"/>
              <a:t> </a:t>
            </a:r>
            <a:r>
              <a:rPr lang="fr-FR" baseline="0" dirty="0" err="1"/>
              <a:t>requested</a:t>
            </a:r>
            <a:r>
              <a:rPr lang="fr-FR" baseline="0" dirty="0"/>
              <a:t> </a:t>
            </a:r>
            <a:r>
              <a:rPr lang="fr-FR" baseline="0" dirty="0" err="1"/>
              <a:t>daily</a:t>
            </a:r>
            <a:r>
              <a:rPr lang="fr-FR" baseline="0" dirty="0"/>
              <a:t> to </a:t>
            </a:r>
            <a:r>
              <a:rPr lang="fr-FR" baseline="0" dirty="0" err="1"/>
              <a:t>get</a:t>
            </a:r>
            <a:r>
              <a:rPr lang="fr-FR" baseline="0" dirty="0"/>
              <a:t> the </a:t>
            </a:r>
            <a:r>
              <a:rPr lang="fr-FR" baseline="0" dirty="0" err="1"/>
              <a:t>udpated</a:t>
            </a:r>
            <a:r>
              <a:rPr lang="fr-FR" baseline="0" dirty="0"/>
              <a:t> flight informations.</a:t>
            </a:r>
            <a:endParaRPr lang="fr-FR" dirty="0"/>
          </a:p>
          <a:p>
            <a:r>
              <a:rPr lang="fr-FR" dirty="0"/>
              <a:t>Source 1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Luthansa</a:t>
            </a:r>
            <a:r>
              <a:rPr lang="fr-FR" dirty="0"/>
              <a:t> API </a:t>
            </a:r>
            <a:r>
              <a:rPr lang="fr-FR" dirty="0" err="1"/>
              <a:t>endpoint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response</a:t>
            </a:r>
            <a:r>
              <a:rPr lang="fr-FR" baseline="0" dirty="0"/>
              <a:t> in JSON format, and </a:t>
            </a:r>
            <a:r>
              <a:rPr lang="fr-FR" baseline="0" dirty="0" err="1"/>
              <a:t>this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requestes</a:t>
            </a:r>
            <a:r>
              <a:rPr lang="fr-FR" baseline="0" dirty="0"/>
              <a:t> at the </a:t>
            </a:r>
            <a:r>
              <a:rPr lang="fr-FR" baseline="0" dirty="0" err="1"/>
              <a:t>beginning</a:t>
            </a:r>
            <a:r>
              <a:rPr lang="fr-FR" baseline="0" dirty="0"/>
              <a:t> to </a:t>
            </a:r>
            <a:r>
              <a:rPr lang="fr-FR" baseline="0" dirty="0" err="1"/>
              <a:t>build</a:t>
            </a:r>
            <a:r>
              <a:rPr lang="fr-FR" baseline="0" dirty="0"/>
              <a:t> the base for the </a:t>
            </a:r>
            <a:r>
              <a:rPr lang="fr-FR" baseline="0" dirty="0" err="1"/>
              <a:t>reference</a:t>
            </a:r>
            <a:r>
              <a:rPr lang="fr-FR" baseline="0" dirty="0"/>
              <a:t> data.</a:t>
            </a:r>
          </a:p>
          <a:p>
            <a:r>
              <a:rPr lang="fr-FR" baseline="0" dirty="0"/>
              <a:t>Source 5 </a:t>
            </a:r>
            <a:r>
              <a:rPr lang="fr-FR" baseline="0" dirty="0" err="1"/>
              <a:t>is</a:t>
            </a:r>
            <a:r>
              <a:rPr lang="fr-FR" baseline="0" dirty="0"/>
              <a:t> a site web (avherald.com), the information </a:t>
            </a:r>
            <a:r>
              <a:rPr lang="fr-FR" baseline="0" dirty="0" err="1"/>
              <a:t>is</a:t>
            </a:r>
            <a:r>
              <a:rPr lang="fr-FR" baseline="0" dirty="0"/>
              <a:t> in HTML format and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scrapped</a:t>
            </a:r>
            <a:r>
              <a:rPr lang="fr-FR" baseline="0" dirty="0"/>
              <a:t> </a:t>
            </a:r>
            <a:r>
              <a:rPr lang="fr-FR" baseline="0" dirty="0" err="1"/>
              <a:t>only</a:t>
            </a:r>
            <a:r>
              <a:rPr lang="fr-FR" baseline="0" dirty="0"/>
              <a:t> once at the </a:t>
            </a:r>
            <a:r>
              <a:rPr lang="fr-FR" baseline="0" dirty="0" err="1"/>
              <a:t>beginning</a:t>
            </a:r>
            <a:r>
              <a:rPr lang="fr-FR" baseline="0" dirty="0"/>
              <a:t> of the </a:t>
            </a:r>
            <a:r>
              <a:rPr lang="fr-FR" baseline="0" dirty="0" err="1"/>
              <a:t>project</a:t>
            </a:r>
            <a:r>
              <a:rPr lang="fr-FR" baseline="0" dirty="0"/>
              <a:t> to </a:t>
            </a:r>
            <a:r>
              <a:rPr lang="fr-FR" baseline="0" dirty="0" err="1"/>
              <a:t>build</a:t>
            </a:r>
            <a:r>
              <a:rPr lang="fr-FR" baseline="0" dirty="0"/>
              <a:t> a base for the accidentologie of the </a:t>
            </a:r>
            <a:r>
              <a:rPr lang="fr-FR" baseline="0" dirty="0" err="1"/>
              <a:t>previous</a:t>
            </a:r>
            <a:r>
              <a:rPr lang="fr-FR" baseline="0" dirty="0"/>
              <a:t> </a:t>
            </a:r>
            <a:r>
              <a:rPr lang="fr-FR" baseline="0" dirty="0" err="1"/>
              <a:t>years</a:t>
            </a:r>
            <a:r>
              <a:rPr lang="fr-FR" baseline="0" dirty="0"/>
              <a:t> and up to </a:t>
            </a:r>
            <a:r>
              <a:rPr lang="fr-FR" baseline="0" dirty="0" err="1"/>
              <a:t>mid</a:t>
            </a:r>
            <a:r>
              <a:rPr lang="fr-FR" baseline="0" dirty="0"/>
              <a:t> 2024.</a:t>
            </a:r>
          </a:p>
          <a:p>
            <a:endParaRPr lang="fr-FR" dirty="0"/>
          </a:p>
          <a:p>
            <a:r>
              <a:rPr lang="fr-FR" dirty="0"/>
              <a:t>Ingestions:</a:t>
            </a:r>
          </a:p>
          <a:p>
            <a:r>
              <a:rPr lang="fr-FR" dirty="0" err="1"/>
              <a:t>Different</a:t>
            </a:r>
            <a:r>
              <a:rPr lang="fr-FR" dirty="0"/>
              <a:t> pipelines styles have been </a:t>
            </a:r>
            <a:r>
              <a:rPr lang="fr-FR" dirty="0" err="1"/>
              <a:t>developped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general</a:t>
            </a:r>
            <a:r>
              <a:rPr lang="fr-FR" dirty="0"/>
              <a:t> all the data </a:t>
            </a:r>
            <a:r>
              <a:rPr lang="fr-FR" dirty="0" err="1"/>
              <a:t>collected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sources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ingested</a:t>
            </a:r>
            <a:r>
              <a:rPr lang="fr-FR" baseline="0" dirty="0"/>
              <a:t> in batch. The </a:t>
            </a:r>
            <a:r>
              <a:rPr lang="fr-FR" baseline="0" dirty="0" err="1"/>
              <a:t>only</a:t>
            </a:r>
            <a:r>
              <a:rPr lang="fr-FR" baseline="0" dirty="0"/>
              <a:t> </a:t>
            </a:r>
            <a:r>
              <a:rPr lang="fr-FR" baseline="0" dirty="0" err="1"/>
              <a:t>different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the </a:t>
            </a:r>
            <a:r>
              <a:rPr lang="fr-FR" baseline="0" dirty="0" err="1"/>
              <a:t>frequency</a:t>
            </a:r>
            <a:r>
              <a:rPr lang="fr-FR" baseline="0" dirty="0"/>
              <a:t> of the ingestions.</a:t>
            </a:r>
          </a:p>
          <a:p>
            <a:r>
              <a:rPr lang="fr-FR" baseline="0" dirty="0"/>
              <a:t>For </a:t>
            </a:r>
            <a:r>
              <a:rPr lang="fr-FR" baseline="0" dirty="0" err="1"/>
              <a:t>example</a:t>
            </a:r>
            <a:r>
              <a:rPr lang="fr-FR" baseline="0" dirty="0"/>
              <a:t>, for the sources 2, 3 and 4, </a:t>
            </a:r>
            <a:r>
              <a:rPr lang="fr-FR" baseline="0" dirty="0" err="1"/>
              <a:t>there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an </a:t>
            </a:r>
            <a:r>
              <a:rPr lang="fr-FR" baseline="0" dirty="0" err="1"/>
              <a:t>automated</a:t>
            </a:r>
            <a:r>
              <a:rPr lang="fr-FR" baseline="0" dirty="0"/>
              <a:t> workflow to </a:t>
            </a:r>
            <a:r>
              <a:rPr lang="fr-FR" baseline="0" dirty="0" err="1"/>
              <a:t>ingest</a:t>
            </a:r>
            <a:r>
              <a:rPr lang="fr-FR" baseline="0" dirty="0"/>
              <a:t> the new data in a </a:t>
            </a:r>
            <a:r>
              <a:rPr lang="fr-FR" baseline="0" dirty="0" err="1"/>
              <a:t>daily</a:t>
            </a:r>
            <a:r>
              <a:rPr lang="fr-FR" baseline="0" dirty="0"/>
              <a:t> basis.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For the 2 and 3,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ingest</a:t>
            </a:r>
            <a:r>
              <a:rPr lang="fr-FR" baseline="0" dirty="0"/>
              <a:t> the </a:t>
            </a:r>
            <a:r>
              <a:rPr lang="fr-FR" baseline="0" dirty="0" err="1"/>
              <a:t>previous</a:t>
            </a:r>
            <a:r>
              <a:rPr lang="fr-FR" baseline="0" dirty="0"/>
              <a:t> </a:t>
            </a:r>
            <a:r>
              <a:rPr lang="fr-FR" baseline="0" dirty="0" err="1"/>
              <a:t>day</a:t>
            </a:r>
            <a:r>
              <a:rPr lang="fr-FR" baseline="0" dirty="0"/>
              <a:t> </a:t>
            </a:r>
            <a:r>
              <a:rPr lang="fr-FR" baseline="0" dirty="0" err="1"/>
              <a:t>flights</a:t>
            </a:r>
            <a:r>
              <a:rPr lang="fr-FR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and for the 4,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ingest</a:t>
            </a:r>
            <a:r>
              <a:rPr lang="fr-FR" baseline="0" dirty="0"/>
              <a:t> a new </a:t>
            </a:r>
            <a:r>
              <a:rPr lang="fr-FR" baseline="0" dirty="0" err="1"/>
              <a:t>day</a:t>
            </a:r>
            <a:r>
              <a:rPr lang="fr-FR" baseline="0" dirty="0"/>
              <a:t> in the future </a:t>
            </a:r>
            <a:r>
              <a:rPr lang="fr-FR" baseline="0" dirty="0" err="1"/>
              <a:t>defined</a:t>
            </a:r>
            <a:r>
              <a:rPr lang="fr-FR" baseline="0" dirty="0"/>
              <a:t> as J+90 </a:t>
            </a:r>
            <a:r>
              <a:rPr lang="fr-FR" baseline="0" dirty="0" err="1"/>
              <a:t>days</a:t>
            </a:r>
            <a:endParaRPr lang="fr-FR" baseline="0" dirty="0"/>
          </a:p>
          <a:p>
            <a:pPr marL="0" indent="0">
              <a:buFontTx/>
              <a:buNone/>
            </a:pPr>
            <a:r>
              <a:rPr lang="fr-FR" baseline="0" dirty="0"/>
              <a:t>This </a:t>
            </a:r>
            <a:r>
              <a:rPr lang="fr-FR" baseline="0" dirty="0" err="1"/>
              <a:t>way</a:t>
            </a:r>
            <a:r>
              <a:rPr lang="fr-FR" baseline="0" dirty="0"/>
              <a:t>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keep</a:t>
            </a:r>
            <a:r>
              <a:rPr lang="fr-FR" baseline="0" dirty="0"/>
              <a:t> </a:t>
            </a:r>
            <a:r>
              <a:rPr lang="fr-FR" baseline="0" dirty="0" err="1"/>
              <a:t>getting</a:t>
            </a:r>
            <a:r>
              <a:rPr lang="fr-FR" baseline="0" dirty="0"/>
              <a:t> </a:t>
            </a:r>
            <a:r>
              <a:rPr lang="fr-FR" baseline="0" dirty="0" err="1"/>
              <a:t>updated</a:t>
            </a:r>
            <a:r>
              <a:rPr lang="fr-FR" baseline="0" dirty="0"/>
              <a:t> information about the </a:t>
            </a:r>
            <a:r>
              <a:rPr lang="fr-FR" baseline="0" dirty="0" err="1"/>
              <a:t>flights</a:t>
            </a:r>
            <a:r>
              <a:rPr lang="fr-FR" baseline="0" dirty="0"/>
              <a:t>.</a:t>
            </a:r>
          </a:p>
          <a:p>
            <a:pPr marL="0" indent="0">
              <a:buFontTx/>
              <a:buNone/>
            </a:pPr>
            <a:r>
              <a:rPr lang="fr-FR" baseline="0" dirty="0"/>
              <a:t>For the ingestion architecture </a:t>
            </a:r>
            <a:r>
              <a:rPr lang="fr-FR" baseline="0" dirty="0" err="1"/>
              <a:t>we</a:t>
            </a:r>
            <a:r>
              <a:rPr lang="fr-FR" baseline="0" dirty="0"/>
              <a:t> use a </a:t>
            </a:r>
            <a:r>
              <a:rPr lang="fr-FR" baseline="0" dirty="0" err="1"/>
              <a:t>Work</a:t>
            </a:r>
            <a:r>
              <a:rPr lang="fr-FR" baseline="0" dirty="0"/>
              <a:t> Queue. A Producer </a:t>
            </a:r>
            <a:r>
              <a:rPr lang="fr-FR" baseline="0" dirty="0" err="1"/>
              <a:t>sends</a:t>
            </a:r>
            <a:r>
              <a:rPr lang="fr-FR" baseline="0" dirty="0"/>
              <a:t> the new </a:t>
            </a:r>
            <a:r>
              <a:rPr lang="fr-FR" baseline="0" dirty="0" err="1"/>
              <a:t>endpoints</a:t>
            </a:r>
            <a:r>
              <a:rPr lang="fr-FR" baseline="0" dirty="0"/>
              <a:t> informations of the </a:t>
            </a:r>
            <a:r>
              <a:rPr lang="fr-FR" baseline="0" dirty="0" err="1"/>
              <a:t>day</a:t>
            </a:r>
            <a:r>
              <a:rPr lang="fr-FR" baseline="0" dirty="0"/>
              <a:t> to a queue, </a:t>
            </a:r>
            <a:r>
              <a:rPr lang="fr-FR" baseline="0" dirty="0" err="1"/>
              <a:t>which</a:t>
            </a:r>
            <a:r>
              <a:rPr lang="fr-FR" baseline="0" dirty="0"/>
              <a:t> sources </a:t>
            </a:r>
            <a:r>
              <a:rPr lang="fr-FR" baseline="0" dirty="0" err="1"/>
              <a:t>them</a:t>
            </a:r>
            <a:r>
              <a:rPr lang="fr-FR" baseline="0" dirty="0"/>
              <a:t> to a consumer, </a:t>
            </a:r>
            <a:r>
              <a:rPr lang="fr-FR" baseline="0" dirty="0" err="1"/>
              <a:t>responible</a:t>
            </a:r>
            <a:r>
              <a:rPr lang="fr-FR" baseline="0" dirty="0"/>
              <a:t> for </a:t>
            </a:r>
            <a:r>
              <a:rPr lang="fr-FR" baseline="0" dirty="0" err="1"/>
              <a:t>querying</a:t>
            </a:r>
            <a:r>
              <a:rPr lang="fr-FR" baseline="0" dirty="0"/>
              <a:t> the </a:t>
            </a:r>
            <a:r>
              <a:rPr lang="fr-FR" baseline="0" dirty="0" err="1"/>
              <a:t>endpoint</a:t>
            </a:r>
            <a:r>
              <a:rPr lang="fr-FR" baseline="0" dirty="0"/>
              <a:t> and </a:t>
            </a:r>
            <a:r>
              <a:rPr lang="fr-FR" baseline="0" dirty="0" err="1"/>
              <a:t>inserting</a:t>
            </a:r>
            <a:r>
              <a:rPr lang="fr-FR" baseline="0" dirty="0"/>
              <a:t> the data to the data base. This architecture </a:t>
            </a:r>
            <a:r>
              <a:rPr lang="fr-FR" baseline="0" dirty="0" err="1"/>
              <a:t>allow</a:t>
            </a:r>
            <a:r>
              <a:rPr lang="fr-FR" baseline="0" dirty="0"/>
              <a:t> us to </a:t>
            </a:r>
            <a:r>
              <a:rPr lang="fr-FR" baseline="0" dirty="0" err="1"/>
              <a:t>decouple</a:t>
            </a:r>
            <a:r>
              <a:rPr lang="fr-FR" baseline="0" dirty="0"/>
              <a:t> the </a:t>
            </a:r>
            <a:r>
              <a:rPr lang="fr-FR" baseline="0" dirty="0" err="1"/>
              <a:t>generation</a:t>
            </a:r>
            <a:r>
              <a:rPr lang="fr-FR" baseline="0" dirty="0"/>
              <a:t> of the </a:t>
            </a:r>
            <a:r>
              <a:rPr lang="fr-FR" baseline="0" dirty="0" err="1"/>
              <a:t>enpoints</a:t>
            </a:r>
            <a:r>
              <a:rPr lang="fr-FR" baseline="0" dirty="0"/>
              <a:t> URL (</a:t>
            </a:r>
            <a:r>
              <a:rPr lang="fr-FR" baseline="0" dirty="0" err="1"/>
              <a:t>producer</a:t>
            </a:r>
            <a:r>
              <a:rPr lang="fr-FR" baseline="0" dirty="0"/>
              <a:t>) and the extraction </a:t>
            </a:r>
            <a:r>
              <a:rPr lang="fr-FR" baseline="0" dirty="0" err="1"/>
              <a:t>step</a:t>
            </a:r>
            <a:r>
              <a:rPr lang="fr-FR" baseline="0" dirty="0"/>
              <a:t> (consumer), </a:t>
            </a:r>
            <a:r>
              <a:rPr lang="fr-FR" baseline="0" dirty="0" err="1"/>
              <a:t>this</a:t>
            </a:r>
            <a:r>
              <a:rPr lang="fr-FR" baseline="0" dirty="0"/>
              <a:t> </a:t>
            </a:r>
            <a:r>
              <a:rPr lang="fr-FR" baseline="0" dirty="0" err="1"/>
              <a:t>way</a:t>
            </a:r>
            <a:r>
              <a:rPr lang="fr-FR" baseline="0" dirty="0"/>
              <a:t> a </a:t>
            </a:r>
            <a:r>
              <a:rPr lang="fr-FR" baseline="0" dirty="0" err="1"/>
              <a:t>fail</a:t>
            </a:r>
            <a:r>
              <a:rPr lang="fr-FR" baseline="0" dirty="0"/>
              <a:t> in the extraction of the </a:t>
            </a:r>
            <a:r>
              <a:rPr lang="fr-FR" baseline="0" dirty="0" err="1"/>
              <a:t>endpoints</a:t>
            </a:r>
            <a:r>
              <a:rPr lang="fr-FR" baseline="0" dirty="0"/>
              <a:t> data </a:t>
            </a:r>
            <a:r>
              <a:rPr lang="fr-FR" baseline="0" dirty="0" err="1"/>
              <a:t>does</a:t>
            </a:r>
            <a:r>
              <a:rPr lang="fr-FR" baseline="0" dirty="0"/>
              <a:t> not </a:t>
            </a:r>
            <a:r>
              <a:rPr lang="fr-FR" baseline="0" dirty="0" err="1"/>
              <a:t>interrumps</a:t>
            </a:r>
            <a:r>
              <a:rPr lang="fr-FR" baseline="0" dirty="0"/>
              <a:t> the </a:t>
            </a:r>
            <a:r>
              <a:rPr lang="fr-FR" baseline="0" dirty="0" err="1"/>
              <a:t>overall</a:t>
            </a:r>
            <a:r>
              <a:rPr lang="fr-FR" baseline="0" dirty="0"/>
              <a:t> </a:t>
            </a:r>
            <a:r>
              <a:rPr lang="fr-FR" baseline="0" dirty="0" err="1"/>
              <a:t>process</a:t>
            </a:r>
            <a:r>
              <a:rPr lang="fr-FR" baseline="0" dirty="0"/>
              <a:t> for the </a:t>
            </a:r>
            <a:r>
              <a:rPr lang="fr-FR" baseline="0" dirty="0" err="1"/>
              <a:t>daily</a:t>
            </a:r>
            <a:r>
              <a:rPr lang="fr-FR" baseline="0" dirty="0"/>
              <a:t> update. This </a:t>
            </a:r>
            <a:r>
              <a:rPr lang="fr-FR" baseline="0" dirty="0" err="1"/>
              <a:t>increases</a:t>
            </a:r>
            <a:r>
              <a:rPr lang="fr-FR" baseline="0" dirty="0"/>
              <a:t> the </a:t>
            </a:r>
            <a:r>
              <a:rPr lang="fr-FR" baseline="0" dirty="0" err="1"/>
              <a:t>resilience</a:t>
            </a:r>
            <a:r>
              <a:rPr lang="fr-FR" baseline="0" dirty="0"/>
              <a:t> of the pipeline and </a:t>
            </a:r>
            <a:r>
              <a:rPr lang="fr-FR" baseline="0" dirty="0" err="1"/>
              <a:t>decreases</a:t>
            </a:r>
            <a:r>
              <a:rPr lang="fr-FR" baseline="0" dirty="0"/>
              <a:t> the code </a:t>
            </a:r>
            <a:r>
              <a:rPr lang="fr-FR" baseline="0" dirty="0" err="1"/>
              <a:t>overhead</a:t>
            </a:r>
            <a:r>
              <a:rPr lang="fr-FR" baseline="0" dirty="0"/>
              <a:t> </a:t>
            </a:r>
            <a:r>
              <a:rPr lang="fr-FR" baseline="0" dirty="0" err="1"/>
              <a:t>needed</a:t>
            </a:r>
            <a:r>
              <a:rPr lang="fr-FR" baseline="0" dirty="0"/>
              <a:t> for the scripts, </a:t>
            </a:r>
            <a:r>
              <a:rPr lang="fr-FR" baseline="0" dirty="0" err="1"/>
              <a:t>because</a:t>
            </a:r>
            <a:r>
              <a:rPr lang="fr-FR" baseline="0" dirty="0"/>
              <a:t> </a:t>
            </a:r>
            <a:r>
              <a:rPr lang="fr-FR" baseline="0" dirty="0" err="1"/>
              <a:t>they</a:t>
            </a:r>
            <a:r>
              <a:rPr lang="fr-FR" baseline="0" dirty="0"/>
              <a:t> </a:t>
            </a:r>
            <a:r>
              <a:rPr lang="fr-FR" baseline="0" dirty="0" err="1"/>
              <a:t>don’t</a:t>
            </a:r>
            <a:r>
              <a:rPr lang="fr-FR" baseline="0" dirty="0"/>
              <a:t> </a:t>
            </a:r>
            <a:r>
              <a:rPr lang="fr-FR" baseline="0" dirty="0" err="1"/>
              <a:t>need</a:t>
            </a:r>
            <a:r>
              <a:rPr lang="fr-FR" baseline="0" dirty="0"/>
              <a:t> the </a:t>
            </a:r>
            <a:r>
              <a:rPr lang="fr-FR" baseline="0" dirty="0" err="1"/>
              <a:t>logic</a:t>
            </a:r>
            <a:r>
              <a:rPr lang="fr-FR" baseline="0" dirty="0"/>
              <a:t> to deal </a:t>
            </a:r>
            <a:r>
              <a:rPr lang="fr-FR" baseline="0" dirty="0" err="1"/>
              <a:t>with</a:t>
            </a:r>
            <a:r>
              <a:rPr lang="fr-FR" baseline="0" dirty="0"/>
              <a:t> extraction </a:t>
            </a:r>
            <a:r>
              <a:rPr lang="fr-FR" baseline="0" dirty="0" err="1"/>
              <a:t>errors</a:t>
            </a:r>
            <a:r>
              <a:rPr lang="fr-FR" baseline="0" dirty="0"/>
              <a:t>, </a:t>
            </a:r>
            <a:r>
              <a:rPr lang="fr-FR" baseline="0" dirty="0" err="1"/>
              <a:t>they</a:t>
            </a:r>
            <a:r>
              <a:rPr lang="fr-FR" baseline="0" dirty="0"/>
              <a:t> </a:t>
            </a:r>
            <a:r>
              <a:rPr lang="fr-FR" baseline="0" dirty="0" err="1"/>
              <a:t>just</a:t>
            </a:r>
            <a:r>
              <a:rPr lang="fr-FR" baseline="0" dirty="0"/>
              <a:t> </a:t>
            </a:r>
            <a:r>
              <a:rPr lang="fr-FR" baseline="0" dirty="0" err="1"/>
              <a:t>can</a:t>
            </a:r>
            <a:r>
              <a:rPr lang="fr-FR" baseline="0" dirty="0"/>
              <a:t> </a:t>
            </a:r>
            <a:r>
              <a:rPr lang="fr-FR" baseline="0" dirty="0" err="1"/>
              <a:t>fail</a:t>
            </a:r>
            <a:r>
              <a:rPr lang="fr-FR" baseline="0" dirty="0"/>
              <a:t> </a:t>
            </a:r>
            <a:r>
              <a:rPr lang="fr-FR" baseline="0" dirty="0" err="1"/>
              <a:t>safe</a:t>
            </a:r>
            <a:r>
              <a:rPr lang="fr-FR" baseline="0" dirty="0"/>
              <a:t>, and the </a:t>
            </a:r>
            <a:r>
              <a:rPr lang="fr-FR" baseline="0" dirty="0" err="1"/>
              <a:t>incomplete</a:t>
            </a:r>
            <a:r>
              <a:rPr lang="fr-FR" baseline="0" dirty="0"/>
              <a:t> </a:t>
            </a:r>
            <a:r>
              <a:rPr lang="fr-FR" baseline="0" dirty="0" err="1"/>
              <a:t>extracted</a:t>
            </a:r>
            <a:r>
              <a:rPr lang="fr-FR" baseline="0" dirty="0"/>
              <a:t> </a:t>
            </a:r>
            <a:r>
              <a:rPr lang="fr-FR" baseline="0" dirty="0" err="1"/>
              <a:t>enpoint</a:t>
            </a:r>
            <a:r>
              <a:rPr lang="fr-FR" baseline="0" dirty="0"/>
              <a:t> </a:t>
            </a:r>
            <a:r>
              <a:rPr lang="fr-FR" baseline="0" dirty="0" err="1"/>
              <a:t>will</a:t>
            </a:r>
            <a:r>
              <a:rPr lang="fr-FR" baseline="0" dirty="0"/>
              <a:t> return to the queue, and </a:t>
            </a:r>
            <a:r>
              <a:rPr lang="fr-FR" baseline="0" dirty="0" err="1"/>
              <a:t>will</a:t>
            </a:r>
            <a:r>
              <a:rPr lang="fr-FR" baseline="0" dirty="0"/>
              <a:t> </a:t>
            </a:r>
            <a:r>
              <a:rPr lang="fr-FR" baseline="0" dirty="0" err="1"/>
              <a:t>be</a:t>
            </a:r>
            <a:r>
              <a:rPr lang="fr-FR" baseline="0" dirty="0"/>
              <a:t> </a:t>
            </a:r>
            <a:r>
              <a:rPr lang="fr-FR" baseline="0" dirty="0" err="1"/>
              <a:t>retried</a:t>
            </a:r>
            <a:r>
              <a:rPr lang="fr-FR" baseline="0" dirty="0"/>
              <a:t> in the </a:t>
            </a:r>
            <a:r>
              <a:rPr lang="fr-FR" baseline="0" dirty="0" err="1"/>
              <a:t>next</a:t>
            </a:r>
            <a:r>
              <a:rPr lang="fr-FR" baseline="0" dirty="0"/>
              <a:t> </a:t>
            </a:r>
            <a:r>
              <a:rPr lang="fr-FR" baseline="0" dirty="0" err="1"/>
              <a:t>turn</a:t>
            </a:r>
            <a:r>
              <a:rPr lang="fr-FR" baseline="0" dirty="0"/>
              <a:t>.</a:t>
            </a:r>
          </a:p>
          <a:p>
            <a:pPr marL="0" indent="0">
              <a:buFontTx/>
              <a:buNone/>
            </a:pPr>
            <a:endParaRPr lang="fr-FR" baseline="0" dirty="0"/>
          </a:p>
          <a:p>
            <a:pPr marL="0" indent="0">
              <a:buFontTx/>
              <a:buNone/>
            </a:pPr>
            <a:r>
              <a:rPr lang="fr-FR" baseline="0" dirty="0"/>
              <a:t>On the </a:t>
            </a:r>
            <a:r>
              <a:rPr lang="fr-FR" baseline="0" dirty="0" err="1"/>
              <a:t>other</a:t>
            </a:r>
            <a:r>
              <a:rPr lang="fr-FR" baseline="0" dirty="0"/>
              <a:t> hand, for the source 1 and 5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did</a:t>
            </a:r>
            <a:r>
              <a:rPr lang="fr-FR" baseline="0" dirty="0"/>
              <a:t> a one time extraction and ingestion </a:t>
            </a:r>
            <a:r>
              <a:rPr lang="fr-FR" baseline="0" dirty="0" err="1"/>
              <a:t>worflow</a:t>
            </a:r>
            <a:r>
              <a:rPr lang="fr-F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For 1, the </a:t>
            </a:r>
            <a:r>
              <a:rPr lang="fr-FR" baseline="0" dirty="0" err="1"/>
              <a:t>reference</a:t>
            </a:r>
            <a:r>
              <a:rPr lang="fr-FR" baseline="0" dirty="0"/>
              <a:t> data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extracted</a:t>
            </a:r>
            <a:r>
              <a:rPr lang="fr-FR" baseline="0" dirty="0"/>
              <a:t> </a:t>
            </a:r>
            <a:r>
              <a:rPr lang="fr-FR" baseline="0" dirty="0" err="1"/>
              <a:t>usind</a:t>
            </a:r>
            <a:r>
              <a:rPr lang="fr-FR" baseline="0" dirty="0"/>
              <a:t> a </a:t>
            </a:r>
            <a:r>
              <a:rPr lang="fr-FR" baseline="0" dirty="0" err="1"/>
              <a:t>bash</a:t>
            </a:r>
            <a:r>
              <a:rPr lang="fr-FR" baseline="0" dirty="0"/>
              <a:t> script, </a:t>
            </a:r>
            <a:r>
              <a:rPr lang="fr-FR" baseline="0" dirty="0" err="1"/>
              <a:t>loaded</a:t>
            </a:r>
            <a:r>
              <a:rPr lang="fr-FR" baseline="0" dirty="0"/>
              <a:t> to a </a:t>
            </a:r>
            <a:r>
              <a:rPr lang="fr-FR" baseline="0" dirty="0" err="1"/>
              <a:t>stagging</a:t>
            </a:r>
            <a:r>
              <a:rPr lang="fr-FR" baseline="0" dirty="0"/>
              <a:t> area in the local </a:t>
            </a:r>
            <a:r>
              <a:rPr lang="fr-FR" baseline="0" dirty="0" err="1"/>
              <a:t>filesystem</a:t>
            </a:r>
            <a:r>
              <a:rPr lang="fr-FR" baseline="0" dirty="0"/>
              <a:t> and </a:t>
            </a:r>
            <a:r>
              <a:rPr lang="fr-FR" baseline="0" dirty="0" err="1"/>
              <a:t>ingested</a:t>
            </a:r>
            <a:r>
              <a:rPr lang="fr-FR" baseline="0" dirty="0"/>
              <a:t> in the data base L1, in JSON format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For the 5, </a:t>
            </a:r>
            <a:r>
              <a:rPr lang="fr-FR" baseline="0" dirty="0" err="1"/>
              <a:t>selenium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used</a:t>
            </a:r>
            <a:r>
              <a:rPr lang="fr-FR" baseline="0" dirty="0"/>
              <a:t> to </a:t>
            </a:r>
            <a:r>
              <a:rPr lang="fr-FR" baseline="0" dirty="0" err="1"/>
              <a:t>scrap</a:t>
            </a:r>
            <a:r>
              <a:rPr lang="fr-FR" baseline="0" dirty="0"/>
              <a:t> all the information relative to </a:t>
            </a:r>
            <a:r>
              <a:rPr lang="fr-FR" baseline="0" dirty="0" err="1"/>
              <a:t>aircraft</a:t>
            </a:r>
            <a:r>
              <a:rPr lang="fr-FR" baseline="0" dirty="0"/>
              <a:t> </a:t>
            </a:r>
            <a:r>
              <a:rPr lang="fr-FR" baseline="0" dirty="0" err="1"/>
              <a:t>events</a:t>
            </a:r>
            <a:r>
              <a:rPr lang="fr-FR" baseline="0" dirty="0"/>
              <a:t> in the web, the data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rearranged</a:t>
            </a:r>
            <a:r>
              <a:rPr lang="fr-FR" baseline="0" dirty="0"/>
              <a:t> in a </a:t>
            </a:r>
            <a:r>
              <a:rPr lang="fr-FR" baseline="0" dirty="0" err="1"/>
              <a:t>tabular</a:t>
            </a:r>
            <a:r>
              <a:rPr lang="fr-FR" baseline="0" dirty="0"/>
              <a:t> format in the script and </a:t>
            </a:r>
            <a:r>
              <a:rPr lang="fr-FR" baseline="0" dirty="0" err="1"/>
              <a:t>ingested</a:t>
            </a:r>
            <a:r>
              <a:rPr lang="fr-FR" baseline="0" dirty="0"/>
              <a:t> in L1.</a:t>
            </a:r>
          </a:p>
          <a:p>
            <a:pPr marL="0" indent="0">
              <a:buFontTx/>
              <a:buNone/>
            </a:pPr>
            <a:endParaRPr lang="fr-FR" baseline="0" dirty="0"/>
          </a:p>
          <a:p>
            <a:pPr marL="0" indent="0">
              <a:buFontTx/>
              <a:buNone/>
            </a:pPr>
            <a:r>
              <a:rPr lang="fr-FR" baseline="0" dirty="0"/>
              <a:t>Storage:</a:t>
            </a:r>
          </a:p>
          <a:p>
            <a:pPr marL="0" indent="0">
              <a:buFontTx/>
              <a:buNone/>
            </a:pPr>
            <a:endParaRPr lang="fr-FR" baseline="0" dirty="0"/>
          </a:p>
          <a:p>
            <a:pPr marL="0" indent="0">
              <a:buFontTx/>
              <a:buNone/>
            </a:pPr>
            <a:r>
              <a:rPr lang="fr-FR" baseline="0" dirty="0"/>
              <a:t>The </a:t>
            </a:r>
            <a:r>
              <a:rPr lang="fr-FR" baseline="0" dirty="0" err="1"/>
              <a:t>storage</a:t>
            </a:r>
            <a:r>
              <a:rPr lang="fr-FR" baseline="0" dirty="0"/>
              <a:t> component </a:t>
            </a:r>
            <a:r>
              <a:rPr lang="fr-FR" baseline="0" dirty="0" err="1"/>
              <a:t>is</a:t>
            </a:r>
            <a:r>
              <a:rPr lang="fr-FR" baseline="0" dirty="0"/>
              <a:t> a data </a:t>
            </a:r>
            <a:r>
              <a:rPr lang="fr-FR" baseline="0" dirty="0" err="1"/>
              <a:t>wharehouse</a:t>
            </a:r>
            <a:r>
              <a:rPr lang="fr-FR" baseline="0" dirty="0"/>
              <a:t> </a:t>
            </a:r>
            <a:r>
              <a:rPr lang="fr-FR" baseline="0" dirty="0" err="1"/>
              <a:t>composed</a:t>
            </a:r>
            <a:r>
              <a:rPr lang="fr-FR" baseline="0" dirty="0"/>
              <a:t> by </a:t>
            </a:r>
            <a:r>
              <a:rPr lang="fr-FR" baseline="0" dirty="0" err="1"/>
              <a:t>three</a:t>
            </a:r>
            <a:r>
              <a:rPr lang="fr-FR" baseline="0" dirty="0"/>
              <a:t> </a:t>
            </a:r>
            <a:r>
              <a:rPr lang="fr-FR" baseline="0" dirty="0" err="1"/>
              <a:t>Postgresql</a:t>
            </a:r>
            <a:r>
              <a:rPr lang="fr-FR" baseline="0" dirty="0"/>
              <a:t> </a:t>
            </a:r>
            <a:r>
              <a:rPr lang="fr-FR" baseline="0" dirty="0" err="1"/>
              <a:t>Schemas</a:t>
            </a:r>
            <a:r>
              <a:rPr lang="fr-FR" baseline="0" dirty="0"/>
              <a:t>. L1, L2 and L3.</a:t>
            </a:r>
          </a:p>
          <a:p>
            <a:pPr marL="0" indent="0">
              <a:buFontTx/>
              <a:buNone/>
            </a:pPr>
            <a:r>
              <a:rPr lang="fr-FR" baseline="0" dirty="0"/>
              <a:t>In L1 the data lands in the original format, </a:t>
            </a:r>
            <a:r>
              <a:rPr lang="fr-FR" baseline="0" dirty="0" err="1"/>
              <a:t>raw</a:t>
            </a:r>
            <a:r>
              <a:rPr lang="fr-FR" baseline="0" dirty="0"/>
              <a:t>. For </a:t>
            </a:r>
            <a:r>
              <a:rPr lang="fr-FR" baseline="0" dirty="0" err="1"/>
              <a:t>example</a:t>
            </a:r>
            <a:r>
              <a:rPr lang="fr-FR" baseline="0" dirty="0"/>
              <a:t>, JSON for the </a:t>
            </a:r>
            <a:r>
              <a:rPr lang="fr-FR" baseline="0" dirty="0" err="1"/>
              <a:t>most</a:t>
            </a:r>
            <a:r>
              <a:rPr lang="fr-FR" baseline="0" dirty="0"/>
              <a:t> part and </a:t>
            </a:r>
            <a:r>
              <a:rPr lang="fr-FR" baseline="0" dirty="0" err="1"/>
              <a:t>tabular</a:t>
            </a:r>
            <a:r>
              <a:rPr lang="fr-FR" baseline="0" dirty="0"/>
              <a:t> for the source 5 </a:t>
            </a:r>
            <a:r>
              <a:rPr lang="fr-FR" baseline="0" dirty="0" err="1"/>
              <a:t>only</a:t>
            </a:r>
            <a:r>
              <a:rPr lang="fr-FR" baseline="0" dirty="0"/>
              <a:t>. It </a:t>
            </a:r>
            <a:r>
              <a:rPr lang="fr-FR" baseline="0" dirty="0" err="1"/>
              <a:t>is</a:t>
            </a:r>
            <a:r>
              <a:rPr lang="fr-FR" baseline="0" dirty="0"/>
              <a:t> a pseudo </a:t>
            </a:r>
            <a:r>
              <a:rPr lang="fr-FR" baseline="0" dirty="0" err="1"/>
              <a:t>stagging</a:t>
            </a:r>
            <a:r>
              <a:rPr lang="fr-FR" baseline="0" dirty="0"/>
              <a:t> zone, </a:t>
            </a:r>
            <a:r>
              <a:rPr lang="fr-FR" baseline="0" dirty="0" err="1"/>
              <a:t>used</a:t>
            </a:r>
            <a:r>
              <a:rPr lang="fr-FR" baseline="0" dirty="0"/>
              <a:t> </a:t>
            </a:r>
            <a:r>
              <a:rPr lang="fr-FR" baseline="0" dirty="0" err="1"/>
              <a:t>primarily</a:t>
            </a:r>
            <a:r>
              <a:rPr lang="fr-FR" baseline="0" dirty="0"/>
              <a:t> for </a:t>
            </a:r>
            <a:r>
              <a:rPr lang="fr-FR" baseline="0" dirty="0" err="1"/>
              <a:t>keeping</a:t>
            </a:r>
            <a:r>
              <a:rPr lang="fr-FR" baseline="0" dirty="0"/>
              <a:t> the maximum </a:t>
            </a:r>
            <a:r>
              <a:rPr lang="fr-FR" baseline="0" dirty="0" err="1"/>
              <a:t>amount</a:t>
            </a:r>
            <a:r>
              <a:rPr lang="fr-FR" baseline="0" dirty="0"/>
              <a:t> of the original data </a:t>
            </a:r>
            <a:r>
              <a:rPr lang="fr-FR" baseline="0" dirty="0" err="1"/>
              <a:t>without</a:t>
            </a:r>
            <a:r>
              <a:rPr lang="fr-FR" baseline="0" dirty="0"/>
              <a:t> </a:t>
            </a:r>
            <a:r>
              <a:rPr lang="fr-FR" baseline="0" dirty="0" err="1"/>
              <a:t>tranformations</a:t>
            </a:r>
            <a:r>
              <a:rPr lang="fr-FR" baseline="0" dirty="0"/>
              <a:t> and </a:t>
            </a:r>
            <a:r>
              <a:rPr lang="fr-FR" baseline="0" dirty="0" err="1"/>
              <a:t>filters</a:t>
            </a:r>
            <a:r>
              <a:rPr lang="fr-FR" baseline="0" dirty="0"/>
              <a:t>.</a:t>
            </a:r>
          </a:p>
          <a:p>
            <a:pPr marL="0" indent="0">
              <a:buFontTx/>
              <a:buNone/>
            </a:pPr>
            <a:r>
              <a:rPr lang="fr-FR" baseline="0" dirty="0" err="1"/>
              <a:t>Then</a:t>
            </a:r>
            <a:r>
              <a:rPr lang="fr-FR" baseline="0" dirty="0"/>
              <a:t>, </a:t>
            </a:r>
            <a:r>
              <a:rPr lang="fr-FR" baseline="0" dirty="0" err="1"/>
              <a:t>there</a:t>
            </a:r>
            <a:r>
              <a:rPr lang="fr-FR" baseline="0" dirty="0"/>
              <a:t> are </a:t>
            </a:r>
            <a:r>
              <a:rPr lang="fr-FR" baseline="0" dirty="0" err="1"/>
              <a:t>two</a:t>
            </a:r>
            <a:r>
              <a:rPr lang="fr-FR" baseline="0" dirty="0"/>
              <a:t> types of </a:t>
            </a:r>
            <a:r>
              <a:rPr lang="fr-FR" baseline="0" dirty="0" err="1"/>
              <a:t>automated</a:t>
            </a:r>
            <a:r>
              <a:rPr lang="fr-FR" baseline="0" dirty="0"/>
              <a:t> pipelines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tranform</a:t>
            </a:r>
            <a:r>
              <a:rPr lang="fr-FR" baseline="0" dirty="0"/>
              <a:t> and </a:t>
            </a:r>
            <a:r>
              <a:rPr lang="fr-FR" baseline="0" dirty="0" err="1"/>
              <a:t>load</a:t>
            </a:r>
            <a:r>
              <a:rPr lang="fr-FR" baseline="0" dirty="0"/>
              <a:t> the data to the second layer L2, </a:t>
            </a:r>
            <a:r>
              <a:rPr lang="fr-FR" baseline="0" dirty="0" err="1"/>
              <a:t>where</a:t>
            </a:r>
            <a:r>
              <a:rPr lang="fr-FR" baseline="0" dirty="0"/>
              <a:t> the data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higly</a:t>
            </a:r>
            <a:r>
              <a:rPr lang="fr-FR" baseline="0" dirty="0"/>
              <a:t> </a:t>
            </a:r>
            <a:r>
              <a:rPr lang="fr-FR" baseline="0" dirty="0" err="1"/>
              <a:t>normalized</a:t>
            </a:r>
            <a:r>
              <a:rPr lang="fr-FR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One </a:t>
            </a:r>
            <a:r>
              <a:rPr lang="fr-FR" baseline="0" dirty="0" err="1"/>
              <a:t>based</a:t>
            </a:r>
            <a:r>
              <a:rPr lang="fr-FR" baseline="0" dirty="0"/>
              <a:t> on python and </a:t>
            </a:r>
            <a:r>
              <a:rPr lang="fr-FR" baseline="0" dirty="0" err="1"/>
              <a:t>orchestrated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airflow, to combine and </a:t>
            </a:r>
            <a:r>
              <a:rPr lang="fr-FR" baseline="0" dirty="0" err="1"/>
              <a:t>normalize</a:t>
            </a:r>
            <a:r>
              <a:rPr lang="fr-FR" baseline="0" dirty="0"/>
              <a:t> the data </a:t>
            </a:r>
            <a:r>
              <a:rPr lang="fr-FR" baseline="0" dirty="0" err="1"/>
              <a:t>comming</a:t>
            </a:r>
            <a:r>
              <a:rPr lang="fr-FR" baseline="0" dirty="0"/>
              <a:t> </a:t>
            </a:r>
            <a:r>
              <a:rPr lang="fr-FR" baseline="0" dirty="0" err="1"/>
              <a:t>from</a:t>
            </a:r>
            <a:r>
              <a:rPr lang="fr-FR" baseline="0" dirty="0"/>
              <a:t> sources 2 and 3.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Second, one </a:t>
            </a:r>
            <a:r>
              <a:rPr lang="fr-FR" baseline="0" dirty="0" err="1"/>
              <a:t>based</a:t>
            </a:r>
            <a:r>
              <a:rPr lang="fr-FR" baseline="0" dirty="0"/>
              <a:t> on SQL triggers </a:t>
            </a:r>
            <a:r>
              <a:rPr lang="fr-FR" baseline="0" dirty="0" err="1"/>
              <a:t>deploied</a:t>
            </a:r>
            <a:r>
              <a:rPr lang="fr-FR" baseline="0" dirty="0"/>
              <a:t> </a:t>
            </a:r>
            <a:r>
              <a:rPr lang="fr-FR" baseline="0" dirty="0" err="1"/>
              <a:t>directly</a:t>
            </a:r>
            <a:r>
              <a:rPr lang="fr-FR" baseline="0" dirty="0"/>
              <a:t> in the server to </a:t>
            </a:r>
            <a:r>
              <a:rPr lang="fr-FR" baseline="0" dirty="0" err="1"/>
              <a:t>also</a:t>
            </a:r>
            <a:r>
              <a:rPr lang="fr-FR" baseline="0" dirty="0"/>
              <a:t> </a:t>
            </a:r>
            <a:r>
              <a:rPr lang="fr-FR" baseline="0" dirty="0" err="1"/>
              <a:t>normalize</a:t>
            </a:r>
            <a:r>
              <a:rPr lang="fr-FR" baseline="0" dirty="0"/>
              <a:t> the data </a:t>
            </a:r>
            <a:r>
              <a:rPr lang="fr-FR" baseline="0" dirty="0" err="1"/>
              <a:t>comming</a:t>
            </a:r>
            <a:r>
              <a:rPr lang="fr-FR" baseline="0" dirty="0"/>
              <a:t> </a:t>
            </a:r>
            <a:r>
              <a:rPr lang="fr-FR" baseline="0" dirty="0" err="1"/>
              <a:t>from</a:t>
            </a:r>
            <a:r>
              <a:rPr lang="fr-FR" baseline="0" dirty="0"/>
              <a:t> the source 4. (no </a:t>
            </a:r>
            <a:r>
              <a:rPr lang="fr-FR" baseline="0" dirty="0" err="1"/>
              <a:t>need</a:t>
            </a:r>
            <a:r>
              <a:rPr lang="fr-FR" baseline="0" dirty="0"/>
              <a:t> of </a:t>
            </a:r>
            <a:r>
              <a:rPr lang="fr-FR" baseline="0" dirty="0" err="1"/>
              <a:t>external</a:t>
            </a:r>
            <a:r>
              <a:rPr lang="fr-FR" baseline="0" dirty="0"/>
              <a:t> orchestration)</a:t>
            </a:r>
          </a:p>
          <a:p>
            <a:pPr marL="0" indent="0">
              <a:buFontTx/>
              <a:buNone/>
            </a:pPr>
            <a:r>
              <a:rPr lang="fr-FR" baseline="0" dirty="0" err="1"/>
              <a:t>Advantages</a:t>
            </a:r>
            <a:r>
              <a:rPr lang="fr-FR" baseline="0" dirty="0"/>
              <a:t> of </a:t>
            </a:r>
            <a:r>
              <a:rPr lang="fr-FR" baseline="0" dirty="0" err="1"/>
              <a:t>normalization</a:t>
            </a:r>
            <a:r>
              <a:rPr lang="fr-FR" baseline="0" dirty="0"/>
              <a:t> the data in </a:t>
            </a:r>
            <a:r>
              <a:rPr lang="fr-FR" baseline="0" dirty="0" err="1"/>
              <a:t>this</a:t>
            </a:r>
            <a:r>
              <a:rPr lang="fr-FR" baseline="0" dirty="0"/>
              <a:t> </a:t>
            </a:r>
            <a:r>
              <a:rPr lang="fr-FR" baseline="0" dirty="0" err="1"/>
              <a:t>step</a:t>
            </a:r>
            <a:r>
              <a:rPr lang="fr-FR" baseline="0" dirty="0"/>
              <a:t> are:</a:t>
            </a:r>
          </a:p>
          <a:p>
            <a:pPr marL="171450" indent="-171450">
              <a:buFontTx/>
              <a:buChar char="-"/>
            </a:pPr>
            <a:r>
              <a:rPr lang="fr-FR" baseline="0" dirty="0" err="1"/>
              <a:t>Eliminates</a:t>
            </a:r>
            <a:r>
              <a:rPr lang="fr-FR" baseline="0" dirty="0"/>
              <a:t> data duplication (</a:t>
            </a:r>
            <a:r>
              <a:rPr lang="fr-FR" baseline="0" dirty="0" err="1"/>
              <a:t>eliminates</a:t>
            </a:r>
            <a:r>
              <a:rPr lang="fr-FR" baseline="0" dirty="0"/>
              <a:t> </a:t>
            </a:r>
            <a:r>
              <a:rPr lang="fr-FR" baseline="0" dirty="0" err="1"/>
              <a:t>redundancy</a:t>
            </a:r>
            <a:r>
              <a:rPr lang="fr-FR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baseline="0" dirty="0" err="1"/>
              <a:t>Improves</a:t>
            </a:r>
            <a:r>
              <a:rPr lang="fr-FR" baseline="0" dirty="0"/>
              <a:t> data </a:t>
            </a:r>
            <a:r>
              <a:rPr lang="fr-FR" baseline="0" dirty="0" err="1"/>
              <a:t>quality</a:t>
            </a:r>
            <a:r>
              <a:rPr lang="fr-FR" baseline="0" dirty="0"/>
              <a:t>, </a:t>
            </a:r>
            <a:r>
              <a:rPr lang="fr-FR" baseline="0" dirty="0" err="1"/>
              <a:t>because</a:t>
            </a:r>
            <a:r>
              <a:rPr lang="fr-FR" baseline="0" dirty="0"/>
              <a:t> </a:t>
            </a:r>
            <a:r>
              <a:rPr lang="fr-FR" baseline="0" dirty="0" err="1"/>
              <a:t>foreing</a:t>
            </a:r>
            <a:r>
              <a:rPr lang="fr-FR" baseline="0" dirty="0"/>
              <a:t> key </a:t>
            </a:r>
            <a:r>
              <a:rPr lang="fr-FR" baseline="0" dirty="0" err="1"/>
              <a:t>relationship</a:t>
            </a:r>
            <a:r>
              <a:rPr lang="fr-FR" baseline="0" dirty="0"/>
              <a:t> must </a:t>
            </a:r>
            <a:r>
              <a:rPr lang="fr-FR" baseline="0" dirty="0" err="1"/>
              <a:t>be</a:t>
            </a:r>
            <a:r>
              <a:rPr lang="fr-FR" baseline="0" dirty="0"/>
              <a:t> </a:t>
            </a:r>
            <a:r>
              <a:rPr lang="fr-FR" baseline="0" dirty="0" err="1"/>
              <a:t>respected</a:t>
            </a:r>
            <a:endParaRPr lang="fr-F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/>
              <a:t>Finally</a:t>
            </a:r>
            <a:r>
              <a:rPr lang="fr-FR" baseline="0" dirty="0"/>
              <a:t> the L3, </a:t>
            </a:r>
            <a:r>
              <a:rPr lang="fr-FR" baseline="0" dirty="0" err="1"/>
              <a:t>contains</a:t>
            </a:r>
            <a:r>
              <a:rPr lang="fr-FR" baseline="0" dirty="0"/>
              <a:t> </a:t>
            </a:r>
            <a:r>
              <a:rPr lang="fr-FR" baseline="0" dirty="0" err="1"/>
              <a:t>wide</a:t>
            </a:r>
            <a:r>
              <a:rPr lang="fr-FR" baseline="0" dirty="0"/>
              <a:t> tables, </a:t>
            </a:r>
            <a:r>
              <a:rPr lang="fr-FR" baseline="0" dirty="0" err="1"/>
              <a:t>aggregated</a:t>
            </a:r>
            <a:r>
              <a:rPr lang="fr-FR" baseline="0" dirty="0"/>
              <a:t> and </a:t>
            </a:r>
            <a:r>
              <a:rPr lang="fr-FR" baseline="0" dirty="0" err="1"/>
              <a:t>ready</a:t>
            </a:r>
            <a:r>
              <a:rPr lang="fr-FR" baseline="0" dirty="0"/>
              <a:t> for the </a:t>
            </a:r>
            <a:r>
              <a:rPr lang="fr-FR" baseline="0" dirty="0" err="1"/>
              <a:t>consumtion</a:t>
            </a:r>
            <a:r>
              <a:rPr lang="fr-FR" baseline="0" dirty="0"/>
              <a:t>. This layer </a:t>
            </a:r>
            <a:r>
              <a:rPr lang="fr-FR" baseline="0" dirty="0" err="1"/>
              <a:t>can</a:t>
            </a:r>
            <a:r>
              <a:rPr lang="fr-FR" baseline="0" dirty="0"/>
              <a:t> </a:t>
            </a:r>
            <a:r>
              <a:rPr lang="fr-FR" baseline="0" dirty="0" err="1"/>
              <a:t>be</a:t>
            </a:r>
            <a:r>
              <a:rPr lang="fr-FR" baseline="0" dirty="0"/>
              <a:t> </a:t>
            </a:r>
            <a:r>
              <a:rPr lang="fr-FR" baseline="0" dirty="0" err="1"/>
              <a:t>called</a:t>
            </a:r>
            <a:r>
              <a:rPr lang="fr-FR" baseline="0" dirty="0"/>
              <a:t> the </a:t>
            </a:r>
            <a:r>
              <a:rPr lang="fr-FR" baseline="0" dirty="0" err="1"/>
              <a:t>semantinc</a:t>
            </a:r>
            <a:r>
              <a:rPr lang="fr-FR" baseline="0" dirty="0"/>
              <a:t> layer, </a:t>
            </a:r>
            <a:r>
              <a:rPr lang="fr-FR" baseline="0" dirty="0" err="1"/>
              <a:t>because</a:t>
            </a:r>
            <a:r>
              <a:rPr lang="fr-FR" baseline="0" dirty="0"/>
              <a:t> </a:t>
            </a:r>
            <a:r>
              <a:rPr lang="fr-FR" baseline="0" dirty="0" err="1"/>
              <a:t>it</a:t>
            </a:r>
            <a:r>
              <a:rPr lang="fr-FR" baseline="0" dirty="0"/>
              <a:t> </a:t>
            </a:r>
            <a:r>
              <a:rPr lang="fr-FR" baseline="0" dirty="0" err="1"/>
              <a:t>contains</a:t>
            </a:r>
            <a:r>
              <a:rPr lang="fr-FR" baseline="0" dirty="0"/>
              <a:t> the </a:t>
            </a:r>
            <a:r>
              <a:rPr lang="fr-FR" baseline="0" dirty="0" err="1"/>
              <a:t>bussines</a:t>
            </a:r>
            <a:r>
              <a:rPr lang="fr-FR" baseline="0" dirty="0"/>
              <a:t> </a:t>
            </a:r>
            <a:r>
              <a:rPr lang="fr-FR" baseline="0" dirty="0" err="1"/>
              <a:t>logic</a:t>
            </a:r>
            <a:r>
              <a:rPr lang="fr-FR" baseline="0" dirty="0"/>
              <a:t> </a:t>
            </a:r>
            <a:r>
              <a:rPr lang="fr-FR" baseline="0" dirty="0" err="1"/>
              <a:t>developped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the </a:t>
            </a:r>
            <a:r>
              <a:rPr lang="fr-FR" baseline="0" dirty="0" err="1"/>
              <a:t>field</a:t>
            </a:r>
            <a:r>
              <a:rPr lang="fr-FR" baseline="0" dirty="0"/>
              <a:t> experts and </a:t>
            </a:r>
            <a:r>
              <a:rPr lang="fr-FR" baseline="0" dirty="0" err="1"/>
              <a:t>applied</a:t>
            </a:r>
            <a:r>
              <a:rPr lang="fr-FR" baseline="0" dirty="0"/>
              <a:t> to </a:t>
            </a:r>
            <a:r>
              <a:rPr lang="fr-FR" baseline="0" dirty="0" err="1"/>
              <a:t>responde</a:t>
            </a:r>
            <a:r>
              <a:rPr lang="fr-FR" baseline="0" dirty="0"/>
              <a:t> to the use cases.</a:t>
            </a:r>
          </a:p>
          <a:p>
            <a:pPr marL="171450" indent="-171450">
              <a:buFontTx/>
              <a:buChar char="-"/>
            </a:pPr>
            <a:endParaRPr lang="fr-FR" baseline="0" dirty="0"/>
          </a:p>
          <a:p>
            <a:pPr marL="0" indent="0">
              <a:buFontTx/>
              <a:buNone/>
            </a:pPr>
            <a:endParaRPr lang="fr-FR" baseline="0" dirty="0"/>
          </a:p>
          <a:p>
            <a:pPr marL="0" indent="0">
              <a:buFontTx/>
              <a:buNone/>
            </a:pPr>
            <a:endParaRPr lang="fr-FR" baseline="0" dirty="0"/>
          </a:p>
          <a:p>
            <a:pPr marL="0" indent="0">
              <a:buFontTx/>
              <a:buNone/>
            </a:pPr>
            <a:endParaRPr lang="fr-FR" baseline="0" dirty="0"/>
          </a:p>
          <a:p>
            <a:pPr marL="0" indent="0">
              <a:buFontTx/>
              <a:buNone/>
            </a:pPr>
            <a:endParaRPr lang="fr-FR" baseline="0" dirty="0"/>
          </a:p>
          <a:p>
            <a:pPr marL="171450" indent="-171450">
              <a:buFontTx/>
              <a:buChar char="-"/>
            </a:pPr>
            <a:endParaRPr lang="fr-FR" baseline="0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59A7-EF5F-4590-88DD-4A50510FBE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86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40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4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0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48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70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7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8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4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8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6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82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93E8-8661-4E6D-A0FC-4BAA29DB532C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61A1-F94B-499C-A8B6-A8DE5FE7475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1484644562,&quot;Placement&quot;:&quot;Header&quot;,&quot;Top&quot;:0.0,&quot;Left&quot;:435.021423,&quot;SlideWidth&quot;:960,&quot;SlideHeight&quot;:540}"/>
          <p:cNvSpPr txBox="1"/>
          <p:nvPr userDrawn="1"/>
        </p:nvSpPr>
        <p:spPr>
          <a:xfrm>
            <a:off x="5524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hyperlink" Target="https://medium.com/@lou_adam/anatomy-of-a-data-platform-how-to-choose-your-data-architecture-bc36472e7783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m_ip:8085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vm_ip:8000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38" y="469444"/>
            <a:ext cx="959699" cy="41950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38" y="1045028"/>
            <a:ext cx="666657" cy="6444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215" y="378141"/>
            <a:ext cx="485775" cy="3714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608" y="1045028"/>
            <a:ext cx="455399" cy="75702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03" y="1984875"/>
            <a:ext cx="1392068" cy="30600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870" y="2473699"/>
            <a:ext cx="504825" cy="52387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855" y="3171049"/>
            <a:ext cx="1273816" cy="57965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737" y="3991654"/>
            <a:ext cx="7620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/>
          <p:cNvGrpSpPr/>
          <p:nvPr/>
        </p:nvGrpSpPr>
        <p:grpSpPr>
          <a:xfrm>
            <a:off x="90728" y="498853"/>
            <a:ext cx="5852667" cy="5921253"/>
            <a:chOff x="507746" y="498853"/>
            <a:chExt cx="5852667" cy="5921253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746" y="498853"/>
              <a:ext cx="5852667" cy="5921253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898797" y="1681842"/>
              <a:ext cx="191588" cy="1915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59957" y="5393871"/>
              <a:ext cx="191588" cy="1915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4228737" y="1873431"/>
              <a:ext cx="191588" cy="1915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6000206" y="3120534"/>
              <a:ext cx="191588" cy="1915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4056380" y="4019478"/>
              <a:ext cx="0" cy="6068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4500245" y="4021383"/>
              <a:ext cx="0" cy="6068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7440" y="4061041"/>
              <a:ext cx="629272" cy="378285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Ellipse 26"/>
            <p:cNvSpPr/>
            <p:nvPr/>
          </p:nvSpPr>
          <p:spPr>
            <a:xfrm>
              <a:off x="4670697" y="4154388"/>
              <a:ext cx="191588" cy="1915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9" name="Ellipse 28"/>
          <p:cNvSpPr/>
          <p:nvPr/>
        </p:nvSpPr>
        <p:spPr>
          <a:xfrm>
            <a:off x="6191844" y="1223554"/>
            <a:ext cx="191588" cy="191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83432" y="1150072"/>
            <a:ext cx="539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Reference Data: </a:t>
            </a:r>
            <a:r>
              <a:rPr lang="fr-FR" sz="1600" dirty="0" err="1"/>
              <a:t>airports</a:t>
            </a:r>
            <a:r>
              <a:rPr lang="fr-FR" sz="1600" dirty="0"/>
              <a:t>, </a:t>
            </a:r>
            <a:r>
              <a:rPr lang="fr-FR" sz="1600" dirty="0" err="1"/>
              <a:t>airlines</a:t>
            </a:r>
            <a:r>
              <a:rPr lang="fr-FR" sz="1600" dirty="0"/>
              <a:t>, </a:t>
            </a:r>
            <a:r>
              <a:rPr lang="fr-FR" sz="1600" dirty="0" err="1"/>
              <a:t>aircrafts</a:t>
            </a:r>
            <a:r>
              <a:rPr lang="fr-FR" sz="1600" dirty="0"/>
              <a:t>, </a:t>
            </a:r>
            <a:r>
              <a:rPr lang="fr-FR" sz="1600" dirty="0" err="1"/>
              <a:t>cities</a:t>
            </a:r>
            <a:r>
              <a:rPr lang="fr-FR" sz="1600" dirty="0"/>
              <a:t>, countries.</a:t>
            </a:r>
          </a:p>
          <a:p>
            <a:r>
              <a:rPr lang="fr-FR" sz="1600" dirty="0" err="1"/>
              <a:t>Slowly</a:t>
            </a:r>
            <a:r>
              <a:rPr lang="fr-FR" sz="1600" dirty="0"/>
              <a:t> </a:t>
            </a:r>
            <a:r>
              <a:rPr lang="fr-FR" sz="1600" dirty="0" err="1"/>
              <a:t>changing</a:t>
            </a:r>
            <a:r>
              <a:rPr lang="fr-FR" sz="1600" dirty="0"/>
              <a:t> dimensions, but </a:t>
            </a:r>
            <a:r>
              <a:rPr lang="fr-FR" sz="1600" dirty="0" err="1"/>
              <a:t>modeled</a:t>
            </a:r>
            <a:r>
              <a:rPr lang="fr-FR" sz="1600" dirty="0"/>
              <a:t> as constant.</a:t>
            </a:r>
          </a:p>
          <a:p>
            <a:r>
              <a:rPr lang="fr-FR" sz="1600" dirty="0" err="1"/>
              <a:t>Extracted</a:t>
            </a:r>
            <a:r>
              <a:rPr lang="fr-FR" sz="1600" dirty="0"/>
              <a:t> </a:t>
            </a:r>
            <a:r>
              <a:rPr lang="fr-FR" sz="1600" dirty="0" err="1"/>
              <a:t>only</a:t>
            </a:r>
            <a:r>
              <a:rPr lang="fr-FR" sz="1600" dirty="0"/>
              <a:t> once.</a:t>
            </a:r>
          </a:p>
        </p:txBody>
      </p:sp>
      <p:sp>
        <p:nvSpPr>
          <p:cNvPr id="31" name="Ellipse 30"/>
          <p:cNvSpPr/>
          <p:nvPr/>
        </p:nvSpPr>
        <p:spPr>
          <a:xfrm>
            <a:off x="6191844" y="2068690"/>
            <a:ext cx="191588" cy="191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383431" y="1992240"/>
            <a:ext cx="5892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Departures</a:t>
            </a:r>
            <a:r>
              <a:rPr lang="fr-FR" sz="1600" dirty="0"/>
              <a:t>: </a:t>
            </a:r>
            <a:r>
              <a:rPr lang="fr-FR" sz="1600" dirty="0" err="1"/>
              <a:t>actual</a:t>
            </a:r>
            <a:r>
              <a:rPr lang="fr-FR" sz="1600" dirty="0"/>
              <a:t> </a:t>
            </a:r>
            <a:r>
              <a:rPr lang="fr-FR" sz="1600" dirty="0" err="1"/>
              <a:t>departures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a </a:t>
            </a:r>
            <a:r>
              <a:rPr lang="fr-FR" sz="1600" dirty="0" err="1"/>
              <a:t>given</a:t>
            </a:r>
            <a:r>
              <a:rPr lang="fr-FR" sz="1600" dirty="0"/>
              <a:t> </a:t>
            </a:r>
            <a:r>
              <a:rPr lang="fr-FR" sz="1600" dirty="0" err="1"/>
              <a:t>airport</a:t>
            </a:r>
            <a:r>
              <a:rPr lang="fr-FR" sz="1600" dirty="0"/>
              <a:t> and a time range.</a:t>
            </a:r>
          </a:p>
          <a:p>
            <a:r>
              <a:rPr lang="fr-FR" sz="1600" dirty="0"/>
              <a:t>Constant dimension as </a:t>
            </a:r>
            <a:r>
              <a:rPr lang="fr-FR" sz="1600" dirty="0" err="1"/>
              <a:t>describes</a:t>
            </a:r>
            <a:r>
              <a:rPr lang="fr-FR" sz="1600" dirty="0"/>
              <a:t> </a:t>
            </a:r>
            <a:r>
              <a:rPr lang="fr-FR" sz="1600" dirty="0" err="1"/>
              <a:t>past</a:t>
            </a:r>
            <a:r>
              <a:rPr lang="fr-FR" sz="1600" dirty="0"/>
              <a:t> data.</a:t>
            </a:r>
          </a:p>
          <a:p>
            <a:r>
              <a:rPr lang="fr-FR" sz="1600" dirty="0" err="1"/>
              <a:t>Every</a:t>
            </a:r>
            <a:r>
              <a:rPr lang="fr-FR" sz="1600" dirty="0"/>
              <a:t> </a:t>
            </a:r>
            <a:r>
              <a:rPr lang="fr-FR" sz="1600" dirty="0" err="1"/>
              <a:t>day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extract</a:t>
            </a:r>
            <a:r>
              <a:rPr lang="fr-FR" sz="1600" dirty="0"/>
              <a:t> the J-1 </a:t>
            </a:r>
            <a:r>
              <a:rPr lang="fr-FR" sz="1600" dirty="0" err="1"/>
              <a:t>departures</a:t>
            </a:r>
            <a:r>
              <a:rPr lang="fr-FR" sz="1600" dirty="0"/>
              <a:t> (300 </a:t>
            </a:r>
            <a:r>
              <a:rPr lang="fr-FR" sz="1600" dirty="0" err="1"/>
              <a:t>queries</a:t>
            </a:r>
            <a:r>
              <a:rPr lang="fr-FR" sz="1600" dirty="0"/>
              <a:t>/</a:t>
            </a:r>
            <a:r>
              <a:rPr lang="fr-FR" sz="1600" dirty="0" err="1"/>
              <a:t>day</a:t>
            </a:r>
            <a:r>
              <a:rPr lang="fr-FR" sz="1600" dirty="0"/>
              <a:t>).</a:t>
            </a:r>
          </a:p>
        </p:txBody>
      </p:sp>
      <p:sp>
        <p:nvSpPr>
          <p:cNvPr id="33" name="Ellipse 32"/>
          <p:cNvSpPr/>
          <p:nvPr/>
        </p:nvSpPr>
        <p:spPr>
          <a:xfrm>
            <a:off x="6159692" y="2935190"/>
            <a:ext cx="191588" cy="191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383430" y="2856142"/>
            <a:ext cx="4991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Arrivals</a:t>
            </a:r>
            <a:r>
              <a:rPr lang="fr-FR" sz="1600" dirty="0"/>
              <a:t>: </a:t>
            </a:r>
            <a:r>
              <a:rPr lang="fr-FR" sz="1600" dirty="0" err="1"/>
              <a:t>actual</a:t>
            </a:r>
            <a:r>
              <a:rPr lang="fr-FR" sz="1600" dirty="0"/>
              <a:t> </a:t>
            </a:r>
            <a:r>
              <a:rPr lang="fr-FR" sz="1600" dirty="0" err="1"/>
              <a:t>arrivals</a:t>
            </a:r>
            <a:r>
              <a:rPr lang="fr-FR" sz="1600" dirty="0"/>
              <a:t> to a </a:t>
            </a:r>
            <a:r>
              <a:rPr lang="fr-FR" sz="1600" dirty="0" err="1"/>
              <a:t>given</a:t>
            </a:r>
            <a:r>
              <a:rPr lang="fr-FR" sz="1600" dirty="0"/>
              <a:t> </a:t>
            </a:r>
            <a:r>
              <a:rPr lang="fr-FR" sz="1600" dirty="0" err="1"/>
              <a:t>airport</a:t>
            </a:r>
            <a:r>
              <a:rPr lang="fr-FR" sz="1600" dirty="0"/>
              <a:t> and a time range.</a:t>
            </a:r>
          </a:p>
          <a:p>
            <a:r>
              <a:rPr lang="fr-FR" sz="1600" dirty="0"/>
              <a:t>Constant dimension as </a:t>
            </a:r>
            <a:r>
              <a:rPr lang="fr-FR" sz="1600" dirty="0" err="1"/>
              <a:t>describes</a:t>
            </a:r>
            <a:r>
              <a:rPr lang="fr-FR" sz="1600" dirty="0"/>
              <a:t> </a:t>
            </a:r>
            <a:r>
              <a:rPr lang="fr-FR" sz="1600" dirty="0" err="1"/>
              <a:t>past</a:t>
            </a:r>
            <a:r>
              <a:rPr lang="fr-FR" sz="1600" dirty="0"/>
              <a:t> data.</a:t>
            </a:r>
          </a:p>
          <a:p>
            <a:r>
              <a:rPr lang="fr-FR" sz="1600" dirty="0" err="1"/>
              <a:t>Every</a:t>
            </a:r>
            <a:r>
              <a:rPr lang="fr-FR" sz="1600" dirty="0"/>
              <a:t> </a:t>
            </a:r>
            <a:r>
              <a:rPr lang="fr-FR" sz="1600" dirty="0" err="1"/>
              <a:t>day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extract</a:t>
            </a:r>
            <a:r>
              <a:rPr lang="fr-FR" sz="1600" dirty="0"/>
              <a:t> the J-1 </a:t>
            </a:r>
            <a:r>
              <a:rPr lang="fr-FR" sz="1600" dirty="0" err="1"/>
              <a:t>arrivals</a:t>
            </a:r>
            <a:r>
              <a:rPr lang="fr-FR" sz="1600" dirty="0"/>
              <a:t> (300 </a:t>
            </a:r>
            <a:r>
              <a:rPr lang="fr-FR" sz="1600" dirty="0" err="1"/>
              <a:t>queries</a:t>
            </a:r>
            <a:r>
              <a:rPr lang="fr-FR" sz="1600" dirty="0"/>
              <a:t>/</a:t>
            </a:r>
            <a:r>
              <a:rPr lang="fr-FR" sz="1600" dirty="0" err="1"/>
              <a:t>day</a:t>
            </a:r>
            <a:r>
              <a:rPr lang="fr-FR" sz="1600" dirty="0"/>
              <a:t>).</a:t>
            </a:r>
          </a:p>
        </p:txBody>
      </p:sp>
      <p:sp>
        <p:nvSpPr>
          <p:cNvPr id="35" name="Ellipse 34"/>
          <p:cNvSpPr/>
          <p:nvPr/>
        </p:nvSpPr>
        <p:spPr>
          <a:xfrm>
            <a:off x="6126963" y="3894877"/>
            <a:ext cx="191588" cy="191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6350701" y="3815829"/>
            <a:ext cx="577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Future </a:t>
            </a:r>
            <a:r>
              <a:rPr lang="fr-FR" sz="1600" dirty="0" err="1"/>
              <a:t>flights</a:t>
            </a:r>
            <a:r>
              <a:rPr lang="fr-FR" sz="1600" dirty="0"/>
              <a:t>: </a:t>
            </a:r>
            <a:r>
              <a:rPr lang="fr-FR" sz="1600" dirty="0" err="1"/>
              <a:t>flights</a:t>
            </a:r>
            <a:r>
              <a:rPr lang="fr-FR" sz="1600" dirty="0"/>
              <a:t> </a:t>
            </a:r>
            <a:r>
              <a:rPr lang="fr-FR" sz="1600" dirty="0" err="1"/>
              <a:t>scheduled</a:t>
            </a:r>
            <a:r>
              <a:rPr lang="fr-FR" sz="1600" dirty="0"/>
              <a:t> for a </a:t>
            </a:r>
            <a:r>
              <a:rPr lang="fr-FR" sz="1600" dirty="0" err="1"/>
              <a:t>given</a:t>
            </a:r>
            <a:r>
              <a:rPr lang="fr-FR" sz="1600" dirty="0"/>
              <a:t> route and </a:t>
            </a:r>
            <a:r>
              <a:rPr lang="fr-FR" sz="1600" dirty="0" err="1"/>
              <a:t>day</a:t>
            </a:r>
            <a:r>
              <a:rPr lang="fr-FR" sz="1600" dirty="0"/>
              <a:t>.</a:t>
            </a:r>
          </a:p>
          <a:p>
            <a:r>
              <a:rPr lang="fr-FR" sz="1600" dirty="0" err="1"/>
              <a:t>Slowly</a:t>
            </a:r>
            <a:r>
              <a:rPr lang="fr-FR" sz="1600" dirty="0"/>
              <a:t> </a:t>
            </a:r>
            <a:r>
              <a:rPr lang="fr-FR" sz="1600" dirty="0" err="1"/>
              <a:t>changing</a:t>
            </a:r>
            <a:r>
              <a:rPr lang="fr-FR" sz="1600" dirty="0"/>
              <a:t> dimension, </a:t>
            </a:r>
            <a:r>
              <a:rPr lang="fr-FR" sz="1600" dirty="0" err="1"/>
              <a:t>modeled</a:t>
            </a:r>
            <a:r>
              <a:rPr lang="fr-FR" sz="1600" dirty="0"/>
              <a:t> as constant.</a:t>
            </a:r>
          </a:p>
          <a:p>
            <a:r>
              <a:rPr lang="fr-FR" sz="1600" dirty="0" err="1"/>
              <a:t>Every</a:t>
            </a:r>
            <a:r>
              <a:rPr lang="fr-FR" sz="1600" dirty="0"/>
              <a:t> </a:t>
            </a:r>
            <a:r>
              <a:rPr lang="fr-FR" sz="1600" dirty="0" err="1"/>
              <a:t>day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extract</a:t>
            </a:r>
            <a:r>
              <a:rPr lang="fr-FR" sz="1600" dirty="0"/>
              <a:t> the J+90 </a:t>
            </a:r>
            <a:r>
              <a:rPr lang="fr-FR" sz="1600" dirty="0" err="1"/>
              <a:t>scheduled</a:t>
            </a:r>
            <a:r>
              <a:rPr lang="fr-FR" sz="1600" dirty="0"/>
              <a:t> </a:t>
            </a:r>
            <a:r>
              <a:rPr lang="fr-FR" sz="1600" dirty="0" err="1"/>
              <a:t>flights</a:t>
            </a:r>
            <a:r>
              <a:rPr lang="fr-FR" sz="1600" dirty="0"/>
              <a:t> (2500 </a:t>
            </a:r>
            <a:r>
              <a:rPr lang="fr-FR" sz="1600" dirty="0" err="1"/>
              <a:t>queries</a:t>
            </a:r>
            <a:r>
              <a:rPr lang="fr-FR" sz="1600" dirty="0"/>
              <a:t>/</a:t>
            </a:r>
            <a:r>
              <a:rPr lang="fr-FR" sz="1600" dirty="0" err="1"/>
              <a:t>day</a:t>
            </a:r>
            <a:r>
              <a:rPr lang="fr-FR" sz="1600" dirty="0"/>
              <a:t>).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9695473" y="6027003"/>
            <a:ext cx="539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>
                <a:solidFill>
                  <a:srgbClr val="FF0000"/>
                </a:solidFill>
              </a:rPr>
              <a:t>Endpoint</a:t>
            </a:r>
            <a:r>
              <a:rPr lang="fr-FR" sz="1600" i="1" dirty="0">
                <a:solidFill>
                  <a:srgbClr val="FF0000"/>
                </a:solidFill>
              </a:rPr>
              <a:t> Name: </a:t>
            </a:r>
            <a:r>
              <a:rPr lang="fr-FR" sz="1600" i="1" dirty="0" err="1">
                <a:solidFill>
                  <a:srgbClr val="FF0000"/>
                </a:solidFill>
              </a:rPr>
              <a:t>granularity</a:t>
            </a:r>
            <a:endParaRPr lang="fr-FR" sz="1600" i="1" dirty="0">
              <a:solidFill>
                <a:srgbClr val="FF0000"/>
              </a:solidFill>
            </a:endParaRPr>
          </a:p>
          <a:p>
            <a:r>
              <a:rPr lang="fr-FR" sz="1600" i="1" dirty="0">
                <a:solidFill>
                  <a:srgbClr val="FF0000"/>
                </a:solidFill>
              </a:rPr>
              <a:t>Data Model</a:t>
            </a:r>
          </a:p>
          <a:p>
            <a:r>
              <a:rPr lang="fr-FR" sz="1600" i="1" dirty="0">
                <a:solidFill>
                  <a:srgbClr val="FF0000"/>
                </a:solidFill>
              </a:rPr>
              <a:t>Extraction </a:t>
            </a:r>
            <a:r>
              <a:rPr lang="fr-FR" sz="1600" i="1" dirty="0" err="1">
                <a:solidFill>
                  <a:srgbClr val="FF0000"/>
                </a:solidFill>
              </a:rPr>
              <a:t>Frequency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6126963" y="4854564"/>
            <a:ext cx="191588" cy="191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83430" y="4747602"/>
            <a:ext cx="4692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Bird</a:t>
            </a:r>
            <a:r>
              <a:rPr lang="fr-FR" sz="1600" dirty="0"/>
              <a:t> </a:t>
            </a:r>
            <a:r>
              <a:rPr lang="fr-FR" sz="1600" dirty="0" err="1"/>
              <a:t>strikes</a:t>
            </a:r>
            <a:r>
              <a:rPr lang="fr-FR" sz="1600" dirty="0"/>
              <a:t>: </a:t>
            </a:r>
            <a:r>
              <a:rPr lang="fr-FR" sz="1600" dirty="0" err="1"/>
              <a:t>airplane</a:t>
            </a:r>
            <a:r>
              <a:rPr lang="fr-FR" sz="1600" dirty="0"/>
              <a:t> </a:t>
            </a:r>
            <a:r>
              <a:rPr lang="fr-FR" sz="1600" dirty="0" err="1"/>
              <a:t>events</a:t>
            </a:r>
            <a:r>
              <a:rPr lang="fr-FR" sz="1600" dirty="0"/>
              <a:t> </a:t>
            </a:r>
            <a:r>
              <a:rPr lang="fr-FR" sz="1600" dirty="0" err="1"/>
              <a:t>originated</a:t>
            </a:r>
            <a:r>
              <a:rPr lang="fr-FR" sz="1600" dirty="0"/>
              <a:t> by a </a:t>
            </a:r>
            <a:r>
              <a:rPr lang="fr-FR" sz="1600" dirty="0" err="1"/>
              <a:t>bird</a:t>
            </a:r>
            <a:r>
              <a:rPr lang="fr-FR" sz="1600" dirty="0"/>
              <a:t> </a:t>
            </a:r>
            <a:r>
              <a:rPr lang="fr-FR" sz="1600" dirty="0" err="1"/>
              <a:t>strike</a:t>
            </a:r>
            <a:r>
              <a:rPr lang="fr-FR" sz="1600" dirty="0"/>
              <a:t>.</a:t>
            </a:r>
          </a:p>
          <a:p>
            <a:r>
              <a:rPr lang="fr-FR" sz="1600" dirty="0"/>
              <a:t>Constant dimension as </a:t>
            </a:r>
            <a:r>
              <a:rPr lang="fr-FR" sz="1600" dirty="0" err="1"/>
              <a:t>describes</a:t>
            </a:r>
            <a:r>
              <a:rPr lang="fr-FR" sz="1600" dirty="0"/>
              <a:t> </a:t>
            </a:r>
            <a:r>
              <a:rPr lang="fr-FR" sz="1600" dirty="0" err="1"/>
              <a:t>past</a:t>
            </a:r>
            <a:r>
              <a:rPr lang="fr-FR" sz="1600" dirty="0"/>
              <a:t> data.</a:t>
            </a:r>
          </a:p>
          <a:p>
            <a:r>
              <a:rPr lang="fr-FR" sz="1600" dirty="0" err="1"/>
              <a:t>Extracted</a:t>
            </a:r>
            <a:r>
              <a:rPr lang="fr-FR" sz="1600" dirty="0"/>
              <a:t> </a:t>
            </a:r>
            <a:r>
              <a:rPr lang="fr-FR" sz="1600" dirty="0" err="1"/>
              <a:t>only</a:t>
            </a:r>
            <a:r>
              <a:rPr lang="fr-FR" sz="1600" dirty="0"/>
              <a:t> once.</a:t>
            </a:r>
          </a:p>
        </p:txBody>
      </p:sp>
    </p:spTree>
    <p:extLst>
      <p:ext uri="{BB962C8B-B14F-4D97-AF65-F5344CB8AC3E}">
        <p14:creationId xmlns:p14="http://schemas.microsoft.com/office/powerpoint/2010/main" val="112959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846" y="296358"/>
            <a:ext cx="10515600" cy="823070"/>
          </a:xfrm>
        </p:spPr>
        <p:txBody>
          <a:bodyPr>
            <a:normAutofit/>
          </a:bodyPr>
          <a:lstStyle/>
          <a:p>
            <a:r>
              <a:rPr lang="fr-FR" sz="3000" b="1" dirty="0"/>
              <a:t>Data Life Cycle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092" y="3927905"/>
            <a:ext cx="959699" cy="4195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760" y="5436605"/>
            <a:ext cx="485775" cy="3714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319" y="1926379"/>
            <a:ext cx="455399" cy="75702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044" y="2698737"/>
            <a:ext cx="504825" cy="5238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103" y="5355374"/>
            <a:ext cx="1273816" cy="579658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4452979" y="2088937"/>
            <a:ext cx="4311593" cy="1651300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8"/>
          <a:srcRect l="20702" r="14636"/>
          <a:stretch/>
        </p:blipFill>
        <p:spPr>
          <a:xfrm>
            <a:off x="4569268" y="1797119"/>
            <a:ext cx="356259" cy="53259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72" y="3434205"/>
            <a:ext cx="428289" cy="493700"/>
          </a:xfrm>
          <a:prstGeom prst="rect">
            <a:avLst/>
          </a:prstGeom>
        </p:spPr>
      </p:pic>
      <p:sp>
        <p:nvSpPr>
          <p:cNvPr id="15" name="Organigramme : Disque magnétique 14"/>
          <p:cNvSpPr/>
          <p:nvPr/>
        </p:nvSpPr>
        <p:spPr>
          <a:xfrm>
            <a:off x="4621193" y="2276036"/>
            <a:ext cx="930186" cy="1017152"/>
          </a:xfrm>
          <a:prstGeom prst="flowChartMagneticDisk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L1</a:t>
            </a:r>
          </a:p>
          <a:p>
            <a:pPr algn="ctr"/>
            <a:r>
              <a:rPr lang="fr-FR" sz="1200" dirty="0">
                <a:solidFill>
                  <a:srgbClr val="002060"/>
                </a:solidFill>
              </a:rPr>
              <a:t>Raw</a:t>
            </a:r>
          </a:p>
        </p:txBody>
      </p:sp>
      <p:sp>
        <p:nvSpPr>
          <p:cNvPr id="16" name="Organigramme : Disque magnétique 15"/>
          <p:cNvSpPr/>
          <p:nvPr/>
        </p:nvSpPr>
        <p:spPr>
          <a:xfrm>
            <a:off x="6200663" y="2257830"/>
            <a:ext cx="930186" cy="1017152"/>
          </a:xfrm>
          <a:prstGeom prst="flowChartMagneticDisk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L2</a:t>
            </a:r>
          </a:p>
          <a:p>
            <a:pPr algn="ctr"/>
            <a:r>
              <a:rPr lang="fr-FR" sz="1200" dirty="0">
                <a:solidFill>
                  <a:srgbClr val="002060"/>
                </a:solidFill>
              </a:rPr>
              <a:t>3NF</a:t>
            </a:r>
          </a:p>
        </p:txBody>
      </p:sp>
      <p:sp>
        <p:nvSpPr>
          <p:cNvPr id="17" name="Organigramme : Disque magnétique 16"/>
          <p:cNvSpPr/>
          <p:nvPr/>
        </p:nvSpPr>
        <p:spPr>
          <a:xfrm>
            <a:off x="7638946" y="2257830"/>
            <a:ext cx="930186" cy="1017152"/>
          </a:xfrm>
          <a:prstGeom prst="flowChartMagneticDisk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L3</a:t>
            </a:r>
          </a:p>
          <a:p>
            <a:pPr algn="ctr"/>
            <a:r>
              <a:rPr lang="fr-FR" sz="1200" dirty="0">
                <a:solidFill>
                  <a:srgbClr val="002060"/>
                </a:solidFill>
              </a:rPr>
              <a:t>BI &amp; DS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66553" y="1252413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Sources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838154" y="1252413"/>
            <a:ext cx="10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Ingestion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291305" y="1252413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Storage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321833" y="1260063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Consomption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3766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10"/>
              </a:rPr>
              <a:t>Anatomy of a Data Platform — How to choose your data architecture | by Louis ADAM | Medium</a:t>
            </a:r>
            <a:endParaRPr lang="fr-FR" dirty="0"/>
          </a:p>
        </p:txBody>
      </p:sp>
      <p:sp>
        <p:nvSpPr>
          <p:cNvPr id="18" name="Arc 17"/>
          <p:cNvSpPr/>
          <p:nvPr/>
        </p:nvSpPr>
        <p:spPr>
          <a:xfrm flipV="1">
            <a:off x="5143890" y="2425477"/>
            <a:ext cx="1572480" cy="1712742"/>
          </a:xfrm>
          <a:prstGeom prst="arc">
            <a:avLst>
              <a:gd name="adj1" fmla="val 11491435"/>
              <a:gd name="adj2" fmla="val 21125856"/>
            </a:avLst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5689147" y="3891961"/>
            <a:ext cx="471058" cy="397983"/>
            <a:chOff x="5614384" y="2482435"/>
            <a:chExt cx="471058" cy="397983"/>
          </a:xfrm>
        </p:grpSpPr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14384" y="2521742"/>
              <a:ext cx="421383" cy="358676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 rotWithShape="1">
            <a:blip r:embed="rId7"/>
            <a:srcRect l="7434" r="54760" b="10915"/>
            <a:stretch/>
          </p:blipFill>
          <p:spPr>
            <a:xfrm>
              <a:off x="5945944" y="2482435"/>
              <a:ext cx="139498" cy="149577"/>
            </a:xfrm>
            <a:prstGeom prst="rect">
              <a:avLst/>
            </a:prstGeom>
          </p:spPr>
        </p:pic>
      </p:grpSp>
      <p:sp>
        <p:nvSpPr>
          <p:cNvPr id="42" name="Arc 41"/>
          <p:cNvSpPr/>
          <p:nvPr/>
        </p:nvSpPr>
        <p:spPr>
          <a:xfrm flipV="1">
            <a:off x="5180916" y="2849924"/>
            <a:ext cx="1438283" cy="694935"/>
          </a:xfrm>
          <a:prstGeom prst="arc">
            <a:avLst>
              <a:gd name="adj1" fmla="val 11440157"/>
              <a:gd name="adj2" fmla="val 21056404"/>
            </a:avLst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466762" y="3222475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002060"/>
                </a:solidFill>
              </a:rPr>
              <a:t>SQL Triggers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8967" y="2270896"/>
            <a:ext cx="284961" cy="279584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2919679" y="1960384"/>
            <a:ext cx="581675" cy="477398"/>
            <a:chOff x="1117716" y="2370994"/>
            <a:chExt cx="581675" cy="477398"/>
          </a:xfrm>
        </p:grpSpPr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7716" y="2370994"/>
              <a:ext cx="560860" cy="477398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 rotWithShape="1">
            <a:blip r:embed="rId7"/>
            <a:srcRect l="7434" r="54760" b="10915"/>
            <a:stretch/>
          </p:blipFill>
          <p:spPr>
            <a:xfrm>
              <a:off x="1559893" y="2370994"/>
              <a:ext cx="139498" cy="149577"/>
            </a:xfrm>
            <a:prstGeom prst="rect">
              <a:avLst/>
            </a:prstGeom>
          </p:spPr>
        </p:pic>
      </p:grpSp>
      <p:grpSp>
        <p:nvGrpSpPr>
          <p:cNvPr id="49" name="Groupe 48"/>
          <p:cNvGrpSpPr/>
          <p:nvPr/>
        </p:nvGrpSpPr>
        <p:grpSpPr>
          <a:xfrm>
            <a:off x="2054745" y="2173610"/>
            <a:ext cx="191588" cy="824538"/>
            <a:chOff x="1139757" y="1946651"/>
            <a:chExt cx="191588" cy="824538"/>
          </a:xfrm>
        </p:grpSpPr>
        <p:sp>
          <p:nvSpPr>
            <p:cNvPr id="46" name="Ellipse 45"/>
            <p:cNvSpPr/>
            <p:nvPr/>
          </p:nvSpPr>
          <p:spPr>
            <a:xfrm>
              <a:off x="1139757" y="2264916"/>
              <a:ext cx="191588" cy="1915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Ellipse 46"/>
            <p:cNvSpPr/>
            <p:nvPr/>
          </p:nvSpPr>
          <p:spPr>
            <a:xfrm>
              <a:off x="1139757" y="1946651"/>
              <a:ext cx="191588" cy="1915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Ellipse 47"/>
            <p:cNvSpPr/>
            <p:nvPr/>
          </p:nvSpPr>
          <p:spPr>
            <a:xfrm>
              <a:off x="1139757" y="2579600"/>
              <a:ext cx="191588" cy="1915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50" name="ZoneTexte 49"/>
          <p:cNvSpPr txBox="1"/>
          <p:nvPr/>
        </p:nvSpPr>
        <p:spPr>
          <a:xfrm>
            <a:off x="765660" y="2453264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Daily - JSON</a:t>
            </a:r>
          </a:p>
        </p:txBody>
      </p:sp>
      <p:sp>
        <p:nvSpPr>
          <p:cNvPr id="51" name="Ellipse 50"/>
          <p:cNvSpPr/>
          <p:nvPr/>
        </p:nvSpPr>
        <p:spPr>
          <a:xfrm>
            <a:off x="2010653" y="3594993"/>
            <a:ext cx="191588" cy="191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1828" y="4211041"/>
            <a:ext cx="533400" cy="600075"/>
          </a:xfrm>
          <a:prstGeom prst="rect">
            <a:avLst/>
          </a:prstGeom>
        </p:spPr>
      </p:pic>
      <p:sp>
        <p:nvSpPr>
          <p:cNvPr id="57" name="Ellipse 56"/>
          <p:cNvSpPr/>
          <p:nvPr/>
        </p:nvSpPr>
        <p:spPr>
          <a:xfrm>
            <a:off x="2014948" y="4415623"/>
            <a:ext cx="191588" cy="191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43420" y="354992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One time - JSON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87314" y="4363912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One time - HTML</a:t>
            </a: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8365" y="4272379"/>
            <a:ext cx="560860" cy="477398"/>
          </a:xfrm>
          <a:prstGeom prst="rect">
            <a:avLst/>
          </a:prstGeom>
        </p:spPr>
      </p:pic>
      <p:sp>
        <p:nvSpPr>
          <p:cNvPr id="61" name="Organigramme : Procédé prédéfini 60"/>
          <p:cNvSpPr/>
          <p:nvPr/>
        </p:nvSpPr>
        <p:spPr>
          <a:xfrm>
            <a:off x="3003465" y="2559706"/>
            <a:ext cx="771283" cy="215097"/>
          </a:xfrm>
          <a:prstGeom prst="flowChartPredefined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Queue</a:t>
            </a:r>
          </a:p>
        </p:txBody>
      </p:sp>
      <p:sp>
        <p:nvSpPr>
          <p:cNvPr id="62" name="Arc 61"/>
          <p:cNvSpPr/>
          <p:nvPr/>
        </p:nvSpPr>
        <p:spPr>
          <a:xfrm>
            <a:off x="2776014" y="2252812"/>
            <a:ext cx="414951" cy="430595"/>
          </a:xfrm>
          <a:prstGeom prst="arc">
            <a:avLst>
              <a:gd name="adj1" fmla="val 6711143"/>
              <a:gd name="adj2" fmla="val 15704220"/>
            </a:avLst>
          </a:prstGeom>
          <a:ln w="12700">
            <a:solidFill>
              <a:srgbClr val="00206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/>
          <p:cNvSpPr/>
          <p:nvPr/>
        </p:nvSpPr>
        <p:spPr>
          <a:xfrm flipH="1">
            <a:off x="3573612" y="2653375"/>
            <a:ext cx="467167" cy="430595"/>
          </a:xfrm>
          <a:prstGeom prst="arc">
            <a:avLst>
              <a:gd name="adj1" fmla="val 7081452"/>
              <a:gd name="adj2" fmla="val 15704220"/>
            </a:avLst>
          </a:prstGeom>
          <a:ln w="12700">
            <a:solidFill>
              <a:srgbClr val="00206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4798" y="3427819"/>
            <a:ext cx="560860" cy="477398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4259" y="2910309"/>
            <a:ext cx="386267" cy="416369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flipV="1">
            <a:off x="6796953" y="2866491"/>
            <a:ext cx="1188664" cy="694935"/>
          </a:xfrm>
          <a:prstGeom prst="arc">
            <a:avLst>
              <a:gd name="adj1" fmla="val 11440157"/>
              <a:gd name="adj2" fmla="val 21056404"/>
            </a:avLst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6985422" y="323294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002060"/>
                </a:solidFill>
              </a:rPr>
              <a:t>SQL Triggers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147" y="3279735"/>
            <a:ext cx="403370" cy="523291"/>
          </a:xfrm>
          <a:prstGeom prst="rect">
            <a:avLst/>
          </a:prstGeom>
        </p:spPr>
      </p:pic>
      <p:grpSp>
        <p:nvGrpSpPr>
          <p:cNvPr id="43" name="Groupe 42"/>
          <p:cNvGrpSpPr/>
          <p:nvPr/>
        </p:nvGrpSpPr>
        <p:grpSpPr>
          <a:xfrm>
            <a:off x="8315131" y="3445602"/>
            <a:ext cx="639464" cy="608661"/>
            <a:chOff x="8315131" y="3445602"/>
            <a:chExt cx="639464" cy="608661"/>
          </a:xfrm>
        </p:grpSpPr>
        <p:sp>
          <p:nvSpPr>
            <p:cNvPr id="66" name="Arc 65"/>
            <p:cNvSpPr/>
            <p:nvPr/>
          </p:nvSpPr>
          <p:spPr>
            <a:xfrm>
              <a:off x="8315131" y="3445602"/>
              <a:ext cx="639464" cy="608661"/>
            </a:xfrm>
            <a:prstGeom prst="arc">
              <a:avLst>
                <a:gd name="adj1" fmla="val 5221810"/>
                <a:gd name="adj2" fmla="val 10649299"/>
              </a:avLst>
            </a:prstGeom>
            <a:ln w="12700">
              <a:solidFill>
                <a:srgbClr val="00206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/>
            <p:cNvPicPr>
              <a:picLocks noChangeAspect="1"/>
            </p:cNvPicPr>
            <p:nvPr/>
          </p:nvPicPr>
          <p:blipFill rotWithShape="1">
            <a:blip r:embed="rId7"/>
            <a:srcRect l="7434" r="54760" b="10915"/>
            <a:stretch/>
          </p:blipFill>
          <p:spPr>
            <a:xfrm>
              <a:off x="8419971" y="3815020"/>
              <a:ext cx="139498" cy="149577"/>
            </a:xfrm>
            <a:prstGeom prst="rect">
              <a:avLst/>
            </a:prstGeom>
          </p:spPr>
        </p:pic>
      </p:grpSp>
      <p:grpSp>
        <p:nvGrpSpPr>
          <p:cNvPr id="31" name="Groupe 30"/>
          <p:cNvGrpSpPr/>
          <p:nvPr/>
        </p:nvGrpSpPr>
        <p:grpSpPr>
          <a:xfrm>
            <a:off x="7390548" y="4164984"/>
            <a:ext cx="1036079" cy="701418"/>
            <a:chOff x="6995158" y="5029829"/>
            <a:chExt cx="1516924" cy="933588"/>
          </a:xfrm>
        </p:grpSpPr>
        <p:sp>
          <p:nvSpPr>
            <p:cNvPr id="54" name="Organigramme : Disque magnétique 53"/>
            <p:cNvSpPr/>
            <p:nvPr/>
          </p:nvSpPr>
          <p:spPr>
            <a:xfrm>
              <a:off x="6995158" y="5029829"/>
              <a:ext cx="1516924" cy="933588"/>
            </a:xfrm>
            <a:prstGeom prst="flowChartMagneticDisk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rgbClr val="002060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45005" y="5484699"/>
              <a:ext cx="718067" cy="262355"/>
            </a:xfrm>
            <a:prstGeom prst="rect">
              <a:avLst/>
            </a:prstGeom>
          </p:spPr>
        </p:pic>
        <p:pic>
          <p:nvPicPr>
            <p:cNvPr id="68" name="Image 67"/>
            <p:cNvPicPr>
              <a:picLocks noChangeAspect="1"/>
            </p:cNvPicPr>
            <p:nvPr/>
          </p:nvPicPr>
          <p:blipFill rotWithShape="1">
            <a:blip r:embed="rId8"/>
            <a:srcRect l="20702" t="14316" r="14636" b="13259"/>
            <a:stretch/>
          </p:blipFill>
          <p:spPr>
            <a:xfrm>
              <a:off x="7207872" y="5412248"/>
              <a:ext cx="431074" cy="466726"/>
            </a:xfrm>
            <a:prstGeom prst="rect">
              <a:avLst/>
            </a:prstGeom>
          </p:spPr>
        </p:pic>
      </p:grpSp>
      <p:grpSp>
        <p:nvGrpSpPr>
          <p:cNvPr id="76" name="Groupe 75"/>
          <p:cNvGrpSpPr/>
          <p:nvPr/>
        </p:nvGrpSpPr>
        <p:grpSpPr>
          <a:xfrm>
            <a:off x="8198591" y="4569421"/>
            <a:ext cx="639464" cy="555131"/>
            <a:chOff x="8198591" y="4569421"/>
            <a:chExt cx="639464" cy="555131"/>
          </a:xfrm>
        </p:grpSpPr>
        <p:sp>
          <p:nvSpPr>
            <p:cNvPr id="69" name="Arc 68"/>
            <p:cNvSpPr/>
            <p:nvPr/>
          </p:nvSpPr>
          <p:spPr>
            <a:xfrm>
              <a:off x="8198591" y="4569421"/>
              <a:ext cx="639464" cy="555131"/>
            </a:xfrm>
            <a:prstGeom prst="arc">
              <a:avLst>
                <a:gd name="adj1" fmla="val 5221810"/>
                <a:gd name="adj2" fmla="val 10649299"/>
              </a:avLst>
            </a:prstGeom>
            <a:ln w="12700">
              <a:solidFill>
                <a:srgbClr val="00206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/>
            <p:cNvPicPr>
              <a:picLocks noChangeAspect="1"/>
            </p:cNvPicPr>
            <p:nvPr/>
          </p:nvPicPr>
          <p:blipFill rotWithShape="1">
            <a:blip r:embed="rId7"/>
            <a:srcRect l="7434" r="54760" b="10915"/>
            <a:stretch/>
          </p:blipFill>
          <p:spPr>
            <a:xfrm>
              <a:off x="8335347" y="4896018"/>
              <a:ext cx="139498" cy="149577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7902703" y="3308525"/>
            <a:ext cx="179250" cy="834482"/>
            <a:chOff x="7902703" y="3308525"/>
            <a:chExt cx="179250" cy="834482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8080844" y="3308525"/>
              <a:ext cx="1109" cy="834482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Image 74"/>
            <p:cNvPicPr>
              <a:picLocks noChangeAspect="1"/>
            </p:cNvPicPr>
            <p:nvPr/>
          </p:nvPicPr>
          <p:blipFill rotWithShape="1">
            <a:blip r:embed="rId7"/>
            <a:srcRect l="7434" r="54760" b="10915"/>
            <a:stretch/>
          </p:blipFill>
          <p:spPr>
            <a:xfrm>
              <a:off x="7902703" y="3821211"/>
              <a:ext cx="139498" cy="149577"/>
            </a:xfrm>
            <a:prstGeom prst="rect">
              <a:avLst/>
            </a:prstGeom>
          </p:spPr>
        </p:pic>
      </p:grpSp>
      <p:grpSp>
        <p:nvGrpSpPr>
          <p:cNvPr id="82" name="Groupe 81"/>
          <p:cNvGrpSpPr/>
          <p:nvPr/>
        </p:nvGrpSpPr>
        <p:grpSpPr>
          <a:xfrm>
            <a:off x="3321016" y="2851712"/>
            <a:ext cx="567968" cy="494158"/>
            <a:chOff x="3321016" y="2851712"/>
            <a:chExt cx="567968" cy="494158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21016" y="2868472"/>
              <a:ext cx="560860" cy="477398"/>
            </a:xfrm>
            <a:prstGeom prst="rect">
              <a:avLst/>
            </a:prstGeom>
          </p:spPr>
        </p:pic>
        <p:pic>
          <p:nvPicPr>
            <p:cNvPr id="81" name="Image 8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717462" y="2851712"/>
              <a:ext cx="171522" cy="182155"/>
            </a:xfrm>
            <a:prstGeom prst="rect">
              <a:avLst/>
            </a:prstGeom>
          </p:spPr>
        </p:pic>
      </p:grpSp>
      <p:grpSp>
        <p:nvGrpSpPr>
          <p:cNvPr id="84" name="Groupe 83"/>
          <p:cNvGrpSpPr/>
          <p:nvPr/>
        </p:nvGrpSpPr>
        <p:grpSpPr>
          <a:xfrm>
            <a:off x="8647045" y="3909681"/>
            <a:ext cx="562975" cy="670399"/>
            <a:chOff x="8647045" y="3909681"/>
            <a:chExt cx="562975" cy="670399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80405" y="3909681"/>
              <a:ext cx="432959" cy="467224"/>
            </a:xfrm>
            <a:prstGeom prst="rect">
              <a:avLst/>
            </a:prstGeom>
          </p:spPr>
        </p:pic>
        <p:sp>
          <p:nvSpPr>
            <p:cNvPr id="83" name="ZoneTexte 82"/>
            <p:cNvSpPr txBox="1"/>
            <p:nvPr/>
          </p:nvSpPr>
          <p:spPr>
            <a:xfrm>
              <a:off x="8647045" y="4333859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solidFill>
                    <a:srgbClr val="002060"/>
                  </a:solidFill>
                </a:rPr>
                <a:t>Backup</a:t>
              </a:r>
              <a:endParaRPr lang="fr-FR" sz="1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8513547" y="4943704"/>
            <a:ext cx="562975" cy="656473"/>
            <a:chOff x="8513547" y="4943704"/>
            <a:chExt cx="562975" cy="656473"/>
          </a:xfrm>
        </p:grpSpPr>
        <p:pic>
          <p:nvPicPr>
            <p:cNvPr id="73" name="Image 7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548092" y="4943704"/>
              <a:ext cx="432959" cy="467224"/>
            </a:xfrm>
            <a:prstGeom prst="rect">
              <a:avLst/>
            </a:prstGeom>
          </p:spPr>
        </p:pic>
        <p:sp>
          <p:nvSpPr>
            <p:cNvPr id="85" name="ZoneTexte 84"/>
            <p:cNvSpPr txBox="1"/>
            <p:nvPr/>
          </p:nvSpPr>
          <p:spPr>
            <a:xfrm>
              <a:off x="8513547" y="535395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solidFill>
                    <a:srgbClr val="002060"/>
                  </a:solidFill>
                </a:rPr>
                <a:t>Backup</a:t>
              </a:r>
              <a:endParaRPr lang="fr-FR" sz="1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22"/>
          <p:cNvSpPr/>
          <p:nvPr/>
        </p:nvSpPr>
        <p:spPr>
          <a:xfrm>
            <a:off x="3423936" y="1750451"/>
            <a:ext cx="6255641" cy="4258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Deployment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559" y="1807298"/>
            <a:ext cx="604910" cy="4625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t="9122" b="12852"/>
          <a:stretch/>
        </p:blipFill>
        <p:spPr>
          <a:xfrm>
            <a:off x="3028423" y="3281932"/>
            <a:ext cx="762000" cy="61685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7" y="3167501"/>
            <a:ext cx="797395" cy="79739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463545" y="2849064"/>
            <a:ext cx="1499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2060"/>
                </a:solidFill>
                <a:hlinkClick r:id="rId5"/>
              </a:rPr>
              <a:t>http://VM_IP:8000</a:t>
            </a:r>
            <a:endParaRPr lang="fr-FR" sz="1200" b="1" dirty="0">
              <a:solidFill>
                <a:srgbClr val="002060"/>
              </a:solidFill>
            </a:endParaRPr>
          </a:p>
          <a:p>
            <a:pPr algn="ctr"/>
            <a:r>
              <a:rPr lang="fr-FR" sz="1200" b="1" dirty="0">
                <a:solidFill>
                  <a:srgbClr val="002060"/>
                </a:solidFill>
              </a:rPr>
              <a:t>ou</a:t>
            </a:r>
          </a:p>
          <a:p>
            <a:pPr algn="ctr"/>
            <a:r>
              <a:rPr lang="fr-FR" sz="1200" b="1" dirty="0">
                <a:solidFill>
                  <a:srgbClr val="002060"/>
                </a:solidFill>
                <a:hlinkClick r:id="rId6"/>
              </a:rPr>
              <a:t>https://VM_IP:8085</a:t>
            </a:r>
            <a:endParaRPr lang="fr-FR" sz="1200" b="1" dirty="0">
              <a:solidFill>
                <a:srgbClr val="002060"/>
              </a:solidFill>
            </a:endParaRPr>
          </a:p>
          <a:p>
            <a:pPr algn="ctr"/>
            <a:endParaRPr lang="fr-FR" sz="1200" b="1" dirty="0">
              <a:solidFill>
                <a:srgbClr val="00206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378857" y="3592711"/>
            <a:ext cx="163458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5548949" y="1957180"/>
            <a:ext cx="1239442" cy="654053"/>
            <a:chOff x="3994694" y="4292744"/>
            <a:chExt cx="1239442" cy="65405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2443" y="4292744"/>
              <a:ext cx="959699" cy="419509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3994694" y="4669798"/>
              <a:ext cx="1239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>
                      <a:lumMod val="50000"/>
                    </a:schemeClr>
                  </a:solidFill>
                </a:rPr>
                <a:t>~/cloudbeaver/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7900753" y="2655773"/>
            <a:ext cx="1273816" cy="805282"/>
            <a:chOff x="6607842" y="4202795"/>
            <a:chExt cx="1273816" cy="805282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07842" y="4202795"/>
              <a:ext cx="1273816" cy="579658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>
            <a:xfrm>
              <a:off x="6908089" y="4731078"/>
              <a:ext cx="846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>
                      <a:lumMod val="50000"/>
                    </a:schemeClr>
                  </a:solidFill>
                </a:rPr>
                <a:t>~/airflow/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12441068" y="771664"/>
            <a:ext cx="1392068" cy="583004"/>
            <a:chOff x="6607842" y="2195440"/>
            <a:chExt cx="1392068" cy="58300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07842" y="2195440"/>
              <a:ext cx="1392068" cy="306005"/>
            </a:xfrm>
            <a:prstGeom prst="rect">
              <a:avLst/>
            </a:prstGeom>
          </p:spPr>
        </p:pic>
        <p:sp>
          <p:nvSpPr>
            <p:cNvPr id="24" name="ZoneTexte 23"/>
            <p:cNvSpPr txBox="1"/>
            <p:nvPr/>
          </p:nvSpPr>
          <p:spPr>
            <a:xfrm>
              <a:off x="6803346" y="2501445"/>
              <a:ext cx="100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>
                      <a:lumMod val="50000"/>
                    </a:schemeClr>
                  </a:solidFill>
                </a:rPr>
                <a:t>~/</a:t>
              </a:r>
              <a:r>
                <a:rPr lang="fr-FR" sz="1200" b="1" dirty="0" err="1">
                  <a:solidFill>
                    <a:schemeClr val="bg1">
                      <a:lumMod val="50000"/>
                    </a:schemeClr>
                  </a:solidFill>
                </a:rPr>
                <a:t>superset</a:t>
              </a:r>
              <a:r>
                <a:rPr lang="fr-FR" sz="1200" b="1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764361" y="3322556"/>
            <a:ext cx="1397187" cy="881497"/>
            <a:chOff x="3674654" y="2073409"/>
            <a:chExt cx="1397187" cy="881497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10"/>
            <a:srcRect b="23761"/>
            <a:stretch/>
          </p:blipFill>
          <p:spPr>
            <a:xfrm>
              <a:off x="4092443" y="2073409"/>
              <a:ext cx="455399" cy="577154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3674654" y="2677907"/>
              <a:ext cx="1397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>
                      <a:lumMod val="50000"/>
                    </a:schemeClr>
                  </a:solidFill>
                </a:rPr>
                <a:t>~/postgrest_api/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764474" y="4941426"/>
            <a:ext cx="1136557" cy="726794"/>
            <a:chOff x="8566242" y="1607145"/>
            <a:chExt cx="1136557" cy="726794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46616" y="1607145"/>
              <a:ext cx="504825" cy="523875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8566242" y="2056940"/>
              <a:ext cx="1136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>
                      <a:lumMod val="50000"/>
                    </a:schemeClr>
                  </a:solidFill>
                </a:rPr>
                <a:t>~/metabase/</a:t>
              </a: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5796915" y="3281932"/>
            <a:ext cx="981892" cy="964926"/>
            <a:chOff x="5340546" y="3028967"/>
            <a:chExt cx="981892" cy="964926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91881" y="3167501"/>
              <a:ext cx="806655" cy="779767"/>
            </a:xfrm>
            <a:prstGeom prst="rect">
              <a:avLst/>
            </a:prstGeom>
          </p:spPr>
        </p:pic>
        <p:sp>
          <p:nvSpPr>
            <p:cNvPr id="36" name="Ellipse 35"/>
            <p:cNvSpPr/>
            <p:nvPr/>
          </p:nvSpPr>
          <p:spPr>
            <a:xfrm>
              <a:off x="5340546" y="3028967"/>
              <a:ext cx="981892" cy="964926"/>
            </a:xfrm>
            <a:prstGeom prst="ellipse">
              <a:avLst/>
            </a:prstGeom>
            <a:noFill/>
            <a:ln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avec flèche 37"/>
          <p:cNvCxnSpPr/>
          <p:nvPr/>
        </p:nvCxnSpPr>
        <p:spPr>
          <a:xfrm>
            <a:off x="4833444" y="3745903"/>
            <a:ext cx="966205" cy="0"/>
          </a:xfrm>
          <a:prstGeom prst="straightConnector1">
            <a:avLst/>
          </a:prstGeom>
          <a:ln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6229656" y="2747331"/>
            <a:ext cx="17351" cy="515799"/>
          </a:xfrm>
          <a:prstGeom prst="straightConnector1">
            <a:avLst/>
          </a:prstGeom>
          <a:ln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36" idx="4"/>
          </p:cNvCxnSpPr>
          <p:nvPr/>
        </p:nvCxnSpPr>
        <p:spPr>
          <a:xfrm flipH="1" flipV="1">
            <a:off x="6287861" y="4246858"/>
            <a:ext cx="15784" cy="629942"/>
          </a:xfrm>
          <a:prstGeom prst="straightConnector1">
            <a:avLst/>
          </a:prstGeom>
          <a:ln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6306396" y="2611233"/>
            <a:ext cx="1690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TCP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Host: postgres_dst 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Port: 5432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4712835" y="3113586"/>
            <a:ext cx="1211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TCP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Host: postgres_dst 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Port: 5432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13152886" y="13561"/>
            <a:ext cx="1211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TCP*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Host: VM_IP 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Port: 5433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549771" y="4392948"/>
            <a:ext cx="1211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TCP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Host: postgres_dst 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Port: 5432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421777" y="6192170"/>
            <a:ext cx="1025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* </a:t>
            </a:r>
            <a:r>
              <a:rPr lang="fr-FR" dirty="0" err="1">
                <a:solidFill>
                  <a:srgbClr val="002060"/>
                </a:solidFill>
              </a:rPr>
              <a:t>Superset</a:t>
            </a:r>
            <a:r>
              <a:rPr lang="fr-FR" dirty="0">
                <a:solidFill>
                  <a:srgbClr val="002060"/>
                </a:solidFill>
              </a:rPr>
              <a:t> n’est pas dans la même network que le reste. 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9959951" y="2849064"/>
            <a:ext cx="1996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TBD</a:t>
            </a:r>
          </a:p>
          <a:p>
            <a:r>
              <a:rPr lang="fr-FR" sz="1400" dirty="0" err="1"/>
              <a:t>Users</a:t>
            </a:r>
            <a:r>
              <a:rPr lang="fr-FR" sz="1400" dirty="0"/>
              <a:t> /</a:t>
            </a:r>
            <a:r>
              <a:rPr lang="fr-FR" sz="1400" dirty="0" err="1"/>
              <a:t>Pass</a:t>
            </a:r>
            <a:r>
              <a:rPr lang="fr-FR" sz="1400" dirty="0"/>
              <a:t> (Read </a:t>
            </a:r>
            <a:r>
              <a:rPr lang="fr-FR" sz="1400" dirty="0" err="1"/>
              <a:t>only</a:t>
            </a:r>
            <a:r>
              <a:rPr lang="fr-FR" sz="1400" dirty="0"/>
              <a:t>) pour </a:t>
            </a:r>
            <a:r>
              <a:rPr lang="fr-FR" sz="1400" dirty="0" err="1"/>
              <a:t>Dbeaver</a:t>
            </a:r>
            <a:r>
              <a:rPr lang="fr-FR" sz="1400" dirty="0"/>
              <a:t>, </a:t>
            </a:r>
            <a:r>
              <a:rPr lang="fr-FR" sz="1400" dirty="0" err="1"/>
              <a:t>Superset</a:t>
            </a:r>
            <a:r>
              <a:rPr lang="fr-FR" sz="1400" dirty="0"/>
              <a:t> et </a:t>
            </a:r>
            <a:r>
              <a:rPr lang="fr-FR" sz="1400" dirty="0" err="1"/>
              <a:t>Ariflow</a:t>
            </a:r>
            <a:r>
              <a:rPr lang="fr-FR" sz="1400" dirty="0"/>
              <a:t>.</a:t>
            </a:r>
          </a:p>
          <a:p>
            <a:r>
              <a:rPr lang="fr-FR" sz="1400" dirty="0"/>
              <a:t>Le même pour toutes les </a:t>
            </a:r>
            <a:r>
              <a:rPr lang="fr-FR" sz="1400" dirty="0" err="1"/>
              <a:t>apps</a:t>
            </a:r>
            <a:r>
              <a:rPr lang="fr-FR" sz="1400" dirty="0"/>
              <a:t> (ex. </a:t>
            </a:r>
            <a:r>
              <a:rPr lang="fr-FR" sz="1400" dirty="0" err="1"/>
              <a:t>reader</a:t>
            </a:r>
            <a:r>
              <a:rPr lang="fr-FR" sz="1400" dirty="0"/>
              <a:t> / </a:t>
            </a:r>
            <a:r>
              <a:rPr lang="fr-FR" sz="1400" dirty="0" err="1"/>
              <a:t>pass</a:t>
            </a:r>
            <a:r>
              <a:rPr lang="fr-FR" sz="1400" dirty="0"/>
              <a:t>)</a:t>
            </a: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5190" y="4188414"/>
            <a:ext cx="403370" cy="523291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7987630" y="4730833"/>
            <a:ext cx="110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~/jupyterlab/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8C8D4441F80644A3F63CBD91ED7426" ma:contentTypeVersion="11" ma:contentTypeDescription="Create a new document." ma:contentTypeScope="" ma:versionID="dfc1dcc4392e897e0d4911aa55da9d8d">
  <xsd:schema xmlns:xsd="http://www.w3.org/2001/XMLSchema" xmlns:xs="http://www.w3.org/2001/XMLSchema" xmlns:p="http://schemas.microsoft.com/office/2006/metadata/properties" xmlns:ns2="9a9ff967-985f-445f-a8c8-9e974611c701" xmlns:ns3="d1be0a01-bb1b-442b-b9f8-433a48a32f7f" targetNamespace="http://schemas.microsoft.com/office/2006/metadata/properties" ma:root="true" ma:fieldsID="7fb1794cfed8485a20b6faedb5dab69b" ns2:_="" ns3:_="">
    <xsd:import namespace="9a9ff967-985f-445f-a8c8-9e974611c701"/>
    <xsd:import namespace="d1be0a01-bb1b-442b-b9f8-433a48a32f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ff967-985f-445f-a8c8-9e974611c7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47f590e-ebc3-472e-9088-f38ef52e46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e0a01-bb1b-442b-b9f8-433a48a32f7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b2255ff-e647-4894-901d-de3819f4c680}" ma:internalName="TaxCatchAll" ma:showField="CatchAllData" ma:web="d1be0a01-bb1b-442b-b9f8-433a48a32f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be0a01-bb1b-442b-b9f8-433a48a32f7f" xsi:nil="true"/>
    <lcf76f155ced4ddcb4097134ff3c332f xmlns="9a9ff967-985f-445f-a8c8-9e974611c70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BEAAA8-985D-448A-84E7-40CF12943E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ff967-985f-445f-a8c8-9e974611c701"/>
    <ds:schemaRef ds:uri="d1be0a01-bb1b-442b-b9f8-433a48a32f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43B2FF-0C38-4F2B-9F09-8B45BAD36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579F57-2A9C-4B5F-8DFB-0D78EEE997A3}">
  <ds:schemaRefs>
    <ds:schemaRef ds:uri="http://purl.org/dc/elements/1.1/"/>
    <ds:schemaRef ds:uri="http://schemas.microsoft.com/office/2006/metadata/properties"/>
    <ds:schemaRef ds:uri="d1be0a01-bb1b-442b-b9f8-433a48a32f7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a9ff967-985f-445f-a8c8-9e974611c70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975</Words>
  <Application>Microsoft Office PowerPoint</Application>
  <PresentationFormat>Grand écran</PresentationFormat>
  <Paragraphs>116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Data Life Cycle</vt:lpstr>
      <vt:lpstr>Deployment</vt:lpstr>
    </vt:vector>
  </TitlesOfParts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FERNANDEZ VERBO Jesus (SAFRAN AIRCRAFT ENGINES)</dc:creator>
  <cp:lastModifiedBy>FERNANDEZ VERBO Jesus (SAFRAN AIRCRAFT ENGINES)</cp:lastModifiedBy>
  <cp:revision>146</cp:revision>
  <dcterms:created xsi:type="dcterms:W3CDTF">2024-10-03T05:12:40Z</dcterms:created>
  <dcterms:modified xsi:type="dcterms:W3CDTF">2024-11-14T17:14:05Z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0x010100028C8D4441F80644A3F63CBD91ED7426</vt:lpwstr>
  </property>
  <property fmtid="{D5CDD505-2E9C-101B-9397-08002B2CF9AE}" pid="3" name="MediaServiceImageTags">
    <vt:lpwstr/>
  </property>
  <property fmtid="{D5CDD505-2E9C-101B-9397-08002B2CF9AE}" pid="4" name="MSIP_Label_024ffcea-f25b-491e-9dc9-834516f3550e_Enabled">
    <vt:lpwstr>true</vt:lpwstr>
  </property>
  <property fmtid="{D5CDD505-2E9C-101B-9397-08002B2CF9AE}" pid="5" name="MSIP_Label_024ffcea-f25b-491e-9dc9-834516f3550e_SetDate">
    <vt:lpwstr>2024-11-14T17:14:05Z</vt:lpwstr>
  </property>
  <property fmtid="{D5CDD505-2E9C-101B-9397-08002B2CF9AE}" pid="6" name="MSIP_Label_024ffcea-f25b-491e-9dc9-834516f3550e_Method">
    <vt:lpwstr>Standard</vt:lpwstr>
  </property>
  <property fmtid="{D5CDD505-2E9C-101B-9397-08002B2CF9AE}" pid="7" name="MSIP_Label_024ffcea-f25b-491e-9dc9-834516f3550e_Name">
    <vt:lpwstr>C2 - restricted</vt:lpwstr>
  </property>
  <property fmtid="{D5CDD505-2E9C-101B-9397-08002B2CF9AE}" pid="8" name="MSIP_Label_024ffcea-f25b-491e-9dc9-834516f3550e_SiteId">
    <vt:lpwstr>d52b49b7-0c8f-4d89-8c4f-f20517306e08</vt:lpwstr>
  </property>
  <property fmtid="{D5CDD505-2E9C-101B-9397-08002B2CF9AE}" pid="9" name="MSIP_Label_024ffcea-f25b-491e-9dc9-834516f3550e_ActionId">
    <vt:lpwstr>7474a504-e4e4-4b41-8981-593b490fffbf</vt:lpwstr>
  </property>
  <property fmtid="{D5CDD505-2E9C-101B-9397-08002B2CF9AE}" pid="10" name="MSIP_Label_024ffcea-f25b-491e-9dc9-834516f3550e_ContentBits">
    <vt:lpwstr>1</vt:lpwstr>
  </property>
</Properties>
</file>