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0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00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3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6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6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75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9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6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1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4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7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4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41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PRÁCTICA GENERAL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 smtClean="0"/>
              <a:t>AMPLIACIÓN INGENIERÍA DEL SOFTWARE</a:t>
            </a:r>
          </a:p>
          <a:p>
            <a:pPr algn="ctr"/>
            <a:r>
              <a:rPr lang="es-ES" dirty="0" smtClean="0"/>
              <a:t>GRUPO 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957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prototipos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328029" y="1844037"/>
            <a:ext cx="3196899" cy="685800"/>
          </a:xfrm>
        </p:spPr>
        <p:txBody>
          <a:bodyPr/>
          <a:lstStyle/>
          <a:p>
            <a:r>
              <a:rPr lang="es-ES" sz="2000" dirty="0" smtClean="0"/>
              <a:t>Primer prototipo</a:t>
            </a:r>
            <a:endParaRPr lang="es-ES" sz="20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4514766" y="1847209"/>
            <a:ext cx="3184385" cy="685800"/>
          </a:xfrm>
        </p:spPr>
        <p:txBody>
          <a:bodyPr/>
          <a:lstStyle/>
          <a:p>
            <a:r>
              <a:rPr lang="es-ES" sz="2000" dirty="0" smtClean="0"/>
              <a:t>Segundo prototipo</a:t>
            </a:r>
            <a:endParaRPr lang="es-ES" sz="2000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7852442" y="1844037"/>
            <a:ext cx="3194968" cy="685800"/>
          </a:xfrm>
        </p:spPr>
        <p:txBody>
          <a:bodyPr/>
          <a:lstStyle/>
          <a:p>
            <a:r>
              <a:rPr lang="es-ES" sz="2000" dirty="0" smtClean="0"/>
              <a:t>Tercer prototipo</a:t>
            </a:r>
            <a:endParaRPr lang="es-ES" sz="2000" dirty="0"/>
          </a:p>
        </p:txBody>
      </p:sp>
      <p:pic>
        <p:nvPicPr>
          <p:cNvPr id="12" name="Imagen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62" y="2529836"/>
            <a:ext cx="2356324" cy="329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037" y="2514600"/>
            <a:ext cx="2178026" cy="331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96" y="2514600"/>
            <a:ext cx="2196628" cy="3313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Flecha derecha 14"/>
          <p:cNvSpPr/>
          <p:nvPr/>
        </p:nvSpPr>
        <p:spPr>
          <a:xfrm>
            <a:off x="3984174" y="4002833"/>
            <a:ext cx="391885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derecha 15"/>
          <p:cNvSpPr/>
          <p:nvPr/>
        </p:nvSpPr>
        <p:spPr>
          <a:xfrm>
            <a:off x="7242772" y="4002833"/>
            <a:ext cx="391885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38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 de tareas</a:t>
            </a:r>
            <a:endParaRPr lang="es-ES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definieron un total de 24 tareas</a:t>
            </a:r>
          </a:p>
          <a:p>
            <a:r>
              <a:rPr lang="es-ES" dirty="0" smtClean="0"/>
              <a:t>Se asignaron tiempos estimados de trabajo basados en experiencia</a:t>
            </a:r>
          </a:p>
          <a:p>
            <a:endParaRPr lang="es-ES" dirty="0"/>
          </a:p>
        </p:txBody>
      </p:sp>
      <p:pic>
        <p:nvPicPr>
          <p:cNvPr id="13" name="Imagen 12" descr="\\myAppsDrive.alumnos.urjc.es\Home_VDI$\j.garceran\Documents\DIAGRAMA PER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38" y="3579631"/>
            <a:ext cx="8507143" cy="253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95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Herramienta de control de versiones</a:t>
            </a:r>
          </a:p>
          <a:p>
            <a:endParaRPr lang="es-ES" b="1" dirty="0"/>
          </a:p>
          <a:p>
            <a:endParaRPr lang="es-ES" b="1" dirty="0" smtClean="0"/>
          </a:p>
          <a:p>
            <a:endParaRPr lang="es-ES" b="1" dirty="0"/>
          </a:p>
          <a:p>
            <a:endParaRPr lang="es-ES" b="1" dirty="0" smtClean="0"/>
          </a:p>
          <a:p>
            <a:r>
              <a:rPr lang="es-ES" dirty="0" smtClean="0"/>
              <a:t>Principal problema: Conflictos de versiones al modificar archivos a la vez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97" y="3117438"/>
            <a:ext cx="1873325" cy="15572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20" y="3308656"/>
            <a:ext cx="2865276" cy="1174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61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DEL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Objetivo: encontrar errores en el software</a:t>
            </a:r>
          </a:p>
          <a:p>
            <a:r>
              <a:rPr lang="es-ES" b="1" dirty="0" smtClean="0"/>
              <a:t>Técnica de caja negra</a:t>
            </a:r>
          </a:p>
          <a:p>
            <a:pPr lvl="1"/>
            <a:r>
              <a:rPr lang="es-ES" dirty="0" smtClean="0"/>
              <a:t>Se centra en los requisitos funcionales del software</a:t>
            </a:r>
          </a:p>
          <a:p>
            <a:pPr lvl="1"/>
            <a:r>
              <a:rPr lang="es-ES" dirty="0" smtClean="0"/>
              <a:t>Condiciones de entrada que cumplan dichos requisitos</a:t>
            </a:r>
          </a:p>
          <a:p>
            <a:r>
              <a:rPr lang="es-ES" dirty="0" smtClean="0"/>
              <a:t>Técnica concreta: </a:t>
            </a:r>
            <a:r>
              <a:rPr lang="es-ES" b="1" dirty="0" smtClean="0"/>
              <a:t>Partición en clases de equivalencia</a:t>
            </a:r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323710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prueba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Operaciones básicas</a:t>
            </a:r>
          </a:p>
          <a:p>
            <a:r>
              <a:rPr lang="es-ES" dirty="0" smtClean="0"/>
              <a:t>Jerarquía de operaciones</a:t>
            </a:r>
          </a:p>
          <a:p>
            <a:r>
              <a:rPr lang="es-ES" dirty="0" smtClean="0"/>
              <a:t>Operaciones científicas</a:t>
            </a:r>
          </a:p>
          <a:p>
            <a:r>
              <a:rPr lang="es-ES" dirty="0" smtClean="0"/>
              <a:t>Operaciones científicas + jerarquía de operaciones</a:t>
            </a:r>
          </a:p>
          <a:p>
            <a:r>
              <a:rPr lang="es-ES" dirty="0" smtClean="0"/>
              <a:t>Funcionalidad extra</a:t>
            </a:r>
          </a:p>
          <a:p>
            <a:r>
              <a:rPr lang="es-ES" dirty="0" smtClean="0"/>
              <a:t>Errores</a:t>
            </a:r>
          </a:p>
          <a:p>
            <a:r>
              <a:rPr lang="es-ES" dirty="0" smtClean="0"/>
              <a:t>Funcionalidad teclado</a:t>
            </a:r>
          </a:p>
          <a:p>
            <a:r>
              <a:rPr lang="es-ES" dirty="0" smtClean="0"/>
              <a:t>Interfaz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01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Separación de requisitos en imprescindibles y secundarios</a:t>
            </a:r>
          </a:p>
          <a:p>
            <a:pPr lvl="1"/>
            <a:r>
              <a:rPr lang="es-ES" dirty="0" smtClean="0"/>
              <a:t>Implementación de funciones sobre el teclado</a:t>
            </a:r>
          </a:p>
          <a:p>
            <a:pPr lvl="1"/>
            <a:r>
              <a:rPr lang="es-ES" dirty="0" smtClean="0"/>
              <a:t>Diseño </a:t>
            </a:r>
            <a:r>
              <a:rPr lang="es-ES" dirty="0" err="1" smtClean="0"/>
              <a:t>responsive</a:t>
            </a:r>
            <a:r>
              <a:rPr lang="es-ES" dirty="0" smtClean="0"/>
              <a:t> de la interfaz</a:t>
            </a:r>
          </a:p>
          <a:p>
            <a:r>
              <a:rPr lang="es-ES" dirty="0" smtClean="0"/>
              <a:t>Aprendizaje lento del uso de la herramienta </a:t>
            </a:r>
            <a:r>
              <a:rPr lang="es-ES" dirty="0" err="1" smtClean="0"/>
              <a:t>GitHub</a:t>
            </a:r>
            <a:r>
              <a:rPr lang="es-ES" dirty="0" smtClean="0"/>
              <a:t> por falta de experiencia</a:t>
            </a:r>
          </a:p>
          <a:p>
            <a:r>
              <a:rPr lang="es-ES" dirty="0" smtClean="0"/>
              <a:t>Generación de la documentación a la vez que se realizaban las distintas fases del desarrollo del proyecto</a:t>
            </a:r>
          </a:p>
          <a:p>
            <a:r>
              <a:rPr lang="es-ES" dirty="0" smtClean="0"/>
              <a:t>“</a:t>
            </a:r>
            <a:r>
              <a:rPr lang="es-ES" dirty="0" err="1" smtClean="0"/>
              <a:t>Handycap</a:t>
            </a:r>
            <a:r>
              <a:rPr lang="es-ES" dirty="0" smtClean="0"/>
              <a:t>”: No nos conocíamos y no habíamos trabajado nunca juntos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674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Proyecto: Calculadora científica</a:t>
            </a:r>
          </a:p>
          <a:p>
            <a:r>
              <a:rPr lang="es-ES" dirty="0" smtClean="0"/>
              <a:t>Proceso:</a:t>
            </a:r>
          </a:p>
          <a:p>
            <a:pPr lvl="1"/>
            <a:r>
              <a:rPr lang="es-ES" dirty="0" smtClean="0"/>
              <a:t>Planificación de la práctica: Tipo de equipo y requisitos</a:t>
            </a:r>
          </a:p>
          <a:p>
            <a:pPr lvl="1"/>
            <a:r>
              <a:rPr lang="es-ES" dirty="0" smtClean="0"/>
              <a:t>Diagramas casos de uso y HTA. Definición de </a:t>
            </a:r>
            <a:r>
              <a:rPr lang="es-ES" dirty="0"/>
              <a:t>tareas → </a:t>
            </a:r>
            <a:r>
              <a:rPr lang="es-ES" dirty="0" smtClean="0"/>
              <a:t>PERT</a:t>
            </a:r>
          </a:p>
          <a:p>
            <a:pPr lvl="1"/>
            <a:r>
              <a:rPr lang="es-ES" dirty="0" smtClean="0"/>
              <a:t>Implementación. Control de versiones con </a:t>
            </a:r>
            <a:r>
              <a:rPr lang="es-ES" dirty="0" err="1" smtClean="0"/>
              <a:t>GitHub</a:t>
            </a:r>
            <a:endParaRPr lang="es-ES" dirty="0" smtClean="0"/>
          </a:p>
          <a:p>
            <a:pPr lvl="1"/>
            <a:r>
              <a:rPr lang="es-ES" dirty="0" smtClean="0"/>
              <a:t>Casos </a:t>
            </a:r>
            <a:r>
              <a:rPr lang="es-ES" dirty="0"/>
              <a:t>de prueba </a:t>
            </a:r>
            <a:r>
              <a:rPr lang="es-ES" dirty="0" smtClean="0"/>
              <a:t>→ Caja negra</a:t>
            </a:r>
          </a:p>
          <a:p>
            <a:pPr lvl="1"/>
            <a:r>
              <a:rPr lang="es-ES" dirty="0" smtClean="0"/>
              <a:t>Documentación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247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EQUIPO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Equipo de estilo </a:t>
            </a:r>
            <a:r>
              <a:rPr lang="es-ES" b="1" dirty="0" smtClean="0"/>
              <a:t>descentralizado democrático (DD)</a:t>
            </a:r>
          </a:p>
          <a:p>
            <a:pPr lvl="1"/>
            <a:r>
              <a:rPr lang="es-ES" dirty="0" smtClean="0"/>
              <a:t>Sin líder de grupo permanente</a:t>
            </a:r>
          </a:p>
          <a:p>
            <a:pPr lvl="1"/>
            <a:r>
              <a:rPr lang="es-ES" dirty="0" smtClean="0"/>
              <a:t>Decisiones por consenso</a:t>
            </a:r>
          </a:p>
          <a:p>
            <a:pPr lvl="1"/>
            <a:r>
              <a:rPr lang="es-ES" dirty="0" smtClean="0"/>
              <a:t>Comunicación horizontal</a:t>
            </a:r>
          </a:p>
          <a:p>
            <a:r>
              <a:rPr lang="es-ES" dirty="0" smtClean="0"/>
              <a:t>Paradigma de </a:t>
            </a:r>
            <a:r>
              <a:rPr lang="es-ES" dirty="0"/>
              <a:t>organización abierto </a:t>
            </a:r>
            <a:r>
              <a:rPr lang="es-ES" dirty="0" smtClean="0"/>
              <a:t>→ comunicación continua del equipo</a:t>
            </a:r>
          </a:p>
          <a:p>
            <a:r>
              <a:rPr lang="es-ES" dirty="0" smtClean="0"/>
              <a:t>Desarrollo ágil → Reuniones diarias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456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dirty="0" smtClean="0"/>
              <a:t>REQUISITOS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25206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714311"/>
              </p:ext>
            </p:extLst>
          </p:nvPr>
        </p:nvGraphicFramePr>
        <p:xfrm>
          <a:off x="1141414" y="1959978"/>
          <a:ext cx="9905998" cy="3387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683"/>
                <a:gridCol w="6923843"/>
                <a:gridCol w="1906472"/>
              </a:tblGrid>
              <a:tr h="335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ID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Requisito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Tipo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295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RF01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Paréntesis (jerarquía de operaciones)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Jerarquía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348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RF02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Impedir la utilización de dos signos seguidos (formulas erróneas)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Jerarquía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591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RF03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Tener la funcionalidad completa por teclado (por ejemplo, para realizar el inverso pulsar “i”).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General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295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RF04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Permitir realizar operaciones con números decimales.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General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295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RF05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Poder borrar un carácter o una operación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General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337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RF06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Poder realizar operaciones científicas (inverso, raíz cuadrada, etc.)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General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295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RF07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Introducir números por teclado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General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  <a:tr h="591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RF08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Realizar operaciones básicas de calculadora (suma, resta, multiplicación y división).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Jerarquía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110497" marR="11049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7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NO FUNCIONALES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121264"/>
              </p:ext>
            </p:extLst>
          </p:nvPr>
        </p:nvGraphicFramePr>
        <p:xfrm>
          <a:off x="1141412" y="1975012"/>
          <a:ext cx="9905999" cy="3110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683"/>
                <a:gridCol w="6923842"/>
                <a:gridCol w="1906474"/>
              </a:tblGrid>
              <a:tr h="2819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ID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Requisito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 smtClean="0">
                          <a:effectLst/>
                        </a:rPr>
                        <a:t>Tipo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RNF01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El lenguaje de programación será Java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General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RNF02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Colocación habitual de botones numéricos en la calculadora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Interfaz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RNF03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Añadir interfaz con apariencia de calculadora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Interfaz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RNF04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Debe ser una aplicación robusta y tratar errores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General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577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RNF05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Visualizar la operación que estas realizando en la parte superior de la pantalla de la calculadora.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Interfaz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RNF06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Poder redimensionar la calculadora con un diseño “responsive”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General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  <a:tr h="375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RNF07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Ofrecer botón de ayuda al usuario</a:t>
                      </a:r>
                      <a:endParaRPr lang="es-ES" sz="15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Interfaz</a:t>
                      </a:r>
                      <a:endParaRPr lang="es-ES" sz="15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92440" marR="924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26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537" y="1692635"/>
            <a:ext cx="3657696" cy="4783141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39834" y="351028"/>
            <a:ext cx="3223900" cy="1074118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29997" y="2944492"/>
            <a:ext cx="3523183" cy="354171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4173753" y="3221970"/>
            <a:ext cx="2124410" cy="13500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Imagen 11"/>
          <p:cNvPicPr/>
          <p:nvPr/>
        </p:nvPicPr>
        <p:blipFill rotWithShape="1">
          <a:blip r:embed="rId5"/>
          <a:srcRect l="9629" t="31329" r="5723" b="42702"/>
          <a:stretch/>
        </p:blipFill>
        <p:spPr>
          <a:xfrm>
            <a:off x="6794397" y="1692636"/>
            <a:ext cx="2666844" cy="1066738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V="1">
            <a:off x="3973398" y="2272550"/>
            <a:ext cx="2707320" cy="486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2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HTA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27" y="2194681"/>
            <a:ext cx="7266736" cy="3730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877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</a:t>
            </a:r>
            <a:endParaRPr lang="es-ES" dirty="0"/>
          </a:p>
        </p:txBody>
      </p:sp>
      <p:pic>
        <p:nvPicPr>
          <p:cNvPr id="6" name="Picture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892490" y="1784465"/>
            <a:ext cx="6423821" cy="448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1824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67</TotalTime>
  <Words>441</Words>
  <Application>Microsoft Office PowerPoint</Application>
  <PresentationFormat>Panorámica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Droid Sans Fallback</vt:lpstr>
      <vt:lpstr>Times New Roman</vt:lpstr>
      <vt:lpstr>Trebuchet MS</vt:lpstr>
      <vt:lpstr>Tw Cen MT</vt:lpstr>
      <vt:lpstr>Circuito</vt:lpstr>
      <vt:lpstr>PRÁCTICA GENERAL</vt:lpstr>
      <vt:lpstr>Introducción</vt:lpstr>
      <vt:lpstr>TIPO DE EQUIPO</vt:lpstr>
      <vt:lpstr>REQUISITOS</vt:lpstr>
      <vt:lpstr>REQUISITOS FUNCIONALES</vt:lpstr>
      <vt:lpstr>REQUISITOS NO FUNCIONALES</vt:lpstr>
      <vt:lpstr>IMPLEMENTACIÓN</vt:lpstr>
      <vt:lpstr>diagrama HTA</vt:lpstr>
      <vt:lpstr>CASOS DE USO</vt:lpstr>
      <vt:lpstr>DISEÑO de prototipos</vt:lpstr>
      <vt:lpstr>Planificación de tareas</vt:lpstr>
      <vt:lpstr>GESTIÓN DE CONFIGURACIÓN</vt:lpstr>
      <vt:lpstr>PRUEBAS DEL SOFTWARE</vt:lpstr>
      <vt:lpstr>Casos de prueba</vt:lpstr>
      <vt:lpstr>CONCLUSIÓN</vt:lpstr>
    </vt:vector>
  </TitlesOfParts>
  <Company>URJC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GENERAL</dc:title>
  <dc:creator>Dani</dc:creator>
  <cp:lastModifiedBy>Dani</cp:lastModifiedBy>
  <cp:revision>8</cp:revision>
  <dcterms:created xsi:type="dcterms:W3CDTF">2016-04-17T08:43:51Z</dcterms:created>
  <dcterms:modified xsi:type="dcterms:W3CDTF">2016-04-26T18:06:24Z</dcterms:modified>
</cp:coreProperties>
</file>