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413" r:id="rId5"/>
    <p:sldId id="453" r:id="rId6"/>
    <p:sldId id="396" r:id="rId7"/>
    <p:sldId id="454" r:id="rId8"/>
    <p:sldId id="427" r:id="rId9"/>
    <p:sldId id="455" r:id="rId10"/>
    <p:sldId id="456" r:id="rId11"/>
    <p:sldId id="458" r:id="rId12"/>
    <p:sldId id="469" r:id="rId13"/>
    <p:sldId id="459" r:id="rId14"/>
    <p:sldId id="460" r:id="rId15"/>
    <p:sldId id="461" r:id="rId16"/>
    <p:sldId id="418" r:id="rId17"/>
    <p:sldId id="478" r:id="rId18"/>
    <p:sldId id="450" r:id="rId19"/>
    <p:sldId id="467" r:id="rId20"/>
    <p:sldId id="421" r:id="rId21"/>
    <p:sldId id="462" r:id="rId22"/>
    <p:sldId id="463" r:id="rId23"/>
    <p:sldId id="464" r:id="rId24"/>
    <p:sldId id="465" r:id="rId25"/>
    <p:sldId id="466" r:id="rId26"/>
    <p:sldId id="381" r:id="rId27"/>
    <p:sldId id="415" r:id="rId28"/>
    <p:sldId id="416" r:id="rId29"/>
    <p:sldId id="425" r:id="rId30"/>
    <p:sldId id="445" r:id="rId31"/>
    <p:sldId id="429" r:id="rId32"/>
    <p:sldId id="468" r:id="rId33"/>
    <p:sldId id="430" r:id="rId34"/>
    <p:sldId id="431" r:id="rId35"/>
    <p:sldId id="470" r:id="rId36"/>
    <p:sldId id="471" r:id="rId37"/>
    <p:sldId id="472" r:id="rId38"/>
    <p:sldId id="473" r:id="rId39"/>
    <p:sldId id="474" r:id="rId40"/>
    <p:sldId id="442" r:id="rId41"/>
    <p:sldId id="433" r:id="rId42"/>
    <p:sldId id="475" r:id="rId43"/>
    <p:sldId id="435" r:id="rId44"/>
    <p:sldId id="476" r:id="rId45"/>
    <p:sldId id="447" r:id="rId46"/>
    <p:sldId id="448" r:id="rId47"/>
    <p:sldId id="444" r:id="rId48"/>
    <p:sldId id="479" r:id="rId49"/>
    <p:sldId id="446" r:id="rId50"/>
    <p:sldId id="477" r:id="rId51"/>
    <p:sldId id="440" r:id="rId52"/>
    <p:sldId id="451" r:id="rId53"/>
    <p:sldId id="359" r:id="rId5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8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2659">
          <p15:clr>
            <a:srgbClr val="A4A3A4"/>
          </p15:clr>
        </p15:guide>
        <p15:guide id="4" pos="5477">
          <p15:clr>
            <a:srgbClr val="A4A3A4"/>
          </p15:clr>
        </p15:guide>
        <p15:guide id="5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2BC"/>
    <a:srgbClr val="006600"/>
    <a:srgbClr val="008000"/>
    <a:srgbClr val="95C13D"/>
    <a:srgbClr val="85C555"/>
    <a:srgbClr val="414143"/>
    <a:srgbClr val="1E2E3E"/>
    <a:srgbClr val="4B5884"/>
    <a:srgbClr val="103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1657" autoAdjust="0"/>
  </p:normalViewPr>
  <p:slideViewPr>
    <p:cSldViewPr>
      <p:cViewPr varScale="1">
        <p:scale>
          <a:sx n="103" d="100"/>
          <a:sy n="103" d="100"/>
        </p:scale>
        <p:origin x="1242" y="102"/>
      </p:cViewPr>
      <p:guideLst>
        <p:guide orient="horz" pos="3938"/>
        <p:guide orient="horz" pos="164"/>
        <p:guide orient="horz" pos="2659"/>
        <p:guide pos="5477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4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4739-E477-43E2-8B27-A4F7487B42F6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0A298-037C-4338-BA63-2BA49C9208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6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35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32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373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87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708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113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427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62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284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26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53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8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859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720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8477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880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716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587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744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194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196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71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025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138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9017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195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9880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138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344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7013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046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4791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60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965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8973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185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72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0053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2493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436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7930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7267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347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75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2423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73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955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36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36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1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-20886" y="0"/>
            <a:ext cx="9164885" cy="6858000"/>
          </a:xfrm>
          <a:prstGeom prst="rect">
            <a:avLst/>
          </a:prstGeom>
          <a:solidFill>
            <a:srgbClr val="1E2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 userDrawn="1"/>
        </p:nvSpPr>
        <p:spPr>
          <a:xfrm>
            <a:off x="-36512" y="0"/>
            <a:ext cx="9164885" cy="685800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48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6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9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backup\CENTERS\Líneas de trabajo\codeFEST\fotos codefest\p5488-0020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29" t="7929" r="10391"/>
          <a:stretch/>
        </p:blipFill>
        <p:spPr bwMode="auto">
          <a:xfrm>
            <a:off x="-1" y="0"/>
            <a:ext cx="9144001" cy="68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dondear rectángulo de esquina del mismo lado"/>
          <p:cNvSpPr/>
          <p:nvPr/>
        </p:nvSpPr>
        <p:spPr>
          <a:xfrm rot="16200000" flipV="1">
            <a:off x="3947658" y="1220475"/>
            <a:ext cx="1285193" cy="918051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658556" y="5346963"/>
            <a:ext cx="2897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6485C1"/>
                </a:solidFill>
              </a:rPr>
              <a:t>Taller de </a:t>
            </a:r>
            <a:r>
              <a:rPr lang="es-ES" sz="3200" b="1" dirty="0" err="1" smtClean="0">
                <a:solidFill>
                  <a:srgbClr val="6485C1"/>
                </a:solidFill>
              </a:rPr>
              <a:t>Maven</a:t>
            </a:r>
            <a:endParaRPr lang="es-ES" sz="3200" b="1" dirty="0" smtClean="0">
              <a:solidFill>
                <a:srgbClr val="6485C1"/>
              </a:solidFill>
            </a:endParaRPr>
          </a:p>
          <a:p>
            <a:r>
              <a:rPr lang="es-ES" sz="1600" cap="all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EVERIS </a:t>
            </a:r>
            <a:r>
              <a:rPr lang="es-ES" sz="1600" cap="all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CENTERS</a:t>
            </a:r>
            <a:endParaRPr lang="es-ES" sz="1600" cap="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6516216" y="5569495"/>
            <a:ext cx="1682213" cy="307777"/>
            <a:chOff x="6833294" y="5826750"/>
            <a:chExt cx="1682213" cy="307777"/>
          </a:xfrm>
        </p:grpSpPr>
        <p:sp>
          <p:nvSpPr>
            <p:cNvPr id="8" name="19 CuadroTexto"/>
            <p:cNvSpPr txBox="1"/>
            <p:nvPr/>
          </p:nvSpPr>
          <p:spPr>
            <a:xfrm>
              <a:off x="7025163" y="5826750"/>
              <a:ext cx="1490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@everisCodeFEST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pic>
          <p:nvPicPr>
            <p:cNvPr id="9" name="Picture 4" descr="http://designshack.co.uk/wp-content/uploads/larrybird-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294" y="5911047"/>
              <a:ext cx="258186" cy="18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24" y="158626"/>
            <a:ext cx="2131192" cy="11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dondear rectángulo de esquina del mismo lado"/>
          <p:cNvSpPr/>
          <p:nvPr/>
        </p:nvSpPr>
        <p:spPr>
          <a:xfrm rot="10800000" flipV="1">
            <a:off x="1187615" y="2"/>
            <a:ext cx="1905959" cy="1412774"/>
          </a:xfrm>
          <a:prstGeom prst="round2SameRect">
            <a:avLst>
              <a:gd name="adj1" fmla="val 0"/>
              <a:gd name="adj2" fmla="val 38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26" y="116632"/>
            <a:ext cx="2133522" cy="1219155"/>
          </a:xfrm>
          <a:prstGeom prst="rect">
            <a:avLst/>
          </a:prstGeom>
        </p:spPr>
      </p:pic>
      <p:sp>
        <p:nvSpPr>
          <p:cNvPr id="12" name="CuadroTexto 2"/>
          <p:cNvSpPr txBox="1"/>
          <p:nvPr/>
        </p:nvSpPr>
        <p:spPr>
          <a:xfrm>
            <a:off x="7884368" y="6098612"/>
            <a:ext cx="1187624" cy="36004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Versión 1.0</a:t>
            </a:r>
          </a:p>
        </p:txBody>
      </p:sp>
    </p:spTree>
    <p:extLst>
      <p:ext uri="{BB962C8B-B14F-4D97-AF65-F5344CB8AC3E}">
        <p14:creationId xmlns:p14="http://schemas.microsoft.com/office/powerpoint/2010/main" val="3346376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Una de las principales características de 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Maven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 es la posibilidad de compilar y empaquetar nuestros proyectos ya sea un .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jar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, un .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war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 o un .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ear</a:t>
            </a:r>
            <a:endParaRPr lang="es-E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0163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b="1" dirty="0" err="1" smtClean="0">
                <a:solidFill>
                  <a:schemeClr val="bg1">
                    <a:lumMod val="95000"/>
                  </a:schemeClr>
                </a:solidFill>
              </a:rPr>
              <a:t>mvn</a:t>
            </a:r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bg1">
                    <a:lumMod val="95000"/>
                  </a:schemeClr>
                </a:solidFill>
              </a:rPr>
              <a:t>package</a:t>
            </a:r>
            <a:endParaRPr lang="es-ES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1">
                    <a:lumMod val="95000"/>
                  </a:schemeClr>
                </a:solidFill>
              </a:rPr>
              <a:t>Para ello usaremos lo que se denominan </a:t>
            </a:r>
            <a:r>
              <a:rPr lang="es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Goals</a:t>
            </a:r>
            <a:r>
              <a:rPr lang="es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 </a:t>
            </a:r>
            <a:r>
              <a:rPr lang="es-E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Phases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Goals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: Es un comando que indica a 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maven</a:t>
            </a:r>
            <a:r>
              <a:rPr lang="es-E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que hacer.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Phases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: es un comando especial que ejecuta la fase indicada y todas las anteriores </a:t>
            </a:r>
            <a:endParaRPr lang="es-E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Compilar y empaquetar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5700667"/>
            <a:ext cx="326243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88"/>
                </a:solidFill>
                <a:latin typeface="Monaco"/>
              </a:rPr>
              <a:t>&lt;</a:t>
            </a:r>
            <a:r>
              <a:rPr lang="es-ES" dirty="0" err="1">
                <a:solidFill>
                  <a:srgbClr val="000088"/>
                </a:solidFill>
                <a:latin typeface="Monaco"/>
              </a:rPr>
              <a:t>packaging</a:t>
            </a:r>
            <a:r>
              <a:rPr lang="es-ES" dirty="0">
                <a:solidFill>
                  <a:srgbClr val="000088"/>
                </a:solidFill>
                <a:latin typeface="Monaco"/>
              </a:rPr>
              <a:t>&gt;</a:t>
            </a:r>
            <a:r>
              <a:rPr lang="es-ES" dirty="0" err="1">
                <a:solidFill>
                  <a:srgbClr val="000000"/>
                </a:solidFill>
                <a:latin typeface="Monaco"/>
              </a:rPr>
              <a:t>war</a:t>
            </a:r>
            <a:r>
              <a:rPr lang="es-ES" dirty="0">
                <a:solidFill>
                  <a:srgbClr val="000088"/>
                </a:solidFill>
                <a:latin typeface="Monaco"/>
              </a:rPr>
              <a:t>&lt;/</a:t>
            </a:r>
            <a:r>
              <a:rPr lang="es-ES" dirty="0" err="1">
                <a:solidFill>
                  <a:srgbClr val="000088"/>
                </a:solidFill>
                <a:latin typeface="Monaco"/>
              </a:rPr>
              <a:t>packaging</a:t>
            </a:r>
            <a:r>
              <a:rPr lang="es-ES" dirty="0">
                <a:solidFill>
                  <a:srgbClr val="000088"/>
                </a:solidFill>
                <a:latin typeface="Monaco"/>
              </a:rPr>
              <a:t>&gt;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685184" y="5700667"/>
            <a:ext cx="31470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88"/>
                </a:solidFill>
                <a:latin typeface="Monaco"/>
              </a:rPr>
              <a:t>&lt;</a:t>
            </a:r>
            <a:r>
              <a:rPr lang="es-ES" dirty="0" err="1" smtClean="0">
                <a:solidFill>
                  <a:srgbClr val="000088"/>
                </a:solidFill>
                <a:latin typeface="Monaco"/>
              </a:rPr>
              <a:t>packaging</a:t>
            </a:r>
            <a:r>
              <a:rPr lang="es-ES" dirty="0" smtClean="0">
                <a:solidFill>
                  <a:srgbClr val="000088"/>
                </a:solidFill>
                <a:latin typeface="Monaco"/>
              </a:rPr>
              <a:t>&gt;</a:t>
            </a:r>
            <a:r>
              <a:rPr lang="es-ES" dirty="0" err="1">
                <a:solidFill>
                  <a:srgbClr val="000000"/>
                </a:solidFill>
                <a:latin typeface="Monaco"/>
              </a:rPr>
              <a:t>j</a:t>
            </a:r>
            <a:r>
              <a:rPr lang="es-ES" dirty="0" err="1" smtClean="0">
                <a:solidFill>
                  <a:srgbClr val="000000"/>
                </a:solidFill>
                <a:latin typeface="Monaco"/>
              </a:rPr>
              <a:t>ar</a:t>
            </a:r>
            <a:r>
              <a:rPr lang="es-ES" dirty="0">
                <a:solidFill>
                  <a:srgbClr val="000088"/>
                </a:solidFill>
                <a:latin typeface="Monaco"/>
              </a:rPr>
              <a:t>&lt;/</a:t>
            </a:r>
            <a:r>
              <a:rPr lang="es-ES" dirty="0" err="1">
                <a:solidFill>
                  <a:srgbClr val="000088"/>
                </a:solidFill>
                <a:latin typeface="Monaco"/>
              </a:rPr>
              <a:t>packaging</a:t>
            </a:r>
            <a:r>
              <a:rPr lang="es-ES" dirty="0">
                <a:solidFill>
                  <a:srgbClr val="000088"/>
                </a:solidFill>
                <a:latin typeface="Monaco"/>
              </a:rPr>
              <a:t>&gt;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275856" y="5162288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pom.xml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1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Fases más utilizadas (default):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validate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Valida que el proyecto es válido y contiene los elementos necesarios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compile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Compila el código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Si utiliza un “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unit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testing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framework” lo ejecuta. Estos test no necesitan desplegar la aplicación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package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Compila y empaqueta el código (como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jar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, etc.)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</a:t>
            </a:r>
            <a:r>
              <a:rPr lang="es-E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-test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Si es necesario despliega el paquete en un entorno de integración y ejecuta los test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verify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Verifica que el paquete es válido y cumple los criterios de calidad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install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Instala los paquetes en el repositorio local para resolver las dependencias en otros proyectos locales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deploy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: Hecho en un ambiente de integración o liberación, copias del paquete al repositorio remoto para compartir con otros desarrolladores y proyectos</a:t>
            </a:r>
            <a:endParaRPr lang="es-E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Compilar y empaquetar</a:t>
            </a:r>
          </a:p>
        </p:txBody>
      </p:sp>
      <p:pic>
        <p:nvPicPr>
          <p:cNvPr id="1026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4947"/>
            <a:ext cx="3238500" cy="8191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80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Otras fases: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clean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Limpia los artefactos creados en compilaciones anteriores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site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: Genera documentación del sitio para este 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proyecto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rgbClr val="FFFFFF"/>
                </a:solidFill>
              </a:rPr>
              <a:t>Se pueden ejecutar: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FFFFFF"/>
                </a:solidFill>
              </a:rPr>
              <a:t>Uno o varios </a:t>
            </a: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plugin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goals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dirty="0">
                <a:solidFill>
                  <a:srgbClr val="FFFFFF"/>
                </a:solidFill>
              </a:rPr>
              <a:t>específicos. </a:t>
            </a:r>
          </a:p>
          <a:p>
            <a:pPr marL="4476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compile:compile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jar:jar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rgbClr val="FFFFFF"/>
                </a:solidFill>
              </a:rPr>
              <a:t>Una </a:t>
            </a:r>
            <a:r>
              <a:rPr lang="es-ES" sz="2000" dirty="0">
                <a:solidFill>
                  <a:srgbClr val="FFFFFF"/>
                </a:solidFill>
              </a:rPr>
              <a:t>o varias </a:t>
            </a: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phases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dirty="0">
                <a:solidFill>
                  <a:srgbClr val="FFFFFF"/>
                </a:solidFill>
              </a:rPr>
              <a:t>completas. En este caso se ejecutan todos los </a:t>
            </a:r>
            <a:r>
              <a:rPr lang="es-ES" sz="2000" dirty="0" err="1">
                <a:solidFill>
                  <a:srgbClr val="FFFFFF"/>
                </a:solidFill>
              </a:rPr>
              <a:t>plugins</a:t>
            </a:r>
            <a:r>
              <a:rPr lang="es-ES" sz="2000" dirty="0">
                <a:solidFill>
                  <a:srgbClr val="FFFFFF"/>
                </a:solidFill>
              </a:rPr>
              <a:t> </a:t>
            </a:r>
            <a:r>
              <a:rPr lang="es-ES" sz="2000" dirty="0" err="1">
                <a:solidFill>
                  <a:srgbClr val="FFFFFF"/>
                </a:solidFill>
              </a:rPr>
              <a:t>goals</a:t>
            </a:r>
            <a:r>
              <a:rPr lang="es-ES" sz="2000" dirty="0">
                <a:solidFill>
                  <a:srgbClr val="FFFFFF"/>
                </a:solidFill>
              </a:rPr>
              <a:t> incluidos y las </a:t>
            </a:r>
            <a:r>
              <a:rPr lang="es-ES" sz="2000" dirty="0" err="1">
                <a:solidFill>
                  <a:srgbClr val="FFFFFF"/>
                </a:solidFill>
              </a:rPr>
              <a:t>phases</a:t>
            </a:r>
            <a:r>
              <a:rPr lang="es-ES" sz="2000" dirty="0">
                <a:solidFill>
                  <a:srgbClr val="FFFFFF"/>
                </a:solidFill>
              </a:rPr>
              <a:t> previas</a:t>
            </a:r>
            <a:r>
              <a:rPr lang="es-ES" sz="2000" dirty="0" smtClean="0">
                <a:solidFill>
                  <a:srgbClr val="FFFFFF"/>
                </a:solidFill>
              </a:rPr>
              <a:t>.</a:t>
            </a:r>
          </a:p>
          <a:p>
            <a:pPr marL="177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deploy</a:t>
            </a:r>
            <a:endParaRPr lang="es-ES" sz="2000" dirty="0" smtClean="0">
              <a:solidFill>
                <a:srgbClr val="FFFFFF"/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rgbClr val="FFFFFF"/>
                </a:solidFill>
              </a:rPr>
              <a:t>También podemos ejecutar conjuntamente varias fases y </a:t>
            </a:r>
            <a:r>
              <a:rPr lang="es-ES" sz="2000" dirty="0" err="1" smtClean="0">
                <a:solidFill>
                  <a:srgbClr val="FFFFFF"/>
                </a:solidFill>
              </a:rPr>
              <a:t>goals</a:t>
            </a:r>
            <a:r>
              <a:rPr lang="es-ES" sz="2000" dirty="0" smtClean="0">
                <a:solidFill>
                  <a:srgbClr val="FFFFFF"/>
                </a:solidFill>
              </a:rPr>
              <a:t>: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s-E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es-E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dependency:copy-dependencies</a:t>
            </a:r>
            <a:r>
              <a:rPr lang="es-E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Compilar y empaquetar</a:t>
            </a:r>
          </a:p>
        </p:txBody>
      </p:sp>
      <p:pic>
        <p:nvPicPr>
          <p:cNvPr id="1026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4947"/>
            <a:ext cx="3238500" cy="8191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354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Dependencias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>
                <a:solidFill>
                  <a:srgbClr val="FFFFFF"/>
                </a:solidFill>
              </a:rPr>
              <a:t>S</a:t>
            </a:r>
            <a:r>
              <a:rPr lang="es-ES" sz="2000" dirty="0" err="1" smtClean="0">
                <a:solidFill>
                  <a:srgbClr val="FFFFFF"/>
                </a:solidFill>
              </a:rPr>
              <a:t>copes</a:t>
            </a: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Dependencias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17" y="1705371"/>
            <a:ext cx="3571875" cy="2228850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4128"/>
              </p:ext>
            </p:extLst>
          </p:nvPr>
        </p:nvGraphicFramePr>
        <p:xfrm>
          <a:off x="683568" y="4229823"/>
          <a:ext cx="820891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35"/>
                <a:gridCol w="6488777"/>
              </a:tblGrid>
              <a:tr h="3161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Scope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Descripción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16105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compile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Necesario para compilar. Se incluye en los paquetes.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105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test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Necesario para ejecutar </a:t>
                      </a:r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 unitarios. No se incluye en los paquetes.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000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provided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Necesario para compilar, pero lo proporciona el contenedor en tiempo de ejecución.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105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system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Necesario para compilar, pero se proporciona mediante una ruta en disco.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105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import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Inclusión de un artefacto en línea con formato POM.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5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Para buscar dependencias tenemos el sitio web: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FFFF"/>
                </a:solidFill>
              </a:rPr>
              <a:t>	</a:t>
            </a:r>
            <a:r>
              <a:rPr lang="es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https://mvnrepository.com</a:t>
            </a: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Dependencias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421908"/>
            <a:ext cx="5189670" cy="24462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655" y="2992780"/>
            <a:ext cx="4714345" cy="38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Excluir dependencias: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junit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junit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&gt;4.11&lt;/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&lt;scope&gt;test&lt;/scope&gt;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exclusions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exclusion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hamcrest-core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org.hamcrest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exclusion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exclusions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s-ES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s-E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Dependencias</a:t>
            </a:r>
          </a:p>
        </p:txBody>
      </p:sp>
    </p:spTree>
    <p:extLst>
      <p:ext uri="{BB962C8B-B14F-4D97-AF65-F5344CB8AC3E}">
        <p14:creationId xmlns:p14="http://schemas.microsoft.com/office/powerpoint/2010/main" val="34974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Listar jerarquía de dependencias: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dependency:tree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Listar dependencias en orden alfabético: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dependency:resolve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Listar dependencias de los </a:t>
            </a:r>
            <a:r>
              <a:rPr lang="es-ES" sz="1800" dirty="0" err="1" smtClean="0">
                <a:solidFill>
                  <a:srgbClr val="FFFFFF"/>
                </a:solidFill>
              </a:rPr>
              <a:t>plugins</a:t>
            </a:r>
            <a:r>
              <a:rPr lang="es-ES" sz="1800" dirty="0" smtClean="0">
                <a:solidFill>
                  <a:srgbClr val="FFFFFF"/>
                </a:solidFill>
              </a:rPr>
              <a:t> en orden alfabético: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dependency:resolve-plugins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Analizar </a:t>
            </a:r>
            <a:r>
              <a:rPr lang="es-ES" sz="1800" dirty="0" err="1" smtClean="0">
                <a:solidFill>
                  <a:srgbClr val="FFFFFF"/>
                </a:solidFill>
              </a:rPr>
              <a:t>dependencis</a:t>
            </a:r>
            <a:r>
              <a:rPr lang="es-ES" sz="1800" dirty="0" smtClean="0">
                <a:solidFill>
                  <a:srgbClr val="FFFFFF"/>
                </a:solidFill>
              </a:rPr>
              <a:t> y listar las no usadas o no declaradas:</a:t>
            </a:r>
            <a:endParaRPr lang="es-ES" sz="1800" dirty="0">
              <a:solidFill>
                <a:srgbClr val="FFFFFF"/>
              </a:solidFill>
            </a:endParaRP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dependency:analyze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Utilidades para analizar dependencias</a:t>
            </a:r>
          </a:p>
        </p:txBody>
      </p:sp>
    </p:spTree>
    <p:extLst>
      <p:ext uri="{BB962C8B-B14F-4D97-AF65-F5344CB8AC3E}">
        <p14:creationId xmlns:p14="http://schemas.microsoft.com/office/powerpoint/2010/main" val="10066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Configurar repositorios en el pom.xml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Repositorios populares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Repositorios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060848"/>
            <a:ext cx="5654468" cy="1584176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79269"/>
              </p:ext>
            </p:extLst>
          </p:nvPr>
        </p:nvGraphicFramePr>
        <p:xfrm>
          <a:off x="827584" y="4365104"/>
          <a:ext cx="4680520" cy="201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92"/>
                <a:gridCol w="3553728"/>
              </a:tblGrid>
              <a:tr h="360040"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Central</a:t>
                      </a:r>
                      <a:endParaRPr lang="es-ES" sz="16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bg1"/>
                          </a:solidFill>
                        </a:rPr>
                        <a:t>http://repo1.maven.org/maven2/</a:t>
                      </a:r>
                      <a:endParaRPr lang="es-E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Java.net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https://maven-repository.dev.java.net/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Codehaus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http://repository.codehaus.org/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JBoss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http://repository.jboss.org/maven2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Nexus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Servidor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 privado para desarrollos internos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Rectángulo redondeado 1"/>
          <p:cNvSpPr/>
          <p:nvPr/>
        </p:nvSpPr>
        <p:spPr>
          <a:xfrm>
            <a:off x="5868144" y="4293096"/>
            <a:ext cx="2880320" cy="2063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 smtClean="0"/>
              <a:t>Snapshots</a:t>
            </a:r>
            <a:r>
              <a:rPr lang="es-ES" sz="3200" dirty="0" smtClean="0"/>
              <a:t> </a:t>
            </a:r>
          </a:p>
          <a:p>
            <a:pPr algn="ctr"/>
            <a:r>
              <a:rPr lang="es-ES" sz="3200" dirty="0" smtClean="0"/>
              <a:t>vs</a:t>
            </a:r>
          </a:p>
          <a:p>
            <a:pPr algn="ctr"/>
            <a:r>
              <a:rPr lang="es-ES" sz="3200" dirty="0" smtClean="0"/>
              <a:t> </a:t>
            </a:r>
            <a:r>
              <a:rPr lang="es-ES" sz="3200" dirty="0" err="1" smtClean="0"/>
              <a:t>Releases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58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600" dirty="0" smtClean="0">
                <a:solidFill>
                  <a:srgbClr val="FFFFFF"/>
                </a:solidFill>
              </a:rPr>
              <a:t>En un proyecto </a:t>
            </a:r>
            <a:r>
              <a:rPr lang="es-ES" sz="1600" dirty="0" err="1" smtClean="0">
                <a:solidFill>
                  <a:srgbClr val="FFFFFF"/>
                </a:solidFill>
              </a:rPr>
              <a:t>multimódulo</a:t>
            </a:r>
            <a:r>
              <a:rPr lang="es-ES" sz="1600" dirty="0" smtClean="0">
                <a:solidFill>
                  <a:srgbClr val="FFFFFF"/>
                </a:solidFill>
              </a:rPr>
              <a:t>, además de tratarse los módulos hijos como si fueran dependencias, </a:t>
            </a:r>
            <a:r>
              <a:rPr lang="en-US" sz="1600" dirty="0" smtClean="0">
                <a:solidFill>
                  <a:srgbClr val="FFFFFF"/>
                </a:solidFill>
              </a:rPr>
              <a:t>Maven </a:t>
            </a:r>
            <a:r>
              <a:rPr lang="es-ES" sz="1600" dirty="0" smtClean="0">
                <a:solidFill>
                  <a:srgbClr val="FFFFFF"/>
                </a:solidFill>
              </a:rPr>
              <a:t>asegura que estos se construyan en el orden apropiado antes que el modulo principal cuando esté se está construyendo</a:t>
            </a:r>
            <a:r>
              <a:rPr lang="en-US" sz="1600" dirty="0" smtClean="0">
                <a:solidFill>
                  <a:srgbClr val="FFFFFF"/>
                </a:solidFill>
              </a:rPr>
              <a:t>.</a:t>
            </a: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600" dirty="0" smtClean="0">
                <a:solidFill>
                  <a:srgbClr val="FFFFFF"/>
                </a:solidFill>
              </a:rPr>
              <a:t>Se puede indicar un </a:t>
            </a:r>
            <a:r>
              <a:rPr lang="es-E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proyecto padre</a:t>
            </a:r>
            <a:r>
              <a:rPr lang="es-ES" sz="1600" dirty="0" smtClean="0">
                <a:solidFill>
                  <a:srgbClr val="FFFFFF"/>
                </a:solidFill>
              </a:rPr>
              <a:t>, del cual se hereden sus características:</a:t>
            </a:r>
            <a:endParaRPr lang="es-ES" sz="16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4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400" dirty="0" smtClean="0">
                <a:solidFill>
                  <a:srgbClr val="FFFFFF"/>
                </a:solidFill>
              </a:rPr>
              <a:t>El </a:t>
            </a:r>
            <a:r>
              <a:rPr lang="es-E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Super</a:t>
            </a:r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POM </a:t>
            </a:r>
            <a:r>
              <a:rPr lang="es-ES" sz="1400" dirty="0" smtClean="0">
                <a:solidFill>
                  <a:srgbClr val="FFFFFF"/>
                </a:solidFill>
              </a:rPr>
              <a:t>es el proyecto </a:t>
            </a:r>
            <a:r>
              <a:rPr lang="es-ES" sz="1400" dirty="0" err="1" smtClean="0">
                <a:solidFill>
                  <a:srgbClr val="FFFFFF"/>
                </a:solidFill>
              </a:rPr>
              <a:t>Maven</a:t>
            </a:r>
            <a:r>
              <a:rPr lang="es-ES" sz="1400" dirty="0" smtClean="0">
                <a:solidFill>
                  <a:srgbClr val="FFFFFF"/>
                </a:solidFill>
              </a:rPr>
              <a:t> por defecto. Todos los proyectos extienden de </a:t>
            </a:r>
            <a:r>
              <a:rPr lang="es-ES" sz="1400" dirty="0" err="1" smtClean="0">
                <a:solidFill>
                  <a:srgbClr val="FFFFFF"/>
                </a:solidFill>
              </a:rPr>
              <a:t>Super</a:t>
            </a:r>
            <a:r>
              <a:rPr lang="es-ES" sz="1400" dirty="0" smtClean="0">
                <a:solidFill>
                  <a:srgbClr val="FFFFFF"/>
                </a:solidFill>
              </a:rPr>
              <a:t> POM de forma implícita. </a:t>
            </a:r>
            <a:r>
              <a:rPr lang="en-US" sz="1400" u="sng" dirty="0" smtClean="0">
                <a:solidFill>
                  <a:srgbClr val="FFFFFF"/>
                </a:solidFill>
              </a:rPr>
              <a:t>http</a:t>
            </a:r>
            <a:r>
              <a:rPr lang="en-US" sz="1400" u="sng" dirty="0">
                <a:solidFill>
                  <a:srgbClr val="FFFFFF"/>
                </a:solidFill>
              </a:rPr>
              <a:t>://</a:t>
            </a:r>
            <a:r>
              <a:rPr lang="en-US" sz="1400" u="sng" dirty="0" smtClean="0">
                <a:solidFill>
                  <a:srgbClr val="FFFFFF"/>
                </a:solidFill>
              </a:rPr>
              <a:t>maven.apache.org/ref/3-LATEST/maven-model-builder/super-pom.html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Proyectos modulares, proyecto padre y </a:t>
            </a: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uper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POM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542" y="4456906"/>
            <a:ext cx="3676650" cy="12763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067" y="2572891"/>
            <a:ext cx="2895600" cy="10001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525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rgbClr val="FFFFFF"/>
                </a:solidFill>
              </a:rPr>
              <a:t>Plugins</a:t>
            </a:r>
            <a:r>
              <a:rPr lang="es-ES" sz="2000" dirty="0" smtClean="0">
                <a:solidFill>
                  <a:srgbClr val="FFFFFF"/>
                </a:solidFill>
              </a:rPr>
              <a:t> comunes</a:t>
            </a: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Plugins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366934"/>
            <a:ext cx="5544616" cy="2783180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84453"/>
              </p:ext>
            </p:extLst>
          </p:nvPr>
        </p:nvGraphicFramePr>
        <p:xfrm>
          <a:off x="827584" y="4653137"/>
          <a:ext cx="742716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324"/>
                <a:gridCol w="5870844"/>
              </a:tblGrid>
              <a:tr h="302183">
                <a:tc>
                  <a:txBody>
                    <a:bodyPr/>
                    <a:lstStyle/>
                    <a:p>
                      <a:r>
                        <a:rPr lang="es-ES" sz="1600" b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surefire</a:t>
                      </a:r>
                      <a:endParaRPr lang="es-ES" sz="16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bg1"/>
                          </a:solidFill>
                        </a:rPr>
                        <a:t>Ejecuta </a:t>
                      </a:r>
                      <a:r>
                        <a:rPr lang="es-ES" sz="1600" b="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600" b="0" dirty="0" smtClean="0">
                          <a:solidFill>
                            <a:schemeClr val="bg1"/>
                          </a:solidFill>
                        </a:rPr>
                        <a:t> unitarios.</a:t>
                      </a:r>
                      <a:endParaRPr lang="es-E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83">
                <a:tc>
                  <a:txBody>
                    <a:bodyPr/>
                    <a:lstStyle/>
                    <a:p>
                      <a:r>
                        <a:rPr lang="es-ES" sz="1600" b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checkstyle</a:t>
                      </a:r>
                      <a:endParaRPr lang="es-ES" sz="16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bg1"/>
                          </a:solidFill>
                        </a:rPr>
                        <a:t>Chequea el estilo del código fuente.</a:t>
                      </a:r>
                      <a:endParaRPr lang="es-E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83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clover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Evalúa la cobertura de código.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83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enforcer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Verifica diferentes tipos de requisitos sobre el entorno.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481"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assembly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Crea </a:t>
                      </a:r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ZIPs</a:t>
                      </a: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 y otros paquetes de distribución de aplicaciones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 y sus dependencias transitivas (</a:t>
                      </a:r>
                      <a:r>
                        <a:rPr lang="es-ES" sz="1600" baseline="0" dirty="0" err="1" smtClean="0">
                          <a:solidFill>
                            <a:schemeClr val="bg1"/>
                          </a:solidFill>
                        </a:rPr>
                        <a:t>JARs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).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Introducción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Primeros pasos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Creación de un proyecto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Fichero pom.xml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Compilar y empaquetar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Dependencias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Repositorios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Proyectos modulares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rgbClr val="FFFFFF"/>
                </a:solidFill>
              </a:rPr>
              <a:t>Plugins</a:t>
            </a:r>
            <a:endParaRPr lang="es-ES" sz="20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rgbClr val="FFFFFF"/>
                </a:solidFill>
              </a:rPr>
              <a:t>Properties</a:t>
            </a:r>
            <a:endParaRPr lang="es-ES" sz="20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Perfiles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rgbClr val="FFFFFF"/>
                </a:solidFill>
              </a:rPr>
              <a:t>Reporting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RoadMap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509120"/>
            <a:ext cx="4680520" cy="1977333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88803"/>
              </p:ext>
            </p:extLst>
          </p:nvPr>
        </p:nvGraphicFramePr>
        <p:xfrm>
          <a:off x="665312" y="1603971"/>
          <a:ext cx="777686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5040560"/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b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env.PATH</a:t>
                      </a:r>
                      <a:r>
                        <a:rPr lang="es-ES" sz="160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bg1"/>
                          </a:solidFill>
                        </a:rPr>
                        <a:t>Variable de entorno del sistema operativo.</a:t>
                      </a:r>
                      <a:endParaRPr lang="es-E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project.groupId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Group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 ID del proyecto.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project.artifactId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solidFill>
                            <a:schemeClr val="bg1"/>
                          </a:solidFill>
                        </a:rPr>
                        <a:t>Arfifact</a:t>
                      </a: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 ID del proyecto.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project.basedir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Ruta base del proyecto y del fichero pom.xml.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settings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. 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localRepository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Ruta al repositorio local del usuario.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java.home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Atributo del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 Sistema Java.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java.vendor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Nombre del proveedor de la JRE.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${</a:t>
                      </a:r>
                      <a:r>
                        <a:rPr lang="es-ES" sz="16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my.somevar</a:t>
                      </a:r>
                      <a:r>
                        <a:rPr lang="es-E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}</a:t>
                      </a:r>
                      <a:endParaRPr lang="es-E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Variable definida por el usuario.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8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rgbClr val="FFFFFF"/>
                </a:solidFill>
              </a:rPr>
              <a:t>Profiles</a:t>
            </a:r>
            <a:r>
              <a:rPr lang="es-ES" sz="2000" dirty="0" smtClean="0">
                <a:solidFill>
                  <a:srgbClr val="FFFFFF"/>
                </a:solidFill>
              </a:rPr>
              <a:t>: porciones de configuración en </a:t>
            </a:r>
            <a:r>
              <a:rPr lang="es-ES" sz="2000" dirty="0" err="1" smtClean="0">
                <a:solidFill>
                  <a:srgbClr val="FFFFFF"/>
                </a:solidFill>
              </a:rPr>
              <a:t>maven</a:t>
            </a:r>
            <a:r>
              <a:rPr lang="es-ES" sz="2000" dirty="0" smtClean="0">
                <a:solidFill>
                  <a:srgbClr val="FFFFFF"/>
                </a:solidFill>
              </a:rPr>
              <a:t> que se activan mediante línea de comandos o bien automáticamente en función de condiciones de activación.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Activación manual por línea de comandos: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yourgoal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-P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YourProfile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Profiles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580690"/>
            <a:ext cx="4166785" cy="274174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328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rgbClr val="FFFFFF"/>
                </a:solidFill>
              </a:rPr>
              <a:t>Reporting</a:t>
            </a: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err="1" smtClean="0">
                <a:solidFill>
                  <a:srgbClr val="FFFFFF"/>
                </a:solidFill>
              </a:rPr>
              <a:t>Reports</a:t>
            </a:r>
            <a:r>
              <a:rPr lang="es-ES" sz="1800" dirty="0" smtClean="0">
                <a:solidFill>
                  <a:srgbClr val="FFFFFF"/>
                </a:solidFill>
              </a:rPr>
              <a:t> generados habitualmente en la fase de generación de sitio web (información sobre el proyecto, sobre el código fuente, calidad del código, cobertura de </a:t>
            </a:r>
            <a:r>
              <a:rPr lang="es-ES" sz="1800" dirty="0" err="1" smtClean="0">
                <a:solidFill>
                  <a:srgbClr val="FFFFFF"/>
                </a:solidFill>
              </a:rPr>
              <a:t>tests</a:t>
            </a:r>
            <a:r>
              <a:rPr lang="es-ES" sz="1800" dirty="0" smtClean="0">
                <a:solidFill>
                  <a:srgbClr val="FFFFFF"/>
                </a:solidFill>
              </a:rPr>
              <a:t>, </a:t>
            </a:r>
            <a:r>
              <a:rPr lang="es-ES" sz="1800" dirty="0" err="1" smtClean="0">
                <a:solidFill>
                  <a:srgbClr val="FFFFFF"/>
                </a:solidFill>
              </a:rPr>
              <a:t>etc</a:t>
            </a:r>
            <a:r>
              <a:rPr lang="es-ES" sz="1800" dirty="0" smtClean="0">
                <a:solidFill>
                  <a:srgbClr val="FFFFFF"/>
                </a:solidFill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Reporting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348880"/>
            <a:ext cx="4800600" cy="1524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19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Conceptos en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Funcionamiento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043608" y="1844824"/>
            <a:ext cx="7189344" cy="3816424"/>
            <a:chOff x="683568" y="1700808"/>
            <a:chExt cx="8003232" cy="4248472"/>
          </a:xfrm>
        </p:grpSpPr>
        <p:sp>
          <p:nvSpPr>
            <p:cNvPr id="4" name="Rectángulo redondeado 3"/>
            <p:cNvSpPr/>
            <p:nvPr/>
          </p:nvSpPr>
          <p:spPr>
            <a:xfrm>
              <a:off x="683568" y="1700808"/>
              <a:ext cx="8003232" cy="4248472"/>
            </a:xfrm>
            <a:prstGeom prst="roundRect">
              <a:avLst>
                <a:gd name="adj" fmla="val 12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6" name="Picture 2" descr="Imagen relacionad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55" y="1919746"/>
              <a:ext cx="7400925" cy="385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824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Conceptos en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3275856" y="1556791"/>
            <a:ext cx="5410944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Lifecycle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1800" dirty="0" smtClean="0">
                <a:solidFill>
                  <a:srgbClr val="FFFFFF"/>
                </a:solidFill>
              </a:rPr>
              <a:t>flujo conocido para la construcción del software mediante posibles pasos.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Phase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1800" dirty="0" smtClean="0">
                <a:solidFill>
                  <a:srgbClr val="FFFFFF"/>
                </a:solidFill>
              </a:rPr>
              <a:t>cada paso posible, que puede tener cero o más </a:t>
            </a:r>
            <a:r>
              <a:rPr lang="es-ES" sz="1800" dirty="0" err="1" smtClean="0">
                <a:solidFill>
                  <a:srgbClr val="FFFFFF"/>
                </a:solidFill>
              </a:rPr>
              <a:t>plugins</a:t>
            </a:r>
            <a:r>
              <a:rPr lang="es-ES" sz="1800" dirty="0" smtClean="0">
                <a:solidFill>
                  <a:srgbClr val="FFFFFF"/>
                </a:solidFill>
              </a:rPr>
              <a:t> </a:t>
            </a:r>
            <a:r>
              <a:rPr lang="es-ES" sz="1800" dirty="0" err="1" smtClean="0">
                <a:solidFill>
                  <a:srgbClr val="FFFFFF"/>
                </a:solidFill>
              </a:rPr>
              <a:t>goals</a:t>
            </a:r>
            <a:r>
              <a:rPr lang="es-ES" sz="1800" dirty="0" smtClean="0">
                <a:solidFill>
                  <a:srgbClr val="FFFFFF"/>
                </a:solidFill>
              </a:rPr>
              <a:t>.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 smtClean="0">
                <a:solidFill>
                  <a:srgbClr val="FFFFFF"/>
                </a:solidFill>
              </a:rPr>
              <a:t> </a:t>
            </a:r>
            <a:r>
              <a:rPr lang="es-ES" sz="1800" dirty="0">
                <a:solidFill>
                  <a:srgbClr val="FFFFFF"/>
                </a:solidFill>
              </a:rPr>
              <a:t>tarea de ejecución más granular.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Plugin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1800" dirty="0" smtClean="0">
                <a:solidFill>
                  <a:srgbClr val="FFFFFF"/>
                </a:solidFill>
              </a:rPr>
              <a:t>agrupación lógica de </a:t>
            </a:r>
            <a:r>
              <a:rPr lang="es-ES" sz="1800" dirty="0" err="1" smtClean="0">
                <a:solidFill>
                  <a:srgbClr val="FFFFFF"/>
                </a:solidFill>
              </a:rPr>
              <a:t>goals</a:t>
            </a:r>
            <a:r>
              <a:rPr lang="es-ES" sz="1800" dirty="0" smtClean="0">
                <a:solidFill>
                  <a:srgbClr val="FFFFFF"/>
                </a:solidFill>
              </a:rPr>
              <a:t> relacionados.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FFFF"/>
                </a:solidFill>
              </a:rPr>
              <a:t>S</a:t>
            </a:r>
            <a:r>
              <a:rPr lang="es-ES" sz="1800" dirty="0" smtClean="0">
                <a:solidFill>
                  <a:srgbClr val="FFFFFF"/>
                </a:solidFill>
              </a:rPr>
              <a:t>e pueden ejecutar: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rgbClr val="FFFFFF"/>
                </a:solidFill>
              </a:rPr>
              <a:t>Uno o varios </a:t>
            </a:r>
            <a:r>
              <a:rPr lang="es-E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plugin</a:t>
            </a:r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goals</a:t>
            </a:r>
            <a:r>
              <a:rPr lang="es-E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600" dirty="0">
                <a:solidFill>
                  <a:srgbClr val="FFFFFF"/>
                </a:solidFill>
              </a:rPr>
              <a:t>específicos.</a:t>
            </a:r>
            <a:r>
              <a:rPr lang="es-ES" sz="1600" dirty="0" smtClean="0">
                <a:solidFill>
                  <a:srgbClr val="FFFFFF"/>
                </a:solidFill>
              </a:rPr>
              <a:t> </a:t>
            </a:r>
          </a:p>
          <a:p>
            <a:pPr marL="4476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compile:compile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jar:jar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1600" dirty="0">
              <a:solidFill>
                <a:srgbClr val="FFFFFF"/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600" dirty="0" smtClean="0">
                <a:solidFill>
                  <a:srgbClr val="FFFFFF"/>
                </a:solidFill>
              </a:rPr>
              <a:t>Una o varias </a:t>
            </a:r>
            <a:r>
              <a:rPr lang="es-E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phases</a:t>
            </a:r>
            <a:r>
              <a:rPr lang="es-E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600" dirty="0" smtClean="0">
                <a:solidFill>
                  <a:srgbClr val="FFFFFF"/>
                </a:solidFill>
              </a:rPr>
              <a:t>completas. En este caso se ejecutan todos los </a:t>
            </a:r>
            <a:r>
              <a:rPr lang="es-ES" sz="1600" dirty="0" err="1" smtClean="0">
                <a:solidFill>
                  <a:srgbClr val="FFFFFF"/>
                </a:solidFill>
              </a:rPr>
              <a:t>plugins</a:t>
            </a:r>
            <a:r>
              <a:rPr lang="es-ES" sz="1600" dirty="0" smtClean="0">
                <a:solidFill>
                  <a:srgbClr val="FFFFFF"/>
                </a:solidFill>
              </a:rPr>
              <a:t> </a:t>
            </a:r>
            <a:r>
              <a:rPr lang="es-ES" sz="1600" dirty="0" err="1" smtClean="0">
                <a:solidFill>
                  <a:srgbClr val="FFFFFF"/>
                </a:solidFill>
              </a:rPr>
              <a:t>goals</a:t>
            </a:r>
            <a:r>
              <a:rPr lang="es-ES" sz="1600" dirty="0" smtClean="0">
                <a:solidFill>
                  <a:srgbClr val="FFFFFF"/>
                </a:solidFill>
              </a:rPr>
              <a:t> incluidos y las </a:t>
            </a:r>
            <a:r>
              <a:rPr lang="es-ES" sz="1600" dirty="0" err="1" smtClean="0">
                <a:solidFill>
                  <a:srgbClr val="FFFFFF"/>
                </a:solidFill>
              </a:rPr>
              <a:t>phases</a:t>
            </a:r>
            <a:r>
              <a:rPr lang="es-ES" sz="1600" dirty="0" smtClean="0">
                <a:solidFill>
                  <a:srgbClr val="FFFFFF"/>
                </a:solidFill>
              </a:rPr>
              <a:t> previas.</a:t>
            </a:r>
          </a:p>
          <a:p>
            <a:pPr marL="4476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16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Lifecycles, Phases, Plugins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Goals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2178211" cy="34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Conceptos en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Default:</a:t>
            </a:r>
            <a:r>
              <a:rPr lang="es-ES" sz="2000" dirty="0" smtClean="0">
                <a:solidFill>
                  <a:srgbClr val="FFFFFF"/>
                </a:solidFill>
              </a:rPr>
              <a:t> Define las </a:t>
            </a:r>
            <a:r>
              <a:rPr lang="es-ES" sz="2000" dirty="0" err="1" smtClean="0">
                <a:solidFill>
                  <a:srgbClr val="FFFFFF"/>
                </a:solidFill>
              </a:rPr>
              <a:t>phases</a:t>
            </a:r>
            <a:r>
              <a:rPr lang="es-ES" sz="2000" dirty="0" smtClean="0">
                <a:solidFill>
                  <a:srgbClr val="FFFFFF"/>
                </a:solidFill>
              </a:rPr>
              <a:t> más comunes para construir una aplicación.</a:t>
            </a: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Lifecycles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estándar: default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76333"/>
              </p:ext>
            </p:extLst>
          </p:nvPr>
        </p:nvGraphicFramePr>
        <p:xfrm>
          <a:off x="708892" y="2132856"/>
          <a:ext cx="3647084" cy="404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836"/>
                <a:gridCol w="2232248"/>
              </a:tblGrid>
              <a:tr h="17900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Default </a:t>
                      </a:r>
                      <a:r>
                        <a:rPr lang="es-ES" sz="1050" dirty="0" err="1" smtClean="0"/>
                        <a:t>Lifecycle</a:t>
                      </a:r>
                      <a:endParaRPr lang="es-ES" sz="105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79003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Phase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Propósito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06825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validate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Chequea que los elementos necesarios para la</a:t>
                      </a:r>
                      <a:r>
                        <a:rPr lang="es-ES" sz="1050" baseline="0" dirty="0" smtClean="0">
                          <a:solidFill>
                            <a:schemeClr val="bg1"/>
                          </a:solidFill>
                        </a:rPr>
                        <a:t> construcción están presentes y son correctos.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914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Initialize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Inicializa y lanza el proceso de construcción.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914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generate-sources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Realiza generación dinámica de código fuente.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003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process-sources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Filtra</a:t>
                      </a:r>
                      <a:r>
                        <a:rPr lang="es-ES" sz="1050" baseline="0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 copia código fuente.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914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generate-resources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Realiza generación dinámica de recursos.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003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process-resources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Filtra</a:t>
                      </a:r>
                      <a:r>
                        <a:rPr lang="es-ES" sz="1050" baseline="0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 copia recursos.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003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compile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Compila el código fuente.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736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process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-clases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Aumenta las clases compiladas, como puede ser el caso de la instrumentación de código para analizar cobertura.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003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generate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Realiza generación dinámica de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68574"/>
              </p:ext>
            </p:extLst>
          </p:nvPr>
        </p:nvGraphicFramePr>
        <p:xfrm>
          <a:off x="4572000" y="2132856"/>
          <a:ext cx="4032448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448272"/>
              </a:tblGrid>
              <a:tr h="177997">
                <a:tc>
                  <a:txBody>
                    <a:bodyPr/>
                    <a:lstStyle/>
                    <a:p>
                      <a:r>
                        <a:rPr lang="es-ES" sz="1050" b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process</a:t>
                      </a:r>
                      <a:r>
                        <a:rPr lang="es-ES" sz="105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-test-</a:t>
                      </a:r>
                      <a:r>
                        <a:rPr lang="es-ES" sz="1050" b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sources</a:t>
                      </a:r>
                      <a:endParaRPr lang="es-ES" sz="105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dirty="0" smtClean="0">
                          <a:solidFill>
                            <a:schemeClr val="bg1"/>
                          </a:solidFill>
                        </a:rPr>
                        <a:t>Filtra</a:t>
                      </a:r>
                      <a:r>
                        <a:rPr lang="es-ES" sz="1050" b="0" baseline="0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s-ES" sz="1050" b="0" dirty="0" smtClean="0">
                          <a:solidFill>
                            <a:schemeClr val="bg1"/>
                          </a:solidFill>
                        </a:rPr>
                        <a:t> copia </a:t>
                      </a:r>
                      <a:r>
                        <a:rPr lang="es-ES" sz="1050" b="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b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68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generate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resources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Realiza generación dinámica de recursos de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process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resources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Filtra</a:t>
                      </a:r>
                      <a:r>
                        <a:rPr lang="es-ES" sz="1050" baseline="0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 copia recursos de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test-compile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Compila los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test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Ejecuta los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 unitarios.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68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prepare-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package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Manipula los artefactos generados antes del empaquetado.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package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Empaquetado (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jar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war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ear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).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pre-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integration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integration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Ejecuta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 de integración.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997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post-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integration</a:t>
                      </a:r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-test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68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verify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Chequea que los paquetes de distribución son correctos.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68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install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Instala el paquete en el repositorio local de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Maven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268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deploy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Despliega el paquete en un repositorio remoto de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Maven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2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Conceptos en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Clean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 smtClean="0">
                <a:solidFill>
                  <a:srgbClr val="FFFFFF"/>
                </a:solidFill>
              </a:rPr>
              <a:t> borra todos los artefactos generados y compilados en el directorio de salida.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Site</a:t>
            </a:r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1800" dirty="0" smtClean="0">
                <a:solidFill>
                  <a:srgbClr val="FFFFFF"/>
                </a:solidFill>
              </a:rPr>
              <a:t> genera un sitio web con información del proyecto, pudiendo subirlos a un servidor web o ruta local especificada.</a:t>
            </a:r>
            <a:endParaRPr lang="es-ES" sz="18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Lifecycles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estándar: </a:t>
            </a: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clean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y </a:t>
            </a: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site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17520"/>
              </p:ext>
            </p:extLst>
          </p:nvPr>
        </p:nvGraphicFramePr>
        <p:xfrm>
          <a:off x="2442740" y="2060848"/>
          <a:ext cx="4248472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45"/>
                <a:gridCol w="335822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 smtClean="0"/>
                        <a:t>Clean</a:t>
                      </a:r>
                      <a:r>
                        <a:rPr lang="es-ES" sz="1050" dirty="0" smtClean="0"/>
                        <a:t> </a:t>
                      </a:r>
                      <a:r>
                        <a:rPr lang="es-ES" sz="1050" dirty="0" err="1" smtClean="0"/>
                        <a:t>Lifecycle</a:t>
                      </a:r>
                      <a:endParaRPr lang="es-ES" sz="105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Phase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Propósito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pre-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clean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clean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Elimina todos los artefactos generados y compilados,</a:t>
                      </a:r>
                      <a:r>
                        <a:rPr lang="es-ES" sz="1050" baseline="0" dirty="0" smtClean="0">
                          <a:solidFill>
                            <a:schemeClr val="bg1"/>
                          </a:solidFill>
                        </a:rPr>
                        <a:t> para comenzar una construcción desde cero.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post-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clean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380"/>
              </p:ext>
            </p:extLst>
          </p:nvPr>
        </p:nvGraphicFramePr>
        <p:xfrm>
          <a:off x="1979712" y="4627483"/>
          <a:ext cx="5112568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403"/>
                <a:gridCol w="4135165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 smtClean="0"/>
                        <a:t>Clean</a:t>
                      </a:r>
                      <a:r>
                        <a:rPr lang="es-ES" sz="1050" dirty="0" smtClean="0"/>
                        <a:t> </a:t>
                      </a:r>
                      <a:r>
                        <a:rPr lang="es-ES" sz="1050" dirty="0" err="1" smtClean="0"/>
                        <a:t>Lifecycle</a:t>
                      </a:r>
                      <a:endParaRPr lang="es-ES" sz="105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Phase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Propósito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pre-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site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Chequeo previo de los elementos necesarios para generar el sitio web.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site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Genera el sitio web con información del proyecto y </a:t>
                      </a:r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reports</a:t>
                      </a:r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post-</a:t>
                      </a:r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site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05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site-deploy</a:t>
                      </a:r>
                      <a:endParaRPr lang="es-ES" sz="105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Sube el sitio web a un servidor.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0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Taller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4 Marcador de contenido"/>
          <p:cNvSpPr txBox="1">
            <a:spLocks/>
          </p:cNvSpPr>
          <p:nvPr/>
        </p:nvSpPr>
        <p:spPr>
          <a:xfrm>
            <a:off x="1691680" y="2996952"/>
            <a:ext cx="5904656" cy="5001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&gt;&gt; Continuamos con el Taller de 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</a:rPr>
              <a:t>Maven</a:t>
            </a:r>
            <a:endParaRPr lang="es-ES" sz="2400" u="sn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Truco en Windows para ampliar la consola: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con:cols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=120 lines=1024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Para ejecutar </a:t>
            </a:r>
            <a:r>
              <a:rPr lang="es-ES" sz="2000" dirty="0" err="1" smtClean="0">
                <a:solidFill>
                  <a:srgbClr val="FFFFFF"/>
                </a:solidFill>
              </a:rPr>
              <a:t>maven</a:t>
            </a:r>
            <a:r>
              <a:rPr lang="es-ES" sz="2000" dirty="0" smtClean="0">
                <a:solidFill>
                  <a:srgbClr val="FFFFFF"/>
                </a:solidFill>
              </a:rPr>
              <a:t> detrás de un proxy: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MAVEN_OPTS=-</a:t>
            </a:r>
            <a:r>
              <a:rPr lang="es-ES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DproxySet</a:t>
            </a:r>
            <a:r>
              <a:rPr lang="es-E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 -</a:t>
            </a:r>
            <a:r>
              <a:rPr lang="es-ES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DproxyHost</a:t>
            </a:r>
            <a:r>
              <a:rPr lang="es-E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=10.125.8.100 -</a:t>
            </a:r>
            <a:r>
              <a:rPr lang="es-ES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DproxyPort</a:t>
            </a:r>
            <a:r>
              <a:rPr lang="es-E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=8080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Para saber la versión de </a:t>
            </a:r>
            <a:r>
              <a:rPr lang="es-ES" sz="2000" dirty="0" err="1" smtClean="0">
                <a:solidFill>
                  <a:srgbClr val="FFFFFF"/>
                </a:solidFill>
              </a:rPr>
              <a:t>maven</a:t>
            </a:r>
            <a:r>
              <a:rPr lang="es-ES" sz="2000" dirty="0" smtClean="0">
                <a:solidFill>
                  <a:srgbClr val="FFFFFF"/>
                </a:solidFill>
              </a:rPr>
              <a:t>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lang="es-E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s-E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versión       </a:t>
            </a:r>
            <a:r>
              <a:rPr lang="es-E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E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s-E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-v</a:t>
            </a:r>
            <a:endParaRPr lang="es-E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r="38821"/>
          <a:stretch/>
        </p:blipFill>
        <p:spPr>
          <a:xfrm>
            <a:off x="539552" y="4691706"/>
            <a:ext cx="8010525" cy="13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Crea un proyecto </a:t>
            </a:r>
            <a:r>
              <a:rPr lang="es-ES" sz="2000" dirty="0" err="1" smtClean="0">
                <a:solidFill>
                  <a:srgbClr val="FFFFFF"/>
                </a:solidFill>
              </a:rPr>
              <a:t>maven</a:t>
            </a:r>
            <a:r>
              <a:rPr lang="es-ES" sz="2000" dirty="0" smtClean="0">
                <a:solidFill>
                  <a:srgbClr val="FFFFFF"/>
                </a:solidFill>
              </a:rPr>
              <a:t> a partir </a:t>
            </a:r>
            <a:r>
              <a:rPr lang="es-ES" sz="2000" dirty="0">
                <a:solidFill>
                  <a:srgbClr val="FFFFFF"/>
                </a:solidFill>
              </a:rPr>
              <a:t>del arquetipo </a:t>
            </a:r>
            <a:r>
              <a:rPr lang="es-ES" sz="2000" dirty="0" err="1" smtClean="0">
                <a:solidFill>
                  <a:srgbClr val="FFFFFF"/>
                </a:solidFill>
              </a:rPr>
              <a:t>quickstart</a:t>
            </a:r>
            <a:r>
              <a:rPr lang="es-ES" sz="2000" dirty="0" smtClean="0">
                <a:solidFill>
                  <a:srgbClr val="FFFFFF"/>
                </a:solidFill>
              </a:rPr>
              <a:t> 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Grupo: </a:t>
            </a:r>
            <a:r>
              <a:rPr lang="es-ES" sz="20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com.everis.bootcamp</a:t>
            </a:r>
            <a:endParaRPr lang="es-ES" sz="2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Id: taller-</a:t>
            </a:r>
            <a:r>
              <a:rPr lang="es-ES" sz="20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maven</a:t>
            </a:r>
            <a:endParaRPr lang="es-ES" sz="2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26753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Apache </a:t>
            </a:r>
            <a:r>
              <a:rPr lang="es-E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Maven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s-E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Herramienta de automatización de la construcción.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Habitualmente de proyectos Java, aunque también compatible con otros, lenguajes mediante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plugins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 (C, C++, .NET…)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Sustituto natural de otras herramientas más antiguas, como ANT.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Aunque existen herramientas más modernas como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Gradle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aún se usa mayoritariamente en 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proyectos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265783" y="4437112"/>
            <a:ext cx="6906617" cy="1728192"/>
            <a:chOff x="1763688" y="4822130"/>
            <a:chExt cx="5655691" cy="1415182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3688" y="4822130"/>
              <a:ext cx="5655691" cy="1415182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1003" y="4859249"/>
              <a:ext cx="3893245" cy="195434"/>
            </a:xfrm>
            <a:prstGeom prst="rect">
              <a:avLst/>
            </a:prstGeom>
          </p:spPr>
        </p:pic>
      </p:grp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</a:p>
        </p:txBody>
      </p:sp>
      <p:pic>
        <p:nvPicPr>
          <p:cNvPr id="1026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4947"/>
            <a:ext cx="3238500" cy="8191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277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Generando un proyecto a partir del arquetipo </a:t>
            </a:r>
            <a:r>
              <a:rPr lang="es-ES" sz="2000" dirty="0" err="1" smtClean="0">
                <a:solidFill>
                  <a:srgbClr val="FFFFFF"/>
                </a:solidFill>
              </a:rPr>
              <a:t>quickstart</a:t>
            </a:r>
            <a:r>
              <a:rPr lang="es-ES" sz="2000" dirty="0" smtClean="0">
                <a:solidFill>
                  <a:srgbClr val="FFFFFF"/>
                </a:solidFill>
              </a:rPr>
              <a:t>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archetype:generate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DgroupId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com.everis.bootcamp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DartifactId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=taller-maven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DarchetypeArtifactId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=maven-archetype-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quickstart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DinteractiveMode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=false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7" y="3025711"/>
            <a:ext cx="8004043" cy="32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Ver</a:t>
            </a:r>
            <a:r>
              <a:rPr lang="es-ES" sz="1800" dirty="0">
                <a:solidFill>
                  <a:srgbClr val="FFFFFF"/>
                </a:solidFill>
              </a:rPr>
              <a:t> </a:t>
            </a:r>
            <a:r>
              <a:rPr lang="es-ES" sz="1800" dirty="0" smtClean="0">
                <a:solidFill>
                  <a:srgbClr val="FFFFFF"/>
                </a:solidFill>
              </a:rPr>
              <a:t>también App.java y AppTest.java</a:t>
            </a:r>
            <a:endParaRPr lang="es-ES" sz="1800" dirty="0">
              <a:solidFill>
                <a:srgbClr val="FFFFFF"/>
              </a:solidFill>
            </a:endParaRP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1018"/>
            <a:ext cx="9136332" cy="29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Compilar proyecto completo y generar un fichero .</a:t>
            </a:r>
            <a:r>
              <a:rPr lang="es-ES" sz="2000" dirty="0" err="1" smtClean="0">
                <a:solidFill>
                  <a:srgbClr val="FFFFFF"/>
                </a:solidFill>
              </a:rPr>
              <a:t>jar</a:t>
            </a:r>
            <a:r>
              <a:rPr lang="es-ES" sz="2000" dirty="0" smtClean="0">
                <a:solidFill>
                  <a:srgbClr val="FFFFFF"/>
                </a:solidFill>
              </a:rPr>
              <a:t> con el fuente de nuestro proyecto.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20540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Compilar proyecto completo y generar un fichero .</a:t>
            </a:r>
            <a:r>
              <a:rPr lang="es-ES" sz="2000" dirty="0" err="1" smtClean="0">
                <a:solidFill>
                  <a:srgbClr val="FFFFFF"/>
                </a:solidFill>
              </a:rPr>
              <a:t>jar</a:t>
            </a:r>
            <a:r>
              <a:rPr lang="es-ES" sz="2000" dirty="0" smtClean="0">
                <a:solidFill>
                  <a:srgbClr val="FFFFFF"/>
                </a:solidFill>
              </a:rPr>
              <a:t> con el fuente de nuestro proyecto.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package		/	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package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solidFill>
                  <a:srgbClr val="FFFFFF"/>
                </a:solidFill>
              </a:rPr>
              <a:t>Comprobamos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carpeta</a:t>
            </a:r>
            <a:r>
              <a:rPr lang="en-US" sz="2000" dirty="0" smtClean="0">
                <a:solidFill>
                  <a:srgbClr val="FFFFFF"/>
                </a:solidFill>
              </a:rPr>
              <a:t> target: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000" dirty="0" smtClean="0">
                <a:solidFill>
                  <a:srgbClr val="FFFFFF"/>
                </a:solidFill>
              </a:rPr>
              <a:t>Se ha </a:t>
            </a:r>
            <a:r>
              <a:rPr lang="en-US" sz="2000" dirty="0" err="1" smtClean="0">
                <a:solidFill>
                  <a:srgbClr val="FFFFFF"/>
                </a:solidFill>
              </a:rPr>
              <a:t>creado</a:t>
            </a:r>
            <a:r>
              <a:rPr lang="en-US" sz="2000" dirty="0" smtClean="0">
                <a:solidFill>
                  <a:srgbClr val="FFFFFF"/>
                </a:solidFill>
              </a:rPr>
              <a:t> el </a:t>
            </a:r>
            <a:r>
              <a:rPr lang="en-US" sz="2000" dirty="0" err="1" smtClean="0">
                <a:solidFill>
                  <a:srgbClr val="FFFFFF"/>
                </a:solidFill>
              </a:rPr>
              <a:t>fichero</a:t>
            </a:r>
            <a:r>
              <a:rPr lang="en-US" sz="2000" dirty="0">
                <a:solidFill>
                  <a:srgbClr val="FFFFFF"/>
                </a:solidFill>
              </a:rPr>
              <a:t>: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taller-maven-1.0-SNAPSHOT.jar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000" dirty="0" smtClean="0">
                <a:solidFill>
                  <a:srgbClr val="FFFFFF"/>
                </a:solidFill>
              </a:rPr>
              <a:t>En la </a:t>
            </a:r>
            <a:r>
              <a:rPr lang="en-US" sz="2000" dirty="0" err="1" smtClean="0">
                <a:solidFill>
                  <a:srgbClr val="FFFFFF"/>
                </a:solidFill>
              </a:rPr>
              <a:t>carpeta</a:t>
            </a:r>
            <a:r>
              <a:rPr lang="en-US" sz="2000" dirty="0" smtClean="0">
                <a:solidFill>
                  <a:srgbClr val="FFFFFF"/>
                </a:solidFill>
              </a:rPr>
              <a:t> classes </a:t>
            </a:r>
            <a:r>
              <a:rPr lang="en-US" sz="2000" dirty="0" err="1" smtClean="0">
                <a:solidFill>
                  <a:srgbClr val="FFFFFF"/>
                </a:solidFill>
              </a:rPr>
              <a:t>encontramos</a:t>
            </a:r>
            <a:r>
              <a:rPr lang="en-US" sz="2000" dirty="0" smtClean="0">
                <a:solidFill>
                  <a:srgbClr val="FFFFFF"/>
                </a:solidFill>
              </a:rPr>
              <a:t> los .class </a:t>
            </a:r>
            <a:r>
              <a:rPr lang="en-US" sz="2000" dirty="0" err="1" smtClean="0">
                <a:solidFill>
                  <a:srgbClr val="FFFFFF"/>
                </a:solidFill>
              </a:rPr>
              <a:t>generados</a:t>
            </a:r>
            <a:endParaRPr lang="en-US" sz="20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000" dirty="0" err="1" smtClean="0">
                <a:solidFill>
                  <a:srgbClr val="FFFFFF"/>
                </a:solidFill>
              </a:rPr>
              <a:t>Tenemos</a:t>
            </a:r>
            <a:r>
              <a:rPr lang="en-US" sz="2000" dirty="0" smtClean="0">
                <a:solidFill>
                  <a:srgbClr val="FFFFFF"/>
                </a:solidFill>
              </a:rPr>
              <a:t> los </a:t>
            </a:r>
            <a:r>
              <a:rPr lang="en-US" sz="2000" dirty="0" err="1" smtClean="0">
                <a:solidFill>
                  <a:srgbClr val="FFFFFF"/>
                </a:solidFill>
              </a:rPr>
              <a:t>informes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generados</a:t>
            </a:r>
            <a:r>
              <a:rPr lang="en-US" sz="2000" dirty="0">
                <a:solidFill>
                  <a:srgbClr val="FFFFFF"/>
                </a:solidFill>
              </a:rPr>
              <a:t> en: surefire-reports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42638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Una vez que tenemos generado nuestro primer </a:t>
            </a:r>
            <a:r>
              <a:rPr lang="es-ES" sz="2000" dirty="0" err="1" smtClean="0">
                <a:solidFill>
                  <a:srgbClr val="FFFFFF"/>
                </a:solidFill>
              </a:rPr>
              <a:t>jar</a:t>
            </a:r>
            <a:r>
              <a:rPr lang="es-ES" sz="2000" dirty="0" smtClean="0">
                <a:solidFill>
                  <a:srgbClr val="FFFFFF"/>
                </a:solidFill>
              </a:rPr>
              <a:t>, vamos a limpiar el proyecto y a revisar que nuestra carpeta target se limpia completamente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37612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Una vez que tenemos generado nuestro primer </a:t>
            </a:r>
            <a:r>
              <a:rPr lang="es-ES" sz="2000" dirty="0" err="1" smtClean="0">
                <a:solidFill>
                  <a:srgbClr val="FFFFFF"/>
                </a:solidFill>
              </a:rPr>
              <a:t>jar</a:t>
            </a:r>
            <a:r>
              <a:rPr lang="es-ES" sz="2000" dirty="0" smtClean="0">
                <a:solidFill>
                  <a:srgbClr val="FFFFFF"/>
                </a:solidFill>
              </a:rPr>
              <a:t>, vamos a limpiar el proyecto y a revisar que nuestra carpeta target se limpia completamente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clean	/	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FFFFFF"/>
                </a:solidFill>
              </a:rPr>
              <a:t>Comprobar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que</a:t>
            </a:r>
            <a:r>
              <a:rPr lang="en-US" sz="2000" dirty="0">
                <a:solidFill>
                  <a:srgbClr val="FFFFFF"/>
                </a:solidFill>
              </a:rPr>
              <a:t> la </a:t>
            </a:r>
            <a:r>
              <a:rPr lang="en-US" sz="2000" dirty="0" err="1">
                <a:solidFill>
                  <a:srgbClr val="FFFFFF"/>
                </a:solidFill>
              </a:rPr>
              <a:t>carpeta</a:t>
            </a:r>
            <a:r>
              <a:rPr lang="en-US" sz="2000" dirty="0">
                <a:solidFill>
                  <a:srgbClr val="FFFFFF"/>
                </a:solidFill>
              </a:rPr>
              <a:t> target </a:t>
            </a:r>
            <a:r>
              <a:rPr lang="en-US" sz="2000" dirty="0" err="1">
                <a:solidFill>
                  <a:srgbClr val="FFFFFF"/>
                </a:solidFill>
              </a:rPr>
              <a:t>ya</a:t>
            </a:r>
            <a:r>
              <a:rPr lang="en-US" sz="2000" dirty="0">
                <a:solidFill>
                  <a:srgbClr val="FFFFFF"/>
                </a:solidFill>
              </a:rPr>
              <a:t> no </a:t>
            </a:r>
            <a:r>
              <a:rPr lang="en-US" sz="2000" dirty="0" err="1">
                <a:solidFill>
                  <a:srgbClr val="FFFFFF"/>
                </a:solidFill>
              </a:rPr>
              <a:t>existe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64" y="2636912"/>
            <a:ext cx="7056784" cy="319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Probar limpieza y empaquetamiento completo, sin compilar ni ejecutar las pruebas unitarias.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38754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Probar limpieza y empaquetamiento completo, sin compilar ni ejecutar las pruebas unitarias: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clean package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Dmaven.test.skip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600" dirty="0" smtClean="0">
                <a:solidFill>
                  <a:srgbClr val="FFFFFF"/>
                </a:solidFill>
              </a:rPr>
              <a:t>Comprobar que en la carpeta target se encuentra la librería generada maven-test-1.0-SNAPSHOT.jar, el compilado </a:t>
            </a:r>
            <a:r>
              <a:rPr lang="es-ES" sz="1600" dirty="0" err="1" smtClean="0">
                <a:solidFill>
                  <a:srgbClr val="FFFFFF"/>
                </a:solidFill>
              </a:rPr>
              <a:t>App.class</a:t>
            </a:r>
            <a:r>
              <a:rPr lang="es-ES" sz="1600" dirty="0" smtClean="0">
                <a:solidFill>
                  <a:srgbClr val="FFFFFF"/>
                </a:solidFill>
              </a:rPr>
              <a:t>, pero no </a:t>
            </a:r>
            <a:r>
              <a:rPr lang="es-ES" sz="1600" dirty="0" err="1" smtClean="0">
                <a:solidFill>
                  <a:srgbClr val="FFFFFF"/>
                </a:solidFill>
              </a:rPr>
              <a:t>AppTest.class</a:t>
            </a:r>
            <a:r>
              <a:rPr lang="es-ES" sz="1600" dirty="0" smtClean="0">
                <a:solidFill>
                  <a:srgbClr val="FFFFFF"/>
                </a:solidFill>
              </a:rPr>
              <a:t> ni los </a:t>
            </a:r>
            <a:r>
              <a:rPr lang="es-ES" sz="1600" dirty="0" err="1" smtClean="0">
                <a:solidFill>
                  <a:srgbClr val="FFFFFF"/>
                </a:solidFill>
              </a:rPr>
              <a:t>surefire-reports</a:t>
            </a:r>
            <a:r>
              <a:rPr lang="es-ES" sz="1600" dirty="0" smtClean="0">
                <a:solidFill>
                  <a:srgbClr val="FFFFFF"/>
                </a:solidFill>
              </a:rPr>
              <a:t>.</a:t>
            </a:r>
            <a:endParaRPr lang="es-ES" sz="16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(10 min)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81" y="2708919"/>
            <a:ext cx="6076355" cy="30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Ejecutar la aplicación Java directamente desde la librería generada y comprobar que aparece el texto “</a:t>
            </a:r>
            <a:r>
              <a:rPr lang="es-ES" sz="2000" dirty="0" err="1" smtClean="0">
                <a:solidFill>
                  <a:srgbClr val="FFFFFF"/>
                </a:solidFill>
              </a:rPr>
              <a:t>Hello</a:t>
            </a:r>
            <a:r>
              <a:rPr lang="es-ES" sz="2000" dirty="0" smtClean="0">
                <a:solidFill>
                  <a:srgbClr val="FFFFFF"/>
                </a:solidFill>
              </a:rPr>
              <a:t> </a:t>
            </a:r>
            <a:r>
              <a:rPr lang="es-ES" sz="2000" dirty="0" err="1" smtClean="0">
                <a:solidFill>
                  <a:srgbClr val="FFFFFF"/>
                </a:solidFill>
              </a:rPr>
              <a:t>World</a:t>
            </a:r>
            <a:r>
              <a:rPr lang="es-ES" sz="2000" dirty="0" smtClean="0">
                <a:solidFill>
                  <a:srgbClr val="FFFFFF"/>
                </a:solidFill>
              </a:rPr>
              <a:t>!” en consola.</a:t>
            </a: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Ejecutar la aplicación Java directamente desde la librería generada: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target/taller-maven-1.0-SNAPSHOT.jar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com.everis.bootcamp.App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Comprobar que aparece el texto “</a:t>
            </a:r>
            <a:r>
              <a:rPr lang="es-ES" sz="2000" dirty="0" err="1" smtClean="0">
                <a:solidFill>
                  <a:srgbClr val="FFFFFF"/>
                </a:solidFill>
              </a:rPr>
              <a:t>Hello</a:t>
            </a:r>
            <a:r>
              <a:rPr lang="es-ES" sz="2000" dirty="0" smtClean="0">
                <a:solidFill>
                  <a:srgbClr val="FFFFFF"/>
                </a:solidFill>
              </a:rPr>
              <a:t> </a:t>
            </a:r>
            <a:r>
              <a:rPr lang="es-ES" sz="2000" dirty="0" err="1" smtClean="0">
                <a:solidFill>
                  <a:srgbClr val="FFFFFF"/>
                </a:solidFill>
              </a:rPr>
              <a:t>World</a:t>
            </a:r>
            <a:r>
              <a:rPr lang="es-ES" sz="2000" dirty="0" smtClean="0">
                <a:solidFill>
                  <a:srgbClr val="FFFFFF"/>
                </a:solidFill>
              </a:rPr>
              <a:t>!” en consola.</a:t>
            </a: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564903"/>
            <a:ext cx="8002587" cy="4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Sin </a:t>
            </a:r>
            <a:r>
              <a:rPr lang="es-E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Maven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s-E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¿Cómo añadíamos una librería nueva?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¿Cómo generamos un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war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jar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 con nuestro proyecto?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¿Cómo configurábamos nuestro proyecto para entornos de producción y desarrollo?</a:t>
            </a: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</a:p>
        </p:txBody>
      </p:sp>
      <p:pic>
        <p:nvPicPr>
          <p:cNvPr id="1026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4947"/>
            <a:ext cx="3238500" cy="8191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613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Generar sitio web con información del proyecto</a:t>
            </a:r>
            <a:r>
              <a:rPr lang="es-ES" sz="2000" dirty="0">
                <a:solidFill>
                  <a:srgbClr val="FFFFFF"/>
                </a:solidFill>
              </a:rPr>
              <a:t>.</a:t>
            </a:r>
            <a:endParaRPr lang="es-ES" sz="2000" dirty="0" smtClean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</p:spTree>
    <p:extLst>
      <p:ext uri="{BB962C8B-B14F-4D97-AF65-F5344CB8AC3E}">
        <p14:creationId xmlns:p14="http://schemas.microsoft.com/office/powerpoint/2010/main" val="9995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Generar sitio web con información del proyecto: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</a:t>
            </a: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(10 min)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377678"/>
            <a:ext cx="8010525" cy="334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Comprobar sitio web generado en la ruta: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target/site/project-info.html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Revisar los apartados del sitio y chequear que los datos cuadran con la información del proyecto.</a:t>
            </a:r>
            <a:endParaRPr lang="es-ES" sz="18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420888"/>
            <a:ext cx="5747004" cy="3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Importar proyecto en eclipse (“File &gt; </a:t>
            </a:r>
            <a:r>
              <a:rPr lang="es-ES" sz="1800" dirty="0" err="1" smtClean="0">
                <a:solidFill>
                  <a:srgbClr val="FFFFFF"/>
                </a:solidFill>
              </a:rPr>
              <a:t>Import</a:t>
            </a:r>
            <a:r>
              <a:rPr lang="es-ES" sz="1800" dirty="0" smtClean="0">
                <a:solidFill>
                  <a:srgbClr val="FFFFFF"/>
                </a:solidFill>
              </a:rPr>
              <a:t> &gt; </a:t>
            </a:r>
            <a:r>
              <a:rPr lang="es-ES" sz="1800" dirty="0" err="1" smtClean="0">
                <a:solidFill>
                  <a:srgbClr val="FFFFFF"/>
                </a:solidFill>
              </a:rPr>
              <a:t>Maven</a:t>
            </a:r>
            <a:r>
              <a:rPr lang="es-ES" sz="1800" dirty="0" smtClean="0">
                <a:solidFill>
                  <a:srgbClr val="FFFFFF"/>
                </a:solidFill>
              </a:rPr>
              <a:t> &gt; </a:t>
            </a:r>
            <a:r>
              <a:rPr lang="es-ES" sz="1800" dirty="0" err="1" smtClean="0">
                <a:solidFill>
                  <a:srgbClr val="FFFFFF"/>
                </a:solidFill>
              </a:rPr>
              <a:t>Existing</a:t>
            </a:r>
            <a:r>
              <a:rPr lang="es-ES" sz="1800" dirty="0" smtClean="0">
                <a:solidFill>
                  <a:srgbClr val="FFFFFF"/>
                </a:solidFill>
              </a:rPr>
              <a:t> </a:t>
            </a:r>
            <a:r>
              <a:rPr lang="es-ES" sz="1800" dirty="0" err="1" smtClean="0">
                <a:solidFill>
                  <a:srgbClr val="FFFFFF"/>
                </a:solidFill>
              </a:rPr>
              <a:t>Maven</a:t>
            </a:r>
            <a:r>
              <a:rPr lang="es-ES" sz="1800" dirty="0" smtClean="0">
                <a:solidFill>
                  <a:srgbClr val="FFFFFF"/>
                </a:solidFill>
              </a:rPr>
              <a:t> Projects”), comprobar que se carga correctamente. Ejecutar aplicación (App.java) y Test (AppTest.java), comprobando que los resultados son correctos.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– Nos pasamos a Eclipse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749654"/>
            <a:ext cx="3684948" cy="3240360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763688" y="5157192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60" y="2749654"/>
            <a:ext cx="3684947" cy="3240360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4706460" y="3573016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7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Taller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</a:rPr>
              <a:t>Ejecutar </a:t>
            </a:r>
            <a:r>
              <a:rPr lang="es-ES" sz="1800" dirty="0" err="1" smtClean="0">
                <a:solidFill>
                  <a:srgbClr val="FFFFFF"/>
                </a:solidFill>
              </a:rPr>
              <a:t>maven</a:t>
            </a:r>
            <a:r>
              <a:rPr lang="es-ES" sz="1800" dirty="0" smtClean="0">
                <a:solidFill>
                  <a:srgbClr val="FFFFFF"/>
                </a:solidFill>
              </a:rPr>
              <a:t> </a:t>
            </a:r>
            <a:r>
              <a:rPr lang="es-ES" sz="1800" dirty="0" err="1" smtClean="0">
                <a:solidFill>
                  <a:srgbClr val="FFFFFF"/>
                </a:solidFill>
              </a:rPr>
              <a:t>buil</a:t>
            </a:r>
            <a:r>
              <a:rPr lang="es-ES" sz="1800" dirty="0" smtClean="0">
                <a:solidFill>
                  <a:srgbClr val="FFFFFF"/>
                </a:solidFill>
              </a:rPr>
              <a:t> desde eclipse con “Run &gt; Run as &gt; </a:t>
            </a:r>
            <a:r>
              <a:rPr lang="es-ES" sz="1800" dirty="0" err="1" smtClean="0">
                <a:solidFill>
                  <a:srgbClr val="FFFFFF"/>
                </a:solidFill>
              </a:rPr>
              <a:t>Maven</a:t>
            </a:r>
            <a:r>
              <a:rPr lang="es-ES" sz="1800" dirty="0" smtClean="0">
                <a:solidFill>
                  <a:srgbClr val="FFFFFF"/>
                </a:solidFill>
              </a:rPr>
              <a:t> </a:t>
            </a:r>
            <a:r>
              <a:rPr lang="es-ES" sz="1800" dirty="0" err="1" smtClean="0">
                <a:solidFill>
                  <a:srgbClr val="FFFFFF"/>
                </a:solidFill>
              </a:rPr>
              <a:t>build</a:t>
            </a:r>
            <a:r>
              <a:rPr lang="es-ES" sz="1800" dirty="0" smtClean="0">
                <a:solidFill>
                  <a:srgbClr val="FFFFFF"/>
                </a:solidFill>
              </a:rPr>
              <a:t>”, indicando “</a:t>
            </a:r>
            <a:r>
              <a:rPr lang="es-ES" sz="1800" dirty="0" err="1" smtClean="0">
                <a:solidFill>
                  <a:srgbClr val="FFFFFF"/>
                </a:solidFill>
              </a:rPr>
              <a:t>Goals</a:t>
            </a:r>
            <a:r>
              <a:rPr lang="es-ES" sz="1800" dirty="0" smtClean="0">
                <a:solidFill>
                  <a:srgbClr val="FFFFFF"/>
                </a:solidFill>
              </a:rPr>
              <a:t>=</a:t>
            </a:r>
            <a:r>
              <a:rPr lang="es-ES" sz="1800" dirty="0" err="1" smtClean="0">
                <a:solidFill>
                  <a:srgbClr val="FFFFFF"/>
                </a:solidFill>
              </a:rPr>
              <a:t>package</a:t>
            </a:r>
            <a:r>
              <a:rPr lang="es-ES" sz="1800" dirty="0" smtClean="0">
                <a:solidFill>
                  <a:srgbClr val="FFFFFF"/>
                </a:solidFill>
              </a:rPr>
              <a:t>”.</a:t>
            </a:r>
          </a:p>
          <a:p>
            <a:pPr marL="367665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FFFF"/>
                </a:solidFill>
              </a:rPr>
              <a:t>Comprobar que el resultado en la consola de eclipse es </a:t>
            </a:r>
            <a:r>
              <a:rPr lang="es-ES" sz="1800" dirty="0" smtClean="0">
                <a:solidFill>
                  <a:srgbClr val="FFFFFF"/>
                </a:solidFill>
              </a:rPr>
              <a:t>correcto, y que la librería se ha generado en la carpeta target.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Ejecutando tareas desde eclipse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48880"/>
            <a:ext cx="3291161" cy="390269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1115616" y="3573016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777" y="3380942"/>
            <a:ext cx="4174840" cy="919285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4552392" y="3510812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1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Repetir las tareas anteriores realizadas desde consola con eclipse: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Limpiar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Empaquetar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Generar documentación</a:t>
            </a:r>
            <a:endParaRPr lang="es-ES" sz="18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 (20 min)</a:t>
            </a:r>
          </a:p>
        </p:txBody>
      </p:sp>
    </p:spTree>
    <p:extLst>
      <p:ext uri="{BB962C8B-B14F-4D97-AF65-F5344CB8AC3E}">
        <p14:creationId xmlns:p14="http://schemas.microsoft.com/office/powerpoint/2010/main" val="4304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Reto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4 Marcador de contenido"/>
          <p:cNvSpPr txBox="1">
            <a:spLocks/>
          </p:cNvSpPr>
          <p:nvPr/>
        </p:nvSpPr>
        <p:spPr>
          <a:xfrm>
            <a:off x="1691680" y="2996952"/>
            <a:ext cx="5904656" cy="5001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&gt;&gt; Continuamos con el reto</a:t>
            </a:r>
            <a:endParaRPr lang="es-ES" sz="2400" u="sn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Reto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539552" y="1556792"/>
            <a:ext cx="7704856" cy="4680520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solidFill>
              <a:schemeClr val="bg1"/>
            </a:solidFill>
            <a:prstDash val="dash"/>
          </a:ln>
        </p:spPr>
        <p:txBody>
          <a:bodyPr numCol="1" anchor="t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66925" indent="0">
              <a:buNone/>
            </a:pPr>
            <a:endParaRPr lang="es-E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Añade como dependencia la librería de java: </a:t>
            </a: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Joda-Time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 al proyecto.</a:t>
            </a:r>
          </a:p>
          <a:p>
            <a:pPr marL="177800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Modifica la clase: App.java para que use dicha librería y muestre por pantalla el </a:t>
            </a: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día, mes y año actual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177800"/>
            <a:endParaRPr lang="es-ES" sz="2000" i="1" dirty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Haz que la versión de Joda-Time a utilizar sea configurado mediante un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properties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177800"/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77800"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¡Suerte!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Reto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395537" y="1052735"/>
            <a:ext cx="7848871" cy="5668739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solidFill>
              <a:schemeClr val="bg1"/>
            </a:solidFill>
            <a:prstDash val="dash"/>
          </a:ln>
        </p:spPr>
        <p:txBody>
          <a:bodyPr numCol="1" anchor="t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66925" indent="0">
              <a:buNone/>
            </a:pPr>
            <a:endParaRPr lang="es-E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Añade las siguientes características al pom.xml, investigando en Internet la información que puedas necesitar:</a:t>
            </a:r>
          </a:p>
          <a:p>
            <a:pPr marL="177800"/>
            <a:endParaRPr lang="es-E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17780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Proyecto 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padre:</a:t>
            </a:r>
          </a:p>
          <a:p>
            <a:pPr marL="447675"/>
            <a:r>
              <a:rPr lang="es-ES" sz="1600" i="1" dirty="0" smtClean="0">
                <a:solidFill>
                  <a:schemeClr val="bg1">
                    <a:lumMod val="95000"/>
                  </a:schemeClr>
                </a:solidFill>
              </a:rPr>
              <a:t>org.springframework.boot:spring-boot-starter-parent:1.4.2</a:t>
            </a:r>
          </a:p>
          <a:p>
            <a:pPr marL="447675" indent="-177800">
              <a:buFont typeface="Wingdings" panose="05000000000000000000" pitchFamily="2" charset="2"/>
              <a:buChar char="§"/>
            </a:pPr>
            <a:endParaRPr lang="es-E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177800">
              <a:buFont typeface="Wingdings" panose="05000000000000000000" pitchFamily="2" charset="2"/>
              <a:buChar char="§"/>
            </a:pP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Properties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447675"/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project.build.sourceEncoding</a:t>
            </a:r>
            <a:r>
              <a:rPr lang="es-ES" sz="1600" i="1" dirty="0">
                <a:solidFill>
                  <a:schemeClr val="bg1">
                    <a:lumMod val="95000"/>
                  </a:schemeClr>
                </a:solidFill>
              </a:rPr>
              <a:t>: UTF-8</a:t>
            </a:r>
          </a:p>
          <a:p>
            <a:pPr marL="447675"/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project.reporting.outputEncoding</a:t>
            </a:r>
            <a:r>
              <a:rPr lang="es-ES" sz="1600" i="1" dirty="0">
                <a:solidFill>
                  <a:schemeClr val="bg1">
                    <a:lumMod val="95000"/>
                  </a:schemeClr>
                </a:solidFill>
              </a:rPr>
              <a:t>: UTF-8 </a:t>
            </a:r>
          </a:p>
          <a:p>
            <a:pPr marL="447675"/>
            <a:r>
              <a:rPr lang="es-ES" sz="1600" i="1" dirty="0">
                <a:solidFill>
                  <a:schemeClr val="bg1">
                    <a:lumMod val="95000"/>
                  </a:schemeClr>
                </a:solidFill>
              </a:rPr>
              <a:t>java.versión:1.8</a:t>
            </a:r>
          </a:p>
          <a:p>
            <a:pPr marL="447675" indent="-177800">
              <a:buFont typeface="Wingdings" panose="05000000000000000000" pitchFamily="2" charset="2"/>
              <a:buChar char="§"/>
            </a:pPr>
            <a:endParaRPr lang="es-E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177800">
              <a:buFont typeface="Wingdings" panose="05000000000000000000" pitchFamily="2" charset="2"/>
              <a:buChar char="§"/>
            </a:pP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Dependencias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447675"/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org.springframework.boot:spring-boot-starter-data-jpa</a:t>
            </a:r>
            <a:endParaRPr lang="es-ES" sz="1600" i="1" dirty="0">
              <a:solidFill>
                <a:schemeClr val="bg1">
                  <a:lumMod val="95000"/>
                </a:schemeClr>
              </a:solidFill>
            </a:endParaRPr>
          </a:p>
          <a:p>
            <a:pPr marL="447675"/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org.springframework.boot:spring-boot-starter-web</a:t>
            </a:r>
            <a:endParaRPr lang="es-ES" sz="1600" i="1" dirty="0">
              <a:solidFill>
                <a:schemeClr val="bg1">
                  <a:lumMod val="95000"/>
                </a:schemeClr>
              </a:solidFill>
            </a:endParaRPr>
          </a:p>
          <a:p>
            <a:pPr marL="447675"/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org.hsqldb:hsqldb</a:t>
            </a:r>
            <a:r>
              <a:rPr lang="es-ES" sz="1600" i="1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runtime</a:t>
            </a:r>
            <a:endParaRPr lang="es-ES" sz="1600" i="1" dirty="0">
              <a:solidFill>
                <a:schemeClr val="bg1">
                  <a:lumMod val="95000"/>
                </a:schemeClr>
              </a:solidFill>
            </a:endParaRPr>
          </a:p>
          <a:p>
            <a:pPr marL="447675"/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mysql:mysql-connector-java</a:t>
            </a:r>
            <a:r>
              <a:rPr lang="es-ES" sz="1600" i="1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runtime</a:t>
            </a:r>
            <a:endParaRPr lang="es-ES" sz="1600" i="1" dirty="0">
              <a:solidFill>
                <a:schemeClr val="bg1">
                  <a:lumMod val="95000"/>
                </a:schemeClr>
              </a:solidFill>
            </a:endParaRPr>
          </a:p>
          <a:p>
            <a:pPr marL="447675"/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org.springframework.boot:spring-boot-starter-test</a:t>
            </a:r>
            <a:r>
              <a:rPr lang="es-ES" sz="1600" i="1" dirty="0">
                <a:solidFill>
                  <a:schemeClr val="bg1">
                    <a:lumMod val="95000"/>
                  </a:schemeClr>
                </a:solidFill>
              </a:rPr>
              <a:t> – test</a:t>
            </a:r>
          </a:p>
          <a:p>
            <a:pPr marL="447675" indent="-177800">
              <a:buFont typeface="Wingdings" panose="05000000000000000000" pitchFamily="2" charset="2"/>
              <a:buChar char="§"/>
            </a:pPr>
            <a:endParaRPr lang="es-E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177800">
              <a:buFont typeface="Wingdings" panose="05000000000000000000" pitchFamily="2" charset="2"/>
              <a:buChar char="§"/>
            </a:pP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Plugins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build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447675"/>
            <a:r>
              <a:rPr lang="es-ES" sz="1600" i="1" dirty="0" err="1">
                <a:solidFill>
                  <a:schemeClr val="bg1">
                    <a:lumMod val="95000"/>
                  </a:schemeClr>
                </a:solidFill>
              </a:rPr>
              <a:t>org.springframework.boot:spring-boot-maven-plugin</a:t>
            </a:r>
            <a:endParaRPr lang="es-ES" sz="1600" i="1" dirty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r>
              <a:rPr lang="es-ES" i="1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5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Reto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539552" y="980876"/>
            <a:ext cx="7560839" cy="5544467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solidFill>
              <a:schemeClr val="bg1"/>
            </a:solidFill>
            <a:prstDash val="dash"/>
          </a:ln>
        </p:spPr>
        <p:txBody>
          <a:bodyPr numCol="1" anchor="t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66925" indent="0">
              <a:buNone/>
            </a:pPr>
            <a:endParaRPr lang="es-E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69875"/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  <a:endParaRPr lang="es-E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447675" indent="-177800">
              <a:buFont typeface="Wingdings" panose="05000000000000000000" pitchFamily="2" charset="2"/>
              <a:buChar char="§"/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Plugins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reporting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447675"/>
            <a:r>
              <a:rPr lang="es-ES" sz="1400" i="1" dirty="0" smtClean="0">
                <a:solidFill>
                  <a:schemeClr val="bg1">
                    <a:lumMod val="95000"/>
                  </a:schemeClr>
                </a:solidFill>
              </a:rPr>
              <a:t>org.apache.maven.plugins:maven-project-info-reports-plugin:2.7 – </a:t>
            </a:r>
            <a:r>
              <a:rPr lang="es-ES" sz="1400" i="1" dirty="0">
                <a:solidFill>
                  <a:schemeClr val="bg1">
                    <a:lumMod val="95000"/>
                  </a:schemeClr>
                </a:solidFill>
              </a:rPr>
              <a:t>con </a:t>
            </a:r>
            <a:r>
              <a:rPr lang="es-ES" sz="1400" i="1" dirty="0" err="1" smtClean="0">
                <a:solidFill>
                  <a:schemeClr val="bg1">
                    <a:lumMod val="95000"/>
                  </a:schemeClr>
                </a:solidFill>
              </a:rPr>
              <a:t>dependencyLocationsEnabled</a:t>
            </a:r>
            <a:r>
              <a:rPr lang="es-ES" sz="1400" i="1" dirty="0" smtClean="0">
                <a:solidFill>
                  <a:schemeClr val="bg1">
                    <a:lumMod val="95000"/>
                  </a:schemeClr>
                </a:solidFill>
              </a:rPr>
              <a:t>=false</a:t>
            </a:r>
          </a:p>
          <a:p>
            <a:pPr marL="447675"/>
            <a:r>
              <a:rPr lang="es-ES" sz="1400" i="1" dirty="0" smtClean="0">
                <a:solidFill>
                  <a:schemeClr val="bg1">
                    <a:lumMod val="95000"/>
                  </a:schemeClr>
                </a:solidFill>
              </a:rPr>
              <a:t>org.apache.maven.plugins:maven-surefire-report-plugin:2.19.1</a:t>
            </a:r>
          </a:p>
          <a:p>
            <a:pPr marL="447675"/>
            <a:r>
              <a:rPr lang="es-ES" sz="1400" i="1" dirty="0" smtClean="0">
                <a:solidFill>
                  <a:schemeClr val="bg1">
                    <a:lumMod val="95000"/>
                  </a:schemeClr>
                </a:solidFill>
              </a:rPr>
              <a:t>org.codehaus.mojo:cobertura-maven-plugin:2.7 – con </a:t>
            </a:r>
            <a:r>
              <a:rPr lang="es-ES" sz="1400" i="1" dirty="0" err="1" smtClean="0">
                <a:solidFill>
                  <a:schemeClr val="bg1">
                    <a:lumMod val="95000"/>
                  </a:schemeClr>
                </a:solidFill>
              </a:rPr>
              <a:t>format</a:t>
            </a:r>
            <a:r>
              <a:rPr lang="es-ES" sz="1400" i="1" dirty="0" smtClean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es-ES" sz="1400" i="1" dirty="0" err="1" smtClean="0">
                <a:solidFill>
                  <a:schemeClr val="bg1">
                    <a:lumMod val="95000"/>
                  </a:schemeClr>
                </a:solidFill>
              </a:rPr>
              <a:t>html</a:t>
            </a:r>
            <a:endParaRPr lang="es-ES" sz="14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066925" indent="0">
              <a:buNone/>
            </a:pPr>
            <a:endParaRPr lang="es-E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El reto consiste en:</a:t>
            </a:r>
            <a:endParaRPr lang="es-ES" sz="1400" i="1" dirty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endParaRPr lang="es-ES" sz="1600" i="1" dirty="0">
              <a:solidFill>
                <a:schemeClr val="bg1">
                  <a:lumMod val="95000"/>
                </a:schemeClr>
              </a:solidFill>
            </a:endParaRPr>
          </a:p>
          <a:p>
            <a:pPr marL="447675" indent="-177800">
              <a:buFont typeface="+mj-lt"/>
              <a:buAutoNum type="arabicPeriod"/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Generar </a:t>
            </a:r>
            <a:r>
              <a:rPr lang="es-ES" sz="16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el sitio web de </a:t>
            </a:r>
            <a:r>
              <a:rPr lang="es-ES" sz="1600" dirty="0" err="1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M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aven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y comprobar que se genera toda la información del proyecto y los 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reports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“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Surefire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” y “Cobertura”.</a:t>
            </a:r>
          </a:p>
          <a:p>
            <a:pPr marL="447675" indent="-177800">
              <a:buFont typeface="+mj-lt"/>
              <a:buAutoNum type="arabicPeriod"/>
            </a:pPr>
            <a:endParaRPr lang="es-ES" sz="16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marL="447675" indent="-177800">
              <a:buFont typeface="+mj-lt"/>
              <a:buAutoNum type="arabicPeriod"/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Exponer concretamente las dependencias del proyecto en el sitio web generado. ¿Cuántas son? ¿De qué tipos?</a:t>
            </a:r>
          </a:p>
          <a:p>
            <a:pPr marL="447675" indent="-177800">
              <a:buFont typeface="+mj-lt"/>
              <a:buAutoNum type="arabicPeriod"/>
            </a:pPr>
            <a:endParaRPr lang="es-E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447675" indent="-177800">
              <a:buFont typeface="+mj-lt"/>
              <a:buAutoNum type="arabicPeriod"/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Explicar </a:t>
            </a:r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la utilidad de cada 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cambio realizado en el pom.xml.</a:t>
            </a:r>
          </a:p>
          <a:p>
            <a:pPr marL="447675" indent="-177800">
              <a:buFont typeface="+mj-lt"/>
              <a:buAutoNum type="arabicPeriod"/>
            </a:pPr>
            <a:endParaRPr lang="es-E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447675" indent="-177800">
              <a:buFont typeface="+mj-lt"/>
              <a:buAutoNum type="arabicPeriod"/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Compruebe a si hay errores en el log de ejecución al crear el sitio web e intenta diagnosticar los motivos.</a:t>
            </a:r>
            <a:endParaRPr lang="es-E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endParaRPr lang="es-E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177800" algn="ctr">
              <a:buNone/>
            </a:pPr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¡Suerte!</a:t>
            </a:r>
          </a:p>
          <a:p>
            <a:pPr marL="177800"/>
            <a:endParaRPr lang="es-ES" sz="12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7800"/>
            <a:endParaRPr lang="es-ES" sz="1200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Validar instalación: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Primeros pasos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39552" y="2276872"/>
            <a:ext cx="8003232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$ </a:t>
            </a:r>
            <a:r>
              <a:rPr lang="es-ES" b="1" dirty="0" err="1"/>
              <a:t>mvn</a:t>
            </a:r>
            <a:r>
              <a:rPr lang="es-ES" b="1" dirty="0"/>
              <a:t> -v</a:t>
            </a:r>
          </a:p>
          <a:p>
            <a:r>
              <a:rPr lang="es-ES" dirty="0"/>
              <a:t>Apache </a:t>
            </a:r>
            <a:r>
              <a:rPr lang="es-ES" dirty="0" err="1"/>
              <a:t>Maven</a:t>
            </a:r>
            <a:r>
              <a:rPr lang="es-ES" dirty="0"/>
              <a:t> 3.3.9 (bb52d8502b132ec0a5a3f4c09453c07478323dc5; 2015-11-10T17:41:47+01:00)</a:t>
            </a:r>
          </a:p>
          <a:p>
            <a:r>
              <a:rPr lang="es-ES" dirty="0" err="1"/>
              <a:t>Maven</a:t>
            </a:r>
            <a:r>
              <a:rPr lang="es-ES" dirty="0"/>
              <a:t> home: C:\software\apache-maven-3.3.9\bin\..</a:t>
            </a:r>
          </a:p>
          <a:p>
            <a:r>
              <a:rPr lang="es-ES" dirty="0"/>
              <a:t>Java </a:t>
            </a:r>
            <a:r>
              <a:rPr lang="es-ES" dirty="0" err="1"/>
              <a:t>version</a:t>
            </a:r>
            <a:r>
              <a:rPr lang="es-ES" dirty="0"/>
              <a:t>: 1.8.0_101, </a:t>
            </a:r>
            <a:r>
              <a:rPr lang="es-ES" dirty="0" err="1"/>
              <a:t>vendor</a:t>
            </a:r>
            <a:r>
              <a:rPr lang="es-ES" dirty="0"/>
              <a:t>: Oracle </a:t>
            </a:r>
            <a:r>
              <a:rPr lang="es-ES" dirty="0" err="1"/>
              <a:t>Corporation</a:t>
            </a:r>
            <a:endParaRPr lang="es-ES" dirty="0"/>
          </a:p>
          <a:p>
            <a:r>
              <a:rPr lang="es-ES" dirty="0"/>
              <a:t>Java home: C:\Program Files\Java\jdk1.8.0_101\</a:t>
            </a:r>
            <a:r>
              <a:rPr lang="es-ES" dirty="0" err="1"/>
              <a:t>jre</a:t>
            </a:r>
            <a:endParaRPr lang="es-ES" dirty="0"/>
          </a:p>
          <a:p>
            <a:r>
              <a:rPr lang="es-ES" dirty="0"/>
              <a:t>Default </a:t>
            </a:r>
            <a:r>
              <a:rPr lang="es-ES" dirty="0" err="1"/>
              <a:t>locale</a:t>
            </a:r>
            <a:r>
              <a:rPr lang="es-ES" dirty="0"/>
              <a:t>: </a:t>
            </a:r>
            <a:r>
              <a:rPr lang="es-ES" dirty="0" err="1"/>
              <a:t>es_ES</a:t>
            </a:r>
            <a:r>
              <a:rPr lang="es-ES" dirty="0"/>
              <a:t>, </a:t>
            </a:r>
            <a:r>
              <a:rPr lang="es-ES" dirty="0" err="1"/>
              <a:t>platform</a:t>
            </a:r>
            <a:r>
              <a:rPr lang="es-ES" dirty="0"/>
              <a:t> </a:t>
            </a:r>
            <a:r>
              <a:rPr lang="es-ES" dirty="0" err="1"/>
              <a:t>encoding</a:t>
            </a:r>
            <a:r>
              <a:rPr lang="es-ES" dirty="0"/>
              <a:t>: Cp1252</a:t>
            </a:r>
          </a:p>
          <a:p>
            <a:r>
              <a:rPr lang="es-ES" dirty="0"/>
              <a:t>OS </a:t>
            </a:r>
            <a:r>
              <a:rPr lang="es-ES" dirty="0" err="1"/>
              <a:t>name</a:t>
            </a:r>
            <a:r>
              <a:rPr lang="es-ES" dirty="0"/>
              <a:t>: "</a:t>
            </a:r>
            <a:r>
              <a:rPr lang="es-ES" dirty="0" err="1"/>
              <a:t>windows</a:t>
            </a:r>
            <a:r>
              <a:rPr lang="es-ES" dirty="0"/>
              <a:t> 7", </a:t>
            </a:r>
            <a:r>
              <a:rPr lang="es-ES" dirty="0" err="1"/>
              <a:t>version</a:t>
            </a:r>
            <a:r>
              <a:rPr lang="es-ES" dirty="0"/>
              <a:t>: "6.1", </a:t>
            </a:r>
            <a:r>
              <a:rPr lang="es-ES" dirty="0" err="1"/>
              <a:t>arch</a:t>
            </a:r>
            <a:r>
              <a:rPr lang="es-ES" dirty="0"/>
              <a:t>: "amd64", </a:t>
            </a:r>
            <a:r>
              <a:rPr lang="es-ES" dirty="0" err="1"/>
              <a:t>family</a:t>
            </a:r>
            <a:r>
              <a:rPr lang="es-ES" dirty="0"/>
              <a:t>: "dos"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39552" y="4921135"/>
            <a:ext cx="800323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https://</a:t>
            </a:r>
            <a:r>
              <a:rPr lang="es-ES" sz="2400" dirty="0" smtClean="0">
                <a:solidFill>
                  <a:schemeClr val="bg1"/>
                </a:solidFill>
              </a:rPr>
              <a:t>maven.apache.org/download.cgi  -&gt;  Descarga</a:t>
            </a:r>
          </a:p>
          <a:p>
            <a:endParaRPr lang="es-ES" sz="2400" dirty="0" smtClean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chemeClr val="bg1"/>
                </a:solidFill>
              </a:rPr>
              <a:t>https</a:t>
            </a:r>
            <a:r>
              <a:rPr lang="es-ES" sz="2400" dirty="0">
                <a:solidFill>
                  <a:schemeClr val="bg1"/>
                </a:solidFill>
              </a:rPr>
              <a:t>://</a:t>
            </a:r>
            <a:r>
              <a:rPr lang="es-ES" sz="2400" dirty="0" smtClean="0">
                <a:solidFill>
                  <a:schemeClr val="bg1"/>
                </a:solidFill>
              </a:rPr>
              <a:t>maven.apache.org/install.html   -&gt;   Instalación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904" y="620688"/>
            <a:ext cx="389452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851920" y="5373216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 err="1" smtClean="0">
                <a:solidFill>
                  <a:schemeClr val="bg1"/>
                </a:solidFill>
              </a:rPr>
              <a:t>bootCAMP</a:t>
            </a:r>
            <a:endParaRPr lang="es-ES" sz="2800" dirty="0" smtClean="0">
              <a:solidFill>
                <a:schemeClr val="bg1"/>
              </a:solidFill>
            </a:endParaRPr>
          </a:p>
          <a:p>
            <a:pPr algn="r"/>
            <a:r>
              <a:rPr lang="es-ES" cap="all" dirty="0" smtClean="0">
                <a:solidFill>
                  <a:schemeClr val="bg1"/>
                </a:solidFill>
              </a:rPr>
              <a:t>EVERIS CENTERS</a:t>
            </a:r>
            <a:endParaRPr lang="es-ES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Para crear un proyecto: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DgroupId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Grupo de nuestro proyecto.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Ej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com.everis</a:t>
            </a: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DatifactId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Identificador de nuestro proyecto.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Ej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test-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maven</a:t>
            </a: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DarchetypeArtifactId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Nombre del arquetipo a usar.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DinteractiveMode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 si es true pedirá confirmación de cada paso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47675" indent="-2698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Creando un proyecto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13420" y="2072232"/>
            <a:ext cx="7919020" cy="7232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err="1"/>
              <a:t>mvn</a:t>
            </a:r>
            <a:r>
              <a:rPr lang="es-ES" dirty="0"/>
              <a:t> </a:t>
            </a:r>
            <a:r>
              <a:rPr lang="es-ES" dirty="0" err="1"/>
              <a:t>archetype:generate</a:t>
            </a:r>
            <a:r>
              <a:rPr lang="es-ES" dirty="0"/>
              <a:t> -</a:t>
            </a:r>
            <a:r>
              <a:rPr lang="es-ES" dirty="0" err="1"/>
              <a:t>DgroupId</a:t>
            </a:r>
            <a:r>
              <a:rPr lang="es-ES" dirty="0"/>
              <a:t>=</a:t>
            </a:r>
            <a:r>
              <a:rPr lang="es-ES" dirty="0" err="1"/>
              <a:t>com.everis</a:t>
            </a:r>
            <a:r>
              <a:rPr lang="es-ES" dirty="0"/>
              <a:t> -</a:t>
            </a:r>
            <a:r>
              <a:rPr lang="es-ES" dirty="0" err="1"/>
              <a:t>DartifactId</a:t>
            </a:r>
            <a:r>
              <a:rPr lang="es-ES" dirty="0"/>
              <a:t>=test-</a:t>
            </a:r>
            <a:r>
              <a:rPr lang="es-ES" dirty="0" err="1"/>
              <a:t>maven</a:t>
            </a:r>
            <a:r>
              <a:rPr lang="es-ES" dirty="0"/>
              <a:t> 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-</a:t>
            </a:r>
            <a:r>
              <a:rPr lang="es-ES" dirty="0" err="1"/>
              <a:t>DarchetypeArtifactId</a:t>
            </a:r>
            <a:r>
              <a:rPr lang="es-ES" dirty="0"/>
              <a:t>=</a:t>
            </a:r>
            <a:r>
              <a:rPr lang="es-ES" dirty="0" err="1"/>
              <a:t>maven-archetype-quickstart</a:t>
            </a:r>
            <a:r>
              <a:rPr lang="es-ES" dirty="0"/>
              <a:t> -</a:t>
            </a:r>
            <a:r>
              <a:rPr lang="es-ES" dirty="0" err="1"/>
              <a:t>DinteractiveMode</a:t>
            </a:r>
            <a:r>
              <a:rPr lang="es-ES" dirty="0"/>
              <a:t>=false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683568" y="4797152"/>
            <a:ext cx="784887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s-ES" dirty="0">
                <a:solidFill>
                  <a:srgbClr val="FFFFFF"/>
                </a:solidFill>
              </a:rPr>
              <a:t>Los </a:t>
            </a:r>
            <a:r>
              <a:rPr lang="es-ES" b="1" dirty="0">
                <a:solidFill>
                  <a:srgbClr val="FFFFFF"/>
                </a:solidFill>
              </a:rPr>
              <a:t>arquetipos</a:t>
            </a:r>
            <a:r>
              <a:rPr lang="es-ES" dirty="0">
                <a:solidFill>
                  <a:srgbClr val="FFFFFF"/>
                </a:solidFill>
              </a:rPr>
              <a:t> son plantillas de proyectos </a:t>
            </a:r>
            <a:r>
              <a:rPr lang="es-ES" dirty="0" err="1">
                <a:solidFill>
                  <a:srgbClr val="FFFFFF"/>
                </a:solidFill>
              </a:rPr>
              <a:t>maven</a:t>
            </a:r>
            <a:r>
              <a:rPr lang="es-ES" dirty="0">
                <a:solidFill>
                  <a:srgbClr val="FFFFFF"/>
                </a:solidFill>
              </a:rPr>
              <a:t> que permiten generar un proyecto nuevo a partir de parámetros que se proporcionan mediante línea de comandos.</a:t>
            </a:r>
          </a:p>
        </p:txBody>
      </p:sp>
    </p:spTree>
    <p:extLst>
      <p:ext uri="{BB962C8B-B14F-4D97-AF65-F5344CB8AC3E}">
        <p14:creationId xmlns:p14="http://schemas.microsoft.com/office/powerpoint/2010/main" val="27494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3168352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Arquetipos 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por defecto</a:t>
            </a: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Creando un proyecto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34228"/>
              </p:ext>
            </p:extLst>
          </p:nvPr>
        </p:nvGraphicFramePr>
        <p:xfrm>
          <a:off x="2267744" y="1340768"/>
          <a:ext cx="6552728" cy="5391684"/>
        </p:xfrm>
        <a:graphic>
          <a:graphicData uri="http://schemas.openxmlformats.org/drawingml/2006/table">
            <a:tbl>
              <a:tblPr/>
              <a:tblGrid>
                <a:gridCol w="2520280"/>
                <a:gridCol w="4032448"/>
              </a:tblGrid>
              <a:tr h="239080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1" dirty="0" err="1">
                          <a:effectLst/>
                        </a:rPr>
                        <a:t>Archetype</a:t>
                      </a:r>
                      <a:r>
                        <a:rPr lang="es-ES" sz="1400" b="1" dirty="0">
                          <a:effectLst/>
                        </a:rPr>
                        <a:t> </a:t>
                      </a:r>
                      <a:r>
                        <a:rPr lang="es-ES" sz="1400" b="1" dirty="0" err="1">
                          <a:effectLst/>
                        </a:rPr>
                        <a:t>ArtifactIds</a:t>
                      </a:r>
                      <a:endParaRPr lang="es-ES" sz="1400" b="1" dirty="0">
                        <a:effectLst/>
                      </a:endParaRP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1">
                          <a:effectLst/>
                        </a:rPr>
                        <a:t>Description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err="1">
                          <a:effectLst/>
                        </a:rPr>
                        <a:t>maven-archetype-archetype</a:t>
                      </a:r>
                      <a:endParaRPr lang="es-ES" sz="1400" dirty="0">
                        <a:effectLst/>
                      </a:endParaRP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 archetype to generate a sample archetype project.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>
                          <a:effectLst/>
                        </a:rPr>
                        <a:t>maven-archetype-j2ee-simple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 archetype to generate a simplifed sample J2EE application.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err="1">
                          <a:effectLst/>
                        </a:rPr>
                        <a:t>maven</a:t>
                      </a:r>
                      <a:r>
                        <a:rPr lang="es-ES" sz="1400" dirty="0">
                          <a:effectLst/>
                        </a:rPr>
                        <a:t>-</a:t>
                      </a:r>
                      <a:r>
                        <a:rPr lang="es-ES" sz="1400" dirty="0" err="1">
                          <a:effectLst/>
                        </a:rPr>
                        <a:t>archetype</a:t>
                      </a:r>
                      <a:r>
                        <a:rPr lang="es-ES" sz="1400" dirty="0">
                          <a:effectLst/>
                        </a:rPr>
                        <a:t>-mojo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 archetype to generate a sample a sample Maven plugin.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err="1">
                          <a:effectLst/>
                        </a:rPr>
                        <a:t>maven-archetype-plugin</a:t>
                      </a:r>
                      <a:endParaRPr lang="es-ES" sz="1400" dirty="0">
                        <a:effectLst/>
                      </a:endParaRP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plugin.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maven-archetype-plugin-site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plugin site.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maven-archetype-portlet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JSR-268 </a:t>
                      </a:r>
                      <a:r>
                        <a:rPr lang="en-US" sz="1400" dirty="0" err="1">
                          <a:effectLst/>
                        </a:rPr>
                        <a:t>Portlet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maven-archetype-quickstart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project.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maven-archetype-simple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simple Maven project.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39732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maven-archetype-site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site which demonstrates some of the supported document types like APT, </a:t>
                      </a:r>
                      <a:r>
                        <a:rPr lang="en-US" sz="1400" dirty="0" err="1">
                          <a:effectLst/>
                        </a:rPr>
                        <a:t>XDoc</a:t>
                      </a:r>
                      <a:r>
                        <a:rPr lang="en-US" sz="1400" dirty="0">
                          <a:effectLst/>
                        </a:rPr>
                        <a:t>, and FML and demonstrates how to i18n your site.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080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maven-archetype-site-simple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site.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5964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maven-archetype-webapp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archetype to generate a sample Maven </a:t>
                      </a:r>
                      <a:r>
                        <a:rPr lang="en-US" sz="1400" dirty="0" err="1">
                          <a:effectLst/>
                        </a:rPr>
                        <a:t>Webapp</a:t>
                      </a:r>
                      <a:r>
                        <a:rPr lang="en-US" sz="1400" dirty="0">
                          <a:effectLst/>
                        </a:rPr>
                        <a:t> project.</a:t>
                      </a:r>
                    </a:p>
                  </a:txBody>
                  <a:tcPr marL="32965" marR="32965" marT="32965" marB="329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3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El fichero </a:t>
            </a:r>
            <a:r>
              <a:rPr lang="es-ES" sz="2000" dirty="0">
                <a:solidFill>
                  <a:srgbClr val="FFFFFF"/>
                </a:solidFill>
              </a:rPr>
              <a:t>pom.xml (Project </a:t>
            </a:r>
            <a:r>
              <a:rPr lang="es-ES" sz="2000" dirty="0" err="1">
                <a:solidFill>
                  <a:srgbClr val="FFFFFF"/>
                </a:solidFill>
              </a:rPr>
              <a:t>Object</a:t>
            </a:r>
            <a:r>
              <a:rPr lang="es-ES" sz="2000" dirty="0">
                <a:solidFill>
                  <a:srgbClr val="FFFFFF"/>
                </a:solidFill>
              </a:rPr>
              <a:t> </a:t>
            </a:r>
            <a:r>
              <a:rPr lang="es-ES" sz="2000" dirty="0" err="1" smtClean="0">
                <a:solidFill>
                  <a:srgbClr val="FFFFFF"/>
                </a:solidFill>
              </a:rPr>
              <a:t>Model</a:t>
            </a:r>
            <a:r>
              <a:rPr lang="es-ES" sz="2000" dirty="0" smtClean="0">
                <a:solidFill>
                  <a:srgbClr val="FFFFFF"/>
                </a:solidFill>
              </a:rPr>
              <a:t>) es el fichero principal de </a:t>
            </a:r>
            <a:r>
              <a:rPr lang="es-ES" sz="2000" dirty="0" err="1" smtClean="0">
                <a:solidFill>
                  <a:srgbClr val="FFFFFF"/>
                </a:solidFill>
              </a:rPr>
              <a:t>maven</a:t>
            </a:r>
            <a:r>
              <a:rPr lang="es-ES" sz="2000" dirty="0" smtClean="0">
                <a:solidFill>
                  <a:srgbClr val="FFFFFF"/>
                </a:solidFill>
              </a:rPr>
              <a:t> que contiene toda la información del proyecto.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Información básica:</a:t>
            </a: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om.xml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2636912"/>
            <a:ext cx="7632848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project</a:t>
            </a:r>
            <a:r>
              <a:rPr lang="es-ES" dirty="0"/>
              <a:t> </a:t>
            </a:r>
            <a:r>
              <a:rPr lang="es-ES" dirty="0" err="1"/>
              <a:t>xmlns</a:t>
            </a:r>
            <a:r>
              <a:rPr lang="es-ES" dirty="0"/>
              <a:t>="http://maven.apache.org/POM/4.0.0" 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dirty="0" err="1" smtClean="0"/>
              <a:t>xmlns:xsi</a:t>
            </a:r>
            <a:r>
              <a:rPr lang="es-ES" dirty="0" smtClean="0"/>
              <a:t>=</a:t>
            </a:r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www.w3.org/2001/XMLSchema-instance</a:t>
            </a:r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xsi:schemaLocation</a:t>
            </a:r>
            <a:r>
              <a:rPr lang="es-ES" dirty="0"/>
              <a:t>="http://maven.apache.org/POM/4.0.0 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http</a:t>
            </a:r>
            <a:r>
              <a:rPr lang="es-ES" dirty="0"/>
              <a:t>://maven.apache.org/maven-v4_0_0.xsd"&gt;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modelVersion</a:t>
            </a:r>
            <a:r>
              <a:rPr lang="es-ES" dirty="0"/>
              <a:t>&gt;4.0.0&lt;/</a:t>
            </a:r>
            <a:r>
              <a:rPr lang="es-ES" dirty="0" err="1"/>
              <a:t>modelVersion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groupId</a:t>
            </a:r>
            <a:r>
              <a:rPr lang="es-ES" dirty="0"/>
              <a:t>&gt;</a:t>
            </a:r>
            <a:r>
              <a:rPr lang="es-ES" dirty="0" err="1"/>
              <a:t>com.everis</a:t>
            </a:r>
            <a:r>
              <a:rPr lang="es-ES" dirty="0"/>
              <a:t>&lt;/</a:t>
            </a:r>
            <a:r>
              <a:rPr lang="es-ES" dirty="0" err="1"/>
              <a:t>groupId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artifactId</a:t>
            </a:r>
            <a:r>
              <a:rPr lang="es-ES" dirty="0"/>
              <a:t>&gt;test-</a:t>
            </a:r>
            <a:r>
              <a:rPr lang="es-ES" dirty="0" err="1"/>
              <a:t>maven</a:t>
            </a:r>
            <a:r>
              <a:rPr lang="es-ES" dirty="0"/>
              <a:t>&lt;/</a:t>
            </a:r>
            <a:r>
              <a:rPr lang="es-ES" dirty="0" err="1"/>
              <a:t>artifactId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packaging</a:t>
            </a:r>
            <a:r>
              <a:rPr lang="es-ES" dirty="0"/>
              <a:t>&gt;</a:t>
            </a:r>
            <a:r>
              <a:rPr lang="es-ES" dirty="0" err="1"/>
              <a:t>jar</a:t>
            </a:r>
            <a:r>
              <a:rPr lang="es-ES" dirty="0"/>
              <a:t>&lt;/</a:t>
            </a:r>
            <a:r>
              <a:rPr lang="es-ES" dirty="0" err="1"/>
              <a:t>packaging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version</a:t>
            </a:r>
            <a:r>
              <a:rPr lang="es-ES" dirty="0"/>
              <a:t>&gt;1.0-SNAPSHOT&lt;/</a:t>
            </a:r>
            <a:r>
              <a:rPr lang="es-ES" dirty="0" err="1"/>
              <a:t>version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name</a:t>
            </a:r>
            <a:r>
              <a:rPr lang="es-ES" dirty="0"/>
              <a:t>&gt;test-</a:t>
            </a:r>
            <a:r>
              <a:rPr lang="es-ES" dirty="0" err="1"/>
              <a:t>maven</a:t>
            </a:r>
            <a:r>
              <a:rPr lang="es-ES" dirty="0"/>
              <a:t>&lt;/</a:t>
            </a:r>
            <a:r>
              <a:rPr lang="es-ES" dirty="0" err="1"/>
              <a:t>name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&lt;</a:t>
            </a:r>
            <a:r>
              <a:rPr lang="es-ES" dirty="0" err="1"/>
              <a:t>url</a:t>
            </a:r>
            <a:r>
              <a:rPr lang="es-ES" dirty="0"/>
              <a:t>&gt;http://maven.apache.org&lt;/url&gt;</a:t>
            </a:r>
          </a:p>
          <a:p>
            <a:r>
              <a:rPr lang="es-ES" dirty="0" smtClean="0"/>
              <a:t>&lt;/</a:t>
            </a:r>
            <a:r>
              <a:rPr lang="es-ES" dirty="0" err="1"/>
              <a:t>project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93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Maven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pom.xml</a:t>
            </a:r>
          </a:p>
        </p:txBody>
      </p:sp>
      <p:pic>
        <p:nvPicPr>
          <p:cNvPr id="2050" name="Picture 2" descr="http://books.sonatype.com/mvnref-book/reference/figs/web/pom-relationships_pom-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88841"/>
            <a:ext cx="5256584" cy="38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782677DC17265489679A83D3BF00A5B" ma:contentTypeVersion="5" ma:contentTypeDescription="Crear nuevo documento." ma:contentTypeScope="" ma:versionID="c07887996e51457a0e7adde02dabc494">
  <xsd:schema xmlns:xsd="http://www.w3.org/2001/XMLSchema" xmlns:xs="http://www.w3.org/2001/XMLSchema" xmlns:p="http://schemas.microsoft.com/office/2006/metadata/properties" xmlns:ns2="37b458f3-74fd-474a-91a5-8181f3470433" xmlns:ns3="facfe95a-cd73-4bbb-8a1d-69d0d6405f93" targetNamespace="http://schemas.microsoft.com/office/2006/metadata/properties" ma:root="true" ma:fieldsID="74bc5fd53627b58462d3b498b7f37dbf" ns2:_="" ns3:_="">
    <xsd:import namespace="37b458f3-74fd-474a-91a5-8181f3470433"/>
    <xsd:import namespace="facfe95a-cd73-4bbb-8a1d-69d0d6405f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b458f3-74fd-474a-91a5-8181f34704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fe95a-cd73-4bbb-8a1d-69d0d6405f9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D6E661-022B-4767-A0D0-D30C80AC6C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26953A-5D64-43FE-B7F2-A7785D95A422}"/>
</file>

<file path=customXml/itemProps3.xml><?xml version="1.0" encoding="utf-8"?>
<ds:datastoreItem xmlns:ds="http://schemas.openxmlformats.org/officeDocument/2006/customXml" ds:itemID="{7F7E2726-D7C6-4EAF-8D29-B9F3011AD327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14598</TotalTime>
  <Words>2502</Words>
  <Application>Microsoft Office PowerPoint</Application>
  <PresentationFormat>On-screen Show (4:3)</PresentationFormat>
  <Paragraphs>701</Paragraphs>
  <Slides>50</Slides>
  <Notes>50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Monaco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Antonio Gabriel Gonzalez Casado</cp:lastModifiedBy>
  <cp:revision>1180</cp:revision>
  <dcterms:created xsi:type="dcterms:W3CDTF">2011-04-27T16:47:02Z</dcterms:created>
  <dcterms:modified xsi:type="dcterms:W3CDTF">2018-09-06T10:23:27Z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0x0101006782677DC17265489679A83D3BF00A5B</vt:lpwstr>
  </property>
</Properties>
</file>