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5"/>
  </p:notesMasterIdLst>
  <p:sldIdLst>
    <p:sldId id="256" r:id="rId2"/>
    <p:sldId id="257" r:id="rId3"/>
    <p:sldId id="331" r:id="rId4"/>
    <p:sldId id="329" r:id="rId5"/>
    <p:sldId id="327" r:id="rId6"/>
    <p:sldId id="321" r:id="rId7"/>
    <p:sldId id="326" r:id="rId8"/>
    <p:sldId id="328" r:id="rId9"/>
    <p:sldId id="322" r:id="rId10"/>
    <p:sldId id="323" r:id="rId11"/>
    <p:sldId id="330" r:id="rId12"/>
    <p:sldId id="263" r:id="rId13"/>
    <p:sldId id="31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768" autoAdjust="0"/>
  </p:normalViewPr>
  <p:slideViewPr>
    <p:cSldViewPr>
      <p:cViewPr varScale="1">
        <p:scale>
          <a:sx n="80" d="100"/>
          <a:sy n="80" d="100"/>
        </p:scale>
        <p:origin x="8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549B622-BD3C-403B-8A93-B499940C9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FDA6E7B7-CBC4-4B5F-A2B0-2CF88FE1FBC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5C290D-14E2-4778-A2D2-ACB1AF602546}" type="datetimeFigureOut">
              <a:rPr lang="es-ES"/>
              <a:pPr>
                <a:defRPr/>
              </a:pPr>
              <a:t>31/08/2019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AEDAC918-BFD9-400F-9E58-F140A4DE2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B99B25A2-F20F-48C2-B27C-DE0F18BB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9E4378F3-2C9C-495C-8F70-A683E7F829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BB195ECE-A1F1-4CBC-BFC0-021A44A98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CD49F72-854B-4F99-8398-BC0CB814CC5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>
            <a:extLst>
              <a:ext uri="{FF2B5EF4-FFF2-40B4-BE49-F238E27FC236}">
                <a16:creationId xmlns:a16="http://schemas.microsoft.com/office/drawing/2014/main" id="{36FC4B4A-85F3-49F2-B533-0E9A556E45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2 Marcador de notas">
            <a:extLst>
              <a:ext uri="{FF2B5EF4-FFF2-40B4-BE49-F238E27FC236}">
                <a16:creationId xmlns:a16="http://schemas.microsoft.com/office/drawing/2014/main" id="{4FBA7AD8-AA24-450C-B02C-D33B5595BC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n-US"/>
              <a:t>PRESENTACIÓN A ACABAR – DRAFT</a:t>
            </a:r>
          </a:p>
          <a:p>
            <a:pPr eaLnBrk="1" hangingPunct="1">
              <a:spcBef>
                <a:spcPct val="0"/>
              </a:spcBef>
            </a:pPr>
            <a:r>
              <a:rPr lang="es-ES" altLang="en-US"/>
              <a:t>Añadir cómo Agile suele asociarse con test-driven development, etc</a:t>
            </a:r>
          </a:p>
        </p:txBody>
      </p:sp>
      <p:sp>
        <p:nvSpPr>
          <p:cNvPr id="21508" name="3 Marcador de número de diapositiva">
            <a:extLst>
              <a:ext uri="{FF2B5EF4-FFF2-40B4-BE49-F238E27FC236}">
                <a16:creationId xmlns:a16="http://schemas.microsoft.com/office/drawing/2014/main" id="{366D71F7-1A9C-4F12-B722-4C1D67181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F63707-1F5B-41DF-83EB-40FD99C9BF8D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2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>
            <a:extLst>
              <a:ext uri="{FF2B5EF4-FFF2-40B4-BE49-F238E27FC236}">
                <a16:creationId xmlns:a16="http://schemas.microsoft.com/office/drawing/2014/main" id="{AD4B2D93-67F4-4554-B552-B613018B8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2 Marcador de notas">
            <a:extLst>
              <a:ext uri="{FF2B5EF4-FFF2-40B4-BE49-F238E27FC236}">
                <a16:creationId xmlns:a16="http://schemas.microsoft.com/office/drawing/2014/main" id="{19AE4A45-B877-43EA-9709-1960756668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7284" name="3 Marcador de número de diapositiva">
            <a:extLst>
              <a:ext uri="{FF2B5EF4-FFF2-40B4-BE49-F238E27FC236}">
                <a16:creationId xmlns:a16="http://schemas.microsoft.com/office/drawing/2014/main" id="{9A803C83-50F2-4D8A-8408-D206C466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CEA0ED-9D60-4812-AA06-CC9249B2D56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>
            <a:extLst>
              <a:ext uri="{FF2B5EF4-FFF2-40B4-BE49-F238E27FC236}">
                <a16:creationId xmlns:a16="http://schemas.microsoft.com/office/drawing/2014/main" id="{AD4B2D93-67F4-4554-B552-B613018B8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2 Marcador de notas">
            <a:extLst>
              <a:ext uri="{FF2B5EF4-FFF2-40B4-BE49-F238E27FC236}">
                <a16:creationId xmlns:a16="http://schemas.microsoft.com/office/drawing/2014/main" id="{19AE4A45-B877-43EA-9709-1960756668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7284" name="3 Marcador de número de diapositiva">
            <a:extLst>
              <a:ext uri="{FF2B5EF4-FFF2-40B4-BE49-F238E27FC236}">
                <a16:creationId xmlns:a16="http://schemas.microsoft.com/office/drawing/2014/main" id="{9A803C83-50F2-4D8A-8408-D206C466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CEA0ED-9D60-4812-AA06-CC9249B2D56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6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>
            <a:extLst>
              <a:ext uri="{FF2B5EF4-FFF2-40B4-BE49-F238E27FC236}">
                <a16:creationId xmlns:a16="http://schemas.microsoft.com/office/drawing/2014/main" id="{097409F8-04F1-4800-A789-E08BA7BBE2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>
            <a:extLst>
              <a:ext uri="{FF2B5EF4-FFF2-40B4-BE49-F238E27FC236}">
                <a16:creationId xmlns:a16="http://schemas.microsoft.com/office/drawing/2014/main" id="{041160CB-97A7-4FFB-A119-F11A5BB9EC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n-US"/>
              <a:t>IDEA DE LA PRESENTACIÓN: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Explicar mis experiencias como SCRUM Master en Avis, una multinacional europea con sede en UK.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Me centraré en los beneficios / complicaciones particulares de la implementación. No es un recopilatorio de “pros y contras” de SCRUM en general.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También: los trucos que utilizamos, que pueden ser útiles, lo que identificamos que era más importante, etc.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s-ES" altLang="en-US"/>
          </a:p>
        </p:txBody>
      </p:sp>
      <p:sp>
        <p:nvSpPr>
          <p:cNvPr id="23556" name="3 Marcador de número de diapositiva">
            <a:extLst>
              <a:ext uri="{FF2B5EF4-FFF2-40B4-BE49-F238E27FC236}">
                <a16:creationId xmlns:a16="http://schemas.microsoft.com/office/drawing/2014/main" id="{7A32D4B3-6121-4266-9090-FF2D3E8BF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946683-0A57-4BFE-987F-26EFC5888B11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>
            <a:extLst>
              <a:ext uri="{FF2B5EF4-FFF2-40B4-BE49-F238E27FC236}">
                <a16:creationId xmlns:a16="http://schemas.microsoft.com/office/drawing/2014/main" id="{097409F8-04F1-4800-A789-E08BA7BBE2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>
            <a:extLst>
              <a:ext uri="{FF2B5EF4-FFF2-40B4-BE49-F238E27FC236}">
                <a16:creationId xmlns:a16="http://schemas.microsoft.com/office/drawing/2014/main" id="{041160CB-97A7-4FFB-A119-F11A5BB9EC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n-US"/>
              <a:t>IDEA DE LA PRESENTACIÓN: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Explicar mis experiencias como SCRUM Master en Avis, una multinacional europea con sede en UK.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Me centraré en los beneficios / complicaciones particulares de la implementación. No es un recopilatorio de “pros y contras” de SCRUM en general.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s-ES" altLang="en-US"/>
              <a:t>También: los trucos que utilizamos, que pueden ser útiles, lo que identificamos que era más importante, etc.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s-ES" altLang="en-US"/>
          </a:p>
        </p:txBody>
      </p:sp>
      <p:sp>
        <p:nvSpPr>
          <p:cNvPr id="23556" name="3 Marcador de número de diapositiva">
            <a:extLst>
              <a:ext uri="{FF2B5EF4-FFF2-40B4-BE49-F238E27FC236}">
                <a16:creationId xmlns:a16="http://schemas.microsoft.com/office/drawing/2014/main" id="{7A32D4B3-6121-4266-9090-FF2D3E8BF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946683-0A57-4BFE-987F-26EFC5888B11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1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4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3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5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6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6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E41A678D-CD03-4121-8E16-5F7A9837B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551AAAC8-1711-41D5-8E74-604322DD76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n-U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A47B7402-B3C8-4329-B20D-55E1357A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BD875-5F08-4A0C-B45A-55012AC98449}" type="slidenum">
              <a:rPr lang="es-E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7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F46163-2201-4AB2-AF43-B0BD04E25AF2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0F8DC-DAC2-4556-B5F2-D46477FF9650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1470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D44420-B688-4064-BCCF-E430C96489CE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64D12-8948-4637-8C9F-E9F8CB20377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269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033B8D-9B60-45B5-BA89-68AA57A3032B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46C94-0F32-4F7D-8469-3BCF06E8AF69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32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D37AD-AB44-47C4-AEFC-D5DC51469CC7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A7D76-AD14-4B13-B28C-701D166C0720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637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2271F-51FF-4A3A-B341-F798BDA4A0AA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A6534-396C-4AD5-9791-7DB54613B6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34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86EF98-FEDB-4376-8292-7BF7459EB071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A6534-396C-4AD5-9791-7DB54613B6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6959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CFDCA-5F96-45C3-9EDD-82983F0E9D7F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6065F-95F8-43FA-B3EC-8537BB22E57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3111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AA5C9-C3B1-4D1C-8494-6173DC320489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86215-B883-497A-A63E-7A4B23AA88F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8382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E2C22-DB10-4E02-B70C-87273727516A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04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97C473-4D6B-41EE-8AFF-9E2EAEE26F1B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BA501-25D8-4AE8-8820-0E02FC2D57A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497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14A37-377C-4A98-B451-12B60E1763B3}" type="datetime1">
              <a:rPr lang="es-ES" smtClean="0"/>
              <a:t>31/08/2019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CF39F-3F2A-4757-B148-55B5D4D63E2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804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BFB40-2849-47F0-BE6D-24921AA140E7}" type="datetime1">
              <a:rPr lang="es-ES" smtClean="0"/>
              <a:t>31/08/2019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3ADBC-AA3B-4EC5-AF55-9F8B6E10AB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954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ABCA5D-1C1A-4AB0-9BC8-8446CF9729E2}" type="datetime1">
              <a:rPr lang="es-ES" smtClean="0"/>
              <a:t>31/08/2019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96CD-96E3-4F82-B809-D21E576B591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4924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12089-0028-4E52-A11C-C2F7E6811B67}" type="datetime1">
              <a:rPr lang="es-ES" smtClean="0"/>
              <a:t>31/08/2019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82582-FCA6-4414-B936-88796C92544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703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EEE20-B7D1-4035-A862-F6878B507E16}" type="datetime1">
              <a:rPr lang="es-ES" smtClean="0"/>
              <a:t>31/08/2019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F4706-B5E4-4F87-A0A7-5FB65E4270F0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2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136E5D-F665-480A-9D56-09835738371C}" type="datetime1">
              <a:rPr lang="es-ES" smtClean="0"/>
              <a:t>31/08/2019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UNLaM -  Tecnicatura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C384F-5F32-4B70-A54A-195964AF161B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995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B13EA3-101E-46C3-995A-867120854E8A}" type="datetime1">
              <a:rPr lang="es-ES" smtClean="0"/>
              <a:t>31/08/2019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A2A6534-396C-4AD5-9791-7DB54613B65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411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98EE7C6-4B53-4F46-9F53-44DBDB7F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1832058"/>
            <a:ext cx="8208912" cy="1470025"/>
          </a:xfrm>
        </p:spPr>
        <p:txBody>
          <a:bodyPr>
            <a:normAutofit fontScale="90000"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b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Agile </a:t>
            </a:r>
            <a:b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MVP - </a:t>
            </a:r>
            <a:r>
              <a:rPr lang="es-ES" sz="4400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sz="4400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sz="4400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326FD96F-524F-4E1C-9996-1ED73F2DC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39577" y="3429000"/>
            <a:ext cx="8062913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dirty="0"/>
              <a:t>Proyecto Integrador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dirty="0"/>
              <a:t>Tecnicatura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44D0-A3F7-4B62-A2D8-C85F8D9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1BDEF-066B-4D9E-83D1-943AF670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0F8DC-DAC2-4556-B5F2-D46477FF9650}" type="slidenum">
              <a:rPr lang="es-ES" altLang="en-US" smtClean="0"/>
              <a:pPr>
                <a:defRPr/>
              </a:pPr>
              <a:t>1</a:t>
            </a:fld>
            <a:endParaRPr lang="es-E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6552" y="344505"/>
            <a:ext cx="8280920" cy="1320800"/>
          </a:xfrm>
        </p:spPr>
        <p:txBody>
          <a:bodyPr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– Ej.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10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DA95A-8DEF-4858-AEED-56E8E924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5" y="1844824"/>
            <a:ext cx="7248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6552" y="344505"/>
            <a:ext cx="8280920" cy="1320800"/>
          </a:xfrm>
        </p:spPr>
        <p:txBody>
          <a:bodyPr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– Ej.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11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01B9D-2392-41C5-9A8A-DAF70A52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6729439" cy="43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57426D6-5C56-4E92-95AB-DCC3FF1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6018212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Referencias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53FEC-1E86-4B9D-A290-F321D8CA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/>
              <a:t>UNLaM</a:t>
            </a:r>
            <a:r>
              <a:rPr lang="es-ES" dirty="0"/>
              <a:t> -  Tecnicatura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B8C37-1D5C-4E29-ACF2-99420EC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12</a:t>
            </a:fld>
            <a:endParaRPr lang="es-E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3EED-8079-4245-A3BB-06CEB65EAC17}"/>
              </a:ext>
            </a:extLst>
          </p:cNvPr>
          <p:cNvSpPr/>
          <p:nvPr/>
        </p:nvSpPr>
        <p:spPr>
          <a:xfrm>
            <a:off x="457200" y="2276872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</a:rPr>
              <a:t> Jeff Patton: User Story Mapping.</a:t>
            </a:r>
          </a:p>
          <a:p>
            <a:r>
              <a:rPr lang="en-US" dirty="0">
                <a:latin typeface="Verdana" panose="020B0604030504040204" pitchFamily="34" charset="0"/>
              </a:rPr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</a:rPr>
              <a:t> Eric </a:t>
            </a:r>
            <a:r>
              <a:rPr lang="en-US" dirty="0" err="1">
                <a:latin typeface="Verdana" panose="020B0604030504040204" pitchFamily="34" charset="0"/>
              </a:rPr>
              <a:t>Ries</a:t>
            </a:r>
            <a:r>
              <a:rPr lang="en-US" dirty="0">
                <a:latin typeface="Verdana" panose="020B0604030504040204" pitchFamily="34" charset="0"/>
              </a:rPr>
              <a:t>: MVP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57426D6-5C56-4E92-95AB-DCC3FF1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6018212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s-ES" sz="4400">
                <a:solidFill>
                  <a:schemeClr val="accent1">
                    <a:tint val="83000"/>
                    <a:satMod val="150000"/>
                  </a:schemeClr>
                </a:solidFill>
              </a:rPr>
              <a:t>					Gracias!</a:t>
            </a: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br>
              <a:rPr lang="es-ES" sz="44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endParaRPr lang="es-ES" sz="44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53FEC-1E86-4B9D-A290-F321D8CA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B8C37-1D5C-4E29-ACF2-99420EC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13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4993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239CAC9-E0F0-4188-A89B-1F3C6AAA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Agenda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0299A7C7-4737-49F7-8C1A-12BDCF36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00" y="1046828"/>
            <a:ext cx="6833120" cy="4614420"/>
          </a:xfrm>
        </p:spPr>
        <p:txBody>
          <a:bodyPr>
            <a:normAutofit/>
          </a:bodyPr>
          <a:lstStyle/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s-ES" sz="2800" dirty="0"/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s-ES" sz="2800" dirty="0"/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/>
              <a:t>MVP.</a:t>
            </a:r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2800" dirty="0" err="1"/>
              <a:t>User</a:t>
            </a:r>
            <a:r>
              <a:rPr lang="es-ES" sz="2800" dirty="0"/>
              <a:t> </a:t>
            </a:r>
            <a:r>
              <a:rPr lang="es-ES" sz="2800" dirty="0" err="1"/>
              <a:t>Story</a:t>
            </a:r>
            <a:r>
              <a:rPr lang="es-ES" sz="2800" dirty="0"/>
              <a:t> </a:t>
            </a:r>
            <a:r>
              <a:rPr lang="es-ES" sz="2800" dirty="0" err="1"/>
              <a:t>Mapping</a:t>
            </a:r>
            <a:r>
              <a:rPr lang="es-ES" sz="2800" dirty="0"/>
              <a:t>.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B4E41-7AF7-41DE-8250-68FC13C7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C4FC1-7F31-4873-BAF3-0E4BCE6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2</a:t>
            </a:fld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239CAC9-E0F0-4188-A89B-1F3C6AAA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1" y="451512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MVP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0299A7C7-4737-49F7-8C1A-12BDCF36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00" y="1046828"/>
            <a:ext cx="6833120" cy="4614420"/>
          </a:xfrm>
        </p:spPr>
        <p:txBody>
          <a:bodyPr>
            <a:normAutofit/>
          </a:bodyPr>
          <a:lstStyle/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s-ES" sz="2800" dirty="0"/>
          </a:p>
          <a:p>
            <a:pPr marL="578358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s-ES" sz="2800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B4E41-7AF7-41DE-8250-68FC13C7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C4FC1-7F31-4873-BAF3-0E4BCE6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3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82148-10A2-48C7-B0E4-3FF400F1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8" y="982836"/>
            <a:ext cx="6756374" cy="3786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09FF13-E6AD-49BE-B29F-3030185D8CC1}"/>
              </a:ext>
            </a:extLst>
          </p:cNvPr>
          <p:cNvSpPr/>
          <p:nvPr/>
        </p:nvSpPr>
        <p:spPr>
          <a:xfrm>
            <a:off x="395536" y="4333844"/>
            <a:ext cx="686375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b="1" dirty="0"/>
              <a:t>MVP: </a:t>
            </a:r>
            <a:r>
              <a:rPr lang="es-ES" altLang="en-US" sz="1600" i="1" dirty="0"/>
              <a:t>“Versión de un nuevo producto que permite a un equipo recopilar la cantidad máxima de aprendizaje validado sobre los clientes con el menor esfuerzo” </a:t>
            </a:r>
            <a:endParaRPr lang="es-ES" altLang="en-US" sz="2000" i="1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s-ES" altLang="en-US" sz="2000" i="1" dirty="0"/>
              <a:t>                           </a:t>
            </a:r>
            <a:r>
              <a:rPr lang="es-ES" altLang="en-US" sz="2000" b="1" dirty="0"/>
              <a:t>Eric Ries</a:t>
            </a:r>
          </a:p>
        </p:txBody>
      </p:sp>
    </p:spTree>
    <p:extLst>
      <p:ext uri="{BB962C8B-B14F-4D97-AF65-F5344CB8AC3E}">
        <p14:creationId xmlns:p14="http://schemas.microsoft.com/office/powerpoint/2010/main" val="155436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38" y="255087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MVP -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0" y="1124745"/>
            <a:ext cx="5420330" cy="2585324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4</a:t>
            </a:fld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561DD-2A12-416A-BA5D-8F029BC2BCBA}"/>
              </a:ext>
            </a:extLst>
          </p:cNvPr>
          <p:cNvSpPr/>
          <p:nvPr/>
        </p:nvSpPr>
        <p:spPr>
          <a:xfrm>
            <a:off x="467544" y="2992873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ES" altLang="en-US" sz="2000" b="1" dirty="0"/>
              <a:t>Deseamos construir un producto basado en los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ES" altLang="en-US" sz="2000" b="1" dirty="0"/>
              <a:t>Requerimientos del Usuario / Cliente, entonces asumimos: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000" dirty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s-ES" altLang="en-US" sz="2000" dirty="0"/>
              <a:t>El cliente sabe lo que quiere.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s-ES" altLang="en-US" sz="2000" dirty="0"/>
              <a:t>Los desarrolladores saben como construirlo.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s-ES" altLang="en-US" sz="2000" dirty="0"/>
              <a:t>Nada cambiará en el camino.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endParaRPr lang="es-ES" alt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2F640-4625-427A-9A03-2897F7BC920E}"/>
              </a:ext>
            </a:extLst>
          </p:cNvPr>
          <p:cNvSpPr/>
          <p:nvPr/>
        </p:nvSpPr>
        <p:spPr>
          <a:xfrm>
            <a:off x="323528" y="1500445"/>
            <a:ext cx="7560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rgbClr val="FF0000"/>
                </a:solidFill>
              </a:rPr>
              <a:t>60 % de las funcionalidades que desarrollamos son desperdicio.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644AE-2F72-4905-9938-551358D64F08}"/>
              </a:ext>
            </a:extLst>
          </p:cNvPr>
          <p:cNvSpPr/>
          <p:nvPr/>
        </p:nvSpPr>
        <p:spPr>
          <a:xfrm rot="1263523">
            <a:off x="1774372" y="4550690"/>
            <a:ext cx="3435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rgbClr val="FF0000"/>
                </a:solidFill>
              </a:rPr>
              <a:t>F    A     L    S   O </a:t>
            </a:r>
          </a:p>
        </p:txBody>
      </p:sp>
    </p:spTree>
    <p:extLst>
      <p:ext uri="{BB962C8B-B14F-4D97-AF65-F5344CB8AC3E}">
        <p14:creationId xmlns:p14="http://schemas.microsoft.com/office/powerpoint/2010/main" val="2908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38" y="255087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MVP -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0" y="1124745"/>
            <a:ext cx="5420330" cy="2585324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5</a:t>
            </a:fld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561DD-2A12-416A-BA5D-8F029BC2BCBA}"/>
              </a:ext>
            </a:extLst>
          </p:cNvPr>
          <p:cNvSpPr/>
          <p:nvPr/>
        </p:nvSpPr>
        <p:spPr>
          <a:xfrm>
            <a:off x="395536" y="2274838"/>
            <a:ext cx="68637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ES" altLang="en-US" sz="2000" dirty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s-ES" altLang="en-US" sz="2000" dirty="0"/>
              <a:t>El Cliente NO necesariamente sabe lo que quiere, el cliente </a:t>
            </a:r>
            <a:r>
              <a:rPr lang="es-ES" altLang="en-US" sz="2000" b="1" dirty="0"/>
              <a:t>descubre</a:t>
            </a:r>
            <a:r>
              <a:rPr lang="es-ES" altLang="en-US" sz="2000" dirty="0"/>
              <a:t> lo quiere.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endParaRPr lang="es-ES" altLang="en-US" sz="2000" dirty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s-ES" altLang="en-US" sz="2000" dirty="0"/>
              <a:t>Los desarrolladores </a:t>
            </a:r>
            <a:r>
              <a:rPr lang="es-ES" altLang="en-US" sz="2000" b="1" dirty="0"/>
              <a:t>descubren</a:t>
            </a:r>
            <a:r>
              <a:rPr lang="es-ES" altLang="en-US" sz="2000" dirty="0"/>
              <a:t> como construirlo.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endParaRPr lang="es-ES" altLang="en-US" sz="2000" dirty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s-ES" altLang="en-US" sz="2000" dirty="0"/>
              <a:t>Muchas cosas </a:t>
            </a:r>
            <a:r>
              <a:rPr lang="es-ES" altLang="en-US" sz="2000" b="1" dirty="0"/>
              <a:t>pueden cambiar </a:t>
            </a:r>
            <a:r>
              <a:rPr lang="es-ES" altLang="en-US" sz="2000" dirty="0"/>
              <a:t>a lo largo del proceso.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AutoNum type="arabicPeriod"/>
              <a:defRPr/>
            </a:pPr>
            <a:endParaRPr lang="es-ES" alt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2F640-4625-427A-9A03-2897F7BC920E}"/>
              </a:ext>
            </a:extLst>
          </p:cNvPr>
          <p:cNvSpPr/>
          <p:nvPr/>
        </p:nvSpPr>
        <p:spPr>
          <a:xfrm>
            <a:off x="323528" y="1580836"/>
            <a:ext cx="7560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/>
              <a:t>La Realidad Muestra:</a:t>
            </a:r>
          </a:p>
        </p:txBody>
      </p:sp>
    </p:spTree>
    <p:extLst>
      <p:ext uri="{BB962C8B-B14F-4D97-AF65-F5344CB8AC3E}">
        <p14:creationId xmlns:p14="http://schemas.microsoft.com/office/powerpoint/2010/main" val="264562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44505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0" y="1124744"/>
            <a:ext cx="6572458" cy="4608512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6</a:t>
            </a:fld>
            <a:endParaRPr lang="es-E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3E8C6-8168-402C-A0CB-13E49D65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3" y="1643485"/>
            <a:ext cx="2672429" cy="1716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34244-4B99-4F27-962D-D748E6EE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79" y="1580358"/>
            <a:ext cx="3278193" cy="1990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12B7D-AF70-4980-BC3B-143D4DC7F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879202"/>
            <a:ext cx="5720834" cy="1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44505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7</a:t>
            </a:fld>
            <a:endParaRPr lang="es-E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506A6-CB37-4EB9-8255-288C2DFF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2" y="1484784"/>
            <a:ext cx="69818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44505"/>
            <a:ext cx="6347713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- Pasos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346DA63-B94F-402F-AD7B-0B88CE69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736"/>
            <a:ext cx="7416824" cy="3880773"/>
          </a:xfrm>
        </p:spPr>
        <p:txBody>
          <a:bodyPr>
            <a:normAutofit fontScale="250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buNone/>
              <a:defRPr/>
            </a:pPr>
            <a:endParaRPr lang="es-ES" altLang="en-US" sz="2400" dirty="0"/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8000" b="1" dirty="0"/>
              <a:t>Principal Objetivo: </a:t>
            </a:r>
            <a:r>
              <a:rPr lang="es-ES" altLang="en-US" sz="8000" dirty="0"/>
              <a:t>Que hace Principalmente / Que problemas resuelve el producto?</a:t>
            </a:r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endParaRPr lang="es-ES" altLang="en-US" sz="8000" dirty="0"/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8000" b="1" dirty="0"/>
              <a:t>Representar el </a:t>
            </a:r>
            <a:r>
              <a:rPr lang="es-ES" altLang="en-US" sz="8000" dirty="0"/>
              <a:t>Proceso (Secuencialmente de izquierda a derecha)</a:t>
            </a:r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endParaRPr lang="es-ES" altLang="en-US" sz="8000" dirty="0"/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8000" b="1" dirty="0"/>
              <a:t>Crear una Lista de Funcionalidades </a:t>
            </a:r>
            <a:r>
              <a:rPr lang="es-ES" altLang="en-US" sz="8000" dirty="0"/>
              <a:t>por cada “</a:t>
            </a:r>
            <a:r>
              <a:rPr lang="es-ES" altLang="en-US" sz="8000" b="1" dirty="0"/>
              <a:t>Fase</a:t>
            </a:r>
            <a:r>
              <a:rPr lang="es-ES" altLang="en-US" sz="8000" dirty="0"/>
              <a:t>”.</a:t>
            </a:r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endParaRPr lang="es-ES" altLang="en-US" sz="8000" b="1" dirty="0"/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8000" b="1" dirty="0"/>
              <a:t>Priorizar</a:t>
            </a:r>
            <a:r>
              <a:rPr lang="es-ES" altLang="en-US" sz="8000" dirty="0"/>
              <a:t>: Técnica 5 </a:t>
            </a:r>
            <a:r>
              <a:rPr lang="es-ES" altLang="en-US" sz="8000" dirty="0" err="1"/>
              <a:t>Hows</a:t>
            </a:r>
            <a:r>
              <a:rPr lang="es-ES" altLang="en-US" sz="8000" dirty="0"/>
              <a:t>:</a:t>
            </a:r>
          </a:p>
          <a:p>
            <a:pPr marL="857250" lvl="1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4400" dirty="0"/>
              <a:t>(</a:t>
            </a:r>
            <a:r>
              <a:rPr lang="es-ES" altLang="en-US" sz="4400" dirty="0" err="1"/>
              <a:t>How</a:t>
            </a:r>
            <a:r>
              <a:rPr lang="es-ES" altLang="en-US" sz="4400" dirty="0"/>
              <a:t> </a:t>
            </a:r>
            <a:r>
              <a:rPr lang="es-ES" altLang="en-US" sz="4400" dirty="0" err="1"/>
              <a:t>Important</a:t>
            </a:r>
            <a:r>
              <a:rPr lang="es-ES" altLang="en-US" sz="4400" dirty="0"/>
              <a:t>) Importante para finalizar el proceso?</a:t>
            </a:r>
          </a:p>
          <a:p>
            <a:pPr marL="857250" lvl="1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4400" dirty="0"/>
              <a:t>(</a:t>
            </a:r>
            <a:r>
              <a:rPr lang="es-ES" altLang="en-US" sz="4400" dirty="0" err="1"/>
              <a:t>How</a:t>
            </a:r>
            <a:r>
              <a:rPr lang="es-ES" altLang="en-US" sz="4400" dirty="0"/>
              <a:t> </a:t>
            </a:r>
            <a:r>
              <a:rPr lang="es-ES" altLang="en-US" sz="4400" dirty="0" err="1"/>
              <a:t>Often</a:t>
            </a:r>
            <a:r>
              <a:rPr lang="es-ES" altLang="en-US" sz="4400" dirty="0"/>
              <a:t>) Con que frecuencia será usada?</a:t>
            </a:r>
          </a:p>
          <a:p>
            <a:pPr marL="857250" lvl="1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4400" dirty="0"/>
              <a:t>(</a:t>
            </a:r>
            <a:r>
              <a:rPr lang="es-ES" altLang="en-US" sz="4400" dirty="0" err="1"/>
              <a:t>How</a:t>
            </a:r>
            <a:r>
              <a:rPr lang="es-ES" altLang="en-US" sz="4400" dirty="0"/>
              <a:t> </a:t>
            </a:r>
            <a:r>
              <a:rPr lang="es-ES" altLang="en-US" sz="4400" dirty="0" err="1"/>
              <a:t>many</a:t>
            </a:r>
            <a:r>
              <a:rPr lang="es-ES" altLang="en-US" sz="4400" dirty="0"/>
              <a:t>) Cuantos usuarios usaran esta funcionalidad?</a:t>
            </a:r>
          </a:p>
          <a:p>
            <a:pPr marL="857250" lvl="1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4400" dirty="0"/>
              <a:t>(</a:t>
            </a:r>
            <a:r>
              <a:rPr lang="es-ES" altLang="en-US" sz="4400" dirty="0" err="1"/>
              <a:t>How</a:t>
            </a:r>
            <a:r>
              <a:rPr lang="es-ES" altLang="en-US" sz="4400" dirty="0"/>
              <a:t> </a:t>
            </a:r>
            <a:r>
              <a:rPr lang="es-ES" altLang="en-US" sz="4400" dirty="0" err="1"/>
              <a:t>much</a:t>
            </a:r>
            <a:r>
              <a:rPr lang="es-ES" altLang="en-US" sz="4400" dirty="0"/>
              <a:t>) Cuanto Valor traerá al cliente?</a:t>
            </a:r>
          </a:p>
          <a:p>
            <a:pPr marL="857250" lvl="1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s-ES" altLang="en-US" sz="4400" dirty="0"/>
              <a:t>(</a:t>
            </a:r>
            <a:r>
              <a:rPr lang="es-ES" altLang="en-US" sz="4400" dirty="0" err="1"/>
              <a:t>How</a:t>
            </a:r>
            <a:r>
              <a:rPr lang="es-ES" altLang="en-US" sz="4400" dirty="0"/>
              <a:t> </a:t>
            </a:r>
            <a:r>
              <a:rPr lang="es-ES" altLang="en-US" sz="4400" dirty="0" err="1"/>
              <a:t>risky</a:t>
            </a:r>
            <a:r>
              <a:rPr lang="es-ES" altLang="en-US" sz="4400" dirty="0"/>
              <a:t>) Riesgos de la funcionalidad?</a:t>
            </a:r>
          </a:p>
          <a:p>
            <a:pPr marL="857250" lvl="1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endParaRPr lang="es-ES" altLang="en-US" sz="4400" dirty="0"/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en-US" altLang="en-US" sz="8000" b="1" dirty="0" err="1"/>
              <a:t>Definir</a:t>
            </a:r>
            <a:r>
              <a:rPr lang="en-US" altLang="en-US" sz="8000" b="1" dirty="0"/>
              <a:t> MVP, </a:t>
            </a:r>
            <a:r>
              <a:rPr lang="en-US" altLang="en-US" sz="8000" dirty="0" err="1"/>
              <a:t>luego</a:t>
            </a:r>
            <a:r>
              <a:rPr lang="en-US" altLang="en-US" sz="8000" dirty="0"/>
              <a:t>: </a:t>
            </a:r>
            <a:r>
              <a:rPr lang="en-US" altLang="en-US" sz="8000" dirty="0" err="1"/>
              <a:t>Construir</a:t>
            </a:r>
            <a:r>
              <a:rPr lang="en-US" altLang="en-US" sz="8000" dirty="0"/>
              <a:t>, </a:t>
            </a:r>
            <a:r>
              <a:rPr lang="en-US" altLang="en-US" sz="8000" dirty="0" err="1"/>
              <a:t>Medir</a:t>
            </a:r>
            <a:r>
              <a:rPr lang="en-US" altLang="en-US" sz="8000" dirty="0"/>
              <a:t>, </a:t>
            </a:r>
            <a:r>
              <a:rPr lang="en-US" altLang="en-US" sz="8000" dirty="0" err="1"/>
              <a:t>Aprender</a:t>
            </a:r>
            <a:r>
              <a:rPr lang="en-US" altLang="en-US" sz="8000" dirty="0"/>
              <a:t>.</a:t>
            </a:r>
          </a:p>
          <a:p>
            <a:pPr marL="457200" indent="-457200">
              <a:lnSpc>
                <a:spcPct val="90000"/>
              </a:lnSpc>
              <a:buFont typeface="Wingdings 2" panose="05020102010507070707" pitchFamily="18" charset="2"/>
              <a:buAutoNum type="arabicPeriod"/>
              <a:defRPr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s-E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281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F405B0-9805-4F51-8574-91AA53E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544" y="374923"/>
            <a:ext cx="8557942" cy="132080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User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Story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Mapping</a:t>
            </a: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– Ej. 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B6C4-E91B-40E6-9442-6F7A79F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UNLaM -  Tecnicatura Web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F209-34C2-4C16-9EE0-99550EF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67A7-7D84-4BC2-93E8-18C6A18DA36E}" type="slidenum">
              <a:rPr lang="es-ES" altLang="en-US" smtClean="0"/>
              <a:pPr>
                <a:defRPr/>
              </a:pPr>
              <a:t>9</a:t>
            </a:fld>
            <a:endParaRPr lang="es-E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6AC51-86CA-469D-82F6-24E46A45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19397"/>
            <a:ext cx="6984776" cy="24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5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16242</TotalTime>
  <Words>526</Words>
  <Application>Microsoft Office PowerPoint</Application>
  <PresentationFormat>On-screen Show (4:3)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Trebuchet MS</vt:lpstr>
      <vt:lpstr>Verdana</vt:lpstr>
      <vt:lpstr>Wingdings 2</vt:lpstr>
      <vt:lpstr>Wingdings 3</vt:lpstr>
      <vt:lpstr>Facet</vt:lpstr>
      <vt:lpstr>   Agile  MVP - User Story Mapping </vt:lpstr>
      <vt:lpstr>Agenda</vt:lpstr>
      <vt:lpstr>MVP</vt:lpstr>
      <vt:lpstr>MVP - User Story Mapping</vt:lpstr>
      <vt:lpstr>MVP - User Story Mapping</vt:lpstr>
      <vt:lpstr>User Story Mapping</vt:lpstr>
      <vt:lpstr>User Story Mapping</vt:lpstr>
      <vt:lpstr>User Story Mapping - Pasos</vt:lpstr>
      <vt:lpstr>User Story Mapping – Ej.  (1)</vt:lpstr>
      <vt:lpstr>User Story Mapping – Ej. (2)</vt:lpstr>
      <vt:lpstr>User Story Mapping – Ej. (3)</vt:lpstr>
      <vt:lpstr>Referencias</vt:lpstr>
      <vt:lpstr>         Gracias!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Telefónica I+D</dc:title>
  <dc:creator>Marta Padilla Montoliu</dc:creator>
  <cp:lastModifiedBy>Mariano Domingo Juiz</cp:lastModifiedBy>
  <cp:revision>236</cp:revision>
  <dcterms:created xsi:type="dcterms:W3CDTF">2009-07-14T19:14:57Z</dcterms:created>
  <dcterms:modified xsi:type="dcterms:W3CDTF">2019-08-31T22:04:40Z</dcterms:modified>
</cp:coreProperties>
</file>