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4"/>
  </p:notesMasterIdLst>
  <p:handoutMasterIdLst>
    <p:handoutMasterId r:id="rId55"/>
  </p:handoutMasterIdLst>
  <p:sldIdLst>
    <p:sldId id="402" r:id="rId2"/>
    <p:sldId id="401" r:id="rId3"/>
    <p:sldId id="427" r:id="rId4"/>
    <p:sldId id="428" r:id="rId5"/>
    <p:sldId id="429" r:id="rId6"/>
    <p:sldId id="430" r:id="rId7"/>
    <p:sldId id="431" r:id="rId8"/>
    <p:sldId id="432" r:id="rId9"/>
    <p:sldId id="433" r:id="rId10"/>
    <p:sldId id="434" r:id="rId11"/>
    <p:sldId id="435" r:id="rId12"/>
    <p:sldId id="436" r:id="rId13"/>
    <p:sldId id="437" r:id="rId14"/>
    <p:sldId id="438" r:id="rId15"/>
    <p:sldId id="439"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40" r:id="rId30"/>
    <p:sldId id="441" r:id="rId31"/>
    <p:sldId id="455" r:id="rId32"/>
    <p:sldId id="456" r:id="rId33"/>
    <p:sldId id="457" r:id="rId34"/>
    <p:sldId id="458" r:id="rId35"/>
    <p:sldId id="459" r:id="rId36"/>
    <p:sldId id="460" r:id="rId37"/>
    <p:sldId id="461" r:id="rId38"/>
    <p:sldId id="462" r:id="rId39"/>
    <p:sldId id="463" r:id="rId40"/>
    <p:sldId id="464" r:id="rId41"/>
    <p:sldId id="465" r:id="rId42"/>
    <p:sldId id="466" r:id="rId43"/>
    <p:sldId id="467" r:id="rId44"/>
    <p:sldId id="468" r:id="rId45"/>
    <p:sldId id="469" r:id="rId46"/>
    <p:sldId id="470" r:id="rId47"/>
    <p:sldId id="471" r:id="rId48"/>
    <p:sldId id="472" r:id="rId49"/>
    <p:sldId id="473" r:id="rId50"/>
    <p:sldId id="474" r:id="rId51"/>
    <p:sldId id="475" r:id="rId52"/>
    <p:sldId id="426" r:id="rId53"/>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6" autoAdjust="0"/>
    <p:restoredTop sz="82625" autoAdjust="0"/>
  </p:normalViewPr>
  <p:slideViewPr>
    <p:cSldViewPr>
      <p:cViewPr varScale="1">
        <p:scale>
          <a:sx n="70" d="100"/>
          <a:sy n="70" d="100"/>
        </p:scale>
        <p:origin x="12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p:scale>
          <a:sx n="100" d="100"/>
          <a:sy n="100" d="100"/>
        </p:scale>
        <p:origin x="-864" y="23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32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AA0641C-0FA5-48DA-8969-8832EA6E2DA0}" type="slidenum">
              <a:rPr lang="es-ES_tradnl"/>
              <a:pPr>
                <a:defRPr/>
              </a:pPr>
              <a:t>‹Nº›</a:t>
            </a:fld>
            <a:endParaRPr lang="es-ES_tradnl"/>
          </a:p>
        </p:txBody>
      </p:sp>
    </p:spTree>
    <p:extLst>
      <p:ext uri="{BB962C8B-B14F-4D97-AF65-F5344CB8AC3E}">
        <p14:creationId xmlns:p14="http://schemas.microsoft.com/office/powerpoint/2010/main" val="2702800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A02FE-7E72-48FC-96F6-BEC9863956D7}" type="slidenum">
              <a:rPr lang="es-ES_tradnl"/>
              <a:pPr>
                <a:defRPr/>
              </a:pPr>
              <a:t>‹Nº›</a:t>
            </a:fld>
            <a:endParaRPr lang="es-ES_tradnl"/>
          </a:p>
        </p:txBody>
      </p:sp>
    </p:spTree>
    <p:extLst>
      <p:ext uri="{BB962C8B-B14F-4D97-AF65-F5344CB8AC3E}">
        <p14:creationId xmlns:p14="http://schemas.microsoft.com/office/powerpoint/2010/main" val="4052710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1D7C63-BCCF-47A5-A6ED-12E537583EED}" type="slidenum">
              <a:rPr lang="es-ES_tradnl" smtClean="0"/>
              <a:pPr/>
              <a:t>1</a:t>
            </a:fld>
            <a:endParaRPr lang="es-ES_tradnl"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ctr"/>
            <a:r>
              <a:rPr lang="es-MX" b="1" smtClean="0">
                <a:latin typeface="Verdana" pitchFamily="34" charset="0"/>
              </a:rPr>
              <a:t>Presentación de PowerPoint Nro. 1</a:t>
            </a:r>
          </a:p>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2D79919-C0C3-4558-9795-B7AC3B5ED769}" type="slidenum">
              <a:rPr lang="es-ES_tradnl" smtClean="0"/>
              <a:pPr/>
              <a:t>10</a:t>
            </a:fld>
            <a:endParaRPr lang="es-ES_tradnl" smtClean="0"/>
          </a:p>
        </p:txBody>
      </p:sp>
      <p:sp>
        <p:nvSpPr>
          <p:cNvPr id="63491" name="Rectangle 2"/>
          <p:cNvSpPr>
            <a:spLocks noGrp="1" noRot="1" noChangeAspect="1" noChangeArrowheads="1" noTextEdit="1"/>
          </p:cNvSpPr>
          <p:nvPr>
            <p:ph type="sldImg"/>
          </p:nvPr>
        </p:nvSpPr>
        <p:spPr>
          <a:xfrm>
            <a:off x="1143000" y="685800"/>
            <a:ext cx="4572000" cy="3429000"/>
          </a:xfrm>
          <a:ln/>
        </p:spPr>
      </p:sp>
      <p:sp>
        <p:nvSpPr>
          <p:cNvPr id="6349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AC8D29A-B476-4037-8190-1F0C432E592F}" type="slidenum">
              <a:rPr lang="es-ES_tradnl" smtClean="0"/>
              <a:pPr/>
              <a:t>11</a:t>
            </a:fld>
            <a:endParaRPr lang="es-ES_tradnl" smtClean="0"/>
          </a:p>
        </p:txBody>
      </p:sp>
      <p:sp>
        <p:nvSpPr>
          <p:cNvPr id="64515" name="Rectangle 1026"/>
          <p:cNvSpPr>
            <a:spLocks noGrp="1" noRot="1" noChangeAspect="1" noChangeArrowheads="1" noTextEdit="1"/>
          </p:cNvSpPr>
          <p:nvPr>
            <p:ph type="sldImg"/>
          </p:nvPr>
        </p:nvSpPr>
        <p:spPr>
          <a:xfrm>
            <a:off x="1143000" y="685800"/>
            <a:ext cx="4572000" cy="3429000"/>
          </a:xfrm>
          <a:ln/>
        </p:spPr>
      </p:sp>
      <p:sp>
        <p:nvSpPr>
          <p:cNvPr id="64516" name="Rectangle 1027"/>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A33DFCE-89DB-4C25-A326-3CD2107DAC7E}" type="slidenum">
              <a:rPr lang="es-ES_tradnl" smtClean="0"/>
              <a:pPr/>
              <a:t>12</a:t>
            </a:fld>
            <a:endParaRPr lang="es-ES_tradnl" smtClean="0"/>
          </a:p>
        </p:txBody>
      </p:sp>
      <p:sp>
        <p:nvSpPr>
          <p:cNvPr id="65539" name="Rectangle 2"/>
          <p:cNvSpPr>
            <a:spLocks noGrp="1" noRot="1" noChangeAspect="1" noChangeArrowheads="1" noTextEdit="1"/>
          </p:cNvSpPr>
          <p:nvPr>
            <p:ph type="sldImg"/>
          </p:nvPr>
        </p:nvSpPr>
        <p:spPr>
          <a:xfrm>
            <a:off x="1143000" y="685800"/>
            <a:ext cx="4572000" cy="3429000"/>
          </a:xfrm>
          <a:ln/>
        </p:spPr>
      </p:sp>
      <p:sp>
        <p:nvSpPr>
          <p:cNvPr id="6554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936B1DB-7F65-4FED-BAAC-F617D7A21ABB}" type="slidenum">
              <a:rPr lang="es-ES_tradnl" smtClean="0"/>
              <a:pPr/>
              <a:t>13</a:t>
            </a:fld>
            <a:endParaRPr lang="es-ES_tradnl" smtClean="0"/>
          </a:p>
        </p:txBody>
      </p:sp>
      <p:sp>
        <p:nvSpPr>
          <p:cNvPr id="66563" name="Rectangle 2"/>
          <p:cNvSpPr>
            <a:spLocks noGrp="1" noRot="1" noChangeAspect="1" noChangeArrowheads="1" noTextEdit="1"/>
          </p:cNvSpPr>
          <p:nvPr>
            <p:ph type="sldImg"/>
          </p:nvPr>
        </p:nvSpPr>
        <p:spPr>
          <a:xfrm>
            <a:off x="1143000" y="685800"/>
            <a:ext cx="4572000" cy="3429000"/>
          </a:xfrm>
          <a:ln/>
        </p:spPr>
      </p:sp>
      <p:sp>
        <p:nvSpPr>
          <p:cNvPr id="6656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952F2B2-ADF6-4B24-929C-E37524C262C7}" type="slidenum">
              <a:rPr lang="es-ES_tradnl" smtClean="0"/>
              <a:pPr/>
              <a:t>14</a:t>
            </a:fld>
            <a:endParaRPr lang="es-ES_tradnl" smtClean="0"/>
          </a:p>
        </p:txBody>
      </p:sp>
      <p:sp>
        <p:nvSpPr>
          <p:cNvPr id="67587" name="Rectangle 2050"/>
          <p:cNvSpPr>
            <a:spLocks noGrp="1" noRot="1" noChangeAspect="1" noChangeArrowheads="1" noTextEdit="1"/>
          </p:cNvSpPr>
          <p:nvPr>
            <p:ph type="sldImg"/>
          </p:nvPr>
        </p:nvSpPr>
        <p:spPr>
          <a:xfrm>
            <a:off x="1143000" y="685800"/>
            <a:ext cx="4572000" cy="3429000"/>
          </a:xfrm>
          <a:ln/>
        </p:spPr>
      </p:sp>
      <p:sp>
        <p:nvSpPr>
          <p:cNvPr id="67588" name="Rectangle 2051"/>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4E75C4A-2787-49DF-ACEF-B75F87AAB1AF}" type="slidenum">
              <a:rPr lang="es-ES_tradnl" smtClean="0"/>
              <a:pPr/>
              <a:t>15</a:t>
            </a:fld>
            <a:endParaRPr lang="es-ES_tradnl" smtClean="0"/>
          </a:p>
        </p:txBody>
      </p:sp>
      <p:sp>
        <p:nvSpPr>
          <p:cNvPr id="68611" name="Rectangle 3074"/>
          <p:cNvSpPr>
            <a:spLocks noGrp="1" noRot="1" noChangeAspect="1" noChangeArrowheads="1" noTextEdit="1"/>
          </p:cNvSpPr>
          <p:nvPr>
            <p:ph type="sldImg"/>
          </p:nvPr>
        </p:nvSpPr>
        <p:spPr>
          <a:xfrm>
            <a:off x="1143000" y="685800"/>
            <a:ext cx="4572000" cy="3429000"/>
          </a:xfrm>
          <a:ln/>
        </p:spPr>
      </p:sp>
      <p:sp>
        <p:nvSpPr>
          <p:cNvPr id="68612" name="Rectangle 3075"/>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3694D94-0AFE-49ED-B43E-48DC310EC38F}" type="slidenum">
              <a:rPr lang="es-ES_tradnl" smtClean="0"/>
              <a:pPr/>
              <a:t>16</a:t>
            </a:fld>
            <a:endParaRPr lang="es-ES_tradnl" smtClean="0"/>
          </a:p>
        </p:txBody>
      </p:sp>
      <p:sp>
        <p:nvSpPr>
          <p:cNvPr id="71683" name="Rectangle 2"/>
          <p:cNvSpPr>
            <a:spLocks noGrp="1" noRot="1" noChangeAspect="1" noChangeArrowheads="1" noTextEdit="1"/>
          </p:cNvSpPr>
          <p:nvPr>
            <p:ph type="sldImg"/>
          </p:nvPr>
        </p:nvSpPr>
        <p:spPr>
          <a:xfrm>
            <a:off x="1143000" y="685800"/>
            <a:ext cx="4572000" cy="3429000"/>
          </a:xfrm>
          <a:ln/>
        </p:spPr>
      </p:sp>
      <p:sp>
        <p:nvSpPr>
          <p:cNvPr id="71684" name="Rectangle 3"/>
          <p:cNvSpPr>
            <a:spLocks noGrp="1" noChangeArrowheads="1"/>
          </p:cNvSpPr>
          <p:nvPr>
            <p:ph type="body" idx="1"/>
          </p:nvPr>
        </p:nvSpPr>
        <p:spPr>
          <a:noFill/>
          <a:ln/>
        </p:spPr>
        <p:txBody>
          <a:bodyPr/>
          <a:lstStyle/>
          <a:p>
            <a:pPr marL="685800" lvl="1" indent="-228600"/>
            <a:r>
              <a:rPr lang="es-AR" b="1" smtClean="0"/>
              <a:t>Codec</a:t>
            </a:r>
            <a:endParaRPr lang="en-US" b="1" smtClean="0"/>
          </a:p>
          <a:p>
            <a:pPr marL="685800" lvl="1" indent="-228600"/>
            <a:r>
              <a:rPr lang="es-AR" smtClean="0"/>
              <a:t>	Es una abreviatura de Codificador-Decodificador. Describe una especificación implementada en software, hardware o una combinación de ambos, capaz de transformar un archivo con un flujo de datos (stream) o una señal. Los codecs pueden codificar el flujo o la señal (a menudo para la transmisión, el almacenaje o el cifrado) y recuperarlo o descifrarlo del mismo modo para la reproducción o la manipulación en un formato más apropiado para estas operaciones. Los codecs son usados a menudo en videoconferencias y emisiones de medios de comunicación.</a:t>
            </a:r>
          </a:p>
          <a:p>
            <a:pPr marL="228600" indent="-228600"/>
            <a:r>
              <a:rPr lang="es-AR" smtClean="0"/>
              <a:t>Típicamente los códec tienen un procesamiento asimétrico, es decir que están diseñados para descomprimir video más rápido que lo que tarda en comprimirlo. Esto beneficia al play back (reproducción de archivos guardados en un file system) de un video en tiempo real. </a:t>
            </a:r>
          </a:p>
          <a:p>
            <a:pPr marL="228600" indent="-228600"/>
            <a:r>
              <a:rPr lang="es-AR" smtClean="0"/>
              <a:t>	La mayor parte de los codecs provoca pérdidas de información para conseguir un tamaño lo más pequeño posible del archivo destino. Hay también codecs sin pérdidas, pero en la mayor parte de aplicaciones prácticas, para un aumento casi imperceptible de la calidad no merece la pena un aumento considerable del tamaño de los datos. La excepción es si los datos sufrirán otros tratamientos en el futuro. En este caso, una codificación repetida con pérdidas a la larga dañaría demasiado la calidad.</a:t>
            </a:r>
          </a:p>
          <a:p>
            <a:pPr marL="228600" indent="-228600"/>
            <a:r>
              <a:rPr lang="es-AR" smtClean="0"/>
              <a:t>	Muchos archivos multimedia contienen tanto datos de audio como de vídeo, y a menudo alguna referencia que permite la sincronización del audio y el vídeo. Cada uno de estos tres flujos de datos puede ser manejado con programas, procesos, o hardware diferentes; pero para que estos streams sean útiles para almacenarlos o transmitirlos, deben ser encapsulados juntos. Esta función es realizada por un formato de archivo de vídeo (contenedor), como .mpg, .avi, .mov, .mp4, .rm o wmv. Algunos de estos formatos están limitados a contener streams que se reducen a un pequeño juego de codecs, mientras otros son usados para objetivos más generales.</a:t>
            </a:r>
          </a:p>
          <a:p>
            <a:pPr marL="228600" indent="-228600"/>
            <a:r>
              <a:rPr lang="es-AR" smtClean="0"/>
              <a:t>De las transformaciones ofrecidas por los codecs, se utilizan las más comunes para conseguir:</a:t>
            </a:r>
          </a:p>
          <a:p>
            <a:pPr marL="228600" indent="-228600"/>
            <a:r>
              <a:rPr lang="es-AR" smtClean="0"/>
              <a:t>Transmisión: Convertir una señal de analógica a digital y viceversa</a:t>
            </a:r>
            <a:endParaRPr lang="es-AR" smtClean="0">
              <a:hlinkClick r:id=""/>
            </a:endParaRPr>
          </a:p>
          <a:p>
            <a:pPr marL="228600" indent="-228600"/>
            <a:r>
              <a:rPr lang="es-AR" smtClean="0">
                <a:hlinkClick r:id=""/>
              </a:rPr>
              <a:t>Compresión</a:t>
            </a:r>
            <a:r>
              <a:rPr lang="es-AR" smtClean="0"/>
              <a:t>: Comprimir y descomprimir datos, para maximizar el provecho de dispositivos de almacenaje</a:t>
            </a:r>
          </a:p>
          <a:p>
            <a:pPr marL="228600" indent="-228600"/>
            <a:r>
              <a:rPr lang="es-AR" smtClean="0"/>
              <a:t>Encriptación: Convertir datos a un formato legible solo mediante contraseña, para administrar el acceso informático</a:t>
            </a:r>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3067D97-DDCB-454B-B221-5C9903CF9385}" type="slidenum">
              <a:rPr lang="es-ES_tradnl" smtClean="0"/>
              <a:pPr/>
              <a:t>17</a:t>
            </a:fld>
            <a:endParaRPr lang="es-ES_tradnl" smtClean="0"/>
          </a:p>
        </p:txBody>
      </p:sp>
      <p:sp>
        <p:nvSpPr>
          <p:cNvPr id="72707" name="Rectangle 2"/>
          <p:cNvSpPr>
            <a:spLocks noGrp="1" noRot="1" noChangeAspect="1" noChangeArrowheads="1" noTextEdit="1"/>
          </p:cNvSpPr>
          <p:nvPr>
            <p:ph type="sldImg"/>
          </p:nvPr>
        </p:nvSpPr>
        <p:spPr>
          <a:xfrm>
            <a:off x="1143000" y="685800"/>
            <a:ext cx="4572000" cy="3429000"/>
          </a:xfrm>
          <a:ln/>
        </p:spPr>
      </p:sp>
      <p:sp>
        <p:nvSpPr>
          <p:cNvPr id="727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B7139F9-BAB5-43FA-828B-D4B5AE751AE8}" type="slidenum">
              <a:rPr lang="es-ES_tradnl" smtClean="0"/>
              <a:pPr/>
              <a:t>18</a:t>
            </a:fld>
            <a:endParaRPr lang="es-ES_tradnl" smtClean="0"/>
          </a:p>
        </p:txBody>
      </p:sp>
      <p:sp>
        <p:nvSpPr>
          <p:cNvPr id="73731" name="Rectangle 2"/>
          <p:cNvSpPr>
            <a:spLocks noGrp="1" noRot="1" noChangeAspect="1" noChangeArrowheads="1" noTextEdit="1"/>
          </p:cNvSpPr>
          <p:nvPr>
            <p:ph type="sldImg"/>
          </p:nvPr>
        </p:nvSpPr>
        <p:spPr>
          <a:xfrm>
            <a:off x="1143000" y="685800"/>
            <a:ext cx="4572000" cy="3429000"/>
          </a:xfrm>
          <a:ln/>
        </p:spPr>
      </p:sp>
      <p:sp>
        <p:nvSpPr>
          <p:cNvPr id="7373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6F22B14-5251-4A02-B009-780AFE930835}" type="slidenum">
              <a:rPr lang="es-ES_tradnl" smtClean="0"/>
              <a:pPr/>
              <a:t>19</a:t>
            </a:fld>
            <a:endParaRPr lang="es-ES_tradnl" smtClean="0"/>
          </a:p>
        </p:txBody>
      </p:sp>
      <p:sp>
        <p:nvSpPr>
          <p:cNvPr id="74755" name="Rectangle 1026"/>
          <p:cNvSpPr>
            <a:spLocks noGrp="1" noRot="1" noChangeAspect="1" noChangeArrowheads="1" noTextEdit="1"/>
          </p:cNvSpPr>
          <p:nvPr>
            <p:ph type="sldImg"/>
          </p:nvPr>
        </p:nvSpPr>
        <p:spPr>
          <a:xfrm>
            <a:off x="1143000" y="685800"/>
            <a:ext cx="4572000" cy="3429000"/>
          </a:xfrm>
          <a:ln/>
        </p:spPr>
      </p:sp>
      <p:sp>
        <p:nvSpPr>
          <p:cNvPr id="74756" name="Rectangle 1027"/>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1B14107-A992-4619-BFF3-4784DA57035C}" type="slidenum">
              <a:rPr lang="es-ES_tradnl" smtClean="0"/>
              <a:pPr/>
              <a:t>2</a:t>
            </a:fld>
            <a:endParaRPr lang="es-ES_tradnl"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6AD72D4-A787-4541-932E-70861DF282B9}" type="slidenum">
              <a:rPr lang="es-ES_tradnl" smtClean="0"/>
              <a:pPr/>
              <a:t>20</a:t>
            </a:fld>
            <a:endParaRPr lang="es-ES_tradnl" smtClean="0"/>
          </a:p>
        </p:txBody>
      </p:sp>
      <p:sp>
        <p:nvSpPr>
          <p:cNvPr id="75779" name="Rectangle 2"/>
          <p:cNvSpPr>
            <a:spLocks noGrp="1" noRot="1" noChangeAspect="1" noChangeArrowheads="1" noTextEdit="1"/>
          </p:cNvSpPr>
          <p:nvPr>
            <p:ph type="sldImg"/>
          </p:nvPr>
        </p:nvSpPr>
        <p:spPr>
          <a:xfrm>
            <a:off x="1143000" y="685800"/>
            <a:ext cx="4572000" cy="3429000"/>
          </a:xfrm>
          <a:ln/>
        </p:spPr>
      </p:sp>
      <p:sp>
        <p:nvSpPr>
          <p:cNvPr id="757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D44D028-C2C3-4EED-A7BD-1B23FFBA9C20}" type="slidenum">
              <a:rPr lang="es-ES_tradnl" smtClean="0"/>
              <a:pPr/>
              <a:t>21</a:t>
            </a:fld>
            <a:endParaRPr lang="es-ES_tradnl" smtClean="0"/>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99D18EA-A1D7-470D-9133-3610FB951DB7}" type="slidenum">
              <a:rPr lang="es-ES_tradnl" smtClean="0"/>
              <a:pPr/>
              <a:t>22</a:t>
            </a:fld>
            <a:endParaRPr lang="es-ES_tradnl" smtClean="0"/>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4EACF99-6F3C-400B-9ED4-3F65CD6C3EC3}" type="slidenum">
              <a:rPr lang="es-ES_tradnl" smtClean="0"/>
              <a:pPr/>
              <a:t>23</a:t>
            </a:fld>
            <a:endParaRPr lang="es-ES_tradnl" smtClean="0"/>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9FC0F63-139A-42EA-B227-47B8884F11AE}" type="slidenum">
              <a:rPr lang="es-ES_tradnl" smtClean="0"/>
              <a:pPr/>
              <a:t>24</a:t>
            </a:fld>
            <a:endParaRPr lang="es-ES_tradnl" smtClean="0"/>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64D3AAF-0E1E-4BD8-9853-A3D6D491D2E3}" type="slidenum">
              <a:rPr lang="es-ES_tradnl" smtClean="0"/>
              <a:pPr/>
              <a:t>25</a:t>
            </a:fld>
            <a:endParaRPr lang="es-ES_tradnl" smtClean="0"/>
          </a:p>
        </p:txBody>
      </p:sp>
      <p:sp>
        <p:nvSpPr>
          <p:cNvPr id="80899" name="Rectangle 2"/>
          <p:cNvSpPr>
            <a:spLocks noGrp="1" noRot="1" noChangeAspec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F4B7F31-463B-4CD9-8D2E-E37B86085107}" type="slidenum">
              <a:rPr lang="es-ES_tradnl" smtClean="0"/>
              <a:pPr/>
              <a:t>26</a:t>
            </a:fld>
            <a:endParaRPr lang="es-ES_tradnl" smtClean="0"/>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070A6B9-EBD3-477B-801C-E5E277504E11}" type="slidenum">
              <a:rPr lang="es-ES_tradnl" smtClean="0"/>
              <a:pPr/>
              <a:t>27</a:t>
            </a:fld>
            <a:endParaRPr lang="es-ES_tradnl" smtClean="0"/>
          </a:p>
        </p:txBody>
      </p:sp>
      <p:sp>
        <p:nvSpPr>
          <p:cNvPr id="82947" name="Rectangle 2"/>
          <p:cNvSpPr>
            <a:spLocks noGrp="1" noRot="1" noChangeAspect="1" noChangeArrowheads="1" noTextEdit="1"/>
          </p:cNvSpPr>
          <p:nvPr>
            <p:ph type="sldImg"/>
          </p:nvPr>
        </p:nvSpPr>
        <p:spPr>
          <a:xfrm>
            <a:off x="1143000" y="685800"/>
            <a:ext cx="4572000" cy="3429000"/>
          </a:xfrm>
          <a:ln/>
        </p:spPr>
      </p:sp>
      <p:sp>
        <p:nvSpPr>
          <p:cNvPr id="829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AD0A245-5B4C-48B2-8B27-DEF5334F8E1F}" type="slidenum">
              <a:rPr lang="es-ES_tradnl" smtClean="0"/>
              <a:pPr/>
              <a:t>28</a:t>
            </a:fld>
            <a:endParaRPr lang="es-ES_tradnl"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765874B-170C-4A45-9116-A8198D4AD108}" type="slidenum">
              <a:rPr lang="es-ES_tradnl" smtClean="0"/>
              <a:pPr/>
              <a:t>29</a:t>
            </a:fld>
            <a:endParaRPr lang="es-ES_tradnl" smtClean="0"/>
          </a:p>
        </p:txBody>
      </p:sp>
      <p:sp>
        <p:nvSpPr>
          <p:cNvPr id="69635" name="Rectangle 2"/>
          <p:cNvSpPr>
            <a:spLocks noGrp="1" noRot="1" noChangeAspect="1" noChangeArrowheads="1" noTextEdit="1"/>
          </p:cNvSpPr>
          <p:nvPr>
            <p:ph type="sldImg"/>
          </p:nvPr>
        </p:nvSpPr>
        <p:spPr>
          <a:xfrm>
            <a:off x="1143000" y="685800"/>
            <a:ext cx="4572000" cy="3429000"/>
          </a:xfrm>
          <a:ln/>
        </p:spPr>
      </p:sp>
      <p:sp>
        <p:nvSpPr>
          <p:cNvPr id="69636" name="Rectangle 3"/>
          <p:cNvSpPr>
            <a:spLocks noGrp="1" noChangeArrowheads="1"/>
          </p:cNvSpPr>
          <p:nvPr>
            <p:ph type="body" idx="1"/>
          </p:nvPr>
        </p:nvSpPr>
        <p:spPr>
          <a:noFill/>
          <a:ln/>
        </p:spPr>
        <p:txBody>
          <a:bodyPr/>
          <a:lstStyle/>
          <a:p>
            <a:pPr marL="685800" lvl="1" indent="-228600"/>
            <a:r>
              <a:rPr lang="es-AR" b="1" smtClean="0"/>
              <a:t>Codec</a:t>
            </a:r>
            <a:endParaRPr lang="en-US" b="1" smtClean="0"/>
          </a:p>
          <a:p>
            <a:pPr marL="685800" lvl="1" indent="-228600"/>
            <a:r>
              <a:rPr lang="es-AR" smtClean="0"/>
              <a:t>	Es una abreviatura de Codificador-Decodificador. Describe una especificación implementada en software, hardware o una combinación de ambos, capaz de transformar un archivo con un flujo de datos (stream) o una señal. Los codecs pueden codificar el flujo o la señal (a menudo para la transmisión, el almacenaje o el cifrado) y recuperarlo o descifrarlo del mismo modo para la reproducción o la manipulación en un formato más apropiado para estas operaciones. Los codecs son usados a menudo en videoconferencias y emisiones de medios de comunicación.</a:t>
            </a:r>
          </a:p>
          <a:p>
            <a:pPr marL="228600" indent="-228600"/>
            <a:r>
              <a:rPr lang="es-AR" smtClean="0"/>
              <a:t>Típicamente los códec tienen un procesamiento asimétrico, es decir que están diseñados para descomprimir video más rápido que lo que tarda en comprimirlo. Esto beneficia al play back (reproducción de archivos guardados en un file system) de un video en tiempo real. </a:t>
            </a:r>
          </a:p>
          <a:p>
            <a:pPr marL="228600" indent="-228600"/>
            <a:r>
              <a:rPr lang="es-AR" smtClean="0"/>
              <a:t>	La mayor parte de los codecs provoca pérdidas de información para conseguir un tamaño lo más pequeño posible del archivo destino. Hay también codecs sin pérdidas, pero en la mayor parte de aplicaciones prácticas, para un aumento casi imperceptible de la calidad no merece la pena un aumento considerable del tamaño de los datos. La excepción es si los datos sufrirán otros tratamientos en el futuro. En este caso, una codificación repetida con pérdidas a la larga dañaría demasiado la calidad.</a:t>
            </a:r>
          </a:p>
          <a:p>
            <a:pPr marL="228600" indent="-228600"/>
            <a:r>
              <a:rPr lang="es-AR" smtClean="0"/>
              <a:t>	Muchos archivos multimedia contienen tanto datos de audio como de vídeo, y a menudo alguna referencia que permite la sincronización del audio y el vídeo. Cada uno de estos tres flujos de datos puede ser manejado con programas, procesos, o hardware diferentes; pero para que estos streams sean útiles para almacenarlos o transmitirlos, deben ser encapsulados juntos. Esta función es realizada por un formato de archivo de vídeo (contenedor), como .mpg, .avi, .mov, .mp4, .rm o wmv. Algunos de estos formatos están limitados a contener streams que se reducen a un pequeño juego de codecs, mientras otros son usados para objetivos más generales.</a:t>
            </a:r>
          </a:p>
          <a:p>
            <a:pPr marL="228600" indent="-228600"/>
            <a:r>
              <a:rPr lang="es-AR" smtClean="0"/>
              <a:t>De las transformaciones ofrecidas por los codecs, se utilizan las más comunes para conseguir:</a:t>
            </a:r>
          </a:p>
          <a:p>
            <a:pPr marL="228600" indent="-228600"/>
            <a:r>
              <a:rPr lang="es-AR" smtClean="0"/>
              <a:t>Transmisión: Convertir una señal de analógica a digital y viceversa</a:t>
            </a:r>
            <a:endParaRPr lang="es-AR" smtClean="0">
              <a:hlinkClick r:id=""/>
            </a:endParaRPr>
          </a:p>
          <a:p>
            <a:pPr marL="228600" indent="-228600"/>
            <a:r>
              <a:rPr lang="es-AR" smtClean="0">
                <a:hlinkClick r:id=""/>
              </a:rPr>
              <a:t>Compresión</a:t>
            </a:r>
            <a:r>
              <a:rPr lang="es-AR" smtClean="0"/>
              <a:t>: Comprimir y descomprimir datos, para maximizar el provecho de dispositivos de almacenaje</a:t>
            </a:r>
          </a:p>
          <a:p>
            <a:pPr marL="228600" indent="-228600"/>
            <a:r>
              <a:rPr lang="es-AR" smtClean="0"/>
              <a:t>Encriptación: Convertir datos a un formato legible solo mediante contraseña, para administrar el acceso informático</a:t>
            </a:r>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28F1192-895F-4F93-B20A-73578983726D}" type="slidenum">
              <a:rPr lang="es-ES_tradnl" smtClean="0"/>
              <a:pPr/>
              <a:t>3</a:t>
            </a:fld>
            <a:endParaRPr lang="es-ES_tradnl" smtClean="0"/>
          </a:p>
        </p:txBody>
      </p:sp>
      <p:sp>
        <p:nvSpPr>
          <p:cNvPr id="56323" name="Rectangle 2"/>
          <p:cNvSpPr>
            <a:spLocks noGrp="1" noRot="1" noChangeAspect="1" noChangeArrowheads="1" noTextEdit="1"/>
          </p:cNvSpPr>
          <p:nvPr>
            <p:ph type="sldImg"/>
          </p:nvPr>
        </p:nvSpPr>
        <p:spPr>
          <a:xfrm>
            <a:off x="1143000" y="685800"/>
            <a:ext cx="4572000" cy="3429000"/>
          </a:xfrm>
          <a:ln/>
        </p:spPr>
      </p:sp>
      <p:sp>
        <p:nvSpPr>
          <p:cNvPr id="56324" name="Rectangle 3"/>
          <p:cNvSpPr>
            <a:spLocks noGrp="1" noChangeArrowheads="1"/>
          </p:cNvSpPr>
          <p:nvPr>
            <p:ph type="body" idx="1"/>
          </p:nvPr>
        </p:nvSpPr>
        <p:spPr>
          <a:solidFill>
            <a:schemeClr val="hlink"/>
          </a:solidFill>
          <a:ln/>
        </p:spPr>
        <p:txBody>
          <a:bodyPr/>
          <a:lstStyle/>
          <a:p>
            <a:pPr algn="ctr"/>
            <a:r>
              <a:rPr lang="es-MX" b="1" smtClean="0">
                <a:latin typeface="Verdana" pitchFamily="34" charset="0"/>
              </a:rPr>
              <a:t>Presentación de PowerPoint Nro. 2</a:t>
            </a:r>
          </a:p>
          <a:p>
            <a:pPr algn="ctr"/>
            <a:endParaRPr lang="es-MX" b="1" smtClean="0">
              <a:latin typeface="Verdana" pitchFamily="34" charset="0"/>
            </a:endParaRPr>
          </a:p>
          <a:p>
            <a:pPr algn="ctr"/>
            <a:endParaRPr lang="es-MX" b="1" smtClean="0">
              <a:latin typeface="Verdana" pitchFamily="34" charset="0"/>
            </a:endParaRPr>
          </a:p>
          <a:p>
            <a:endParaRPr lang="es-ES" b="1" smtClean="0">
              <a:latin typeface="Verdana"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0E19D1C-8108-4FA9-BE6B-059DB079D02A}" type="slidenum">
              <a:rPr lang="es-ES_tradnl" smtClean="0"/>
              <a:pPr/>
              <a:t>30</a:t>
            </a:fld>
            <a:endParaRPr lang="es-ES_tradnl" smtClean="0"/>
          </a:p>
        </p:txBody>
      </p:sp>
      <p:sp>
        <p:nvSpPr>
          <p:cNvPr id="70659" name="Rectangle 2"/>
          <p:cNvSpPr>
            <a:spLocks noGrp="1" noRot="1" noChangeAspect="1" noChangeArrowheads="1" noTextEdit="1"/>
          </p:cNvSpPr>
          <p:nvPr>
            <p:ph type="sldImg"/>
          </p:nvPr>
        </p:nvSpPr>
        <p:spPr>
          <a:xfrm>
            <a:off x="1143000" y="685800"/>
            <a:ext cx="4572000" cy="3429000"/>
          </a:xfrm>
          <a:ln/>
        </p:spPr>
      </p:sp>
      <p:sp>
        <p:nvSpPr>
          <p:cNvPr id="70660" name="Rectangle 3"/>
          <p:cNvSpPr>
            <a:spLocks noGrp="1" noChangeArrowheads="1"/>
          </p:cNvSpPr>
          <p:nvPr>
            <p:ph type="body" idx="1"/>
          </p:nvPr>
        </p:nvSpPr>
        <p:spPr>
          <a:noFill/>
          <a:ln/>
        </p:spPr>
        <p:txBody>
          <a:bodyPr/>
          <a:lstStyle/>
          <a:p>
            <a:pPr marL="685800" lvl="1" indent="-228600"/>
            <a:r>
              <a:rPr lang="es-AR" b="1" smtClean="0"/>
              <a:t>Codec</a:t>
            </a:r>
            <a:endParaRPr lang="en-US" b="1" smtClean="0"/>
          </a:p>
          <a:p>
            <a:pPr marL="685800" lvl="1" indent="-228600"/>
            <a:r>
              <a:rPr lang="es-AR" smtClean="0"/>
              <a:t>	Es una abreviatura de Codificador-Decodificador. Describe una especificación implementada en software, hardware o una combinación de ambos, capaz de transformar un archivo con un flujo de datos (stream) o una señal. Los codecs pueden codificar el flujo o la señal (a menudo para la transmisión, el almacenaje o el cifrado) y recuperarlo o descifrarlo del mismo modo para la reproducción o la manipulación en un formato más apropiado para estas operaciones. Los codecs son usados a menudo en videoconferencias y emisiones de medios de comunicación.</a:t>
            </a:r>
          </a:p>
          <a:p>
            <a:pPr marL="228600" indent="-228600"/>
            <a:r>
              <a:rPr lang="es-AR" smtClean="0"/>
              <a:t>Típicamente los códec tienen un procesamiento asimétrico, es decir que están diseñados para descomprimir video más rápido que lo que tarda en comprimirlo. Esto beneficia al play back (reproducción de archivos guardados en un file system) de un video en tiempo real. </a:t>
            </a:r>
          </a:p>
          <a:p>
            <a:pPr marL="228600" indent="-228600"/>
            <a:r>
              <a:rPr lang="es-AR" smtClean="0"/>
              <a:t>	La mayor parte de los codecs provoca pérdidas de información para conseguir un tamaño lo más pequeño posible del archivo destino. Hay también codecs sin pérdidas, pero en la mayor parte de aplicaciones prácticas, para un aumento casi imperceptible de la calidad no merece la pena un aumento considerable del tamaño de los datos. La excepción es si los datos sufrirán otros tratamientos en el futuro. En este caso, una codificación repetida con pérdidas a la larga dañaría demasiado la calidad.</a:t>
            </a:r>
          </a:p>
          <a:p>
            <a:pPr marL="228600" indent="-228600"/>
            <a:r>
              <a:rPr lang="es-AR" smtClean="0"/>
              <a:t>	Muchos archivos multimedia contienen tanto datos de audio como de vídeo, y a menudo alguna referencia que permite la sincronización del audio y el vídeo. Cada uno de estos tres flujos de datos puede ser manejado con programas, procesos, o hardware diferentes; pero para que estos streams sean útiles para almacenarlos o transmitirlos, deben ser encapsulados juntos. Esta función es realizada por un formato de archivo de vídeo (contenedor), como .mpg, .avi, .mov, .mp4, .rm o wmv. Algunos de estos formatos están limitados a contener streams que se reducen a un pequeño juego de codecs, mientras otros son usados para objetivos más generales.</a:t>
            </a:r>
          </a:p>
          <a:p>
            <a:pPr marL="228600" indent="-228600"/>
            <a:r>
              <a:rPr lang="es-AR" smtClean="0"/>
              <a:t>De las transformaciones ofrecidas por los codecs, se utilizan las más comunes para conseguir:</a:t>
            </a:r>
          </a:p>
          <a:p>
            <a:pPr marL="228600" indent="-228600"/>
            <a:r>
              <a:rPr lang="es-AR" smtClean="0"/>
              <a:t>Transmisión: Convertir una señal de analógica a digital y viceversa</a:t>
            </a:r>
            <a:endParaRPr lang="es-AR" smtClean="0">
              <a:hlinkClick r:id=""/>
            </a:endParaRPr>
          </a:p>
          <a:p>
            <a:pPr marL="228600" indent="-228600"/>
            <a:r>
              <a:rPr lang="es-AR" smtClean="0">
                <a:hlinkClick r:id=""/>
              </a:rPr>
              <a:t>Compresión</a:t>
            </a:r>
            <a:r>
              <a:rPr lang="es-AR" smtClean="0"/>
              <a:t>: Comprimir y descomprimir datos, para maximizar el provecho de dispositivos de almacenaje</a:t>
            </a:r>
          </a:p>
          <a:p>
            <a:pPr marL="228600" indent="-228600"/>
            <a:r>
              <a:rPr lang="es-AR" smtClean="0"/>
              <a:t>Encriptación: Convertir datos a un formato legible solo mediante contraseña, para administrar el acceso informático</a:t>
            </a:r>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0EEEBE5-4078-41D3-8C97-81D7235BCF55}" type="slidenum">
              <a:rPr lang="es-ES_tradnl" smtClean="0"/>
              <a:pPr/>
              <a:t>31</a:t>
            </a:fld>
            <a:endParaRPr lang="es-ES_tradnl" smtClean="0"/>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1FADE40-B4D4-4C9C-B5F7-3096882903CE}" type="slidenum">
              <a:rPr lang="es-ES_tradnl" smtClean="0"/>
              <a:pPr/>
              <a:t>32</a:t>
            </a:fld>
            <a:endParaRPr lang="es-ES_tradnl" smtClean="0"/>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CB1BD79-7476-4658-95DC-7B0313C4C4D1}" type="slidenum">
              <a:rPr lang="es-ES_tradnl" smtClean="0"/>
              <a:pPr/>
              <a:t>33</a:t>
            </a:fld>
            <a:endParaRPr lang="es-ES_tradnl" smtClean="0"/>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334CE25-215F-408A-AD74-DEAB6E088BFB}" type="slidenum">
              <a:rPr lang="es-ES_tradnl" smtClean="0"/>
              <a:pPr/>
              <a:t>34</a:t>
            </a:fld>
            <a:endParaRPr lang="es-ES_tradnl" smtClean="0"/>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67EC735-2066-4145-962D-3488A984399E}" type="slidenum">
              <a:rPr lang="es-ES_tradnl" smtClean="0"/>
              <a:pPr/>
              <a:t>35</a:t>
            </a:fld>
            <a:endParaRPr lang="es-ES_tradnl" smtClean="0"/>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158FB97-CEA5-4743-8337-E080DAD9FD27}" type="slidenum">
              <a:rPr lang="es-ES_tradnl" smtClean="0"/>
              <a:pPr/>
              <a:t>36</a:t>
            </a:fld>
            <a:endParaRPr lang="es-ES_tradnl" smtClean="0"/>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357A2DE-441D-4CCC-A16A-F42ACF0BCF55}" type="slidenum">
              <a:rPr lang="es-ES_tradnl" smtClean="0"/>
              <a:pPr/>
              <a:t>37</a:t>
            </a:fld>
            <a:endParaRPr lang="es-ES_tradnl" smtClean="0"/>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p:spPr>
        <p:txBody>
          <a:bodyPr/>
          <a:lstStyle/>
          <a:p>
            <a:r>
              <a:rPr lang="es-ES" smtClean="0"/>
              <a:t>La </a:t>
            </a:r>
            <a:r>
              <a:rPr lang="es-ES" b="1" smtClean="0"/>
              <a:t>modulación por división ortogonal de frecuencia</a:t>
            </a:r>
            <a:r>
              <a:rPr lang="es-ES" smtClean="0"/>
              <a:t>, en inglés </a:t>
            </a:r>
            <a:r>
              <a:rPr lang="es-ES" i="1" smtClean="0"/>
              <a:t>Orthogonal Frequency Division</a:t>
            </a:r>
          </a:p>
          <a:p>
            <a:r>
              <a:rPr lang="es-ES" i="1" smtClean="0"/>
              <a:t>Multiplexing (OFDM)</a:t>
            </a:r>
            <a:r>
              <a:rPr lang="es-ES" smtClean="0"/>
              <a:t>, también llamada </a:t>
            </a:r>
            <a:r>
              <a:rPr lang="es-ES" b="1" smtClean="0"/>
              <a:t>modulación por multitono discreto</a:t>
            </a:r>
            <a:r>
              <a:rPr lang="es-ES" smtClean="0"/>
              <a:t>, en inglés </a:t>
            </a:r>
            <a:r>
              <a:rPr lang="es-ES" i="1" smtClean="0"/>
              <a:t>Discreet</a:t>
            </a:r>
          </a:p>
          <a:p>
            <a:r>
              <a:rPr lang="es-ES" i="1" smtClean="0"/>
              <a:t>Multitone Modulation (DMT)</a:t>
            </a:r>
            <a:r>
              <a:rPr lang="es-ES" smtClean="0"/>
              <a:t>, es una modulación que consiste en enviar la información modulando</a:t>
            </a:r>
          </a:p>
          <a:p>
            <a:r>
              <a:rPr lang="es-ES" smtClean="0"/>
              <a:t>en QAM o en PSK un conjunto de portadoras de diferente frecuencia.</a:t>
            </a:r>
          </a:p>
          <a:p>
            <a:r>
              <a:rPr lang="es-ES" smtClean="0"/>
              <a:t>Normalmente se realiza la modulación OFDM tras pasar la señal por un codificador de canal con el</a:t>
            </a:r>
          </a:p>
          <a:p>
            <a:r>
              <a:rPr lang="es-ES" smtClean="0"/>
              <a:t>objetivo de corregir los errores producidos en la transmisión, entonces esta modulación se</a:t>
            </a:r>
          </a:p>
          <a:p>
            <a:r>
              <a:rPr lang="es-ES" smtClean="0"/>
              <a:t>denomina </a:t>
            </a:r>
            <a:r>
              <a:rPr lang="es-ES" b="1" smtClean="0"/>
              <a:t>COFDM</a:t>
            </a:r>
            <a:r>
              <a:rPr lang="es-ES" smtClean="0"/>
              <a:t>, del inglés </a:t>
            </a:r>
            <a:r>
              <a:rPr lang="es-ES" i="1" smtClean="0"/>
              <a:t>Coded OFDM</a:t>
            </a:r>
            <a:r>
              <a:rPr lang="es-ES" smtClean="0"/>
              <a:t>.</a:t>
            </a:r>
          </a:p>
          <a:p>
            <a:r>
              <a:rPr lang="es-ES" smtClean="0"/>
              <a:t>Debido al problema técnico que supone la generación y la detección en tiempo continuo de los</a:t>
            </a:r>
          </a:p>
          <a:p>
            <a:r>
              <a:rPr lang="es-ES" smtClean="0"/>
              <a:t>cientos, o incluso miles, de portadoras equiespaciadas que forman una modulación OFDM, los</a:t>
            </a:r>
          </a:p>
          <a:p>
            <a:r>
              <a:rPr lang="es-ES" smtClean="0"/>
              <a:t>procesos de modulación y demodulación se realizan en tiempo discreto mediante la IDFT y la DFT</a:t>
            </a:r>
          </a:p>
          <a:p>
            <a:r>
              <a:rPr lang="es-ES" smtClean="0"/>
              <a:t>respectivamente.</a:t>
            </a:r>
          </a:p>
          <a:p>
            <a:r>
              <a:rPr lang="es-ES" b="1" i="1" smtClean="0"/>
              <a:t>Características de la modulación OFDM</a:t>
            </a:r>
          </a:p>
          <a:p>
            <a:r>
              <a:rPr lang="es-ES" smtClean="0"/>
              <a:t>La modulación OFDM es muy robusta frente al multitrayecto, que es muy habitual en los canales</a:t>
            </a:r>
          </a:p>
          <a:p>
            <a:r>
              <a:rPr lang="es-ES" smtClean="0"/>
              <a:t>de radiodifusión, frente a los desvanecimientos selectivos en frecuencia y frente a las interferencias</a:t>
            </a:r>
          </a:p>
          <a:p>
            <a:r>
              <a:rPr lang="es-ES" smtClean="0"/>
              <a:t>de RF. Debido a la las características de esta modulación, las distintas señales con distintos retardos</a:t>
            </a:r>
          </a:p>
          <a:p>
            <a:r>
              <a:rPr lang="es-ES" smtClean="0"/>
              <a:t>y amplitudes que llegan al receptor contribuyen positivamente a la recepción, por lo que existe la</a:t>
            </a:r>
          </a:p>
          <a:p>
            <a:r>
              <a:rPr lang="es-ES" smtClean="0"/>
              <a:t>posibilidad de crear redes de radiodifusión de frecuencia única sin que existan problemas de</a:t>
            </a:r>
          </a:p>
          <a:p>
            <a:r>
              <a:rPr lang="es-ES" smtClean="0"/>
              <a:t>interferencia.</a:t>
            </a:r>
          </a:p>
          <a:p>
            <a:r>
              <a:rPr lang="es-ES" b="1" i="1" smtClean="0"/>
              <a:t>Sistemas que utilizan la modulación OFDM</a:t>
            </a:r>
          </a:p>
          <a:p>
            <a:r>
              <a:rPr lang="es-ES" smtClean="0"/>
              <a:t>Entre los sistemas que usan la modulación OFDM destacan:</a:t>
            </a:r>
          </a:p>
          <a:p>
            <a:r>
              <a:rPr lang="es-ES" smtClean="0"/>
              <a:t>• La televisión digital terrestre DVB-T, también conocida como TDT</a:t>
            </a:r>
          </a:p>
          <a:p>
            <a:r>
              <a:rPr lang="es-ES" smtClean="0"/>
              <a:t>• La radio digital DAB</a:t>
            </a:r>
          </a:p>
          <a:p>
            <a:r>
              <a:rPr lang="es-ES" smtClean="0"/>
              <a:t>• La radio digital de baja frecuencia DRM</a:t>
            </a:r>
          </a:p>
          <a:p>
            <a:r>
              <a:rPr lang="es-ES" smtClean="0"/>
              <a:t>• El protocolo de enlace ADSL</a:t>
            </a:r>
          </a:p>
          <a:p>
            <a:r>
              <a:rPr lang="es-ES" smtClean="0"/>
              <a:t>• El protocolo de red de área local IEEE 802.11a/g, también conocido como Wireless LAN</a:t>
            </a:r>
          </a:p>
          <a:p>
            <a:r>
              <a:rPr lang="es-ES" smtClean="0"/>
              <a:t>• El sistema de transmisión inalámbrica de datos WiMAX</a:t>
            </a:r>
          </a:p>
          <a:p>
            <a:endParaRPr lang="es-ES" b="1"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F78563C-DD5A-49C3-B2F8-BC94A9A6CD87}" type="slidenum">
              <a:rPr lang="es-ES_tradnl" smtClean="0"/>
              <a:pPr/>
              <a:t>38</a:t>
            </a:fld>
            <a:endParaRPr lang="es-ES_tradnl" smtClean="0"/>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E55C12A-8B3B-480C-B2DF-78DA700694D3}" type="slidenum">
              <a:rPr lang="es-ES_tradnl" smtClean="0"/>
              <a:pPr/>
              <a:t>39</a:t>
            </a:fld>
            <a:endParaRPr lang="es-ES_tradnl" smtClean="0"/>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AC81616-809E-499A-900D-4595319B59EC}" type="slidenum">
              <a:rPr lang="es-ES_tradnl" smtClean="0"/>
              <a:pPr/>
              <a:t>4</a:t>
            </a:fld>
            <a:endParaRPr lang="es-ES_tradnl" smtClean="0"/>
          </a:p>
        </p:txBody>
      </p:sp>
      <p:sp>
        <p:nvSpPr>
          <p:cNvPr id="57347" name="Rectangle 1026"/>
          <p:cNvSpPr>
            <a:spLocks noGrp="1" noRot="1" noChangeAspect="1" noChangeArrowheads="1" noTextEdit="1"/>
          </p:cNvSpPr>
          <p:nvPr>
            <p:ph type="sldImg"/>
          </p:nvPr>
        </p:nvSpPr>
        <p:spPr>
          <a:xfrm>
            <a:off x="1143000" y="685800"/>
            <a:ext cx="4572000" cy="3429000"/>
          </a:xfrm>
          <a:ln/>
        </p:spPr>
      </p:sp>
      <p:sp>
        <p:nvSpPr>
          <p:cNvPr id="57348" name="Rectangle 1027"/>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3F4AE83-BA33-4AC1-A075-D70128D9ADA4}" type="slidenum">
              <a:rPr lang="es-ES_tradnl" smtClean="0"/>
              <a:pPr/>
              <a:t>40</a:t>
            </a:fld>
            <a:endParaRPr lang="es-ES_tradnl" smtClean="0"/>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8CA96C5-3CCB-4371-B4D5-8BD57C6DE6A6}" type="slidenum">
              <a:rPr lang="es-ES_tradnl" smtClean="0"/>
              <a:pPr/>
              <a:t>41</a:t>
            </a:fld>
            <a:endParaRPr lang="es-ES_tradnl" smtClean="0"/>
          </a:p>
        </p:txBody>
      </p:sp>
      <p:sp>
        <p:nvSpPr>
          <p:cNvPr id="95235" name="Rectangle 2"/>
          <p:cNvSpPr>
            <a:spLocks noGrp="1" noRot="1" noChangeAspect="1" noChangeArrowheads="1" noTextEdit="1"/>
          </p:cNvSpPr>
          <p:nvPr>
            <p:ph type="sldImg"/>
          </p:nvPr>
        </p:nvSpPr>
        <p:spPr>
          <a:xfrm>
            <a:off x="1143000" y="685800"/>
            <a:ext cx="4572000" cy="3429000"/>
          </a:xfrm>
          <a:ln/>
        </p:spPr>
      </p:sp>
      <p:sp>
        <p:nvSpPr>
          <p:cNvPr id="9523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283FFE0-B74E-4C39-92B0-591AFD533756}" type="slidenum">
              <a:rPr lang="es-ES_tradnl" smtClean="0"/>
              <a:pPr/>
              <a:t>42</a:t>
            </a:fld>
            <a:endParaRPr lang="es-ES_tradnl" smtClean="0"/>
          </a:p>
        </p:txBody>
      </p:sp>
      <p:sp>
        <p:nvSpPr>
          <p:cNvPr id="96259" name="Rectangle 2"/>
          <p:cNvSpPr>
            <a:spLocks noGrp="1" noRot="1" noChangeAspect="1" noChangeArrowheads="1" noTextEdit="1"/>
          </p:cNvSpPr>
          <p:nvPr>
            <p:ph type="sldImg"/>
          </p:nvPr>
        </p:nvSpPr>
        <p:spPr>
          <a:xfrm>
            <a:off x="1143000" y="685800"/>
            <a:ext cx="4572000" cy="3429000"/>
          </a:xfrm>
          <a:ln/>
        </p:spPr>
      </p:sp>
      <p:sp>
        <p:nvSpPr>
          <p:cNvPr id="9626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D49E039-DAE2-4008-819B-A09CF1D6ED53}" type="slidenum">
              <a:rPr lang="es-ES_tradnl" smtClean="0"/>
              <a:pPr/>
              <a:t>43</a:t>
            </a:fld>
            <a:endParaRPr lang="es-ES_tradnl" smtClean="0"/>
          </a:p>
        </p:txBody>
      </p:sp>
      <p:sp>
        <p:nvSpPr>
          <p:cNvPr id="97283" name="Rectangle 2"/>
          <p:cNvSpPr>
            <a:spLocks noGrp="1" noRot="1" noChangeAspect="1" noChangeArrowheads="1" noTextEdit="1"/>
          </p:cNvSpPr>
          <p:nvPr>
            <p:ph type="sldImg"/>
          </p:nvPr>
        </p:nvSpPr>
        <p:spPr>
          <a:xfrm>
            <a:off x="1143000" y="685800"/>
            <a:ext cx="4572000" cy="3429000"/>
          </a:xfrm>
          <a:ln/>
        </p:spPr>
      </p:sp>
      <p:sp>
        <p:nvSpPr>
          <p:cNvPr id="9728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2D814EC-389A-48D9-802E-F8EA3F1F55C5}" type="slidenum">
              <a:rPr lang="es-ES_tradnl" smtClean="0"/>
              <a:pPr/>
              <a:t>45</a:t>
            </a:fld>
            <a:endParaRPr lang="es-ES_tradnl" smtClean="0"/>
          </a:p>
        </p:txBody>
      </p:sp>
      <p:sp>
        <p:nvSpPr>
          <p:cNvPr id="98307" name="Rectangle 2"/>
          <p:cNvSpPr>
            <a:spLocks noGrp="1" noRot="1" noChangeAspect="1" noChangeArrowheads="1" noTextEdit="1"/>
          </p:cNvSpPr>
          <p:nvPr>
            <p:ph type="sldImg"/>
          </p:nvPr>
        </p:nvSpPr>
        <p:spPr>
          <a:xfrm>
            <a:off x="1143000" y="685800"/>
            <a:ext cx="4572000" cy="3429000"/>
          </a:xfrm>
          <a:ln/>
        </p:spPr>
      </p:sp>
      <p:sp>
        <p:nvSpPr>
          <p:cNvPr id="983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A43151-A81E-44FB-8560-12C4A527B687}" type="slidenum">
              <a:rPr lang="es-ES_tradnl" smtClean="0"/>
              <a:pPr/>
              <a:t>46</a:t>
            </a:fld>
            <a:endParaRPr lang="es-ES_tradnl" smtClean="0"/>
          </a:p>
        </p:txBody>
      </p:sp>
      <p:sp>
        <p:nvSpPr>
          <p:cNvPr id="99331" name="Rectangle 2"/>
          <p:cNvSpPr>
            <a:spLocks noGrp="1" noRot="1" noChangeAspect="1" noChangeArrowheads="1" noTextEdit="1"/>
          </p:cNvSpPr>
          <p:nvPr>
            <p:ph type="sldImg"/>
          </p:nvPr>
        </p:nvSpPr>
        <p:spPr>
          <a:xfrm>
            <a:off x="1143000" y="685800"/>
            <a:ext cx="4572000" cy="3429000"/>
          </a:xfrm>
          <a:ln/>
        </p:spPr>
      </p:sp>
      <p:sp>
        <p:nvSpPr>
          <p:cNvPr id="9933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2EEA52A-2EC2-4522-BCFC-49C4211488E6}" type="slidenum">
              <a:rPr lang="es-ES_tradnl" smtClean="0"/>
              <a:pPr/>
              <a:t>47</a:t>
            </a:fld>
            <a:endParaRPr lang="es-ES_tradnl" smtClean="0"/>
          </a:p>
        </p:txBody>
      </p:sp>
      <p:sp>
        <p:nvSpPr>
          <p:cNvPr id="100355" name="Rectangle 2"/>
          <p:cNvSpPr>
            <a:spLocks noGrp="1" noRot="1" noChangeAspect="1" noChangeArrowheads="1" noTextEdit="1"/>
          </p:cNvSpPr>
          <p:nvPr>
            <p:ph type="sldImg"/>
          </p:nvPr>
        </p:nvSpPr>
        <p:spPr>
          <a:xfrm>
            <a:off x="1143000" y="685800"/>
            <a:ext cx="4572000" cy="3429000"/>
          </a:xfrm>
          <a:ln/>
        </p:spPr>
      </p:sp>
      <p:sp>
        <p:nvSpPr>
          <p:cNvPr id="1003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6CCE6CE-6455-4261-8D47-0C34A2B672B0}" type="slidenum">
              <a:rPr lang="es-ES_tradnl" smtClean="0"/>
              <a:pPr/>
              <a:t>48</a:t>
            </a:fld>
            <a:endParaRPr lang="es-ES_tradnl" smtClean="0"/>
          </a:p>
        </p:txBody>
      </p:sp>
      <p:sp>
        <p:nvSpPr>
          <p:cNvPr id="101379" name="Rectangle 2"/>
          <p:cNvSpPr>
            <a:spLocks noGrp="1" noRot="1" noChangeAspect="1" noChangeArrowheads="1" noTextEdit="1"/>
          </p:cNvSpPr>
          <p:nvPr>
            <p:ph type="sldImg"/>
          </p:nvPr>
        </p:nvSpPr>
        <p:spPr>
          <a:xfrm>
            <a:off x="1143000" y="685800"/>
            <a:ext cx="4572000" cy="3429000"/>
          </a:xfrm>
          <a:ln/>
        </p:spPr>
      </p:sp>
      <p:sp>
        <p:nvSpPr>
          <p:cNvPr id="1013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CCEB2CE-0AF9-43C4-AD4B-0C4EEA0B035F}" type="slidenum">
              <a:rPr lang="es-ES_tradnl" smtClean="0"/>
              <a:pPr/>
              <a:t>49</a:t>
            </a:fld>
            <a:endParaRPr lang="es-ES_tradnl" smtClean="0"/>
          </a:p>
        </p:txBody>
      </p:sp>
      <p:sp>
        <p:nvSpPr>
          <p:cNvPr id="102403" name="Rectangle 2"/>
          <p:cNvSpPr>
            <a:spLocks noGrp="1" noRot="1" noChangeAspect="1" noChangeArrowheads="1" noTextEdit="1"/>
          </p:cNvSpPr>
          <p:nvPr>
            <p:ph type="sldImg"/>
          </p:nvPr>
        </p:nvSpPr>
        <p:spPr>
          <a:xfrm>
            <a:off x="1143000" y="685800"/>
            <a:ext cx="4572000" cy="3429000"/>
          </a:xfrm>
          <a:ln/>
        </p:spPr>
      </p:sp>
      <p:sp>
        <p:nvSpPr>
          <p:cNvPr id="1024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108A6A9-DDE5-4B36-8DB7-3F3CC83512D5}" type="slidenum">
              <a:rPr lang="es-ES_tradnl" smtClean="0"/>
              <a:pPr/>
              <a:t>50</a:t>
            </a:fld>
            <a:endParaRPr lang="es-ES_tradnl" smtClean="0"/>
          </a:p>
        </p:txBody>
      </p:sp>
      <p:sp>
        <p:nvSpPr>
          <p:cNvPr id="103427" name="Rectangle 2"/>
          <p:cNvSpPr>
            <a:spLocks noGrp="1" noRot="1" noChangeAspect="1" noChangeArrowheads="1" noTextEdit="1"/>
          </p:cNvSpPr>
          <p:nvPr>
            <p:ph type="sldImg"/>
          </p:nvPr>
        </p:nvSpPr>
        <p:spPr>
          <a:xfrm>
            <a:off x="1143000" y="685800"/>
            <a:ext cx="4572000" cy="3429000"/>
          </a:xfrm>
          <a:ln/>
        </p:spPr>
      </p:sp>
      <p:sp>
        <p:nvSpPr>
          <p:cNvPr id="103428" name="Rectangle 3"/>
          <p:cNvSpPr>
            <a:spLocks noGrp="1" noChangeArrowheads="1"/>
          </p:cNvSpPr>
          <p:nvPr>
            <p:ph type="body" idx="1"/>
          </p:nvPr>
        </p:nvSpPr>
        <p:spPr>
          <a:noFill/>
          <a:ln/>
        </p:spPr>
        <p:txBody>
          <a:bodyPr/>
          <a:lstStyle/>
          <a:p>
            <a:pPr marL="685800" lvl="1" indent="-228600"/>
            <a:r>
              <a:rPr lang="es-AR" b="1" smtClean="0"/>
              <a:t>Codec</a:t>
            </a:r>
            <a:endParaRPr lang="en-US" b="1" smtClean="0"/>
          </a:p>
          <a:p>
            <a:pPr marL="685800" lvl="1" indent="-228600"/>
            <a:r>
              <a:rPr lang="es-AR" smtClean="0"/>
              <a:t>	Es una abreviatura de Codificador-Decodificador. Describe una especificación implementada en software, hardware o una combinación de ambos, capaz de transformar un archivo con un flujo de datos (stream) o una señal. Los codecs pueden codificar el flujo o la señal (a menudo para la transmisión, el almacenaje o el cifrado) y recuperarlo o descifrarlo del mismo modo para la reproducción o la manipulación en un formato más apropiado para estas operaciones. Los codecs son usados a menudo en videoconferencias y emisiones de medios de comunicación.</a:t>
            </a:r>
          </a:p>
          <a:p>
            <a:pPr marL="228600" indent="-228600"/>
            <a:r>
              <a:rPr lang="es-AR" smtClean="0"/>
              <a:t>Típicamente los códec tienen un procesamiento asimétrico, es decir que están diseñados para descomprimir video más rápido que lo que tarda en comprimirlo. Esto beneficia al play back (reproducción de archivos guardados en un file system) de un video en tiempo real. </a:t>
            </a:r>
          </a:p>
          <a:p>
            <a:pPr marL="228600" indent="-228600"/>
            <a:r>
              <a:rPr lang="es-AR" smtClean="0"/>
              <a:t>	La mayor parte de los codecs provoca pérdidas de información para conseguir un tamaño lo más pequeño posible del archivo destino. Hay también codecs sin pérdidas, pero en la mayor parte de aplicaciones prácticas, para un aumento casi imperceptible de la calidad no merece la pena un aumento considerable del tamaño de los datos. La excepción es si los datos sufrirán otros tratamientos en el futuro. En este caso, una codificación repetida con pérdidas a la larga dañaría demasiado la calidad.</a:t>
            </a:r>
          </a:p>
          <a:p>
            <a:pPr marL="228600" indent="-228600"/>
            <a:r>
              <a:rPr lang="es-AR" smtClean="0"/>
              <a:t>	Muchos archivos multimedia contienen tanto datos de audio como de vídeo, y a menudo alguna referencia que permite la sincronización del audio y el vídeo. Cada uno de estos tres flujos de datos puede ser manejado con programas, procesos, o hardware diferentes; pero para que estos streams sean útiles para almacenarlos o transmitirlos, deben ser encapsulados juntos. Esta función es realizada por un formato de archivo de vídeo (contenedor), como .mpg, .avi, .mov, .mp4, .rm o wmv. Algunos de estos formatos están limitados a contener streams que se reducen a un pequeño juego de codecs, mientras otros son usados para objetivos más generales.</a:t>
            </a:r>
          </a:p>
          <a:p>
            <a:pPr marL="228600" indent="-228600"/>
            <a:r>
              <a:rPr lang="es-AR" smtClean="0"/>
              <a:t>De las transformaciones ofrecidas por los codecs, se utilizan las más comunes para conseguir:</a:t>
            </a:r>
          </a:p>
          <a:p>
            <a:pPr marL="228600" indent="-228600"/>
            <a:r>
              <a:rPr lang="es-AR" smtClean="0"/>
              <a:t>Transmisión: Convertir una señal de analógica a digital y viceversa</a:t>
            </a:r>
            <a:endParaRPr lang="es-AR" smtClean="0">
              <a:hlinkClick r:id=""/>
            </a:endParaRPr>
          </a:p>
          <a:p>
            <a:pPr marL="228600" indent="-228600"/>
            <a:r>
              <a:rPr lang="es-AR" smtClean="0">
                <a:hlinkClick r:id=""/>
              </a:rPr>
              <a:t>Compresión</a:t>
            </a:r>
            <a:r>
              <a:rPr lang="es-AR" smtClean="0"/>
              <a:t>: Comprimir y descomprimir datos, para maximizar el provecho de dispositivos de almacenaje</a:t>
            </a:r>
          </a:p>
          <a:p>
            <a:pPr marL="228600" indent="-228600"/>
            <a:r>
              <a:rPr lang="es-AR" smtClean="0"/>
              <a:t>Encriptación: Convertir datos a un formato legible solo mediante contraseña, para administrar el acceso informático</a:t>
            </a:r>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770562D-B8F1-4537-8A30-E4966DF8C0FD}" type="slidenum">
              <a:rPr lang="es-ES_tradnl" smtClean="0"/>
              <a:pPr/>
              <a:t>5</a:t>
            </a:fld>
            <a:endParaRPr lang="es-ES_tradnl" smtClean="0"/>
          </a:p>
        </p:txBody>
      </p:sp>
      <p:sp>
        <p:nvSpPr>
          <p:cNvPr id="58371" name="Rectangle 2"/>
          <p:cNvSpPr>
            <a:spLocks noGrp="1" noRot="1" noChangeAspect="1" noChangeArrowheads="1" noTextEdit="1"/>
          </p:cNvSpPr>
          <p:nvPr>
            <p:ph type="sldImg"/>
          </p:nvPr>
        </p:nvSpPr>
        <p:spPr>
          <a:xfrm>
            <a:off x="1143000" y="685800"/>
            <a:ext cx="4572000" cy="3429000"/>
          </a:xfrm>
          <a:ln/>
        </p:spPr>
      </p:sp>
      <p:sp>
        <p:nvSpPr>
          <p:cNvPr id="583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E56C9C3-B533-4E8C-B1D7-BF1959ABD825}" type="slidenum">
              <a:rPr lang="es-ES_tradnl" smtClean="0"/>
              <a:pPr/>
              <a:t>51</a:t>
            </a:fld>
            <a:endParaRPr lang="es-ES_tradnl" smtClean="0"/>
          </a:p>
        </p:txBody>
      </p:sp>
      <p:sp>
        <p:nvSpPr>
          <p:cNvPr id="104451" name="Rectangle 2"/>
          <p:cNvSpPr>
            <a:spLocks noGrp="1" noRot="1" noChangeAspect="1" noChangeArrowheads="1" noTextEdit="1"/>
          </p:cNvSpPr>
          <p:nvPr>
            <p:ph type="sldImg"/>
          </p:nvPr>
        </p:nvSpPr>
        <p:spPr>
          <a:xfrm>
            <a:off x="1143000" y="685800"/>
            <a:ext cx="4572000" cy="3429000"/>
          </a:xfrm>
          <a:ln/>
        </p:spPr>
      </p:sp>
      <p:sp>
        <p:nvSpPr>
          <p:cNvPr id="104452" name="Rectangle 3"/>
          <p:cNvSpPr>
            <a:spLocks noGrp="1" noChangeArrowheads="1"/>
          </p:cNvSpPr>
          <p:nvPr>
            <p:ph type="body" idx="1"/>
          </p:nvPr>
        </p:nvSpPr>
        <p:spPr>
          <a:noFill/>
          <a:ln/>
        </p:spPr>
        <p:txBody>
          <a:bodyPr/>
          <a:lstStyle/>
          <a:p>
            <a:pPr marL="685800" lvl="1" indent="-228600"/>
            <a:r>
              <a:rPr lang="es-AR" b="1" smtClean="0"/>
              <a:t>Codec</a:t>
            </a:r>
            <a:endParaRPr lang="en-US" b="1" smtClean="0"/>
          </a:p>
          <a:p>
            <a:pPr marL="685800" lvl="1" indent="-228600"/>
            <a:r>
              <a:rPr lang="es-AR" smtClean="0"/>
              <a:t>	Es una abreviatura de Codificador-Decodificador. Describe una especificación implementada en software, hardware o una combinación de ambos, capaz de transformar un archivo con un flujo de datos (stream) o una señal. Los codecs pueden codificar el flujo o la señal (a menudo para la transmisión, el almacenaje o el cifrado) y recuperarlo o descifrarlo del mismo modo para la reproducción o la manipulación en un formato más apropiado para estas operaciones. Los codecs Típicamente los códec tienen un procesamiento asimétrico, es decir que están diseñados para descomprimir video más rápido que lo que tarda en comprimirlo. Esto beneficia al play back (reproducción de archivos guardados en un file system) de un video en tiempo real. </a:t>
            </a:r>
          </a:p>
          <a:p>
            <a:pPr marL="228600" indent="-228600"/>
            <a:r>
              <a:rPr lang="es-AR" smtClean="0"/>
              <a:t>	La mayor parte de los codecs provoca pérdidas de información para conseguir un tamaño lo más pequeño posible del archivo destino. Hay también codecs sin pérdidas, pero en la mayor parte de aplicaciones prácticas, para un aumento casi imperceptible de la calidad no merece la pena un aumento considerable del tamaño de los datos. La excepción es si los datos sufrirán otros tratamientos en el futuro. En este caso, una codificación repetida con pérdidas a la larga dañaría demasiado la calidad.</a:t>
            </a:r>
          </a:p>
          <a:p>
            <a:pPr marL="228600" indent="-228600"/>
            <a:r>
              <a:rPr lang="es-AR" smtClean="0"/>
              <a:t>	Muchos archivos multimedia contienen tanto datos de audio como de vídeo, y a menudo alguna referencia que permite la sincronización del audio y el vídeo. Cada uno de estos tres flujos de datos puede ser manejado con programas, procesos, o hardware diferentes; pero para que estos streams sean útiles para almacenarlos o transmitirlos, deben ser encapsulados juntos. Esta función es realizada por un formato de archivo de vídeo (contenedor), como .mpg, .avi, .mov, .mp4, .rm o wmv. Algunos de estos formatos están limitados a contener streams que se reducen a un pequeño juego de codecs, mientras otros son usados para objetivos más generales.</a:t>
            </a:r>
          </a:p>
          <a:p>
            <a:pPr marL="228600" indent="-228600"/>
            <a:r>
              <a:rPr lang="es-AR" smtClean="0"/>
              <a:t>De las transformaciones ofrecidas por los codecs, se utilizan las más comunes para conseguir:</a:t>
            </a:r>
          </a:p>
          <a:p>
            <a:pPr marL="228600" indent="-228600"/>
            <a:r>
              <a:rPr lang="es-AR" smtClean="0"/>
              <a:t>Transmisión: Convertir una señal de analógica a digital y viceversa</a:t>
            </a:r>
            <a:endParaRPr lang="es-AR" smtClean="0">
              <a:hlinkClick r:id=""/>
            </a:endParaRPr>
          </a:p>
          <a:p>
            <a:pPr marL="228600" indent="-228600"/>
            <a:r>
              <a:rPr lang="es-AR" smtClean="0">
                <a:hlinkClick r:id=""/>
              </a:rPr>
              <a:t>Compresión</a:t>
            </a:r>
            <a:r>
              <a:rPr lang="es-AR" smtClean="0"/>
              <a:t>: Comprimir y descomprimir datos, para maximizar el provecho de dispositivos de almacenaje</a:t>
            </a:r>
          </a:p>
          <a:p>
            <a:pPr marL="228600" indent="-228600"/>
            <a:r>
              <a:rPr lang="es-AR" smtClean="0"/>
              <a:t>Encriptación: Convertir datos a un formato legible solo mediante contraseña, para administrar el acceso informático</a:t>
            </a:r>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30A50C9-2E47-4B81-BFD6-77801468D8C1}" type="slidenum">
              <a:rPr lang="es-ES_tradnl" smtClean="0"/>
              <a:pPr/>
              <a:t>6</a:t>
            </a:fld>
            <a:endParaRPr lang="es-ES_tradnl" smtClean="0"/>
          </a:p>
        </p:txBody>
      </p:sp>
      <p:sp>
        <p:nvSpPr>
          <p:cNvPr id="59395" name="Rectangle 2"/>
          <p:cNvSpPr>
            <a:spLocks noGrp="1" noRot="1" noChangeAspect="1" noChangeArrowheads="1" noTextEdit="1"/>
          </p:cNvSpPr>
          <p:nvPr>
            <p:ph type="sldImg"/>
          </p:nvPr>
        </p:nvSpPr>
        <p:spPr>
          <a:xfrm>
            <a:off x="1143000" y="685800"/>
            <a:ext cx="4572000" cy="3429000"/>
          </a:xfrm>
          <a:ln/>
        </p:spPr>
      </p:sp>
      <p:sp>
        <p:nvSpPr>
          <p:cNvPr id="593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53F63F7-2000-4169-9C0B-FE9BFDCAFB13}" type="slidenum">
              <a:rPr lang="es-ES_tradnl" smtClean="0"/>
              <a:pPr/>
              <a:t>7</a:t>
            </a:fld>
            <a:endParaRPr lang="es-ES_tradnl" smtClean="0"/>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5237B54-8C5B-4872-A88B-5E6F95C19B58}" type="slidenum">
              <a:rPr lang="es-ES_tradnl" smtClean="0"/>
              <a:pPr/>
              <a:t>8</a:t>
            </a:fld>
            <a:endParaRPr lang="es-ES_tradnl" smtClean="0"/>
          </a:p>
        </p:txBody>
      </p:sp>
      <p:sp>
        <p:nvSpPr>
          <p:cNvPr id="61443" name="Rectangle 1026"/>
          <p:cNvSpPr>
            <a:spLocks noGrp="1" noRot="1" noChangeAspect="1" noChangeArrowheads="1" noTextEdit="1"/>
          </p:cNvSpPr>
          <p:nvPr>
            <p:ph type="sldImg"/>
          </p:nvPr>
        </p:nvSpPr>
        <p:spPr>
          <a:xfrm>
            <a:off x="1143000" y="685800"/>
            <a:ext cx="4572000" cy="3429000"/>
          </a:xfrm>
          <a:ln/>
        </p:spPr>
      </p:sp>
      <p:sp>
        <p:nvSpPr>
          <p:cNvPr id="61444" name="Rectangle 1027"/>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3AF8371-28D3-4F9B-B79C-293D0E8B492A}" type="slidenum">
              <a:rPr lang="es-ES_tradnl" smtClean="0"/>
              <a:pPr/>
              <a:t>9</a:t>
            </a:fld>
            <a:endParaRPr lang="es-ES_tradnl" smtClean="0"/>
          </a:p>
        </p:txBody>
      </p:sp>
      <p:sp>
        <p:nvSpPr>
          <p:cNvPr id="62467" name="Rectangle 2"/>
          <p:cNvSpPr>
            <a:spLocks noGrp="1" noRot="1" noChangeAspect="1" noChangeArrowheads="1" noTextEdit="1"/>
          </p:cNvSpPr>
          <p:nvPr>
            <p:ph type="sldImg"/>
          </p:nvPr>
        </p:nvSpPr>
        <p:spPr>
          <a:xfrm>
            <a:off x="1143000" y="685800"/>
            <a:ext cx="4572000" cy="3429000"/>
          </a:xfrm>
          <a:ln/>
        </p:spPr>
      </p:sp>
      <p:sp>
        <p:nvSpPr>
          <p:cNvPr id="6246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D84C1537-2EF0-4383-BDCD-F76C823E8F7C}"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E0B40D92-19B0-4BBD-8640-7B54FC21C636}"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78E732D6-EC4B-4557-BB12-46EA39B3BCD0}"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929034A-8F1F-4215-92EA-6C7747A444D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FD694F98-44E9-4807-8951-928724C8193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7D145CE2-A846-48CF-934D-D441C95C05B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BE930E4D-8349-4D1B-94A6-04104FAE6A2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3B7A7549-321A-464A-AA5E-7696126DFC6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DC5C5E4C-2BA4-48D3-8998-221831E6BAB6}"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0AC0C65D-2423-4F1F-A067-EB4C19D3505F}"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79B5D49-16F1-453F-B4F6-7C8AC184041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3083"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3084"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CBA4143-EA71-42DE-916B-0CF031F100E0}"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08" r:id="rId1"/>
    <p:sldLayoutId id="2147483707" r:id="rId2"/>
    <p:sldLayoutId id="2147483706" r:id="rId3"/>
    <p:sldLayoutId id="2147483705" r:id="rId4"/>
    <p:sldLayoutId id="2147483704" r:id="rId5"/>
    <p:sldLayoutId id="2147483703" r:id="rId6"/>
    <p:sldLayoutId id="2147483702" r:id="rId7"/>
    <p:sldLayoutId id="2147483701" r:id="rId8"/>
    <p:sldLayoutId id="2147483700" r:id="rId9"/>
    <p:sldLayoutId id="2147483699" r:id="rId10"/>
    <p:sldLayoutId id="2147483698"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hyperlink" Target="mailto:legacena@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0.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2.e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33.e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4.png"/><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35.emf"/><Relationship Id="rId4"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36.e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37.e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wmf"/><Relationship Id="rId3" Type="http://schemas.openxmlformats.org/officeDocument/2006/relationships/image" Target="../media/image2.wmf"/><Relationship Id="rId7" Type="http://schemas.openxmlformats.org/officeDocument/2006/relationships/image" Target="../media/image6.wmf"/><Relationship Id="rId12" Type="http://schemas.openxmlformats.org/officeDocument/2006/relationships/image" Target="../media/image11.wmf"/><Relationship Id="rId2" Type="http://schemas.openxmlformats.org/officeDocument/2006/relationships/notesSlide" Target="../notesSlides/notesSlide6.xml"/><Relationship Id="rId16" Type="http://schemas.openxmlformats.org/officeDocument/2006/relationships/image" Target="../media/image15.wmf"/><Relationship Id="rId1" Type="http://schemas.openxmlformats.org/officeDocument/2006/relationships/slideLayout" Target="../slideLayouts/slideLayout6.x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image" Target="../media/image4.wmf"/><Relationship Id="rId15" Type="http://schemas.openxmlformats.org/officeDocument/2006/relationships/image" Target="../media/image14.wmf"/><Relationship Id="rId10" Type="http://schemas.openxmlformats.org/officeDocument/2006/relationships/image" Target="../media/image9.wmf"/><Relationship Id="rId4" Type="http://schemas.openxmlformats.org/officeDocument/2006/relationships/image" Target="../media/image3.wmf"/><Relationship Id="rId9" Type="http://schemas.openxmlformats.org/officeDocument/2006/relationships/image" Target="../media/image8.wmf"/><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subTitle" idx="1"/>
          </p:nvPr>
        </p:nvSpPr>
        <p:spPr>
          <a:xfrm>
            <a:off x="1476375" y="3068638"/>
            <a:ext cx="6400800" cy="1657350"/>
          </a:xfrm>
          <a:gradFill rotWithShape="0">
            <a:gsLst>
              <a:gs pos="0">
                <a:srgbClr val="FF9900"/>
              </a:gs>
              <a:gs pos="100000">
                <a:srgbClr val="FFFFFF"/>
              </a:gs>
            </a:gsLst>
            <a:lin ang="5400000" scaled="1"/>
          </a:gradFill>
          <a:ln w="76200">
            <a:solidFill>
              <a:schemeClr val="hlink"/>
            </a:solidFill>
          </a:ln>
        </p:spPr>
        <p:txBody>
          <a:bodyPr/>
          <a:lstStyle/>
          <a:p>
            <a:r>
              <a:rPr lang="es-AR" sz="4000" b="1" i="1" u="sng" dirty="0" smtClean="0">
                <a:solidFill>
                  <a:srgbClr val="333399"/>
                </a:solidFill>
                <a:latin typeface="Arial" charset="0"/>
              </a:rPr>
              <a:t>Introducción</a:t>
            </a:r>
          </a:p>
          <a:p>
            <a:r>
              <a:rPr lang="es-AR" sz="4000" b="1" i="1" u="sng" dirty="0" smtClean="0">
                <a:solidFill>
                  <a:srgbClr val="333399"/>
                </a:solidFill>
                <a:latin typeface="Arial" charset="0"/>
              </a:rPr>
              <a:t>2017</a:t>
            </a:r>
          </a:p>
        </p:txBody>
      </p:sp>
      <p:sp>
        <p:nvSpPr>
          <p:cNvPr id="5123" name="Rectangle 1027"/>
          <p:cNvSpPr>
            <a:spLocks noGrp="1" noChangeArrowheads="1"/>
          </p:cNvSpPr>
          <p:nvPr>
            <p:ph type="ctrTitle"/>
          </p:nvPr>
        </p:nvSpPr>
        <p:spPr>
          <a:xfrm>
            <a:off x="611188" y="692151"/>
            <a:ext cx="8064500" cy="1584722"/>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000" b="1" i="1" u="sng" dirty="0">
                <a:solidFill>
                  <a:srgbClr val="333399"/>
                </a:solidFill>
                <a:latin typeface="Arial" charset="0"/>
              </a:rPr>
              <a:t>Tecnología de Redes 2634</a:t>
            </a:r>
            <a:br>
              <a:rPr lang="es-AR" sz="4000" b="1" i="1" u="sng" dirty="0">
                <a:solidFill>
                  <a:srgbClr val="333399"/>
                </a:solidFill>
                <a:latin typeface="Arial" charset="0"/>
              </a:rPr>
            </a:br>
            <a:r>
              <a:rPr lang="es-AR" sz="3200" b="1" i="1" u="sng" dirty="0">
                <a:solidFill>
                  <a:srgbClr val="333399"/>
                </a:solidFill>
                <a:latin typeface="Arial" charset="0"/>
              </a:rPr>
              <a:t>Introducción a las Comunicaciones </a:t>
            </a:r>
            <a:r>
              <a:rPr lang="es-AR" sz="3200" b="1" i="1" u="sng" dirty="0" smtClean="0">
                <a:solidFill>
                  <a:srgbClr val="333399"/>
                </a:solidFill>
                <a:latin typeface="Arial" charset="0"/>
              </a:rPr>
              <a:t>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4 Marcador de número de diapositiva"/>
          <p:cNvSpPr>
            <a:spLocks noGrp="1"/>
          </p:cNvSpPr>
          <p:nvPr>
            <p:ph type="sldNum" sz="quarter" idx="12"/>
          </p:nvPr>
        </p:nvSpPr>
        <p:spPr/>
        <p:txBody>
          <a:bodyPr/>
          <a:lstStyle/>
          <a:p>
            <a:pPr>
              <a:defRPr/>
            </a:pPr>
            <a:fld id="{96FDF101-62B9-400D-BBD4-A10CA883C75D}" type="slidenum">
              <a:rPr lang="en-US"/>
              <a:pPr>
                <a:defRPr/>
              </a:pPr>
              <a:t>10</a:t>
            </a:fld>
            <a:endParaRPr lang="en-US"/>
          </a:p>
        </p:txBody>
      </p:sp>
      <p:sp>
        <p:nvSpPr>
          <p:cNvPr id="90114" name="Rectangle 2"/>
          <p:cNvSpPr>
            <a:spLocks noGrp="1" noChangeArrowheads="1"/>
          </p:cNvSpPr>
          <p:nvPr>
            <p:ph type="title"/>
          </p:nvPr>
        </p:nvSpPr>
        <p:spPr>
          <a:xfrm>
            <a:off x="1073464" y="23664"/>
            <a:ext cx="7643192"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a:solidFill>
                  <a:schemeClr val="bg1">
                    <a:lumMod val="40000"/>
                    <a:lumOff val="60000"/>
                  </a:schemeClr>
                </a:solidFill>
                <a:effectLst>
                  <a:outerShdw blurRad="38100" dist="38100" dir="2700000" algn="tl">
                    <a:srgbClr val="000000"/>
                  </a:outerShdw>
                </a:effectLst>
                <a:latin typeface="Arial" charset="0"/>
              </a:rPr>
              <a:t>El mundo digital</a:t>
            </a:r>
          </a:p>
        </p:txBody>
      </p:sp>
      <p:grpSp>
        <p:nvGrpSpPr>
          <p:cNvPr id="22532" name="Group 20"/>
          <p:cNvGrpSpPr>
            <a:grpSpLocks/>
          </p:cNvGrpSpPr>
          <p:nvPr/>
        </p:nvGrpSpPr>
        <p:grpSpPr bwMode="auto">
          <a:xfrm>
            <a:off x="351693" y="1676400"/>
            <a:ext cx="8548379" cy="4268788"/>
            <a:chOff x="240" y="1247"/>
            <a:chExt cx="5414" cy="2065"/>
          </a:xfrm>
        </p:grpSpPr>
        <p:grpSp>
          <p:nvGrpSpPr>
            <p:cNvPr id="22533" name="Group 6"/>
            <p:cNvGrpSpPr>
              <a:grpSpLocks/>
            </p:cNvGrpSpPr>
            <p:nvPr/>
          </p:nvGrpSpPr>
          <p:grpSpPr bwMode="auto">
            <a:xfrm>
              <a:off x="1196" y="1248"/>
              <a:ext cx="1404" cy="480"/>
              <a:chOff x="1104" y="1488"/>
              <a:chExt cx="1296" cy="480"/>
            </a:xfrm>
          </p:grpSpPr>
          <p:sp>
            <p:nvSpPr>
              <p:cNvPr id="90116" name="Oval 4"/>
              <p:cNvSpPr>
                <a:spLocks noChangeArrowheads="1"/>
              </p:cNvSpPr>
              <p:nvPr/>
            </p:nvSpPr>
            <p:spPr bwMode="auto">
              <a:xfrm>
                <a:off x="1104" y="1488"/>
                <a:ext cx="1296" cy="480"/>
              </a:xfrm>
              <a:prstGeom prst="ellipse">
                <a:avLst/>
              </a:prstGeom>
              <a:solidFill>
                <a:srgbClr val="DDDDDD"/>
              </a:solidFill>
              <a:ln w="9525">
                <a:solidFill>
                  <a:schemeClr val="tx1"/>
                </a:solidFill>
                <a:round/>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sp>
            <p:nvSpPr>
              <p:cNvPr id="90115" name="Oval 3"/>
              <p:cNvSpPr>
                <a:spLocks noChangeArrowheads="1"/>
              </p:cNvSpPr>
              <p:nvPr/>
            </p:nvSpPr>
            <p:spPr bwMode="auto">
              <a:xfrm flipV="1">
                <a:off x="1609" y="1710"/>
                <a:ext cx="240" cy="48"/>
              </a:xfrm>
              <a:prstGeom prst="ellipse">
                <a:avLst/>
              </a:prstGeom>
              <a:solidFill>
                <a:schemeClr val="tx1"/>
              </a:solidFill>
              <a:ln w="9525">
                <a:solidFill>
                  <a:schemeClr val="tx1"/>
                </a:solidFill>
                <a:round/>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grpSp>
        <p:sp>
          <p:nvSpPr>
            <p:cNvPr id="22534" name="Text Box 7"/>
            <p:cNvSpPr txBox="1">
              <a:spLocks noChangeArrowheads="1"/>
            </p:cNvSpPr>
            <p:nvPr/>
          </p:nvSpPr>
          <p:spPr bwMode="auto">
            <a:xfrm>
              <a:off x="2912" y="1247"/>
              <a:ext cx="1888" cy="223"/>
            </a:xfrm>
            <a:prstGeom prst="rect">
              <a:avLst/>
            </a:prstGeom>
            <a:solidFill>
              <a:schemeClr val="accent3">
                <a:lumMod val="20000"/>
                <a:lumOff val="80000"/>
              </a:schemeClr>
            </a:solidFill>
            <a:ln w="9525">
              <a:noFill/>
              <a:miter lim="800000"/>
              <a:headEnd/>
              <a:tailEnd/>
            </a:ln>
          </p:spPr>
          <p:txBody>
            <a:bodyPr>
              <a:spAutoFit/>
            </a:bodyPr>
            <a:lstStyle/>
            <a:p>
              <a:pPr algn="ctr">
                <a:lnSpc>
                  <a:spcPct val="100000"/>
                </a:lnSpc>
                <a:spcBef>
                  <a:spcPct val="0"/>
                </a:spcBef>
                <a:buFontTx/>
                <a:buNone/>
              </a:pPr>
              <a:r>
                <a:rPr lang="es-ES_tradnl" sz="2400" b="1" i="1">
                  <a:solidFill>
                    <a:schemeClr val="accent2">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Compact Disk</a:t>
              </a:r>
            </a:p>
          </p:txBody>
        </p:sp>
        <p:grpSp>
          <p:nvGrpSpPr>
            <p:cNvPr id="22535" name="Group 8"/>
            <p:cNvGrpSpPr>
              <a:grpSpLocks/>
            </p:cNvGrpSpPr>
            <p:nvPr/>
          </p:nvGrpSpPr>
          <p:grpSpPr bwMode="auto">
            <a:xfrm>
              <a:off x="240" y="1728"/>
              <a:ext cx="1548" cy="576"/>
              <a:chOff x="288" y="2880"/>
              <a:chExt cx="1501" cy="288"/>
            </a:xfrm>
          </p:grpSpPr>
          <p:sp>
            <p:nvSpPr>
              <p:cNvPr id="90121" name="Freeform 9"/>
              <p:cNvSpPr>
                <a:spLocks/>
              </p:cNvSpPr>
              <p:nvPr/>
            </p:nvSpPr>
            <p:spPr bwMode="auto">
              <a:xfrm>
                <a:off x="288" y="2880"/>
                <a:ext cx="1501" cy="240"/>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solidFill>
                <a:schemeClr val="accent3">
                  <a:lumMod val="20000"/>
                  <a:lumOff val="80000"/>
                </a:schemeClr>
              </a:solidFill>
              <a:ln w="9525">
                <a:solidFill>
                  <a:schemeClr val="accent2"/>
                </a:solidFill>
                <a:round/>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sp>
            <p:nvSpPr>
              <p:cNvPr id="90122" name="Rectangle 10"/>
              <p:cNvSpPr>
                <a:spLocks noChangeArrowheads="1"/>
              </p:cNvSpPr>
              <p:nvPr/>
            </p:nvSpPr>
            <p:spPr bwMode="auto">
              <a:xfrm>
                <a:off x="288" y="3120"/>
                <a:ext cx="1488" cy="48"/>
              </a:xfrm>
              <a:prstGeom prst="rect">
                <a:avLst/>
              </a:prstGeom>
              <a:solidFill>
                <a:schemeClr val="accent2"/>
              </a:solidFill>
              <a:ln w="9525">
                <a:solidFill>
                  <a:schemeClr val="accent2"/>
                </a:solidFill>
                <a:miter lim="800000"/>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grpSp>
        <p:sp>
          <p:nvSpPr>
            <p:cNvPr id="90123" name="AutoShape 11"/>
            <p:cNvSpPr>
              <a:spLocks noChangeArrowheads="1"/>
            </p:cNvSpPr>
            <p:nvPr/>
          </p:nvSpPr>
          <p:spPr bwMode="auto">
            <a:xfrm>
              <a:off x="351" y="2471"/>
              <a:ext cx="1452" cy="192"/>
            </a:xfrm>
            <a:prstGeom prst="rightArrow">
              <a:avLst>
                <a:gd name="adj1" fmla="val 50000"/>
                <a:gd name="adj2" fmla="val 189583"/>
              </a:avLst>
            </a:prstGeom>
            <a:solidFill>
              <a:srgbClr val="FF9900"/>
            </a:solidFill>
            <a:ln w="9525">
              <a:solidFill>
                <a:schemeClr val="tx1"/>
              </a:solidFill>
              <a:miter lim="800000"/>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sp>
          <p:nvSpPr>
            <p:cNvPr id="90126" name="AutoShape 14"/>
            <p:cNvSpPr>
              <a:spLocks noChangeArrowheads="1"/>
            </p:cNvSpPr>
            <p:nvPr/>
          </p:nvSpPr>
          <p:spPr bwMode="auto">
            <a:xfrm>
              <a:off x="4062" y="2546"/>
              <a:ext cx="1456" cy="192"/>
            </a:xfrm>
            <a:prstGeom prst="rightArrow">
              <a:avLst>
                <a:gd name="adj1" fmla="val 50000"/>
                <a:gd name="adj2" fmla="val 189583"/>
              </a:avLst>
            </a:prstGeom>
            <a:solidFill>
              <a:srgbClr val="FF9900"/>
            </a:solidFill>
            <a:ln w="9525">
              <a:solidFill>
                <a:schemeClr val="tx1"/>
              </a:solidFill>
              <a:miter lim="800000"/>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grpSp>
          <p:nvGrpSpPr>
            <p:cNvPr id="22538" name="Group 16"/>
            <p:cNvGrpSpPr>
              <a:grpSpLocks/>
            </p:cNvGrpSpPr>
            <p:nvPr/>
          </p:nvGrpSpPr>
          <p:grpSpPr bwMode="auto">
            <a:xfrm>
              <a:off x="2113" y="2016"/>
              <a:ext cx="1521" cy="1296"/>
              <a:chOff x="2160" y="2016"/>
              <a:chExt cx="932" cy="864"/>
            </a:xfrm>
          </p:grpSpPr>
          <p:sp>
            <p:nvSpPr>
              <p:cNvPr id="90125" name="Freeform 13"/>
              <p:cNvSpPr>
                <a:spLocks/>
              </p:cNvSpPr>
              <p:nvPr/>
            </p:nvSpPr>
            <p:spPr bwMode="auto">
              <a:xfrm>
                <a:off x="2160" y="2016"/>
                <a:ext cx="912" cy="864"/>
              </a:xfrm>
              <a:custGeom>
                <a:avLst/>
                <a:gdLst/>
                <a:ahLst/>
                <a:cxnLst>
                  <a:cxn ang="0">
                    <a:pos x="0" y="432"/>
                  </a:cxn>
                  <a:cxn ang="0">
                    <a:pos x="912" y="0"/>
                  </a:cxn>
                  <a:cxn ang="0">
                    <a:pos x="912" y="864"/>
                  </a:cxn>
                  <a:cxn ang="0">
                    <a:pos x="0" y="432"/>
                  </a:cxn>
                </a:cxnLst>
                <a:rect l="0" t="0" r="r" b="b"/>
                <a:pathLst>
                  <a:path w="912" h="864">
                    <a:moveTo>
                      <a:pt x="0" y="432"/>
                    </a:moveTo>
                    <a:lnTo>
                      <a:pt x="912" y="0"/>
                    </a:lnTo>
                    <a:lnTo>
                      <a:pt x="912" y="864"/>
                    </a:lnTo>
                    <a:lnTo>
                      <a:pt x="0" y="432"/>
                    </a:lnTo>
                    <a:close/>
                  </a:path>
                </a:pathLst>
              </a:custGeom>
              <a:solidFill>
                <a:srgbClr val="66CCFF"/>
              </a:solidFill>
              <a:ln w="9525">
                <a:solidFill>
                  <a:schemeClr val="tx1"/>
                </a:solidFill>
                <a:round/>
                <a:headEnd/>
                <a:tailEnd/>
              </a:ln>
              <a:effectLst/>
            </p:spPr>
            <p:txBody>
              <a:bodyPr wrap="none" anchor="ctr"/>
              <a:lstStyle/>
              <a:p>
                <a:pPr>
                  <a:defRPr/>
                </a:pPr>
                <a:endParaRPr lang="es-ES">
                  <a:solidFill>
                    <a:schemeClr val="accent2">
                      <a:lumMod val="75000"/>
                      <a:lumOff val="25000"/>
                    </a:schemeClr>
                  </a:solidFill>
                  <a:effectLst>
                    <a:outerShdw blurRad="38100" dist="38100" dir="2700000" algn="tl">
                      <a:srgbClr val="000000">
                        <a:alpha val="43137"/>
                      </a:srgbClr>
                    </a:outerShdw>
                  </a:effectLst>
                </a:endParaRPr>
              </a:p>
            </p:txBody>
          </p:sp>
          <p:sp>
            <p:nvSpPr>
              <p:cNvPr id="22543" name="Text Box 15"/>
              <p:cNvSpPr txBox="1">
                <a:spLocks noChangeArrowheads="1"/>
              </p:cNvSpPr>
              <p:nvPr/>
            </p:nvSpPr>
            <p:spPr bwMode="auto">
              <a:xfrm>
                <a:off x="2459" y="2218"/>
                <a:ext cx="633" cy="506"/>
              </a:xfrm>
              <a:prstGeom prst="rect">
                <a:avLst/>
              </a:prstGeom>
              <a:noFill/>
              <a:ln w="9525">
                <a:noFill/>
                <a:miter lim="800000"/>
                <a:headEnd/>
                <a:tailEnd/>
              </a:ln>
            </p:spPr>
            <p:txBody>
              <a:bodyPr>
                <a:spAutoFit/>
              </a:bodyPr>
              <a:lstStyle/>
              <a:p>
                <a:pPr algn="ctr">
                  <a:lnSpc>
                    <a:spcPct val="100000"/>
                  </a:lnSpc>
                  <a:spcBef>
                    <a:spcPct val="0"/>
                  </a:spcBef>
                  <a:buFontTx/>
                  <a:buNone/>
                </a:pPr>
                <a:r>
                  <a:rPr lang="es-ES_tradnl" b="1" i="1" dirty="0">
                    <a:solidFill>
                      <a:schemeClr val="accent2">
                        <a:lumMod val="75000"/>
                        <a:lumOff val="25000"/>
                      </a:schemeClr>
                    </a:solidFill>
                    <a:latin typeface="Arial Narrow" pitchFamily="34" charset="0"/>
                  </a:rPr>
                  <a:t>Conversor análogo digital</a:t>
                </a:r>
              </a:p>
              <a:p>
                <a:pPr algn="ctr">
                  <a:lnSpc>
                    <a:spcPct val="100000"/>
                  </a:lnSpc>
                  <a:spcBef>
                    <a:spcPct val="0"/>
                  </a:spcBef>
                  <a:buFontTx/>
                  <a:buNone/>
                </a:pPr>
                <a:r>
                  <a:rPr lang="es-ES_tradnl" b="1" i="1" dirty="0">
                    <a:solidFill>
                      <a:schemeClr val="accent2">
                        <a:lumMod val="75000"/>
                        <a:lumOff val="25000"/>
                      </a:schemeClr>
                    </a:solidFill>
                    <a:latin typeface="Arial Narrow" pitchFamily="34" charset="0"/>
                  </a:rPr>
                  <a:t>A-to-D</a:t>
                </a:r>
              </a:p>
            </p:txBody>
          </p:sp>
        </p:grpSp>
        <p:sp>
          <p:nvSpPr>
            <p:cNvPr id="22539" name="Text Box 17"/>
            <p:cNvSpPr txBox="1">
              <a:spLocks noChangeArrowheads="1"/>
            </p:cNvSpPr>
            <p:nvPr/>
          </p:nvSpPr>
          <p:spPr bwMode="auto">
            <a:xfrm>
              <a:off x="336" y="2784"/>
              <a:ext cx="1507" cy="223"/>
            </a:xfrm>
            <a:prstGeom prst="rect">
              <a:avLst/>
            </a:prstGeom>
            <a:solidFill>
              <a:srgbClr val="66FFFF"/>
            </a:solidFill>
            <a:ln w="9525">
              <a:noFill/>
              <a:miter lim="800000"/>
              <a:headEnd/>
              <a:tailEnd/>
            </a:ln>
          </p:spPr>
          <p:txBody>
            <a:bodyPr wrap="none">
              <a:spAutoFit/>
            </a:bodyPr>
            <a:lstStyle/>
            <a:p>
              <a:pPr>
                <a:lnSpc>
                  <a:spcPct val="100000"/>
                </a:lnSpc>
                <a:spcBef>
                  <a:spcPct val="0"/>
                </a:spcBef>
                <a:buFontTx/>
                <a:buNone/>
              </a:pPr>
              <a:r>
                <a:rPr lang="es-ES_tradnl" sz="2400" i="0" dirty="0">
                  <a:solidFill>
                    <a:schemeClr val="accent2">
                      <a:lumMod val="75000"/>
                      <a:lumOff val="25000"/>
                    </a:schemeClr>
                  </a:solidFill>
                  <a:latin typeface="Arial" panose="020B0604020202020204" pitchFamily="34" charset="0"/>
                  <a:cs typeface="Arial" panose="020B0604020202020204" pitchFamily="34" charset="0"/>
                </a:rPr>
                <a:t>Señal analógica</a:t>
              </a:r>
            </a:p>
          </p:txBody>
        </p:sp>
        <p:sp>
          <p:nvSpPr>
            <p:cNvPr id="22540" name="Text Box 18"/>
            <p:cNvSpPr txBox="1">
              <a:spLocks noChangeArrowheads="1"/>
            </p:cNvSpPr>
            <p:nvPr/>
          </p:nvSpPr>
          <p:spPr bwMode="auto">
            <a:xfrm>
              <a:off x="4032" y="2928"/>
              <a:ext cx="1392" cy="223"/>
            </a:xfrm>
            <a:prstGeom prst="rect">
              <a:avLst/>
            </a:prstGeom>
            <a:solidFill>
              <a:srgbClr val="DDDDDD"/>
            </a:solidFill>
            <a:ln w="9525">
              <a:noFill/>
              <a:miter lim="800000"/>
              <a:headEnd/>
              <a:tailEnd/>
            </a:ln>
          </p:spPr>
          <p:txBody>
            <a:bodyPr>
              <a:spAutoFit/>
            </a:bodyPr>
            <a:lstStyle/>
            <a:p>
              <a:pPr algn="ctr">
                <a:lnSpc>
                  <a:spcPct val="100000"/>
                </a:lnSpc>
                <a:spcBef>
                  <a:spcPct val="0"/>
                </a:spcBef>
                <a:buFontTx/>
                <a:buNone/>
              </a:pPr>
              <a:r>
                <a:rPr lang="es-ES_tradnl" sz="2400" i="0" dirty="0">
                  <a:solidFill>
                    <a:schemeClr val="accent2">
                      <a:lumMod val="75000"/>
                      <a:lumOff val="25000"/>
                    </a:schemeClr>
                  </a:solidFill>
                  <a:latin typeface="Arial" panose="020B0604020202020204" pitchFamily="34" charset="0"/>
                  <a:cs typeface="Arial" panose="020B0604020202020204" pitchFamily="34" charset="0"/>
                </a:rPr>
                <a:t>Señal digital</a:t>
              </a:r>
            </a:p>
          </p:txBody>
        </p:sp>
        <p:sp>
          <p:nvSpPr>
            <p:cNvPr id="22541" name="Text Box 19"/>
            <p:cNvSpPr txBox="1">
              <a:spLocks noChangeArrowheads="1"/>
            </p:cNvSpPr>
            <p:nvPr/>
          </p:nvSpPr>
          <p:spPr bwMode="auto">
            <a:xfrm>
              <a:off x="4032" y="2208"/>
              <a:ext cx="1622" cy="223"/>
            </a:xfrm>
            <a:prstGeom prst="rect">
              <a:avLst/>
            </a:prstGeom>
            <a:solidFill>
              <a:srgbClr val="DDDDDD"/>
            </a:solidFill>
            <a:ln w="9525">
              <a:noFill/>
              <a:miter lim="800000"/>
              <a:headEnd/>
              <a:tailEnd/>
            </a:ln>
          </p:spPr>
          <p:txBody>
            <a:bodyPr wrap="none">
              <a:spAutoFit/>
            </a:bodyPr>
            <a:lstStyle/>
            <a:p>
              <a:pPr>
                <a:lnSpc>
                  <a:spcPct val="100000"/>
                </a:lnSpc>
                <a:spcBef>
                  <a:spcPct val="0"/>
                </a:spcBef>
                <a:buFontTx/>
                <a:buNone/>
              </a:pPr>
              <a:r>
                <a:rPr lang="es-ES_tradnl" sz="2400" b="0" i="0">
                  <a:solidFill>
                    <a:schemeClr val="accent2">
                      <a:lumMod val="75000"/>
                      <a:lumOff val="25000"/>
                    </a:schemeClr>
                  </a:solidFill>
                  <a:latin typeface="Times New Roman" pitchFamily="18" charset="0"/>
                </a:rPr>
                <a:t>..</a:t>
              </a:r>
              <a:r>
                <a:rPr lang="es-ES_tradnl" sz="2400" b="0" i="0">
                  <a:solidFill>
                    <a:schemeClr val="accent2">
                      <a:lumMod val="75000"/>
                      <a:lumOff val="25000"/>
                    </a:schemeClr>
                  </a:solidFill>
                  <a:latin typeface="Arial Rounded MT Bold" pitchFamily="34" charset="0"/>
                </a:rPr>
                <a:t>0100,...,0,1011</a:t>
              </a:r>
            </a:p>
          </p:txBody>
        </p:sp>
      </p:grpSp>
    </p:spTree>
    <p:extLst>
      <p:ext uri="{BB962C8B-B14F-4D97-AF65-F5344CB8AC3E}">
        <p14:creationId xmlns:p14="http://schemas.microsoft.com/office/powerpoint/2010/main" val="3418853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2"/>
          </p:nvPr>
        </p:nvSpPr>
        <p:spPr/>
        <p:txBody>
          <a:bodyPr/>
          <a:lstStyle/>
          <a:p>
            <a:pPr>
              <a:defRPr/>
            </a:pPr>
            <a:fld id="{76A23CB8-6CBA-449E-9CFD-DD75185CCCAF}" type="slidenum">
              <a:rPr lang="en-US"/>
              <a:pPr>
                <a:defRPr/>
              </a:pPr>
              <a:t>11</a:t>
            </a:fld>
            <a:endParaRPr lang="en-US"/>
          </a:p>
        </p:txBody>
      </p:sp>
      <p:sp>
        <p:nvSpPr>
          <p:cNvPr id="91138" name="Rectangle 2"/>
          <p:cNvSpPr>
            <a:spLocks noGrp="1" noChangeArrowheads="1"/>
          </p:cNvSpPr>
          <p:nvPr>
            <p:ph type="title"/>
          </p:nvPr>
        </p:nvSpPr>
        <p:spPr>
          <a:xfrm>
            <a:off x="967583" y="188640"/>
            <a:ext cx="7772400" cy="1143000"/>
          </a:xfrm>
          <a:solidFill>
            <a:srgbClr val="66FFFF"/>
          </a:solidFill>
          <a:ln w="76200" cap="flat" algn="ctr">
            <a:solidFill>
              <a:schemeClr val="accent1"/>
            </a:solidFill>
          </a:ln>
        </p:spPr>
        <p:txBody>
          <a:bodyPr/>
          <a:lstStyle/>
          <a:p>
            <a:pPr>
              <a:defRPr/>
            </a:pPr>
            <a:r>
              <a:rPr lang="es-ES_tradnl" sz="4800" b="1" i="1" smtClean="0">
                <a:solidFill>
                  <a:schemeClr val="accent2">
                    <a:lumMod val="75000"/>
                    <a:lumOff val="25000"/>
                  </a:schemeClr>
                </a:solidFill>
                <a:effectLst>
                  <a:outerShdw blurRad="38100" dist="38100" dir="2700000" algn="tl">
                    <a:srgbClr val="000000"/>
                  </a:outerShdw>
                </a:effectLst>
                <a:latin typeface="Arial" charset="0"/>
              </a:rPr>
              <a:t>Reproducción</a:t>
            </a:r>
          </a:p>
        </p:txBody>
      </p:sp>
      <p:grpSp>
        <p:nvGrpSpPr>
          <p:cNvPr id="23556" name="Group 3"/>
          <p:cNvGrpSpPr>
            <a:grpSpLocks/>
          </p:cNvGrpSpPr>
          <p:nvPr/>
        </p:nvGrpSpPr>
        <p:grpSpPr bwMode="auto">
          <a:xfrm>
            <a:off x="6013405" y="1955271"/>
            <a:ext cx="2803281" cy="825500"/>
            <a:chOff x="288" y="2880"/>
            <a:chExt cx="1501" cy="288"/>
          </a:xfrm>
          <a:solidFill>
            <a:schemeClr val="accent3">
              <a:lumMod val="20000"/>
              <a:lumOff val="80000"/>
            </a:schemeClr>
          </a:solidFill>
        </p:grpSpPr>
        <p:sp>
          <p:nvSpPr>
            <p:cNvPr id="91140" name="Freeform 4"/>
            <p:cNvSpPr>
              <a:spLocks/>
            </p:cNvSpPr>
            <p:nvPr/>
          </p:nvSpPr>
          <p:spPr bwMode="auto">
            <a:xfrm>
              <a:off x="288" y="2880"/>
              <a:ext cx="1501" cy="240"/>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91141" name="Rectangle 5"/>
            <p:cNvSpPr>
              <a:spLocks noChangeArrowheads="1"/>
            </p:cNvSpPr>
            <p:nvPr/>
          </p:nvSpPr>
          <p:spPr bwMode="auto">
            <a:xfrm>
              <a:off x="288" y="3120"/>
              <a:ext cx="1488" cy="48"/>
            </a:xfrm>
            <a:prstGeom prst="rect">
              <a:avLst/>
            </a:prstGeom>
            <a:grpFill/>
            <a:ln w="9525">
              <a:solidFill>
                <a:schemeClr val="accent2"/>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91142" name="AutoShape 6"/>
          <p:cNvSpPr>
            <a:spLocks noChangeArrowheads="1"/>
          </p:cNvSpPr>
          <p:nvPr/>
        </p:nvSpPr>
        <p:spPr bwMode="auto">
          <a:xfrm>
            <a:off x="5902569" y="3143251"/>
            <a:ext cx="2960077" cy="555625"/>
          </a:xfrm>
          <a:prstGeom prst="rightArrow">
            <a:avLst>
              <a:gd name="adj1" fmla="val 50000"/>
              <a:gd name="adj2" fmla="val 144286"/>
            </a:avLst>
          </a:prstGeom>
          <a:solidFill>
            <a:srgbClr val="800000"/>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91143" name="AutoShape 7"/>
          <p:cNvSpPr>
            <a:spLocks noChangeArrowheads="1"/>
          </p:cNvSpPr>
          <p:nvPr/>
        </p:nvSpPr>
        <p:spPr bwMode="auto">
          <a:xfrm>
            <a:off x="351693" y="3149601"/>
            <a:ext cx="2857500" cy="549275"/>
          </a:xfrm>
          <a:prstGeom prst="rightArrow">
            <a:avLst>
              <a:gd name="adj1" fmla="val 50000"/>
              <a:gd name="adj2" fmla="val 140896"/>
            </a:avLst>
          </a:prstGeom>
          <a:solidFill>
            <a:srgbClr val="FF9900"/>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23559" name="Group 14"/>
          <p:cNvGrpSpPr>
            <a:grpSpLocks/>
          </p:cNvGrpSpPr>
          <p:nvPr/>
        </p:nvGrpSpPr>
        <p:grpSpPr bwMode="auto">
          <a:xfrm>
            <a:off x="3446585" y="2230438"/>
            <a:ext cx="2419350" cy="2476500"/>
            <a:chOff x="2160" y="2016"/>
            <a:chExt cx="960" cy="864"/>
          </a:xfrm>
        </p:grpSpPr>
        <p:sp>
          <p:nvSpPr>
            <p:cNvPr id="91145" name="Freeform 9"/>
            <p:cNvSpPr>
              <a:spLocks/>
            </p:cNvSpPr>
            <p:nvPr/>
          </p:nvSpPr>
          <p:spPr bwMode="auto">
            <a:xfrm>
              <a:off x="2160" y="2016"/>
              <a:ext cx="912" cy="864"/>
            </a:xfrm>
            <a:custGeom>
              <a:avLst/>
              <a:gdLst/>
              <a:ahLst/>
              <a:cxnLst>
                <a:cxn ang="0">
                  <a:pos x="0" y="432"/>
                </a:cxn>
                <a:cxn ang="0">
                  <a:pos x="912" y="0"/>
                </a:cxn>
                <a:cxn ang="0">
                  <a:pos x="912" y="864"/>
                </a:cxn>
                <a:cxn ang="0">
                  <a:pos x="0" y="432"/>
                </a:cxn>
              </a:cxnLst>
              <a:rect l="0" t="0" r="r" b="b"/>
              <a:pathLst>
                <a:path w="912" h="864">
                  <a:moveTo>
                    <a:pt x="0" y="432"/>
                  </a:moveTo>
                  <a:lnTo>
                    <a:pt x="912" y="0"/>
                  </a:lnTo>
                  <a:lnTo>
                    <a:pt x="912" y="864"/>
                  </a:lnTo>
                  <a:lnTo>
                    <a:pt x="0" y="432"/>
                  </a:lnTo>
                  <a:close/>
                </a:path>
              </a:pathLst>
            </a:custGeom>
            <a:solidFill>
              <a:srgbClr val="66CCFF"/>
            </a:solid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3564" name="Text Box 10"/>
            <p:cNvSpPr txBox="1">
              <a:spLocks noChangeArrowheads="1"/>
            </p:cNvSpPr>
            <p:nvPr/>
          </p:nvSpPr>
          <p:spPr bwMode="auto">
            <a:xfrm>
              <a:off x="2486" y="2208"/>
              <a:ext cx="634" cy="416"/>
            </a:xfrm>
            <a:prstGeom prst="rect">
              <a:avLst/>
            </a:prstGeom>
            <a:noFill/>
            <a:ln w="9525">
              <a:noFill/>
              <a:miter lim="800000"/>
              <a:headEnd/>
              <a:tailEnd/>
            </a:ln>
          </p:spPr>
          <p:txBody>
            <a:bodyPr>
              <a:spAutoFit/>
            </a:bodyPr>
            <a:lstStyle/>
            <a:p>
              <a:pPr algn="ctr">
                <a:lnSpc>
                  <a:spcPct val="100000"/>
                </a:lnSpc>
                <a:spcBef>
                  <a:spcPct val="0"/>
                </a:spcBef>
                <a:buFontTx/>
                <a:buNone/>
              </a:pPr>
              <a:r>
                <a:rPr lang="es-ES_tradnl" sz="1800" i="0" dirty="0">
                  <a:solidFill>
                    <a:schemeClr val="accent2">
                      <a:lumMod val="75000"/>
                      <a:lumOff val="25000"/>
                    </a:schemeClr>
                  </a:solidFill>
                  <a:latin typeface="Arial" panose="020B0604020202020204" pitchFamily="34" charset="0"/>
                  <a:cs typeface="Arial" panose="020B0604020202020204" pitchFamily="34" charset="0"/>
                </a:rPr>
                <a:t>Conversor digital analógico</a:t>
              </a:r>
            </a:p>
            <a:p>
              <a:pPr algn="ctr">
                <a:lnSpc>
                  <a:spcPct val="100000"/>
                </a:lnSpc>
                <a:spcBef>
                  <a:spcPct val="0"/>
                </a:spcBef>
                <a:buFontTx/>
                <a:buNone/>
              </a:pPr>
              <a:r>
                <a:rPr lang="es-ES_tradnl" sz="1800" i="0" dirty="0">
                  <a:solidFill>
                    <a:schemeClr val="accent2">
                      <a:lumMod val="75000"/>
                      <a:lumOff val="25000"/>
                    </a:schemeClr>
                  </a:solidFill>
                  <a:latin typeface="Arial" panose="020B0604020202020204" pitchFamily="34" charset="0"/>
                  <a:cs typeface="Arial" panose="020B0604020202020204" pitchFamily="34" charset="0"/>
                </a:rPr>
                <a:t>D-to-A</a:t>
              </a:r>
            </a:p>
          </p:txBody>
        </p:sp>
      </p:grpSp>
      <p:sp>
        <p:nvSpPr>
          <p:cNvPr id="91147" name="Text Box 11"/>
          <p:cNvSpPr txBox="1">
            <a:spLocks noChangeArrowheads="1"/>
          </p:cNvSpPr>
          <p:nvPr/>
        </p:nvSpPr>
        <p:spPr bwMode="auto">
          <a:xfrm>
            <a:off x="6070421" y="4059238"/>
            <a:ext cx="2746265" cy="523220"/>
          </a:xfrm>
          <a:prstGeom prst="rect">
            <a:avLst/>
          </a:prstGeom>
          <a:solidFill>
            <a:schemeClr val="accent3">
              <a:lumMod val="20000"/>
              <a:lumOff val="80000"/>
            </a:schemeClr>
          </a:solidFill>
          <a:ln w="9525">
            <a:noFill/>
            <a:miter lim="800000"/>
            <a:headEnd/>
            <a:tailEnd/>
          </a:ln>
        </p:spPr>
        <p:txBody>
          <a:bodyPr wrap="none">
            <a:spAutoFit/>
          </a:bodyPr>
          <a:lstStyle>
            <a:defPPr>
              <a:defRPr lang="es-ES_tradnl"/>
            </a:defPPr>
            <a:lvl1pPr>
              <a:lnSpc>
                <a:spcPct val="100000"/>
              </a:lnSpc>
              <a:buFontTx/>
              <a:buNone/>
              <a:defRPr sz="2800" i="0">
                <a:solidFill>
                  <a:schemeClr val="accent2">
                    <a:lumMod val="75000"/>
                    <a:lumOff val="25000"/>
                  </a:schemeClr>
                </a:solidFill>
                <a:latin typeface="Arial" panose="020B0604020202020204" pitchFamily="34" charset="0"/>
                <a:cs typeface="Arial" panose="020B0604020202020204" pitchFamily="34" charset="0"/>
              </a:defRPr>
            </a:lvl1pPr>
          </a:lstStyle>
          <a:p>
            <a:r>
              <a:rPr lang="es-ES_tradnl" dirty="0"/>
              <a:t>Señal analógica</a:t>
            </a:r>
          </a:p>
        </p:txBody>
      </p:sp>
      <p:sp>
        <p:nvSpPr>
          <p:cNvPr id="23561" name="Text Box 12"/>
          <p:cNvSpPr txBox="1">
            <a:spLocks noChangeArrowheads="1"/>
          </p:cNvSpPr>
          <p:nvPr/>
        </p:nvSpPr>
        <p:spPr bwMode="auto">
          <a:xfrm>
            <a:off x="773723" y="4059238"/>
            <a:ext cx="2145139" cy="523220"/>
          </a:xfrm>
          <a:prstGeom prst="rect">
            <a:avLst/>
          </a:prstGeom>
          <a:solidFill>
            <a:schemeClr val="accent3">
              <a:lumMod val="20000"/>
              <a:lumOff val="80000"/>
            </a:schemeClr>
          </a:solidFill>
          <a:ln w="9525">
            <a:noFill/>
            <a:miter lim="800000"/>
            <a:headEnd/>
            <a:tailEnd/>
          </a:ln>
        </p:spPr>
        <p:txBody>
          <a:bodyPr wrap="none">
            <a:spAutoFit/>
          </a:bodyPr>
          <a:lstStyle/>
          <a:p>
            <a:pPr>
              <a:lnSpc>
                <a:spcPct val="100000"/>
              </a:lnSpc>
              <a:spcBef>
                <a:spcPct val="0"/>
              </a:spcBef>
              <a:buFontTx/>
              <a:buNone/>
            </a:pPr>
            <a:r>
              <a:rPr lang="es-ES_tradnl" sz="2800" i="0" dirty="0">
                <a:solidFill>
                  <a:schemeClr val="accent2">
                    <a:lumMod val="75000"/>
                    <a:lumOff val="25000"/>
                  </a:schemeClr>
                </a:solidFill>
                <a:latin typeface="Arial" panose="020B0604020202020204" pitchFamily="34" charset="0"/>
                <a:cs typeface="Arial" panose="020B0604020202020204" pitchFamily="34" charset="0"/>
              </a:rPr>
              <a:t>Señal digital</a:t>
            </a:r>
          </a:p>
        </p:txBody>
      </p:sp>
      <p:sp>
        <p:nvSpPr>
          <p:cNvPr id="23562" name="Text Box 13"/>
          <p:cNvSpPr txBox="1">
            <a:spLocks noChangeArrowheads="1"/>
          </p:cNvSpPr>
          <p:nvPr/>
        </p:nvSpPr>
        <p:spPr bwMode="auto">
          <a:xfrm>
            <a:off x="422031" y="2154239"/>
            <a:ext cx="3005951" cy="584775"/>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3200" i="0">
                <a:latin typeface="Arial Rounded MT Bold" pitchFamily="34" charset="0"/>
              </a:rPr>
              <a:t>..0,101110111</a:t>
            </a:r>
          </a:p>
        </p:txBody>
      </p:sp>
    </p:spTree>
    <p:extLst>
      <p:ext uri="{BB962C8B-B14F-4D97-AF65-F5344CB8AC3E}">
        <p14:creationId xmlns:p14="http://schemas.microsoft.com/office/powerpoint/2010/main" val="4294316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Marcador de número de diapositiva"/>
          <p:cNvSpPr>
            <a:spLocks noGrp="1"/>
          </p:cNvSpPr>
          <p:nvPr>
            <p:ph type="sldNum" sz="quarter" idx="12"/>
          </p:nvPr>
        </p:nvSpPr>
        <p:spPr/>
        <p:txBody>
          <a:bodyPr/>
          <a:lstStyle/>
          <a:p>
            <a:pPr>
              <a:defRPr/>
            </a:pPr>
            <a:fld id="{3B627A83-2FBC-4C0E-83B6-7D4C959A5D4A}" type="slidenum">
              <a:rPr lang="en-US"/>
              <a:pPr>
                <a:defRPr/>
              </a:pPr>
              <a:t>12</a:t>
            </a:fld>
            <a:endParaRPr lang="en-US"/>
          </a:p>
        </p:txBody>
      </p:sp>
      <p:sp>
        <p:nvSpPr>
          <p:cNvPr id="88066" name="Rectangle 2"/>
          <p:cNvSpPr>
            <a:spLocks noGrp="1" noChangeArrowheads="1"/>
          </p:cNvSpPr>
          <p:nvPr>
            <p:ph type="title"/>
          </p:nvPr>
        </p:nvSpPr>
        <p:spPr>
          <a:xfrm>
            <a:off x="1061065" y="260648"/>
            <a:ext cx="7783869"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b="1" i="1" dirty="0">
                <a:solidFill>
                  <a:schemeClr val="bg1">
                    <a:lumMod val="40000"/>
                    <a:lumOff val="60000"/>
                  </a:schemeClr>
                </a:solidFill>
                <a:effectLst>
                  <a:outerShdw blurRad="38100" dist="38100" dir="2700000" algn="tl">
                    <a:srgbClr val="000000"/>
                  </a:outerShdw>
                </a:effectLst>
                <a:latin typeface="Arial" charset="0"/>
              </a:rPr>
              <a:t>Tecnologías Analógicas</a:t>
            </a:r>
          </a:p>
        </p:txBody>
      </p:sp>
      <p:grpSp>
        <p:nvGrpSpPr>
          <p:cNvPr id="2" name="1 Grupo"/>
          <p:cNvGrpSpPr/>
          <p:nvPr/>
        </p:nvGrpSpPr>
        <p:grpSpPr>
          <a:xfrm>
            <a:off x="457200" y="2286000"/>
            <a:ext cx="8229600" cy="3505200"/>
            <a:chOff x="457200" y="2286000"/>
            <a:chExt cx="8229600" cy="3505200"/>
          </a:xfrm>
        </p:grpSpPr>
        <p:grpSp>
          <p:nvGrpSpPr>
            <p:cNvPr id="24580" name="Group 24"/>
            <p:cNvGrpSpPr>
              <a:grpSpLocks/>
            </p:cNvGrpSpPr>
            <p:nvPr/>
          </p:nvGrpSpPr>
          <p:grpSpPr bwMode="auto">
            <a:xfrm>
              <a:off x="457200" y="4953000"/>
              <a:ext cx="8229600" cy="838200"/>
              <a:chOff x="288" y="3120"/>
              <a:chExt cx="5184" cy="192"/>
            </a:xfrm>
            <a:solidFill>
              <a:schemeClr val="accent3">
                <a:lumMod val="20000"/>
                <a:lumOff val="80000"/>
              </a:schemeClr>
            </a:solidFill>
          </p:grpSpPr>
          <p:sp>
            <p:nvSpPr>
              <p:cNvPr id="88068" name="Freeform 4"/>
              <p:cNvSpPr>
                <a:spLocks/>
              </p:cNvSpPr>
              <p:nvPr/>
            </p:nvSpPr>
            <p:spPr bwMode="auto">
              <a:xfrm>
                <a:off x="288" y="3120"/>
                <a:ext cx="1501" cy="96"/>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8069" name="Freeform 5"/>
              <p:cNvSpPr>
                <a:spLocks/>
              </p:cNvSpPr>
              <p:nvPr/>
            </p:nvSpPr>
            <p:spPr bwMode="auto">
              <a:xfrm>
                <a:off x="1789" y="3120"/>
                <a:ext cx="1091" cy="96"/>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8070" name="Freeform 6"/>
              <p:cNvSpPr>
                <a:spLocks/>
              </p:cNvSpPr>
              <p:nvPr/>
            </p:nvSpPr>
            <p:spPr bwMode="auto">
              <a:xfrm>
                <a:off x="2880" y="3120"/>
                <a:ext cx="681" cy="96"/>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8071" name="Freeform 7"/>
              <p:cNvSpPr>
                <a:spLocks/>
              </p:cNvSpPr>
              <p:nvPr/>
            </p:nvSpPr>
            <p:spPr bwMode="auto">
              <a:xfrm>
                <a:off x="3561" y="3120"/>
                <a:ext cx="1911" cy="96"/>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8082" name="Rectangle 18"/>
              <p:cNvSpPr>
                <a:spLocks noChangeArrowheads="1"/>
              </p:cNvSpPr>
              <p:nvPr/>
            </p:nvSpPr>
            <p:spPr bwMode="auto">
              <a:xfrm>
                <a:off x="288" y="3216"/>
                <a:ext cx="5184" cy="96"/>
              </a:xfrm>
              <a:prstGeom prst="rect">
                <a:avLst/>
              </a:prstGeom>
              <a:grpFill/>
              <a:ln w="9525">
                <a:solidFill>
                  <a:schemeClr val="accent2"/>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88084" name="Oval 20"/>
            <p:cNvSpPr>
              <a:spLocks noChangeArrowheads="1"/>
            </p:cNvSpPr>
            <p:nvPr/>
          </p:nvSpPr>
          <p:spPr bwMode="auto">
            <a:xfrm>
              <a:off x="4191000" y="2286000"/>
              <a:ext cx="1524000" cy="1371600"/>
            </a:xfrm>
            <a:prstGeom prst="ellipse">
              <a:avLst/>
            </a:prstGeom>
            <a:solidFill>
              <a:schemeClr val="accent3">
                <a:lumMod val="20000"/>
                <a:lumOff val="80000"/>
              </a:schemeClr>
            </a:solidFill>
            <a:ln w="9525">
              <a:round/>
              <a:headEnd/>
              <a:tailEnd/>
            </a:ln>
            <a:effectLst/>
            <a:scene3d>
              <a:camera prst="legacyPerspectiveBottomLeft"/>
              <a:lightRig rig="legacyFlat3" dir="t"/>
            </a:scene3d>
            <a:sp3d extrusionH="19023000" prstMaterial="legacyMatte">
              <a:bevelT w="13500" h="13500" prst="angle"/>
              <a:bevelB w="13500" h="13500" prst="angle"/>
              <a:extrusionClr>
                <a:srgbClr val="FF9900"/>
              </a:extrusionClr>
            </a:sp3d>
          </p:spPr>
          <p:txBody>
            <a:bodyPr wrap="none" anchor="ctr">
              <a:flatTx/>
            </a:bodyPr>
            <a:lstStyle/>
            <a:p>
              <a:pPr>
                <a:defRPr/>
              </a:pPr>
              <a:endParaRPr lang="es-ES">
                <a:effectLst>
                  <a:outerShdw blurRad="38100" dist="38100" dir="2700000" algn="tl">
                    <a:srgbClr val="000000">
                      <a:alpha val="43137"/>
                    </a:srgbClr>
                  </a:outerShdw>
                </a:effectLst>
              </a:endParaRPr>
            </a:p>
          </p:txBody>
        </p:sp>
        <p:sp>
          <p:nvSpPr>
            <p:cNvPr id="88085" name="Line 21"/>
            <p:cNvSpPr>
              <a:spLocks noChangeShapeType="1"/>
            </p:cNvSpPr>
            <p:nvPr/>
          </p:nvSpPr>
          <p:spPr bwMode="auto">
            <a:xfrm flipH="1">
              <a:off x="3414346" y="4481513"/>
              <a:ext cx="0" cy="571500"/>
            </a:xfrm>
            <a:prstGeom prst="line">
              <a:avLst/>
            </a:prstGeom>
            <a:noFill/>
            <a:ln w="38100">
              <a:solidFill>
                <a:schemeClr val="tx1"/>
              </a:solidFill>
              <a:round/>
              <a:headEnd/>
              <a:tailEnd type="triangle" w="med" len="sm"/>
            </a:ln>
            <a:effectLst/>
          </p:spPr>
          <p:txBody>
            <a:bodyPr wrap="none" anchor="ctr"/>
            <a:lstStyle/>
            <a:p>
              <a:pPr>
                <a:defRPr/>
              </a:pPr>
              <a:endParaRPr lang="es-ES">
                <a:effectLst>
                  <a:outerShdw blurRad="38100" dist="38100" dir="2700000" algn="tl">
                    <a:srgbClr val="000000">
                      <a:alpha val="43137"/>
                    </a:srgbClr>
                  </a:outerShdw>
                </a:effectLst>
              </a:endParaRPr>
            </a:p>
          </p:txBody>
        </p:sp>
      </p:grpSp>
      <p:pic>
        <p:nvPicPr>
          <p:cNvPr id="13" name="4 Marcador de contenido" descr="Martin-Cooper-con-prototipo-Dynatac.jpg"/>
          <p:cNvPicPr>
            <a:picLocks noChangeAspect="1"/>
          </p:cNvPicPr>
          <p:nvPr/>
        </p:nvPicPr>
        <p:blipFill>
          <a:blip r:embed="rId3" cstate="print"/>
          <a:stretch>
            <a:fillRect/>
          </a:stretch>
        </p:blipFill>
        <p:spPr>
          <a:xfrm>
            <a:off x="6084168" y="1983580"/>
            <a:ext cx="2873897" cy="2481263"/>
          </a:xfrm>
          <a:prstGeom prst="rect">
            <a:avLst/>
          </a:prstGeom>
        </p:spPr>
      </p:pic>
    </p:spTree>
    <p:extLst>
      <p:ext uri="{BB962C8B-B14F-4D97-AF65-F5344CB8AC3E}">
        <p14:creationId xmlns:p14="http://schemas.microsoft.com/office/powerpoint/2010/main" val="27657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A3EC63A-407E-42D2-9A7C-9BF707583CB5}" type="slidenum">
              <a:rPr lang="en-US"/>
              <a:pPr>
                <a:defRPr/>
              </a:pPr>
              <a:t>13</a:t>
            </a:fld>
            <a:endParaRPr lang="en-US"/>
          </a:p>
        </p:txBody>
      </p:sp>
      <p:sp>
        <p:nvSpPr>
          <p:cNvPr id="128002" name="Rectangle 2"/>
          <p:cNvSpPr>
            <a:spLocks noGrp="1" noChangeArrowheads="1"/>
          </p:cNvSpPr>
          <p:nvPr>
            <p:ph type="title"/>
          </p:nvPr>
        </p:nvSpPr>
        <p:spPr>
          <a:xfrm>
            <a:off x="1011092" y="0"/>
            <a:ext cx="7432177" cy="1143000"/>
          </a:xfrm>
          <a:solidFill>
            <a:srgbClr val="66FFFF"/>
          </a:solidFill>
          <a:ln w="76200" cap="flat" algn="ctr">
            <a:solidFill>
              <a:schemeClr val="accent1"/>
            </a:solidFill>
          </a:ln>
        </p:spPr>
        <p:txBody>
          <a:bodyPr/>
          <a:lstStyle/>
          <a:p>
            <a:pPr>
              <a:defRPr/>
            </a:pPr>
            <a:r>
              <a:rPr lang="es-ES_tradnl" sz="4800" b="1" i="1" smtClean="0">
                <a:solidFill>
                  <a:schemeClr val="accent2">
                    <a:lumMod val="75000"/>
                    <a:lumOff val="25000"/>
                  </a:schemeClr>
                </a:solidFill>
                <a:effectLst>
                  <a:outerShdw blurRad="38100" dist="38100" dir="2700000" algn="tl">
                    <a:srgbClr val="000000"/>
                  </a:outerShdw>
                </a:effectLst>
                <a:latin typeface="Arial" charset="0"/>
              </a:rPr>
              <a:t>Tecnologías Digitales</a:t>
            </a:r>
          </a:p>
        </p:txBody>
      </p:sp>
      <p:pic>
        <p:nvPicPr>
          <p:cNvPr id="25604" name="Picture 5" descr="F3_1"/>
          <p:cNvPicPr>
            <a:picLocks noChangeAspect="1" noChangeArrowheads="1"/>
          </p:cNvPicPr>
          <p:nvPr/>
        </p:nvPicPr>
        <p:blipFill>
          <a:blip r:embed="rId3" cstate="print"/>
          <a:srcRect/>
          <a:stretch>
            <a:fillRect/>
          </a:stretch>
        </p:blipFill>
        <p:spPr bwMode="auto">
          <a:xfrm>
            <a:off x="251520" y="1752600"/>
            <a:ext cx="6544909" cy="3980656"/>
          </a:xfrm>
          <a:prstGeom prst="rect">
            <a:avLst/>
          </a:prstGeom>
          <a:noFill/>
          <a:ln w="57150">
            <a:solidFill>
              <a:srgbClr val="FF9900"/>
            </a:solidFill>
            <a:miter lim="800000"/>
            <a:headEnd/>
            <a:tailEnd/>
          </a:ln>
        </p:spPr>
      </p:pic>
      <p:pic>
        <p:nvPicPr>
          <p:cNvPr id="6" name="12 Marcador de contenido" descr="SamsungGalaxyS3-MetroPCS.png"/>
          <p:cNvPicPr>
            <a:picLocks noGrp="1" noChangeAspect="1"/>
          </p:cNvPicPr>
          <p:nvPr>
            <p:ph sz="quarter" idx="4294967295"/>
          </p:nvPr>
        </p:nvPicPr>
        <p:blipFill>
          <a:blip r:embed="rId4" cstate="print"/>
          <a:stretch>
            <a:fillRect/>
          </a:stretch>
        </p:blipFill>
        <p:spPr>
          <a:xfrm>
            <a:off x="7004476" y="2244266"/>
            <a:ext cx="1960012" cy="2552886"/>
          </a:xfrm>
          <a:prstGeom prst="rect">
            <a:avLst/>
          </a:prstGeom>
          <a:noFill/>
          <a:ln w="57150">
            <a:solidFill>
              <a:srgbClr val="FF9900"/>
            </a:solidFill>
            <a:miter lim="800000"/>
            <a:headEnd/>
            <a:tailEnd/>
          </a:ln>
        </p:spPr>
      </p:pic>
    </p:spTree>
    <p:extLst>
      <p:ext uri="{BB962C8B-B14F-4D97-AF65-F5344CB8AC3E}">
        <p14:creationId xmlns:p14="http://schemas.microsoft.com/office/powerpoint/2010/main" val="3969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4"/>
                                        </p:tgtEl>
                                        <p:attrNameLst>
                                          <p:attrName>style.visibility</p:attrName>
                                        </p:attrNameLst>
                                      </p:cBhvr>
                                      <p:to>
                                        <p:strVal val="visible"/>
                                      </p:to>
                                    </p:set>
                                    <p:anim calcmode="lin" valueType="num">
                                      <p:cBhvr additive="base">
                                        <p:cTn id="11" dur="500" fill="hold"/>
                                        <p:tgtEl>
                                          <p:spTgt spid="25604"/>
                                        </p:tgtEl>
                                        <p:attrNameLst>
                                          <p:attrName>ppt_x</p:attrName>
                                        </p:attrNameLst>
                                      </p:cBhvr>
                                      <p:tavLst>
                                        <p:tav tm="0">
                                          <p:val>
                                            <p:strVal val="#ppt_x"/>
                                          </p:val>
                                        </p:tav>
                                        <p:tav tm="100000">
                                          <p:val>
                                            <p:strVal val="#ppt_x"/>
                                          </p:val>
                                        </p:tav>
                                      </p:tavLst>
                                    </p:anim>
                                    <p:anim calcmode="lin" valueType="num">
                                      <p:cBhvr additive="base">
                                        <p:cTn id="12"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46A39313-BCA9-492F-9743-FD8172B08D72}" type="slidenum">
              <a:rPr lang="en-US"/>
              <a:pPr>
                <a:defRPr/>
              </a:pPr>
              <a:t>14</a:t>
            </a:fld>
            <a:endParaRPr lang="en-US"/>
          </a:p>
        </p:txBody>
      </p:sp>
      <p:sp>
        <p:nvSpPr>
          <p:cNvPr id="142338" name="Rectangle 1026"/>
          <p:cNvSpPr>
            <a:spLocks noGrp="1" noChangeArrowheads="1"/>
          </p:cNvSpPr>
          <p:nvPr>
            <p:ph type="title"/>
          </p:nvPr>
        </p:nvSpPr>
        <p:spPr>
          <a:xfrm>
            <a:off x="1259632" y="116632"/>
            <a:ext cx="7268344"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Canal</a:t>
            </a:r>
          </a:p>
        </p:txBody>
      </p:sp>
      <p:sp>
        <p:nvSpPr>
          <p:cNvPr id="142339" name="Rectangle 1027"/>
          <p:cNvSpPr>
            <a:spLocks noGrp="1" noChangeArrowheads="1"/>
          </p:cNvSpPr>
          <p:nvPr>
            <p:ph type="body" idx="1"/>
          </p:nvPr>
        </p:nvSpPr>
        <p:spPr>
          <a:xfrm>
            <a:off x="395536" y="1556792"/>
            <a:ext cx="8458200" cy="4680520"/>
          </a:xfrm>
          <a:solidFill>
            <a:schemeClr val="accent3">
              <a:lumMod val="20000"/>
              <a:lumOff val="80000"/>
            </a:schemeClr>
          </a:solidFill>
        </p:spPr>
        <p:txBody>
          <a:bodyPr/>
          <a:lstStyle/>
          <a:p>
            <a:pPr algn="just"/>
            <a:r>
              <a:rPr lang="es-ES_tradnl" sz="3600" b="1" i="1" dirty="0" smtClean="0">
                <a:solidFill>
                  <a:schemeClr val="accent2">
                    <a:lumMod val="75000"/>
                    <a:lumOff val="25000"/>
                  </a:schemeClr>
                </a:solidFill>
                <a:effectLst>
                  <a:outerShdw blurRad="38100" dist="38100" dir="2700000" algn="tl">
                    <a:srgbClr val="FFFFFF"/>
                  </a:outerShdw>
                </a:effectLst>
                <a:latin typeface="Arial" charset="0"/>
              </a:rPr>
              <a:t>Es el camino por el cual se traslada una señal de comunicaciones e incluye equipos electrónicos ubicados en ambos extremos, como también el medio físico que los une.</a:t>
            </a:r>
          </a:p>
          <a:p>
            <a:pPr lvl="3"/>
            <a:r>
              <a:rPr lang="es-ES_tradnl" sz="3200" i="1" dirty="0" smtClean="0">
                <a:solidFill>
                  <a:schemeClr val="accent2">
                    <a:lumMod val="75000"/>
                    <a:lumOff val="25000"/>
                  </a:schemeClr>
                </a:solidFill>
                <a:effectLst>
                  <a:outerShdw blurRad="38100" dist="38100" dir="2700000" algn="tl">
                    <a:srgbClr val="000000"/>
                  </a:outerShdw>
                </a:effectLst>
                <a:latin typeface="Arial" charset="0"/>
              </a:rPr>
              <a:t>Canal Analógico</a:t>
            </a:r>
          </a:p>
          <a:p>
            <a:pPr lvl="3"/>
            <a:r>
              <a:rPr lang="es-ES_tradnl" sz="3200" i="1" dirty="0" smtClean="0">
                <a:solidFill>
                  <a:schemeClr val="accent2">
                    <a:lumMod val="75000"/>
                    <a:lumOff val="25000"/>
                  </a:schemeClr>
                </a:solidFill>
                <a:effectLst>
                  <a:outerShdw blurRad="38100" dist="38100" dir="2700000" algn="tl">
                    <a:srgbClr val="000000"/>
                  </a:outerShdw>
                </a:effectLst>
                <a:latin typeface="Arial" charset="0"/>
              </a:rPr>
              <a:t>Canal Digital</a:t>
            </a:r>
            <a:r>
              <a:rPr lang="es-ES_tradnl" i="1" dirty="0" smtClean="0">
                <a:solidFill>
                  <a:schemeClr val="accent2">
                    <a:lumMod val="75000"/>
                    <a:lumOff val="25000"/>
                  </a:schemeClr>
                </a:solidFill>
                <a:effectLst>
                  <a:outerShdw blurRad="38100" dist="38100" dir="2700000" algn="tl">
                    <a:srgbClr val="FFFFFF"/>
                  </a:outerShdw>
                </a:effectLst>
                <a:latin typeface="Arial" charset="0"/>
              </a:rPr>
              <a:t>  </a:t>
            </a:r>
          </a:p>
        </p:txBody>
      </p:sp>
    </p:spTree>
    <p:extLst>
      <p:ext uri="{BB962C8B-B14F-4D97-AF65-F5344CB8AC3E}">
        <p14:creationId xmlns:p14="http://schemas.microsoft.com/office/powerpoint/2010/main" val="3184966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A78A7DA-3694-41CF-A936-77E59F9CC04D}" type="slidenum">
              <a:rPr lang="en-US"/>
              <a:pPr>
                <a:defRPr/>
              </a:pPr>
              <a:t>15</a:t>
            </a:fld>
            <a:endParaRPr lang="en-US"/>
          </a:p>
        </p:txBody>
      </p:sp>
      <p:sp>
        <p:nvSpPr>
          <p:cNvPr id="227330" name="Rectangle 2"/>
          <p:cNvSpPr>
            <a:spLocks noGrp="1" noChangeArrowheads="1"/>
          </p:cNvSpPr>
          <p:nvPr>
            <p:ph type="title"/>
          </p:nvPr>
        </p:nvSpPr>
        <p:spPr>
          <a:xfrm>
            <a:off x="1403648" y="116632"/>
            <a:ext cx="7144145"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Canal</a:t>
            </a:r>
          </a:p>
        </p:txBody>
      </p:sp>
      <p:sp>
        <p:nvSpPr>
          <p:cNvPr id="227331" name="Rectangle 3"/>
          <p:cNvSpPr>
            <a:spLocks noGrp="1" noChangeArrowheads="1"/>
          </p:cNvSpPr>
          <p:nvPr>
            <p:ph type="body" idx="1"/>
          </p:nvPr>
        </p:nvSpPr>
        <p:spPr>
          <a:xfrm>
            <a:off x="351692" y="1828800"/>
            <a:ext cx="8458200" cy="4624536"/>
          </a:xfrm>
          <a:solidFill>
            <a:schemeClr val="accent3">
              <a:lumMod val="20000"/>
              <a:lumOff val="80000"/>
            </a:scheme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algn="just"/>
            <a:r>
              <a:rPr lang="es-ES_tradnl" sz="3600" b="1" i="1" dirty="0">
                <a:solidFill>
                  <a:schemeClr val="accent2">
                    <a:lumMod val="75000"/>
                    <a:lumOff val="25000"/>
                  </a:schemeClr>
                </a:solidFill>
                <a:effectLst>
                  <a:outerShdw blurRad="38100" dist="38100" dir="2700000" algn="tl">
                    <a:srgbClr val="FFFFFF"/>
                  </a:outerShdw>
                </a:effectLst>
                <a:latin typeface="Arial" charset="0"/>
              </a:rPr>
              <a:t>Capacidad del Canal – Conceptos </a:t>
            </a:r>
          </a:p>
          <a:p>
            <a:pPr lvl="1"/>
            <a:r>
              <a:rPr lang="es-ES_tradnl" sz="3600" b="1" i="1" dirty="0">
                <a:solidFill>
                  <a:schemeClr val="accent2">
                    <a:lumMod val="75000"/>
                    <a:lumOff val="25000"/>
                  </a:schemeClr>
                </a:solidFill>
                <a:effectLst>
                  <a:outerShdw blurRad="38100" dist="38100" dir="2700000" algn="tl">
                    <a:srgbClr val="FFFFFF"/>
                  </a:outerShdw>
                </a:effectLst>
                <a:latin typeface="Arial" charset="0"/>
                <a:ea typeface="+mn-ea"/>
                <a:cs typeface="+mn-cs"/>
              </a:rPr>
              <a:t>Velocidad de Transmisión</a:t>
            </a:r>
          </a:p>
          <a:p>
            <a:pPr lvl="1"/>
            <a:r>
              <a:rPr lang="es-ES_tradnl" sz="3600" b="1" i="1" dirty="0">
                <a:solidFill>
                  <a:schemeClr val="accent2">
                    <a:lumMod val="75000"/>
                    <a:lumOff val="25000"/>
                  </a:schemeClr>
                </a:solidFill>
                <a:effectLst>
                  <a:outerShdw blurRad="38100" dist="38100" dir="2700000" algn="tl">
                    <a:srgbClr val="FFFFFF"/>
                  </a:outerShdw>
                </a:effectLst>
                <a:latin typeface="Arial" charset="0"/>
                <a:ea typeface="+mn-ea"/>
                <a:cs typeface="+mn-cs"/>
              </a:rPr>
              <a:t>Ancho de Banda</a:t>
            </a:r>
          </a:p>
          <a:p>
            <a:pPr lvl="1"/>
            <a:r>
              <a:rPr lang="es-ES_tradnl" sz="3600" b="1" i="1" dirty="0" smtClean="0">
                <a:solidFill>
                  <a:schemeClr val="accent2">
                    <a:lumMod val="75000"/>
                    <a:lumOff val="25000"/>
                  </a:schemeClr>
                </a:solidFill>
                <a:effectLst>
                  <a:outerShdw blurRad="38100" dist="38100" dir="2700000" algn="tl">
                    <a:srgbClr val="FFFFFF"/>
                  </a:outerShdw>
                </a:effectLst>
                <a:latin typeface="Arial" charset="0"/>
                <a:ea typeface="+mn-ea"/>
                <a:cs typeface="+mn-cs"/>
              </a:rPr>
              <a:t>Tipo de Canal</a:t>
            </a:r>
          </a:p>
          <a:p>
            <a:pPr lvl="1"/>
            <a:r>
              <a:rPr lang="es-ES_tradnl" sz="3600" b="1" i="1" dirty="0" smtClean="0">
                <a:solidFill>
                  <a:schemeClr val="accent2">
                    <a:lumMod val="75000"/>
                    <a:lumOff val="25000"/>
                  </a:schemeClr>
                </a:solidFill>
                <a:effectLst>
                  <a:outerShdw blurRad="38100" dist="38100" dir="2700000" algn="tl">
                    <a:srgbClr val="FFFFFF"/>
                  </a:outerShdw>
                </a:effectLst>
                <a:latin typeface="Arial" charset="0"/>
                <a:ea typeface="+mn-ea"/>
                <a:cs typeface="+mn-cs"/>
              </a:rPr>
              <a:t>Canal Dedicado/Compartido</a:t>
            </a:r>
          </a:p>
          <a:p>
            <a:pPr lvl="1"/>
            <a:r>
              <a:rPr lang="es-ES_tradnl" sz="3600" b="1" i="1" dirty="0" smtClean="0">
                <a:solidFill>
                  <a:schemeClr val="accent2">
                    <a:lumMod val="75000"/>
                    <a:lumOff val="25000"/>
                  </a:schemeClr>
                </a:solidFill>
                <a:effectLst>
                  <a:outerShdw blurRad="38100" dist="38100" dir="2700000" algn="tl">
                    <a:srgbClr val="FFFFFF"/>
                  </a:outerShdw>
                </a:effectLst>
                <a:latin typeface="Arial" charset="0"/>
                <a:ea typeface="+mn-ea"/>
                <a:cs typeface="+mn-cs"/>
              </a:rPr>
              <a:t>El </a:t>
            </a:r>
            <a:r>
              <a:rPr lang="es-ES_tradnl" sz="3600" b="1" i="1" dirty="0">
                <a:solidFill>
                  <a:schemeClr val="accent2">
                    <a:lumMod val="75000"/>
                    <a:lumOff val="25000"/>
                  </a:schemeClr>
                </a:solidFill>
                <a:effectLst>
                  <a:outerShdw blurRad="38100" dist="38100" dir="2700000" algn="tl">
                    <a:srgbClr val="FFFFFF"/>
                  </a:outerShdw>
                </a:effectLst>
                <a:latin typeface="Arial" charset="0"/>
                <a:ea typeface="+mn-ea"/>
                <a:cs typeface="+mn-cs"/>
              </a:rPr>
              <a:t>Ruido</a:t>
            </a:r>
          </a:p>
          <a:p>
            <a:pPr lvl="1"/>
            <a:r>
              <a:rPr lang="es-ES_tradnl" sz="3600" b="1" i="1" dirty="0">
                <a:solidFill>
                  <a:schemeClr val="accent2">
                    <a:lumMod val="75000"/>
                    <a:lumOff val="25000"/>
                  </a:schemeClr>
                </a:solidFill>
                <a:effectLst>
                  <a:outerShdw blurRad="38100" dist="38100" dir="2700000" algn="tl">
                    <a:srgbClr val="FFFFFF"/>
                  </a:outerShdw>
                </a:effectLst>
                <a:latin typeface="Arial" charset="0"/>
                <a:ea typeface="+mn-ea"/>
                <a:cs typeface="+mn-cs"/>
              </a:rPr>
              <a:t>La Tasa de Errores</a:t>
            </a:r>
          </a:p>
        </p:txBody>
      </p:sp>
    </p:spTree>
    <p:extLst>
      <p:ext uri="{BB962C8B-B14F-4D97-AF65-F5344CB8AC3E}">
        <p14:creationId xmlns:p14="http://schemas.microsoft.com/office/powerpoint/2010/main" val="1422699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6F1D8BB-D478-43EF-9489-C93F6B3A8AFA}" type="slidenum">
              <a:rPr lang="en-US"/>
              <a:pPr>
                <a:defRPr/>
              </a:pPr>
              <a:t>16</a:t>
            </a:fld>
            <a:endParaRPr lang="en-US"/>
          </a:p>
        </p:txBody>
      </p:sp>
      <p:sp>
        <p:nvSpPr>
          <p:cNvPr id="501762" name="Rectangle 2"/>
          <p:cNvSpPr>
            <a:spLocks noGrp="1" noChangeArrowheads="1"/>
          </p:cNvSpPr>
          <p:nvPr>
            <p:ph type="title"/>
          </p:nvPr>
        </p:nvSpPr>
        <p:spPr>
          <a:xfrm>
            <a:off x="1115616" y="0"/>
            <a:ext cx="7649054" cy="1439862"/>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AR" sz="4800" b="1" i="1">
                <a:solidFill>
                  <a:schemeClr val="accent2">
                    <a:lumMod val="75000"/>
                    <a:lumOff val="25000"/>
                  </a:schemeClr>
                </a:solidFill>
                <a:effectLst>
                  <a:outerShdw blurRad="38100" dist="38100" dir="2700000" algn="tl">
                    <a:srgbClr val="000000"/>
                  </a:outerShdw>
                </a:effectLst>
                <a:latin typeface="Arial" charset="0"/>
              </a:rPr>
              <a:t>Códigos </a:t>
            </a:r>
            <a:br>
              <a:rPr lang="es-AR" sz="4800" b="1" i="1">
                <a:solidFill>
                  <a:schemeClr val="accent2">
                    <a:lumMod val="75000"/>
                    <a:lumOff val="25000"/>
                  </a:schemeClr>
                </a:solidFill>
                <a:effectLst>
                  <a:outerShdw blurRad="38100" dist="38100" dir="2700000" algn="tl">
                    <a:srgbClr val="000000"/>
                  </a:outerShdw>
                </a:effectLst>
                <a:latin typeface="Arial" charset="0"/>
              </a:rPr>
            </a:br>
            <a:r>
              <a:rPr lang="es-AR" sz="4800" b="1" i="1">
                <a:solidFill>
                  <a:schemeClr val="accent2">
                    <a:lumMod val="75000"/>
                    <a:lumOff val="25000"/>
                  </a:schemeClr>
                </a:solidFill>
                <a:effectLst>
                  <a:outerShdw blurRad="38100" dist="38100" dir="2700000" algn="tl">
                    <a:srgbClr val="000000"/>
                  </a:outerShdw>
                </a:effectLst>
                <a:latin typeface="Arial" charset="0"/>
              </a:rPr>
              <a:t>Datos</a:t>
            </a:r>
            <a:endParaRPr lang="es-ES_tradnl" sz="4800" b="1" i="1">
              <a:solidFill>
                <a:schemeClr val="accent2">
                  <a:lumMod val="75000"/>
                  <a:lumOff val="25000"/>
                </a:schemeClr>
              </a:solidFill>
              <a:effectLst>
                <a:outerShdw blurRad="38100" dist="38100" dir="2700000" algn="tl">
                  <a:srgbClr val="000000"/>
                </a:outerShdw>
              </a:effectLst>
              <a:latin typeface="Arial" charset="0"/>
            </a:endParaRPr>
          </a:p>
        </p:txBody>
      </p:sp>
      <p:sp>
        <p:nvSpPr>
          <p:cNvPr id="501763" name="Rectangle 3"/>
          <p:cNvSpPr>
            <a:spLocks noGrp="1" noChangeArrowheads="1"/>
          </p:cNvSpPr>
          <p:nvPr>
            <p:ph type="body" idx="1"/>
          </p:nvPr>
        </p:nvSpPr>
        <p:spPr>
          <a:xfrm>
            <a:off x="0" y="1628800"/>
            <a:ext cx="9144000" cy="5229201"/>
          </a:xfrm>
          <a:solidFill>
            <a:schemeClr val="accent3">
              <a:lumMod val="20000"/>
              <a:lumOff val="80000"/>
            </a:schemeClr>
          </a:solidFill>
          <a:ln w="57150" cap="flat" cmpd="thinThick" algn="ctr">
            <a:solidFill>
              <a:schemeClr val="tx1"/>
            </a:solidFill>
          </a:ln>
        </p:spPr>
        <p:txBody>
          <a:bodyPr/>
          <a:lstStyle/>
          <a:p>
            <a:pPr>
              <a:defRPr/>
            </a:pPr>
            <a:r>
              <a:rPr lang="es-ES_tradnl" sz="2800" b="1" i="1" dirty="0" smtClean="0">
                <a:solidFill>
                  <a:schemeClr val="accent2">
                    <a:lumMod val="75000"/>
                    <a:lumOff val="25000"/>
                  </a:schemeClr>
                </a:solidFill>
                <a:effectLst>
                  <a:outerShdw blurRad="38100" dist="38100" dir="2700000" algn="tl">
                    <a:srgbClr val="FFFFFF"/>
                  </a:outerShdw>
                </a:effectLst>
                <a:latin typeface="Arial" charset="0"/>
              </a:rPr>
              <a:t>Representación Estándar de un determinado trozo de Información.</a:t>
            </a:r>
          </a:p>
          <a:p>
            <a:pPr>
              <a:defRPr/>
            </a:pPr>
            <a:r>
              <a:rPr lang="es-ES_tradnl" sz="2800" b="1" i="1" dirty="0" smtClean="0">
                <a:solidFill>
                  <a:schemeClr val="accent2">
                    <a:lumMod val="75000"/>
                    <a:lumOff val="25000"/>
                  </a:schemeClr>
                </a:solidFill>
                <a:effectLst>
                  <a:outerShdw blurRad="38100" dist="38100" dir="2700000" algn="tl">
                    <a:srgbClr val="FFFFFF"/>
                  </a:outerShdw>
                </a:effectLst>
                <a:latin typeface="Arial" charset="0"/>
              </a:rPr>
              <a:t>Se aplican sobre los Datos a Transmitir a través de las Líneas o canales de comunicación Teleinformática.</a:t>
            </a:r>
          </a:p>
          <a:p>
            <a:pPr>
              <a:defRPr/>
            </a:pPr>
            <a:r>
              <a:rPr lang="es-ES_tradnl" sz="2800" b="1" i="1" dirty="0" smtClean="0">
                <a:solidFill>
                  <a:schemeClr val="accent2">
                    <a:lumMod val="75000"/>
                    <a:lumOff val="25000"/>
                  </a:schemeClr>
                </a:solidFill>
                <a:effectLst>
                  <a:outerShdw blurRad="38100" dist="38100" dir="2700000" algn="tl">
                    <a:srgbClr val="FFFFFF"/>
                  </a:outerShdw>
                </a:effectLst>
                <a:latin typeface="Arial" charset="0"/>
              </a:rPr>
              <a:t>La Terminal transmisora como receptora han de ser programas para usar el mismo código.</a:t>
            </a:r>
          </a:p>
          <a:p>
            <a:pPr lvl="2">
              <a:buFontTx/>
              <a:buNone/>
              <a:defRPr/>
            </a:pPr>
            <a:r>
              <a:rPr lang="es-ES_tradnl" sz="2000" b="1" i="1" dirty="0" smtClean="0">
                <a:solidFill>
                  <a:schemeClr val="accent2">
                    <a:lumMod val="75000"/>
                    <a:lumOff val="25000"/>
                  </a:schemeClr>
                </a:solidFill>
                <a:effectLst>
                  <a:outerShdw blurRad="38100" dist="38100" dir="2700000" algn="tl">
                    <a:srgbClr val="FFFFFF"/>
                  </a:outerShdw>
                </a:effectLst>
                <a:latin typeface="Arial" charset="0"/>
              </a:rPr>
              <a:t>Ejemplos:</a:t>
            </a:r>
          </a:p>
          <a:p>
            <a:pPr lvl="4">
              <a:buFontTx/>
              <a:buChar char="-"/>
              <a:defRPr/>
            </a:pP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Código ASCII (8 Bits)</a:t>
            </a:r>
          </a:p>
          <a:p>
            <a:pPr lvl="4">
              <a:buFontTx/>
              <a:buChar char="-"/>
              <a:defRPr/>
            </a:pP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Código </a:t>
            </a:r>
            <a:r>
              <a:rPr lang="es-ES_tradnl" sz="1800" b="1" i="1" dirty="0" err="1" smtClean="0">
                <a:solidFill>
                  <a:schemeClr val="accent2">
                    <a:lumMod val="75000"/>
                    <a:lumOff val="25000"/>
                  </a:schemeClr>
                </a:solidFill>
                <a:effectLst>
                  <a:outerShdw blurRad="38100" dist="38100" dir="2700000" algn="tl">
                    <a:srgbClr val="FFFFFF"/>
                  </a:outerShdw>
                </a:effectLst>
                <a:latin typeface="Arial" charset="0"/>
              </a:rPr>
              <a:t>Baudot</a:t>
            </a: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 (5 Bits)</a:t>
            </a:r>
          </a:p>
          <a:p>
            <a:pPr lvl="4">
              <a:buFontTx/>
              <a:buChar char="-"/>
              <a:defRPr/>
            </a:pP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Código  de Intercambio de Datos (8 Bits)</a:t>
            </a:r>
          </a:p>
          <a:p>
            <a:pPr lvl="4">
              <a:buFontTx/>
              <a:buChar char="-"/>
              <a:defRPr/>
            </a:pP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Código BCD (6 Bits)</a:t>
            </a:r>
          </a:p>
          <a:p>
            <a:pPr lvl="4">
              <a:buFontTx/>
              <a:buChar char="-"/>
              <a:defRPr/>
            </a:pPr>
            <a:r>
              <a:rPr lang="es-ES_tradnl" sz="1800" b="1" i="1" dirty="0" smtClean="0">
                <a:solidFill>
                  <a:schemeClr val="accent2">
                    <a:lumMod val="75000"/>
                    <a:lumOff val="25000"/>
                  </a:schemeClr>
                </a:solidFill>
                <a:effectLst>
                  <a:outerShdw blurRad="38100" dist="38100" dir="2700000" algn="tl">
                    <a:srgbClr val="FFFFFF"/>
                  </a:outerShdw>
                </a:effectLst>
                <a:latin typeface="Arial" charset="0"/>
              </a:rPr>
              <a:t>Código EBCDIC (8 Bits)</a:t>
            </a:r>
          </a:p>
        </p:txBody>
      </p:sp>
    </p:spTree>
    <p:extLst>
      <p:ext uri="{BB962C8B-B14F-4D97-AF65-F5344CB8AC3E}">
        <p14:creationId xmlns:p14="http://schemas.microsoft.com/office/powerpoint/2010/main" val="4282970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pPr>
              <a:defRPr/>
            </a:pPr>
            <a:fld id="{511F4076-625A-47E5-808E-63C2423F8B03}" type="slidenum">
              <a:rPr lang="en-US"/>
              <a:pPr>
                <a:defRPr/>
              </a:pPr>
              <a:t>17</a:t>
            </a:fld>
            <a:endParaRPr lang="en-US"/>
          </a:p>
        </p:txBody>
      </p:sp>
      <p:sp>
        <p:nvSpPr>
          <p:cNvPr id="503810" name="Rectangle 2"/>
          <p:cNvSpPr>
            <a:spLocks noGrp="1" noChangeArrowheads="1"/>
          </p:cNvSpPr>
          <p:nvPr>
            <p:ph type="title"/>
          </p:nvPr>
        </p:nvSpPr>
        <p:spPr>
          <a:xfrm>
            <a:off x="1219200" y="34330"/>
            <a:ext cx="7256585"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Código ASCII</a:t>
            </a:r>
          </a:p>
        </p:txBody>
      </p:sp>
      <p:sp>
        <p:nvSpPr>
          <p:cNvPr id="31748" name="Rectangle 3"/>
          <p:cNvSpPr>
            <a:spLocks noChangeArrowheads="1"/>
          </p:cNvSpPr>
          <p:nvPr/>
        </p:nvSpPr>
        <p:spPr bwMode="auto">
          <a:xfrm>
            <a:off x="1219200" y="1751014"/>
            <a:ext cx="3087566" cy="4359275"/>
          </a:xfrm>
          <a:prstGeom prst="rect">
            <a:avLst/>
          </a:prstGeom>
          <a:noFill/>
          <a:ln w="9525">
            <a:noFill/>
            <a:miter lim="800000"/>
            <a:headEnd/>
            <a:tailEnd/>
          </a:ln>
        </p:spPr>
        <p:txBody>
          <a:bodyPr>
            <a:spAutoFit/>
          </a:bodyPr>
          <a:lstStyle/>
          <a:p>
            <a:pPr>
              <a:lnSpc>
                <a:spcPct val="100000"/>
              </a:lnSpc>
              <a:spcBef>
                <a:spcPct val="0"/>
              </a:spcBef>
              <a:buFontTx/>
              <a:buNone/>
            </a:pPr>
            <a:r>
              <a:rPr lang="es-ES_tradnl" sz="2000"/>
              <a:t>065      01000001        A</a:t>
            </a:r>
          </a:p>
          <a:p>
            <a:pPr>
              <a:lnSpc>
                <a:spcPct val="100000"/>
              </a:lnSpc>
              <a:spcBef>
                <a:spcPct val="0"/>
              </a:spcBef>
              <a:buFontTx/>
              <a:buNone/>
            </a:pPr>
            <a:r>
              <a:rPr lang="es-ES_tradnl" sz="2000"/>
              <a:t>066      01000010        B</a:t>
            </a:r>
          </a:p>
          <a:p>
            <a:pPr>
              <a:lnSpc>
                <a:spcPct val="100000"/>
              </a:lnSpc>
              <a:spcBef>
                <a:spcPct val="0"/>
              </a:spcBef>
              <a:buFontTx/>
              <a:buNone/>
            </a:pPr>
            <a:r>
              <a:rPr lang="es-ES_tradnl" sz="2000"/>
              <a:t>067      01000011        C</a:t>
            </a:r>
          </a:p>
          <a:p>
            <a:pPr>
              <a:lnSpc>
                <a:spcPct val="100000"/>
              </a:lnSpc>
              <a:spcBef>
                <a:spcPct val="0"/>
              </a:spcBef>
              <a:buFontTx/>
              <a:buNone/>
            </a:pPr>
            <a:r>
              <a:rPr lang="es-ES_tradnl" sz="2000"/>
              <a:t>068      01000100        D</a:t>
            </a:r>
          </a:p>
          <a:p>
            <a:pPr>
              <a:lnSpc>
                <a:spcPct val="100000"/>
              </a:lnSpc>
              <a:spcBef>
                <a:spcPct val="0"/>
              </a:spcBef>
              <a:buFontTx/>
              <a:buNone/>
            </a:pPr>
            <a:r>
              <a:rPr lang="es-ES_tradnl" sz="2000"/>
              <a:t>069      01000101        E</a:t>
            </a:r>
          </a:p>
          <a:p>
            <a:pPr>
              <a:lnSpc>
                <a:spcPct val="100000"/>
              </a:lnSpc>
              <a:spcBef>
                <a:spcPct val="0"/>
              </a:spcBef>
              <a:buFontTx/>
              <a:buNone/>
            </a:pPr>
            <a:r>
              <a:rPr lang="es-ES_tradnl" sz="2000"/>
              <a:t>070      01000110        F</a:t>
            </a:r>
          </a:p>
          <a:p>
            <a:pPr>
              <a:lnSpc>
                <a:spcPct val="100000"/>
              </a:lnSpc>
              <a:spcBef>
                <a:spcPct val="0"/>
              </a:spcBef>
              <a:buFontTx/>
              <a:buNone/>
            </a:pPr>
            <a:r>
              <a:rPr lang="es-ES_tradnl" sz="2000"/>
              <a:t>071      01000111        G</a:t>
            </a:r>
          </a:p>
          <a:p>
            <a:pPr>
              <a:lnSpc>
                <a:spcPct val="100000"/>
              </a:lnSpc>
              <a:spcBef>
                <a:spcPct val="0"/>
              </a:spcBef>
              <a:buFontTx/>
              <a:buNone/>
            </a:pPr>
            <a:r>
              <a:rPr lang="es-ES_tradnl" sz="2000"/>
              <a:t>072      01001000        H</a:t>
            </a:r>
          </a:p>
          <a:p>
            <a:pPr>
              <a:lnSpc>
                <a:spcPct val="100000"/>
              </a:lnSpc>
              <a:spcBef>
                <a:spcPct val="0"/>
              </a:spcBef>
              <a:buFontTx/>
              <a:buNone/>
            </a:pPr>
            <a:r>
              <a:rPr lang="es-ES_tradnl" sz="2000"/>
              <a:t>073      01001001        I</a:t>
            </a:r>
          </a:p>
          <a:p>
            <a:pPr>
              <a:lnSpc>
                <a:spcPct val="100000"/>
              </a:lnSpc>
              <a:spcBef>
                <a:spcPct val="0"/>
              </a:spcBef>
              <a:buFontTx/>
              <a:buNone/>
            </a:pPr>
            <a:r>
              <a:rPr lang="es-ES_tradnl" sz="2000"/>
              <a:t>074      01001010        J</a:t>
            </a:r>
          </a:p>
          <a:p>
            <a:pPr>
              <a:lnSpc>
                <a:spcPct val="100000"/>
              </a:lnSpc>
              <a:spcBef>
                <a:spcPct val="0"/>
              </a:spcBef>
              <a:buFontTx/>
              <a:buNone/>
            </a:pPr>
            <a:r>
              <a:rPr lang="es-ES_tradnl" sz="2000"/>
              <a:t>075      01001011        K</a:t>
            </a:r>
          </a:p>
          <a:p>
            <a:pPr>
              <a:lnSpc>
                <a:spcPct val="100000"/>
              </a:lnSpc>
              <a:spcBef>
                <a:spcPct val="0"/>
              </a:spcBef>
              <a:buFontTx/>
              <a:buNone/>
            </a:pPr>
            <a:r>
              <a:rPr lang="es-ES_tradnl" sz="2000"/>
              <a:t>076      01001100        L</a:t>
            </a:r>
          </a:p>
          <a:p>
            <a:pPr>
              <a:lnSpc>
                <a:spcPct val="100000"/>
              </a:lnSpc>
              <a:spcBef>
                <a:spcPct val="0"/>
              </a:spcBef>
              <a:buFontTx/>
              <a:buNone/>
            </a:pPr>
            <a:r>
              <a:rPr lang="es-ES_tradnl" sz="2000"/>
              <a:t>077      01001101        M</a:t>
            </a:r>
          </a:p>
          <a:p>
            <a:pPr>
              <a:lnSpc>
                <a:spcPct val="100000"/>
              </a:lnSpc>
              <a:spcBef>
                <a:spcPct val="0"/>
              </a:spcBef>
              <a:buFontTx/>
              <a:buNone/>
            </a:pPr>
            <a:endParaRPr lang="es-ES_tradnl" sz="2000"/>
          </a:p>
        </p:txBody>
      </p:sp>
      <p:sp>
        <p:nvSpPr>
          <p:cNvPr id="31749" name="Rectangle 4"/>
          <p:cNvSpPr>
            <a:spLocks noChangeArrowheads="1"/>
          </p:cNvSpPr>
          <p:nvPr/>
        </p:nvSpPr>
        <p:spPr bwMode="auto">
          <a:xfrm>
            <a:off x="4637943" y="1773239"/>
            <a:ext cx="3522785" cy="4054475"/>
          </a:xfrm>
          <a:prstGeom prst="rect">
            <a:avLst/>
          </a:prstGeom>
          <a:noFill/>
          <a:ln w="9525">
            <a:noFill/>
            <a:miter lim="800000"/>
            <a:headEnd/>
            <a:tailEnd/>
          </a:ln>
        </p:spPr>
        <p:txBody>
          <a:bodyPr>
            <a:spAutoFit/>
          </a:bodyPr>
          <a:lstStyle/>
          <a:p>
            <a:pPr>
              <a:lnSpc>
                <a:spcPct val="100000"/>
              </a:lnSpc>
              <a:spcBef>
                <a:spcPct val="0"/>
              </a:spcBef>
              <a:buFontTx/>
              <a:buNone/>
            </a:pPr>
            <a:r>
              <a:rPr lang="es-ES_tradnl" sz="2000"/>
              <a:t>078      01001110        N</a:t>
            </a:r>
          </a:p>
          <a:p>
            <a:pPr>
              <a:lnSpc>
                <a:spcPct val="100000"/>
              </a:lnSpc>
              <a:spcBef>
                <a:spcPct val="0"/>
              </a:spcBef>
              <a:buFontTx/>
              <a:buNone/>
            </a:pPr>
            <a:r>
              <a:rPr lang="es-ES_tradnl" sz="2000"/>
              <a:t>079      01001111        O</a:t>
            </a:r>
          </a:p>
          <a:p>
            <a:pPr>
              <a:lnSpc>
                <a:spcPct val="100000"/>
              </a:lnSpc>
              <a:spcBef>
                <a:spcPct val="0"/>
              </a:spcBef>
              <a:buFontTx/>
              <a:buNone/>
            </a:pPr>
            <a:r>
              <a:rPr lang="es-ES_tradnl" sz="2000"/>
              <a:t>080      01010000        P</a:t>
            </a:r>
          </a:p>
          <a:p>
            <a:pPr>
              <a:lnSpc>
                <a:spcPct val="100000"/>
              </a:lnSpc>
              <a:spcBef>
                <a:spcPct val="0"/>
              </a:spcBef>
              <a:buFontTx/>
              <a:buNone/>
            </a:pPr>
            <a:r>
              <a:rPr lang="es-ES_tradnl" sz="2000"/>
              <a:t>081      01010001        Q</a:t>
            </a:r>
          </a:p>
          <a:p>
            <a:pPr>
              <a:lnSpc>
                <a:spcPct val="100000"/>
              </a:lnSpc>
              <a:spcBef>
                <a:spcPct val="0"/>
              </a:spcBef>
              <a:buFontTx/>
              <a:buNone/>
            </a:pPr>
            <a:r>
              <a:rPr lang="es-ES_tradnl" sz="2000"/>
              <a:t>082      01010010        R</a:t>
            </a:r>
          </a:p>
          <a:p>
            <a:pPr>
              <a:lnSpc>
                <a:spcPct val="100000"/>
              </a:lnSpc>
              <a:spcBef>
                <a:spcPct val="0"/>
              </a:spcBef>
              <a:buFontTx/>
              <a:buNone/>
            </a:pPr>
            <a:r>
              <a:rPr lang="es-ES_tradnl" sz="2000"/>
              <a:t>083      01010011        S</a:t>
            </a:r>
          </a:p>
          <a:p>
            <a:pPr>
              <a:lnSpc>
                <a:spcPct val="100000"/>
              </a:lnSpc>
              <a:spcBef>
                <a:spcPct val="0"/>
              </a:spcBef>
              <a:buFontTx/>
              <a:buNone/>
            </a:pPr>
            <a:r>
              <a:rPr lang="es-ES_tradnl" sz="2000"/>
              <a:t>084      01010100        T</a:t>
            </a:r>
          </a:p>
          <a:p>
            <a:pPr>
              <a:lnSpc>
                <a:spcPct val="100000"/>
              </a:lnSpc>
              <a:spcBef>
                <a:spcPct val="0"/>
              </a:spcBef>
              <a:buFontTx/>
              <a:buNone/>
            </a:pPr>
            <a:r>
              <a:rPr lang="es-ES_tradnl" sz="2000"/>
              <a:t>085      01010101        U</a:t>
            </a:r>
          </a:p>
          <a:p>
            <a:pPr>
              <a:lnSpc>
                <a:spcPct val="100000"/>
              </a:lnSpc>
              <a:spcBef>
                <a:spcPct val="0"/>
              </a:spcBef>
              <a:buFontTx/>
              <a:buNone/>
            </a:pPr>
            <a:r>
              <a:rPr lang="es-ES_tradnl" sz="2000"/>
              <a:t>086      01010110        V</a:t>
            </a:r>
          </a:p>
          <a:p>
            <a:pPr>
              <a:lnSpc>
                <a:spcPct val="100000"/>
              </a:lnSpc>
              <a:spcBef>
                <a:spcPct val="0"/>
              </a:spcBef>
              <a:buFontTx/>
              <a:buNone/>
            </a:pPr>
            <a:r>
              <a:rPr lang="es-ES_tradnl" sz="2000"/>
              <a:t>087      01011111        W</a:t>
            </a:r>
          </a:p>
          <a:p>
            <a:pPr>
              <a:lnSpc>
                <a:spcPct val="100000"/>
              </a:lnSpc>
              <a:spcBef>
                <a:spcPct val="0"/>
              </a:spcBef>
              <a:buFontTx/>
              <a:buNone/>
            </a:pPr>
            <a:r>
              <a:rPr lang="es-ES_tradnl" sz="2000"/>
              <a:t>088      01011000        X</a:t>
            </a:r>
          </a:p>
          <a:p>
            <a:pPr>
              <a:lnSpc>
                <a:spcPct val="100000"/>
              </a:lnSpc>
              <a:spcBef>
                <a:spcPct val="0"/>
              </a:spcBef>
              <a:buFontTx/>
              <a:buNone/>
            </a:pPr>
            <a:r>
              <a:rPr lang="es-ES_tradnl" sz="2000"/>
              <a:t>089      01011001        Y</a:t>
            </a:r>
          </a:p>
          <a:p>
            <a:pPr>
              <a:lnSpc>
                <a:spcPct val="100000"/>
              </a:lnSpc>
              <a:spcBef>
                <a:spcPct val="0"/>
              </a:spcBef>
              <a:buFontTx/>
              <a:buNone/>
            </a:pPr>
            <a:r>
              <a:rPr lang="es-ES_tradnl" sz="2000"/>
              <a:t>090      01011010        Z</a:t>
            </a:r>
          </a:p>
        </p:txBody>
      </p:sp>
      <p:sp>
        <p:nvSpPr>
          <p:cNvPr id="503813" name="Rectangle 5"/>
          <p:cNvSpPr>
            <a:spLocks noChangeArrowheads="1"/>
          </p:cNvSpPr>
          <p:nvPr/>
        </p:nvSpPr>
        <p:spPr bwMode="auto">
          <a:xfrm>
            <a:off x="650631" y="1628776"/>
            <a:ext cx="7776797" cy="4608513"/>
          </a:xfrm>
          <a:prstGeom prst="rect">
            <a:avLst/>
          </a:prstGeom>
          <a:noFill/>
          <a:ln w="57150" cmpd="thickThin">
            <a:solidFill>
              <a:schemeClr val="tx1"/>
            </a:solidFill>
            <a:miter lim="800000"/>
            <a:headEnd/>
            <a:tailEnd/>
          </a:ln>
          <a:effectLst/>
        </p:spPr>
        <p:txBody>
          <a:bodyPr wrap="none" anchor="ctr"/>
          <a:lstStyle/>
          <a:p>
            <a:pPr>
              <a:defRPr/>
            </a:pPr>
            <a:endParaRPr lang="es-ES" dirty="0">
              <a:solidFill>
                <a:schemeClr val="accent2">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172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4EB2490-C7AB-407E-875F-133F63183E30}" type="slidenum">
              <a:rPr lang="en-US"/>
              <a:pPr>
                <a:defRPr/>
              </a:pPr>
              <a:t>18</a:t>
            </a:fld>
            <a:endParaRPr lang="en-US"/>
          </a:p>
        </p:txBody>
      </p:sp>
      <p:sp>
        <p:nvSpPr>
          <p:cNvPr id="212994" name="Rectangle 1026"/>
          <p:cNvSpPr>
            <a:spLocks noGrp="1" noChangeArrowheads="1"/>
          </p:cNvSpPr>
          <p:nvPr>
            <p:ph type="title"/>
          </p:nvPr>
        </p:nvSpPr>
        <p:spPr>
          <a:xfrm>
            <a:off x="703385" y="228600"/>
            <a:ext cx="7772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a:t>
            </a:r>
          </a:p>
        </p:txBody>
      </p:sp>
      <p:sp>
        <p:nvSpPr>
          <p:cNvPr id="32772" name="Rectangle 1028"/>
          <p:cNvSpPr>
            <a:spLocks noGrp="1" noChangeArrowheads="1"/>
          </p:cNvSpPr>
          <p:nvPr>
            <p:ph type="body" idx="1"/>
          </p:nvPr>
        </p:nvSpPr>
        <p:spPr>
          <a:xfrm>
            <a:off x="351692" y="1524000"/>
            <a:ext cx="8581292" cy="4857328"/>
          </a:xfrm>
          <a:solidFill>
            <a:schemeClr val="accent3">
              <a:lumMod val="20000"/>
              <a:lumOff val="80000"/>
            </a:schemeClr>
          </a:solidFill>
        </p:spPr>
        <p:txBody>
          <a:bodyPr/>
          <a:lstStyle/>
          <a:p>
            <a:pPr algn="just">
              <a:lnSpc>
                <a:spcPct val="90000"/>
              </a:lnSpc>
            </a:pPr>
            <a:r>
              <a:rPr lang="es-ES_tradnl" b="1" i="1" dirty="0" smtClean="0">
                <a:solidFill>
                  <a:schemeClr val="accent2">
                    <a:lumMod val="75000"/>
                    <a:lumOff val="25000"/>
                  </a:schemeClr>
                </a:solidFill>
                <a:latin typeface="Arial" charset="0"/>
              </a:rPr>
              <a:t>Operación mediante la modificación de la onda portadora , en  base a una onda moduladora que contiene Información a los efectos de poder ser transmitida.</a:t>
            </a:r>
          </a:p>
          <a:p>
            <a:pPr algn="just">
              <a:lnSpc>
                <a:spcPct val="90000"/>
              </a:lnSpc>
            </a:pPr>
            <a:r>
              <a:rPr lang="es-ES_tradnl" b="1" i="1" dirty="0" smtClean="0">
                <a:solidFill>
                  <a:schemeClr val="accent2">
                    <a:lumMod val="75000"/>
                    <a:lumOff val="25000"/>
                  </a:schemeClr>
                </a:solidFill>
                <a:latin typeface="Arial" charset="0"/>
              </a:rPr>
              <a:t>La onda en condiciones a ser transmitida se la denomina señal modulada.</a:t>
            </a:r>
          </a:p>
          <a:p>
            <a:pPr algn="just">
              <a:lnSpc>
                <a:spcPct val="90000"/>
              </a:lnSpc>
            </a:pPr>
            <a:r>
              <a:rPr lang="es-ES_tradnl" b="1" i="1" dirty="0" smtClean="0">
                <a:solidFill>
                  <a:schemeClr val="accent2">
                    <a:lumMod val="75000"/>
                    <a:lumOff val="25000"/>
                  </a:schemeClr>
                </a:solidFill>
                <a:latin typeface="Arial" charset="0"/>
              </a:rPr>
              <a:t>La modificación debe hacerse en forma tal, que la Información no se altere en ninguna parte del Proceso de Transmisión</a:t>
            </a:r>
            <a:r>
              <a:rPr lang="es-ES_tradnl" i="1" dirty="0" smtClean="0">
                <a:solidFill>
                  <a:schemeClr val="accent2">
                    <a:lumMod val="75000"/>
                    <a:lumOff val="25000"/>
                  </a:schemeClr>
                </a:solidFill>
                <a:latin typeface="Arial" charset="0"/>
              </a:rPr>
              <a:t>.</a:t>
            </a:r>
          </a:p>
          <a:p>
            <a:pPr>
              <a:lnSpc>
                <a:spcPct val="90000"/>
              </a:lnSpc>
            </a:pPr>
            <a:endParaRPr lang="es-ES_tradnl" i="1" dirty="0" smtClean="0">
              <a:solidFill>
                <a:schemeClr val="accent2">
                  <a:lumMod val="75000"/>
                  <a:lumOff val="25000"/>
                </a:schemeClr>
              </a:solidFill>
              <a:latin typeface="Arial" charset="0"/>
            </a:endParaRPr>
          </a:p>
          <a:p>
            <a:pPr>
              <a:lnSpc>
                <a:spcPct val="90000"/>
              </a:lnSpc>
            </a:pPr>
            <a:endParaRPr lang="es-AR" i="1" dirty="0" smtClean="0">
              <a:solidFill>
                <a:schemeClr val="accent2">
                  <a:lumMod val="75000"/>
                  <a:lumOff val="25000"/>
                </a:schemeClr>
              </a:solidFill>
              <a:latin typeface="Arial" charset="0"/>
            </a:endParaRPr>
          </a:p>
        </p:txBody>
      </p:sp>
    </p:spTree>
    <p:extLst>
      <p:ext uri="{BB962C8B-B14F-4D97-AF65-F5344CB8AC3E}">
        <p14:creationId xmlns:p14="http://schemas.microsoft.com/office/powerpoint/2010/main" val="1446093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8C2CFE8B-CE4E-46E0-8A14-37D373B5F010}" type="slidenum">
              <a:rPr lang="en-US"/>
              <a:pPr>
                <a:defRPr/>
              </a:pPr>
              <a:t>19</a:t>
            </a:fld>
            <a:endParaRPr lang="en-US"/>
          </a:p>
        </p:txBody>
      </p:sp>
      <p:sp>
        <p:nvSpPr>
          <p:cNvPr id="1028" name="Rectangle 2"/>
          <p:cNvSpPr>
            <a:spLocks noGrp="1" noChangeArrowheads="1"/>
          </p:cNvSpPr>
          <p:nvPr>
            <p:ph type="title"/>
          </p:nvPr>
        </p:nvSpPr>
        <p:spPr/>
        <p:txBody>
          <a:bodyPr/>
          <a:lstStyle/>
          <a:p>
            <a:r>
              <a:rPr lang="es-ES_tradnl" smtClean="0"/>
              <a:t>Modulación</a:t>
            </a:r>
          </a:p>
        </p:txBody>
      </p:sp>
      <p:graphicFrame>
        <p:nvGraphicFramePr>
          <p:cNvPr id="1026" name="Object 3"/>
          <p:cNvGraphicFramePr>
            <a:graphicFrameLocks noChangeAspect="1"/>
          </p:cNvGraphicFramePr>
          <p:nvPr>
            <p:extLst>
              <p:ext uri="{D42A27DB-BD31-4B8C-83A1-F6EECF244321}">
                <p14:modId xmlns:p14="http://schemas.microsoft.com/office/powerpoint/2010/main" val="1172784693"/>
              </p:ext>
            </p:extLst>
          </p:nvPr>
        </p:nvGraphicFramePr>
        <p:xfrm>
          <a:off x="0" y="0"/>
          <a:ext cx="9144000" cy="6741368"/>
        </p:xfrm>
        <a:graphic>
          <a:graphicData uri="http://schemas.openxmlformats.org/presentationml/2006/ole">
            <mc:AlternateContent xmlns:mc="http://schemas.openxmlformats.org/markup-compatibility/2006">
              <mc:Choice xmlns:v="urn:schemas-microsoft-com:vml" Requires="v">
                <p:oleObj spid="_x0000_s73756"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741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4" descr="F4_1"/>
          <p:cNvPicPr>
            <a:picLocks noChangeAspect="1" noChangeArrowheads="1"/>
          </p:cNvPicPr>
          <p:nvPr/>
        </p:nvPicPr>
        <p:blipFill>
          <a:blip r:embed="rId6" cstate="print">
            <a:lum bright="-60000" contrast="48000"/>
          </a:blip>
          <a:srcRect/>
          <a:stretch>
            <a:fillRect/>
          </a:stretch>
        </p:blipFill>
        <p:spPr bwMode="auto">
          <a:xfrm>
            <a:off x="1981200" y="5257800"/>
            <a:ext cx="5486400" cy="1295400"/>
          </a:xfrm>
          <a:prstGeom prst="rect">
            <a:avLst/>
          </a:prstGeom>
          <a:noFill/>
          <a:ln w="9525">
            <a:noFill/>
            <a:miter lim="800000"/>
            <a:headEnd/>
            <a:tailEnd/>
          </a:ln>
        </p:spPr>
      </p:pic>
    </p:spTree>
    <p:extLst>
      <p:ext uri="{BB962C8B-B14F-4D97-AF65-F5344CB8AC3E}">
        <p14:creationId xmlns:p14="http://schemas.microsoft.com/office/powerpoint/2010/main" val="2155707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683568" y="3068960"/>
            <a:ext cx="7488832" cy="3888432"/>
          </a:xfrm>
          <a:gradFill rotWithShape="0">
            <a:gsLst>
              <a:gs pos="0">
                <a:srgbClr val="FF9900"/>
              </a:gs>
              <a:gs pos="100000">
                <a:srgbClr val="FFFFFF"/>
              </a:gs>
            </a:gsLst>
            <a:lin ang="5400000" scaled="1"/>
          </a:gradFill>
          <a:ln w="76200">
            <a:solidFill>
              <a:schemeClr val="hlink"/>
            </a:solidFill>
          </a:ln>
        </p:spPr>
        <p:txBody>
          <a:bodyPr/>
          <a:lstStyle/>
          <a:p>
            <a:pPr>
              <a:lnSpc>
                <a:spcPct val="80000"/>
              </a:lnSpc>
            </a:pPr>
            <a:r>
              <a:rPr lang="es-ES_tradnl" sz="3600" b="1" i="1" dirty="0" smtClean="0">
                <a:solidFill>
                  <a:srgbClr val="333399"/>
                </a:solidFill>
                <a:latin typeface="Arial" charset="0"/>
              </a:rPr>
              <a:t>Mg. PABLO ALEJANDRO LENA</a:t>
            </a:r>
          </a:p>
          <a:p>
            <a:pPr>
              <a:lnSpc>
                <a:spcPct val="80000"/>
              </a:lnSpc>
            </a:pPr>
            <a:r>
              <a:rPr lang="es-ES_tradnl" b="1" i="1" dirty="0" smtClean="0">
                <a:solidFill>
                  <a:srgbClr val="333399"/>
                </a:solidFill>
                <a:latin typeface="Arial" charset="0"/>
              </a:rPr>
              <a:t>plena@unlam.edu.ar</a:t>
            </a:r>
          </a:p>
          <a:p>
            <a:pPr>
              <a:lnSpc>
                <a:spcPct val="80000"/>
              </a:lnSpc>
            </a:pPr>
            <a:r>
              <a:rPr lang="es-ES_tradnl" b="1" i="1" dirty="0" smtClean="0">
                <a:solidFill>
                  <a:srgbClr val="333399"/>
                </a:solidFill>
                <a:latin typeface="Arial" charset="0"/>
                <a:hlinkClick r:id="rId3"/>
              </a:rPr>
              <a:t>legacena@gmail.com</a:t>
            </a:r>
            <a:endParaRPr lang="es-ES_tradnl" b="1" i="1" dirty="0" smtClean="0">
              <a:solidFill>
                <a:srgbClr val="333399"/>
              </a:solidFill>
              <a:latin typeface="Arial" charset="0"/>
            </a:endParaRPr>
          </a:p>
          <a:p>
            <a:pPr>
              <a:lnSpc>
                <a:spcPct val="90000"/>
              </a:lnSpc>
            </a:pPr>
            <a:r>
              <a:rPr lang="es-ES" b="1" i="1" dirty="0" smtClean="0">
                <a:solidFill>
                  <a:srgbClr val="333399"/>
                </a:solidFill>
                <a:latin typeface="Arial" charset="0"/>
              </a:rPr>
              <a:t>Ing. MARIO </a:t>
            </a:r>
            <a:r>
              <a:rPr lang="es-ES" b="1" i="1" dirty="0">
                <a:solidFill>
                  <a:srgbClr val="333399"/>
                </a:solidFill>
                <a:latin typeface="Arial" charset="0"/>
              </a:rPr>
              <a:t>KRAJNIK</a:t>
            </a:r>
          </a:p>
          <a:p>
            <a:pPr>
              <a:lnSpc>
                <a:spcPct val="90000"/>
              </a:lnSpc>
            </a:pPr>
            <a:r>
              <a:rPr lang="es-ES" b="1" i="1" dirty="0">
                <a:solidFill>
                  <a:srgbClr val="333399"/>
                </a:solidFill>
                <a:latin typeface="Arial" charset="0"/>
              </a:rPr>
              <a:t>mariokrajnik@yahoo.com.ar </a:t>
            </a:r>
            <a:endParaRPr lang="es-ES_tradnl" b="1" i="1" dirty="0">
              <a:solidFill>
                <a:srgbClr val="333399"/>
              </a:solidFill>
              <a:latin typeface="Arial" charset="0"/>
            </a:endParaRPr>
          </a:p>
          <a:p>
            <a:pPr>
              <a:lnSpc>
                <a:spcPct val="80000"/>
              </a:lnSpc>
            </a:pPr>
            <a:r>
              <a:rPr lang="es-AR" sz="6000" b="1" i="1" u="sng" dirty="0" smtClean="0">
                <a:solidFill>
                  <a:srgbClr val="333399"/>
                </a:solidFill>
                <a:latin typeface="Arial" charset="0"/>
              </a:rPr>
              <a:t>2017</a:t>
            </a:r>
          </a:p>
        </p:txBody>
      </p:sp>
      <p:sp>
        <p:nvSpPr>
          <p:cNvPr id="6147" name="Rectangle 3"/>
          <p:cNvSpPr>
            <a:spLocks noGrp="1" noChangeArrowheads="1"/>
          </p:cNvSpPr>
          <p:nvPr>
            <p:ph type="ctrTitle"/>
          </p:nvPr>
        </p:nvSpPr>
        <p:spPr>
          <a:xfrm>
            <a:off x="323850" y="0"/>
            <a:ext cx="8496300" cy="2305050"/>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sz="3200" b="1" i="1" u="sng" dirty="0">
                <a:solidFill>
                  <a:srgbClr val="333399"/>
                </a:solidFill>
                <a:latin typeface="Arial" charset="0"/>
              </a:rPr>
              <a:t>Introducción a las Comunicaciones 0013</a:t>
            </a:r>
            <a:endParaRPr lang="es-AR" sz="3200" b="1" i="1"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CA1553C9-0B7C-42E9-983F-DBB16AA48E04}" type="slidenum">
              <a:rPr lang="en-US"/>
              <a:pPr>
                <a:defRPr/>
              </a:pPr>
              <a:t>20</a:t>
            </a:fld>
            <a:endParaRPr lang="en-US"/>
          </a:p>
        </p:txBody>
      </p:sp>
      <p:sp>
        <p:nvSpPr>
          <p:cNvPr id="176130" name="Rectangle 2"/>
          <p:cNvSpPr>
            <a:spLocks noGrp="1" noChangeArrowheads="1"/>
          </p:cNvSpPr>
          <p:nvPr>
            <p:ph type="title"/>
          </p:nvPr>
        </p:nvSpPr>
        <p:spPr>
          <a:xfrm>
            <a:off x="773723" y="304800"/>
            <a:ext cx="7772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a:t>
            </a:r>
          </a:p>
        </p:txBody>
      </p:sp>
      <p:pic>
        <p:nvPicPr>
          <p:cNvPr id="33796" name="Picture 3" descr="F4_1"/>
          <p:cNvPicPr>
            <a:picLocks noChangeAspect="1" noChangeArrowheads="1"/>
          </p:cNvPicPr>
          <p:nvPr/>
        </p:nvPicPr>
        <p:blipFill>
          <a:blip r:embed="rId3" cstate="print">
            <a:lum bright="-20000" contrast="40000"/>
          </a:blip>
          <a:srcRect/>
          <a:stretch>
            <a:fillRect/>
          </a:stretch>
        </p:blipFill>
        <p:spPr bwMode="auto">
          <a:xfrm>
            <a:off x="685800" y="1752600"/>
            <a:ext cx="7965831" cy="3962400"/>
          </a:xfrm>
          <a:prstGeom prst="rect">
            <a:avLst/>
          </a:prstGeom>
          <a:noFill/>
          <a:ln w="76200">
            <a:solidFill>
              <a:srgbClr val="FF9900"/>
            </a:solidFill>
            <a:miter lim="800000"/>
            <a:headEnd/>
            <a:tailEnd/>
          </a:ln>
        </p:spPr>
      </p:pic>
    </p:spTree>
    <p:extLst>
      <p:ext uri="{BB962C8B-B14F-4D97-AF65-F5344CB8AC3E}">
        <p14:creationId xmlns:p14="http://schemas.microsoft.com/office/powerpoint/2010/main" val="112718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2C48027C-4FEC-4F52-A8A5-E4B09D38FBD5}" type="slidenum">
              <a:rPr lang="en-US"/>
              <a:pPr>
                <a:defRPr/>
              </a:pPr>
              <a:t>21</a:t>
            </a:fld>
            <a:endParaRPr lang="en-US"/>
          </a:p>
        </p:txBody>
      </p:sp>
      <p:sp>
        <p:nvSpPr>
          <p:cNvPr id="162818" name="Rectangle 2"/>
          <p:cNvSpPr>
            <a:spLocks noGrp="1" noChangeArrowheads="1"/>
          </p:cNvSpPr>
          <p:nvPr>
            <p:ph type="title"/>
          </p:nvPr>
        </p:nvSpPr>
        <p:spPr>
          <a:xfrm>
            <a:off x="716574" y="188913"/>
            <a:ext cx="7772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 de Amplitud</a:t>
            </a:r>
          </a:p>
        </p:txBody>
      </p:sp>
      <p:pic>
        <p:nvPicPr>
          <p:cNvPr id="34820" name="Picture 3" descr="F4_2"/>
          <p:cNvPicPr>
            <a:picLocks noChangeAspect="1" noChangeArrowheads="1"/>
          </p:cNvPicPr>
          <p:nvPr/>
        </p:nvPicPr>
        <p:blipFill>
          <a:blip r:embed="rId3" cstate="print">
            <a:lum bright="-60000" contrast="60000"/>
          </a:blip>
          <a:srcRect/>
          <a:stretch>
            <a:fillRect/>
          </a:stretch>
        </p:blipFill>
        <p:spPr bwMode="auto">
          <a:xfrm>
            <a:off x="422031" y="1524000"/>
            <a:ext cx="8229600" cy="4648200"/>
          </a:xfrm>
          <a:prstGeom prst="rect">
            <a:avLst/>
          </a:prstGeom>
          <a:solidFill>
            <a:schemeClr val="hlink"/>
          </a:solidFill>
          <a:ln w="76200">
            <a:solidFill>
              <a:srgbClr val="FF9900"/>
            </a:solidFill>
            <a:miter lim="800000"/>
            <a:headEnd/>
            <a:tailEnd/>
          </a:ln>
        </p:spPr>
      </p:pic>
    </p:spTree>
    <p:extLst>
      <p:ext uri="{BB962C8B-B14F-4D97-AF65-F5344CB8AC3E}">
        <p14:creationId xmlns:p14="http://schemas.microsoft.com/office/powerpoint/2010/main" val="327852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4 Marcador de número de diapositiva"/>
          <p:cNvSpPr>
            <a:spLocks noGrp="1"/>
          </p:cNvSpPr>
          <p:nvPr>
            <p:ph type="sldNum" sz="quarter" idx="12"/>
          </p:nvPr>
        </p:nvSpPr>
        <p:spPr/>
        <p:txBody>
          <a:bodyPr/>
          <a:lstStyle/>
          <a:p>
            <a:pPr>
              <a:defRPr/>
            </a:pPr>
            <a:fld id="{90762CD7-0AAF-45E5-9F14-5B52E57F7129}" type="slidenum">
              <a:rPr lang="en-US"/>
              <a:pPr>
                <a:defRPr/>
              </a:pPr>
              <a:t>22</a:t>
            </a:fld>
            <a:endParaRPr lang="en-US"/>
          </a:p>
        </p:txBody>
      </p:sp>
      <p:sp>
        <p:nvSpPr>
          <p:cNvPr id="163842" name="Rectangle 2"/>
          <p:cNvSpPr>
            <a:spLocks noGrp="1" noChangeArrowheads="1"/>
          </p:cNvSpPr>
          <p:nvPr>
            <p:ph type="title"/>
          </p:nvPr>
        </p:nvSpPr>
        <p:spPr>
          <a:xfrm>
            <a:off x="1035398" y="188640"/>
            <a:ext cx="7891046"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 de Frecuencia</a:t>
            </a:r>
          </a:p>
        </p:txBody>
      </p:sp>
      <p:pic>
        <p:nvPicPr>
          <p:cNvPr id="35844" name="Picture 3" descr="F4_2"/>
          <p:cNvPicPr>
            <a:picLocks noChangeAspect="1" noChangeArrowheads="1"/>
          </p:cNvPicPr>
          <p:nvPr/>
        </p:nvPicPr>
        <p:blipFill>
          <a:blip r:embed="rId3" cstate="print">
            <a:lum bright="-40000" contrast="42000"/>
          </a:blip>
          <a:srcRect/>
          <a:stretch>
            <a:fillRect/>
          </a:stretch>
        </p:blipFill>
        <p:spPr bwMode="auto">
          <a:xfrm>
            <a:off x="422031" y="1905000"/>
            <a:ext cx="8440615" cy="4102100"/>
          </a:xfrm>
          <a:prstGeom prst="rect">
            <a:avLst/>
          </a:prstGeom>
          <a:solidFill>
            <a:schemeClr val="hlink"/>
          </a:solidFill>
          <a:ln w="76200">
            <a:solidFill>
              <a:srgbClr val="FF9900"/>
            </a:solidFill>
            <a:miter lim="800000"/>
            <a:headEnd/>
            <a:tailEnd/>
          </a:ln>
        </p:spPr>
      </p:pic>
      <p:grpSp>
        <p:nvGrpSpPr>
          <p:cNvPr id="35845" name="Group 89"/>
          <p:cNvGrpSpPr>
            <a:grpSpLocks/>
          </p:cNvGrpSpPr>
          <p:nvPr/>
        </p:nvGrpSpPr>
        <p:grpSpPr bwMode="auto">
          <a:xfrm>
            <a:off x="1617121" y="2631047"/>
            <a:ext cx="5995377" cy="2790825"/>
            <a:chOff x="1632" y="1632"/>
            <a:chExt cx="2888" cy="1758"/>
          </a:xfrm>
        </p:grpSpPr>
        <p:sp>
          <p:nvSpPr>
            <p:cNvPr id="163925" name="Line 85"/>
            <p:cNvSpPr>
              <a:spLocks noChangeShapeType="1"/>
            </p:cNvSpPr>
            <p:nvPr/>
          </p:nvSpPr>
          <p:spPr bwMode="auto">
            <a:xfrm>
              <a:off x="1632" y="1920"/>
              <a:ext cx="2808" cy="0"/>
            </a:xfrm>
            <a:prstGeom prst="line">
              <a:avLst/>
            </a:prstGeom>
            <a:noFill/>
            <a:ln w="9525" cap="rnd">
              <a:solidFill>
                <a:schemeClr val="tx1"/>
              </a:solidFill>
              <a:prstDash val="sysDot"/>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44" name="Rectangle 4"/>
            <p:cNvSpPr>
              <a:spLocks noChangeArrowheads="1"/>
            </p:cNvSpPr>
            <p:nvPr/>
          </p:nvSpPr>
          <p:spPr bwMode="auto">
            <a:xfrm>
              <a:off x="1688" y="2286"/>
              <a:ext cx="2832" cy="1104"/>
            </a:xfrm>
            <a:prstGeom prst="rect">
              <a:avLst/>
            </a:prstGeom>
            <a:solidFill>
              <a:schemeClr val="bg1"/>
            </a:solidFill>
            <a:ln w="9525">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47" name="Group 5"/>
            <p:cNvGrpSpPr>
              <a:grpSpLocks/>
            </p:cNvGrpSpPr>
            <p:nvPr/>
          </p:nvGrpSpPr>
          <p:grpSpPr bwMode="auto">
            <a:xfrm>
              <a:off x="1680" y="2496"/>
              <a:ext cx="2784" cy="672"/>
              <a:chOff x="627" y="2488"/>
              <a:chExt cx="2536" cy="544"/>
            </a:xfrm>
          </p:grpSpPr>
          <p:grpSp>
            <p:nvGrpSpPr>
              <p:cNvPr id="35853" name="Group 6"/>
              <p:cNvGrpSpPr>
                <a:grpSpLocks/>
              </p:cNvGrpSpPr>
              <p:nvPr/>
            </p:nvGrpSpPr>
            <p:grpSpPr bwMode="auto">
              <a:xfrm>
                <a:off x="960" y="2496"/>
                <a:ext cx="336" cy="536"/>
                <a:chOff x="192" y="2496"/>
                <a:chExt cx="768" cy="536"/>
              </a:xfrm>
            </p:grpSpPr>
            <p:sp>
              <p:nvSpPr>
                <p:cNvPr id="163847" name="Freeform 7"/>
                <p:cNvSpPr>
                  <a:spLocks/>
                </p:cNvSpPr>
                <p:nvPr/>
              </p:nvSpPr>
              <p:spPr bwMode="auto">
                <a:xfrm>
                  <a:off x="192" y="2496"/>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48" name="Freeform 8"/>
                <p:cNvSpPr>
                  <a:spLocks/>
                </p:cNvSpPr>
                <p:nvPr/>
              </p:nvSpPr>
              <p:spPr bwMode="auto">
                <a:xfrm flipV="1">
                  <a:off x="241" y="2763"/>
                  <a:ext cx="50"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49" name="Freeform 9"/>
                <p:cNvSpPr>
                  <a:spLocks/>
                </p:cNvSpPr>
                <p:nvPr/>
              </p:nvSpPr>
              <p:spPr bwMode="auto">
                <a:xfrm>
                  <a:off x="289" y="2496"/>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0" name="Freeform 10"/>
                <p:cNvSpPr>
                  <a:spLocks/>
                </p:cNvSpPr>
                <p:nvPr/>
              </p:nvSpPr>
              <p:spPr bwMode="auto">
                <a:xfrm flipV="1">
                  <a:off x="338" y="2763"/>
                  <a:ext cx="47"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1" name="Freeform 11"/>
                <p:cNvSpPr>
                  <a:spLocks/>
                </p:cNvSpPr>
                <p:nvPr/>
              </p:nvSpPr>
              <p:spPr bwMode="auto">
                <a:xfrm>
                  <a:off x="385" y="2496"/>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2" name="Freeform 12"/>
                <p:cNvSpPr>
                  <a:spLocks/>
                </p:cNvSpPr>
                <p:nvPr/>
              </p:nvSpPr>
              <p:spPr bwMode="auto">
                <a:xfrm flipV="1">
                  <a:off x="433" y="2763"/>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3" name="Freeform 13"/>
                <p:cNvSpPr>
                  <a:spLocks/>
                </p:cNvSpPr>
                <p:nvPr/>
              </p:nvSpPr>
              <p:spPr bwMode="auto">
                <a:xfrm>
                  <a:off x="477" y="2498"/>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4" name="Freeform 14"/>
                <p:cNvSpPr>
                  <a:spLocks/>
                </p:cNvSpPr>
                <p:nvPr/>
              </p:nvSpPr>
              <p:spPr bwMode="auto">
                <a:xfrm flipV="1">
                  <a:off x="526" y="2765"/>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5" name="Freeform 15"/>
                <p:cNvSpPr>
                  <a:spLocks/>
                </p:cNvSpPr>
                <p:nvPr/>
              </p:nvSpPr>
              <p:spPr bwMode="auto">
                <a:xfrm>
                  <a:off x="577" y="2496"/>
                  <a:ext cx="50"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6" name="Freeform 16"/>
                <p:cNvSpPr>
                  <a:spLocks/>
                </p:cNvSpPr>
                <p:nvPr/>
              </p:nvSpPr>
              <p:spPr bwMode="auto">
                <a:xfrm flipV="1">
                  <a:off x="627" y="2763"/>
                  <a:ext cx="47"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7" name="Freeform 17"/>
                <p:cNvSpPr>
                  <a:spLocks/>
                </p:cNvSpPr>
                <p:nvPr/>
              </p:nvSpPr>
              <p:spPr bwMode="auto">
                <a:xfrm>
                  <a:off x="674" y="2496"/>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8" name="Freeform 18"/>
                <p:cNvSpPr>
                  <a:spLocks/>
                </p:cNvSpPr>
                <p:nvPr/>
              </p:nvSpPr>
              <p:spPr bwMode="auto">
                <a:xfrm flipV="1">
                  <a:off x="723" y="2763"/>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59" name="Freeform 19"/>
                <p:cNvSpPr>
                  <a:spLocks/>
                </p:cNvSpPr>
                <p:nvPr/>
              </p:nvSpPr>
              <p:spPr bwMode="auto">
                <a:xfrm>
                  <a:off x="771" y="2496"/>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0" name="Freeform 20"/>
                <p:cNvSpPr>
                  <a:spLocks/>
                </p:cNvSpPr>
                <p:nvPr/>
              </p:nvSpPr>
              <p:spPr bwMode="auto">
                <a:xfrm flipV="1">
                  <a:off x="820" y="2763"/>
                  <a:ext cx="47"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1" name="Freeform 21"/>
                <p:cNvSpPr>
                  <a:spLocks/>
                </p:cNvSpPr>
                <p:nvPr/>
              </p:nvSpPr>
              <p:spPr bwMode="auto">
                <a:xfrm>
                  <a:off x="861" y="2498"/>
                  <a:ext cx="50"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2" name="Freeform 22"/>
                <p:cNvSpPr>
                  <a:spLocks/>
                </p:cNvSpPr>
                <p:nvPr/>
              </p:nvSpPr>
              <p:spPr bwMode="auto">
                <a:xfrm flipV="1">
                  <a:off x="911" y="2765"/>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4" name="Group 23"/>
              <p:cNvGrpSpPr>
                <a:grpSpLocks/>
              </p:cNvGrpSpPr>
              <p:nvPr/>
            </p:nvGrpSpPr>
            <p:grpSpPr bwMode="auto">
              <a:xfrm>
                <a:off x="1728" y="2496"/>
                <a:ext cx="331" cy="536"/>
                <a:chOff x="2098" y="2496"/>
                <a:chExt cx="331" cy="536"/>
              </a:xfrm>
            </p:grpSpPr>
            <p:sp>
              <p:nvSpPr>
                <p:cNvPr id="163864" name="Freeform 24"/>
                <p:cNvSpPr>
                  <a:spLocks/>
                </p:cNvSpPr>
                <p:nvPr/>
              </p:nvSpPr>
              <p:spPr bwMode="auto">
                <a:xfrm flipV="1">
                  <a:off x="2098"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5" name="Freeform 25"/>
                <p:cNvSpPr>
                  <a:spLocks/>
                </p:cNvSpPr>
                <p:nvPr/>
              </p:nvSpPr>
              <p:spPr bwMode="auto">
                <a:xfrm>
                  <a:off x="2131"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6" name="Freeform 26"/>
                <p:cNvSpPr>
                  <a:spLocks/>
                </p:cNvSpPr>
                <p:nvPr/>
              </p:nvSpPr>
              <p:spPr bwMode="auto">
                <a:xfrm flipV="1">
                  <a:off x="2164"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7" name="Freeform 27"/>
                <p:cNvSpPr>
                  <a:spLocks/>
                </p:cNvSpPr>
                <p:nvPr/>
              </p:nvSpPr>
              <p:spPr bwMode="auto">
                <a:xfrm>
                  <a:off x="2197"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8" name="Freeform 28"/>
                <p:cNvSpPr>
                  <a:spLocks/>
                </p:cNvSpPr>
                <p:nvPr/>
              </p:nvSpPr>
              <p:spPr bwMode="auto">
                <a:xfrm flipV="1">
                  <a:off x="2230"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69" name="Freeform 29"/>
                <p:cNvSpPr>
                  <a:spLocks/>
                </p:cNvSpPr>
                <p:nvPr/>
              </p:nvSpPr>
              <p:spPr bwMode="auto">
                <a:xfrm>
                  <a:off x="2260" y="2498"/>
                  <a:ext cx="34"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0" name="Freeform 30"/>
                <p:cNvSpPr>
                  <a:spLocks/>
                </p:cNvSpPr>
                <p:nvPr/>
              </p:nvSpPr>
              <p:spPr bwMode="auto">
                <a:xfrm flipV="1">
                  <a:off x="2294" y="2765"/>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1" name="Freeform 31"/>
                <p:cNvSpPr>
                  <a:spLocks/>
                </p:cNvSpPr>
                <p:nvPr/>
              </p:nvSpPr>
              <p:spPr bwMode="auto">
                <a:xfrm>
                  <a:off x="2329" y="2496"/>
                  <a:ext cx="34"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2" name="Freeform 32"/>
                <p:cNvSpPr>
                  <a:spLocks/>
                </p:cNvSpPr>
                <p:nvPr/>
              </p:nvSpPr>
              <p:spPr bwMode="auto">
                <a:xfrm flipV="1">
                  <a:off x="2363"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3" name="Freeform 33"/>
                <p:cNvSpPr>
                  <a:spLocks/>
                </p:cNvSpPr>
                <p:nvPr/>
              </p:nvSpPr>
              <p:spPr bwMode="auto">
                <a:xfrm>
                  <a:off x="2396"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5" name="Group 34"/>
              <p:cNvGrpSpPr>
                <a:grpSpLocks/>
              </p:cNvGrpSpPr>
              <p:nvPr/>
            </p:nvGrpSpPr>
            <p:grpSpPr bwMode="auto">
              <a:xfrm>
                <a:off x="1296" y="2488"/>
                <a:ext cx="435" cy="536"/>
                <a:chOff x="288" y="3112"/>
                <a:chExt cx="435" cy="536"/>
              </a:xfrm>
            </p:grpSpPr>
            <p:sp>
              <p:nvSpPr>
                <p:cNvPr id="163875" name="Freeform 35"/>
                <p:cNvSpPr>
                  <a:spLocks/>
                </p:cNvSpPr>
                <p:nvPr/>
              </p:nvSpPr>
              <p:spPr bwMode="auto">
                <a:xfrm>
                  <a:off x="288"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6" name="Freeform 36"/>
                <p:cNvSpPr>
                  <a:spLocks/>
                </p:cNvSpPr>
                <p:nvPr/>
              </p:nvSpPr>
              <p:spPr bwMode="auto">
                <a:xfrm flipV="1">
                  <a:off x="337"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7" name="Freeform 37"/>
                <p:cNvSpPr>
                  <a:spLocks/>
                </p:cNvSpPr>
                <p:nvPr/>
              </p:nvSpPr>
              <p:spPr bwMode="auto">
                <a:xfrm>
                  <a:off x="385" y="3112"/>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8" name="Freeform 38"/>
                <p:cNvSpPr>
                  <a:spLocks/>
                </p:cNvSpPr>
                <p:nvPr/>
              </p:nvSpPr>
              <p:spPr bwMode="auto">
                <a:xfrm flipV="1">
                  <a:off x="433"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79" name="Freeform 39"/>
                <p:cNvSpPr>
                  <a:spLocks/>
                </p:cNvSpPr>
                <p:nvPr/>
              </p:nvSpPr>
              <p:spPr bwMode="auto">
                <a:xfrm>
                  <a:off x="481" y="3112"/>
                  <a:ext cx="50"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0" name="Freeform 40"/>
                <p:cNvSpPr>
                  <a:spLocks/>
                </p:cNvSpPr>
                <p:nvPr/>
              </p:nvSpPr>
              <p:spPr bwMode="auto">
                <a:xfrm flipV="1">
                  <a:off x="530"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1" name="Freeform 41"/>
                <p:cNvSpPr>
                  <a:spLocks/>
                </p:cNvSpPr>
                <p:nvPr/>
              </p:nvSpPr>
              <p:spPr bwMode="auto">
                <a:xfrm>
                  <a:off x="573" y="3114"/>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2" name="Freeform 42"/>
                <p:cNvSpPr>
                  <a:spLocks/>
                </p:cNvSpPr>
                <p:nvPr/>
              </p:nvSpPr>
              <p:spPr bwMode="auto">
                <a:xfrm flipV="1">
                  <a:off x="622" y="3381"/>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3" name="Freeform 43"/>
                <p:cNvSpPr>
                  <a:spLocks/>
                </p:cNvSpPr>
                <p:nvPr/>
              </p:nvSpPr>
              <p:spPr bwMode="auto">
                <a:xfrm>
                  <a:off x="674"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6" name="Group 44"/>
              <p:cNvGrpSpPr>
                <a:grpSpLocks/>
              </p:cNvGrpSpPr>
              <p:nvPr/>
            </p:nvGrpSpPr>
            <p:grpSpPr bwMode="auto">
              <a:xfrm>
                <a:off x="627" y="2496"/>
                <a:ext cx="333" cy="536"/>
                <a:chOff x="723" y="3112"/>
                <a:chExt cx="333" cy="536"/>
              </a:xfrm>
            </p:grpSpPr>
            <p:sp>
              <p:nvSpPr>
                <p:cNvPr id="163885" name="Freeform 45"/>
                <p:cNvSpPr>
                  <a:spLocks/>
                </p:cNvSpPr>
                <p:nvPr/>
              </p:nvSpPr>
              <p:spPr bwMode="auto">
                <a:xfrm flipV="1">
                  <a:off x="723"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6" name="Freeform 46"/>
                <p:cNvSpPr>
                  <a:spLocks/>
                </p:cNvSpPr>
                <p:nvPr/>
              </p:nvSpPr>
              <p:spPr bwMode="auto">
                <a:xfrm>
                  <a:off x="771" y="3112"/>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7" name="Freeform 47"/>
                <p:cNvSpPr>
                  <a:spLocks/>
                </p:cNvSpPr>
                <p:nvPr/>
              </p:nvSpPr>
              <p:spPr bwMode="auto">
                <a:xfrm flipV="1">
                  <a:off x="819"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8" name="Freeform 48"/>
                <p:cNvSpPr>
                  <a:spLocks/>
                </p:cNvSpPr>
                <p:nvPr/>
              </p:nvSpPr>
              <p:spPr bwMode="auto">
                <a:xfrm>
                  <a:off x="867"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89" name="Freeform 49"/>
                <p:cNvSpPr>
                  <a:spLocks/>
                </p:cNvSpPr>
                <p:nvPr/>
              </p:nvSpPr>
              <p:spPr bwMode="auto">
                <a:xfrm flipV="1">
                  <a:off x="916"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0" name="Freeform 50"/>
                <p:cNvSpPr>
                  <a:spLocks/>
                </p:cNvSpPr>
                <p:nvPr/>
              </p:nvSpPr>
              <p:spPr bwMode="auto">
                <a:xfrm>
                  <a:off x="959" y="3114"/>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1" name="Freeform 51"/>
                <p:cNvSpPr>
                  <a:spLocks/>
                </p:cNvSpPr>
                <p:nvPr/>
              </p:nvSpPr>
              <p:spPr bwMode="auto">
                <a:xfrm flipV="1">
                  <a:off x="1008" y="3381"/>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7" name="Group 52"/>
              <p:cNvGrpSpPr>
                <a:grpSpLocks/>
              </p:cNvGrpSpPr>
              <p:nvPr/>
            </p:nvGrpSpPr>
            <p:grpSpPr bwMode="auto">
              <a:xfrm flipH="1" flipV="1">
                <a:off x="2064" y="2496"/>
                <a:ext cx="435" cy="536"/>
                <a:chOff x="288" y="3112"/>
                <a:chExt cx="435" cy="536"/>
              </a:xfrm>
            </p:grpSpPr>
            <p:sp>
              <p:nvSpPr>
                <p:cNvPr id="163893" name="Freeform 53"/>
                <p:cNvSpPr>
                  <a:spLocks/>
                </p:cNvSpPr>
                <p:nvPr/>
              </p:nvSpPr>
              <p:spPr bwMode="auto">
                <a:xfrm>
                  <a:off x="288"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4" name="Freeform 54"/>
                <p:cNvSpPr>
                  <a:spLocks/>
                </p:cNvSpPr>
                <p:nvPr/>
              </p:nvSpPr>
              <p:spPr bwMode="auto">
                <a:xfrm flipV="1">
                  <a:off x="337"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5" name="Freeform 55"/>
                <p:cNvSpPr>
                  <a:spLocks/>
                </p:cNvSpPr>
                <p:nvPr/>
              </p:nvSpPr>
              <p:spPr bwMode="auto">
                <a:xfrm>
                  <a:off x="385" y="3112"/>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6" name="Freeform 56"/>
                <p:cNvSpPr>
                  <a:spLocks/>
                </p:cNvSpPr>
                <p:nvPr/>
              </p:nvSpPr>
              <p:spPr bwMode="auto">
                <a:xfrm flipV="1">
                  <a:off x="433"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7" name="Freeform 57"/>
                <p:cNvSpPr>
                  <a:spLocks/>
                </p:cNvSpPr>
                <p:nvPr/>
              </p:nvSpPr>
              <p:spPr bwMode="auto">
                <a:xfrm>
                  <a:off x="481"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8" name="Freeform 58"/>
                <p:cNvSpPr>
                  <a:spLocks/>
                </p:cNvSpPr>
                <p:nvPr/>
              </p:nvSpPr>
              <p:spPr bwMode="auto">
                <a:xfrm flipV="1">
                  <a:off x="530" y="3379"/>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899" name="Freeform 59"/>
                <p:cNvSpPr>
                  <a:spLocks/>
                </p:cNvSpPr>
                <p:nvPr/>
              </p:nvSpPr>
              <p:spPr bwMode="auto">
                <a:xfrm>
                  <a:off x="573" y="3114"/>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0" name="Freeform 60"/>
                <p:cNvSpPr>
                  <a:spLocks/>
                </p:cNvSpPr>
                <p:nvPr/>
              </p:nvSpPr>
              <p:spPr bwMode="auto">
                <a:xfrm flipV="1">
                  <a:off x="622" y="3381"/>
                  <a:ext cx="48"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1" name="Freeform 61"/>
                <p:cNvSpPr>
                  <a:spLocks/>
                </p:cNvSpPr>
                <p:nvPr/>
              </p:nvSpPr>
              <p:spPr bwMode="auto">
                <a:xfrm>
                  <a:off x="674" y="3112"/>
                  <a:ext cx="49"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8" name="Group 62"/>
              <p:cNvGrpSpPr>
                <a:grpSpLocks/>
              </p:cNvGrpSpPr>
              <p:nvPr/>
            </p:nvGrpSpPr>
            <p:grpSpPr bwMode="auto">
              <a:xfrm flipV="1">
                <a:off x="2496" y="2496"/>
                <a:ext cx="331" cy="536"/>
                <a:chOff x="2098" y="2496"/>
                <a:chExt cx="331" cy="536"/>
              </a:xfrm>
            </p:grpSpPr>
            <p:sp>
              <p:nvSpPr>
                <p:cNvPr id="163903" name="Freeform 63"/>
                <p:cNvSpPr>
                  <a:spLocks/>
                </p:cNvSpPr>
                <p:nvPr/>
              </p:nvSpPr>
              <p:spPr bwMode="auto">
                <a:xfrm flipV="1">
                  <a:off x="2098"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4" name="Freeform 64"/>
                <p:cNvSpPr>
                  <a:spLocks/>
                </p:cNvSpPr>
                <p:nvPr/>
              </p:nvSpPr>
              <p:spPr bwMode="auto">
                <a:xfrm>
                  <a:off x="2131"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5" name="Freeform 65"/>
                <p:cNvSpPr>
                  <a:spLocks/>
                </p:cNvSpPr>
                <p:nvPr/>
              </p:nvSpPr>
              <p:spPr bwMode="auto">
                <a:xfrm flipV="1">
                  <a:off x="2164"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6" name="Freeform 66"/>
                <p:cNvSpPr>
                  <a:spLocks/>
                </p:cNvSpPr>
                <p:nvPr/>
              </p:nvSpPr>
              <p:spPr bwMode="auto">
                <a:xfrm>
                  <a:off x="2197"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7" name="Freeform 67"/>
                <p:cNvSpPr>
                  <a:spLocks/>
                </p:cNvSpPr>
                <p:nvPr/>
              </p:nvSpPr>
              <p:spPr bwMode="auto">
                <a:xfrm flipV="1">
                  <a:off x="2230"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8" name="Freeform 68"/>
                <p:cNvSpPr>
                  <a:spLocks/>
                </p:cNvSpPr>
                <p:nvPr/>
              </p:nvSpPr>
              <p:spPr bwMode="auto">
                <a:xfrm>
                  <a:off x="2260" y="2498"/>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09" name="Freeform 69"/>
                <p:cNvSpPr>
                  <a:spLocks/>
                </p:cNvSpPr>
                <p:nvPr/>
              </p:nvSpPr>
              <p:spPr bwMode="auto">
                <a:xfrm flipV="1">
                  <a:off x="2294" y="2765"/>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0" name="Freeform 70"/>
                <p:cNvSpPr>
                  <a:spLocks/>
                </p:cNvSpPr>
                <p:nvPr/>
              </p:nvSpPr>
              <p:spPr bwMode="auto">
                <a:xfrm>
                  <a:off x="2329" y="2496"/>
                  <a:ext cx="34"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1" name="Freeform 71"/>
                <p:cNvSpPr>
                  <a:spLocks/>
                </p:cNvSpPr>
                <p:nvPr/>
              </p:nvSpPr>
              <p:spPr bwMode="auto">
                <a:xfrm flipV="1">
                  <a:off x="2363"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2" name="Freeform 72"/>
                <p:cNvSpPr>
                  <a:spLocks/>
                </p:cNvSpPr>
                <p:nvPr/>
              </p:nvSpPr>
              <p:spPr bwMode="auto">
                <a:xfrm>
                  <a:off x="2396"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9" name="Group 73"/>
              <p:cNvGrpSpPr>
                <a:grpSpLocks/>
              </p:cNvGrpSpPr>
              <p:nvPr/>
            </p:nvGrpSpPr>
            <p:grpSpPr bwMode="auto">
              <a:xfrm flipV="1">
                <a:off x="2832" y="2496"/>
                <a:ext cx="331" cy="536"/>
                <a:chOff x="2098" y="2496"/>
                <a:chExt cx="331" cy="536"/>
              </a:xfrm>
            </p:grpSpPr>
            <p:sp>
              <p:nvSpPr>
                <p:cNvPr id="163914" name="Freeform 74"/>
                <p:cNvSpPr>
                  <a:spLocks/>
                </p:cNvSpPr>
                <p:nvPr/>
              </p:nvSpPr>
              <p:spPr bwMode="auto">
                <a:xfrm flipV="1">
                  <a:off x="2098"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5" name="Freeform 75"/>
                <p:cNvSpPr>
                  <a:spLocks/>
                </p:cNvSpPr>
                <p:nvPr/>
              </p:nvSpPr>
              <p:spPr bwMode="auto">
                <a:xfrm>
                  <a:off x="2131"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6" name="Freeform 76"/>
                <p:cNvSpPr>
                  <a:spLocks/>
                </p:cNvSpPr>
                <p:nvPr/>
              </p:nvSpPr>
              <p:spPr bwMode="auto">
                <a:xfrm flipV="1">
                  <a:off x="2164"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7" name="Freeform 77"/>
                <p:cNvSpPr>
                  <a:spLocks/>
                </p:cNvSpPr>
                <p:nvPr/>
              </p:nvSpPr>
              <p:spPr bwMode="auto">
                <a:xfrm>
                  <a:off x="2197"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8" name="Freeform 78"/>
                <p:cNvSpPr>
                  <a:spLocks/>
                </p:cNvSpPr>
                <p:nvPr/>
              </p:nvSpPr>
              <p:spPr bwMode="auto">
                <a:xfrm flipV="1">
                  <a:off x="2230"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19" name="Freeform 79"/>
                <p:cNvSpPr>
                  <a:spLocks/>
                </p:cNvSpPr>
                <p:nvPr/>
              </p:nvSpPr>
              <p:spPr bwMode="auto">
                <a:xfrm>
                  <a:off x="2260" y="2498"/>
                  <a:ext cx="34"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20" name="Freeform 80"/>
                <p:cNvSpPr>
                  <a:spLocks/>
                </p:cNvSpPr>
                <p:nvPr/>
              </p:nvSpPr>
              <p:spPr bwMode="auto">
                <a:xfrm flipV="1">
                  <a:off x="2294" y="2765"/>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21" name="Freeform 81"/>
                <p:cNvSpPr>
                  <a:spLocks/>
                </p:cNvSpPr>
                <p:nvPr/>
              </p:nvSpPr>
              <p:spPr bwMode="auto">
                <a:xfrm>
                  <a:off x="2329" y="2496"/>
                  <a:ext cx="34"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22" name="Freeform 82"/>
                <p:cNvSpPr>
                  <a:spLocks/>
                </p:cNvSpPr>
                <p:nvPr/>
              </p:nvSpPr>
              <p:spPr bwMode="auto">
                <a:xfrm flipV="1">
                  <a:off x="2363" y="2763"/>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23" name="Freeform 83"/>
                <p:cNvSpPr>
                  <a:spLocks/>
                </p:cNvSpPr>
                <p:nvPr/>
              </p:nvSpPr>
              <p:spPr bwMode="auto">
                <a:xfrm>
                  <a:off x="2396" y="2496"/>
                  <a:ext cx="33" cy="267"/>
                </a:xfrm>
                <a:custGeom>
                  <a:avLst/>
                  <a:gdLst/>
                  <a:ahLst/>
                  <a:cxnLst>
                    <a:cxn ang="0">
                      <a:pos x="0" y="1152"/>
                    </a:cxn>
                    <a:cxn ang="0">
                      <a:pos x="96" y="720"/>
                    </a:cxn>
                    <a:cxn ang="0">
                      <a:pos x="192" y="480"/>
                    </a:cxn>
                    <a:cxn ang="0">
                      <a:pos x="288" y="288"/>
                    </a:cxn>
                    <a:cxn ang="0">
                      <a:pos x="432" y="96"/>
                    </a:cxn>
                    <a:cxn ang="0">
                      <a:pos x="528" y="48"/>
                    </a:cxn>
                    <a:cxn ang="0">
                      <a:pos x="672" y="0"/>
                    </a:cxn>
                    <a:cxn ang="0">
                      <a:pos x="816" y="48"/>
                    </a:cxn>
                    <a:cxn ang="0">
                      <a:pos x="960" y="240"/>
                    </a:cxn>
                    <a:cxn ang="0">
                      <a:pos x="1056" y="480"/>
                    </a:cxn>
                    <a:cxn ang="0">
                      <a:pos x="1152" y="768"/>
                    </a:cxn>
                    <a:cxn ang="0">
                      <a:pos x="1200" y="1008"/>
                    </a:cxn>
                    <a:cxn ang="0">
                      <a:pos x="1200" y="1152"/>
                    </a:cxn>
                  </a:cxnLst>
                  <a:rect l="0" t="0" r="r" b="b"/>
                  <a:pathLst>
                    <a:path w="1208" h="1152">
                      <a:moveTo>
                        <a:pt x="0" y="1152"/>
                      </a:moveTo>
                      <a:cubicBezTo>
                        <a:pt x="32" y="992"/>
                        <a:pt x="64" y="832"/>
                        <a:pt x="96" y="720"/>
                      </a:cubicBezTo>
                      <a:cubicBezTo>
                        <a:pt x="128" y="608"/>
                        <a:pt x="160" y="552"/>
                        <a:pt x="192" y="480"/>
                      </a:cubicBezTo>
                      <a:cubicBezTo>
                        <a:pt x="224" y="408"/>
                        <a:pt x="248" y="352"/>
                        <a:pt x="288" y="288"/>
                      </a:cubicBezTo>
                      <a:cubicBezTo>
                        <a:pt x="328" y="224"/>
                        <a:pt x="392" y="136"/>
                        <a:pt x="432" y="96"/>
                      </a:cubicBezTo>
                      <a:cubicBezTo>
                        <a:pt x="472" y="56"/>
                        <a:pt x="488" y="64"/>
                        <a:pt x="528" y="48"/>
                      </a:cubicBezTo>
                      <a:cubicBezTo>
                        <a:pt x="568" y="32"/>
                        <a:pt x="624" y="0"/>
                        <a:pt x="672" y="0"/>
                      </a:cubicBezTo>
                      <a:cubicBezTo>
                        <a:pt x="720" y="0"/>
                        <a:pt x="768" y="8"/>
                        <a:pt x="816" y="48"/>
                      </a:cubicBezTo>
                      <a:cubicBezTo>
                        <a:pt x="864" y="88"/>
                        <a:pt x="920" y="168"/>
                        <a:pt x="960" y="240"/>
                      </a:cubicBezTo>
                      <a:cubicBezTo>
                        <a:pt x="1000" y="312"/>
                        <a:pt x="1024" y="392"/>
                        <a:pt x="1056" y="480"/>
                      </a:cubicBezTo>
                      <a:cubicBezTo>
                        <a:pt x="1088" y="568"/>
                        <a:pt x="1128" y="680"/>
                        <a:pt x="1152" y="768"/>
                      </a:cubicBezTo>
                      <a:cubicBezTo>
                        <a:pt x="1176" y="856"/>
                        <a:pt x="1192" y="944"/>
                        <a:pt x="1200" y="1008"/>
                      </a:cubicBezTo>
                      <a:cubicBezTo>
                        <a:pt x="1208" y="1072"/>
                        <a:pt x="1204" y="1112"/>
                        <a:pt x="1200" y="1152"/>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grpSp>
          <p:nvGrpSpPr>
            <p:cNvPr id="35850" name="Group 86"/>
            <p:cNvGrpSpPr>
              <a:grpSpLocks/>
            </p:cNvGrpSpPr>
            <p:nvPr/>
          </p:nvGrpSpPr>
          <p:grpSpPr bwMode="auto">
            <a:xfrm>
              <a:off x="1632" y="1632"/>
              <a:ext cx="2704" cy="576"/>
              <a:chOff x="1584" y="1440"/>
              <a:chExt cx="2496" cy="576"/>
            </a:xfrm>
          </p:grpSpPr>
          <p:sp>
            <p:nvSpPr>
              <p:cNvPr id="163927" name="Freeform 87"/>
              <p:cNvSpPr>
                <a:spLocks/>
              </p:cNvSpPr>
              <p:nvPr/>
            </p:nvSpPr>
            <p:spPr bwMode="auto">
              <a:xfrm>
                <a:off x="1584" y="1440"/>
                <a:ext cx="1248" cy="576"/>
              </a:xfrm>
              <a:custGeom>
                <a:avLst/>
                <a:gdLst/>
                <a:ahLst/>
                <a:cxnLst>
                  <a:cxn ang="0">
                    <a:pos x="0" y="288"/>
                  </a:cxn>
                  <a:cxn ang="0">
                    <a:pos x="432" y="288"/>
                  </a:cxn>
                  <a:cxn ang="0">
                    <a:pos x="432" y="576"/>
                  </a:cxn>
                  <a:cxn ang="0">
                    <a:pos x="768" y="576"/>
                  </a:cxn>
                  <a:cxn ang="0">
                    <a:pos x="768" y="288"/>
                  </a:cxn>
                  <a:cxn ang="0">
                    <a:pos x="1248" y="288"/>
                  </a:cxn>
                  <a:cxn ang="0">
                    <a:pos x="1248" y="0"/>
                  </a:cxn>
                </a:cxnLst>
                <a:rect l="0" t="0" r="r" b="b"/>
                <a:pathLst>
                  <a:path w="1248" h="576">
                    <a:moveTo>
                      <a:pt x="0" y="288"/>
                    </a:moveTo>
                    <a:lnTo>
                      <a:pt x="432" y="288"/>
                    </a:lnTo>
                    <a:lnTo>
                      <a:pt x="432" y="576"/>
                    </a:lnTo>
                    <a:lnTo>
                      <a:pt x="768" y="576"/>
                    </a:lnTo>
                    <a:lnTo>
                      <a:pt x="768" y="288"/>
                    </a:lnTo>
                    <a:lnTo>
                      <a:pt x="1248" y="288"/>
                    </a:lnTo>
                    <a:lnTo>
                      <a:pt x="1248" y="0"/>
                    </a:ln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63928" name="Freeform 88"/>
              <p:cNvSpPr>
                <a:spLocks/>
              </p:cNvSpPr>
              <p:nvPr/>
            </p:nvSpPr>
            <p:spPr bwMode="auto">
              <a:xfrm>
                <a:off x="2832" y="1440"/>
                <a:ext cx="1248" cy="288"/>
              </a:xfrm>
              <a:custGeom>
                <a:avLst/>
                <a:gdLst/>
                <a:ahLst/>
                <a:cxnLst>
                  <a:cxn ang="0">
                    <a:pos x="0" y="0"/>
                  </a:cxn>
                  <a:cxn ang="0">
                    <a:pos x="240" y="0"/>
                  </a:cxn>
                  <a:cxn ang="0">
                    <a:pos x="240" y="288"/>
                  </a:cxn>
                  <a:cxn ang="0">
                    <a:pos x="720" y="288"/>
                  </a:cxn>
                  <a:cxn ang="0">
                    <a:pos x="720" y="0"/>
                  </a:cxn>
                  <a:cxn ang="0">
                    <a:pos x="1248" y="0"/>
                  </a:cxn>
                  <a:cxn ang="0">
                    <a:pos x="1248" y="288"/>
                  </a:cxn>
                </a:cxnLst>
                <a:rect l="0" t="0" r="r" b="b"/>
                <a:pathLst>
                  <a:path w="1248" h="288">
                    <a:moveTo>
                      <a:pt x="0" y="0"/>
                    </a:moveTo>
                    <a:lnTo>
                      <a:pt x="240" y="0"/>
                    </a:lnTo>
                    <a:lnTo>
                      <a:pt x="240" y="288"/>
                    </a:lnTo>
                    <a:lnTo>
                      <a:pt x="720" y="288"/>
                    </a:lnTo>
                    <a:lnTo>
                      <a:pt x="720" y="0"/>
                    </a:lnTo>
                    <a:lnTo>
                      <a:pt x="1248" y="0"/>
                    </a:lnTo>
                    <a:lnTo>
                      <a:pt x="1248" y="288"/>
                    </a:ln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744976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1E4C218E-B892-4E34-900A-CAC29F297D84}" type="slidenum">
              <a:rPr lang="en-US"/>
              <a:pPr>
                <a:defRPr/>
              </a:pPr>
              <a:t>23</a:t>
            </a:fld>
            <a:endParaRPr lang="en-US"/>
          </a:p>
        </p:txBody>
      </p:sp>
      <p:sp>
        <p:nvSpPr>
          <p:cNvPr id="164866" name="Rectangle 2"/>
          <p:cNvSpPr>
            <a:spLocks noGrp="1" noChangeArrowheads="1"/>
          </p:cNvSpPr>
          <p:nvPr>
            <p:ph type="title"/>
          </p:nvPr>
        </p:nvSpPr>
        <p:spPr>
          <a:xfrm>
            <a:off x="1371600" y="27856"/>
            <a:ext cx="7772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 de Fase</a:t>
            </a:r>
          </a:p>
        </p:txBody>
      </p:sp>
      <p:pic>
        <p:nvPicPr>
          <p:cNvPr id="36868" name="Picture 3" descr="F4_3"/>
          <p:cNvPicPr>
            <a:picLocks noChangeAspect="1" noChangeArrowheads="1"/>
          </p:cNvPicPr>
          <p:nvPr/>
        </p:nvPicPr>
        <p:blipFill>
          <a:blip r:embed="rId3" cstate="print">
            <a:lum bright="-80000" contrast="80000"/>
          </a:blip>
          <a:srcRect/>
          <a:stretch>
            <a:fillRect/>
          </a:stretch>
        </p:blipFill>
        <p:spPr bwMode="auto">
          <a:xfrm>
            <a:off x="422031" y="1676400"/>
            <a:ext cx="8370277" cy="4343400"/>
          </a:xfrm>
          <a:prstGeom prst="rect">
            <a:avLst/>
          </a:prstGeom>
          <a:noFill/>
          <a:ln w="76200">
            <a:solidFill>
              <a:srgbClr val="FF9900"/>
            </a:solidFill>
            <a:miter lim="800000"/>
            <a:headEnd/>
            <a:tailEnd/>
          </a:ln>
        </p:spPr>
      </p:pic>
    </p:spTree>
    <p:extLst>
      <p:ext uri="{BB962C8B-B14F-4D97-AF65-F5344CB8AC3E}">
        <p14:creationId xmlns:p14="http://schemas.microsoft.com/office/powerpoint/2010/main" val="2978356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9BFF5C6-B588-496D-98AB-93F01AC7E829}" type="slidenum">
              <a:rPr lang="en-US"/>
              <a:pPr>
                <a:defRPr/>
              </a:pPr>
              <a:t>24</a:t>
            </a:fld>
            <a:endParaRPr lang="en-US"/>
          </a:p>
        </p:txBody>
      </p:sp>
      <p:sp>
        <p:nvSpPr>
          <p:cNvPr id="165890" name="Rectangle 2"/>
          <p:cNvSpPr>
            <a:spLocks noGrp="1" noChangeArrowheads="1"/>
          </p:cNvSpPr>
          <p:nvPr>
            <p:ph type="title"/>
          </p:nvPr>
        </p:nvSpPr>
        <p:spPr>
          <a:xfrm>
            <a:off x="1187624" y="1"/>
            <a:ext cx="7956376" cy="1484313"/>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dirty="0">
                <a:solidFill>
                  <a:schemeClr val="accent2">
                    <a:lumMod val="75000"/>
                    <a:lumOff val="25000"/>
                  </a:schemeClr>
                </a:solidFill>
                <a:effectLst>
                  <a:outerShdw blurRad="38100" dist="38100" dir="2700000" algn="tl">
                    <a:srgbClr val="000000"/>
                  </a:outerShdw>
                </a:effectLst>
                <a:latin typeface="Arial" charset="0"/>
              </a:rPr>
              <a:t>Modulación de </a:t>
            </a:r>
            <a:r>
              <a:rPr lang="es-ES_tradnl" sz="4800" b="1" i="1" dirty="0" err="1">
                <a:solidFill>
                  <a:schemeClr val="accent2">
                    <a:lumMod val="75000"/>
                    <a:lumOff val="25000"/>
                  </a:schemeClr>
                </a:solidFill>
                <a:effectLst>
                  <a:outerShdw blurRad="38100" dist="38100" dir="2700000" algn="tl">
                    <a:srgbClr val="000000"/>
                  </a:outerShdw>
                </a:effectLst>
                <a:latin typeface="Arial" charset="0"/>
              </a:rPr>
              <a:t>Multifase</a:t>
            </a:r>
            <a:r>
              <a:rPr lang="es-ES_tradnl" sz="4800" b="1" i="1" dirty="0">
                <a:solidFill>
                  <a:schemeClr val="accent2">
                    <a:lumMod val="75000"/>
                    <a:lumOff val="25000"/>
                  </a:schemeClr>
                </a:solidFill>
                <a:effectLst>
                  <a:outerShdw blurRad="38100" dist="38100" dir="2700000" algn="tl">
                    <a:srgbClr val="000000"/>
                  </a:outerShdw>
                </a:effectLst>
                <a:latin typeface="Arial" charset="0"/>
              </a:rPr>
              <a:t> (MPSK)</a:t>
            </a:r>
          </a:p>
        </p:txBody>
      </p:sp>
      <p:sp>
        <p:nvSpPr>
          <p:cNvPr id="165891" name="Rectangle 3"/>
          <p:cNvSpPr>
            <a:spLocks noGrp="1" noChangeArrowheads="1"/>
          </p:cNvSpPr>
          <p:nvPr>
            <p:ph type="body" idx="1"/>
          </p:nvPr>
        </p:nvSpPr>
        <p:spPr>
          <a:xfrm>
            <a:off x="281354" y="2209800"/>
            <a:ext cx="8510954" cy="4114800"/>
          </a:xfrm>
          <a:solidFill>
            <a:schemeClr val="accent3">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a:solidFill>
                  <a:schemeClr val="accent2">
                    <a:lumMod val="75000"/>
                    <a:lumOff val="25000"/>
                  </a:schemeClr>
                </a:solidFill>
                <a:latin typeface="Arial" charset="0"/>
              </a:rPr>
              <a:t>La señal portadora puede tener mas de un forma de modulación de fase y asociar cada estado a dos bits, tres bits etc.  </a:t>
            </a:r>
          </a:p>
          <a:p>
            <a:pPr algn="just">
              <a:lnSpc>
                <a:spcPct val="90000"/>
              </a:lnSpc>
            </a:pPr>
            <a:r>
              <a:rPr lang="es-ES_tradnl" b="1" i="1">
                <a:solidFill>
                  <a:schemeClr val="accent2">
                    <a:lumMod val="75000"/>
                    <a:lumOff val="25000"/>
                  </a:schemeClr>
                </a:solidFill>
                <a:latin typeface="Arial" charset="0"/>
              </a:rPr>
              <a:t>La señal portadora toma varios valores diferentes de fase, asignado los valores a dibits, tribits etc. </a:t>
            </a:r>
          </a:p>
          <a:p>
            <a:pPr algn="just">
              <a:lnSpc>
                <a:spcPct val="90000"/>
              </a:lnSpc>
            </a:pPr>
            <a:r>
              <a:rPr lang="es-ES_tradnl" b="1" i="1">
                <a:solidFill>
                  <a:schemeClr val="accent2">
                    <a:lumMod val="75000"/>
                    <a:lumOff val="25000"/>
                  </a:schemeClr>
                </a:solidFill>
                <a:latin typeface="Arial" charset="0"/>
              </a:rPr>
              <a:t>BPSK </a:t>
            </a:r>
          </a:p>
        </p:txBody>
      </p:sp>
    </p:spTree>
    <p:extLst>
      <p:ext uri="{BB962C8B-B14F-4D97-AF65-F5344CB8AC3E}">
        <p14:creationId xmlns:p14="http://schemas.microsoft.com/office/powerpoint/2010/main" val="1432184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5316B8BD-2EDC-4406-BD23-5DDD84C05F1F}" type="slidenum">
              <a:rPr lang="en-US"/>
              <a:pPr>
                <a:defRPr/>
              </a:pPr>
              <a:t>25</a:t>
            </a:fld>
            <a:endParaRPr lang="en-US"/>
          </a:p>
        </p:txBody>
      </p:sp>
      <p:sp>
        <p:nvSpPr>
          <p:cNvPr id="228354" name="Rectangle 2"/>
          <p:cNvSpPr>
            <a:spLocks noGrp="1" noChangeArrowheads="1"/>
          </p:cNvSpPr>
          <p:nvPr>
            <p:ph type="title"/>
          </p:nvPr>
        </p:nvSpPr>
        <p:spPr>
          <a:xfrm>
            <a:off x="0" y="0"/>
            <a:ext cx="9144000" cy="16002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 de Codificación de Pulsos (PCM)</a:t>
            </a:r>
          </a:p>
        </p:txBody>
      </p:sp>
      <p:sp>
        <p:nvSpPr>
          <p:cNvPr id="38916" name="Rectangle 3"/>
          <p:cNvSpPr>
            <a:spLocks noGrp="1" noChangeArrowheads="1"/>
          </p:cNvSpPr>
          <p:nvPr>
            <p:ph type="body" idx="1"/>
          </p:nvPr>
        </p:nvSpPr>
        <p:spPr>
          <a:xfrm>
            <a:off x="281354" y="2057400"/>
            <a:ext cx="4853354" cy="4191000"/>
          </a:xfrm>
          <a:solidFill>
            <a:schemeClr val="accent3">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a:solidFill>
                  <a:schemeClr val="accent2">
                    <a:lumMod val="75000"/>
                    <a:lumOff val="25000"/>
                  </a:schemeClr>
                </a:solidFill>
                <a:latin typeface="Arial" charset="0"/>
              </a:rPr>
              <a:t>La señal portadora puede tener mas de un forma de Modulación de Amplitud y asociar cada estado a 4 Bits  </a:t>
            </a:r>
            <a:r>
              <a:rPr lang="es-ES_tradnl" b="1" i="1">
                <a:solidFill>
                  <a:schemeClr val="accent2">
                    <a:lumMod val="75000"/>
                    <a:lumOff val="25000"/>
                  </a:schemeClr>
                </a:solidFill>
                <a:latin typeface="Arial" charset="0"/>
                <a:sym typeface="Wingdings 3" pitchFamily="18" charset="2"/>
              </a:rPr>
              <a:t> 16 Estados</a:t>
            </a:r>
            <a:r>
              <a:rPr lang="es-ES_tradnl" b="1" i="1">
                <a:solidFill>
                  <a:schemeClr val="accent2">
                    <a:lumMod val="75000"/>
                    <a:lumOff val="25000"/>
                  </a:schemeClr>
                </a:solidFill>
                <a:latin typeface="Arial" charset="0"/>
              </a:rPr>
              <a:t> </a:t>
            </a:r>
          </a:p>
        </p:txBody>
      </p:sp>
      <p:sp>
        <p:nvSpPr>
          <p:cNvPr id="228357" name="Rectangle 5"/>
          <p:cNvSpPr>
            <a:spLocks noChangeArrowheads="1"/>
          </p:cNvSpPr>
          <p:nvPr/>
        </p:nvSpPr>
        <p:spPr bwMode="auto">
          <a:xfrm>
            <a:off x="3390900" y="194945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38918" name="Picture 4" descr="pcm2"/>
          <p:cNvPicPr>
            <a:picLocks noChangeAspect="1" noChangeArrowheads="1"/>
          </p:cNvPicPr>
          <p:nvPr/>
        </p:nvPicPr>
        <p:blipFill>
          <a:blip r:embed="rId3" cstate="print">
            <a:lum bright="-40000" contrast="60000"/>
          </a:blip>
          <a:srcRect/>
          <a:stretch>
            <a:fillRect/>
          </a:stretch>
        </p:blipFill>
        <p:spPr bwMode="auto">
          <a:xfrm>
            <a:off x="5275385" y="1828800"/>
            <a:ext cx="3868615" cy="4495800"/>
          </a:xfrm>
          <a:prstGeom prst="rect">
            <a:avLst/>
          </a:prstGeom>
          <a:noFill/>
          <a:ln w="9525">
            <a:noFill/>
            <a:miter lim="800000"/>
            <a:headEnd/>
            <a:tailEnd/>
          </a:ln>
        </p:spPr>
      </p:pic>
    </p:spTree>
    <p:extLst>
      <p:ext uri="{BB962C8B-B14F-4D97-AF65-F5344CB8AC3E}">
        <p14:creationId xmlns:p14="http://schemas.microsoft.com/office/powerpoint/2010/main" val="1274729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05C33EB9-9728-4FB2-A496-C71FF1DF60E7}" type="slidenum">
              <a:rPr lang="en-US"/>
              <a:pPr>
                <a:defRPr/>
              </a:pPr>
              <a:t>26</a:t>
            </a:fld>
            <a:endParaRPr lang="en-US"/>
          </a:p>
        </p:txBody>
      </p:sp>
      <p:sp>
        <p:nvSpPr>
          <p:cNvPr id="348162" name="Rectangle 1026"/>
          <p:cNvSpPr>
            <a:spLocks noGrp="1" noChangeArrowheads="1"/>
          </p:cNvSpPr>
          <p:nvPr>
            <p:ph type="title"/>
          </p:nvPr>
        </p:nvSpPr>
        <p:spPr>
          <a:xfrm>
            <a:off x="783981" y="0"/>
            <a:ext cx="7772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a:solidFill>
                  <a:schemeClr val="accent2">
                    <a:lumMod val="75000"/>
                    <a:lumOff val="25000"/>
                  </a:schemeClr>
                </a:solidFill>
                <a:effectLst>
                  <a:outerShdw blurRad="38100" dist="38100" dir="2700000" algn="tl">
                    <a:srgbClr val="000000"/>
                  </a:outerShdw>
                </a:effectLst>
                <a:latin typeface="Arial" charset="0"/>
              </a:rPr>
              <a:t>Modulación 2B1Q</a:t>
            </a:r>
          </a:p>
        </p:txBody>
      </p:sp>
      <p:sp>
        <p:nvSpPr>
          <p:cNvPr id="348163" name="Rectangle 1027"/>
          <p:cNvSpPr>
            <a:spLocks noGrp="1" noChangeArrowheads="1"/>
          </p:cNvSpPr>
          <p:nvPr>
            <p:ph type="body" idx="1"/>
          </p:nvPr>
        </p:nvSpPr>
        <p:spPr>
          <a:xfrm>
            <a:off x="395536" y="1219200"/>
            <a:ext cx="8568952" cy="4876800"/>
          </a:xfrm>
          <a:solidFill>
            <a:schemeClr val="accent3">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2600" b="1" i="1" dirty="0">
                <a:solidFill>
                  <a:schemeClr val="accent2">
                    <a:lumMod val="75000"/>
                    <a:lumOff val="25000"/>
                  </a:schemeClr>
                </a:solidFill>
                <a:latin typeface="Arial" charset="0"/>
              </a:rPr>
              <a:t>Esta tecnología de Modulación Digital es bastante utilizada actualmente en ISDN.</a:t>
            </a:r>
          </a:p>
          <a:p>
            <a:pPr algn="just">
              <a:lnSpc>
                <a:spcPct val="90000"/>
              </a:lnSpc>
            </a:pPr>
            <a:r>
              <a:rPr lang="es-ES_tradnl" sz="2600" b="1" i="1" dirty="0">
                <a:solidFill>
                  <a:schemeClr val="accent2">
                    <a:lumMod val="75000"/>
                    <a:lumOff val="25000"/>
                  </a:schemeClr>
                </a:solidFill>
                <a:latin typeface="Arial" charset="0"/>
              </a:rPr>
              <a:t>Utiliza modulación por amplitud de pulsos (PAM), que consiste en tomar 2 elementos binarios (22 = 4 combinaciones) y codificarlos en un elemento cuaternario (41 = 4 combinaciones).</a:t>
            </a:r>
          </a:p>
          <a:p>
            <a:pPr algn="just">
              <a:lnSpc>
                <a:spcPct val="90000"/>
              </a:lnSpc>
            </a:pPr>
            <a:r>
              <a:rPr lang="es-ES_tradnl" sz="2600" b="1" i="1" dirty="0">
                <a:solidFill>
                  <a:schemeClr val="accent2">
                    <a:lumMod val="75000"/>
                    <a:lumOff val="25000"/>
                  </a:schemeClr>
                </a:solidFill>
                <a:latin typeface="Arial" charset="0"/>
              </a:rPr>
              <a:t>La ocupación del espectro en el caso de codificar una señal de 2 Mbit/s es de 0 a 584 kHz.</a:t>
            </a:r>
          </a:p>
          <a:p>
            <a:pPr algn="just">
              <a:lnSpc>
                <a:spcPct val="90000"/>
              </a:lnSpc>
            </a:pPr>
            <a:endParaRPr lang="es-ES_tradnl" sz="2600" b="1" i="1" dirty="0">
              <a:solidFill>
                <a:schemeClr val="accent2">
                  <a:lumMod val="75000"/>
                  <a:lumOff val="25000"/>
                </a:schemeClr>
              </a:solidFill>
              <a:latin typeface="Arial" charset="0"/>
            </a:endParaRPr>
          </a:p>
        </p:txBody>
      </p:sp>
      <p:graphicFrame>
        <p:nvGraphicFramePr>
          <p:cNvPr id="2050" name="Object 1028"/>
          <p:cNvGraphicFramePr>
            <a:graphicFrameLocks noChangeAspect="1"/>
          </p:cNvGraphicFramePr>
          <p:nvPr>
            <p:extLst>
              <p:ext uri="{D42A27DB-BD31-4B8C-83A1-F6EECF244321}">
                <p14:modId xmlns:p14="http://schemas.microsoft.com/office/powerpoint/2010/main" val="1971433361"/>
              </p:ext>
            </p:extLst>
          </p:nvPr>
        </p:nvGraphicFramePr>
        <p:xfrm>
          <a:off x="899592" y="4365104"/>
          <a:ext cx="7848600" cy="1647825"/>
        </p:xfrm>
        <a:graphic>
          <a:graphicData uri="http://schemas.openxmlformats.org/presentationml/2006/ole">
            <mc:AlternateContent xmlns:mc="http://schemas.openxmlformats.org/markup-compatibility/2006">
              <mc:Choice xmlns:v="urn:schemas-microsoft-com:vml" Requires="v">
                <p:oleObj spid="_x0000_s74780" name="Imagen de mapa de bits" r:id="rId4" imgW="5800857" imgH="1038168" progId="PBrush">
                  <p:embed/>
                </p:oleObj>
              </mc:Choice>
              <mc:Fallback>
                <p:oleObj name="Imagen de mapa de bits" r:id="rId4" imgW="5800857" imgH="1038168" progId="PBrush">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365104"/>
                        <a:ext cx="7848600" cy="1647825"/>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05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969187A-F807-4759-A8EB-5A494AEF8481}" type="slidenum">
              <a:rPr lang="en-US"/>
              <a:pPr>
                <a:defRPr/>
              </a:pPr>
              <a:t>27</a:t>
            </a:fld>
            <a:endParaRPr lang="en-US"/>
          </a:p>
        </p:txBody>
      </p:sp>
      <p:sp>
        <p:nvSpPr>
          <p:cNvPr id="349186" name="Rectangle 1026"/>
          <p:cNvSpPr>
            <a:spLocks noGrp="1" noChangeArrowheads="1"/>
          </p:cNvSpPr>
          <p:nvPr>
            <p:ph type="title"/>
          </p:nvPr>
        </p:nvSpPr>
        <p:spPr>
          <a:xfrm>
            <a:off x="0" y="188913"/>
            <a:ext cx="9144000" cy="1439862"/>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accent2">
                    <a:lumMod val="75000"/>
                    <a:lumOff val="25000"/>
                  </a:schemeClr>
                </a:solidFill>
                <a:effectLst>
                  <a:outerShdw blurRad="38100" dist="38100" dir="2700000" algn="tl">
                    <a:srgbClr val="000000"/>
                  </a:outerShdw>
                </a:effectLst>
                <a:latin typeface="Arial" charset="0"/>
              </a:rPr>
              <a:t>Modulación CAP</a:t>
            </a:r>
            <a:br>
              <a:rPr lang="es-ES_tradnl" sz="4000" b="1" i="1">
                <a:solidFill>
                  <a:schemeClr val="accent2">
                    <a:lumMod val="75000"/>
                    <a:lumOff val="25000"/>
                  </a:schemeClr>
                </a:solidFill>
                <a:effectLst>
                  <a:outerShdw blurRad="38100" dist="38100" dir="2700000" algn="tl">
                    <a:srgbClr val="000000"/>
                  </a:outerShdw>
                </a:effectLst>
                <a:latin typeface="Arial" charset="0"/>
              </a:rPr>
            </a:br>
            <a:r>
              <a:rPr lang="es-ES_tradnl" sz="4000" b="1" i="1">
                <a:solidFill>
                  <a:schemeClr val="accent2">
                    <a:lumMod val="75000"/>
                    <a:lumOff val="25000"/>
                  </a:schemeClr>
                </a:solidFill>
                <a:effectLst>
                  <a:outerShdw blurRad="38100" dist="38100" dir="2700000" algn="tl">
                    <a:srgbClr val="000000"/>
                  </a:outerShdw>
                </a:effectLst>
                <a:latin typeface="Arial" charset="0"/>
              </a:rPr>
              <a:t>CARRIERLESS AMPLITUDE FHASE</a:t>
            </a:r>
          </a:p>
        </p:txBody>
      </p:sp>
      <p:sp>
        <p:nvSpPr>
          <p:cNvPr id="349187" name="Rectangle 1027"/>
          <p:cNvSpPr>
            <a:spLocks noGrp="1" noChangeArrowheads="1"/>
          </p:cNvSpPr>
          <p:nvPr>
            <p:ph type="body" idx="1"/>
          </p:nvPr>
        </p:nvSpPr>
        <p:spPr>
          <a:xfrm>
            <a:off x="228600" y="1981200"/>
            <a:ext cx="8735888" cy="4114800"/>
          </a:xfrm>
          <a:solidFill>
            <a:schemeClr val="accent3">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dirty="0">
                <a:solidFill>
                  <a:schemeClr val="bg1">
                    <a:lumMod val="60000"/>
                    <a:lumOff val="40000"/>
                  </a:schemeClr>
                </a:solidFill>
                <a:latin typeface="Arial" panose="020B0604020202020204" pitchFamily="34" charset="0"/>
                <a:cs typeface="Arial" panose="020B0604020202020204" pitchFamily="34" charset="0"/>
              </a:rPr>
              <a:t>Esta es una nueva tecnología desarrollada en la década de </a:t>
            </a:r>
            <a:r>
              <a:rPr lang="es-ES_tradnl" b="1" i="1" dirty="0" smtClean="0">
                <a:solidFill>
                  <a:schemeClr val="bg1">
                    <a:lumMod val="60000"/>
                    <a:lumOff val="40000"/>
                  </a:schemeClr>
                </a:solidFill>
                <a:latin typeface="Arial" panose="020B0604020202020204" pitchFamily="34" charset="0"/>
                <a:cs typeface="Arial" panose="020B0604020202020204" pitchFamily="34" charset="0"/>
              </a:rPr>
              <a:t>80.</a:t>
            </a:r>
            <a:endParaRPr lang="es-ES_tradnl" b="1" i="1" dirty="0">
              <a:solidFill>
                <a:schemeClr val="bg1">
                  <a:lumMod val="60000"/>
                  <a:lumOff val="40000"/>
                </a:schemeClr>
              </a:solidFill>
              <a:latin typeface="Arial" panose="020B0604020202020204" pitchFamily="34" charset="0"/>
              <a:cs typeface="Arial" panose="020B0604020202020204" pitchFamily="34" charset="0"/>
            </a:endParaRPr>
          </a:p>
          <a:p>
            <a:pPr lvl="1"/>
            <a:r>
              <a:rPr lang="es-ES_tradnl" sz="3600" dirty="0">
                <a:solidFill>
                  <a:schemeClr val="bg1">
                    <a:lumMod val="60000"/>
                    <a:lumOff val="40000"/>
                  </a:schemeClr>
                </a:solidFill>
                <a:latin typeface="Arial" panose="020B0604020202020204" pitchFamily="34" charset="0"/>
                <a:cs typeface="Arial" panose="020B0604020202020204" pitchFamily="34" charset="0"/>
              </a:rPr>
              <a:t> </a:t>
            </a:r>
            <a:r>
              <a:rPr lang="es-ES_tradnl" sz="3200" b="1" i="1" dirty="0">
                <a:solidFill>
                  <a:schemeClr val="bg1">
                    <a:lumMod val="60000"/>
                    <a:lumOff val="40000"/>
                  </a:schemeClr>
                </a:solidFill>
                <a:latin typeface="Arial" panose="020B0604020202020204" pitchFamily="34" charset="0"/>
                <a:ea typeface="+mn-ea"/>
                <a:cs typeface="Arial" panose="020B0604020202020204" pitchFamily="34" charset="0"/>
              </a:rPr>
              <a:t>Sistema de única portadora que codifica la señal binaria de 2 Mbit/s según un diagrama de 32 puntos con modulación en amplitud y fase.</a:t>
            </a:r>
          </a:p>
          <a:p>
            <a:pPr lvl="1"/>
            <a:r>
              <a:rPr lang="es-ES_tradnl" sz="3200" b="1" i="1" dirty="0">
                <a:solidFill>
                  <a:schemeClr val="bg1">
                    <a:lumMod val="60000"/>
                    <a:lumOff val="40000"/>
                  </a:schemeClr>
                </a:solidFill>
                <a:latin typeface="Arial" panose="020B0604020202020204" pitchFamily="34" charset="0"/>
                <a:ea typeface="+mn-ea"/>
                <a:cs typeface="Arial" panose="020B0604020202020204" pitchFamily="34" charset="0"/>
              </a:rPr>
              <a:t>Basada en técnicas de </a:t>
            </a:r>
            <a:r>
              <a:rPr lang="es-ES_tradnl" sz="3200" b="1" i="1" dirty="0" err="1">
                <a:solidFill>
                  <a:schemeClr val="bg1">
                    <a:lumMod val="60000"/>
                    <a:lumOff val="40000"/>
                  </a:schemeClr>
                </a:solidFill>
                <a:latin typeface="Arial" panose="020B0604020202020204" pitchFamily="34" charset="0"/>
                <a:ea typeface="+mn-ea"/>
                <a:cs typeface="Arial" panose="020B0604020202020204" pitchFamily="34" charset="0"/>
              </a:rPr>
              <a:t>multiplexación</a:t>
            </a:r>
            <a:r>
              <a:rPr lang="es-ES_tradnl" sz="3200" b="1" i="1" dirty="0">
                <a:solidFill>
                  <a:schemeClr val="bg1">
                    <a:lumMod val="60000"/>
                    <a:lumOff val="40000"/>
                  </a:schemeClr>
                </a:solidFill>
                <a:latin typeface="Arial" panose="020B0604020202020204" pitchFamily="34" charset="0"/>
                <a:ea typeface="+mn-ea"/>
                <a:cs typeface="Arial" panose="020B0604020202020204" pitchFamily="34" charset="0"/>
              </a:rPr>
              <a:t> </a:t>
            </a:r>
          </a:p>
          <a:p>
            <a:pPr lvl="1"/>
            <a:endParaRPr lang="es-ES_tradnl" dirty="0">
              <a:solidFill>
                <a:schemeClr val="bg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789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6D02950-5B32-48E2-9E33-D95038F8D907}" type="slidenum">
              <a:rPr lang="en-US"/>
              <a:pPr>
                <a:defRPr/>
              </a:pPr>
              <a:t>28</a:t>
            </a:fld>
            <a:endParaRPr lang="en-US"/>
          </a:p>
        </p:txBody>
      </p:sp>
      <p:sp>
        <p:nvSpPr>
          <p:cNvPr id="166914" name="Rectangle 2"/>
          <p:cNvSpPr>
            <a:spLocks noGrp="1" noChangeArrowheads="1"/>
          </p:cNvSpPr>
          <p:nvPr>
            <p:ph type="title"/>
          </p:nvPr>
        </p:nvSpPr>
        <p:spPr>
          <a:xfrm>
            <a:off x="714348" y="214290"/>
            <a:ext cx="8153400" cy="1143000"/>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lumOff val="25000"/>
                  </a:schemeClr>
                </a:solidFill>
                <a:effectLst>
                  <a:outerShdw blurRad="38100" dist="38100" dir="2700000" algn="tl">
                    <a:srgbClr val="000000"/>
                  </a:outerShdw>
                </a:effectLst>
                <a:latin typeface="Arial" charset="0"/>
              </a:rPr>
              <a:t>Modulación de Multinivel </a:t>
            </a:r>
            <a:br>
              <a:rPr lang="es-ES_tradnl" sz="3600" b="1" i="1" dirty="0">
                <a:solidFill>
                  <a:schemeClr val="accent2">
                    <a:lumMod val="75000"/>
                    <a:lumOff val="25000"/>
                  </a:schemeClr>
                </a:solidFill>
                <a:effectLst>
                  <a:outerShdw blurRad="38100" dist="38100" dir="2700000" algn="tl">
                    <a:srgbClr val="000000"/>
                  </a:outerShdw>
                </a:effectLst>
                <a:latin typeface="Arial" charset="0"/>
              </a:rPr>
            </a:br>
            <a:r>
              <a:rPr lang="es-ES_tradnl" sz="3600" b="1" i="1" dirty="0">
                <a:solidFill>
                  <a:schemeClr val="accent2">
                    <a:lumMod val="75000"/>
                    <a:lumOff val="25000"/>
                  </a:schemeClr>
                </a:solidFill>
                <a:effectLst>
                  <a:outerShdw blurRad="38100" dist="38100" dir="2700000" algn="tl">
                    <a:srgbClr val="000000"/>
                  </a:outerShdw>
                </a:effectLst>
                <a:latin typeface="Arial" charset="0"/>
              </a:rPr>
              <a:t>MQAM </a:t>
            </a:r>
            <a:r>
              <a:rPr lang="es-ES_tradnl" sz="2400" b="1" i="1" dirty="0">
                <a:solidFill>
                  <a:schemeClr val="accent2">
                    <a:lumMod val="75000"/>
                    <a:lumOff val="25000"/>
                  </a:schemeClr>
                </a:solidFill>
                <a:effectLst>
                  <a:outerShdw blurRad="38100" dist="38100" dir="2700000" algn="tl">
                    <a:srgbClr val="000000"/>
                  </a:outerShdw>
                </a:effectLst>
                <a:latin typeface="Arial" charset="0"/>
              </a:rPr>
              <a:t>(</a:t>
            </a:r>
            <a:r>
              <a:rPr lang="es-ES_tradnl" sz="2400" b="1" i="1" dirty="0" err="1">
                <a:solidFill>
                  <a:schemeClr val="accent2">
                    <a:lumMod val="75000"/>
                    <a:lumOff val="25000"/>
                  </a:schemeClr>
                </a:solidFill>
                <a:effectLst>
                  <a:outerShdw blurRad="38100" dist="38100" dir="2700000" algn="tl">
                    <a:srgbClr val="000000"/>
                  </a:outerShdw>
                </a:effectLst>
                <a:latin typeface="Arial" charset="0"/>
              </a:rPr>
              <a:t>Multi-Quadrature</a:t>
            </a:r>
            <a:r>
              <a:rPr lang="es-ES_tradnl" sz="2400" b="1" i="1" dirty="0">
                <a:solidFill>
                  <a:schemeClr val="accent2">
                    <a:lumMod val="75000"/>
                    <a:lumOff val="25000"/>
                  </a:schemeClr>
                </a:solidFill>
                <a:effectLst>
                  <a:outerShdw blurRad="38100" dist="38100" dir="2700000" algn="tl">
                    <a:srgbClr val="000000"/>
                  </a:outerShdw>
                </a:effectLst>
                <a:latin typeface="Arial" charset="0"/>
              </a:rPr>
              <a:t> </a:t>
            </a:r>
            <a:r>
              <a:rPr lang="es-ES_tradnl" sz="2400" b="1" i="1" dirty="0" err="1">
                <a:solidFill>
                  <a:schemeClr val="accent2">
                    <a:lumMod val="75000"/>
                    <a:lumOff val="25000"/>
                  </a:schemeClr>
                </a:solidFill>
                <a:effectLst>
                  <a:outerShdw blurRad="38100" dist="38100" dir="2700000" algn="tl">
                    <a:srgbClr val="000000"/>
                  </a:outerShdw>
                </a:effectLst>
                <a:latin typeface="Arial" charset="0"/>
              </a:rPr>
              <a:t>Amplitude</a:t>
            </a:r>
            <a:r>
              <a:rPr lang="es-ES_tradnl" sz="2400" b="1" i="1" dirty="0">
                <a:solidFill>
                  <a:schemeClr val="accent2">
                    <a:lumMod val="75000"/>
                    <a:lumOff val="25000"/>
                  </a:schemeClr>
                </a:solidFill>
                <a:effectLst>
                  <a:outerShdw blurRad="38100" dist="38100" dir="2700000" algn="tl">
                    <a:srgbClr val="000000"/>
                  </a:outerShdw>
                </a:effectLst>
                <a:latin typeface="Arial" charset="0"/>
              </a:rPr>
              <a:t> </a:t>
            </a:r>
            <a:r>
              <a:rPr lang="es-ES_tradnl" sz="2400" b="1" i="1" dirty="0" err="1">
                <a:solidFill>
                  <a:schemeClr val="accent2">
                    <a:lumMod val="75000"/>
                    <a:lumOff val="25000"/>
                  </a:schemeClr>
                </a:solidFill>
                <a:effectLst>
                  <a:outerShdw blurRad="38100" dist="38100" dir="2700000" algn="tl">
                    <a:srgbClr val="000000"/>
                  </a:outerShdw>
                </a:effectLst>
                <a:latin typeface="Arial" charset="0"/>
              </a:rPr>
              <a:t>Modulation</a:t>
            </a:r>
            <a:r>
              <a:rPr lang="es-ES_tradnl" sz="3600" b="1" i="1" dirty="0">
                <a:solidFill>
                  <a:schemeClr val="accent2">
                    <a:lumMod val="75000"/>
                    <a:lumOff val="25000"/>
                  </a:schemeClr>
                </a:solidFill>
                <a:effectLst>
                  <a:outerShdw blurRad="38100" dist="38100" dir="2700000" algn="tl">
                    <a:srgbClr val="000000"/>
                  </a:outerShdw>
                </a:effectLst>
                <a:latin typeface="Arial" charset="0"/>
              </a:rPr>
              <a:t>)</a:t>
            </a:r>
          </a:p>
        </p:txBody>
      </p:sp>
      <p:sp>
        <p:nvSpPr>
          <p:cNvPr id="40964" name="Rectangle 3"/>
          <p:cNvSpPr>
            <a:spLocks noGrp="1" noChangeArrowheads="1"/>
          </p:cNvSpPr>
          <p:nvPr>
            <p:ph type="body" idx="1"/>
          </p:nvPr>
        </p:nvSpPr>
        <p:spPr>
          <a:xfrm>
            <a:off x="251520" y="1556792"/>
            <a:ext cx="8568952" cy="4658290"/>
          </a:xfrm>
          <a:solidFill>
            <a:schemeClr val="accent3">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dirty="0" smtClean="0">
                <a:solidFill>
                  <a:schemeClr val="bg1">
                    <a:lumMod val="60000"/>
                    <a:lumOff val="40000"/>
                  </a:schemeClr>
                </a:solidFill>
                <a:latin typeface="Arial" panose="020B0604020202020204" pitchFamily="34" charset="0"/>
                <a:cs typeface="Arial" panose="020B0604020202020204" pitchFamily="34" charset="0"/>
              </a:rPr>
              <a:t>El método se basa en la modulación de amplitud de dos señales portadora desfasadas 90 grados entre si.</a:t>
            </a:r>
          </a:p>
          <a:p>
            <a:pPr algn="just">
              <a:lnSpc>
                <a:spcPct val="90000"/>
              </a:lnSpc>
            </a:pPr>
            <a:r>
              <a:rPr lang="es-ES" b="1" i="1" dirty="0" smtClean="0">
                <a:solidFill>
                  <a:schemeClr val="bg1">
                    <a:lumMod val="60000"/>
                    <a:lumOff val="40000"/>
                  </a:schemeClr>
                </a:solidFill>
                <a:latin typeface="Arial" panose="020B0604020202020204" pitchFamily="34" charset="0"/>
                <a:cs typeface="Arial" panose="020B0604020202020204" pitchFamily="34" charset="0"/>
              </a:rPr>
              <a:t>4-QAM /16-QAM /64-QAM</a:t>
            </a:r>
            <a:endParaRPr lang="es-ES_tradnl" b="1" i="1" dirty="0" smtClean="0">
              <a:solidFill>
                <a:schemeClr val="bg1">
                  <a:lumMod val="60000"/>
                  <a:lumOff val="40000"/>
                </a:schemeClr>
              </a:solidFill>
              <a:latin typeface="Arial" panose="020B0604020202020204" pitchFamily="34" charset="0"/>
              <a:cs typeface="Arial" panose="020B0604020202020204" pitchFamily="34" charset="0"/>
            </a:endParaRPr>
          </a:p>
          <a:p>
            <a:pPr algn="just">
              <a:lnSpc>
                <a:spcPct val="90000"/>
              </a:lnSpc>
            </a:pPr>
            <a:r>
              <a:rPr lang="es-ES_tradnl" b="1" i="1" dirty="0" smtClean="0">
                <a:solidFill>
                  <a:schemeClr val="bg1">
                    <a:lumMod val="60000"/>
                    <a:lumOff val="40000"/>
                  </a:schemeClr>
                </a:solidFill>
                <a:latin typeface="Arial" panose="020B0604020202020204" pitchFamily="34" charset="0"/>
                <a:cs typeface="Arial" panose="020B0604020202020204" pitchFamily="34" charset="0"/>
              </a:rPr>
              <a:t>Son dos portadoras independientes, en cuadratura, creando dos canales independientes. </a:t>
            </a:r>
          </a:p>
          <a:p>
            <a:pPr algn="just">
              <a:lnSpc>
                <a:spcPct val="90000"/>
              </a:lnSpc>
            </a:pPr>
            <a:r>
              <a:rPr lang="es-ES_tradnl" b="1" i="1" dirty="0" err="1" smtClean="0">
                <a:solidFill>
                  <a:schemeClr val="bg1">
                    <a:lumMod val="60000"/>
                    <a:lumOff val="40000"/>
                  </a:schemeClr>
                </a:solidFill>
                <a:latin typeface="Arial" panose="020B0604020202020204" pitchFamily="34" charset="0"/>
                <a:cs typeface="Arial" panose="020B0604020202020204" pitchFamily="34" charset="0"/>
              </a:rPr>
              <a:t>Ej</a:t>
            </a:r>
            <a:r>
              <a:rPr lang="es-ES_tradnl" b="1" i="1" dirty="0" smtClean="0">
                <a:solidFill>
                  <a:schemeClr val="bg1">
                    <a:lumMod val="60000"/>
                    <a:lumOff val="40000"/>
                  </a:schemeClr>
                </a:solidFill>
                <a:latin typeface="Arial" panose="020B0604020202020204" pitchFamily="34" charset="0"/>
                <a:cs typeface="Arial" panose="020B0604020202020204" pitchFamily="34" charset="0"/>
              </a:rPr>
              <a:t>  Cuatro Niveles             16 Estados</a:t>
            </a:r>
          </a:p>
        </p:txBody>
      </p:sp>
      <p:sp>
        <p:nvSpPr>
          <p:cNvPr id="166916" name="AutoShape 4"/>
          <p:cNvSpPr>
            <a:spLocks noChangeArrowheads="1"/>
          </p:cNvSpPr>
          <p:nvPr/>
        </p:nvSpPr>
        <p:spPr bwMode="auto">
          <a:xfrm>
            <a:off x="4644008" y="4786322"/>
            <a:ext cx="609600" cy="714380"/>
          </a:xfrm>
          <a:prstGeom prst="rightArrow">
            <a:avLst>
              <a:gd name="adj1" fmla="val 50000"/>
              <a:gd name="adj2" fmla="val 86667"/>
            </a:avLst>
          </a:prstGeom>
          <a:solidFill>
            <a:schemeClr val="accent2">
              <a:lumMod val="10000"/>
              <a:lumOff val="90000"/>
            </a:schemeClr>
          </a:solidFill>
          <a:ln w="9525">
            <a:solidFill>
              <a:schemeClr val="bg1">
                <a:lumMod val="60000"/>
                <a:lumOff val="40000"/>
              </a:schemeClr>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5758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A10B1E03-5334-4DD1-9999-E7AF2D790A22}" type="slidenum">
              <a:rPr lang="en-US"/>
              <a:pPr>
                <a:defRPr/>
              </a:pPr>
              <a:t>29</a:t>
            </a:fld>
            <a:endParaRPr lang="en-US"/>
          </a:p>
        </p:txBody>
      </p:sp>
      <p:sp>
        <p:nvSpPr>
          <p:cNvPr id="505858" name="Rectangle 2"/>
          <p:cNvSpPr>
            <a:spLocks noGrp="1" noChangeArrowheads="1"/>
          </p:cNvSpPr>
          <p:nvPr>
            <p:ph type="title"/>
          </p:nvPr>
        </p:nvSpPr>
        <p:spPr>
          <a:xfrm>
            <a:off x="1187624" y="28600"/>
            <a:ext cx="7577046" cy="1439862"/>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AR" sz="4800" b="1" i="1">
                <a:solidFill>
                  <a:schemeClr val="accent2">
                    <a:lumMod val="75000"/>
                    <a:lumOff val="25000"/>
                  </a:schemeClr>
                </a:solidFill>
                <a:effectLst>
                  <a:outerShdw blurRad="38100" dist="38100" dir="2700000" algn="tl">
                    <a:srgbClr val="000000"/>
                  </a:outerShdw>
                </a:effectLst>
                <a:latin typeface="Arial" charset="0"/>
              </a:rPr>
              <a:t>Códigos </a:t>
            </a:r>
            <a:br>
              <a:rPr lang="es-AR" sz="4800" b="1" i="1">
                <a:solidFill>
                  <a:schemeClr val="accent2">
                    <a:lumMod val="75000"/>
                    <a:lumOff val="25000"/>
                  </a:schemeClr>
                </a:solidFill>
                <a:effectLst>
                  <a:outerShdw blurRad="38100" dist="38100" dir="2700000" algn="tl">
                    <a:srgbClr val="000000"/>
                  </a:outerShdw>
                </a:effectLst>
                <a:latin typeface="Arial" charset="0"/>
              </a:rPr>
            </a:br>
            <a:r>
              <a:rPr lang="es-AR" sz="4800" b="1" i="1">
                <a:solidFill>
                  <a:schemeClr val="accent2">
                    <a:lumMod val="75000"/>
                    <a:lumOff val="25000"/>
                  </a:schemeClr>
                </a:solidFill>
                <a:effectLst>
                  <a:outerShdw blurRad="38100" dist="38100" dir="2700000" algn="tl">
                    <a:srgbClr val="000000"/>
                  </a:outerShdw>
                </a:effectLst>
                <a:latin typeface="Arial" charset="0"/>
              </a:rPr>
              <a:t>Señales</a:t>
            </a:r>
            <a:endParaRPr lang="es-ES_tradnl" sz="4800" b="1" i="1">
              <a:solidFill>
                <a:schemeClr val="accent2">
                  <a:lumMod val="75000"/>
                  <a:lumOff val="25000"/>
                </a:schemeClr>
              </a:solidFill>
              <a:effectLst>
                <a:outerShdw blurRad="38100" dist="38100" dir="2700000" algn="tl">
                  <a:srgbClr val="000000"/>
                </a:outerShdw>
              </a:effectLst>
              <a:latin typeface="Arial" charset="0"/>
            </a:endParaRPr>
          </a:p>
        </p:txBody>
      </p:sp>
      <p:sp>
        <p:nvSpPr>
          <p:cNvPr id="505859" name="Rectangle 3"/>
          <p:cNvSpPr>
            <a:spLocks noGrp="1" noChangeArrowheads="1"/>
          </p:cNvSpPr>
          <p:nvPr>
            <p:ph type="body" idx="1"/>
          </p:nvPr>
        </p:nvSpPr>
        <p:spPr>
          <a:xfrm>
            <a:off x="0" y="1844676"/>
            <a:ext cx="9144000" cy="5013325"/>
          </a:xfrm>
          <a:solidFill>
            <a:schemeClr val="accent3">
              <a:lumMod val="20000"/>
              <a:lumOff val="80000"/>
            </a:schemeClr>
          </a:solidFill>
          <a:ln w="57150" cap="flat" cmpd="thinThick" algn="ctr">
            <a:solidFill>
              <a:schemeClr val="tx1"/>
            </a:solidFill>
          </a:ln>
        </p:spPr>
        <p:txBody>
          <a:bodyPr/>
          <a:lstStyle/>
          <a:p>
            <a:pPr>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Representación de símbolos digitales (Ceros y Unos) en señales eléctricas equivalentes que siguen determinadas reglas prácticas.</a:t>
            </a:r>
          </a:p>
          <a:p>
            <a:pPr>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Se clasifican en</a:t>
            </a:r>
          </a:p>
          <a:p>
            <a:pPr lvl="1">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Ancho de Pulso :</a:t>
            </a:r>
          </a:p>
          <a:p>
            <a:pPr lvl="2">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No retorno a cero (Total del Pulso) &gt; NRZ</a:t>
            </a:r>
          </a:p>
          <a:p>
            <a:pPr lvl="2">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Retorno a cero (Parte del Pulso &gt; RZ</a:t>
            </a:r>
          </a:p>
          <a:p>
            <a:pPr lvl="1">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Polaridad</a:t>
            </a:r>
          </a:p>
          <a:p>
            <a:pPr lvl="2">
              <a:defRPr/>
            </a:pPr>
            <a:r>
              <a:rPr lang="es-ES_tradnl" b="1" i="1" smtClean="0">
                <a:solidFill>
                  <a:schemeClr val="accent2">
                    <a:lumMod val="75000"/>
                    <a:lumOff val="25000"/>
                  </a:schemeClr>
                </a:solidFill>
                <a:effectLst>
                  <a:outerShdw blurRad="38100" dist="38100" dir="2700000" algn="tl">
                    <a:srgbClr val="FFFFFF"/>
                  </a:outerShdw>
                </a:effectLst>
                <a:latin typeface="Arial" charset="0"/>
              </a:rPr>
              <a:t>Unipolar – Polar – Bipolar.</a:t>
            </a:r>
          </a:p>
        </p:txBody>
      </p:sp>
    </p:spTree>
    <p:extLst>
      <p:ext uri="{BB962C8B-B14F-4D97-AF65-F5344CB8AC3E}">
        <p14:creationId xmlns:p14="http://schemas.microsoft.com/office/powerpoint/2010/main" val="154344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0" y="332656"/>
            <a:ext cx="9144000" cy="3269382"/>
          </a:xfrm>
          <a:gradFill rotWithShape="0">
            <a:gsLst>
              <a:gs pos="0">
                <a:srgbClr val="FF9900"/>
              </a:gs>
              <a:gs pos="100000">
                <a:srgbClr val="FFFFFF"/>
              </a:gs>
            </a:gsLst>
            <a:lin ang="5400000" scaled="1"/>
          </a:gra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6000" b="1" i="1" u="sng" dirty="0">
                <a:solidFill>
                  <a:srgbClr val="333399"/>
                </a:solidFill>
                <a:latin typeface="Arial" charset="0"/>
              </a:rPr>
              <a:t>Tecnología de Redes 2634</a:t>
            </a:r>
            <a:br>
              <a:rPr lang="es-AR" sz="6000" b="1" i="1" u="sng" dirty="0">
                <a:solidFill>
                  <a:srgbClr val="333399"/>
                </a:solidFill>
                <a:latin typeface="Arial" charset="0"/>
              </a:rPr>
            </a:br>
            <a:r>
              <a:rPr lang="es-AR" sz="3600" b="1" i="1" u="sng" dirty="0">
                <a:solidFill>
                  <a:srgbClr val="333399"/>
                </a:solidFill>
                <a:latin typeface="Arial" charset="0"/>
              </a:rPr>
              <a:t>Introducción a las Comunicaciones 0013</a:t>
            </a:r>
            <a:r>
              <a:rPr lang="es-AR" sz="3600" b="1" i="1" dirty="0">
                <a:solidFill>
                  <a:srgbClr val="333399"/>
                </a:solidFill>
                <a:latin typeface="Arial" charset="0"/>
              </a:rPr>
              <a:t/>
            </a:r>
            <a:br>
              <a:rPr lang="es-AR" sz="3600" b="1" i="1" dirty="0">
                <a:solidFill>
                  <a:srgbClr val="333399"/>
                </a:solidFill>
                <a:latin typeface="Arial" charset="0"/>
              </a:rPr>
            </a:br>
            <a:r>
              <a:rPr lang="es-AR" sz="3600" b="1" i="1" dirty="0">
                <a:solidFill>
                  <a:srgbClr val="333399"/>
                </a:solidFill>
                <a:latin typeface="Arial" charset="0"/>
              </a:rPr>
              <a:t>Unidad 1</a:t>
            </a:r>
          </a:p>
        </p:txBody>
      </p:sp>
      <p:sp>
        <p:nvSpPr>
          <p:cNvPr id="15363" name="Rectangle 3"/>
          <p:cNvSpPr>
            <a:spLocks noGrp="1" noChangeArrowheads="1"/>
          </p:cNvSpPr>
          <p:nvPr>
            <p:ph type="subTitle" idx="1"/>
          </p:nvPr>
        </p:nvSpPr>
        <p:spPr>
          <a:xfrm>
            <a:off x="1472712" y="3786188"/>
            <a:ext cx="6400800" cy="2716212"/>
          </a:xfrm>
          <a:solidFill>
            <a:srgbClr val="99FF99"/>
          </a:solidFill>
          <a:ln w="57150">
            <a:solidFill>
              <a:srgbClr val="0000FF"/>
            </a:solidFill>
          </a:ln>
        </p:spPr>
        <p:txBody>
          <a:bodyPr/>
          <a:lstStyle/>
          <a:p>
            <a:pPr>
              <a:lnSpc>
                <a:spcPct val="80000"/>
              </a:lnSpc>
            </a:pPr>
            <a:endParaRPr lang="es-ES_tradnl" sz="2800" b="1" i="1" u="sng" dirty="0" smtClean="0">
              <a:solidFill>
                <a:srgbClr val="333399"/>
              </a:solidFill>
              <a:latin typeface="Arial" charset="0"/>
            </a:endParaRPr>
          </a:p>
          <a:p>
            <a:pPr>
              <a:lnSpc>
                <a:spcPct val="80000"/>
              </a:lnSpc>
            </a:pPr>
            <a:r>
              <a:rPr lang="es-ES_tradnl" sz="2800" b="1" i="1" u="sng" dirty="0" smtClean="0">
                <a:solidFill>
                  <a:srgbClr val="333399"/>
                </a:solidFill>
                <a:latin typeface="Arial" charset="0"/>
              </a:rPr>
              <a:t>COMUNICACIONES , CONCEPTOS.</a:t>
            </a:r>
          </a:p>
          <a:p>
            <a:pPr>
              <a:lnSpc>
                <a:spcPct val="80000"/>
              </a:lnSpc>
            </a:pPr>
            <a:endParaRPr lang="es-ES_tradnl" sz="1800" b="1" i="1" u="sng" dirty="0" smtClean="0">
              <a:solidFill>
                <a:srgbClr val="333399"/>
              </a:solidFill>
              <a:latin typeface="Arial" charset="0"/>
            </a:endParaRPr>
          </a:p>
          <a:p>
            <a:pPr>
              <a:lnSpc>
                <a:spcPct val="80000"/>
              </a:lnSpc>
            </a:pPr>
            <a:r>
              <a:rPr lang="es-ES_tradnl" sz="1800" b="1" i="1" u="sng" dirty="0" smtClean="0">
                <a:solidFill>
                  <a:srgbClr val="333399"/>
                </a:solidFill>
                <a:latin typeface="Arial" charset="0"/>
              </a:rPr>
              <a:t>TECNOLOGIAS ANALIGICAS Y DIGITALES </a:t>
            </a:r>
          </a:p>
          <a:p>
            <a:pPr>
              <a:lnSpc>
                <a:spcPct val="80000"/>
              </a:lnSpc>
            </a:pPr>
            <a:r>
              <a:rPr lang="es-ES_tradnl" sz="1800" b="1" i="1" u="sng" dirty="0" smtClean="0">
                <a:solidFill>
                  <a:srgbClr val="333399"/>
                </a:solidFill>
                <a:latin typeface="Arial" charset="0"/>
              </a:rPr>
              <a:t>CANAL.  SEÑALES, MODULACIÓN</a:t>
            </a:r>
          </a:p>
          <a:p>
            <a:pPr>
              <a:lnSpc>
                <a:spcPct val="80000"/>
              </a:lnSpc>
            </a:pPr>
            <a:r>
              <a:rPr lang="es-ES_tradnl" sz="1800" b="1" i="1" u="sng" dirty="0" smtClean="0">
                <a:solidFill>
                  <a:srgbClr val="333399"/>
                </a:solidFill>
                <a:latin typeface="Arial" charset="0"/>
              </a:rPr>
              <a:t>ANCHO DE BANDA,  MODOS DE TRANSMISIÓN</a:t>
            </a:r>
          </a:p>
          <a:p>
            <a:pPr>
              <a:lnSpc>
                <a:spcPct val="80000"/>
              </a:lnSpc>
            </a:pPr>
            <a:r>
              <a:rPr lang="es-AR" sz="4000" b="1" i="1" u="sng" dirty="0" smtClean="0">
                <a:solidFill>
                  <a:srgbClr val="333399"/>
                </a:solidFill>
                <a:latin typeface="Arial" charset="0"/>
              </a:rPr>
              <a:t>2017</a:t>
            </a:r>
            <a:endParaRPr lang="es-AR" sz="4000" b="1" i="1" u="sng" dirty="0" smtClean="0">
              <a:latin typeface="Arial" charset="0"/>
            </a:endParaRPr>
          </a:p>
        </p:txBody>
      </p:sp>
    </p:spTree>
    <p:extLst>
      <p:ext uri="{BB962C8B-B14F-4D97-AF65-F5344CB8AC3E}">
        <p14:creationId xmlns:p14="http://schemas.microsoft.com/office/powerpoint/2010/main" val="309162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989E531-9296-4E4F-9D78-97E7902069AD}" type="slidenum">
              <a:rPr lang="en-US"/>
              <a:pPr>
                <a:defRPr/>
              </a:pPr>
              <a:t>30</a:t>
            </a:fld>
            <a:endParaRPr lang="en-US"/>
          </a:p>
        </p:txBody>
      </p:sp>
      <p:sp>
        <p:nvSpPr>
          <p:cNvPr id="507906" name="Rectangle 2"/>
          <p:cNvSpPr>
            <a:spLocks noGrp="1" noChangeArrowheads="1"/>
          </p:cNvSpPr>
          <p:nvPr>
            <p:ph type="title"/>
          </p:nvPr>
        </p:nvSpPr>
        <p:spPr>
          <a:xfrm>
            <a:off x="1043608" y="9550"/>
            <a:ext cx="7721062" cy="1439862"/>
          </a:xfrm>
          <a:solidFill>
            <a:srgbClr val="66FFFF"/>
          </a:solidFill>
          <a:ln w="76200" cap="flat" algn="ctr">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AR" sz="4800" b="1" i="1">
                <a:solidFill>
                  <a:schemeClr val="accent2">
                    <a:lumMod val="75000"/>
                    <a:lumOff val="25000"/>
                  </a:schemeClr>
                </a:solidFill>
                <a:effectLst>
                  <a:outerShdw blurRad="38100" dist="38100" dir="2700000" algn="tl">
                    <a:srgbClr val="000000"/>
                  </a:outerShdw>
                </a:effectLst>
                <a:latin typeface="Arial" charset="0"/>
              </a:rPr>
              <a:t>Códigos </a:t>
            </a:r>
            <a:br>
              <a:rPr lang="es-AR" sz="4800" b="1" i="1">
                <a:solidFill>
                  <a:schemeClr val="accent2">
                    <a:lumMod val="75000"/>
                    <a:lumOff val="25000"/>
                  </a:schemeClr>
                </a:solidFill>
                <a:effectLst>
                  <a:outerShdw blurRad="38100" dist="38100" dir="2700000" algn="tl">
                    <a:srgbClr val="000000"/>
                  </a:outerShdw>
                </a:effectLst>
                <a:latin typeface="Arial" charset="0"/>
              </a:rPr>
            </a:br>
            <a:r>
              <a:rPr lang="es-AR" sz="4800" b="1" i="1">
                <a:solidFill>
                  <a:schemeClr val="accent2">
                    <a:lumMod val="75000"/>
                    <a:lumOff val="25000"/>
                  </a:schemeClr>
                </a:solidFill>
                <a:effectLst>
                  <a:outerShdw blurRad="38100" dist="38100" dir="2700000" algn="tl">
                    <a:srgbClr val="000000"/>
                  </a:outerShdw>
                </a:effectLst>
                <a:latin typeface="Arial" charset="0"/>
              </a:rPr>
              <a:t> Señales</a:t>
            </a:r>
            <a:endParaRPr lang="es-ES_tradnl" sz="4800" b="1" i="1">
              <a:solidFill>
                <a:schemeClr val="accent2">
                  <a:lumMod val="75000"/>
                  <a:lumOff val="25000"/>
                </a:schemeClr>
              </a:solidFill>
              <a:effectLst>
                <a:outerShdw blurRad="38100" dist="38100" dir="2700000" algn="tl">
                  <a:srgbClr val="000000"/>
                </a:outerShdw>
              </a:effectLst>
              <a:latin typeface="Arial" charset="0"/>
            </a:endParaRPr>
          </a:p>
        </p:txBody>
      </p:sp>
      <p:sp>
        <p:nvSpPr>
          <p:cNvPr id="507907" name="Rectangle 3"/>
          <p:cNvSpPr>
            <a:spLocks noGrp="1" noChangeArrowheads="1"/>
          </p:cNvSpPr>
          <p:nvPr>
            <p:ph type="body" idx="1"/>
          </p:nvPr>
        </p:nvSpPr>
        <p:spPr>
          <a:xfrm>
            <a:off x="0" y="1700808"/>
            <a:ext cx="9144000" cy="5157193"/>
          </a:xfrm>
          <a:solidFill>
            <a:schemeClr val="accent3">
              <a:lumMod val="20000"/>
              <a:lumOff val="80000"/>
            </a:schemeClr>
          </a:solidFill>
          <a:ln w="57150" cap="flat" cmpd="thinThick" algn="ctr">
            <a:solidFill>
              <a:schemeClr val="tx1"/>
            </a:solidFill>
          </a:ln>
        </p:spPr>
        <p:txBody>
          <a:bodyPr/>
          <a:lstStyle/>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Unipolar sin retorno a cero / con retorno cero</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Polar sin retorno a cero / con retorno cero</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Bipolar sin retorno a cero / con retorno cero</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Manchester / Manchester Diferencial</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Miller</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HDB-3 (Binario de Alta Densidad)</a:t>
            </a:r>
          </a:p>
          <a:p>
            <a:pPr>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4B-3T (4 binario – 3 ternario)</a:t>
            </a:r>
          </a:p>
        </p:txBody>
      </p:sp>
    </p:spTree>
    <p:extLst>
      <p:ext uri="{BB962C8B-B14F-4D97-AF65-F5344CB8AC3E}">
        <p14:creationId xmlns:p14="http://schemas.microsoft.com/office/powerpoint/2010/main" val="2795976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969E4529-7ADC-429D-A793-6288D318D9FB}" type="slidenum">
              <a:rPr lang="en-US"/>
              <a:pPr>
                <a:defRPr/>
              </a:pPr>
              <a:t>31</a:t>
            </a:fld>
            <a:endParaRPr lang="en-US"/>
          </a:p>
        </p:txBody>
      </p:sp>
      <p:sp>
        <p:nvSpPr>
          <p:cNvPr id="444418" name="Rectangle 2"/>
          <p:cNvSpPr>
            <a:spLocks noGrp="1" noChangeArrowheads="1"/>
          </p:cNvSpPr>
          <p:nvPr>
            <p:ph type="title"/>
          </p:nvPr>
        </p:nvSpPr>
        <p:spPr>
          <a:xfrm>
            <a:off x="0" y="1"/>
            <a:ext cx="9144000" cy="1412875"/>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a:solidFill>
                  <a:schemeClr val="bg1">
                    <a:lumMod val="40000"/>
                    <a:lumOff val="60000"/>
                  </a:schemeClr>
                </a:solidFill>
                <a:effectLst>
                  <a:outerShdw blurRad="38100" dist="38100" dir="2700000" algn="tl">
                    <a:srgbClr val="000000"/>
                  </a:outerShdw>
                </a:effectLst>
                <a:latin typeface="Arial" charset="0"/>
              </a:rPr>
              <a:t>Modulación</a:t>
            </a:r>
            <a:br>
              <a:rPr lang="es-ES_tradnl" b="1" i="1">
                <a:solidFill>
                  <a:schemeClr val="bg1">
                    <a:lumMod val="40000"/>
                    <a:lumOff val="60000"/>
                  </a:schemeClr>
                </a:solidFill>
                <a:effectLst>
                  <a:outerShdw blurRad="38100" dist="38100" dir="2700000" algn="tl">
                    <a:srgbClr val="000000"/>
                  </a:outerShdw>
                </a:effectLst>
                <a:latin typeface="Arial" charset="0"/>
              </a:rPr>
            </a:br>
            <a:r>
              <a:rPr lang="es-ES_tradnl" b="1" i="1">
                <a:solidFill>
                  <a:schemeClr val="bg1">
                    <a:lumMod val="40000"/>
                    <a:lumOff val="60000"/>
                  </a:schemeClr>
                </a:solidFill>
                <a:effectLst>
                  <a:outerShdw blurRad="38100" dist="38100" dir="2700000" algn="tl">
                    <a:srgbClr val="000000"/>
                  </a:outerShdw>
                </a:effectLst>
                <a:latin typeface="Arial" charset="0"/>
              </a:rPr>
              <a:t>Técnicas para Espectro Disperso</a:t>
            </a:r>
          </a:p>
        </p:txBody>
      </p:sp>
      <p:sp>
        <p:nvSpPr>
          <p:cNvPr id="444419" name="Rectangle 3"/>
          <p:cNvSpPr>
            <a:spLocks noGrp="1" noChangeArrowheads="1"/>
          </p:cNvSpPr>
          <p:nvPr>
            <p:ph type="body" idx="1"/>
          </p:nvPr>
        </p:nvSpPr>
        <p:spPr>
          <a:xfrm>
            <a:off x="383931" y="1628776"/>
            <a:ext cx="8575431" cy="4752975"/>
          </a:xfrm>
          <a:solidFill>
            <a:schemeClr val="accent2">
              <a:lumMod val="10000"/>
              <a:lumOff val="90000"/>
            </a:schemeClr>
          </a:solidFill>
          <a:ln w="57150" cap="flat" cmpd="thinThick" algn="ctr">
            <a:solidFill>
              <a:schemeClr val="tx1"/>
            </a:solidFill>
          </a:ln>
        </p:spPr>
        <p:txBody>
          <a:bodyPr/>
          <a:lstStyle/>
          <a:p>
            <a:pPr>
              <a:defRPr/>
            </a:pPr>
            <a:r>
              <a:rPr lang="es-ES_tradnl" sz="2800" b="1" i="1" dirty="0" smtClean="0">
                <a:solidFill>
                  <a:schemeClr val="bg1">
                    <a:lumMod val="60000"/>
                    <a:lumOff val="40000"/>
                  </a:schemeClr>
                </a:solidFill>
                <a:effectLst>
                  <a:outerShdw blurRad="38100" dist="38100" dir="2700000" algn="tl">
                    <a:srgbClr val="FFFFFF"/>
                  </a:outerShdw>
                </a:effectLst>
                <a:latin typeface="Arial" charset="0"/>
              </a:rPr>
              <a:t>Desarrolladas en 1942 para aplicaciones militares para señales tanto analógicas como digitales.</a:t>
            </a:r>
          </a:p>
          <a:p>
            <a:pPr>
              <a:defRPr/>
            </a:pPr>
            <a:r>
              <a:rPr lang="es-ES_tradnl" sz="2800" b="1" i="1" dirty="0" smtClean="0">
                <a:solidFill>
                  <a:schemeClr val="bg1">
                    <a:lumMod val="60000"/>
                    <a:lumOff val="40000"/>
                  </a:schemeClr>
                </a:solidFill>
                <a:effectLst>
                  <a:outerShdw blurRad="38100" dist="38100" dir="2700000" algn="tl">
                    <a:srgbClr val="FFFFFF"/>
                  </a:outerShdw>
                </a:effectLst>
                <a:latin typeface="Arial" charset="0"/>
              </a:rPr>
              <a:t>Expandir la información de la Señal sobre un ancho de banda mayor dificultando interferencia e Intercepción.</a:t>
            </a:r>
          </a:p>
          <a:p>
            <a:pPr>
              <a:defRPr/>
            </a:pPr>
            <a:r>
              <a:rPr lang="es-ES_tradnl" sz="2800" b="1" i="1" dirty="0" smtClean="0">
                <a:solidFill>
                  <a:schemeClr val="bg1">
                    <a:lumMod val="60000"/>
                    <a:lumOff val="40000"/>
                  </a:schemeClr>
                </a:solidFill>
                <a:effectLst>
                  <a:outerShdw blurRad="38100" dist="38100" dir="2700000" algn="tl">
                    <a:srgbClr val="FFFFFF"/>
                  </a:outerShdw>
                </a:effectLst>
                <a:latin typeface="Arial" charset="0"/>
              </a:rPr>
              <a:t>Se utilizan en dispositivos inalámbricos. </a:t>
            </a:r>
          </a:p>
          <a:p>
            <a:pPr lvl="1">
              <a:buFontTx/>
              <a:buChar char="•"/>
              <a:defRPr/>
            </a:pPr>
            <a:r>
              <a:rPr lang="es-ES_tradnl" b="1" i="1" dirty="0" smtClean="0">
                <a:solidFill>
                  <a:schemeClr val="accent2"/>
                </a:solidFill>
                <a:effectLst>
                  <a:outerShdw blurRad="38100" dist="38100" dir="2700000" algn="tl">
                    <a:srgbClr val="000000"/>
                  </a:outerShdw>
                </a:effectLst>
                <a:latin typeface="Arial" charset="0"/>
              </a:rPr>
              <a:t>Espectro Expandido por Salto de Frecuencias</a:t>
            </a:r>
          </a:p>
          <a:p>
            <a:pPr lvl="1">
              <a:buFontTx/>
              <a:buChar char="•"/>
              <a:defRPr/>
            </a:pPr>
            <a:r>
              <a:rPr lang="es-ES_tradnl" b="1" i="1" dirty="0" smtClean="0">
                <a:solidFill>
                  <a:schemeClr val="accent2"/>
                </a:solidFill>
                <a:effectLst>
                  <a:outerShdw blurRad="38100" dist="38100" dir="2700000" algn="tl">
                    <a:srgbClr val="000000"/>
                  </a:outerShdw>
                </a:effectLst>
                <a:latin typeface="Arial" charset="0"/>
              </a:rPr>
              <a:t>Espectro Expandido de Secuencia Directa</a:t>
            </a:r>
          </a:p>
        </p:txBody>
      </p:sp>
    </p:spTree>
    <p:extLst>
      <p:ext uri="{BB962C8B-B14F-4D97-AF65-F5344CB8AC3E}">
        <p14:creationId xmlns:p14="http://schemas.microsoft.com/office/powerpoint/2010/main" val="68717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843BF7FC-663D-469B-AB16-9C8309C4AA97}" type="slidenum">
              <a:rPr lang="en-US"/>
              <a:pPr>
                <a:defRPr/>
              </a:pPr>
              <a:t>32</a:t>
            </a:fld>
            <a:endParaRPr lang="en-US"/>
          </a:p>
        </p:txBody>
      </p:sp>
      <p:sp>
        <p:nvSpPr>
          <p:cNvPr id="446466" name="Rectangle 2"/>
          <p:cNvSpPr>
            <a:spLocks noGrp="1" noChangeArrowheads="1"/>
          </p:cNvSpPr>
          <p:nvPr>
            <p:ph type="title"/>
          </p:nvPr>
        </p:nvSpPr>
        <p:spPr>
          <a:xfrm>
            <a:off x="0" y="1"/>
            <a:ext cx="9144000" cy="1412875"/>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lvl="1"/>
            <a:r>
              <a:rPr lang="es-ES_tradnl" b="1" i="1" dirty="0">
                <a:solidFill>
                  <a:schemeClr val="bg1">
                    <a:lumMod val="40000"/>
                    <a:lumOff val="60000"/>
                  </a:schemeClr>
                </a:solidFill>
                <a:effectLst>
                  <a:outerShdw blurRad="38100" dist="38100" dir="2700000" algn="tl">
                    <a:srgbClr val="000000"/>
                  </a:outerShdw>
                </a:effectLst>
                <a:latin typeface="Arial" charset="0"/>
              </a:rPr>
              <a:t>Modulación</a:t>
            </a:r>
            <a:r>
              <a:rPr lang="es-ES_tradnl" sz="3200" b="1" i="1" dirty="0">
                <a:solidFill>
                  <a:schemeClr val="bg1">
                    <a:lumMod val="40000"/>
                    <a:lumOff val="60000"/>
                  </a:schemeClr>
                </a:solidFill>
                <a:effectLst>
                  <a:outerShdw blurRad="38100" dist="38100" dir="2700000" algn="tl">
                    <a:srgbClr val="000000"/>
                  </a:outerShdw>
                </a:effectLst>
                <a:latin typeface="Arial" charset="0"/>
              </a:rPr>
              <a:t/>
            </a:r>
            <a:br>
              <a:rPr lang="es-ES_tradnl" sz="3200" b="1" i="1" dirty="0">
                <a:solidFill>
                  <a:schemeClr val="bg1">
                    <a:lumMod val="40000"/>
                    <a:lumOff val="60000"/>
                  </a:schemeClr>
                </a:solidFill>
                <a:effectLst>
                  <a:outerShdw blurRad="38100" dist="38100" dir="2700000" algn="tl">
                    <a:srgbClr val="000000"/>
                  </a:outerShdw>
                </a:effectLst>
                <a:latin typeface="Arial" charset="0"/>
              </a:rPr>
            </a:br>
            <a:r>
              <a:rPr lang="es-ES_tradnl" sz="3200" b="1" i="1" dirty="0">
                <a:solidFill>
                  <a:schemeClr val="accent2"/>
                </a:solidFill>
                <a:effectLst>
                  <a:outerShdw blurRad="38100" dist="38100" dir="2700000" algn="tl">
                    <a:srgbClr val="000000"/>
                  </a:outerShdw>
                </a:effectLst>
                <a:latin typeface="Arial" charset="0"/>
              </a:rPr>
              <a:t>Espectro Expandido de Secuencia </a:t>
            </a:r>
            <a:r>
              <a:rPr lang="es-ES_tradnl" sz="3200" b="1" i="1" dirty="0" smtClean="0">
                <a:solidFill>
                  <a:schemeClr val="accent2"/>
                </a:solidFill>
                <a:effectLst>
                  <a:outerShdw blurRad="38100" dist="38100" dir="2700000" algn="tl">
                    <a:srgbClr val="000000"/>
                  </a:outerShdw>
                </a:effectLst>
                <a:latin typeface="Arial" charset="0"/>
              </a:rPr>
              <a:t>Directa</a:t>
            </a:r>
            <a:endParaRPr lang="es-ES_tradnl" b="1" i="1" dirty="0">
              <a:solidFill>
                <a:schemeClr val="bg1">
                  <a:lumMod val="40000"/>
                  <a:lumOff val="60000"/>
                </a:schemeClr>
              </a:solidFill>
              <a:effectLst>
                <a:outerShdw blurRad="38100" dist="38100" dir="2700000" algn="tl">
                  <a:srgbClr val="000000"/>
                </a:outerShdw>
              </a:effectLst>
              <a:latin typeface="Arial" charset="0"/>
            </a:endParaRPr>
          </a:p>
        </p:txBody>
      </p:sp>
      <p:sp>
        <p:nvSpPr>
          <p:cNvPr id="446467" name="Rectangle 3"/>
          <p:cNvSpPr>
            <a:spLocks noGrp="1" noChangeArrowheads="1"/>
          </p:cNvSpPr>
          <p:nvPr>
            <p:ph type="body" idx="1"/>
          </p:nvPr>
        </p:nvSpPr>
        <p:spPr>
          <a:xfrm>
            <a:off x="228600" y="1628775"/>
            <a:ext cx="8597412" cy="4895850"/>
          </a:xfrm>
          <a:solidFill>
            <a:schemeClr val="accent2">
              <a:lumMod val="10000"/>
              <a:lumOff val="9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ES_tradnl" sz="2800" b="1" i="1">
                <a:solidFill>
                  <a:schemeClr val="bg1">
                    <a:lumMod val="60000"/>
                    <a:lumOff val="40000"/>
                  </a:schemeClr>
                </a:solidFill>
                <a:effectLst>
                  <a:outerShdw blurRad="38100" dist="38100" dir="2700000" algn="tl">
                    <a:srgbClr val="FFFFFF"/>
                  </a:outerShdw>
                </a:effectLst>
                <a:latin typeface="Arial" charset="0"/>
              </a:rPr>
              <a:t>A la entrada de datos el codificador genera una señal con un ancho de banda en torno a una Frecuencia Central.</a:t>
            </a:r>
          </a:p>
          <a:p>
            <a:r>
              <a:rPr lang="es-ES_tradnl" sz="2800" b="1" i="1">
                <a:solidFill>
                  <a:schemeClr val="bg1">
                    <a:lumMod val="60000"/>
                    <a:lumOff val="40000"/>
                  </a:schemeClr>
                </a:solidFill>
                <a:effectLst>
                  <a:outerShdw blurRad="38100" dist="38100" dir="2700000" algn="tl">
                    <a:srgbClr val="FFFFFF"/>
                  </a:outerShdw>
                </a:effectLst>
                <a:latin typeface="Arial" charset="0"/>
              </a:rPr>
              <a:t>La señal se modula utilizando una secuencia de dígitos Pseudoaleatoria.</a:t>
            </a:r>
          </a:p>
          <a:p>
            <a:pPr lvl="1">
              <a:buFontTx/>
              <a:buChar char="•"/>
            </a:pPr>
            <a:r>
              <a:rPr lang="es-ES_tradnl" b="1" i="1">
                <a:solidFill>
                  <a:schemeClr val="accent2"/>
                </a:solidFill>
                <a:effectLst>
                  <a:outerShdw blurRad="38100" dist="38100" dir="2700000" algn="tl">
                    <a:srgbClr val="000000"/>
                  </a:outerShdw>
                </a:effectLst>
                <a:latin typeface="Arial" charset="0"/>
              </a:rPr>
              <a:t> Aumenta Considerablemente el Ancho de Banda.</a:t>
            </a:r>
          </a:p>
          <a:p>
            <a:pPr lvl="1">
              <a:buFontTx/>
              <a:buChar char="•"/>
            </a:pPr>
            <a:r>
              <a:rPr lang="es-ES_tradnl" b="1" i="1">
                <a:solidFill>
                  <a:schemeClr val="accent2"/>
                </a:solidFill>
                <a:effectLst>
                  <a:outerShdw blurRad="38100" dist="38100" dir="2700000" algn="tl">
                    <a:srgbClr val="000000"/>
                  </a:outerShdw>
                </a:effectLst>
                <a:latin typeface="Arial" charset="0"/>
              </a:rPr>
              <a:t>Expansión del Espectro</a:t>
            </a:r>
          </a:p>
          <a:p>
            <a:r>
              <a:rPr lang="es-ES_tradnl" sz="2800" b="1" i="1">
                <a:solidFill>
                  <a:schemeClr val="bg1">
                    <a:lumMod val="60000"/>
                    <a:lumOff val="40000"/>
                  </a:schemeClr>
                </a:solidFill>
                <a:effectLst>
                  <a:outerShdw blurRad="38100" dist="38100" dir="2700000" algn="tl">
                    <a:srgbClr val="FFFFFF"/>
                  </a:outerShdw>
                </a:effectLst>
                <a:latin typeface="Arial" charset="0"/>
              </a:rPr>
              <a:t>En la Recepción se demodula con la misma secuencia de dígitos Pseudoaleatoria.</a:t>
            </a:r>
          </a:p>
          <a:p>
            <a:pPr lvl="1">
              <a:buFontTx/>
              <a:buChar char="•"/>
            </a:pPr>
            <a:endParaRPr lang="es-ES_tradnl" b="1" i="1">
              <a:solidFill>
                <a:schemeClr val="accent2"/>
              </a:solidFill>
              <a:effectLst>
                <a:outerShdw blurRad="38100" dist="38100" dir="2700000" algn="tl">
                  <a:srgbClr val="000000"/>
                </a:outerShdw>
              </a:effectLst>
              <a:latin typeface="Arial" charset="0"/>
            </a:endParaRPr>
          </a:p>
          <a:p>
            <a:pPr lvl="1">
              <a:buFontTx/>
              <a:buChar char="•"/>
            </a:pPr>
            <a:endParaRPr lang="es-ES_tradnl" b="1" i="1">
              <a:solidFill>
                <a:schemeClr val="accent2"/>
              </a:solidFill>
              <a:effectLst>
                <a:outerShdw blurRad="38100" dist="38100" dir="2700000" algn="tl">
                  <a:srgbClr val="000000"/>
                </a:outerShdw>
              </a:effectLst>
              <a:latin typeface="Arial" charset="0"/>
            </a:endParaRPr>
          </a:p>
          <a:p>
            <a:endParaRPr lang="es-ES_tradnl" sz="2800" b="1" i="1">
              <a:solidFill>
                <a:schemeClr val="bg1">
                  <a:lumMod val="60000"/>
                  <a:lumOff val="40000"/>
                </a:schemeClr>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291091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B584611-55F2-4896-9554-1C50A6E0794B}" type="slidenum">
              <a:rPr lang="en-US"/>
              <a:pPr>
                <a:defRPr/>
              </a:pPr>
              <a:t>33</a:t>
            </a:fld>
            <a:endParaRPr lang="en-US"/>
          </a:p>
        </p:txBody>
      </p:sp>
      <p:sp>
        <p:nvSpPr>
          <p:cNvPr id="448514" name="Rectangle 2"/>
          <p:cNvSpPr>
            <a:spLocks noGrp="1" noChangeArrowheads="1"/>
          </p:cNvSpPr>
          <p:nvPr>
            <p:ph type="title"/>
          </p:nvPr>
        </p:nvSpPr>
        <p:spPr>
          <a:xfrm>
            <a:off x="0" y="1"/>
            <a:ext cx="9144000" cy="1412875"/>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dirty="0">
                <a:solidFill>
                  <a:schemeClr val="bg1">
                    <a:lumMod val="40000"/>
                    <a:lumOff val="60000"/>
                  </a:schemeClr>
                </a:solidFill>
                <a:effectLst>
                  <a:outerShdw blurRad="38100" dist="38100" dir="2700000" algn="tl">
                    <a:srgbClr val="000000"/>
                  </a:outerShdw>
                </a:effectLst>
                <a:latin typeface="Arial" charset="0"/>
              </a:rPr>
              <a:t>Modulación</a:t>
            </a:r>
            <a:br>
              <a:rPr lang="es-ES_tradnl" b="1" i="1" dirty="0">
                <a:solidFill>
                  <a:schemeClr val="bg1">
                    <a:lumMod val="40000"/>
                    <a:lumOff val="60000"/>
                  </a:schemeClr>
                </a:solidFill>
                <a:effectLst>
                  <a:outerShdw blurRad="38100" dist="38100" dir="2700000" algn="tl">
                    <a:srgbClr val="000000"/>
                  </a:outerShdw>
                </a:effectLst>
                <a:latin typeface="Arial" charset="0"/>
              </a:rPr>
            </a:br>
            <a:r>
              <a:rPr lang="es-ES_tradnl" sz="3200" b="1" i="1" dirty="0">
                <a:solidFill>
                  <a:schemeClr val="accent2"/>
                </a:solidFill>
                <a:effectLst>
                  <a:outerShdw blurRad="38100" dist="38100" dir="2700000" algn="tl">
                    <a:srgbClr val="000000"/>
                  </a:outerShdw>
                </a:effectLst>
                <a:latin typeface="Arial" charset="0"/>
              </a:rPr>
              <a:t>Espectro Expandido de Secuencia Directa</a:t>
            </a:r>
            <a:endParaRPr lang="es-ES_tradnl" sz="3200" b="1" i="1" dirty="0">
              <a:solidFill>
                <a:schemeClr val="bg1">
                  <a:lumMod val="40000"/>
                  <a:lumOff val="60000"/>
                </a:schemeClr>
              </a:solidFill>
              <a:effectLst>
                <a:outerShdw blurRad="38100" dist="38100" dir="2700000" algn="tl">
                  <a:srgbClr val="000000"/>
                </a:outerShdw>
              </a:effectLst>
              <a:latin typeface="Arial" charset="0"/>
            </a:endParaRPr>
          </a:p>
        </p:txBody>
      </p:sp>
      <p:pic>
        <p:nvPicPr>
          <p:cNvPr id="44036" name="Picture 5"/>
          <p:cNvPicPr>
            <a:picLocks noChangeAspect="1" noChangeArrowheads="1"/>
          </p:cNvPicPr>
          <p:nvPr/>
        </p:nvPicPr>
        <p:blipFill>
          <a:blip r:embed="rId3" cstate="print">
            <a:lum bright="20000" contrast="-20000"/>
            <a:grayscl/>
          </a:blip>
          <a:srcRect/>
          <a:stretch>
            <a:fillRect/>
          </a:stretch>
        </p:blipFill>
        <p:spPr bwMode="auto">
          <a:xfrm>
            <a:off x="0" y="1844824"/>
            <a:ext cx="9144000" cy="4752527"/>
          </a:xfrm>
          <a:prstGeom prst="rect">
            <a:avLst/>
          </a:prstGeom>
          <a:solidFill>
            <a:srgbClr val="66FFFF"/>
          </a:solidFill>
          <a:ln w="76200" algn="ctr">
            <a:solidFill>
              <a:schemeClr val="accent2"/>
            </a:solidFill>
            <a:miter lim="800000"/>
            <a:headEnd/>
            <a:tailEnd/>
          </a:ln>
        </p:spPr>
      </p:pic>
    </p:spTree>
    <p:extLst>
      <p:ext uri="{BB962C8B-B14F-4D97-AF65-F5344CB8AC3E}">
        <p14:creationId xmlns:p14="http://schemas.microsoft.com/office/powerpoint/2010/main" val="1414005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9F77766-D947-4302-87BB-2823CC3A8913}" type="slidenum">
              <a:rPr lang="en-US"/>
              <a:pPr>
                <a:defRPr/>
              </a:pPr>
              <a:t>34</a:t>
            </a:fld>
            <a:endParaRPr lang="en-US"/>
          </a:p>
        </p:txBody>
      </p:sp>
      <p:sp>
        <p:nvSpPr>
          <p:cNvPr id="442370" name="Rectangle 2"/>
          <p:cNvSpPr>
            <a:spLocks noGrp="1" noChangeArrowheads="1"/>
          </p:cNvSpPr>
          <p:nvPr>
            <p:ph type="title"/>
          </p:nvPr>
        </p:nvSpPr>
        <p:spPr>
          <a:xfrm>
            <a:off x="228600" y="188913"/>
            <a:ext cx="8915400" cy="1439862"/>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bg1">
                    <a:lumMod val="40000"/>
                    <a:lumOff val="60000"/>
                  </a:schemeClr>
                </a:solidFill>
                <a:effectLst>
                  <a:outerShdw blurRad="38100" dist="38100" dir="2700000" algn="tl">
                    <a:srgbClr val="000000"/>
                  </a:outerShdw>
                </a:effectLst>
                <a:latin typeface="Arial" charset="0"/>
              </a:rPr>
              <a:t>Modulación FHSS</a:t>
            </a:r>
            <a:r>
              <a:rPr lang="es-ES_tradnl" sz="2800" b="1" i="1" dirty="0">
                <a:solidFill>
                  <a:schemeClr val="bg1">
                    <a:lumMod val="40000"/>
                    <a:lumOff val="60000"/>
                  </a:schemeClr>
                </a:solidFill>
                <a:effectLst>
                  <a:outerShdw blurRad="38100" dist="38100" dir="2700000" algn="tl">
                    <a:srgbClr val="000000"/>
                  </a:outerShdw>
                </a:effectLst>
                <a:latin typeface="Arial" charset="0"/>
              </a:rPr>
              <a:t/>
            </a:r>
            <a:br>
              <a:rPr lang="es-ES_tradnl" sz="2800" b="1" i="1" dirty="0">
                <a:solidFill>
                  <a:schemeClr val="bg1">
                    <a:lumMod val="40000"/>
                    <a:lumOff val="60000"/>
                  </a:schemeClr>
                </a:solidFill>
                <a:effectLst>
                  <a:outerShdw blurRad="38100" dist="38100" dir="2700000" algn="tl">
                    <a:srgbClr val="000000"/>
                  </a:outerShdw>
                </a:effectLst>
                <a:latin typeface="Arial" charset="0"/>
              </a:rPr>
            </a:br>
            <a:r>
              <a:rPr lang="es-ES_tradnl" sz="2800" b="1" i="1" dirty="0">
                <a:solidFill>
                  <a:schemeClr val="bg1">
                    <a:lumMod val="40000"/>
                    <a:lumOff val="60000"/>
                  </a:schemeClr>
                </a:solidFill>
                <a:effectLst>
                  <a:outerShdw blurRad="38100" dist="38100" dir="2700000" algn="tl">
                    <a:srgbClr val="000000"/>
                  </a:outerShdw>
                </a:effectLst>
                <a:latin typeface="Arial" charset="0"/>
              </a:rPr>
              <a:t>Espectro Expandido por Salto de Frecuencias</a:t>
            </a:r>
          </a:p>
        </p:txBody>
      </p:sp>
      <p:sp>
        <p:nvSpPr>
          <p:cNvPr id="442371" name="Rectangle 3"/>
          <p:cNvSpPr>
            <a:spLocks noGrp="1" noChangeArrowheads="1"/>
          </p:cNvSpPr>
          <p:nvPr>
            <p:ph type="body" idx="1"/>
          </p:nvPr>
        </p:nvSpPr>
        <p:spPr>
          <a:xfrm>
            <a:off x="252046" y="1844676"/>
            <a:ext cx="8639908" cy="4752975"/>
          </a:xfrm>
          <a:solidFill>
            <a:schemeClr val="accent2">
              <a:lumMod val="10000"/>
              <a:lumOff val="9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ES_tradnl" sz="2800" b="1" i="1">
                <a:solidFill>
                  <a:schemeClr val="bg1">
                    <a:lumMod val="60000"/>
                    <a:lumOff val="40000"/>
                  </a:schemeClr>
                </a:solidFill>
                <a:effectLst>
                  <a:outerShdw blurRad="38100" dist="38100" dir="2700000" algn="tl">
                    <a:srgbClr val="FFFFFF"/>
                  </a:outerShdw>
                </a:effectLst>
                <a:latin typeface="Arial" charset="0"/>
              </a:rPr>
              <a:t>Señal Emitida sobre una serie de radio frecuencias aparentemente aleatorias.</a:t>
            </a:r>
          </a:p>
          <a:p>
            <a:r>
              <a:rPr lang="es-ES_tradnl" sz="2800" b="1" i="1">
                <a:solidFill>
                  <a:schemeClr val="bg1">
                    <a:lumMod val="60000"/>
                    <a:lumOff val="40000"/>
                  </a:schemeClr>
                </a:solidFill>
                <a:effectLst>
                  <a:outerShdw blurRad="38100" dist="38100" dir="2700000" algn="tl">
                    <a:srgbClr val="FFFFFF"/>
                  </a:outerShdw>
                </a:effectLst>
                <a:latin typeface="Arial" charset="0"/>
              </a:rPr>
              <a:t>Se produce un salto de frecuencia por cada fracción de segundo transcurrida.</a:t>
            </a:r>
          </a:p>
          <a:p>
            <a:r>
              <a:rPr lang="es-ES_tradnl" sz="2800" b="1" i="1">
                <a:solidFill>
                  <a:schemeClr val="bg1">
                    <a:lumMod val="60000"/>
                    <a:lumOff val="40000"/>
                  </a:schemeClr>
                </a:solidFill>
                <a:effectLst>
                  <a:outerShdw blurRad="38100" dist="38100" dir="2700000" algn="tl">
                    <a:srgbClr val="FFFFFF"/>
                  </a:outerShdw>
                </a:effectLst>
                <a:latin typeface="Arial" charset="0"/>
              </a:rPr>
              <a:t>El Receptor captará el mensaje saltando en frecuencias síncronamente con el transmisor.</a:t>
            </a:r>
          </a:p>
          <a:p>
            <a:r>
              <a:rPr lang="es-ES_tradnl" sz="2800" b="1" i="1">
                <a:solidFill>
                  <a:schemeClr val="bg1">
                    <a:lumMod val="60000"/>
                    <a:lumOff val="40000"/>
                  </a:schemeClr>
                </a:solidFill>
                <a:effectLst>
                  <a:outerShdw blurRad="38100" dist="38100" dir="2700000" algn="tl">
                    <a:srgbClr val="FFFFFF"/>
                  </a:outerShdw>
                </a:effectLst>
                <a:latin typeface="Arial" charset="0"/>
              </a:rPr>
              <a:t>Utiliza un generador de números pseudoaleatorios que sirve como puntero a una tabla de frecuencias donde se seleccionan las mismas en un intervalo considerado.</a:t>
            </a:r>
          </a:p>
        </p:txBody>
      </p:sp>
    </p:spTree>
    <p:extLst>
      <p:ext uri="{BB962C8B-B14F-4D97-AF65-F5344CB8AC3E}">
        <p14:creationId xmlns:p14="http://schemas.microsoft.com/office/powerpoint/2010/main" val="121081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523189E-E89A-4600-AD3F-5AAAEA2FB725}" type="slidenum">
              <a:rPr lang="en-US"/>
              <a:pPr>
                <a:defRPr/>
              </a:pPr>
              <a:t>35</a:t>
            </a:fld>
            <a:endParaRPr lang="en-US"/>
          </a:p>
        </p:txBody>
      </p:sp>
      <p:sp>
        <p:nvSpPr>
          <p:cNvPr id="440322" name="Rectangle 2"/>
          <p:cNvSpPr>
            <a:spLocks noGrp="1" noChangeArrowheads="1"/>
          </p:cNvSpPr>
          <p:nvPr>
            <p:ph type="title"/>
          </p:nvPr>
        </p:nvSpPr>
        <p:spPr>
          <a:xfrm>
            <a:off x="228600" y="188913"/>
            <a:ext cx="8915400" cy="15113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bg1">
                    <a:lumMod val="40000"/>
                    <a:lumOff val="60000"/>
                  </a:schemeClr>
                </a:solidFill>
                <a:effectLst>
                  <a:outerShdw blurRad="38100" dist="38100" dir="2700000" algn="tl">
                    <a:srgbClr val="000000"/>
                  </a:outerShdw>
                </a:effectLst>
                <a:latin typeface="Arial" charset="0"/>
              </a:rPr>
              <a:t>Modulación DSSS</a:t>
            </a:r>
            <a:br>
              <a:rPr lang="es-ES_tradnl" sz="3600" b="1" i="1" dirty="0">
                <a:solidFill>
                  <a:schemeClr val="bg1">
                    <a:lumMod val="40000"/>
                    <a:lumOff val="60000"/>
                  </a:schemeClr>
                </a:solidFill>
                <a:effectLst>
                  <a:outerShdw blurRad="38100" dist="38100" dir="2700000" algn="tl">
                    <a:srgbClr val="000000"/>
                  </a:outerShdw>
                </a:effectLst>
                <a:latin typeface="Arial" charset="0"/>
              </a:rPr>
            </a:br>
            <a:r>
              <a:rPr lang="es-ES_tradnl" sz="3200" b="1" i="1" dirty="0">
                <a:solidFill>
                  <a:schemeClr val="bg1">
                    <a:lumMod val="40000"/>
                    <a:lumOff val="60000"/>
                  </a:schemeClr>
                </a:solidFill>
                <a:effectLst>
                  <a:outerShdw blurRad="38100" dist="38100" dir="2700000" algn="tl">
                    <a:srgbClr val="000000"/>
                  </a:outerShdw>
                </a:effectLst>
                <a:latin typeface="Arial" charset="0"/>
              </a:rPr>
              <a:t>Espectro Expandido de Secuencia Directa</a:t>
            </a:r>
          </a:p>
        </p:txBody>
      </p:sp>
      <p:sp>
        <p:nvSpPr>
          <p:cNvPr id="440323" name="Rectangle 3"/>
          <p:cNvSpPr>
            <a:spLocks noGrp="1" noChangeArrowheads="1"/>
          </p:cNvSpPr>
          <p:nvPr>
            <p:ph type="body" idx="1"/>
          </p:nvPr>
        </p:nvSpPr>
        <p:spPr>
          <a:xfrm>
            <a:off x="228600" y="1773238"/>
            <a:ext cx="8730762" cy="4679950"/>
          </a:xfrm>
          <a:solidFill>
            <a:schemeClr val="accent2">
              <a:lumMod val="10000"/>
              <a:lumOff val="9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ES_tradnl" sz="2800" b="1" i="1">
                <a:solidFill>
                  <a:schemeClr val="bg1">
                    <a:lumMod val="60000"/>
                    <a:lumOff val="40000"/>
                  </a:schemeClr>
                </a:solidFill>
                <a:effectLst>
                  <a:outerShdw blurRad="38100" dist="38100" dir="2700000" algn="tl">
                    <a:srgbClr val="FFFFFF"/>
                  </a:outerShdw>
                </a:effectLst>
                <a:latin typeface="Arial" charset="0"/>
              </a:rPr>
              <a:t> Código de Comparición : Cada Bit de señal original se representa con varios bits de señal transmitida.</a:t>
            </a:r>
          </a:p>
          <a:p>
            <a:r>
              <a:rPr lang="es-ES_tradnl" sz="2800" b="1" i="1">
                <a:solidFill>
                  <a:schemeClr val="bg1">
                    <a:lumMod val="60000"/>
                    <a:lumOff val="40000"/>
                  </a:schemeClr>
                </a:solidFill>
                <a:effectLst>
                  <a:outerShdw blurRad="38100" dist="38100" dir="2700000" algn="tl">
                    <a:srgbClr val="FFFFFF"/>
                  </a:outerShdw>
                </a:effectLst>
                <a:latin typeface="Arial" charset="0"/>
              </a:rPr>
              <a:t>Expande la señal a una banda de frecuencias mas ancha.</a:t>
            </a:r>
          </a:p>
          <a:p>
            <a:r>
              <a:rPr lang="es-ES_tradnl" sz="2800" b="1" i="1">
                <a:solidFill>
                  <a:schemeClr val="bg1">
                    <a:lumMod val="60000"/>
                    <a:lumOff val="40000"/>
                  </a:schemeClr>
                </a:solidFill>
                <a:effectLst>
                  <a:outerShdw blurRad="38100" dist="38100" dir="2700000" algn="tl">
                    <a:srgbClr val="FFFFFF"/>
                  </a:outerShdw>
                </a:effectLst>
                <a:latin typeface="Arial" charset="0"/>
              </a:rPr>
              <a:t>Combina una secuencia de dígitos de entrada con una cadena de bits pseudoleatoria utilizando la función OR-Exclusiva.</a:t>
            </a:r>
          </a:p>
        </p:txBody>
      </p:sp>
    </p:spTree>
    <p:extLst>
      <p:ext uri="{BB962C8B-B14F-4D97-AF65-F5344CB8AC3E}">
        <p14:creationId xmlns:p14="http://schemas.microsoft.com/office/powerpoint/2010/main" val="560306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6BC72EC9-F6F0-4E30-87C6-E9D51765A94C}" type="slidenum">
              <a:rPr lang="en-US"/>
              <a:pPr>
                <a:defRPr/>
              </a:pPr>
              <a:t>36</a:t>
            </a:fld>
            <a:endParaRPr lang="en-US"/>
          </a:p>
        </p:txBody>
      </p:sp>
      <p:sp>
        <p:nvSpPr>
          <p:cNvPr id="450562" name="Rectangle 2"/>
          <p:cNvSpPr>
            <a:spLocks noGrp="1" noChangeArrowheads="1"/>
          </p:cNvSpPr>
          <p:nvPr>
            <p:ph type="title"/>
          </p:nvPr>
        </p:nvSpPr>
        <p:spPr>
          <a:xfrm>
            <a:off x="228600" y="188913"/>
            <a:ext cx="8915400" cy="15113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bg1">
                    <a:lumMod val="40000"/>
                    <a:lumOff val="60000"/>
                  </a:schemeClr>
                </a:solidFill>
                <a:effectLst>
                  <a:outerShdw blurRad="38100" dist="38100" dir="2700000" algn="tl">
                    <a:srgbClr val="000000"/>
                  </a:outerShdw>
                </a:effectLst>
                <a:latin typeface="Arial" charset="0"/>
              </a:rPr>
              <a:t>Modulación DSSS</a:t>
            </a:r>
            <a:br>
              <a:rPr lang="es-ES_tradnl" sz="3600" b="1" i="1" dirty="0">
                <a:solidFill>
                  <a:schemeClr val="bg1">
                    <a:lumMod val="40000"/>
                    <a:lumOff val="60000"/>
                  </a:schemeClr>
                </a:solidFill>
                <a:effectLst>
                  <a:outerShdw blurRad="38100" dist="38100" dir="2700000" algn="tl">
                    <a:srgbClr val="000000"/>
                  </a:outerShdw>
                </a:effectLst>
                <a:latin typeface="Arial" charset="0"/>
              </a:rPr>
            </a:br>
            <a:r>
              <a:rPr lang="es-ES_tradnl" sz="3200" b="1" i="1" dirty="0">
                <a:solidFill>
                  <a:schemeClr val="bg1">
                    <a:lumMod val="40000"/>
                    <a:lumOff val="60000"/>
                  </a:schemeClr>
                </a:solidFill>
                <a:effectLst>
                  <a:outerShdw blurRad="38100" dist="38100" dir="2700000" algn="tl">
                    <a:srgbClr val="000000"/>
                  </a:outerShdw>
                </a:effectLst>
                <a:latin typeface="Arial" charset="0"/>
              </a:rPr>
              <a:t>Espectro Expandido de Secuencia Directa</a:t>
            </a:r>
          </a:p>
        </p:txBody>
      </p:sp>
      <p:pic>
        <p:nvPicPr>
          <p:cNvPr id="47108" name="Picture 6"/>
          <p:cNvPicPr>
            <a:picLocks noChangeAspect="1" noChangeArrowheads="1"/>
          </p:cNvPicPr>
          <p:nvPr/>
        </p:nvPicPr>
        <p:blipFill>
          <a:blip r:embed="rId3" cstate="print">
            <a:lum bright="20000"/>
          </a:blip>
          <a:srcRect/>
          <a:stretch>
            <a:fillRect/>
          </a:stretch>
        </p:blipFill>
        <p:spPr bwMode="auto">
          <a:xfrm>
            <a:off x="517282" y="1773239"/>
            <a:ext cx="8109438" cy="2376487"/>
          </a:xfrm>
          <a:prstGeom prst="rect">
            <a:avLst/>
          </a:prstGeom>
          <a:solidFill>
            <a:srgbClr val="66FFFF"/>
          </a:solidFill>
          <a:ln w="76200" algn="ctr">
            <a:solidFill>
              <a:schemeClr val="accent2"/>
            </a:solidFill>
            <a:miter lim="800000"/>
            <a:headEnd/>
            <a:tailEnd/>
          </a:ln>
        </p:spPr>
      </p:pic>
      <p:pic>
        <p:nvPicPr>
          <p:cNvPr id="47109" name="Picture 7"/>
          <p:cNvPicPr>
            <a:picLocks noChangeAspect="1" noChangeArrowheads="1"/>
          </p:cNvPicPr>
          <p:nvPr/>
        </p:nvPicPr>
        <p:blipFill>
          <a:blip r:embed="rId4" cstate="print">
            <a:lum bright="20000"/>
          </a:blip>
          <a:srcRect/>
          <a:stretch>
            <a:fillRect/>
          </a:stretch>
        </p:blipFill>
        <p:spPr bwMode="auto">
          <a:xfrm>
            <a:off x="517282" y="4221164"/>
            <a:ext cx="8109438" cy="2492375"/>
          </a:xfrm>
          <a:prstGeom prst="rect">
            <a:avLst/>
          </a:prstGeom>
          <a:solidFill>
            <a:srgbClr val="66FFFF"/>
          </a:solidFill>
          <a:ln w="76200" algn="ctr">
            <a:solidFill>
              <a:schemeClr val="accent2"/>
            </a:solidFill>
            <a:miter lim="800000"/>
            <a:headEnd/>
            <a:tailEnd/>
          </a:ln>
        </p:spPr>
      </p:pic>
    </p:spTree>
    <p:extLst>
      <p:ext uri="{BB962C8B-B14F-4D97-AF65-F5344CB8AC3E}">
        <p14:creationId xmlns:p14="http://schemas.microsoft.com/office/powerpoint/2010/main" val="1229063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A50673E4-9B9D-46F9-882C-93E08F52B474}" type="slidenum">
              <a:rPr lang="en-US"/>
              <a:pPr>
                <a:defRPr/>
              </a:pPr>
              <a:t>37</a:t>
            </a:fld>
            <a:endParaRPr lang="en-US"/>
          </a:p>
        </p:txBody>
      </p:sp>
      <p:sp>
        <p:nvSpPr>
          <p:cNvPr id="438274" name="Rectangle 2"/>
          <p:cNvSpPr>
            <a:spLocks noGrp="1" noChangeArrowheads="1"/>
          </p:cNvSpPr>
          <p:nvPr>
            <p:ph type="title"/>
          </p:nvPr>
        </p:nvSpPr>
        <p:spPr>
          <a:xfrm>
            <a:off x="228600" y="188913"/>
            <a:ext cx="89154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bg1">
                    <a:lumMod val="40000"/>
                    <a:lumOff val="60000"/>
                  </a:schemeClr>
                </a:solidFill>
                <a:effectLst>
                  <a:outerShdw blurRad="38100" dist="38100" dir="2700000" algn="tl">
                    <a:srgbClr val="000000"/>
                  </a:outerShdw>
                </a:effectLst>
                <a:latin typeface="Arial" charset="0"/>
              </a:rPr>
              <a:t>Modulación OFDM</a:t>
            </a:r>
            <a:br>
              <a:rPr lang="es-ES_tradnl" sz="3600" b="1" i="1">
                <a:solidFill>
                  <a:schemeClr val="bg1">
                    <a:lumMod val="40000"/>
                    <a:lumOff val="60000"/>
                  </a:schemeClr>
                </a:solidFill>
                <a:effectLst>
                  <a:outerShdw blurRad="38100" dist="38100" dir="2700000" algn="tl">
                    <a:srgbClr val="000000"/>
                  </a:outerShdw>
                </a:effectLst>
                <a:latin typeface="Arial" charset="0"/>
              </a:rPr>
            </a:br>
            <a:r>
              <a:rPr lang="es-ES_tradnl" sz="3600" b="1" i="1">
                <a:solidFill>
                  <a:schemeClr val="bg1">
                    <a:lumMod val="40000"/>
                    <a:lumOff val="60000"/>
                  </a:schemeClr>
                </a:solidFill>
                <a:effectLst>
                  <a:outerShdw blurRad="38100" dist="38100" dir="2700000" algn="tl">
                    <a:srgbClr val="000000"/>
                  </a:outerShdw>
                </a:effectLst>
                <a:latin typeface="Arial" charset="0"/>
              </a:rPr>
              <a:t>Modulación Ortogonal de Frecuencia</a:t>
            </a:r>
          </a:p>
        </p:txBody>
      </p:sp>
      <p:sp>
        <p:nvSpPr>
          <p:cNvPr id="438275" name="Rectangle 3"/>
          <p:cNvSpPr>
            <a:spLocks noGrp="1" noChangeArrowheads="1"/>
          </p:cNvSpPr>
          <p:nvPr>
            <p:ph type="body" idx="1"/>
          </p:nvPr>
        </p:nvSpPr>
        <p:spPr>
          <a:xfrm>
            <a:off x="0" y="1484314"/>
            <a:ext cx="9144000" cy="5113337"/>
          </a:xfrm>
          <a:solidFill>
            <a:srgbClr val="DDDDDD"/>
          </a:solidFill>
          <a:ln w="57150" cap="flat" cmpd="thinThick" algn="ctr">
            <a:solidFill>
              <a:schemeClr val="tx1"/>
            </a:solidFill>
          </a:ln>
        </p:spPr>
        <p:txBody>
          <a:bodyPr/>
          <a:lstStyle/>
          <a:p>
            <a:pPr>
              <a:defRPr/>
            </a:pPr>
            <a:r>
              <a:rPr lang="es-ES" sz="2800" b="1" i="1" dirty="0" smtClean="0">
                <a:solidFill>
                  <a:schemeClr val="accent2">
                    <a:lumMod val="75000"/>
                    <a:lumOff val="25000"/>
                  </a:schemeClr>
                </a:solidFill>
                <a:effectLst>
                  <a:outerShdw blurRad="38100" dist="38100" dir="2700000" algn="tl">
                    <a:srgbClr val="FFFFFF"/>
                  </a:outerShdw>
                </a:effectLst>
                <a:latin typeface="Arial" charset="0"/>
              </a:rPr>
              <a:t>Es un esquema digital de Modulación </a:t>
            </a:r>
            <a:r>
              <a:rPr lang="es-ES" sz="2800" b="1" i="1" dirty="0" err="1" smtClean="0">
                <a:solidFill>
                  <a:schemeClr val="accent2">
                    <a:lumMod val="75000"/>
                    <a:lumOff val="25000"/>
                  </a:schemeClr>
                </a:solidFill>
                <a:effectLst>
                  <a:outerShdw blurRad="38100" dist="38100" dir="2700000" algn="tl">
                    <a:srgbClr val="FFFFFF"/>
                  </a:outerShdw>
                </a:effectLst>
                <a:latin typeface="Arial" charset="0"/>
              </a:rPr>
              <a:t>Multiportador</a:t>
            </a:r>
            <a:r>
              <a:rPr lang="es-ES" sz="2800" b="1" i="1" dirty="0" smtClean="0">
                <a:solidFill>
                  <a:schemeClr val="accent2">
                    <a:lumMod val="75000"/>
                    <a:lumOff val="25000"/>
                  </a:schemeClr>
                </a:solidFill>
                <a:effectLst>
                  <a:outerShdw blurRad="38100" dist="38100" dir="2700000" algn="tl">
                    <a:srgbClr val="FFFFFF"/>
                  </a:outerShdw>
                </a:effectLst>
                <a:latin typeface="Arial" charset="0"/>
              </a:rPr>
              <a:t>.</a:t>
            </a:r>
            <a:r>
              <a:rPr lang="es-ES" sz="2800" b="1" dirty="0" smtClean="0">
                <a:solidFill>
                  <a:schemeClr val="accent2">
                    <a:lumMod val="75000"/>
                    <a:lumOff val="25000"/>
                  </a:schemeClr>
                </a:solidFill>
                <a:effectLst>
                  <a:outerShdw blurRad="38100" dist="38100" dir="2700000" algn="tl">
                    <a:srgbClr val="FFFFFF"/>
                  </a:outerShdw>
                </a:effectLst>
                <a:latin typeface="Arial" charset="0"/>
              </a:rPr>
              <a:t> </a:t>
            </a:r>
          </a:p>
          <a:p>
            <a:pPr>
              <a:defRPr/>
            </a:pPr>
            <a:r>
              <a:rPr lang="es-ES" sz="2800" b="1" i="1" dirty="0" smtClean="0">
                <a:solidFill>
                  <a:schemeClr val="accent2">
                    <a:lumMod val="75000"/>
                    <a:lumOff val="25000"/>
                  </a:schemeClr>
                </a:solidFill>
                <a:effectLst>
                  <a:outerShdw blurRad="38100" dist="38100" dir="2700000" algn="tl">
                    <a:srgbClr val="FFFFFF"/>
                  </a:outerShdw>
                </a:effectLst>
                <a:latin typeface="Arial" charset="0"/>
              </a:rPr>
              <a:t>La ventaja primaria es la capacidad de hacer frente a condiciones severas del canal Interferencia Multidireccional. </a:t>
            </a:r>
          </a:p>
          <a:p>
            <a:pPr>
              <a:defRPr/>
            </a:pPr>
            <a:r>
              <a:rPr lang="es-ES" sz="2800" b="1" i="1" dirty="0" smtClean="0">
                <a:solidFill>
                  <a:schemeClr val="accent2">
                    <a:lumMod val="75000"/>
                    <a:lumOff val="25000"/>
                  </a:schemeClr>
                </a:solidFill>
                <a:effectLst>
                  <a:outerShdw blurRad="38100" dist="38100" dir="2700000" algn="tl">
                    <a:srgbClr val="FFFFFF"/>
                  </a:outerShdw>
                </a:effectLst>
                <a:latin typeface="Arial" charset="0"/>
              </a:rPr>
              <a:t>Transmite señales múltiples simultáneamente sobre una sola trayectoria de transmisión. </a:t>
            </a:r>
          </a:p>
          <a:p>
            <a:pPr>
              <a:defRPr/>
            </a:pPr>
            <a:r>
              <a:rPr lang="es-ES" sz="2800" b="1" i="1" dirty="0" smtClean="0">
                <a:solidFill>
                  <a:schemeClr val="accent2">
                    <a:lumMod val="75000"/>
                    <a:lumOff val="25000"/>
                  </a:schemeClr>
                </a:solidFill>
                <a:effectLst>
                  <a:outerShdw blurRad="38100" dist="38100" dir="2700000" algn="tl">
                    <a:srgbClr val="FFFFFF"/>
                  </a:outerShdw>
                </a:effectLst>
                <a:latin typeface="Arial" charset="0"/>
              </a:rPr>
              <a:t>Cada señal viaja dentro de su propia gama de frecuencia única (portador), que es modulada para datos (texto, voz, vídeo, etc.).   </a:t>
            </a:r>
            <a:endParaRPr lang="es-ES_tradnl" sz="2800" b="1" i="1" dirty="0" smtClean="0">
              <a:solidFill>
                <a:schemeClr val="accent2">
                  <a:lumMod val="75000"/>
                  <a:lumOff val="25000"/>
                </a:schemeClr>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2381757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610FE38-0899-4634-B687-C666FCB4F09B}" type="slidenum">
              <a:rPr lang="en-US"/>
              <a:pPr>
                <a:defRPr/>
              </a:pPr>
              <a:t>38</a:t>
            </a:fld>
            <a:endParaRPr lang="en-US"/>
          </a:p>
        </p:txBody>
      </p:sp>
      <p:sp>
        <p:nvSpPr>
          <p:cNvPr id="452610" name="Rectangle 2"/>
          <p:cNvSpPr>
            <a:spLocks noGrp="1" noChangeArrowheads="1"/>
          </p:cNvSpPr>
          <p:nvPr>
            <p:ph type="title"/>
          </p:nvPr>
        </p:nvSpPr>
        <p:spPr>
          <a:xfrm>
            <a:off x="228600" y="188913"/>
            <a:ext cx="89154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bg1">
                    <a:lumMod val="40000"/>
                    <a:lumOff val="60000"/>
                  </a:schemeClr>
                </a:solidFill>
                <a:effectLst>
                  <a:outerShdw blurRad="38100" dist="38100" dir="2700000" algn="tl">
                    <a:srgbClr val="000000"/>
                  </a:outerShdw>
                </a:effectLst>
                <a:latin typeface="Arial" charset="0"/>
              </a:rPr>
              <a:t>Modulación OFDM</a:t>
            </a:r>
            <a:br>
              <a:rPr lang="es-ES_tradnl" sz="3600" b="1" i="1">
                <a:solidFill>
                  <a:schemeClr val="bg1">
                    <a:lumMod val="40000"/>
                    <a:lumOff val="60000"/>
                  </a:schemeClr>
                </a:solidFill>
                <a:effectLst>
                  <a:outerShdw blurRad="38100" dist="38100" dir="2700000" algn="tl">
                    <a:srgbClr val="000000"/>
                  </a:outerShdw>
                </a:effectLst>
                <a:latin typeface="Arial" charset="0"/>
              </a:rPr>
            </a:br>
            <a:r>
              <a:rPr lang="es-ES_tradnl" sz="3600" b="1" i="1">
                <a:solidFill>
                  <a:schemeClr val="bg1">
                    <a:lumMod val="40000"/>
                    <a:lumOff val="60000"/>
                  </a:schemeClr>
                </a:solidFill>
                <a:effectLst>
                  <a:outerShdw blurRad="38100" dist="38100" dir="2700000" algn="tl">
                    <a:srgbClr val="000000"/>
                  </a:outerShdw>
                </a:effectLst>
                <a:latin typeface="Arial" charset="0"/>
              </a:rPr>
              <a:t>Modulación Ortogonal de Frecuencia</a:t>
            </a:r>
          </a:p>
        </p:txBody>
      </p:sp>
      <p:sp>
        <p:nvSpPr>
          <p:cNvPr id="452611" name="Rectangle 3"/>
          <p:cNvSpPr>
            <a:spLocks noGrp="1" noChangeArrowheads="1"/>
          </p:cNvSpPr>
          <p:nvPr>
            <p:ph type="body" idx="1"/>
          </p:nvPr>
        </p:nvSpPr>
        <p:spPr>
          <a:xfrm>
            <a:off x="0" y="1628776"/>
            <a:ext cx="8959362" cy="4968875"/>
          </a:xfrm>
          <a:solidFill>
            <a:srgbClr val="DDDDDD"/>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ES" sz="2800" b="1" i="1">
                <a:solidFill>
                  <a:schemeClr val="accent2">
                    <a:lumMod val="75000"/>
                    <a:lumOff val="25000"/>
                  </a:schemeClr>
                </a:solidFill>
                <a:effectLst>
                  <a:outerShdw blurRad="38100" dist="38100" dir="2700000" algn="tl">
                    <a:srgbClr val="FFFFFF"/>
                  </a:outerShdw>
                </a:effectLst>
                <a:latin typeface="Arial" charset="0"/>
              </a:rPr>
              <a:t>Técnica que separada Ortogonalmente el espectro de FDM (OFDM) y distribuye los datos sobre una gran cantidad de portadores que se espacian aparte en las frecuencias exactas. </a:t>
            </a:r>
          </a:p>
          <a:p>
            <a:r>
              <a:rPr lang="es-ES" sz="2800" b="1" i="1">
                <a:solidFill>
                  <a:schemeClr val="accent2">
                    <a:lumMod val="75000"/>
                    <a:lumOff val="25000"/>
                  </a:schemeClr>
                </a:solidFill>
                <a:effectLst>
                  <a:outerShdw blurRad="38100" dist="38100" dir="2700000" algn="tl">
                    <a:srgbClr val="FFFFFF"/>
                  </a:outerShdw>
                </a:effectLst>
                <a:latin typeface="Arial" charset="0"/>
              </a:rPr>
              <a:t>Los portadores tienen un espaciamiento común, exacto-elegido de la frecuencia. </a:t>
            </a:r>
          </a:p>
          <a:p>
            <a:r>
              <a:rPr lang="es-ES" sz="2800" b="1" i="1">
                <a:solidFill>
                  <a:schemeClr val="accent2">
                    <a:lumMod val="75000"/>
                    <a:lumOff val="25000"/>
                  </a:schemeClr>
                </a:solidFill>
                <a:effectLst>
                  <a:outerShdw blurRad="38100" dist="38100" dir="2700000" algn="tl">
                    <a:srgbClr val="FFFFFF"/>
                  </a:outerShdw>
                </a:effectLst>
                <a:latin typeface="Arial" charset="0"/>
              </a:rPr>
              <a:t>Las ventajas de OFDM son eficacia espectral, baja interferencia del RF, y distorsión multidireccional.</a:t>
            </a:r>
          </a:p>
          <a:p>
            <a:r>
              <a:rPr lang="es-ES" sz="2800" b="1" i="1">
                <a:solidFill>
                  <a:schemeClr val="accent2">
                    <a:lumMod val="75000"/>
                    <a:lumOff val="25000"/>
                  </a:schemeClr>
                </a:solidFill>
                <a:effectLst>
                  <a:outerShdw blurRad="38100" dist="38100" dir="2700000" algn="tl">
                    <a:srgbClr val="FFFFFF"/>
                  </a:outerShdw>
                </a:effectLst>
                <a:latin typeface="Arial" charset="0"/>
              </a:rPr>
              <a:t>Utilizado en IEEE 802.11a/g y xDSL Audio y TV Digital. </a:t>
            </a:r>
            <a:endParaRPr lang="es-ES_tradnl" sz="2800" b="1" i="1">
              <a:solidFill>
                <a:schemeClr val="accent2">
                  <a:lumMod val="75000"/>
                  <a:lumOff val="25000"/>
                </a:schemeClr>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426081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03547F4-0B47-43DB-8876-B6612472CC45}" type="slidenum">
              <a:rPr lang="en-US"/>
              <a:pPr>
                <a:defRPr/>
              </a:pPr>
              <a:t>39</a:t>
            </a:fld>
            <a:endParaRPr lang="en-US"/>
          </a:p>
        </p:txBody>
      </p:sp>
      <p:sp>
        <p:nvSpPr>
          <p:cNvPr id="509954" name="Rectangle 2"/>
          <p:cNvSpPr>
            <a:spLocks noGrp="1" noChangeArrowheads="1"/>
          </p:cNvSpPr>
          <p:nvPr>
            <p:ph type="title"/>
          </p:nvPr>
        </p:nvSpPr>
        <p:spPr>
          <a:xfrm>
            <a:off x="228600" y="188913"/>
            <a:ext cx="89154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bg1">
                    <a:lumMod val="40000"/>
                    <a:lumOff val="60000"/>
                  </a:schemeClr>
                </a:solidFill>
                <a:effectLst>
                  <a:outerShdw blurRad="38100" dist="38100" dir="2700000" algn="tl">
                    <a:srgbClr val="000000"/>
                  </a:outerShdw>
                </a:effectLst>
                <a:latin typeface="Arial" charset="0"/>
              </a:rPr>
              <a:t>Modulación OFDM</a:t>
            </a:r>
            <a:br>
              <a:rPr lang="es-ES_tradnl" sz="3600" b="1" i="1" dirty="0">
                <a:solidFill>
                  <a:schemeClr val="bg1">
                    <a:lumMod val="40000"/>
                    <a:lumOff val="60000"/>
                  </a:schemeClr>
                </a:solidFill>
                <a:effectLst>
                  <a:outerShdw blurRad="38100" dist="38100" dir="2700000" algn="tl">
                    <a:srgbClr val="000000"/>
                  </a:outerShdw>
                </a:effectLst>
                <a:latin typeface="Arial" charset="0"/>
              </a:rPr>
            </a:br>
            <a:r>
              <a:rPr lang="es-ES_tradnl" sz="3600" b="1" i="1" dirty="0">
                <a:solidFill>
                  <a:schemeClr val="bg1">
                    <a:lumMod val="40000"/>
                    <a:lumOff val="60000"/>
                  </a:schemeClr>
                </a:solidFill>
                <a:effectLst>
                  <a:outerShdw blurRad="38100" dist="38100" dir="2700000" algn="tl">
                    <a:srgbClr val="000000"/>
                  </a:outerShdw>
                </a:effectLst>
                <a:latin typeface="Arial" charset="0"/>
              </a:rPr>
              <a:t>Modulación Ortogonal de Frecuencia</a:t>
            </a:r>
          </a:p>
        </p:txBody>
      </p:sp>
      <p:pic>
        <p:nvPicPr>
          <p:cNvPr id="50180" name="Picture 5"/>
          <p:cNvPicPr>
            <a:picLocks noChangeAspect="1" noChangeArrowheads="1"/>
          </p:cNvPicPr>
          <p:nvPr/>
        </p:nvPicPr>
        <p:blipFill>
          <a:blip r:embed="rId3" cstate="print"/>
          <a:srcRect/>
          <a:stretch>
            <a:fillRect/>
          </a:stretch>
        </p:blipFill>
        <p:spPr bwMode="auto">
          <a:xfrm>
            <a:off x="252046" y="1557338"/>
            <a:ext cx="8639908" cy="4895850"/>
          </a:xfrm>
          <a:prstGeom prst="rect">
            <a:avLst/>
          </a:prstGeom>
          <a:solidFill>
            <a:srgbClr val="DDDDDD"/>
          </a:solidFill>
          <a:ln w="57150" cmpd="thinThick" algn="ctr">
            <a:solidFill>
              <a:schemeClr val="tx1"/>
            </a:solidFill>
            <a:miter lim="800000"/>
            <a:headEnd/>
            <a:tailEnd/>
          </a:ln>
        </p:spPr>
      </p:pic>
    </p:spTree>
    <p:extLst>
      <p:ext uri="{BB962C8B-B14F-4D97-AF65-F5344CB8AC3E}">
        <p14:creationId xmlns:p14="http://schemas.microsoft.com/office/powerpoint/2010/main" val="2544724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número de diapositiva"/>
          <p:cNvSpPr>
            <a:spLocks noGrp="1"/>
          </p:cNvSpPr>
          <p:nvPr>
            <p:ph type="sldNum" sz="quarter" idx="12"/>
          </p:nvPr>
        </p:nvSpPr>
        <p:spPr/>
        <p:txBody>
          <a:bodyPr/>
          <a:lstStyle/>
          <a:p>
            <a:pPr>
              <a:defRPr/>
            </a:pPr>
            <a:fld id="{20C00E26-BCCE-4195-9CE0-5AFF845E4A0A}" type="slidenum">
              <a:rPr lang="en-US"/>
              <a:pPr>
                <a:defRPr/>
              </a:pPr>
              <a:t>4</a:t>
            </a:fld>
            <a:endParaRPr lang="en-US"/>
          </a:p>
        </p:txBody>
      </p:sp>
      <p:sp>
        <p:nvSpPr>
          <p:cNvPr id="89090" name="Rectangle 2"/>
          <p:cNvSpPr>
            <a:spLocks noGrp="1" noChangeArrowheads="1"/>
          </p:cNvSpPr>
          <p:nvPr>
            <p:ph type="title"/>
          </p:nvPr>
        </p:nvSpPr>
        <p:spPr>
          <a:xfrm>
            <a:off x="1195754" y="457200"/>
            <a:ext cx="7209692" cy="1143000"/>
          </a:xfrm>
          <a:solidFill>
            <a:srgbClr val="66FFFF"/>
          </a:solidFill>
          <a:ln w="76200" cap="flat" algn="ctr">
            <a:solidFill>
              <a:schemeClr val="accent2"/>
            </a:solidFill>
          </a:ln>
        </p:spPr>
        <p:txBody>
          <a:bodyPr/>
          <a:lstStyle/>
          <a:p>
            <a:pPr>
              <a:defRPr/>
            </a:pPr>
            <a:r>
              <a:rPr lang="es-ES_tradnl" sz="6000" b="1" i="1" smtClean="0">
                <a:solidFill>
                  <a:schemeClr val="bg1">
                    <a:lumMod val="40000"/>
                    <a:lumOff val="60000"/>
                  </a:schemeClr>
                </a:solidFill>
                <a:effectLst>
                  <a:outerShdw blurRad="38100" dist="38100" dir="2700000" algn="tl">
                    <a:srgbClr val="000000"/>
                  </a:outerShdw>
                </a:effectLst>
                <a:latin typeface="Arial" charset="0"/>
              </a:rPr>
              <a:t>Comunicaciones</a:t>
            </a:r>
          </a:p>
        </p:txBody>
      </p:sp>
      <p:grpSp>
        <p:nvGrpSpPr>
          <p:cNvPr id="16388" name="Group 21"/>
          <p:cNvGrpSpPr>
            <a:grpSpLocks/>
          </p:cNvGrpSpPr>
          <p:nvPr/>
        </p:nvGrpSpPr>
        <p:grpSpPr bwMode="auto">
          <a:xfrm>
            <a:off x="351692" y="1981200"/>
            <a:ext cx="8510954" cy="3200400"/>
            <a:chOff x="1056" y="2296"/>
            <a:chExt cx="4264" cy="576"/>
          </a:xfrm>
          <a:solidFill>
            <a:schemeClr val="accent2">
              <a:lumMod val="10000"/>
              <a:lumOff val="90000"/>
            </a:schemeClr>
          </a:solidFill>
        </p:grpSpPr>
        <p:sp>
          <p:nvSpPr>
            <p:cNvPr id="16389" name="Rectangle 4"/>
            <p:cNvSpPr>
              <a:spLocks noChangeArrowheads="1"/>
            </p:cNvSpPr>
            <p:nvPr/>
          </p:nvSpPr>
          <p:spPr bwMode="auto">
            <a:xfrm>
              <a:off x="1056" y="2488"/>
              <a:ext cx="728" cy="384"/>
            </a:xfrm>
            <a:prstGeom prst="rect">
              <a:avLst/>
            </a:prstGeom>
            <a:grpFill/>
            <a:ln w="9525">
              <a:solidFill>
                <a:schemeClr val="tx1"/>
              </a:solidFill>
              <a:miter lim="800000"/>
              <a:headEnd/>
              <a:tailEnd/>
            </a:ln>
          </p:spPr>
          <p:txBody>
            <a:bodyPr wrap="none" anchor="ctr"/>
            <a:lstStyle/>
            <a:p>
              <a:pPr algn="ctr">
                <a:lnSpc>
                  <a:spcPct val="100000"/>
                </a:lnSpc>
                <a:spcBef>
                  <a:spcPct val="0"/>
                </a:spcBef>
                <a:buFontTx/>
                <a:buNone/>
              </a:pPr>
              <a:r>
                <a:rPr lang="es-ES_tradnl" sz="1800" i="0" dirty="0" smtClean="0">
                  <a:solidFill>
                    <a:schemeClr val="bg1">
                      <a:lumMod val="75000"/>
                    </a:schemeClr>
                  </a:solidFill>
                  <a:latin typeface="Arial" panose="020B0604020202020204" pitchFamily="34" charset="0"/>
                  <a:cs typeface="Arial" panose="020B0604020202020204" pitchFamily="34" charset="0"/>
                </a:rPr>
                <a:t>Terminal</a:t>
              </a:r>
              <a:endParaRPr lang="es-ES_tradnl" sz="1800" i="0" dirty="0">
                <a:solidFill>
                  <a:schemeClr val="bg1">
                    <a:lumMod val="75000"/>
                  </a:schemeClr>
                </a:solidFill>
                <a:latin typeface="Arial" panose="020B0604020202020204" pitchFamily="34" charset="0"/>
                <a:cs typeface="Arial" panose="020B0604020202020204" pitchFamily="34" charset="0"/>
              </a:endParaRPr>
            </a:p>
          </p:txBody>
        </p:sp>
        <p:sp>
          <p:nvSpPr>
            <p:cNvPr id="16390" name="Rectangle 5"/>
            <p:cNvSpPr>
              <a:spLocks noChangeArrowheads="1"/>
            </p:cNvSpPr>
            <p:nvPr/>
          </p:nvSpPr>
          <p:spPr bwMode="auto">
            <a:xfrm>
              <a:off x="4592" y="2488"/>
              <a:ext cx="728" cy="384"/>
            </a:xfrm>
            <a:prstGeom prst="rect">
              <a:avLst/>
            </a:prstGeom>
            <a:grpFill/>
            <a:ln w="9525">
              <a:solidFill>
                <a:schemeClr val="tx1"/>
              </a:solidFill>
              <a:miter lim="800000"/>
              <a:headEnd/>
              <a:tailEnd/>
            </a:ln>
          </p:spPr>
          <p:txBody>
            <a:bodyPr wrap="none" anchor="ctr"/>
            <a:lstStyle/>
            <a:p>
              <a:pPr algn="ctr"/>
              <a:r>
                <a:rPr lang="es-ES_tradnl" sz="1800" dirty="0" smtClean="0">
                  <a:solidFill>
                    <a:schemeClr val="bg1">
                      <a:lumMod val="75000"/>
                    </a:schemeClr>
                  </a:solidFill>
                  <a:latin typeface="Arial" panose="020B0604020202020204" pitchFamily="34" charset="0"/>
                  <a:cs typeface="Arial" panose="020B0604020202020204" pitchFamily="34" charset="0"/>
                </a:rPr>
                <a:t>Terminal</a:t>
              </a:r>
              <a:endParaRPr lang="es-ES_tradnl" sz="1800" dirty="0">
                <a:solidFill>
                  <a:schemeClr val="bg1">
                    <a:lumMod val="75000"/>
                  </a:schemeClr>
                </a:solidFill>
                <a:latin typeface="Arial" panose="020B0604020202020204" pitchFamily="34" charset="0"/>
                <a:cs typeface="Arial" panose="020B0604020202020204" pitchFamily="34" charset="0"/>
              </a:endParaRPr>
            </a:p>
          </p:txBody>
        </p:sp>
        <p:sp>
          <p:nvSpPr>
            <p:cNvPr id="89094" name="Line 6"/>
            <p:cNvSpPr>
              <a:spLocks noChangeShapeType="1"/>
            </p:cNvSpPr>
            <p:nvPr/>
          </p:nvSpPr>
          <p:spPr bwMode="auto">
            <a:xfrm>
              <a:off x="1784" y="2680"/>
              <a:ext cx="2807" cy="0"/>
            </a:xfrm>
            <a:prstGeom prst="line">
              <a:avLst/>
            </a:prstGeom>
            <a:grpFill/>
            <a:ln w="76200" cmpd="tri">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16392" name="Group 10"/>
            <p:cNvGrpSpPr>
              <a:grpSpLocks/>
            </p:cNvGrpSpPr>
            <p:nvPr/>
          </p:nvGrpSpPr>
          <p:grpSpPr bwMode="auto">
            <a:xfrm>
              <a:off x="1836" y="2296"/>
              <a:ext cx="1009" cy="288"/>
              <a:chOff x="288" y="2880"/>
              <a:chExt cx="1501" cy="288"/>
            </a:xfrm>
            <a:grpFill/>
          </p:grpSpPr>
          <p:sp>
            <p:nvSpPr>
              <p:cNvPr id="89095" name="Freeform 7"/>
              <p:cNvSpPr>
                <a:spLocks/>
              </p:cNvSpPr>
              <p:nvPr/>
            </p:nvSpPr>
            <p:spPr bwMode="auto">
              <a:xfrm>
                <a:off x="288" y="2880"/>
                <a:ext cx="1506" cy="240"/>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solidFill>
                <a:schemeClr val="tx1"/>
              </a:solid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9096" name="Rectangle 8"/>
              <p:cNvSpPr>
                <a:spLocks noChangeArrowheads="1"/>
              </p:cNvSpPr>
              <p:nvPr/>
            </p:nvSpPr>
            <p:spPr bwMode="auto">
              <a:xfrm>
                <a:off x="288" y="3120"/>
                <a:ext cx="1493" cy="48"/>
              </a:xfrm>
              <a:prstGeom prst="rect">
                <a:avLst/>
              </a:prstGeom>
              <a:grpFill/>
              <a:ln w="9525">
                <a:solidFill>
                  <a:schemeClr val="accent2"/>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16393" name="Group 14"/>
            <p:cNvGrpSpPr>
              <a:grpSpLocks/>
            </p:cNvGrpSpPr>
            <p:nvPr/>
          </p:nvGrpSpPr>
          <p:grpSpPr bwMode="auto">
            <a:xfrm>
              <a:off x="3500" y="2440"/>
              <a:ext cx="988" cy="144"/>
              <a:chOff x="2880" y="3120"/>
              <a:chExt cx="1056" cy="144"/>
            </a:xfrm>
            <a:grpFill/>
          </p:grpSpPr>
          <p:sp>
            <p:nvSpPr>
              <p:cNvPr id="89100" name="Freeform 12"/>
              <p:cNvSpPr>
                <a:spLocks/>
              </p:cNvSpPr>
              <p:nvPr/>
            </p:nvSpPr>
            <p:spPr bwMode="auto">
              <a:xfrm>
                <a:off x="2880" y="3120"/>
                <a:ext cx="1056" cy="80"/>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grp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9101" name="Rectangle 13"/>
              <p:cNvSpPr>
                <a:spLocks noChangeArrowheads="1"/>
              </p:cNvSpPr>
              <p:nvPr/>
            </p:nvSpPr>
            <p:spPr bwMode="auto">
              <a:xfrm>
                <a:off x="2880" y="3200"/>
                <a:ext cx="1048" cy="64"/>
              </a:xfrm>
              <a:prstGeom prst="rect">
                <a:avLst/>
              </a:prstGeom>
              <a:grpFill/>
              <a:ln w="9525">
                <a:solidFill>
                  <a:schemeClr val="accent2"/>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16394" name="Group 20"/>
            <p:cNvGrpSpPr>
              <a:grpSpLocks/>
            </p:cNvGrpSpPr>
            <p:nvPr/>
          </p:nvGrpSpPr>
          <p:grpSpPr bwMode="auto">
            <a:xfrm>
              <a:off x="2664" y="2304"/>
              <a:ext cx="1838" cy="520"/>
              <a:chOff x="2349" y="1832"/>
              <a:chExt cx="1697" cy="520"/>
            </a:xfrm>
            <a:grpFill/>
          </p:grpSpPr>
          <p:sp>
            <p:nvSpPr>
              <p:cNvPr id="16395" name="Rectangle 15"/>
              <p:cNvSpPr>
                <a:spLocks noChangeArrowheads="1"/>
              </p:cNvSpPr>
              <p:nvPr/>
            </p:nvSpPr>
            <p:spPr bwMode="auto">
              <a:xfrm>
                <a:off x="2349" y="2120"/>
                <a:ext cx="933" cy="232"/>
              </a:xfrm>
              <a:prstGeom prst="rect">
                <a:avLst/>
              </a:prstGeom>
              <a:grpFill/>
              <a:ln w="9525">
                <a:solidFill>
                  <a:schemeClr val="tx1"/>
                </a:solidFill>
                <a:miter lim="800000"/>
                <a:headEnd/>
                <a:tailEnd/>
              </a:ln>
            </p:spPr>
            <p:txBody>
              <a:bodyPr wrap="none" anchor="ctr"/>
              <a:lstStyle/>
              <a:p>
                <a:pPr algn="ctr"/>
                <a:r>
                  <a:rPr lang="es-ES_tradnl" sz="1800" dirty="0">
                    <a:solidFill>
                      <a:schemeClr val="bg1">
                        <a:lumMod val="75000"/>
                      </a:schemeClr>
                    </a:solidFill>
                    <a:latin typeface="Arial" panose="020B0604020202020204" pitchFamily="34" charset="0"/>
                    <a:cs typeface="Arial" panose="020B0604020202020204" pitchFamily="34" charset="0"/>
                  </a:rPr>
                  <a:t>Amplificador</a:t>
                </a:r>
              </a:p>
              <a:p>
                <a:pPr algn="ctr"/>
                <a:r>
                  <a:rPr lang="es-ES_tradnl" sz="1800" dirty="0">
                    <a:solidFill>
                      <a:schemeClr val="bg1">
                        <a:lumMod val="75000"/>
                      </a:schemeClr>
                    </a:solidFill>
                    <a:latin typeface="Arial" panose="020B0604020202020204" pitchFamily="34" charset="0"/>
                    <a:cs typeface="Arial" panose="020B0604020202020204" pitchFamily="34" charset="0"/>
                  </a:rPr>
                  <a:t>Repetidor</a:t>
                </a:r>
              </a:p>
            </p:txBody>
          </p:sp>
          <p:grpSp>
            <p:nvGrpSpPr>
              <p:cNvPr id="16396" name="Group 16"/>
              <p:cNvGrpSpPr>
                <a:grpSpLocks/>
              </p:cNvGrpSpPr>
              <p:nvPr/>
            </p:nvGrpSpPr>
            <p:grpSpPr bwMode="auto">
              <a:xfrm>
                <a:off x="3115" y="1832"/>
                <a:ext cx="931" cy="288"/>
                <a:chOff x="288" y="2880"/>
                <a:chExt cx="1501" cy="288"/>
              </a:xfrm>
              <a:grpFill/>
            </p:grpSpPr>
            <p:sp>
              <p:nvSpPr>
                <p:cNvPr id="89105" name="Freeform 17"/>
                <p:cNvSpPr>
                  <a:spLocks/>
                </p:cNvSpPr>
                <p:nvPr/>
              </p:nvSpPr>
              <p:spPr bwMode="auto">
                <a:xfrm>
                  <a:off x="293" y="2880"/>
                  <a:ext cx="1496" cy="240"/>
                </a:xfrm>
                <a:custGeom>
                  <a:avLst/>
                  <a:gdLst/>
                  <a:ahLst/>
                  <a:cxnLst>
                    <a:cxn ang="0">
                      <a:pos x="0" y="96"/>
                    </a:cxn>
                    <a:cxn ang="0">
                      <a:pos x="48" y="48"/>
                    </a:cxn>
                    <a:cxn ang="0">
                      <a:pos x="48" y="96"/>
                    </a:cxn>
                    <a:cxn ang="0">
                      <a:pos x="96" y="48"/>
                    </a:cxn>
                    <a:cxn ang="0">
                      <a:pos x="144" y="96"/>
                    </a:cxn>
                    <a:cxn ang="0">
                      <a:pos x="192" y="48"/>
                    </a:cxn>
                    <a:cxn ang="0">
                      <a:pos x="240" y="96"/>
                    </a:cxn>
                    <a:cxn ang="0">
                      <a:pos x="240" y="48"/>
                    </a:cxn>
                    <a:cxn ang="0">
                      <a:pos x="288" y="96"/>
                    </a:cxn>
                    <a:cxn ang="0">
                      <a:pos x="336" y="48"/>
                    </a:cxn>
                    <a:cxn ang="0">
                      <a:pos x="384" y="96"/>
                    </a:cxn>
                    <a:cxn ang="0">
                      <a:pos x="384" y="48"/>
                    </a:cxn>
                    <a:cxn ang="0">
                      <a:pos x="432" y="96"/>
                    </a:cxn>
                    <a:cxn ang="0">
                      <a:pos x="480" y="48"/>
                    </a:cxn>
                    <a:cxn ang="0">
                      <a:pos x="480" y="96"/>
                    </a:cxn>
                    <a:cxn ang="0">
                      <a:pos x="528" y="48"/>
                    </a:cxn>
                    <a:cxn ang="0">
                      <a:pos x="528" y="96"/>
                    </a:cxn>
                    <a:cxn ang="0">
                      <a:pos x="576" y="48"/>
                    </a:cxn>
                    <a:cxn ang="0">
                      <a:pos x="624" y="96"/>
                    </a:cxn>
                    <a:cxn ang="0">
                      <a:pos x="672" y="0"/>
                    </a:cxn>
                    <a:cxn ang="0">
                      <a:pos x="720" y="96"/>
                    </a:cxn>
                    <a:cxn ang="0">
                      <a:pos x="720" y="48"/>
                    </a:cxn>
                    <a:cxn ang="0">
                      <a:pos x="768" y="96"/>
                    </a:cxn>
                    <a:cxn ang="0">
                      <a:pos x="864" y="48"/>
                    </a:cxn>
                    <a:cxn ang="0">
                      <a:pos x="864" y="96"/>
                    </a:cxn>
                    <a:cxn ang="0">
                      <a:pos x="912" y="48"/>
                    </a:cxn>
                    <a:cxn ang="0">
                      <a:pos x="912" y="96"/>
                    </a:cxn>
                    <a:cxn ang="0">
                      <a:pos x="960" y="48"/>
                    </a:cxn>
                    <a:cxn ang="0">
                      <a:pos x="1008" y="96"/>
                    </a:cxn>
                    <a:cxn ang="0">
                      <a:pos x="1056" y="48"/>
                    </a:cxn>
                    <a:cxn ang="0">
                      <a:pos x="1056" y="96"/>
                    </a:cxn>
                  </a:cxnLst>
                  <a:rect l="0" t="0" r="r" b="b"/>
                  <a:pathLst>
                    <a:path w="1056" h="96">
                      <a:moveTo>
                        <a:pt x="0" y="96"/>
                      </a:moveTo>
                      <a:lnTo>
                        <a:pt x="48" y="48"/>
                      </a:lnTo>
                      <a:lnTo>
                        <a:pt x="48" y="96"/>
                      </a:lnTo>
                      <a:lnTo>
                        <a:pt x="96" y="48"/>
                      </a:lnTo>
                      <a:lnTo>
                        <a:pt x="144" y="96"/>
                      </a:lnTo>
                      <a:lnTo>
                        <a:pt x="192" y="48"/>
                      </a:lnTo>
                      <a:lnTo>
                        <a:pt x="240" y="96"/>
                      </a:lnTo>
                      <a:lnTo>
                        <a:pt x="240" y="48"/>
                      </a:lnTo>
                      <a:lnTo>
                        <a:pt x="288" y="96"/>
                      </a:lnTo>
                      <a:lnTo>
                        <a:pt x="336" y="48"/>
                      </a:lnTo>
                      <a:lnTo>
                        <a:pt x="384" y="96"/>
                      </a:lnTo>
                      <a:lnTo>
                        <a:pt x="384" y="48"/>
                      </a:lnTo>
                      <a:lnTo>
                        <a:pt x="432" y="96"/>
                      </a:lnTo>
                      <a:lnTo>
                        <a:pt x="480" y="48"/>
                      </a:lnTo>
                      <a:lnTo>
                        <a:pt x="480" y="96"/>
                      </a:lnTo>
                      <a:lnTo>
                        <a:pt x="528" y="48"/>
                      </a:lnTo>
                      <a:lnTo>
                        <a:pt x="528" y="96"/>
                      </a:lnTo>
                      <a:lnTo>
                        <a:pt x="576" y="48"/>
                      </a:lnTo>
                      <a:lnTo>
                        <a:pt x="624" y="96"/>
                      </a:lnTo>
                      <a:lnTo>
                        <a:pt x="672" y="0"/>
                      </a:lnTo>
                      <a:lnTo>
                        <a:pt x="720" y="96"/>
                      </a:lnTo>
                      <a:lnTo>
                        <a:pt x="720" y="48"/>
                      </a:lnTo>
                      <a:lnTo>
                        <a:pt x="768" y="96"/>
                      </a:lnTo>
                      <a:lnTo>
                        <a:pt x="864" y="48"/>
                      </a:lnTo>
                      <a:lnTo>
                        <a:pt x="864" y="96"/>
                      </a:lnTo>
                      <a:lnTo>
                        <a:pt x="912" y="48"/>
                      </a:lnTo>
                      <a:lnTo>
                        <a:pt x="912" y="96"/>
                      </a:lnTo>
                      <a:lnTo>
                        <a:pt x="960" y="48"/>
                      </a:lnTo>
                      <a:lnTo>
                        <a:pt x="1008" y="96"/>
                      </a:lnTo>
                      <a:lnTo>
                        <a:pt x="1056" y="48"/>
                      </a:lnTo>
                      <a:lnTo>
                        <a:pt x="1056" y="96"/>
                      </a:lnTo>
                    </a:path>
                  </a:pathLst>
                </a:custGeom>
                <a:solidFill>
                  <a:schemeClr val="tx1"/>
                </a:solidFill>
                <a:ln w="9525">
                  <a:solidFill>
                    <a:schemeClr val="accent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89106" name="Rectangle 18"/>
                <p:cNvSpPr>
                  <a:spLocks noChangeArrowheads="1"/>
                </p:cNvSpPr>
                <p:nvPr/>
              </p:nvSpPr>
              <p:spPr bwMode="auto">
                <a:xfrm>
                  <a:off x="293" y="3120"/>
                  <a:ext cx="1483" cy="48"/>
                </a:xfrm>
                <a:prstGeom prst="rect">
                  <a:avLst/>
                </a:prstGeom>
                <a:grpFill/>
                <a:ln w="9525">
                  <a:solidFill>
                    <a:schemeClr val="accent2"/>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grpSp>
    </p:spTree>
    <p:extLst>
      <p:ext uri="{BB962C8B-B14F-4D97-AF65-F5344CB8AC3E}">
        <p14:creationId xmlns:p14="http://schemas.microsoft.com/office/powerpoint/2010/main" val="2473548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4785465C-2656-4C19-9845-1BB4C1820F15}" type="slidenum">
              <a:rPr lang="en-US"/>
              <a:pPr>
                <a:defRPr/>
              </a:pPr>
              <a:t>40</a:t>
            </a:fld>
            <a:endParaRPr lang="en-US"/>
          </a:p>
        </p:txBody>
      </p:sp>
      <p:sp>
        <p:nvSpPr>
          <p:cNvPr id="3076" name="Rectangle 4"/>
          <p:cNvSpPr>
            <a:spLocks noGrp="1" noChangeArrowheads="1"/>
          </p:cNvSpPr>
          <p:nvPr>
            <p:ph type="title"/>
          </p:nvPr>
        </p:nvSpPr>
        <p:spPr/>
        <p:txBody>
          <a:bodyPr/>
          <a:lstStyle/>
          <a:p>
            <a:r>
              <a:rPr lang="es-MX" smtClean="0"/>
              <a:t>Transmisión Sincrónica</a:t>
            </a:r>
            <a:endParaRPr lang="es-AR" smtClean="0"/>
          </a:p>
        </p:txBody>
      </p:sp>
      <p:graphicFrame>
        <p:nvGraphicFramePr>
          <p:cNvPr id="307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5804"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7903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8FA6C456-55CD-47CC-8ADE-FAC8ADAD5E92}" type="slidenum">
              <a:rPr lang="en-US"/>
              <a:pPr>
                <a:defRPr/>
              </a:pPr>
              <a:t>41</a:t>
            </a:fld>
            <a:endParaRPr lang="en-US"/>
          </a:p>
        </p:txBody>
      </p:sp>
      <p:sp>
        <p:nvSpPr>
          <p:cNvPr id="4100" name="Rectangle 5"/>
          <p:cNvSpPr>
            <a:spLocks noGrp="1" noChangeArrowheads="1"/>
          </p:cNvSpPr>
          <p:nvPr>
            <p:ph type="title"/>
          </p:nvPr>
        </p:nvSpPr>
        <p:spPr/>
        <p:txBody>
          <a:bodyPr/>
          <a:lstStyle/>
          <a:p>
            <a:r>
              <a:rPr lang="es-MX" smtClean="0"/>
              <a:t>Transmisión Asincrónica</a:t>
            </a:r>
            <a:endParaRPr lang="es-AR" smtClean="0"/>
          </a:p>
        </p:txBody>
      </p:sp>
      <p:graphicFrame>
        <p:nvGraphicFramePr>
          <p:cNvPr id="409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6828"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6076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90E9789A-E94E-4D9E-983A-84B21490A0F8}" type="slidenum">
              <a:rPr lang="en-US"/>
              <a:pPr>
                <a:defRPr/>
              </a:pPr>
              <a:t>42</a:t>
            </a:fld>
            <a:endParaRPr lang="en-US"/>
          </a:p>
        </p:txBody>
      </p:sp>
      <p:sp>
        <p:nvSpPr>
          <p:cNvPr id="139266" name="Rectangle 2"/>
          <p:cNvSpPr>
            <a:spLocks noGrp="1" noChangeArrowheads="1"/>
          </p:cNvSpPr>
          <p:nvPr>
            <p:ph type="title"/>
          </p:nvPr>
        </p:nvSpPr>
        <p:spPr>
          <a:xfrm>
            <a:off x="317989" y="304800"/>
            <a:ext cx="8421565"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bg1">
                    <a:lumMod val="40000"/>
                    <a:lumOff val="60000"/>
                  </a:schemeClr>
                </a:solidFill>
                <a:effectLst>
                  <a:outerShdw blurRad="38100" dist="38100" dir="2700000" algn="tl">
                    <a:srgbClr val="000000"/>
                  </a:outerShdw>
                </a:effectLst>
                <a:latin typeface="Arial" charset="0"/>
              </a:rPr>
              <a:t>Norma RS-232</a:t>
            </a:r>
            <a:br>
              <a:rPr lang="es-ES_tradnl" sz="3600" b="1" i="1" dirty="0">
                <a:solidFill>
                  <a:schemeClr val="bg1">
                    <a:lumMod val="40000"/>
                    <a:lumOff val="60000"/>
                  </a:schemeClr>
                </a:solidFill>
                <a:effectLst>
                  <a:outerShdw blurRad="38100" dist="38100" dir="2700000" algn="tl">
                    <a:srgbClr val="000000"/>
                  </a:outerShdw>
                </a:effectLst>
                <a:latin typeface="Arial" charset="0"/>
              </a:rPr>
            </a:br>
            <a:r>
              <a:rPr lang="es-ES_tradnl" sz="3600" b="1" i="1" dirty="0">
                <a:solidFill>
                  <a:schemeClr val="bg1">
                    <a:lumMod val="40000"/>
                    <a:lumOff val="60000"/>
                  </a:schemeClr>
                </a:solidFill>
                <a:effectLst>
                  <a:outerShdw blurRad="38100" dist="38100" dir="2700000" algn="tl">
                    <a:srgbClr val="000000"/>
                  </a:outerShdw>
                </a:effectLst>
                <a:latin typeface="Arial" charset="0"/>
              </a:rPr>
              <a:t>Comunicaciones Asincrónicas</a:t>
            </a:r>
          </a:p>
        </p:txBody>
      </p:sp>
      <p:pic>
        <p:nvPicPr>
          <p:cNvPr id="51204" name="Picture 3" descr="f3_2"/>
          <p:cNvPicPr>
            <a:picLocks noChangeAspect="1" noChangeArrowheads="1"/>
          </p:cNvPicPr>
          <p:nvPr/>
        </p:nvPicPr>
        <p:blipFill>
          <a:blip r:embed="rId3" cstate="print">
            <a:lum bright="-20000" contrast="60000"/>
          </a:blip>
          <a:srcRect/>
          <a:stretch>
            <a:fillRect/>
          </a:stretch>
        </p:blipFill>
        <p:spPr bwMode="auto">
          <a:xfrm>
            <a:off x="351693" y="1676400"/>
            <a:ext cx="8299938" cy="4343400"/>
          </a:xfrm>
          <a:prstGeom prst="rect">
            <a:avLst/>
          </a:prstGeom>
          <a:noFill/>
          <a:ln w="76200">
            <a:solidFill>
              <a:srgbClr val="FF9900"/>
            </a:solidFill>
            <a:miter lim="800000"/>
            <a:headEnd/>
            <a:tailEnd/>
          </a:ln>
        </p:spPr>
      </p:pic>
    </p:spTree>
    <p:extLst>
      <p:ext uri="{BB962C8B-B14F-4D97-AF65-F5344CB8AC3E}">
        <p14:creationId xmlns:p14="http://schemas.microsoft.com/office/powerpoint/2010/main" val="4129938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17E3B353-7266-4D5D-BABB-9BB83870C3F5}" type="slidenum">
              <a:rPr lang="en-US"/>
              <a:pPr>
                <a:defRPr/>
              </a:pPr>
              <a:t>43</a:t>
            </a:fld>
            <a:endParaRPr lang="en-US"/>
          </a:p>
        </p:txBody>
      </p:sp>
      <p:sp>
        <p:nvSpPr>
          <p:cNvPr id="5124" name="Rectangle 2"/>
          <p:cNvSpPr>
            <a:spLocks noGrp="1" noChangeArrowheads="1"/>
          </p:cNvSpPr>
          <p:nvPr>
            <p:ph type="title"/>
          </p:nvPr>
        </p:nvSpPr>
        <p:spPr/>
        <p:txBody>
          <a:bodyPr/>
          <a:lstStyle/>
          <a:p>
            <a:r>
              <a:rPr lang="es-ES_tradnl" smtClean="0"/>
              <a:t>Velocidades</a:t>
            </a:r>
          </a:p>
        </p:txBody>
      </p:sp>
      <p:graphicFrame>
        <p:nvGraphicFramePr>
          <p:cNvPr id="5122"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7852"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753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4CF8DF38-1E55-4BC4-862E-B3E53C5E5B8A}" type="slidenum">
              <a:rPr lang="en-US"/>
              <a:pPr>
                <a:defRPr/>
              </a:pPr>
              <a:t>44</a:t>
            </a:fld>
            <a:endParaRPr lang="en-US"/>
          </a:p>
        </p:txBody>
      </p:sp>
      <p:sp>
        <p:nvSpPr>
          <p:cNvPr id="437250" name="Rectangle 2"/>
          <p:cNvSpPr>
            <a:spLocks noGrp="1" noChangeArrowheads="1"/>
          </p:cNvSpPr>
          <p:nvPr>
            <p:ph type="title"/>
          </p:nvPr>
        </p:nvSpPr>
        <p:spPr>
          <a:xfrm>
            <a:off x="899592" y="381000"/>
            <a:ext cx="7681700" cy="12192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bg1">
                    <a:lumMod val="40000"/>
                    <a:lumOff val="60000"/>
                  </a:schemeClr>
                </a:solidFill>
                <a:effectLst>
                  <a:outerShdw blurRad="38100" dist="38100" dir="2700000" algn="tl">
                    <a:srgbClr val="000000"/>
                  </a:outerShdw>
                </a:effectLst>
                <a:latin typeface="Arial" charset="0"/>
              </a:rPr>
              <a:t>Relación </a:t>
            </a:r>
            <a:br>
              <a:rPr lang="es-ES_tradnl" sz="2800" b="1" i="1" dirty="0">
                <a:solidFill>
                  <a:schemeClr val="bg1">
                    <a:lumMod val="40000"/>
                    <a:lumOff val="60000"/>
                  </a:schemeClr>
                </a:solidFill>
                <a:effectLst>
                  <a:outerShdw blurRad="38100" dist="38100" dir="2700000" algn="tl">
                    <a:srgbClr val="000000"/>
                  </a:outerShdw>
                </a:effectLst>
                <a:latin typeface="Arial" charset="0"/>
              </a:rPr>
            </a:br>
            <a:r>
              <a:rPr lang="es-ES_tradnl" sz="2800" b="1" i="1" dirty="0">
                <a:solidFill>
                  <a:schemeClr val="bg1">
                    <a:lumMod val="40000"/>
                    <a:lumOff val="60000"/>
                  </a:schemeClr>
                </a:solidFill>
                <a:effectLst>
                  <a:outerShdw blurRad="38100" dist="38100" dir="2700000" algn="tl">
                    <a:srgbClr val="000000"/>
                  </a:outerShdw>
                </a:effectLst>
                <a:latin typeface="Arial" charset="0"/>
              </a:rPr>
              <a:t>Velocidad de Modulación/Transmisión Serie</a:t>
            </a:r>
            <a:endParaRPr lang="es-ES" sz="2800" b="1" i="1" dirty="0">
              <a:solidFill>
                <a:schemeClr val="bg1">
                  <a:lumMod val="40000"/>
                  <a:lumOff val="60000"/>
                </a:schemeClr>
              </a:solidFill>
              <a:effectLst>
                <a:outerShdw blurRad="38100" dist="38100" dir="2700000" algn="tl">
                  <a:srgbClr val="000000"/>
                </a:outerShdw>
              </a:effectLst>
              <a:latin typeface="Arial" charset="0"/>
            </a:endParaRPr>
          </a:p>
        </p:txBody>
      </p:sp>
      <p:sp>
        <p:nvSpPr>
          <p:cNvPr id="52228" name="Rectangle 3"/>
          <p:cNvSpPr>
            <a:spLocks noGrp="1" noChangeArrowheads="1"/>
          </p:cNvSpPr>
          <p:nvPr>
            <p:ph type="body" idx="1"/>
          </p:nvPr>
        </p:nvSpPr>
        <p:spPr>
          <a:xfrm>
            <a:off x="323528" y="4038600"/>
            <a:ext cx="8205011" cy="1838672"/>
          </a:xfrm>
          <a:solidFill>
            <a:schemeClr val="hlink"/>
          </a:solidFill>
        </p:spPr>
        <p:txBody>
          <a:bodyPr/>
          <a:lstStyle/>
          <a:p>
            <a:r>
              <a:rPr lang="es-AR" dirty="0" smtClean="0">
                <a:latin typeface="Arial" charset="0"/>
              </a:rPr>
              <a:t>D : Velocidad de Modulación    </a:t>
            </a:r>
            <a:r>
              <a:rPr lang="es-AR" dirty="0" smtClean="0">
                <a:latin typeface="Arial" charset="0"/>
                <a:sym typeface="Wingdings 3" pitchFamily="18" charset="2"/>
              </a:rPr>
              <a:t></a:t>
            </a:r>
            <a:r>
              <a:rPr lang="es-AR" dirty="0" smtClean="0">
                <a:latin typeface="Arial" charset="0"/>
              </a:rPr>
              <a:t> Baudios</a:t>
            </a:r>
          </a:p>
          <a:p>
            <a:r>
              <a:rPr lang="es-AR" dirty="0" smtClean="0">
                <a:latin typeface="Arial" charset="0"/>
              </a:rPr>
              <a:t>R : Velocidad de </a:t>
            </a:r>
            <a:r>
              <a:rPr lang="es-AR" dirty="0" err="1" smtClean="0">
                <a:latin typeface="Arial" charset="0"/>
              </a:rPr>
              <a:t>Trans</a:t>
            </a:r>
            <a:r>
              <a:rPr lang="es-AR" dirty="0" smtClean="0">
                <a:latin typeface="Arial" charset="0"/>
              </a:rPr>
              <a:t>. Serie  </a:t>
            </a:r>
            <a:r>
              <a:rPr lang="es-AR" dirty="0" smtClean="0">
                <a:latin typeface="Arial" charset="0"/>
                <a:sym typeface="Wingdings 3" pitchFamily="18" charset="2"/>
              </a:rPr>
              <a:t>  BPS</a:t>
            </a:r>
          </a:p>
          <a:p>
            <a:r>
              <a:rPr lang="es-AR" dirty="0" smtClean="0">
                <a:latin typeface="Arial" charset="0"/>
                <a:sym typeface="Wingdings 3" pitchFamily="18" charset="2"/>
              </a:rPr>
              <a:t>B : Numero de Bits P/c Elemento de Señal</a:t>
            </a:r>
            <a:endParaRPr lang="es-AR" dirty="0" smtClean="0">
              <a:latin typeface="Arial" charset="0"/>
            </a:endParaRPr>
          </a:p>
          <a:p>
            <a:endParaRPr lang="es-ES" dirty="0" smtClean="0"/>
          </a:p>
        </p:txBody>
      </p:sp>
      <p:sp>
        <p:nvSpPr>
          <p:cNvPr id="437252" name="Text Box 4"/>
          <p:cNvSpPr txBox="1">
            <a:spLocks noChangeArrowheads="1"/>
          </p:cNvSpPr>
          <p:nvPr/>
        </p:nvSpPr>
        <p:spPr bwMode="auto">
          <a:xfrm>
            <a:off x="4642338" y="1676401"/>
            <a:ext cx="1617785" cy="1107996"/>
          </a:xfrm>
          <a:prstGeom prst="rect">
            <a:avLst/>
          </a:prstGeom>
          <a:noFill/>
          <a:ln w="57150" cmpd="thickThin">
            <a:noFill/>
            <a:miter lim="800000"/>
            <a:headEnd/>
            <a:tailEnd/>
          </a:ln>
          <a:effectLst/>
        </p:spPr>
        <p:txBody>
          <a:bodyPr>
            <a:spAutoFit/>
          </a:bodyPr>
          <a:lstStyle/>
          <a:p>
            <a:pPr>
              <a:spcBef>
                <a:spcPct val="50000"/>
              </a:spcBef>
              <a:buFontTx/>
              <a:buNone/>
              <a:defRPr/>
            </a:pPr>
            <a:r>
              <a:rPr lang="es-AR" sz="6600">
                <a:effectLst>
                  <a:outerShdw blurRad="38100" dist="38100" dir="2700000" algn="tl">
                    <a:srgbClr val="FFFFFF"/>
                  </a:outerShdw>
                </a:effectLst>
              </a:rPr>
              <a:t> R        </a:t>
            </a:r>
            <a:endParaRPr lang="es-ES" sz="6600">
              <a:effectLst>
                <a:outerShdw blurRad="38100" dist="38100" dir="2700000" algn="tl">
                  <a:srgbClr val="FFFFFF"/>
                </a:outerShdw>
              </a:effectLst>
            </a:endParaRPr>
          </a:p>
        </p:txBody>
      </p:sp>
      <p:sp>
        <p:nvSpPr>
          <p:cNvPr id="437253" name="Text Box 5"/>
          <p:cNvSpPr txBox="1">
            <a:spLocks noChangeArrowheads="1"/>
          </p:cNvSpPr>
          <p:nvPr/>
        </p:nvSpPr>
        <p:spPr bwMode="auto">
          <a:xfrm>
            <a:off x="4888522" y="2763799"/>
            <a:ext cx="1125415" cy="1107996"/>
          </a:xfrm>
          <a:prstGeom prst="rect">
            <a:avLst/>
          </a:prstGeom>
          <a:noFill/>
          <a:ln w="57150" cmpd="thickThin">
            <a:noFill/>
            <a:miter lim="800000"/>
            <a:headEnd/>
            <a:tailEnd/>
          </a:ln>
          <a:effectLst/>
        </p:spPr>
        <p:txBody>
          <a:bodyPr>
            <a:spAutoFit/>
          </a:bodyPr>
          <a:lstStyle/>
          <a:p>
            <a:pPr>
              <a:spcBef>
                <a:spcPct val="50000"/>
              </a:spcBef>
              <a:buFontTx/>
              <a:buNone/>
              <a:defRPr/>
            </a:pPr>
            <a:r>
              <a:rPr lang="es-AR" sz="6600" dirty="0" smtClean="0">
                <a:effectLst>
                  <a:outerShdw blurRad="38100" dist="38100" dir="2700000" algn="tl">
                    <a:srgbClr val="FFFFFF"/>
                  </a:outerShdw>
                </a:effectLst>
              </a:rPr>
              <a:t>B       </a:t>
            </a:r>
            <a:endParaRPr lang="es-ES" sz="6600" dirty="0">
              <a:effectLst>
                <a:outerShdw blurRad="38100" dist="38100" dir="2700000" algn="tl">
                  <a:srgbClr val="FFFFFF"/>
                </a:outerShdw>
              </a:effectLst>
            </a:endParaRPr>
          </a:p>
        </p:txBody>
      </p:sp>
      <p:sp>
        <p:nvSpPr>
          <p:cNvPr id="437254" name="Text Box 6"/>
          <p:cNvSpPr txBox="1">
            <a:spLocks noChangeArrowheads="1"/>
          </p:cNvSpPr>
          <p:nvPr/>
        </p:nvSpPr>
        <p:spPr bwMode="auto">
          <a:xfrm>
            <a:off x="2321169" y="2209801"/>
            <a:ext cx="2250831" cy="1107996"/>
          </a:xfrm>
          <a:prstGeom prst="rect">
            <a:avLst/>
          </a:prstGeom>
          <a:noFill/>
          <a:ln w="57150" cmpd="thickThin">
            <a:noFill/>
            <a:miter lim="800000"/>
            <a:headEnd/>
            <a:tailEnd/>
          </a:ln>
          <a:effectLst/>
        </p:spPr>
        <p:txBody>
          <a:bodyPr>
            <a:spAutoFit/>
          </a:bodyPr>
          <a:lstStyle/>
          <a:p>
            <a:pPr>
              <a:spcBef>
                <a:spcPct val="50000"/>
              </a:spcBef>
              <a:buFontTx/>
              <a:buNone/>
              <a:defRPr/>
            </a:pPr>
            <a:r>
              <a:rPr lang="es-AR" sz="6600">
                <a:effectLst>
                  <a:outerShdw blurRad="38100" dist="38100" dir="2700000" algn="tl">
                    <a:srgbClr val="FFFFFF"/>
                  </a:outerShdw>
                </a:effectLst>
              </a:rPr>
              <a:t>D  =          </a:t>
            </a:r>
            <a:endParaRPr lang="es-ES" sz="6600">
              <a:effectLst>
                <a:outerShdw blurRad="38100" dist="38100" dir="2700000" algn="tl">
                  <a:srgbClr val="FFFFFF"/>
                </a:outerShdw>
              </a:effectLst>
            </a:endParaRPr>
          </a:p>
        </p:txBody>
      </p:sp>
      <p:sp>
        <p:nvSpPr>
          <p:cNvPr id="437255" name="Line 7"/>
          <p:cNvSpPr>
            <a:spLocks noChangeShapeType="1"/>
          </p:cNvSpPr>
          <p:nvPr/>
        </p:nvSpPr>
        <p:spPr bwMode="auto">
          <a:xfrm flipV="1">
            <a:off x="4306766" y="2763799"/>
            <a:ext cx="2110154" cy="0"/>
          </a:xfrm>
          <a:prstGeom prst="line">
            <a:avLst/>
          </a:prstGeom>
          <a:noFill/>
          <a:ln w="76200">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2865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A00E2186-20EA-4D0C-98A5-E3C9E66617E5}" type="slidenum">
              <a:rPr lang="en-US"/>
              <a:pPr>
                <a:defRPr/>
              </a:pPr>
              <a:t>45</a:t>
            </a:fld>
            <a:endParaRPr lang="en-US"/>
          </a:p>
        </p:txBody>
      </p:sp>
      <p:graphicFrame>
        <p:nvGraphicFramePr>
          <p:cNvPr id="614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8876"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3"/>
          <p:cNvSpPr>
            <a:spLocks noGrp="1" noChangeArrowheads="1"/>
          </p:cNvSpPr>
          <p:nvPr>
            <p:ph type="title"/>
          </p:nvPr>
        </p:nvSpPr>
        <p:spPr/>
        <p:txBody>
          <a:bodyPr/>
          <a:lstStyle/>
          <a:p>
            <a:r>
              <a:rPr lang="es-MX" smtClean="0"/>
              <a:t>Frecuencia y Ancho de Banda</a:t>
            </a:r>
            <a:endParaRPr lang="es-AR" smtClean="0"/>
          </a:p>
        </p:txBody>
      </p:sp>
    </p:spTree>
    <p:extLst>
      <p:ext uri="{BB962C8B-B14F-4D97-AF65-F5344CB8AC3E}">
        <p14:creationId xmlns:p14="http://schemas.microsoft.com/office/powerpoint/2010/main" val="2238037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pPr>
              <a:defRPr/>
            </a:pPr>
            <a:fld id="{9F2656FE-112D-4EC8-BAAE-FB788269D015}" type="slidenum">
              <a:rPr lang="en-US"/>
              <a:pPr>
                <a:defRPr/>
              </a:pPr>
              <a:t>46</a:t>
            </a:fld>
            <a:endParaRPr lang="en-US"/>
          </a:p>
        </p:txBody>
      </p:sp>
      <p:sp>
        <p:nvSpPr>
          <p:cNvPr id="250882" name="Rectangle 2"/>
          <p:cNvSpPr>
            <a:spLocks noGrp="1" noChangeArrowheads="1"/>
          </p:cNvSpPr>
          <p:nvPr>
            <p:ph type="title"/>
          </p:nvPr>
        </p:nvSpPr>
        <p:spPr>
          <a:xfrm>
            <a:off x="984738" y="2514600"/>
            <a:ext cx="7772400" cy="1143000"/>
          </a:xfrm>
        </p:spPr>
        <p:txBody>
          <a:bodyPr/>
          <a:lstStyle/>
          <a:p>
            <a:pPr>
              <a:defRPr/>
            </a:pPr>
            <a:r>
              <a:rPr lang="es-ES_tradnl" sz="6000" b="1" i="1" smtClean="0">
                <a:solidFill>
                  <a:srgbClr val="FF9900"/>
                </a:solidFill>
                <a:effectLst>
                  <a:outerShdw blurRad="38100" dist="38100" dir="2700000" algn="tl">
                    <a:srgbClr val="000000"/>
                  </a:outerShdw>
                </a:effectLst>
                <a:latin typeface="Arial" charset="0"/>
              </a:rPr>
              <a:t>Ancho de Banda</a:t>
            </a:r>
            <a:br>
              <a:rPr lang="es-ES_tradnl" sz="6000" b="1" i="1" smtClean="0">
                <a:solidFill>
                  <a:srgbClr val="FF9900"/>
                </a:solidFill>
                <a:effectLst>
                  <a:outerShdw blurRad="38100" dist="38100" dir="2700000" algn="tl">
                    <a:srgbClr val="000000"/>
                  </a:outerShdw>
                </a:effectLst>
                <a:latin typeface="Arial" charset="0"/>
              </a:rPr>
            </a:br>
            <a:r>
              <a:rPr lang="es-ES_tradnl" sz="4000" b="1" i="1" smtClean="0">
                <a:solidFill>
                  <a:srgbClr val="FF9900"/>
                </a:solidFill>
                <a:effectLst>
                  <a:outerShdw blurRad="38100" dist="38100" dir="2700000" algn="tl">
                    <a:srgbClr val="000000"/>
                  </a:outerShdw>
                </a:effectLst>
                <a:latin typeface="Arial" charset="0"/>
              </a:rPr>
              <a:t>Unidades</a:t>
            </a:r>
            <a:endParaRPr lang="es-ES_tradnl" sz="2000" b="1" i="1" smtClean="0">
              <a:solidFill>
                <a:srgbClr val="FF9900"/>
              </a:solidFill>
              <a:effectLst>
                <a:outerShdw blurRad="38100" dist="38100" dir="2700000" algn="tl">
                  <a:srgbClr val="000000"/>
                </a:outerShdw>
              </a:effectLst>
              <a:latin typeface="Arial" charset="0"/>
            </a:endParaRPr>
          </a:p>
        </p:txBody>
      </p:sp>
      <p:sp>
        <p:nvSpPr>
          <p:cNvPr id="250884" name="Rectangle 4"/>
          <p:cNvSpPr>
            <a:spLocks noChangeArrowheads="1"/>
          </p:cNvSpPr>
          <p:nvPr/>
        </p:nvSpPr>
        <p:spPr bwMode="auto">
          <a:xfrm>
            <a:off x="3552092" y="244475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50886" name="Rectangle 6"/>
          <p:cNvSpPr>
            <a:spLocks noChangeArrowheads="1"/>
          </p:cNvSpPr>
          <p:nvPr/>
        </p:nvSpPr>
        <p:spPr bwMode="auto">
          <a:xfrm>
            <a:off x="3124200" y="205740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50891" name="Rectangle 11"/>
          <p:cNvSpPr>
            <a:spLocks noChangeArrowheads="1"/>
          </p:cNvSpPr>
          <p:nvPr/>
        </p:nvSpPr>
        <p:spPr bwMode="auto">
          <a:xfrm>
            <a:off x="3089031" y="266700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graphicFrame>
        <p:nvGraphicFramePr>
          <p:cNvPr id="7170" name="Object 10"/>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9900" r:id="rId4" imgW="2876190" imgH="1352620" progId="PBrush">
                  <p:embed/>
                </p:oleObj>
              </mc:Choice>
              <mc:Fallback>
                <p:oleObj r:id="rId4" imgW="2876190" imgH="1352620" progId="PBrush">
                  <p:embed/>
                  <p:pic>
                    <p:nvPicPr>
                      <p:cNvPr id="0" name="Picture 19"/>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8340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287E1106-B288-4CD4-A126-1E58FE926FE8}" type="slidenum">
              <a:rPr lang="en-US"/>
              <a:pPr>
                <a:defRPr/>
              </a:pPr>
              <a:t>47</a:t>
            </a:fld>
            <a:endParaRPr lang="en-US"/>
          </a:p>
        </p:txBody>
      </p:sp>
      <p:sp>
        <p:nvSpPr>
          <p:cNvPr id="8196" name="Rectangle 2"/>
          <p:cNvSpPr>
            <a:spLocks noGrp="1" noChangeArrowheads="1"/>
          </p:cNvSpPr>
          <p:nvPr>
            <p:ph type="title"/>
          </p:nvPr>
        </p:nvSpPr>
        <p:spPr/>
        <p:txBody>
          <a:bodyPr/>
          <a:lstStyle/>
          <a:p>
            <a:r>
              <a:rPr lang="es-ES_tradnl" sz="6000" b="1" smtClean="0">
                <a:solidFill>
                  <a:srgbClr val="FF9900"/>
                </a:solidFill>
                <a:latin typeface="Verdana" pitchFamily="34" charset="0"/>
              </a:rPr>
              <a:t>Simplex</a:t>
            </a:r>
          </a:p>
        </p:txBody>
      </p:sp>
      <p:graphicFrame>
        <p:nvGraphicFramePr>
          <p:cNvPr id="8194"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80924"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6919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85E6A82F-F47B-449E-A46C-832734B297C9}" type="slidenum">
              <a:rPr lang="en-US"/>
              <a:pPr>
                <a:defRPr/>
              </a:pPr>
              <a:t>48</a:t>
            </a:fld>
            <a:endParaRPr lang="en-US"/>
          </a:p>
        </p:txBody>
      </p:sp>
      <p:sp>
        <p:nvSpPr>
          <p:cNvPr id="9220" name="Rectangle 2"/>
          <p:cNvSpPr>
            <a:spLocks noGrp="1" noChangeArrowheads="1"/>
          </p:cNvSpPr>
          <p:nvPr>
            <p:ph type="title"/>
          </p:nvPr>
        </p:nvSpPr>
        <p:spPr/>
        <p:txBody>
          <a:bodyPr/>
          <a:lstStyle/>
          <a:p>
            <a:r>
              <a:rPr lang="es-ES_tradnl" sz="6000" b="1" i="1" smtClean="0">
                <a:solidFill>
                  <a:srgbClr val="FF9900"/>
                </a:solidFill>
                <a:latin typeface="Verdana" pitchFamily="34" charset="0"/>
              </a:rPr>
              <a:t>Semiduplex</a:t>
            </a:r>
          </a:p>
        </p:txBody>
      </p:sp>
      <p:graphicFrame>
        <p:nvGraphicFramePr>
          <p:cNvPr id="9218" name="Object 3"/>
          <p:cNvGraphicFramePr>
            <a:graphicFrameLocks noChangeAspect="1"/>
          </p:cNvGraphicFramePr>
          <p:nvPr/>
        </p:nvGraphicFramePr>
        <p:xfrm>
          <a:off x="0" y="0"/>
          <a:ext cx="9144000" cy="6845300"/>
        </p:xfrm>
        <a:graphic>
          <a:graphicData uri="http://schemas.openxmlformats.org/presentationml/2006/ole">
            <mc:AlternateContent xmlns:mc="http://schemas.openxmlformats.org/markup-compatibility/2006">
              <mc:Choice xmlns:v="urn:schemas-microsoft-com:vml" Requires="v">
                <p:oleObj spid="_x0000_s81948"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2342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5A600769-56C1-4253-80BB-DFBD70E95BED}" type="slidenum">
              <a:rPr lang="en-US"/>
              <a:pPr>
                <a:defRPr/>
              </a:pPr>
              <a:t>49</a:t>
            </a:fld>
            <a:endParaRPr lang="en-US"/>
          </a:p>
        </p:txBody>
      </p:sp>
      <p:sp>
        <p:nvSpPr>
          <p:cNvPr id="10244" name="Rectangle 5"/>
          <p:cNvSpPr>
            <a:spLocks noGrp="1" noChangeArrowheads="1"/>
          </p:cNvSpPr>
          <p:nvPr>
            <p:ph type="title"/>
          </p:nvPr>
        </p:nvSpPr>
        <p:spPr>
          <a:xfrm>
            <a:off x="685800" y="609600"/>
            <a:ext cx="8458200" cy="1143000"/>
          </a:xfrm>
        </p:spPr>
        <p:txBody>
          <a:bodyPr/>
          <a:lstStyle/>
          <a:p>
            <a:r>
              <a:rPr lang="es-MX" sz="6000" b="1" i="1" smtClean="0">
                <a:solidFill>
                  <a:srgbClr val="FF9900"/>
                </a:solidFill>
                <a:latin typeface="Verdana" pitchFamily="34" charset="0"/>
              </a:rPr>
              <a:t>Full Duplex</a:t>
            </a:r>
            <a:endParaRPr lang="es-AR" sz="6000" b="1" i="1" smtClean="0">
              <a:solidFill>
                <a:srgbClr val="FF9900"/>
              </a:solidFill>
              <a:latin typeface="Verdana" pitchFamily="34" charset="0"/>
            </a:endParaRPr>
          </a:p>
        </p:txBody>
      </p:sp>
      <p:graphicFrame>
        <p:nvGraphicFramePr>
          <p:cNvPr id="10242"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82972" name="Diapositiva" r:id="rId4" imgW="4915080" imgH="3390840" progId="PowerPoint.Slide.8">
                  <p:embed/>
                </p:oleObj>
              </mc:Choice>
              <mc:Fallback>
                <p:oleObj name="Diapositiva" r:id="rId4" imgW="4915080" imgH="3390840" progId="PowerPoint.Slide.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523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9DA3CE8E-1387-4CE8-ACA4-05B0B951A161}" type="slidenum">
              <a:rPr lang="en-US"/>
              <a:pPr>
                <a:defRPr/>
              </a:pPr>
              <a:t>5</a:t>
            </a:fld>
            <a:endParaRPr lang="en-US"/>
          </a:p>
        </p:txBody>
      </p:sp>
      <p:sp>
        <p:nvSpPr>
          <p:cNvPr id="225282" name="Rectangle 2"/>
          <p:cNvSpPr>
            <a:spLocks noGrp="1" noChangeArrowheads="1"/>
          </p:cNvSpPr>
          <p:nvPr>
            <p:ph type="title"/>
          </p:nvPr>
        </p:nvSpPr>
        <p:spPr>
          <a:xfrm>
            <a:off x="773723" y="304800"/>
            <a:ext cx="7877908" cy="1143000"/>
          </a:xfrm>
          <a:solidFill>
            <a:srgbClr val="66FFFF"/>
          </a:solidFill>
          <a:ln w="76200" cap="flat" algn="ctr">
            <a:solidFill>
              <a:schemeClr val="accent2"/>
            </a:solidFill>
          </a:ln>
        </p:spPr>
        <p:txBody>
          <a:bodyPr/>
          <a:lstStyle/>
          <a:p>
            <a:pPr>
              <a:defRPr/>
            </a:pPr>
            <a:r>
              <a:rPr lang="es-ES_tradnl" sz="3600" b="1" i="1" dirty="0" smtClean="0">
                <a:solidFill>
                  <a:schemeClr val="bg1">
                    <a:lumMod val="40000"/>
                    <a:lumOff val="60000"/>
                  </a:schemeClr>
                </a:solidFill>
                <a:effectLst>
                  <a:outerShdw blurRad="38100" dist="38100" dir="2700000" algn="tl">
                    <a:srgbClr val="000000"/>
                  </a:outerShdw>
                </a:effectLst>
                <a:latin typeface="Arial" charset="0"/>
              </a:rPr>
              <a:t>Modelo para las Comunicaciones</a:t>
            </a:r>
          </a:p>
        </p:txBody>
      </p:sp>
      <p:sp>
        <p:nvSpPr>
          <p:cNvPr id="225299" name="Rectangle 19"/>
          <p:cNvSpPr>
            <a:spLocks noChangeArrowheads="1"/>
          </p:cNvSpPr>
          <p:nvPr/>
        </p:nvSpPr>
        <p:spPr bwMode="auto">
          <a:xfrm>
            <a:off x="2570285" y="236220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3" name="Picture 18" descr="figura11"/>
          <p:cNvPicPr>
            <a:picLocks noChangeAspect="1" noChangeArrowheads="1"/>
          </p:cNvPicPr>
          <p:nvPr/>
        </p:nvPicPr>
        <p:blipFill>
          <a:blip r:embed="rId3" cstate="print"/>
          <a:srcRect/>
          <a:stretch>
            <a:fillRect/>
          </a:stretch>
        </p:blipFill>
        <p:spPr bwMode="auto">
          <a:xfrm>
            <a:off x="281354" y="1600200"/>
            <a:ext cx="8510954" cy="4648200"/>
          </a:xfrm>
          <a:prstGeom prst="rect">
            <a:avLst/>
          </a:prstGeom>
          <a:solidFill>
            <a:srgbClr val="FF9900"/>
          </a:solidFill>
          <a:ln w="76200">
            <a:solidFill>
              <a:srgbClr val="FF9900"/>
            </a:solidFill>
            <a:miter lim="800000"/>
            <a:headEnd/>
            <a:tailEnd/>
          </a:ln>
        </p:spPr>
      </p:pic>
    </p:spTree>
    <p:extLst>
      <p:ext uri="{BB962C8B-B14F-4D97-AF65-F5344CB8AC3E}">
        <p14:creationId xmlns:p14="http://schemas.microsoft.com/office/powerpoint/2010/main" val="31557695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85839D3-E3D9-4CB3-BDA3-BF30CDC28F6C}" type="slidenum">
              <a:rPr lang="en-US"/>
              <a:pPr>
                <a:defRPr/>
              </a:pPr>
              <a:t>50</a:t>
            </a:fld>
            <a:endParaRPr lang="en-US"/>
          </a:p>
        </p:txBody>
      </p:sp>
      <p:sp>
        <p:nvSpPr>
          <p:cNvPr id="480258" name="Rectangle 2"/>
          <p:cNvSpPr>
            <a:spLocks noGrp="1" noChangeArrowheads="1"/>
          </p:cNvSpPr>
          <p:nvPr>
            <p:ph type="title"/>
          </p:nvPr>
        </p:nvSpPr>
        <p:spPr>
          <a:xfrm>
            <a:off x="451339" y="188913"/>
            <a:ext cx="8241323" cy="1439862"/>
          </a:xfrm>
          <a:solidFill>
            <a:srgbClr val="66FFFF"/>
          </a:solidFill>
          <a:ln w="76200" cap="flat" algn="ctr">
            <a:solidFill>
              <a:schemeClr val="accent2"/>
            </a:solidFill>
          </a:ln>
        </p:spPr>
        <p:txBody>
          <a:bodyPr/>
          <a:lstStyle/>
          <a:p>
            <a:pPr>
              <a:defRPr/>
            </a:pPr>
            <a:r>
              <a:rPr lang="es-ES_tradnl" b="1" i="1" dirty="0" err="1">
                <a:solidFill>
                  <a:schemeClr val="bg1">
                    <a:lumMod val="40000"/>
                    <a:lumOff val="60000"/>
                  </a:schemeClr>
                </a:solidFill>
                <a:effectLst>
                  <a:outerShdw blurRad="38100" dist="38100" dir="2700000" algn="tl">
                    <a:srgbClr val="000000"/>
                  </a:outerShdw>
                </a:effectLst>
                <a:latin typeface="Arial" charset="0"/>
              </a:rPr>
              <a:t>Codec</a:t>
            </a:r>
            <a:r>
              <a:rPr lang="es-ES_tradnl" b="1" i="1" dirty="0">
                <a:solidFill>
                  <a:schemeClr val="bg1">
                    <a:lumMod val="40000"/>
                    <a:lumOff val="60000"/>
                  </a:schemeClr>
                </a:solidFill>
                <a:effectLst>
                  <a:outerShdw blurRad="38100" dist="38100" dir="2700000" algn="tl">
                    <a:srgbClr val="000000"/>
                  </a:outerShdw>
                </a:effectLst>
                <a:latin typeface="Arial" charset="0"/>
              </a:rPr>
              <a:t> </a:t>
            </a:r>
            <a:r>
              <a:rPr lang="es-ES_tradnl" sz="4800" b="1" i="1" dirty="0" smtClean="0">
                <a:solidFill>
                  <a:srgbClr val="FF9900"/>
                </a:solidFill>
                <a:effectLst>
                  <a:outerShdw blurRad="38100" dist="38100" dir="2700000" algn="tl">
                    <a:srgbClr val="000000"/>
                  </a:outerShdw>
                </a:effectLst>
                <a:latin typeface="Arial" charset="0"/>
              </a:rPr>
              <a:t/>
            </a:r>
            <a:br>
              <a:rPr lang="es-ES_tradnl" sz="4800" b="1" i="1" dirty="0" smtClean="0">
                <a:solidFill>
                  <a:srgbClr val="FF9900"/>
                </a:solidFill>
                <a:effectLst>
                  <a:outerShdw blurRad="38100" dist="38100" dir="2700000" algn="tl">
                    <a:srgbClr val="000000"/>
                  </a:outerShdw>
                </a:effectLst>
                <a:latin typeface="Arial" charset="0"/>
              </a:rPr>
            </a:br>
            <a:r>
              <a:rPr lang="es-AR" sz="2800" b="1" i="1" dirty="0">
                <a:solidFill>
                  <a:schemeClr val="bg1">
                    <a:lumMod val="40000"/>
                    <a:lumOff val="60000"/>
                  </a:schemeClr>
                </a:solidFill>
                <a:effectLst>
                  <a:outerShdw blurRad="38100" dist="38100" dir="2700000" algn="tl">
                    <a:srgbClr val="000000"/>
                  </a:outerShdw>
                </a:effectLst>
                <a:latin typeface="Arial" charset="0"/>
              </a:rPr>
              <a:t>Codificador-Decodificador</a:t>
            </a:r>
            <a:endParaRPr lang="es-ES_tradnl" sz="2800" b="1" i="1" dirty="0">
              <a:solidFill>
                <a:schemeClr val="bg1">
                  <a:lumMod val="40000"/>
                  <a:lumOff val="60000"/>
                </a:schemeClr>
              </a:solidFill>
              <a:effectLst>
                <a:outerShdw blurRad="38100" dist="38100" dir="2700000" algn="tl">
                  <a:srgbClr val="000000"/>
                </a:outerShdw>
              </a:effectLst>
              <a:latin typeface="Arial" charset="0"/>
            </a:endParaRPr>
          </a:p>
        </p:txBody>
      </p:sp>
      <p:sp>
        <p:nvSpPr>
          <p:cNvPr id="480259" name="Rectangle 3"/>
          <p:cNvSpPr>
            <a:spLocks noGrp="1" noChangeArrowheads="1"/>
          </p:cNvSpPr>
          <p:nvPr>
            <p:ph type="body" idx="1"/>
          </p:nvPr>
        </p:nvSpPr>
        <p:spPr>
          <a:xfrm>
            <a:off x="0" y="1844674"/>
            <a:ext cx="9144000" cy="5013325"/>
          </a:xfrm>
          <a:solidFill>
            <a:srgbClr val="DDDDDD"/>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AR" sz="2600" b="1" i="1" dirty="0">
                <a:solidFill>
                  <a:schemeClr val="accent2">
                    <a:lumMod val="75000"/>
                    <a:lumOff val="25000"/>
                  </a:schemeClr>
                </a:solidFill>
                <a:effectLst>
                  <a:outerShdw blurRad="38100" dist="38100" dir="2700000" algn="tl">
                    <a:srgbClr val="FFFFFF"/>
                  </a:outerShdw>
                </a:effectLst>
                <a:latin typeface="Arial" charset="0"/>
              </a:rPr>
              <a:t>Especificación implementada en software, hardware o una combinación de ambos, capaz de transformar un archivo con un flujo de datos (</a:t>
            </a:r>
            <a:r>
              <a:rPr lang="es-AR" sz="2600" b="1" i="1" dirty="0" err="1">
                <a:solidFill>
                  <a:schemeClr val="accent2">
                    <a:lumMod val="75000"/>
                    <a:lumOff val="25000"/>
                  </a:schemeClr>
                </a:solidFill>
                <a:effectLst>
                  <a:outerShdw blurRad="38100" dist="38100" dir="2700000" algn="tl">
                    <a:srgbClr val="FFFFFF"/>
                  </a:outerShdw>
                </a:effectLst>
                <a:latin typeface="Arial" charset="0"/>
              </a:rPr>
              <a:t>stream</a:t>
            </a:r>
            <a:r>
              <a:rPr lang="es-AR" sz="2600" b="1" i="1" dirty="0">
                <a:solidFill>
                  <a:schemeClr val="accent2">
                    <a:lumMod val="75000"/>
                    <a:lumOff val="25000"/>
                  </a:schemeClr>
                </a:solidFill>
                <a:effectLst>
                  <a:outerShdw blurRad="38100" dist="38100" dir="2700000" algn="tl">
                    <a:srgbClr val="FFFFFF"/>
                  </a:outerShdw>
                </a:effectLst>
                <a:latin typeface="Arial" charset="0"/>
              </a:rPr>
              <a:t>) o una señal. </a:t>
            </a:r>
          </a:p>
          <a:p>
            <a:r>
              <a:rPr lang="es-AR" sz="2600" b="1" i="1" dirty="0">
                <a:solidFill>
                  <a:schemeClr val="accent2">
                    <a:lumMod val="75000"/>
                    <a:lumOff val="25000"/>
                  </a:schemeClr>
                </a:solidFill>
                <a:effectLst>
                  <a:outerShdw blurRad="38100" dist="38100" dir="2700000" algn="tl">
                    <a:srgbClr val="FFFFFF"/>
                  </a:outerShdw>
                </a:effectLst>
                <a:latin typeface="Arial" charset="0"/>
              </a:rPr>
              <a:t>Pueden codificar el flujo o la señal (a menudo para la transmisión, el almacenaje o el cifrado) y recuperarlo o descifrarlo del mismo modo para la reproducción o la manipulación en un formato más apropiado para estas operaciones.</a:t>
            </a:r>
          </a:p>
          <a:p>
            <a:r>
              <a:rPr lang="es-AR" sz="2600" b="1" i="1" dirty="0">
                <a:solidFill>
                  <a:schemeClr val="accent2">
                    <a:lumMod val="75000"/>
                    <a:lumOff val="25000"/>
                  </a:schemeClr>
                </a:solidFill>
                <a:effectLst>
                  <a:outerShdw blurRad="38100" dist="38100" dir="2700000" algn="tl">
                    <a:srgbClr val="FFFFFF"/>
                  </a:outerShdw>
                </a:effectLst>
                <a:latin typeface="Arial" charset="0"/>
              </a:rPr>
              <a:t>Son usados a menudo en emisiones de medios de comunicación como audio, video y videoconferencias.</a:t>
            </a:r>
          </a:p>
          <a:p>
            <a:endParaRPr lang="es-ES_tradnl" sz="2600" b="1" i="1" dirty="0">
              <a:solidFill>
                <a:schemeClr val="accent2">
                  <a:lumMod val="75000"/>
                  <a:lumOff val="25000"/>
                </a:schemeClr>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1011640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018A800-7A58-4600-9765-36E93533BC38}" type="slidenum">
              <a:rPr lang="en-US"/>
              <a:pPr>
                <a:defRPr/>
              </a:pPr>
              <a:t>51</a:t>
            </a:fld>
            <a:endParaRPr lang="en-US"/>
          </a:p>
        </p:txBody>
      </p:sp>
      <p:sp>
        <p:nvSpPr>
          <p:cNvPr id="482306" name="Rectangle 2"/>
          <p:cNvSpPr>
            <a:spLocks noGrp="1" noChangeArrowheads="1"/>
          </p:cNvSpPr>
          <p:nvPr>
            <p:ph type="title"/>
          </p:nvPr>
        </p:nvSpPr>
        <p:spPr>
          <a:xfrm>
            <a:off x="451339" y="188913"/>
            <a:ext cx="8241323" cy="1439862"/>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a:solidFill>
                  <a:schemeClr val="bg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t>Codec </a:t>
            </a:r>
            <a:br>
              <a:rPr lang="es-ES_tradnl" b="1" i="1">
                <a:solidFill>
                  <a:schemeClr val="bg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b="1" i="1">
                <a:solidFill>
                  <a:schemeClr val="bg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rPr>
              <a:t>Codificador-Decodificador</a:t>
            </a:r>
            <a:endParaRPr lang="es-ES_tradnl" b="1" i="1">
              <a:solidFill>
                <a:schemeClr val="bg1">
                  <a:lumMod val="40000"/>
                  <a:lumOff val="6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482307" name="Rectangle 3"/>
          <p:cNvSpPr>
            <a:spLocks noGrp="1" noChangeArrowheads="1"/>
          </p:cNvSpPr>
          <p:nvPr>
            <p:ph type="body" idx="1"/>
          </p:nvPr>
        </p:nvSpPr>
        <p:spPr>
          <a:xfrm>
            <a:off x="184639" y="1844676"/>
            <a:ext cx="8779849" cy="4824684"/>
          </a:xfrm>
          <a:solidFill>
            <a:srgbClr val="DDDDDD"/>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s-AR" sz="2400" b="1" i="1" dirty="0" err="1">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rPr>
              <a:t>Codec</a:t>
            </a:r>
            <a:r>
              <a:rPr lang="es-AR" sz="2400" b="1" i="1" dirty="0">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rPr>
              <a:t> </a:t>
            </a:r>
            <a:r>
              <a:rPr lang="es-AR" sz="2400" b="1" i="1" dirty="0">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sym typeface="Wingdings 3" pitchFamily="18" charset="2"/>
              </a:rPr>
              <a:t> Procesamiento Asimétrico </a:t>
            </a:r>
          </a:p>
          <a:p>
            <a:pPr lvl="1"/>
            <a:r>
              <a:rPr lang="es-AR" sz="2400" dirty="0">
                <a:solidFill>
                  <a:schemeClr val="bg1">
                    <a:lumMod val="60000"/>
                    <a:lumOff val="40000"/>
                  </a:schemeClr>
                </a:solidFill>
                <a:latin typeface="Arial" panose="020B0604020202020204" pitchFamily="34" charset="0"/>
                <a:cs typeface="Arial" panose="020B0604020202020204" pitchFamily="34" charset="0"/>
                <a:sym typeface="Wingdings 3" pitchFamily="18" charset="2"/>
              </a:rPr>
              <a:t>(Compresión-Descompresión)</a:t>
            </a:r>
          </a:p>
          <a:p>
            <a:r>
              <a:rPr lang="es-AR" sz="2400" b="1" i="1" dirty="0">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sym typeface="Wingdings 3" pitchFamily="18" charset="2"/>
              </a:rPr>
              <a:t>Compresión  Perdida de información  </a:t>
            </a:r>
          </a:p>
          <a:p>
            <a:r>
              <a:rPr lang="es-AR" sz="2400" b="1" i="1" dirty="0">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rPr>
              <a:t>De las transformaciones ofrecidas por los </a:t>
            </a:r>
            <a:r>
              <a:rPr lang="es-AR" sz="2400" b="1" i="1" dirty="0" err="1">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rPr>
              <a:t>codecs</a:t>
            </a:r>
            <a:r>
              <a:rPr lang="es-AR" sz="2400" b="1" i="1" dirty="0">
                <a:solidFill>
                  <a:schemeClr val="bg1">
                    <a:lumMod val="60000"/>
                    <a:lumOff val="40000"/>
                  </a:schemeClr>
                </a:solidFill>
                <a:effectLst>
                  <a:outerShdw blurRad="38100" dist="38100" dir="2700000" algn="tl">
                    <a:srgbClr val="FFFFFF"/>
                  </a:outerShdw>
                </a:effectLst>
                <a:latin typeface="Arial" panose="020B0604020202020204" pitchFamily="34" charset="0"/>
                <a:cs typeface="Arial" panose="020B0604020202020204" pitchFamily="34" charset="0"/>
              </a:rPr>
              <a:t>, se utilizan las más comunes para conseguir:</a:t>
            </a:r>
          </a:p>
          <a:p>
            <a:pPr lvl="1"/>
            <a:r>
              <a:rPr lang="es-AR" sz="2400" dirty="0">
                <a:solidFill>
                  <a:schemeClr val="bg1">
                    <a:lumMod val="60000"/>
                    <a:lumOff val="40000"/>
                  </a:schemeClr>
                </a:solidFill>
                <a:latin typeface="Arial" panose="020B0604020202020204" pitchFamily="34" charset="0"/>
                <a:cs typeface="Arial" panose="020B0604020202020204" pitchFamily="34" charset="0"/>
              </a:rPr>
              <a:t>Transmisión: Convertir una señal de analógica a digital y viceversa</a:t>
            </a:r>
          </a:p>
          <a:p>
            <a:pPr lvl="1"/>
            <a:r>
              <a:rPr lang="es-AR" sz="2400" dirty="0">
                <a:solidFill>
                  <a:schemeClr val="bg1">
                    <a:lumMod val="60000"/>
                    <a:lumOff val="40000"/>
                  </a:schemeClr>
                </a:solidFill>
                <a:latin typeface="Arial" panose="020B0604020202020204" pitchFamily="34" charset="0"/>
                <a:cs typeface="Arial" panose="020B0604020202020204" pitchFamily="34" charset="0"/>
              </a:rPr>
              <a:t>Compresión: Comprimir y descomprimir datos, para maximizar el provecho de dispositivos de almacenaje</a:t>
            </a:r>
          </a:p>
          <a:p>
            <a:pPr lvl="1"/>
            <a:r>
              <a:rPr lang="es-AR" sz="2400" dirty="0">
                <a:solidFill>
                  <a:schemeClr val="bg1">
                    <a:lumMod val="60000"/>
                    <a:lumOff val="40000"/>
                  </a:schemeClr>
                </a:solidFill>
                <a:latin typeface="Arial" panose="020B0604020202020204" pitchFamily="34" charset="0"/>
                <a:cs typeface="Arial" panose="020B0604020202020204" pitchFamily="34" charset="0"/>
              </a:rPr>
              <a:t>Encriptación: Convertir datos a un formato legible solo mediante contraseña, para administrar el acceso informático</a:t>
            </a:r>
            <a:endParaRPr lang="es-ES" sz="2400" dirty="0">
              <a:solidFill>
                <a:schemeClr val="bg1">
                  <a:lumMod val="60000"/>
                  <a:lumOff val="40000"/>
                </a:schemeClr>
              </a:solidFill>
              <a:latin typeface="Arial" panose="020B0604020202020204" pitchFamily="34" charset="0"/>
              <a:cs typeface="Arial" panose="020B0604020202020204" pitchFamily="34" charset="0"/>
            </a:endParaRPr>
          </a:p>
          <a:p>
            <a:endParaRPr lang="es-ES_tradnl" sz="2600" b="1" i="1" dirty="0">
              <a:solidFill>
                <a:schemeClr val="accent2">
                  <a:lumMod val="75000"/>
                  <a:lumOff val="25000"/>
                </a:schemeClr>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1185630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A2FD79B0-6462-42BE-94C2-81ACC090B4A8}" type="slidenum">
              <a:rPr lang="en-US" sz="1400">
                <a:latin typeface="+mn-lt"/>
              </a:rPr>
              <a:pPr algn="r">
                <a:defRPr/>
              </a:pPr>
              <a:t>52</a:t>
            </a:fld>
            <a:endParaRPr lang="en-US" sz="1400">
              <a:latin typeface="+mn-lt"/>
            </a:endParaRPr>
          </a:p>
        </p:txBody>
      </p:sp>
      <p:graphicFrame>
        <p:nvGraphicFramePr>
          <p:cNvPr id="72707"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2734" name="Diapositiva" r:id="rId3" imgW="4572000" imgH="3429000" progId="PowerPoint.Slide.8">
                  <p:embed/>
                </p:oleObj>
              </mc:Choice>
              <mc:Fallback>
                <p:oleObj name="Diapositiva" r:id="rId3" imgW="4572000" imgH="3429000" progId="PowerPoint.Slide.8">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783981" y="0"/>
            <a:ext cx="7877908" cy="1143000"/>
          </a:xfrm>
          <a:solidFill>
            <a:srgbClr val="66FFFF"/>
          </a:solidFill>
          <a:ln w="76200" cap="flat" algn="ctr">
            <a:solidFill>
              <a:schemeClr val="accent2"/>
            </a:solidFill>
          </a:ln>
        </p:spPr>
        <p:txBody>
          <a:bodyPr/>
          <a:lstStyle/>
          <a:p>
            <a:pPr>
              <a:defRPr/>
            </a:pPr>
            <a:r>
              <a:rPr lang="es-ES_tradnl" sz="3600" b="1" i="1" dirty="0" smtClean="0">
                <a:solidFill>
                  <a:schemeClr val="bg1">
                    <a:lumMod val="40000"/>
                    <a:lumOff val="60000"/>
                  </a:schemeClr>
                </a:solidFill>
                <a:effectLst>
                  <a:outerShdw blurRad="38100" dist="38100" dir="2700000" algn="tl">
                    <a:srgbClr val="000000"/>
                  </a:outerShdw>
                </a:effectLst>
                <a:latin typeface="Arial" charset="0"/>
              </a:rPr>
              <a:t>Modelo para las Comunicaciones</a:t>
            </a:r>
            <a:br>
              <a:rPr lang="es-ES_tradnl" sz="3600" b="1" i="1" dirty="0" smtClean="0">
                <a:solidFill>
                  <a:schemeClr val="bg1">
                    <a:lumMod val="40000"/>
                    <a:lumOff val="60000"/>
                  </a:schemeClr>
                </a:solidFill>
                <a:effectLst>
                  <a:outerShdw blurRad="38100" dist="38100" dir="2700000" algn="tl">
                    <a:srgbClr val="000000"/>
                  </a:outerShdw>
                </a:effectLst>
                <a:latin typeface="Arial" charset="0"/>
              </a:rPr>
            </a:br>
            <a:r>
              <a:rPr lang="es-ES_tradnl" sz="3600" b="1" i="1" dirty="0" err="1" smtClean="0">
                <a:solidFill>
                  <a:schemeClr val="bg1">
                    <a:lumMod val="40000"/>
                    <a:lumOff val="60000"/>
                  </a:schemeClr>
                </a:solidFill>
                <a:effectLst>
                  <a:outerShdw blurRad="38100" dist="38100" dir="2700000" algn="tl">
                    <a:srgbClr val="000000"/>
                  </a:outerShdw>
                </a:effectLst>
                <a:latin typeface="Arial" charset="0"/>
              </a:rPr>
              <a:t>Internetworking</a:t>
            </a:r>
            <a:endParaRPr lang="es-ES_tradnl" sz="3600" b="1" i="1" dirty="0" smtClean="0">
              <a:solidFill>
                <a:schemeClr val="bg1">
                  <a:lumMod val="40000"/>
                  <a:lumOff val="60000"/>
                </a:schemeClr>
              </a:solidFill>
              <a:effectLst>
                <a:outerShdw blurRad="38100" dist="38100" dir="2700000" algn="tl">
                  <a:srgbClr val="000000"/>
                </a:outerShdw>
              </a:effectLst>
              <a:latin typeface="Arial" charset="0"/>
            </a:endParaRPr>
          </a:p>
        </p:txBody>
      </p:sp>
      <p:sp>
        <p:nvSpPr>
          <p:cNvPr id="487427" name="Rectangle 3"/>
          <p:cNvSpPr>
            <a:spLocks noChangeArrowheads="1"/>
          </p:cNvSpPr>
          <p:nvPr/>
        </p:nvSpPr>
        <p:spPr bwMode="auto">
          <a:xfrm>
            <a:off x="2570285" y="236220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grpSp>
        <p:nvGrpSpPr>
          <p:cNvPr id="18437" name="Group 287"/>
          <p:cNvGrpSpPr>
            <a:grpSpLocks/>
          </p:cNvGrpSpPr>
          <p:nvPr/>
        </p:nvGrpSpPr>
        <p:grpSpPr bwMode="auto">
          <a:xfrm>
            <a:off x="317989" y="1371600"/>
            <a:ext cx="8440615" cy="5486401"/>
            <a:chOff x="0" y="720"/>
            <a:chExt cx="5760" cy="3456"/>
          </a:xfrm>
          <a:solidFill>
            <a:schemeClr val="bg1">
              <a:lumMod val="20000"/>
              <a:lumOff val="80000"/>
            </a:schemeClr>
          </a:solidFill>
        </p:grpSpPr>
        <p:sp>
          <p:nvSpPr>
            <p:cNvPr id="487570" name="Oval 146"/>
            <p:cNvSpPr>
              <a:spLocks noChangeArrowheads="1"/>
            </p:cNvSpPr>
            <p:nvPr/>
          </p:nvSpPr>
          <p:spPr bwMode="auto">
            <a:xfrm>
              <a:off x="2880" y="720"/>
              <a:ext cx="2880" cy="3456"/>
            </a:xfrm>
            <a:prstGeom prst="ellipse">
              <a:avLst/>
            </a:prstGeom>
            <a:grpFill/>
            <a:ln w="12700">
              <a:solidFill>
                <a:schemeClr val="tx1"/>
              </a:solidFill>
              <a:round/>
              <a:headEnd/>
              <a:tailEn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571" name="Oval 147"/>
            <p:cNvSpPr>
              <a:spLocks noChangeArrowheads="1"/>
            </p:cNvSpPr>
            <p:nvPr/>
          </p:nvSpPr>
          <p:spPr bwMode="auto">
            <a:xfrm>
              <a:off x="1296" y="2544"/>
              <a:ext cx="2736" cy="1200"/>
            </a:xfrm>
            <a:prstGeom prst="ellipse">
              <a:avLst/>
            </a:prstGeom>
            <a:grpFill/>
            <a:ln w="12700">
              <a:solidFill>
                <a:schemeClr val="tx1"/>
              </a:solidFill>
              <a:round/>
              <a:headEnd/>
              <a:tailEn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572" name="Oval 148"/>
            <p:cNvSpPr>
              <a:spLocks noChangeArrowheads="1"/>
            </p:cNvSpPr>
            <p:nvPr/>
          </p:nvSpPr>
          <p:spPr bwMode="auto">
            <a:xfrm>
              <a:off x="240" y="912"/>
              <a:ext cx="2736" cy="1440"/>
            </a:xfrm>
            <a:prstGeom prst="ellipse">
              <a:avLst/>
            </a:prstGeom>
            <a:grpFill/>
            <a:ln w="12700">
              <a:solidFill>
                <a:schemeClr val="tx1"/>
              </a:solidFill>
              <a:round/>
              <a:headEnd/>
              <a:tailEn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573" name="Oval 149"/>
            <p:cNvSpPr>
              <a:spLocks noChangeArrowheads="1"/>
            </p:cNvSpPr>
            <p:nvPr/>
          </p:nvSpPr>
          <p:spPr bwMode="auto">
            <a:xfrm rot="-761613">
              <a:off x="48" y="2112"/>
              <a:ext cx="2736" cy="1056"/>
            </a:xfrm>
            <a:prstGeom prst="ellipse">
              <a:avLst/>
            </a:prstGeom>
            <a:grpFill/>
            <a:ln w="12700">
              <a:solidFill>
                <a:schemeClr val="tx1"/>
              </a:solidFill>
              <a:round/>
              <a:headEnd/>
              <a:tailEn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8442" name="Group 150"/>
            <p:cNvGrpSpPr>
              <a:grpSpLocks/>
            </p:cNvGrpSpPr>
            <p:nvPr/>
          </p:nvGrpSpPr>
          <p:grpSpPr bwMode="auto">
            <a:xfrm>
              <a:off x="545" y="960"/>
              <a:ext cx="744" cy="450"/>
              <a:chOff x="4176" y="2304"/>
              <a:chExt cx="744" cy="450"/>
            </a:xfrm>
            <a:grpFill/>
          </p:grpSpPr>
          <p:pic>
            <p:nvPicPr>
              <p:cNvPr id="18577" name="Picture 151"/>
              <p:cNvPicPr>
                <a:picLocks noChangeArrowheads="1"/>
              </p:cNvPicPr>
              <p:nvPr/>
            </p:nvPicPr>
            <p:blipFill>
              <a:blip r:embed="rId3" cstate="print"/>
              <a:srcRect/>
              <a:stretch>
                <a:fillRect/>
              </a:stretch>
            </p:blipFill>
            <p:spPr bwMode="auto">
              <a:xfrm>
                <a:off x="4176" y="2304"/>
                <a:ext cx="744" cy="450"/>
              </a:xfrm>
              <a:prstGeom prst="rect">
                <a:avLst/>
              </a:prstGeom>
              <a:grpFill/>
              <a:ln w="9525">
                <a:noFill/>
                <a:miter lim="800000"/>
                <a:headEnd/>
                <a:tailEnd/>
              </a:ln>
            </p:spPr>
          </p:pic>
          <p:sp>
            <p:nvSpPr>
              <p:cNvPr id="18578" name="Text Box 152"/>
              <p:cNvSpPr txBox="1">
                <a:spLocks noChangeArrowheads="1"/>
              </p:cNvSpPr>
              <p:nvPr/>
            </p:nvSpPr>
            <p:spPr bwMode="auto">
              <a:xfrm>
                <a:off x="4282" y="2409"/>
                <a:ext cx="554" cy="291"/>
              </a:xfrm>
              <a:prstGeom prst="rect">
                <a:avLst/>
              </a:prstGeom>
              <a:grpFill/>
              <a:ln w="9525">
                <a:noFill/>
                <a:miter lim="800000"/>
                <a:headEnd/>
                <a:tailEnd/>
              </a:ln>
            </p:spPr>
            <p:txBody>
              <a:bodyPr wrap="none" anchor="ctr">
                <a:spAutoFit/>
              </a:bodyPr>
              <a:lstStyle/>
              <a:p>
                <a:pPr algn="ctr">
                  <a:lnSpc>
                    <a:spcPct val="100000"/>
                  </a:lnSpc>
                  <a:spcBef>
                    <a:spcPct val="0"/>
                  </a:spcBef>
                  <a:buFontTx/>
                  <a:buNone/>
                </a:pPr>
                <a:r>
                  <a:rPr lang="es-ES_tradnl" i="0">
                    <a:solidFill>
                      <a:sysClr val="windowText" lastClr="000000"/>
                    </a:solidFill>
                    <a:latin typeface="Arial" panose="020B0604020202020204" pitchFamily="34" charset="0"/>
                    <a:cs typeface="Arial" panose="020B0604020202020204" pitchFamily="34" charset="0"/>
                  </a:rPr>
                  <a:t>RTC</a:t>
                </a:r>
              </a:p>
            </p:txBody>
          </p:sp>
        </p:grpSp>
        <p:pic>
          <p:nvPicPr>
            <p:cNvPr id="18443" name="Picture 153"/>
            <p:cNvPicPr>
              <a:picLocks noChangeArrowheads="1"/>
            </p:cNvPicPr>
            <p:nvPr/>
          </p:nvPicPr>
          <p:blipFill>
            <a:blip r:embed="rId4" cstate="print"/>
            <a:srcRect/>
            <a:stretch>
              <a:fillRect/>
            </a:stretch>
          </p:blipFill>
          <p:spPr bwMode="auto">
            <a:xfrm>
              <a:off x="4992" y="2042"/>
              <a:ext cx="336" cy="333"/>
            </a:xfrm>
            <a:prstGeom prst="rect">
              <a:avLst/>
            </a:prstGeom>
            <a:grpFill/>
            <a:ln w="9525">
              <a:noFill/>
              <a:miter lim="800000"/>
              <a:headEnd/>
              <a:tailEnd/>
            </a:ln>
          </p:spPr>
        </p:pic>
        <p:pic>
          <p:nvPicPr>
            <p:cNvPr id="18444" name="Picture 154"/>
            <p:cNvPicPr>
              <a:picLocks noChangeAspect="1" noChangeArrowheads="1"/>
            </p:cNvPicPr>
            <p:nvPr/>
          </p:nvPicPr>
          <p:blipFill>
            <a:blip r:embed="rId5" cstate="print"/>
            <a:srcRect/>
            <a:stretch>
              <a:fillRect/>
            </a:stretch>
          </p:blipFill>
          <p:spPr bwMode="auto">
            <a:xfrm>
              <a:off x="1776" y="1200"/>
              <a:ext cx="412" cy="406"/>
            </a:xfrm>
            <a:prstGeom prst="rect">
              <a:avLst/>
            </a:prstGeom>
            <a:grpFill/>
            <a:ln w="9525">
              <a:noFill/>
              <a:miter lim="800000"/>
              <a:headEnd/>
              <a:tailEnd/>
            </a:ln>
          </p:spPr>
        </p:pic>
        <p:pic>
          <p:nvPicPr>
            <p:cNvPr id="18445" name="Picture 155"/>
            <p:cNvPicPr>
              <a:picLocks noChangeArrowheads="1"/>
            </p:cNvPicPr>
            <p:nvPr/>
          </p:nvPicPr>
          <p:blipFill>
            <a:blip r:embed="rId6" cstate="print"/>
            <a:srcRect/>
            <a:stretch>
              <a:fillRect/>
            </a:stretch>
          </p:blipFill>
          <p:spPr bwMode="auto">
            <a:xfrm>
              <a:off x="2459" y="2253"/>
              <a:ext cx="440" cy="292"/>
            </a:xfrm>
            <a:prstGeom prst="rect">
              <a:avLst/>
            </a:prstGeom>
            <a:grpFill/>
            <a:ln w="9525">
              <a:noFill/>
              <a:miter lim="800000"/>
              <a:headEnd/>
              <a:tailEnd/>
            </a:ln>
          </p:spPr>
        </p:pic>
        <p:pic>
          <p:nvPicPr>
            <p:cNvPr id="18446" name="Picture 156" descr="NetRanger"/>
            <p:cNvPicPr>
              <a:picLocks noChangeAspect="1" noChangeArrowheads="1"/>
            </p:cNvPicPr>
            <p:nvPr/>
          </p:nvPicPr>
          <p:blipFill>
            <a:blip r:embed="rId7" cstate="print"/>
            <a:srcRect/>
            <a:stretch>
              <a:fillRect/>
            </a:stretch>
          </p:blipFill>
          <p:spPr bwMode="auto">
            <a:xfrm>
              <a:off x="3038" y="1886"/>
              <a:ext cx="479" cy="274"/>
            </a:xfrm>
            <a:prstGeom prst="rect">
              <a:avLst/>
            </a:prstGeom>
            <a:grpFill/>
            <a:ln w="9525">
              <a:noFill/>
              <a:miter lim="800000"/>
              <a:headEnd/>
              <a:tailEnd/>
            </a:ln>
          </p:spPr>
        </p:pic>
        <p:pic>
          <p:nvPicPr>
            <p:cNvPr id="18447" name="Picture 157" descr="VPNConcentratorAug2000"/>
            <p:cNvPicPr>
              <a:picLocks noChangeAspect="1" noChangeArrowheads="1"/>
            </p:cNvPicPr>
            <p:nvPr/>
          </p:nvPicPr>
          <p:blipFill>
            <a:blip r:embed="rId8" cstate="print"/>
            <a:srcRect/>
            <a:stretch>
              <a:fillRect/>
            </a:stretch>
          </p:blipFill>
          <p:spPr bwMode="auto">
            <a:xfrm>
              <a:off x="1776" y="1784"/>
              <a:ext cx="412" cy="376"/>
            </a:xfrm>
            <a:prstGeom prst="rect">
              <a:avLst/>
            </a:prstGeom>
            <a:grpFill/>
            <a:ln w="9525">
              <a:noFill/>
              <a:miter lim="800000"/>
              <a:headEnd/>
              <a:tailEnd/>
            </a:ln>
          </p:spPr>
        </p:pic>
        <p:grpSp>
          <p:nvGrpSpPr>
            <p:cNvPr id="18448" name="Group 158"/>
            <p:cNvGrpSpPr>
              <a:grpSpLocks/>
            </p:cNvGrpSpPr>
            <p:nvPr/>
          </p:nvGrpSpPr>
          <p:grpSpPr bwMode="auto">
            <a:xfrm>
              <a:off x="158" y="2568"/>
              <a:ext cx="790" cy="590"/>
              <a:chOff x="3168" y="1968"/>
              <a:chExt cx="744" cy="449"/>
            </a:xfrm>
            <a:grpFill/>
          </p:grpSpPr>
          <p:pic>
            <p:nvPicPr>
              <p:cNvPr id="18575" name="Picture 159"/>
              <p:cNvPicPr>
                <a:picLocks noChangeArrowheads="1"/>
              </p:cNvPicPr>
              <p:nvPr/>
            </p:nvPicPr>
            <p:blipFill>
              <a:blip r:embed="rId9" cstate="print"/>
              <a:srcRect/>
              <a:stretch>
                <a:fillRect/>
              </a:stretch>
            </p:blipFill>
            <p:spPr bwMode="auto">
              <a:xfrm>
                <a:off x="3168" y="1968"/>
                <a:ext cx="744" cy="449"/>
              </a:xfrm>
              <a:prstGeom prst="rect">
                <a:avLst/>
              </a:prstGeom>
              <a:grpFill/>
              <a:ln w="9525">
                <a:noFill/>
                <a:miter lim="800000"/>
                <a:headEnd/>
                <a:tailEnd/>
              </a:ln>
            </p:spPr>
          </p:pic>
          <p:sp>
            <p:nvSpPr>
              <p:cNvPr id="18576" name="Text Box 160"/>
              <p:cNvSpPr txBox="1">
                <a:spLocks noChangeArrowheads="1"/>
              </p:cNvSpPr>
              <p:nvPr/>
            </p:nvSpPr>
            <p:spPr bwMode="auto">
              <a:xfrm>
                <a:off x="3339" y="1971"/>
                <a:ext cx="437" cy="398"/>
              </a:xfrm>
              <a:prstGeom prst="rect">
                <a:avLst/>
              </a:prstGeom>
              <a:grpFill/>
              <a:ln w="9525">
                <a:noFill/>
                <a:miter lim="800000"/>
                <a:headEnd/>
                <a:tailEnd/>
              </a:ln>
            </p:spPr>
            <p:txBody>
              <a:bodyPr wrap="none" anchor="ctr">
                <a:spAutoFit/>
              </a:bodyPr>
              <a:lstStyle/>
              <a:p>
                <a:pPr algn="ctr">
                  <a:lnSpc>
                    <a:spcPct val="100000"/>
                  </a:lnSpc>
                  <a:spcBef>
                    <a:spcPct val="0"/>
                  </a:spcBef>
                  <a:buFontTx/>
                  <a:buNone/>
                </a:pPr>
                <a:endParaRPr lang="es-ES_tradnl" i="0" dirty="0">
                  <a:solidFill>
                    <a:sysClr val="windowText" lastClr="000000"/>
                  </a:solidFill>
                  <a:latin typeface="Arial" panose="020B0604020202020204" pitchFamily="34" charset="0"/>
                  <a:cs typeface="Arial" panose="020B0604020202020204" pitchFamily="34" charset="0"/>
                </a:endParaRPr>
              </a:p>
              <a:p>
                <a:pPr algn="ctr">
                  <a:lnSpc>
                    <a:spcPct val="100000"/>
                  </a:lnSpc>
                  <a:spcBef>
                    <a:spcPct val="0"/>
                  </a:spcBef>
                  <a:buFontTx/>
                  <a:buNone/>
                </a:pPr>
                <a:r>
                  <a:rPr lang="es-ES_tradnl" i="0" dirty="0">
                    <a:solidFill>
                      <a:sysClr val="windowText" lastClr="000000"/>
                    </a:solidFill>
                    <a:latin typeface="Arial" panose="020B0604020202020204" pitchFamily="34" charset="0"/>
                    <a:cs typeface="Arial" panose="020B0604020202020204" pitchFamily="34" charset="0"/>
                  </a:rPr>
                  <a:t>ISP</a:t>
                </a:r>
              </a:p>
            </p:txBody>
          </p:sp>
        </p:grpSp>
        <p:pic>
          <p:nvPicPr>
            <p:cNvPr id="18449" name="Picture 161"/>
            <p:cNvPicPr>
              <a:picLocks noChangeArrowheads="1"/>
            </p:cNvPicPr>
            <p:nvPr/>
          </p:nvPicPr>
          <p:blipFill>
            <a:blip r:embed="rId10" cstate="print"/>
            <a:srcRect/>
            <a:stretch>
              <a:fillRect/>
            </a:stretch>
          </p:blipFill>
          <p:spPr bwMode="auto">
            <a:xfrm>
              <a:off x="3696" y="2243"/>
              <a:ext cx="480" cy="302"/>
            </a:xfrm>
            <a:prstGeom prst="rect">
              <a:avLst/>
            </a:prstGeom>
            <a:grpFill/>
            <a:ln w="12700">
              <a:noFill/>
              <a:miter lim="800000"/>
              <a:headEnd/>
              <a:tailEnd/>
            </a:ln>
          </p:spPr>
        </p:pic>
        <p:pic>
          <p:nvPicPr>
            <p:cNvPr id="18450" name="Picture 162"/>
            <p:cNvPicPr>
              <a:picLocks noChangeArrowheads="1"/>
            </p:cNvPicPr>
            <p:nvPr/>
          </p:nvPicPr>
          <p:blipFill>
            <a:blip r:embed="rId10" cstate="print"/>
            <a:srcRect/>
            <a:stretch>
              <a:fillRect/>
            </a:stretch>
          </p:blipFill>
          <p:spPr bwMode="auto">
            <a:xfrm>
              <a:off x="703" y="2795"/>
              <a:ext cx="480" cy="302"/>
            </a:xfrm>
            <a:prstGeom prst="rect">
              <a:avLst/>
            </a:prstGeom>
            <a:grpFill/>
            <a:ln w="12700">
              <a:noFill/>
              <a:miter lim="800000"/>
              <a:headEnd/>
              <a:tailEnd/>
            </a:ln>
          </p:spPr>
        </p:pic>
        <p:pic>
          <p:nvPicPr>
            <p:cNvPr id="18451" name="Picture 163"/>
            <p:cNvPicPr>
              <a:picLocks noChangeArrowheads="1"/>
            </p:cNvPicPr>
            <p:nvPr/>
          </p:nvPicPr>
          <p:blipFill>
            <a:blip r:embed="rId4" cstate="print"/>
            <a:srcRect/>
            <a:stretch>
              <a:fillRect/>
            </a:stretch>
          </p:blipFill>
          <p:spPr bwMode="auto">
            <a:xfrm>
              <a:off x="5088" y="2138"/>
              <a:ext cx="336" cy="333"/>
            </a:xfrm>
            <a:prstGeom prst="rect">
              <a:avLst/>
            </a:prstGeom>
            <a:grpFill/>
            <a:ln w="9525">
              <a:noFill/>
              <a:miter lim="800000"/>
              <a:headEnd/>
              <a:tailEnd/>
            </a:ln>
          </p:spPr>
        </p:pic>
        <p:pic>
          <p:nvPicPr>
            <p:cNvPr id="18452" name="Picture 164"/>
            <p:cNvPicPr>
              <a:picLocks noChangeAspect="1" noChangeArrowheads="1"/>
            </p:cNvPicPr>
            <p:nvPr/>
          </p:nvPicPr>
          <p:blipFill>
            <a:blip r:embed="rId11" cstate="print"/>
            <a:srcRect/>
            <a:stretch>
              <a:fillRect/>
            </a:stretch>
          </p:blipFill>
          <p:spPr bwMode="auto">
            <a:xfrm>
              <a:off x="4395" y="2510"/>
              <a:ext cx="378" cy="373"/>
            </a:xfrm>
            <a:prstGeom prst="rect">
              <a:avLst/>
            </a:prstGeom>
            <a:grpFill/>
            <a:ln w="9525">
              <a:noFill/>
              <a:miter lim="800000"/>
              <a:headEnd/>
              <a:tailEnd/>
            </a:ln>
          </p:spPr>
        </p:pic>
        <p:pic>
          <p:nvPicPr>
            <p:cNvPr id="18453" name="Picture 165"/>
            <p:cNvPicPr>
              <a:picLocks noChangeArrowheads="1"/>
            </p:cNvPicPr>
            <p:nvPr/>
          </p:nvPicPr>
          <p:blipFill>
            <a:blip r:embed="rId12" cstate="print"/>
            <a:srcRect/>
            <a:stretch>
              <a:fillRect/>
            </a:stretch>
          </p:blipFill>
          <p:spPr bwMode="auto">
            <a:xfrm>
              <a:off x="4877" y="2913"/>
              <a:ext cx="307" cy="495"/>
            </a:xfrm>
            <a:prstGeom prst="rect">
              <a:avLst/>
            </a:prstGeom>
            <a:grpFill/>
            <a:ln w="9525">
              <a:noFill/>
              <a:miter lim="800000"/>
              <a:headEnd/>
              <a:tailEnd/>
            </a:ln>
          </p:spPr>
        </p:pic>
        <p:pic>
          <p:nvPicPr>
            <p:cNvPr id="18454" name="Picture 166"/>
            <p:cNvPicPr>
              <a:picLocks noChangeArrowheads="1"/>
            </p:cNvPicPr>
            <p:nvPr/>
          </p:nvPicPr>
          <p:blipFill>
            <a:blip r:embed="rId12" cstate="print"/>
            <a:srcRect/>
            <a:stretch>
              <a:fillRect/>
            </a:stretch>
          </p:blipFill>
          <p:spPr bwMode="auto">
            <a:xfrm>
              <a:off x="4973" y="3009"/>
              <a:ext cx="307" cy="495"/>
            </a:xfrm>
            <a:prstGeom prst="rect">
              <a:avLst/>
            </a:prstGeom>
            <a:grpFill/>
            <a:ln w="9525">
              <a:noFill/>
              <a:miter lim="800000"/>
              <a:headEnd/>
              <a:tailEnd/>
            </a:ln>
          </p:spPr>
        </p:pic>
        <p:grpSp>
          <p:nvGrpSpPr>
            <p:cNvPr id="18455" name="Group 167"/>
            <p:cNvGrpSpPr>
              <a:grpSpLocks/>
            </p:cNvGrpSpPr>
            <p:nvPr/>
          </p:nvGrpSpPr>
          <p:grpSpPr bwMode="auto">
            <a:xfrm>
              <a:off x="3003" y="2159"/>
              <a:ext cx="549" cy="335"/>
              <a:chOff x="1104" y="1967"/>
              <a:chExt cx="456" cy="335"/>
            </a:xfrm>
            <a:grpFill/>
          </p:grpSpPr>
          <p:pic>
            <p:nvPicPr>
              <p:cNvPr id="18573" name="Picture 168"/>
              <p:cNvPicPr>
                <a:picLocks noChangeArrowheads="1"/>
              </p:cNvPicPr>
              <p:nvPr/>
            </p:nvPicPr>
            <p:blipFill>
              <a:blip r:embed="rId13" cstate="print"/>
              <a:srcRect/>
              <a:stretch>
                <a:fillRect/>
              </a:stretch>
            </p:blipFill>
            <p:spPr bwMode="auto">
              <a:xfrm>
                <a:off x="1104" y="2112"/>
                <a:ext cx="456" cy="190"/>
              </a:xfrm>
              <a:prstGeom prst="rect">
                <a:avLst/>
              </a:prstGeom>
              <a:grpFill/>
              <a:ln w="12700">
                <a:noFill/>
                <a:miter lim="800000"/>
                <a:headEnd/>
                <a:tailEnd/>
              </a:ln>
            </p:spPr>
          </p:pic>
          <p:sp>
            <p:nvSpPr>
              <p:cNvPr id="18574" name="Text Box 169"/>
              <p:cNvSpPr txBox="1">
                <a:spLocks noChangeArrowheads="1"/>
              </p:cNvSpPr>
              <p:nvPr/>
            </p:nvSpPr>
            <p:spPr bwMode="auto">
              <a:xfrm>
                <a:off x="1323" y="1967"/>
                <a:ext cx="105" cy="184"/>
              </a:xfrm>
              <a:prstGeom prst="rect">
                <a:avLst/>
              </a:prstGeom>
              <a:grpFill/>
              <a:ln w="9525">
                <a:noFill/>
                <a:miter lim="800000"/>
                <a:headEnd/>
                <a:tailEnd/>
              </a:ln>
            </p:spPr>
            <p:txBody>
              <a:bodyPr wrap="none" anchor="ctr">
                <a:spAutoFit/>
              </a:bodyPr>
              <a:lstStyle/>
              <a:p>
                <a:pPr algn="ctr">
                  <a:lnSpc>
                    <a:spcPct val="100000"/>
                  </a:lnSpc>
                  <a:spcBef>
                    <a:spcPct val="0"/>
                  </a:spcBef>
                  <a:buFontTx/>
                  <a:buNone/>
                </a:pPr>
                <a:endParaRPr lang="es-AR" sz="1300" i="0">
                  <a:solidFill>
                    <a:sysClr val="windowText" lastClr="000000"/>
                  </a:solidFill>
                  <a:latin typeface="Arial" panose="020B0604020202020204" pitchFamily="34" charset="0"/>
                  <a:cs typeface="Arial" panose="020B0604020202020204" pitchFamily="34" charset="0"/>
                </a:endParaRPr>
              </a:p>
            </p:txBody>
          </p:sp>
        </p:grpSp>
        <p:pic>
          <p:nvPicPr>
            <p:cNvPr id="18456" name="Picture 170"/>
            <p:cNvPicPr>
              <a:picLocks noChangeArrowheads="1"/>
            </p:cNvPicPr>
            <p:nvPr/>
          </p:nvPicPr>
          <p:blipFill>
            <a:blip r:embed="rId13" cstate="print"/>
            <a:srcRect/>
            <a:stretch>
              <a:fillRect/>
            </a:stretch>
          </p:blipFill>
          <p:spPr bwMode="auto">
            <a:xfrm>
              <a:off x="2404" y="1877"/>
              <a:ext cx="549" cy="190"/>
            </a:xfrm>
            <a:prstGeom prst="rect">
              <a:avLst/>
            </a:prstGeom>
            <a:grpFill/>
            <a:ln w="12700">
              <a:noFill/>
              <a:miter lim="800000"/>
              <a:headEnd/>
              <a:tailEnd/>
            </a:ln>
          </p:spPr>
        </p:pic>
        <p:pic>
          <p:nvPicPr>
            <p:cNvPr id="18457" name="Picture 171"/>
            <p:cNvPicPr>
              <a:picLocks noChangeArrowheads="1"/>
            </p:cNvPicPr>
            <p:nvPr/>
          </p:nvPicPr>
          <p:blipFill>
            <a:blip r:embed="rId13" cstate="print"/>
            <a:srcRect/>
            <a:stretch>
              <a:fillRect/>
            </a:stretch>
          </p:blipFill>
          <p:spPr bwMode="auto">
            <a:xfrm>
              <a:off x="2404" y="2736"/>
              <a:ext cx="549" cy="190"/>
            </a:xfrm>
            <a:prstGeom prst="rect">
              <a:avLst/>
            </a:prstGeom>
            <a:grpFill/>
            <a:ln w="12700">
              <a:noFill/>
              <a:miter lim="800000"/>
              <a:headEnd/>
              <a:tailEnd/>
            </a:ln>
          </p:spPr>
        </p:pic>
        <p:pic>
          <p:nvPicPr>
            <p:cNvPr id="18458" name="Picture 172"/>
            <p:cNvPicPr>
              <a:picLocks noChangeArrowheads="1"/>
            </p:cNvPicPr>
            <p:nvPr/>
          </p:nvPicPr>
          <p:blipFill>
            <a:blip r:embed="rId13" cstate="print"/>
            <a:srcRect/>
            <a:stretch>
              <a:fillRect/>
            </a:stretch>
          </p:blipFill>
          <p:spPr bwMode="auto">
            <a:xfrm>
              <a:off x="1707" y="2304"/>
              <a:ext cx="549" cy="190"/>
            </a:xfrm>
            <a:prstGeom prst="rect">
              <a:avLst/>
            </a:prstGeom>
            <a:grpFill/>
            <a:ln w="12700">
              <a:noFill/>
              <a:miter lim="800000"/>
              <a:headEnd/>
              <a:tailEnd/>
            </a:ln>
          </p:spPr>
        </p:pic>
        <p:grpSp>
          <p:nvGrpSpPr>
            <p:cNvPr id="18459" name="Group 173"/>
            <p:cNvGrpSpPr>
              <a:grpSpLocks/>
            </p:cNvGrpSpPr>
            <p:nvPr/>
          </p:nvGrpSpPr>
          <p:grpSpPr bwMode="auto">
            <a:xfrm>
              <a:off x="528" y="1276"/>
              <a:ext cx="744" cy="450"/>
              <a:chOff x="3360" y="2593"/>
              <a:chExt cx="744" cy="450"/>
            </a:xfrm>
            <a:grpFill/>
          </p:grpSpPr>
          <p:pic>
            <p:nvPicPr>
              <p:cNvPr id="18571" name="Picture 174"/>
              <p:cNvPicPr>
                <a:picLocks noChangeArrowheads="1"/>
              </p:cNvPicPr>
              <p:nvPr/>
            </p:nvPicPr>
            <p:blipFill>
              <a:blip r:embed="rId14" cstate="print"/>
              <a:srcRect/>
              <a:stretch>
                <a:fillRect/>
              </a:stretch>
            </p:blipFill>
            <p:spPr bwMode="auto">
              <a:xfrm>
                <a:off x="3360" y="2593"/>
                <a:ext cx="744" cy="450"/>
              </a:xfrm>
              <a:prstGeom prst="rect">
                <a:avLst/>
              </a:prstGeom>
              <a:grpFill/>
              <a:ln w="9525">
                <a:noFill/>
                <a:miter lim="800000"/>
                <a:headEnd/>
                <a:tailEnd/>
              </a:ln>
            </p:spPr>
          </p:pic>
          <p:sp>
            <p:nvSpPr>
              <p:cNvPr id="18572" name="Text Box 175"/>
              <p:cNvSpPr txBox="1">
                <a:spLocks noChangeArrowheads="1"/>
              </p:cNvSpPr>
              <p:nvPr/>
            </p:nvSpPr>
            <p:spPr bwMode="auto">
              <a:xfrm>
                <a:off x="3448" y="2688"/>
                <a:ext cx="629" cy="291"/>
              </a:xfrm>
              <a:prstGeom prst="rect">
                <a:avLst/>
              </a:prstGeom>
              <a:grpFill/>
              <a:ln w="9525">
                <a:noFill/>
                <a:miter lim="800000"/>
                <a:headEnd/>
                <a:tailEnd/>
              </a:ln>
            </p:spPr>
            <p:txBody>
              <a:bodyPr wrap="none" anchor="ctr">
                <a:spAutoFit/>
              </a:bodyPr>
              <a:lstStyle/>
              <a:p>
                <a:pPr algn="ctr">
                  <a:lnSpc>
                    <a:spcPct val="100000"/>
                  </a:lnSpc>
                  <a:spcBef>
                    <a:spcPct val="0"/>
                  </a:spcBef>
                  <a:buFontTx/>
                  <a:buNone/>
                </a:pPr>
                <a:r>
                  <a:rPr lang="es-ES_tradnl" i="0">
                    <a:solidFill>
                      <a:sysClr val="windowText" lastClr="000000"/>
                    </a:solidFill>
                    <a:latin typeface="Arial" panose="020B0604020202020204" pitchFamily="34" charset="0"/>
                    <a:cs typeface="Arial" panose="020B0604020202020204" pitchFamily="34" charset="0"/>
                  </a:rPr>
                  <a:t>ISDN</a:t>
                </a:r>
              </a:p>
            </p:txBody>
          </p:sp>
        </p:grpSp>
        <p:grpSp>
          <p:nvGrpSpPr>
            <p:cNvPr id="18460" name="Group 176"/>
            <p:cNvGrpSpPr>
              <a:grpSpLocks/>
            </p:cNvGrpSpPr>
            <p:nvPr/>
          </p:nvGrpSpPr>
          <p:grpSpPr bwMode="auto">
            <a:xfrm>
              <a:off x="392" y="3630"/>
              <a:ext cx="1259" cy="546"/>
              <a:chOff x="2967" y="1968"/>
              <a:chExt cx="1259" cy="449"/>
            </a:xfrm>
            <a:grpFill/>
          </p:grpSpPr>
          <p:pic>
            <p:nvPicPr>
              <p:cNvPr id="18569" name="Picture 177"/>
              <p:cNvPicPr>
                <a:picLocks noChangeArrowheads="1"/>
              </p:cNvPicPr>
              <p:nvPr/>
            </p:nvPicPr>
            <p:blipFill>
              <a:blip r:embed="rId9" cstate="print"/>
              <a:srcRect/>
              <a:stretch>
                <a:fillRect/>
              </a:stretch>
            </p:blipFill>
            <p:spPr bwMode="auto">
              <a:xfrm>
                <a:off x="3168" y="1968"/>
                <a:ext cx="744" cy="449"/>
              </a:xfrm>
              <a:prstGeom prst="rect">
                <a:avLst/>
              </a:prstGeom>
              <a:grpFill/>
              <a:ln w="9525">
                <a:noFill/>
                <a:miter lim="800000"/>
                <a:headEnd/>
                <a:tailEnd/>
              </a:ln>
            </p:spPr>
          </p:pic>
          <p:sp>
            <p:nvSpPr>
              <p:cNvPr id="18570" name="Text Box 178"/>
              <p:cNvSpPr txBox="1">
                <a:spLocks noChangeArrowheads="1"/>
              </p:cNvSpPr>
              <p:nvPr/>
            </p:nvSpPr>
            <p:spPr bwMode="auto">
              <a:xfrm>
                <a:off x="2967" y="2156"/>
                <a:ext cx="1259" cy="239"/>
              </a:xfrm>
              <a:prstGeom prst="rect">
                <a:avLst/>
              </a:prstGeom>
              <a:grpFill/>
              <a:ln w="9525">
                <a:noFill/>
                <a:miter lim="800000"/>
                <a:headEnd/>
                <a:tailEnd/>
              </a:ln>
            </p:spPr>
            <p:txBody>
              <a:bodyPr wrap="square" anchor="ctr">
                <a:spAutoFit/>
              </a:bodyPr>
              <a:lstStyle/>
              <a:p>
                <a:pPr algn="ctr">
                  <a:lnSpc>
                    <a:spcPct val="100000"/>
                  </a:lnSpc>
                  <a:spcBef>
                    <a:spcPct val="0"/>
                  </a:spcBef>
                  <a:buFontTx/>
                  <a:buNone/>
                </a:pPr>
                <a:r>
                  <a:rPr lang="es-ES_tradnl" i="0" dirty="0" smtClean="0">
                    <a:solidFill>
                      <a:sysClr val="windowText" lastClr="000000"/>
                    </a:solidFill>
                    <a:latin typeface="Arial" panose="020B0604020202020204" pitchFamily="34" charset="0"/>
                    <a:cs typeface="Arial" panose="020B0604020202020204" pitchFamily="34" charset="0"/>
                  </a:rPr>
                  <a:t>FR/ATM</a:t>
                </a:r>
                <a:endParaRPr lang="es-ES_tradnl" i="0" dirty="0">
                  <a:solidFill>
                    <a:sysClr val="windowText" lastClr="000000"/>
                  </a:solidFill>
                  <a:latin typeface="Arial" panose="020B0604020202020204" pitchFamily="34" charset="0"/>
                  <a:cs typeface="Arial" panose="020B0604020202020204" pitchFamily="34" charset="0"/>
                </a:endParaRPr>
              </a:p>
            </p:txBody>
          </p:sp>
        </p:grpSp>
        <p:pic>
          <p:nvPicPr>
            <p:cNvPr id="18461" name="Picture 179"/>
            <p:cNvPicPr>
              <a:picLocks noChangeArrowheads="1"/>
            </p:cNvPicPr>
            <p:nvPr/>
          </p:nvPicPr>
          <p:blipFill>
            <a:blip r:embed="rId10" cstate="print"/>
            <a:srcRect/>
            <a:stretch>
              <a:fillRect/>
            </a:stretch>
          </p:blipFill>
          <p:spPr bwMode="auto">
            <a:xfrm>
              <a:off x="2640" y="3752"/>
              <a:ext cx="480" cy="302"/>
            </a:xfrm>
            <a:prstGeom prst="rect">
              <a:avLst/>
            </a:prstGeom>
            <a:grpFill/>
            <a:ln w="12700">
              <a:noFill/>
              <a:miter lim="800000"/>
              <a:headEnd/>
              <a:tailEnd/>
            </a:ln>
          </p:spPr>
        </p:pic>
        <p:cxnSp>
          <p:nvCxnSpPr>
            <p:cNvPr id="18462" name="AutoShape 180"/>
            <p:cNvCxnSpPr>
              <a:cxnSpLocks noChangeShapeType="1"/>
            </p:cNvCxnSpPr>
            <p:nvPr/>
          </p:nvCxnSpPr>
          <p:spPr bwMode="auto">
            <a:xfrm>
              <a:off x="1337" y="3903"/>
              <a:ext cx="1303" cy="0"/>
            </a:xfrm>
            <a:prstGeom prst="straightConnector1">
              <a:avLst/>
            </a:prstGeom>
            <a:grpFill/>
            <a:ln w="9525">
              <a:solidFill>
                <a:schemeClr val="tx1"/>
              </a:solidFill>
              <a:round/>
              <a:headEnd/>
              <a:tailEnd/>
            </a:ln>
          </p:spPr>
        </p:cxnSp>
        <p:cxnSp>
          <p:nvCxnSpPr>
            <p:cNvPr id="18463" name="AutoShape 181"/>
            <p:cNvCxnSpPr>
              <a:cxnSpLocks noChangeShapeType="1"/>
            </p:cNvCxnSpPr>
            <p:nvPr/>
          </p:nvCxnSpPr>
          <p:spPr bwMode="auto">
            <a:xfrm flipV="1">
              <a:off x="3120" y="2883"/>
              <a:ext cx="1464" cy="1020"/>
            </a:xfrm>
            <a:prstGeom prst="bentConnector2">
              <a:avLst/>
            </a:prstGeom>
            <a:grpFill/>
            <a:ln w="9525">
              <a:solidFill>
                <a:schemeClr val="tx1"/>
              </a:solidFill>
              <a:miter lim="800000"/>
              <a:headEnd/>
              <a:tailEnd/>
            </a:ln>
          </p:spPr>
        </p:cxnSp>
        <p:cxnSp>
          <p:nvCxnSpPr>
            <p:cNvPr id="18464" name="AutoShape 182"/>
            <p:cNvCxnSpPr>
              <a:cxnSpLocks noChangeShapeType="1"/>
            </p:cNvCxnSpPr>
            <p:nvPr/>
          </p:nvCxnSpPr>
          <p:spPr bwMode="auto">
            <a:xfrm rot="5400000">
              <a:off x="2583" y="2641"/>
              <a:ext cx="191" cy="0"/>
            </a:xfrm>
            <a:prstGeom prst="straightConnector1">
              <a:avLst/>
            </a:prstGeom>
            <a:grpFill/>
            <a:ln w="9525">
              <a:solidFill>
                <a:schemeClr val="tx1"/>
              </a:solidFill>
              <a:round/>
              <a:headEnd/>
              <a:tailEnd/>
            </a:ln>
          </p:spPr>
        </p:cxnSp>
        <p:cxnSp>
          <p:nvCxnSpPr>
            <p:cNvPr id="18465" name="AutoShape 183"/>
            <p:cNvCxnSpPr>
              <a:cxnSpLocks noChangeShapeType="1"/>
            </p:cNvCxnSpPr>
            <p:nvPr/>
          </p:nvCxnSpPr>
          <p:spPr bwMode="auto">
            <a:xfrm rot="5400000">
              <a:off x="2586" y="2160"/>
              <a:ext cx="186" cy="0"/>
            </a:xfrm>
            <a:prstGeom prst="straightConnector1">
              <a:avLst/>
            </a:prstGeom>
            <a:grpFill/>
            <a:ln w="9525">
              <a:solidFill>
                <a:schemeClr val="tx1"/>
              </a:solidFill>
              <a:round/>
              <a:headEnd/>
              <a:tailEnd/>
            </a:ln>
          </p:spPr>
        </p:cxnSp>
        <p:cxnSp>
          <p:nvCxnSpPr>
            <p:cNvPr id="18466" name="AutoShape 184"/>
            <p:cNvCxnSpPr>
              <a:cxnSpLocks noChangeShapeType="1"/>
            </p:cNvCxnSpPr>
            <p:nvPr/>
          </p:nvCxnSpPr>
          <p:spPr bwMode="auto">
            <a:xfrm rot="10800000">
              <a:off x="2899" y="2399"/>
              <a:ext cx="104" cy="0"/>
            </a:xfrm>
            <a:prstGeom prst="straightConnector1">
              <a:avLst/>
            </a:prstGeom>
            <a:grpFill/>
            <a:ln w="9525">
              <a:solidFill>
                <a:schemeClr val="tx1"/>
              </a:solidFill>
              <a:round/>
              <a:headEnd/>
              <a:tailEnd/>
            </a:ln>
          </p:spPr>
        </p:cxnSp>
        <p:cxnSp>
          <p:nvCxnSpPr>
            <p:cNvPr id="18467" name="AutoShape 185"/>
            <p:cNvCxnSpPr>
              <a:cxnSpLocks noChangeShapeType="1"/>
            </p:cNvCxnSpPr>
            <p:nvPr/>
          </p:nvCxnSpPr>
          <p:spPr bwMode="auto">
            <a:xfrm rot="10800000">
              <a:off x="2256" y="2399"/>
              <a:ext cx="203" cy="0"/>
            </a:xfrm>
            <a:prstGeom prst="straightConnector1">
              <a:avLst/>
            </a:prstGeom>
            <a:grpFill/>
            <a:ln w="9525">
              <a:solidFill>
                <a:schemeClr val="tx1"/>
              </a:solidFill>
              <a:round/>
              <a:headEnd/>
              <a:tailEnd/>
            </a:ln>
          </p:spPr>
        </p:cxnSp>
        <p:cxnSp>
          <p:nvCxnSpPr>
            <p:cNvPr id="18468" name="AutoShape 186"/>
            <p:cNvCxnSpPr>
              <a:cxnSpLocks noChangeShapeType="1"/>
            </p:cNvCxnSpPr>
            <p:nvPr/>
          </p:nvCxnSpPr>
          <p:spPr bwMode="auto">
            <a:xfrm rot="-5400000">
              <a:off x="1910" y="2232"/>
              <a:ext cx="144" cy="0"/>
            </a:xfrm>
            <a:prstGeom prst="straightConnector1">
              <a:avLst/>
            </a:prstGeom>
            <a:grpFill/>
            <a:ln w="9525">
              <a:solidFill>
                <a:schemeClr val="tx1"/>
              </a:solidFill>
              <a:round/>
              <a:headEnd/>
              <a:tailEnd/>
            </a:ln>
          </p:spPr>
        </p:cxnSp>
        <p:cxnSp>
          <p:nvCxnSpPr>
            <p:cNvPr id="18469" name="AutoShape 187"/>
            <p:cNvCxnSpPr>
              <a:cxnSpLocks noChangeShapeType="1"/>
            </p:cNvCxnSpPr>
            <p:nvPr/>
          </p:nvCxnSpPr>
          <p:spPr bwMode="auto">
            <a:xfrm>
              <a:off x="2188" y="1972"/>
              <a:ext cx="216" cy="0"/>
            </a:xfrm>
            <a:prstGeom prst="straightConnector1">
              <a:avLst/>
            </a:prstGeom>
            <a:grpFill/>
            <a:ln w="9525">
              <a:solidFill>
                <a:schemeClr val="tx1"/>
              </a:solidFill>
              <a:round/>
              <a:headEnd/>
              <a:tailEnd/>
            </a:ln>
          </p:spPr>
        </p:cxnSp>
        <p:cxnSp>
          <p:nvCxnSpPr>
            <p:cNvPr id="18470" name="AutoShape 188"/>
            <p:cNvCxnSpPr>
              <a:cxnSpLocks noChangeShapeType="1"/>
            </p:cNvCxnSpPr>
            <p:nvPr/>
          </p:nvCxnSpPr>
          <p:spPr bwMode="auto">
            <a:xfrm rot="5400000" flipH="1">
              <a:off x="2197" y="1394"/>
              <a:ext cx="474" cy="491"/>
            </a:xfrm>
            <a:prstGeom prst="bentConnector2">
              <a:avLst/>
            </a:prstGeom>
            <a:grpFill/>
            <a:ln w="9525">
              <a:solidFill>
                <a:schemeClr val="tx1"/>
              </a:solidFill>
              <a:miter lim="800000"/>
              <a:headEnd/>
              <a:tailEnd/>
            </a:ln>
          </p:spPr>
        </p:cxnSp>
        <p:pic>
          <p:nvPicPr>
            <p:cNvPr id="18471" name="Picture 189"/>
            <p:cNvPicPr>
              <a:picLocks noChangeArrowheads="1"/>
            </p:cNvPicPr>
            <p:nvPr/>
          </p:nvPicPr>
          <p:blipFill>
            <a:blip r:embed="rId10" cstate="print"/>
            <a:srcRect/>
            <a:stretch>
              <a:fillRect/>
            </a:stretch>
          </p:blipFill>
          <p:spPr bwMode="auto">
            <a:xfrm>
              <a:off x="1097" y="2243"/>
              <a:ext cx="480" cy="302"/>
            </a:xfrm>
            <a:prstGeom prst="rect">
              <a:avLst/>
            </a:prstGeom>
            <a:grpFill/>
            <a:ln w="12700">
              <a:noFill/>
              <a:miter lim="800000"/>
              <a:headEnd/>
              <a:tailEnd/>
            </a:ln>
          </p:spPr>
        </p:pic>
        <p:cxnSp>
          <p:nvCxnSpPr>
            <p:cNvPr id="18472" name="AutoShape 190"/>
            <p:cNvCxnSpPr>
              <a:cxnSpLocks noChangeShapeType="1"/>
            </p:cNvCxnSpPr>
            <p:nvPr/>
          </p:nvCxnSpPr>
          <p:spPr bwMode="auto">
            <a:xfrm rot="10800000">
              <a:off x="1577" y="2394"/>
              <a:ext cx="130" cy="5"/>
            </a:xfrm>
            <a:prstGeom prst="bentConnector3">
              <a:avLst>
                <a:gd name="adj1" fmla="val 50000"/>
              </a:avLst>
            </a:prstGeom>
            <a:grpFill/>
            <a:ln w="9525">
              <a:solidFill>
                <a:schemeClr val="tx1"/>
              </a:solidFill>
              <a:miter lim="800000"/>
              <a:headEnd/>
              <a:tailEnd/>
            </a:ln>
          </p:spPr>
        </p:cxnSp>
        <p:cxnSp>
          <p:nvCxnSpPr>
            <p:cNvPr id="18473" name="AutoShape 191"/>
            <p:cNvCxnSpPr>
              <a:cxnSpLocks noChangeShapeType="1"/>
            </p:cNvCxnSpPr>
            <p:nvPr/>
          </p:nvCxnSpPr>
          <p:spPr bwMode="auto">
            <a:xfrm flipH="1" flipV="1">
              <a:off x="4176" y="2394"/>
              <a:ext cx="219" cy="303"/>
            </a:xfrm>
            <a:prstGeom prst="straightConnector1">
              <a:avLst/>
            </a:prstGeom>
            <a:grpFill/>
            <a:ln w="9525">
              <a:solidFill>
                <a:schemeClr val="tx1"/>
              </a:solidFill>
              <a:round/>
              <a:headEnd/>
              <a:tailEnd/>
            </a:ln>
          </p:spPr>
        </p:cxnSp>
        <p:cxnSp>
          <p:nvCxnSpPr>
            <p:cNvPr id="18474" name="AutoShape 192"/>
            <p:cNvCxnSpPr>
              <a:cxnSpLocks noChangeShapeType="1"/>
            </p:cNvCxnSpPr>
            <p:nvPr/>
          </p:nvCxnSpPr>
          <p:spPr bwMode="auto">
            <a:xfrm rot="10800000" flipV="1">
              <a:off x="3552" y="2394"/>
              <a:ext cx="144" cy="5"/>
            </a:xfrm>
            <a:prstGeom prst="bentConnector3">
              <a:avLst>
                <a:gd name="adj1" fmla="val 50000"/>
              </a:avLst>
            </a:prstGeom>
            <a:grpFill/>
            <a:ln w="9525">
              <a:solidFill>
                <a:schemeClr val="tx1"/>
              </a:solidFill>
              <a:miter lim="800000"/>
              <a:headEnd/>
              <a:tailEnd/>
            </a:ln>
          </p:spPr>
        </p:cxnSp>
        <p:pic>
          <p:nvPicPr>
            <p:cNvPr id="18475" name="Picture 193"/>
            <p:cNvPicPr>
              <a:picLocks noChangeArrowheads="1"/>
            </p:cNvPicPr>
            <p:nvPr/>
          </p:nvPicPr>
          <p:blipFill>
            <a:blip r:embed="rId12" cstate="print"/>
            <a:srcRect/>
            <a:stretch>
              <a:fillRect/>
            </a:stretch>
          </p:blipFill>
          <p:spPr bwMode="auto">
            <a:xfrm>
              <a:off x="2525" y="3025"/>
              <a:ext cx="307" cy="495"/>
            </a:xfrm>
            <a:prstGeom prst="rect">
              <a:avLst/>
            </a:prstGeom>
            <a:grpFill/>
            <a:ln w="9525">
              <a:noFill/>
              <a:miter lim="800000"/>
              <a:headEnd/>
              <a:tailEnd/>
            </a:ln>
          </p:spPr>
        </p:pic>
        <p:pic>
          <p:nvPicPr>
            <p:cNvPr id="18476" name="Picture 194"/>
            <p:cNvPicPr>
              <a:picLocks noChangeArrowheads="1"/>
            </p:cNvPicPr>
            <p:nvPr/>
          </p:nvPicPr>
          <p:blipFill>
            <a:blip r:embed="rId12" cstate="print"/>
            <a:srcRect/>
            <a:stretch>
              <a:fillRect/>
            </a:stretch>
          </p:blipFill>
          <p:spPr bwMode="auto">
            <a:xfrm>
              <a:off x="2621" y="3121"/>
              <a:ext cx="307" cy="495"/>
            </a:xfrm>
            <a:prstGeom prst="rect">
              <a:avLst/>
            </a:prstGeom>
            <a:grpFill/>
            <a:ln w="9525">
              <a:noFill/>
              <a:miter lim="800000"/>
              <a:headEnd/>
              <a:tailEnd/>
            </a:ln>
          </p:spPr>
        </p:pic>
        <p:pic>
          <p:nvPicPr>
            <p:cNvPr id="18477" name="Picture 195" descr="NetRanger"/>
            <p:cNvPicPr>
              <a:picLocks noChangeAspect="1" noChangeArrowheads="1"/>
            </p:cNvPicPr>
            <p:nvPr/>
          </p:nvPicPr>
          <p:blipFill>
            <a:blip r:embed="rId7" cstate="print"/>
            <a:srcRect/>
            <a:stretch>
              <a:fillRect/>
            </a:stretch>
          </p:blipFill>
          <p:spPr bwMode="auto">
            <a:xfrm>
              <a:off x="2389" y="3439"/>
              <a:ext cx="365" cy="209"/>
            </a:xfrm>
            <a:prstGeom prst="rect">
              <a:avLst/>
            </a:prstGeom>
            <a:grpFill/>
            <a:ln w="9525">
              <a:noFill/>
              <a:miter lim="800000"/>
              <a:headEnd/>
              <a:tailEnd/>
            </a:ln>
          </p:spPr>
        </p:pic>
        <p:cxnSp>
          <p:nvCxnSpPr>
            <p:cNvPr id="18478" name="AutoShape 196"/>
            <p:cNvCxnSpPr>
              <a:cxnSpLocks noChangeShapeType="1"/>
            </p:cNvCxnSpPr>
            <p:nvPr/>
          </p:nvCxnSpPr>
          <p:spPr bwMode="auto">
            <a:xfrm rot="5400000">
              <a:off x="2629" y="2976"/>
              <a:ext cx="99" cy="0"/>
            </a:xfrm>
            <a:prstGeom prst="straightConnector1">
              <a:avLst/>
            </a:prstGeom>
            <a:grpFill/>
            <a:ln w="9525">
              <a:solidFill>
                <a:schemeClr val="tx1"/>
              </a:solidFill>
              <a:round/>
              <a:headEnd/>
              <a:tailEnd/>
            </a:ln>
          </p:spPr>
        </p:cxnSp>
        <p:cxnSp>
          <p:nvCxnSpPr>
            <p:cNvPr id="18479" name="AutoShape 197"/>
            <p:cNvCxnSpPr>
              <a:cxnSpLocks noChangeShapeType="1"/>
            </p:cNvCxnSpPr>
            <p:nvPr/>
          </p:nvCxnSpPr>
          <p:spPr bwMode="auto">
            <a:xfrm>
              <a:off x="4773" y="2808"/>
              <a:ext cx="258" cy="216"/>
            </a:xfrm>
            <a:prstGeom prst="bentConnector2">
              <a:avLst/>
            </a:prstGeom>
            <a:grpFill/>
            <a:ln w="9525">
              <a:solidFill>
                <a:schemeClr val="tx1"/>
              </a:solidFill>
              <a:miter lim="800000"/>
              <a:headEnd/>
              <a:tailEnd/>
            </a:ln>
          </p:spPr>
        </p:cxnSp>
        <p:cxnSp>
          <p:nvCxnSpPr>
            <p:cNvPr id="18480" name="AutoShape 198"/>
            <p:cNvCxnSpPr>
              <a:cxnSpLocks noChangeShapeType="1"/>
            </p:cNvCxnSpPr>
            <p:nvPr/>
          </p:nvCxnSpPr>
          <p:spPr bwMode="auto">
            <a:xfrm flipV="1">
              <a:off x="4773" y="2696"/>
              <a:ext cx="247" cy="1"/>
            </a:xfrm>
            <a:prstGeom prst="bentConnector3">
              <a:avLst>
                <a:gd name="adj1" fmla="val 49796"/>
              </a:avLst>
            </a:prstGeom>
            <a:grpFill/>
            <a:ln w="9525">
              <a:solidFill>
                <a:schemeClr val="tx1"/>
              </a:solidFill>
              <a:miter lim="800000"/>
              <a:headEnd/>
              <a:tailEnd/>
            </a:ln>
          </p:spPr>
        </p:cxnSp>
        <p:cxnSp>
          <p:nvCxnSpPr>
            <p:cNvPr id="18481" name="AutoShape 199"/>
            <p:cNvCxnSpPr>
              <a:cxnSpLocks noChangeShapeType="1"/>
              <a:stCxn id="18568" idx="2"/>
            </p:cNvCxnSpPr>
            <p:nvPr/>
          </p:nvCxnSpPr>
          <p:spPr bwMode="auto">
            <a:xfrm rot="5400000" flipH="1">
              <a:off x="5217" y="2510"/>
              <a:ext cx="168" cy="91"/>
            </a:xfrm>
            <a:prstGeom prst="bentConnector3">
              <a:avLst>
                <a:gd name="adj1" fmla="val -85460"/>
              </a:avLst>
            </a:prstGeom>
            <a:grpFill/>
            <a:ln w="9525">
              <a:solidFill>
                <a:schemeClr val="tx1"/>
              </a:solidFill>
              <a:miter lim="800000"/>
              <a:headEnd/>
              <a:tailEnd/>
            </a:ln>
          </p:spPr>
        </p:cxnSp>
        <p:cxnSp>
          <p:nvCxnSpPr>
            <p:cNvPr id="18482" name="AutoShape 200"/>
            <p:cNvCxnSpPr>
              <a:cxnSpLocks noChangeShapeType="1"/>
            </p:cNvCxnSpPr>
            <p:nvPr/>
          </p:nvCxnSpPr>
          <p:spPr bwMode="auto">
            <a:xfrm rot="5400000" flipH="1">
              <a:off x="5044" y="2349"/>
              <a:ext cx="296" cy="207"/>
            </a:xfrm>
            <a:prstGeom prst="bentConnector4">
              <a:avLst>
                <a:gd name="adj1" fmla="val 21958"/>
                <a:gd name="adj2" fmla="val 169565"/>
              </a:avLst>
            </a:prstGeom>
            <a:grpFill/>
            <a:ln w="9525">
              <a:solidFill>
                <a:schemeClr val="tx1"/>
              </a:solidFill>
              <a:miter lim="800000"/>
              <a:headEnd/>
              <a:tailEnd/>
            </a:ln>
          </p:spPr>
        </p:cxnSp>
        <p:grpSp>
          <p:nvGrpSpPr>
            <p:cNvPr id="18483" name="Group 201"/>
            <p:cNvGrpSpPr>
              <a:grpSpLocks/>
            </p:cNvGrpSpPr>
            <p:nvPr/>
          </p:nvGrpSpPr>
          <p:grpSpPr bwMode="auto">
            <a:xfrm>
              <a:off x="5020" y="2456"/>
              <a:ext cx="549" cy="335"/>
              <a:chOff x="1104" y="1967"/>
              <a:chExt cx="456" cy="335"/>
            </a:xfrm>
            <a:grpFill/>
          </p:grpSpPr>
          <p:pic>
            <p:nvPicPr>
              <p:cNvPr id="18567" name="Picture 202"/>
              <p:cNvPicPr>
                <a:picLocks noChangeArrowheads="1"/>
              </p:cNvPicPr>
              <p:nvPr/>
            </p:nvPicPr>
            <p:blipFill>
              <a:blip r:embed="rId13" cstate="print"/>
              <a:srcRect/>
              <a:stretch>
                <a:fillRect/>
              </a:stretch>
            </p:blipFill>
            <p:spPr bwMode="auto">
              <a:xfrm>
                <a:off x="1104" y="2112"/>
                <a:ext cx="456" cy="190"/>
              </a:xfrm>
              <a:prstGeom prst="rect">
                <a:avLst/>
              </a:prstGeom>
              <a:grpFill/>
              <a:ln w="12700">
                <a:noFill/>
                <a:miter lim="800000"/>
                <a:headEnd/>
                <a:tailEnd/>
              </a:ln>
            </p:spPr>
          </p:pic>
          <p:sp>
            <p:nvSpPr>
              <p:cNvPr id="18568" name="Text Box 203"/>
              <p:cNvSpPr txBox="1">
                <a:spLocks noChangeArrowheads="1"/>
              </p:cNvSpPr>
              <p:nvPr/>
            </p:nvSpPr>
            <p:spPr bwMode="auto">
              <a:xfrm>
                <a:off x="1323" y="1967"/>
                <a:ext cx="105" cy="184"/>
              </a:xfrm>
              <a:prstGeom prst="rect">
                <a:avLst/>
              </a:prstGeom>
              <a:grpFill/>
              <a:ln w="9525">
                <a:noFill/>
                <a:miter lim="800000"/>
                <a:headEnd/>
                <a:tailEnd/>
              </a:ln>
            </p:spPr>
            <p:txBody>
              <a:bodyPr wrap="none" anchor="ctr">
                <a:spAutoFit/>
              </a:bodyPr>
              <a:lstStyle/>
              <a:p>
                <a:pPr algn="ctr">
                  <a:lnSpc>
                    <a:spcPct val="100000"/>
                  </a:lnSpc>
                  <a:spcBef>
                    <a:spcPct val="0"/>
                  </a:spcBef>
                  <a:buFontTx/>
                  <a:buNone/>
                </a:pPr>
                <a:endParaRPr lang="es-AR" sz="1300" i="0">
                  <a:solidFill>
                    <a:sysClr val="windowText" lastClr="000000"/>
                  </a:solidFill>
                  <a:latin typeface="Arial" panose="020B0604020202020204" pitchFamily="34" charset="0"/>
                  <a:cs typeface="Arial" panose="020B0604020202020204" pitchFamily="34" charset="0"/>
                </a:endParaRPr>
              </a:p>
            </p:txBody>
          </p:sp>
        </p:grpSp>
        <p:cxnSp>
          <p:nvCxnSpPr>
            <p:cNvPr id="18484" name="AutoShape 204"/>
            <p:cNvCxnSpPr>
              <a:cxnSpLocks noChangeShapeType="1"/>
            </p:cNvCxnSpPr>
            <p:nvPr/>
          </p:nvCxnSpPr>
          <p:spPr bwMode="auto">
            <a:xfrm flipH="1" flipV="1">
              <a:off x="4578" y="1959"/>
              <a:ext cx="6" cy="551"/>
            </a:xfrm>
            <a:prstGeom prst="straightConnector1">
              <a:avLst/>
            </a:prstGeom>
            <a:grpFill/>
            <a:ln w="9525">
              <a:solidFill>
                <a:schemeClr val="tx1"/>
              </a:solidFill>
              <a:round/>
              <a:headEnd/>
              <a:tailEnd/>
            </a:ln>
          </p:spPr>
        </p:cxnSp>
        <p:cxnSp>
          <p:nvCxnSpPr>
            <p:cNvPr id="18485" name="AutoShape 205"/>
            <p:cNvCxnSpPr>
              <a:cxnSpLocks noChangeShapeType="1"/>
            </p:cNvCxnSpPr>
            <p:nvPr/>
          </p:nvCxnSpPr>
          <p:spPr bwMode="auto">
            <a:xfrm rot="-5400000">
              <a:off x="4194" y="2871"/>
              <a:ext cx="279" cy="123"/>
            </a:xfrm>
            <a:prstGeom prst="bentConnector2">
              <a:avLst/>
            </a:prstGeom>
            <a:grpFill/>
            <a:ln w="9525">
              <a:solidFill>
                <a:schemeClr val="tx1"/>
              </a:solidFill>
              <a:miter lim="800000"/>
              <a:headEnd/>
              <a:tailEnd/>
            </a:ln>
          </p:spPr>
        </p:cxnSp>
        <p:pic>
          <p:nvPicPr>
            <p:cNvPr id="18486" name="Picture 206" descr="NetRanger"/>
            <p:cNvPicPr>
              <a:picLocks noChangeAspect="1" noChangeArrowheads="1"/>
            </p:cNvPicPr>
            <p:nvPr/>
          </p:nvPicPr>
          <p:blipFill>
            <a:blip r:embed="rId7" cstate="print"/>
            <a:srcRect/>
            <a:stretch>
              <a:fillRect/>
            </a:stretch>
          </p:blipFill>
          <p:spPr bwMode="auto">
            <a:xfrm>
              <a:off x="4032" y="2976"/>
              <a:ext cx="479" cy="274"/>
            </a:xfrm>
            <a:prstGeom prst="rect">
              <a:avLst/>
            </a:prstGeom>
            <a:grpFill/>
            <a:ln w="9525">
              <a:noFill/>
              <a:miter lim="800000"/>
              <a:headEnd/>
              <a:tailEnd/>
            </a:ln>
          </p:spPr>
        </p:pic>
        <p:cxnSp>
          <p:nvCxnSpPr>
            <p:cNvPr id="18487" name="AutoShape 207"/>
            <p:cNvCxnSpPr>
              <a:cxnSpLocks noChangeShapeType="1"/>
            </p:cNvCxnSpPr>
            <p:nvPr/>
          </p:nvCxnSpPr>
          <p:spPr bwMode="auto">
            <a:xfrm flipH="1" flipV="1">
              <a:off x="1289" y="1185"/>
              <a:ext cx="487" cy="89"/>
            </a:xfrm>
            <a:prstGeom prst="straightConnector1">
              <a:avLst/>
            </a:prstGeom>
            <a:grpFill/>
            <a:ln w="9525">
              <a:solidFill>
                <a:schemeClr val="tx1"/>
              </a:solidFill>
              <a:round/>
              <a:headEnd/>
              <a:tailEnd/>
            </a:ln>
          </p:spPr>
        </p:cxnSp>
        <p:cxnSp>
          <p:nvCxnSpPr>
            <p:cNvPr id="18488" name="AutoShape 208"/>
            <p:cNvCxnSpPr>
              <a:cxnSpLocks noChangeShapeType="1"/>
            </p:cNvCxnSpPr>
            <p:nvPr/>
          </p:nvCxnSpPr>
          <p:spPr bwMode="auto">
            <a:xfrm flipH="1">
              <a:off x="1272" y="1390"/>
              <a:ext cx="504" cy="111"/>
            </a:xfrm>
            <a:prstGeom prst="straightConnector1">
              <a:avLst/>
            </a:prstGeom>
            <a:grpFill/>
            <a:ln w="9525">
              <a:solidFill>
                <a:schemeClr val="tx1"/>
              </a:solidFill>
              <a:round/>
              <a:headEnd/>
              <a:tailEnd/>
            </a:ln>
          </p:spPr>
        </p:cxnSp>
        <p:pic>
          <p:nvPicPr>
            <p:cNvPr id="18489" name="Picture 209" descr="NetRanger"/>
            <p:cNvPicPr>
              <a:picLocks noChangeAspect="1" noChangeArrowheads="1"/>
            </p:cNvPicPr>
            <p:nvPr/>
          </p:nvPicPr>
          <p:blipFill>
            <a:blip r:embed="rId7" cstate="print"/>
            <a:srcRect/>
            <a:stretch>
              <a:fillRect/>
            </a:stretch>
          </p:blipFill>
          <p:spPr bwMode="auto">
            <a:xfrm>
              <a:off x="1742" y="2694"/>
              <a:ext cx="479" cy="274"/>
            </a:xfrm>
            <a:prstGeom prst="rect">
              <a:avLst/>
            </a:prstGeom>
            <a:grpFill/>
            <a:ln w="9525">
              <a:noFill/>
              <a:miter lim="800000"/>
              <a:headEnd/>
              <a:tailEnd/>
            </a:ln>
          </p:spPr>
        </p:pic>
        <p:cxnSp>
          <p:nvCxnSpPr>
            <p:cNvPr id="18490" name="AutoShape 210"/>
            <p:cNvCxnSpPr>
              <a:cxnSpLocks noChangeShapeType="1"/>
            </p:cNvCxnSpPr>
            <p:nvPr/>
          </p:nvCxnSpPr>
          <p:spPr bwMode="auto">
            <a:xfrm>
              <a:off x="2221" y="2831"/>
              <a:ext cx="183" cy="0"/>
            </a:xfrm>
            <a:prstGeom prst="straightConnector1">
              <a:avLst/>
            </a:prstGeom>
            <a:grpFill/>
            <a:ln w="9525">
              <a:solidFill>
                <a:schemeClr val="tx1"/>
              </a:solidFill>
              <a:round/>
              <a:headEnd/>
              <a:tailEnd/>
            </a:ln>
          </p:spPr>
        </p:cxnSp>
        <p:cxnSp>
          <p:nvCxnSpPr>
            <p:cNvPr id="18491" name="AutoShape 211"/>
            <p:cNvCxnSpPr>
              <a:cxnSpLocks noChangeShapeType="1"/>
            </p:cNvCxnSpPr>
            <p:nvPr/>
          </p:nvCxnSpPr>
          <p:spPr bwMode="auto">
            <a:xfrm>
              <a:off x="3278" y="2160"/>
              <a:ext cx="0" cy="144"/>
            </a:xfrm>
            <a:prstGeom prst="straightConnector1">
              <a:avLst/>
            </a:prstGeom>
            <a:grpFill/>
            <a:ln w="9525">
              <a:solidFill>
                <a:schemeClr val="tx1"/>
              </a:solidFill>
              <a:round/>
              <a:headEnd/>
              <a:tailEnd/>
            </a:ln>
          </p:spPr>
        </p:cxnSp>
        <p:sp>
          <p:nvSpPr>
            <p:cNvPr id="18492" name="Text Box 212"/>
            <p:cNvSpPr txBox="1">
              <a:spLocks noChangeArrowheads="1"/>
            </p:cNvSpPr>
            <p:nvPr/>
          </p:nvSpPr>
          <p:spPr bwMode="auto">
            <a:xfrm>
              <a:off x="2941" y="2969"/>
              <a:ext cx="1119" cy="737"/>
            </a:xfrm>
            <a:prstGeom prst="rect">
              <a:avLst/>
            </a:prstGeom>
            <a:grpFill/>
            <a:ln w="9525">
              <a:noFill/>
              <a:miter lim="800000"/>
              <a:headEnd/>
              <a:tailEnd/>
            </a:ln>
          </p:spPr>
          <p:txBody>
            <a:bodyPr wrap="none">
              <a:spAutoFit/>
            </a:bodyPr>
            <a:lstStyle/>
            <a:p>
              <a:pP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Servicios Públicos</a:t>
              </a:r>
            </a:p>
            <a:p>
              <a:pPr>
                <a:lnSpc>
                  <a:spcPct val="100000"/>
                </a:lnSpc>
                <a:spcBef>
                  <a:spcPct val="0"/>
                </a:spcBef>
              </a:pPr>
              <a:r>
                <a:rPr lang="es-MX" sz="1400" i="0">
                  <a:solidFill>
                    <a:sysClr val="windowText" lastClr="000000"/>
                  </a:solidFill>
                  <a:latin typeface="Arial" panose="020B0604020202020204" pitchFamily="34" charset="0"/>
                  <a:cs typeface="Arial" panose="020B0604020202020204" pitchFamily="34" charset="0"/>
                </a:rPr>
                <a:t>DNS</a:t>
              </a:r>
            </a:p>
            <a:p>
              <a:pPr>
                <a:lnSpc>
                  <a:spcPct val="100000"/>
                </a:lnSpc>
                <a:spcBef>
                  <a:spcPct val="0"/>
                </a:spcBef>
              </a:pPr>
              <a:r>
                <a:rPr lang="es-MX" sz="1400" i="0">
                  <a:solidFill>
                    <a:sysClr val="windowText" lastClr="000000"/>
                  </a:solidFill>
                  <a:latin typeface="Arial" panose="020B0604020202020204" pitchFamily="34" charset="0"/>
                  <a:cs typeface="Arial" panose="020B0604020202020204" pitchFamily="34" charset="0"/>
                </a:rPr>
                <a:t>HTTP</a:t>
              </a:r>
            </a:p>
            <a:p>
              <a:pPr>
                <a:lnSpc>
                  <a:spcPct val="100000"/>
                </a:lnSpc>
                <a:spcBef>
                  <a:spcPct val="0"/>
                </a:spcBef>
              </a:pPr>
              <a:r>
                <a:rPr lang="es-MX" sz="1400" i="0">
                  <a:solidFill>
                    <a:sysClr val="windowText" lastClr="000000"/>
                  </a:solidFill>
                  <a:latin typeface="Arial" panose="020B0604020202020204" pitchFamily="34" charset="0"/>
                  <a:cs typeface="Arial" panose="020B0604020202020204" pitchFamily="34" charset="0"/>
                </a:rPr>
                <a:t>FTP</a:t>
              </a:r>
            </a:p>
            <a:p>
              <a:pPr>
                <a:lnSpc>
                  <a:spcPct val="100000"/>
                </a:lnSpc>
                <a:spcBef>
                  <a:spcPct val="0"/>
                </a:spcBef>
              </a:pPr>
              <a:r>
                <a:rPr lang="es-MX" sz="1400" i="0">
                  <a:solidFill>
                    <a:sysClr val="windowText" lastClr="000000"/>
                  </a:solidFill>
                  <a:latin typeface="Arial" panose="020B0604020202020204" pitchFamily="34" charset="0"/>
                  <a:cs typeface="Arial" panose="020B0604020202020204" pitchFamily="34" charset="0"/>
                </a:rPr>
                <a:t>SMTP</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493" name="Text Box 213"/>
            <p:cNvSpPr txBox="1">
              <a:spLocks noChangeArrowheads="1"/>
            </p:cNvSpPr>
            <p:nvPr/>
          </p:nvSpPr>
          <p:spPr bwMode="auto">
            <a:xfrm>
              <a:off x="3811" y="1214"/>
              <a:ext cx="1335"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u="sng" dirty="0">
                  <a:solidFill>
                    <a:sysClr val="windowText" lastClr="000000"/>
                  </a:solidFill>
                  <a:latin typeface="Arial" panose="020B0604020202020204" pitchFamily="34" charset="0"/>
                  <a:cs typeface="Arial" panose="020B0604020202020204" pitchFamily="34" charset="0"/>
                </a:rPr>
                <a:t>Servidores de Gestión</a:t>
              </a:r>
              <a:endParaRPr lang="es-AR" sz="1400" i="0" u="sng" dirty="0">
                <a:solidFill>
                  <a:sysClr val="windowText" lastClr="000000"/>
                </a:solidFill>
                <a:latin typeface="Arial" panose="020B0604020202020204" pitchFamily="34" charset="0"/>
                <a:cs typeface="Arial" panose="020B0604020202020204" pitchFamily="34" charset="0"/>
              </a:endParaRPr>
            </a:p>
          </p:txBody>
        </p:sp>
        <p:sp>
          <p:nvSpPr>
            <p:cNvPr id="18494" name="Text Box 214"/>
            <p:cNvSpPr txBox="1">
              <a:spLocks noChangeArrowheads="1"/>
            </p:cNvSpPr>
            <p:nvPr/>
          </p:nvSpPr>
          <p:spPr bwMode="auto">
            <a:xfrm>
              <a:off x="4810" y="1738"/>
              <a:ext cx="818" cy="330"/>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Usuarios </a:t>
              </a:r>
            </a:p>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Corporativos</a:t>
              </a:r>
              <a:endParaRPr lang="es-AR" sz="1400" i="0" u="sng">
                <a:solidFill>
                  <a:sysClr val="windowText" lastClr="000000"/>
                </a:solidFill>
                <a:latin typeface="Arial" panose="020B0604020202020204" pitchFamily="34" charset="0"/>
                <a:cs typeface="Arial" panose="020B0604020202020204" pitchFamily="34" charset="0"/>
              </a:endParaRPr>
            </a:p>
          </p:txBody>
        </p:sp>
        <p:sp>
          <p:nvSpPr>
            <p:cNvPr id="18495" name="Text Box 215"/>
            <p:cNvSpPr txBox="1">
              <a:spLocks noChangeArrowheads="1"/>
            </p:cNvSpPr>
            <p:nvPr/>
          </p:nvSpPr>
          <p:spPr bwMode="auto">
            <a:xfrm>
              <a:off x="4695" y="3456"/>
              <a:ext cx="818" cy="330"/>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Servidores </a:t>
              </a:r>
            </a:p>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Corporativos</a:t>
              </a:r>
            </a:p>
          </p:txBody>
        </p:sp>
        <p:cxnSp>
          <p:nvCxnSpPr>
            <p:cNvPr id="18496" name="AutoShape 216"/>
            <p:cNvCxnSpPr>
              <a:cxnSpLocks noChangeShapeType="1"/>
            </p:cNvCxnSpPr>
            <p:nvPr/>
          </p:nvCxnSpPr>
          <p:spPr bwMode="auto">
            <a:xfrm flipH="1">
              <a:off x="1183" y="2545"/>
              <a:ext cx="154" cy="401"/>
            </a:xfrm>
            <a:prstGeom prst="straightConnector1">
              <a:avLst/>
            </a:prstGeom>
            <a:grpFill/>
            <a:ln w="9525">
              <a:solidFill>
                <a:schemeClr val="tx1"/>
              </a:solidFill>
              <a:round/>
              <a:headEnd/>
              <a:tailEnd/>
            </a:ln>
          </p:spPr>
        </p:cxnSp>
        <p:sp>
          <p:nvSpPr>
            <p:cNvPr id="487641" name="Line 217"/>
            <p:cNvSpPr>
              <a:spLocks noChangeShapeType="1"/>
            </p:cNvSpPr>
            <p:nvPr/>
          </p:nvSpPr>
          <p:spPr bwMode="auto">
            <a:xfrm>
              <a:off x="3517" y="2007"/>
              <a:ext cx="242" cy="153"/>
            </a:xfrm>
            <a:prstGeom prst="line">
              <a:avLst/>
            </a:prstGeom>
            <a:grpFill/>
            <a:ln w="38100" cmpd="dbl">
              <a:solidFill>
                <a:schemeClr val="accent2"/>
              </a:solidFill>
              <a:round/>
              <a:headEnd/>
              <a:tailEnd type="triangle" w="med" len="me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42" name="Line 218"/>
            <p:cNvSpPr>
              <a:spLocks noChangeShapeType="1"/>
            </p:cNvSpPr>
            <p:nvPr/>
          </p:nvSpPr>
          <p:spPr bwMode="auto">
            <a:xfrm>
              <a:off x="4269" y="3173"/>
              <a:ext cx="242" cy="153"/>
            </a:xfrm>
            <a:prstGeom prst="line">
              <a:avLst/>
            </a:prstGeom>
            <a:grpFill/>
            <a:ln w="38100" cmpd="dbl">
              <a:solidFill>
                <a:schemeClr val="accent2"/>
              </a:solidFill>
              <a:round/>
              <a:headEnd/>
              <a:tailEnd type="triangle" w="med" len="me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43" name="Line 219"/>
            <p:cNvSpPr>
              <a:spLocks noChangeShapeType="1"/>
            </p:cNvSpPr>
            <p:nvPr/>
          </p:nvSpPr>
          <p:spPr bwMode="auto">
            <a:xfrm>
              <a:off x="2100" y="2913"/>
              <a:ext cx="242" cy="153"/>
            </a:xfrm>
            <a:prstGeom prst="line">
              <a:avLst/>
            </a:prstGeom>
            <a:grpFill/>
            <a:ln w="38100" cmpd="dbl">
              <a:solidFill>
                <a:schemeClr val="accent2"/>
              </a:solidFill>
              <a:round/>
              <a:headEnd/>
              <a:tailEnd type="triangle" w="med" len="med"/>
            </a:ln>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8500" name="Text Box 220"/>
            <p:cNvSpPr txBox="1">
              <a:spLocks noChangeArrowheads="1"/>
            </p:cNvSpPr>
            <p:nvPr/>
          </p:nvSpPr>
          <p:spPr bwMode="auto">
            <a:xfrm>
              <a:off x="2013" y="3463"/>
              <a:ext cx="426"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a:solidFill>
                    <a:sysClr val="windowText" lastClr="000000"/>
                  </a:solidFill>
                  <a:latin typeface="Arial" panose="020B0604020202020204" pitchFamily="34" charset="0"/>
                  <a:cs typeface="Arial" panose="020B0604020202020204" pitchFamily="34" charset="0"/>
                </a:rPr>
                <a:t>HIDS</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501" name="Text Box 221"/>
            <p:cNvSpPr txBox="1">
              <a:spLocks noChangeArrowheads="1"/>
            </p:cNvSpPr>
            <p:nvPr/>
          </p:nvSpPr>
          <p:spPr bwMode="auto">
            <a:xfrm>
              <a:off x="1772" y="2929"/>
              <a:ext cx="419"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a:solidFill>
                    <a:sysClr val="windowText" lastClr="000000"/>
                  </a:solidFill>
                  <a:latin typeface="Arial" panose="020B0604020202020204" pitchFamily="34" charset="0"/>
                  <a:cs typeface="Arial" panose="020B0604020202020204" pitchFamily="34" charset="0"/>
                </a:rPr>
                <a:t>NIDS</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502" name="Text Box 222"/>
            <p:cNvSpPr txBox="1">
              <a:spLocks noChangeArrowheads="1"/>
            </p:cNvSpPr>
            <p:nvPr/>
          </p:nvSpPr>
          <p:spPr bwMode="auto">
            <a:xfrm>
              <a:off x="3068" y="1727"/>
              <a:ext cx="419"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a:solidFill>
                    <a:sysClr val="windowText" lastClr="000000"/>
                  </a:solidFill>
                  <a:latin typeface="Arial" panose="020B0604020202020204" pitchFamily="34" charset="0"/>
                  <a:cs typeface="Arial" panose="020B0604020202020204" pitchFamily="34" charset="0"/>
                </a:rPr>
                <a:t>NIDS</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503" name="Text Box 223"/>
            <p:cNvSpPr txBox="1">
              <a:spLocks noChangeArrowheads="1"/>
            </p:cNvSpPr>
            <p:nvPr/>
          </p:nvSpPr>
          <p:spPr bwMode="auto">
            <a:xfrm>
              <a:off x="3970" y="3216"/>
              <a:ext cx="419"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a:solidFill>
                    <a:sysClr val="windowText" lastClr="000000"/>
                  </a:solidFill>
                  <a:latin typeface="Arial" panose="020B0604020202020204" pitchFamily="34" charset="0"/>
                  <a:cs typeface="Arial" panose="020B0604020202020204" pitchFamily="34" charset="0"/>
                </a:rPr>
                <a:t>NIDS</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504" name="Text Box 224"/>
            <p:cNvSpPr txBox="1">
              <a:spLocks noChangeArrowheads="1"/>
            </p:cNvSpPr>
            <p:nvPr/>
          </p:nvSpPr>
          <p:spPr bwMode="auto">
            <a:xfrm>
              <a:off x="1431" y="1584"/>
              <a:ext cx="1152"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Concentrador VPN</a:t>
              </a:r>
              <a:endParaRPr lang="es-AR" sz="1400" i="0" u="sng">
                <a:solidFill>
                  <a:sysClr val="windowText" lastClr="000000"/>
                </a:solidFill>
                <a:latin typeface="Arial" panose="020B0604020202020204" pitchFamily="34" charset="0"/>
                <a:cs typeface="Arial" panose="020B0604020202020204" pitchFamily="34" charset="0"/>
              </a:endParaRPr>
            </a:p>
          </p:txBody>
        </p:sp>
        <p:sp>
          <p:nvSpPr>
            <p:cNvPr id="18505" name="Text Box 225"/>
            <p:cNvSpPr txBox="1">
              <a:spLocks noChangeArrowheads="1"/>
            </p:cNvSpPr>
            <p:nvPr/>
          </p:nvSpPr>
          <p:spPr bwMode="auto">
            <a:xfrm>
              <a:off x="1486" y="1008"/>
              <a:ext cx="1179"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u="sng">
                  <a:solidFill>
                    <a:sysClr val="windowText" lastClr="000000"/>
                  </a:solidFill>
                  <a:latin typeface="Arial" panose="020B0604020202020204" pitchFamily="34" charset="0"/>
                  <a:cs typeface="Arial" panose="020B0604020202020204" pitchFamily="34" charset="0"/>
                </a:rPr>
                <a:t>Servidor de Acceso</a:t>
              </a:r>
              <a:endParaRPr lang="es-AR" sz="1400" i="0" u="sng">
                <a:solidFill>
                  <a:sysClr val="windowText" lastClr="000000"/>
                </a:solidFill>
                <a:latin typeface="Arial" panose="020B0604020202020204" pitchFamily="34" charset="0"/>
                <a:cs typeface="Arial" panose="020B0604020202020204" pitchFamily="34" charset="0"/>
              </a:endParaRPr>
            </a:p>
          </p:txBody>
        </p:sp>
        <p:pic>
          <p:nvPicPr>
            <p:cNvPr id="18506" name="Picture 226"/>
            <p:cNvPicPr>
              <a:picLocks noChangeArrowheads="1"/>
            </p:cNvPicPr>
            <p:nvPr/>
          </p:nvPicPr>
          <p:blipFill>
            <a:blip r:embed="rId12" cstate="print"/>
            <a:srcRect/>
            <a:stretch>
              <a:fillRect/>
            </a:stretch>
          </p:blipFill>
          <p:spPr bwMode="auto">
            <a:xfrm>
              <a:off x="4349" y="1440"/>
              <a:ext cx="307" cy="495"/>
            </a:xfrm>
            <a:prstGeom prst="rect">
              <a:avLst/>
            </a:prstGeom>
            <a:grpFill/>
            <a:ln w="9525">
              <a:noFill/>
              <a:miter lim="800000"/>
              <a:headEnd/>
              <a:tailEnd/>
            </a:ln>
          </p:spPr>
        </p:pic>
        <p:pic>
          <p:nvPicPr>
            <p:cNvPr id="18507" name="Picture 227"/>
            <p:cNvPicPr>
              <a:picLocks noChangeArrowheads="1"/>
            </p:cNvPicPr>
            <p:nvPr/>
          </p:nvPicPr>
          <p:blipFill>
            <a:blip r:embed="rId12" cstate="print"/>
            <a:srcRect/>
            <a:stretch>
              <a:fillRect/>
            </a:stretch>
          </p:blipFill>
          <p:spPr bwMode="auto">
            <a:xfrm>
              <a:off x="4445" y="1536"/>
              <a:ext cx="307" cy="495"/>
            </a:xfrm>
            <a:prstGeom prst="rect">
              <a:avLst/>
            </a:prstGeom>
            <a:grpFill/>
            <a:ln w="9525">
              <a:noFill/>
              <a:miter lim="800000"/>
              <a:headEnd/>
              <a:tailEnd/>
            </a:ln>
          </p:spPr>
        </p:pic>
        <p:pic>
          <p:nvPicPr>
            <p:cNvPr id="18508" name="Picture 228" descr="NetRanger"/>
            <p:cNvPicPr>
              <a:picLocks noChangeAspect="1" noChangeArrowheads="1"/>
            </p:cNvPicPr>
            <p:nvPr/>
          </p:nvPicPr>
          <p:blipFill>
            <a:blip r:embed="rId7" cstate="print"/>
            <a:srcRect/>
            <a:stretch>
              <a:fillRect/>
            </a:stretch>
          </p:blipFill>
          <p:spPr bwMode="auto">
            <a:xfrm>
              <a:off x="4213" y="1854"/>
              <a:ext cx="365" cy="209"/>
            </a:xfrm>
            <a:prstGeom prst="rect">
              <a:avLst/>
            </a:prstGeom>
            <a:grpFill/>
            <a:ln w="9525">
              <a:noFill/>
              <a:miter lim="800000"/>
              <a:headEnd/>
              <a:tailEnd/>
            </a:ln>
          </p:spPr>
        </p:pic>
        <p:sp>
          <p:nvSpPr>
            <p:cNvPr id="18509" name="Text Box 229"/>
            <p:cNvSpPr txBox="1">
              <a:spLocks noChangeArrowheads="1"/>
            </p:cNvSpPr>
            <p:nvPr/>
          </p:nvSpPr>
          <p:spPr bwMode="auto">
            <a:xfrm>
              <a:off x="3997" y="1694"/>
              <a:ext cx="426" cy="194"/>
            </a:xfrm>
            <a:prstGeom prst="rect">
              <a:avLst/>
            </a:prstGeom>
            <a:grpFill/>
            <a:ln w="9525">
              <a:noFill/>
              <a:miter lim="800000"/>
              <a:headEnd/>
              <a:tailEnd/>
            </a:ln>
          </p:spPr>
          <p:txBody>
            <a:bodyPr wrap="none">
              <a:spAutoFit/>
            </a:bodyPr>
            <a:lstStyle/>
            <a:p>
              <a:pPr algn="ctr">
                <a:lnSpc>
                  <a:spcPct val="100000"/>
                </a:lnSpc>
                <a:spcBef>
                  <a:spcPct val="0"/>
                </a:spcBef>
                <a:buFontTx/>
                <a:buNone/>
              </a:pPr>
              <a:r>
                <a:rPr lang="es-MX" sz="1400" i="0">
                  <a:solidFill>
                    <a:sysClr val="windowText" lastClr="000000"/>
                  </a:solidFill>
                  <a:latin typeface="Arial" panose="020B0604020202020204" pitchFamily="34" charset="0"/>
                  <a:cs typeface="Arial" panose="020B0604020202020204" pitchFamily="34" charset="0"/>
                </a:rPr>
                <a:t>HIDS</a:t>
              </a:r>
              <a:endParaRPr lang="es-AR" sz="1400" i="0">
                <a:solidFill>
                  <a:sysClr val="windowText" lastClr="000000"/>
                </a:solidFill>
                <a:latin typeface="Arial" panose="020B0604020202020204" pitchFamily="34" charset="0"/>
                <a:cs typeface="Arial" panose="020B0604020202020204" pitchFamily="34" charset="0"/>
              </a:endParaRPr>
            </a:p>
          </p:txBody>
        </p:sp>
        <p:sp>
          <p:nvSpPr>
            <p:cNvPr id="18510" name="Rectangle 230"/>
            <p:cNvSpPr>
              <a:spLocks noChangeArrowheads="1"/>
            </p:cNvSpPr>
            <p:nvPr/>
          </p:nvSpPr>
          <p:spPr bwMode="auto">
            <a:xfrm>
              <a:off x="748" y="1888"/>
              <a:ext cx="563" cy="191"/>
            </a:xfrm>
            <a:prstGeom prst="rect">
              <a:avLst/>
            </a:prstGeom>
            <a:grpFill/>
            <a:ln w="9525">
              <a:noFill/>
              <a:miter lim="800000"/>
              <a:headEnd/>
              <a:tailEnd/>
            </a:ln>
          </p:spPr>
          <p:txBody>
            <a:bodyPr lIns="103548" tIns="51774" rIns="103548" bIns="51774">
              <a:spAutoFit/>
            </a:bodyPr>
            <a:lstStyle/>
            <a:p>
              <a:pPr defTabSz="1028700">
                <a:lnSpc>
                  <a:spcPct val="100000"/>
                </a:lnSpc>
                <a:spcBef>
                  <a:spcPct val="50000"/>
                </a:spcBef>
                <a:buFontTx/>
                <a:buNone/>
              </a:pPr>
              <a:r>
                <a:rPr lang="en-US" sz="1300" i="0">
                  <a:solidFill>
                    <a:sysClr val="windowText" lastClr="000000"/>
                  </a:solidFill>
                  <a:latin typeface="Arial" panose="020B0604020202020204" pitchFamily="34" charset="0"/>
                  <a:cs typeface="Arial" panose="020B0604020202020204" pitchFamily="34" charset="0"/>
                </a:rPr>
                <a:t>Laptop</a:t>
              </a:r>
            </a:p>
          </p:txBody>
        </p:sp>
        <p:pic>
          <p:nvPicPr>
            <p:cNvPr id="18511" name="Picture 231"/>
            <p:cNvPicPr>
              <a:picLocks noChangeArrowheads="1"/>
            </p:cNvPicPr>
            <p:nvPr/>
          </p:nvPicPr>
          <p:blipFill>
            <a:blip r:embed="rId15" cstate="print"/>
            <a:srcRect/>
            <a:stretch>
              <a:fillRect/>
            </a:stretch>
          </p:blipFill>
          <p:spPr bwMode="auto">
            <a:xfrm>
              <a:off x="408" y="1872"/>
              <a:ext cx="408" cy="435"/>
            </a:xfrm>
            <a:prstGeom prst="rect">
              <a:avLst/>
            </a:prstGeom>
            <a:grpFill/>
            <a:ln w="9525">
              <a:noFill/>
              <a:miter lim="800000"/>
              <a:headEnd/>
              <a:tailEnd/>
            </a:ln>
          </p:spPr>
        </p:pic>
        <p:sp>
          <p:nvSpPr>
            <p:cNvPr id="487656" name="Line 232"/>
            <p:cNvSpPr>
              <a:spLocks noChangeShapeType="1"/>
            </p:cNvSpPr>
            <p:nvPr/>
          </p:nvSpPr>
          <p:spPr bwMode="auto">
            <a:xfrm flipH="1">
              <a:off x="567" y="1551"/>
              <a:ext cx="182" cy="201"/>
            </a:xfrm>
            <a:prstGeom prst="line">
              <a:avLst/>
            </a:prstGeom>
            <a:grpFill/>
            <a:ln w="38100">
              <a:solidFill>
                <a:srgbClr val="CF0E30"/>
              </a:solidFill>
              <a:prstDash val="sysDot"/>
              <a:round/>
              <a:headEnd type="none" w="sm" len="sm"/>
              <a:tailEnd type="none" w="sm" len="sm"/>
            </a:ln>
            <a:effectLst>
              <a:outerShdw dist="17961" dir="2700000" algn="ctr" rotWithShape="0">
                <a:schemeClr val="tx1"/>
              </a:outerShdw>
            </a:effectLst>
          </p:spPr>
          <p:txBody>
            <a:bodyPr wrap="none" anchor="ct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8513" name="Picture 233"/>
            <p:cNvPicPr>
              <a:picLocks noChangeArrowheads="1"/>
            </p:cNvPicPr>
            <p:nvPr/>
          </p:nvPicPr>
          <p:blipFill>
            <a:blip r:embed="rId16" cstate="print"/>
            <a:srcRect/>
            <a:stretch>
              <a:fillRect/>
            </a:stretch>
          </p:blipFill>
          <p:spPr bwMode="auto">
            <a:xfrm>
              <a:off x="340" y="1752"/>
              <a:ext cx="336" cy="232"/>
            </a:xfrm>
            <a:prstGeom prst="rect">
              <a:avLst/>
            </a:prstGeom>
            <a:grpFill/>
            <a:ln w="9525">
              <a:noFill/>
              <a:miter lim="800000"/>
              <a:headEnd/>
              <a:tailEnd/>
            </a:ln>
          </p:spPr>
        </p:pic>
        <p:sp>
          <p:nvSpPr>
            <p:cNvPr id="18514" name="Rectangle 234"/>
            <p:cNvSpPr>
              <a:spLocks noChangeArrowheads="1"/>
            </p:cNvSpPr>
            <p:nvPr/>
          </p:nvSpPr>
          <p:spPr bwMode="auto">
            <a:xfrm>
              <a:off x="657" y="1706"/>
              <a:ext cx="534" cy="191"/>
            </a:xfrm>
            <a:prstGeom prst="rect">
              <a:avLst/>
            </a:prstGeom>
            <a:grpFill/>
            <a:ln w="9525">
              <a:noFill/>
              <a:miter lim="800000"/>
              <a:headEnd/>
              <a:tailEnd/>
            </a:ln>
          </p:spPr>
          <p:txBody>
            <a:bodyPr lIns="103548" tIns="51774" rIns="103548" bIns="51774">
              <a:spAutoFit/>
            </a:bodyPr>
            <a:lstStyle/>
            <a:p>
              <a:pPr defTabSz="1028700">
                <a:lnSpc>
                  <a:spcPct val="100000"/>
                </a:lnSpc>
                <a:spcBef>
                  <a:spcPct val="50000"/>
                </a:spcBef>
                <a:buFontTx/>
                <a:buNone/>
              </a:pPr>
              <a:r>
                <a:rPr lang="en-US" sz="1300" i="0">
                  <a:solidFill>
                    <a:sysClr val="windowText" lastClr="000000"/>
                  </a:solidFill>
                  <a:latin typeface="Arial" panose="020B0604020202020204" pitchFamily="34" charset="0"/>
                  <a:cs typeface="Arial" panose="020B0604020202020204" pitchFamily="34" charset="0"/>
                </a:rPr>
                <a:t>Modem</a:t>
              </a:r>
            </a:p>
          </p:txBody>
        </p:sp>
        <p:grpSp>
          <p:nvGrpSpPr>
            <p:cNvPr id="18515" name="Group 235"/>
            <p:cNvGrpSpPr>
              <a:grpSpLocks/>
            </p:cNvGrpSpPr>
            <p:nvPr/>
          </p:nvGrpSpPr>
          <p:grpSpPr bwMode="auto">
            <a:xfrm>
              <a:off x="0" y="2296"/>
              <a:ext cx="480" cy="394"/>
              <a:chOff x="3593" y="866"/>
              <a:chExt cx="1108" cy="1356"/>
            </a:xfrm>
            <a:grpFill/>
          </p:grpSpPr>
          <p:sp>
            <p:nvSpPr>
              <p:cNvPr id="487660" name="Freeform 236"/>
              <p:cNvSpPr>
                <a:spLocks/>
              </p:cNvSpPr>
              <p:nvPr/>
            </p:nvSpPr>
            <p:spPr bwMode="auto">
              <a:xfrm>
                <a:off x="3593" y="876"/>
                <a:ext cx="1071" cy="1115"/>
              </a:xfrm>
              <a:custGeom>
                <a:avLst/>
                <a:gdLst/>
                <a:ahLst/>
                <a:cxnLst>
                  <a:cxn ang="0">
                    <a:pos x="676" y="115"/>
                  </a:cxn>
                  <a:cxn ang="0">
                    <a:pos x="596" y="196"/>
                  </a:cxn>
                  <a:cxn ang="0">
                    <a:pos x="578" y="314"/>
                  </a:cxn>
                  <a:cxn ang="0">
                    <a:pos x="570" y="780"/>
                  </a:cxn>
                  <a:cxn ang="0">
                    <a:pos x="588" y="1073"/>
                  </a:cxn>
                  <a:cxn ang="0">
                    <a:pos x="602" y="1145"/>
                  </a:cxn>
                  <a:cxn ang="0">
                    <a:pos x="673" y="1177"/>
                  </a:cxn>
                  <a:cxn ang="0">
                    <a:pos x="931" y="1233"/>
                  </a:cxn>
                  <a:cxn ang="0">
                    <a:pos x="883" y="1273"/>
                  </a:cxn>
                  <a:cxn ang="0">
                    <a:pos x="546" y="1332"/>
                  </a:cxn>
                  <a:cxn ang="0">
                    <a:pos x="507" y="1657"/>
                  </a:cxn>
                  <a:cxn ang="0">
                    <a:pos x="314" y="1617"/>
                  </a:cxn>
                  <a:cxn ang="0">
                    <a:pos x="163" y="1684"/>
                  </a:cxn>
                  <a:cxn ang="0">
                    <a:pos x="0" y="1798"/>
                  </a:cxn>
                  <a:cxn ang="0">
                    <a:pos x="23" y="1838"/>
                  </a:cxn>
                  <a:cxn ang="0">
                    <a:pos x="104" y="1996"/>
                  </a:cxn>
                  <a:cxn ang="0">
                    <a:pos x="664" y="2231"/>
                  </a:cxn>
                  <a:cxn ang="0">
                    <a:pos x="830" y="2231"/>
                  </a:cxn>
                  <a:cxn ang="0">
                    <a:pos x="1171" y="1963"/>
                  </a:cxn>
                  <a:cxn ang="0">
                    <a:pos x="1269" y="1973"/>
                  </a:cxn>
                  <a:cxn ang="0">
                    <a:pos x="1466" y="1877"/>
                  </a:cxn>
                  <a:cxn ang="0">
                    <a:pos x="1836" y="1807"/>
                  </a:cxn>
                  <a:cxn ang="0">
                    <a:pos x="1906" y="1459"/>
                  </a:cxn>
                  <a:cxn ang="0">
                    <a:pos x="1678" y="1334"/>
                  </a:cxn>
                  <a:cxn ang="0">
                    <a:pos x="1792" y="1218"/>
                  </a:cxn>
                  <a:cxn ang="0">
                    <a:pos x="2111" y="1159"/>
                  </a:cxn>
                  <a:cxn ang="0">
                    <a:pos x="2139" y="1038"/>
                  </a:cxn>
                  <a:cxn ang="0">
                    <a:pos x="2126" y="673"/>
                  </a:cxn>
                  <a:cxn ang="0">
                    <a:pos x="2071" y="576"/>
                  </a:cxn>
                  <a:cxn ang="0">
                    <a:pos x="1795" y="373"/>
                  </a:cxn>
                  <a:cxn ang="0">
                    <a:pos x="1767" y="251"/>
                  </a:cxn>
                  <a:cxn ang="0">
                    <a:pos x="1652" y="101"/>
                  </a:cxn>
                  <a:cxn ang="0">
                    <a:pos x="1444" y="0"/>
                  </a:cxn>
                  <a:cxn ang="0">
                    <a:pos x="1228" y="15"/>
                  </a:cxn>
                  <a:cxn ang="0">
                    <a:pos x="676" y="115"/>
                  </a:cxn>
                  <a:cxn ang="0">
                    <a:pos x="676" y="115"/>
                  </a:cxn>
                </a:cxnLst>
                <a:rect l="0" t="0" r="r" b="b"/>
                <a:pathLst>
                  <a:path w="2139" h="2231">
                    <a:moveTo>
                      <a:pt x="676" y="115"/>
                    </a:moveTo>
                    <a:lnTo>
                      <a:pt x="596" y="196"/>
                    </a:lnTo>
                    <a:lnTo>
                      <a:pt x="578" y="314"/>
                    </a:lnTo>
                    <a:lnTo>
                      <a:pt x="570" y="780"/>
                    </a:lnTo>
                    <a:lnTo>
                      <a:pt x="588" y="1073"/>
                    </a:lnTo>
                    <a:lnTo>
                      <a:pt x="602" y="1145"/>
                    </a:lnTo>
                    <a:lnTo>
                      <a:pt x="673" y="1177"/>
                    </a:lnTo>
                    <a:lnTo>
                      <a:pt x="931" y="1233"/>
                    </a:lnTo>
                    <a:lnTo>
                      <a:pt x="883" y="1273"/>
                    </a:lnTo>
                    <a:lnTo>
                      <a:pt x="546" y="1332"/>
                    </a:lnTo>
                    <a:lnTo>
                      <a:pt x="507" y="1657"/>
                    </a:lnTo>
                    <a:lnTo>
                      <a:pt x="314" y="1617"/>
                    </a:lnTo>
                    <a:lnTo>
                      <a:pt x="163" y="1684"/>
                    </a:lnTo>
                    <a:lnTo>
                      <a:pt x="0" y="1798"/>
                    </a:lnTo>
                    <a:lnTo>
                      <a:pt x="23" y="1838"/>
                    </a:lnTo>
                    <a:lnTo>
                      <a:pt x="104" y="1996"/>
                    </a:lnTo>
                    <a:lnTo>
                      <a:pt x="664" y="2231"/>
                    </a:lnTo>
                    <a:lnTo>
                      <a:pt x="830" y="2231"/>
                    </a:lnTo>
                    <a:lnTo>
                      <a:pt x="1171" y="1963"/>
                    </a:lnTo>
                    <a:lnTo>
                      <a:pt x="1269" y="1973"/>
                    </a:lnTo>
                    <a:lnTo>
                      <a:pt x="1466" y="1877"/>
                    </a:lnTo>
                    <a:lnTo>
                      <a:pt x="1836" y="1807"/>
                    </a:lnTo>
                    <a:lnTo>
                      <a:pt x="1906" y="1459"/>
                    </a:lnTo>
                    <a:lnTo>
                      <a:pt x="1678" y="1334"/>
                    </a:lnTo>
                    <a:lnTo>
                      <a:pt x="1792" y="1218"/>
                    </a:lnTo>
                    <a:lnTo>
                      <a:pt x="2111" y="1159"/>
                    </a:lnTo>
                    <a:lnTo>
                      <a:pt x="2139" y="1038"/>
                    </a:lnTo>
                    <a:lnTo>
                      <a:pt x="2126" y="673"/>
                    </a:lnTo>
                    <a:lnTo>
                      <a:pt x="2071" y="576"/>
                    </a:lnTo>
                    <a:lnTo>
                      <a:pt x="1795" y="373"/>
                    </a:lnTo>
                    <a:lnTo>
                      <a:pt x="1767" y="251"/>
                    </a:lnTo>
                    <a:lnTo>
                      <a:pt x="1652" y="101"/>
                    </a:lnTo>
                    <a:lnTo>
                      <a:pt x="1444" y="0"/>
                    </a:lnTo>
                    <a:lnTo>
                      <a:pt x="1228" y="15"/>
                    </a:lnTo>
                    <a:lnTo>
                      <a:pt x="676" y="115"/>
                    </a:lnTo>
                    <a:lnTo>
                      <a:pt x="676" y="115"/>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1" name="Freeform 237"/>
              <p:cNvSpPr>
                <a:spLocks/>
              </p:cNvSpPr>
              <p:nvPr/>
            </p:nvSpPr>
            <p:spPr bwMode="auto">
              <a:xfrm>
                <a:off x="4064" y="1644"/>
                <a:ext cx="637" cy="403"/>
              </a:xfrm>
              <a:custGeom>
                <a:avLst/>
                <a:gdLst/>
                <a:ahLst/>
                <a:cxnLst>
                  <a:cxn ang="0">
                    <a:pos x="1135" y="417"/>
                  </a:cxn>
                  <a:cxn ang="0">
                    <a:pos x="1127" y="457"/>
                  </a:cxn>
                  <a:cxn ang="0">
                    <a:pos x="1107" y="488"/>
                  </a:cxn>
                  <a:cxn ang="0">
                    <a:pos x="1077" y="509"/>
                  </a:cxn>
                  <a:cxn ang="0">
                    <a:pos x="1039" y="522"/>
                  </a:cxn>
                  <a:cxn ang="0">
                    <a:pos x="846" y="539"/>
                  </a:cxn>
                  <a:cxn ang="0">
                    <a:pos x="667" y="574"/>
                  </a:cxn>
                  <a:cxn ang="0">
                    <a:pos x="590" y="602"/>
                  </a:cxn>
                  <a:cxn ang="0">
                    <a:pos x="517" y="635"/>
                  </a:cxn>
                  <a:cxn ang="0">
                    <a:pos x="445" y="673"/>
                  </a:cxn>
                  <a:cxn ang="0">
                    <a:pos x="371" y="712"/>
                  </a:cxn>
                  <a:cxn ang="0">
                    <a:pos x="291" y="753"/>
                  </a:cxn>
                  <a:cxn ang="0">
                    <a:pos x="204" y="794"/>
                  </a:cxn>
                  <a:cxn ang="0">
                    <a:pos x="139" y="809"/>
                  </a:cxn>
                  <a:cxn ang="0">
                    <a:pos x="83" y="797"/>
                  </a:cxn>
                  <a:cxn ang="0">
                    <a:pos x="6" y="718"/>
                  </a:cxn>
                  <a:cxn ang="0">
                    <a:pos x="0" y="608"/>
                  </a:cxn>
                  <a:cxn ang="0">
                    <a:pos x="29" y="558"/>
                  </a:cxn>
                  <a:cxn ang="0">
                    <a:pos x="53" y="537"/>
                  </a:cxn>
                  <a:cxn ang="0">
                    <a:pos x="83" y="521"/>
                  </a:cxn>
                  <a:cxn ang="0">
                    <a:pos x="136" y="494"/>
                  </a:cxn>
                  <a:cxn ang="0">
                    <a:pos x="187" y="463"/>
                  </a:cxn>
                  <a:cxn ang="0">
                    <a:pos x="238" y="429"/>
                  </a:cxn>
                  <a:cxn ang="0">
                    <a:pos x="290" y="391"/>
                  </a:cxn>
                  <a:cxn ang="0">
                    <a:pos x="339" y="350"/>
                  </a:cxn>
                  <a:cxn ang="0">
                    <a:pos x="391" y="310"/>
                  </a:cxn>
                  <a:cxn ang="0">
                    <a:pos x="440" y="267"/>
                  </a:cxn>
                  <a:cxn ang="0">
                    <a:pos x="490" y="225"/>
                  </a:cxn>
                  <a:cxn ang="0">
                    <a:pos x="542" y="184"/>
                  </a:cxn>
                  <a:cxn ang="0">
                    <a:pos x="593" y="145"/>
                  </a:cxn>
                  <a:cxn ang="0">
                    <a:pos x="646" y="109"/>
                  </a:cxn>
                  <a:cxn ang="0">
                    <a:pos x="697" y="77"/>
                  </a:cxn>
                  <a:cxn ang="0">
                    <a:pos x="751" y="49"/>
                  </a:cxn>
                  <a:cxn ang="0">
                    <a:pos x="806" y="26"/>
                  </a:cxn>
                  <a:cxn ang="0">
                    <a:pos x="917" y="0"/>
                  </a:cxn>
                  <a:cxn ang="0">
                    <a:pos x="1045" y="27"/>
                  </a:cxn>
                  <a:cxn ang="0">
                    <a:pos x="1145" y="49"/>
                  </a:cxn>
                  <a:cxn ang="0">
                    <a:pos x="1224" y="68"/>
                  </a:cxn>
                  <a:cxn ang="0">
                    <a:pos x="1273" y="124"/>
                  </a:cxn>
                  <a:cxn ang="0">
                    <a:pos x="1275" y="180"/>
                  </a:cxn>
                  <a:cxn ang="0">
                    <a:pos x="1260" y="207"/>
                  </a:cxn>
                  <a:cxn ang="0">
                    <a:pos x="1231" y="233"/>
                  </a:cxn>
                  <a:cxn ang="0">
                    <a:pos x="1192" y="258"/>
                  </a:cxn>
                  <a:cxn ang="0">
                    <a:pos x="1141" y="282"/>
                  </a:cxn>
                  <a:cxn ang="0">
                    <a:pos x="1135" y="417"/>
                  </a:cxn>
                  <a:cxn ang="0">
                    <a:pos x="1135" y="417"/>
                  </a:cxn>
                </a:cxnLst>
                <a:rect l="0" t="0" r="r" b="b"/>
                <a:pathLst>
                  <a:path w="1275" h="809">
                    <a:moveTo>
                      <a:pt x="1135" y="417"/>
                    </a:moveTo>
                    <a:lnTo>
                      <a:pt x="1127" y="457"/>
                    </a:lnTo>
                    <a:lnTo>
                      <a:pt x="1107" y="488"/>
                    </a:lnTo>
                    <a:lnTo>
                      <a:pt x="1077" y="509"/>
                    </a:lnTo>
                    <a:lnTo>
                      <a:pt x="1039" y="522"/>
                    </a:lnTo>
                    <a:lnTo>
                      <a:pt x="846" y="539"/>
                    </a:lnTo>
                    <a:lnTo>
                      <a:pt x="667" y="574"/>
                    </a:lnTo>
                    <a:lnTo>
                      <a:pt x="590" y="602"/>
                    </a:lnTo>
                    <a:lnTo>
                      <a:pt x="517" y="635"/>
                    </a:lnTo>
                    <a:lnTo>
                      <a:pt x="445" y="673"/>
                    </a:lnTo>
                    <a:lnTo>
                      <a:pt x="371" y="712"/>
                    </a:lnTo>
                    <a:lnTo>
                      <a:pt x="291" y="753"/>
                    </a:lnTo>
                    <a:lnTo>
                      <a:pt x="204" y="794"/>
                    </a:lnTo>
                    <a:lnTo>
                      <a:pt x="139" y="809"/>
                    </a:lnTo>
                    <a:lnTo>
                      <a:pt x="83" y="797"/>
                    </a:lnTo>
                    <a:lnTo>
                      <a:pt x="6" y="718"/>
                    </a:lnTo>
                    <a:lnTo>
                      <a:pt x="0" y="608"/>
                    </a:lnTo>
                    <a:lnTo>
                      <a:pt x="29" y="558"/>
                    </a:lnTo>
                    <a:lnTo>
                      <a:pt x="53" y="537"/>
                    </a:lnTo>
                    <a:lnTo>
                      <a:pt x="83" y="521"/>
                    </a:lnTo>
                    <a:lnTo>
                      <a:pt x="136" y="494"/>
                    </a:lnTo>
                    <a:lnTo>
                      <a:pt x="187" y="463"/>
                    </a:lnTo>
                    <a:lnTo>
                      <a:pt x="238" y="429"/>
                    </a:lnTo>
                    <a:lnTo>
                      <a:pt x="290" y="391"/>
                    </a:lnTo>
                    <a:lnTo>
                      <a:pt x="339" y="350"/>
                    </a:lnTo>
                    <a:lnTo>
                      <a:pt x="391" y="310"/>
                    </a:lnTo>
                    <a:lnTo>
                      <a:pt x="440" y="267"/>
                    </a:lnTo>
                    <a:lnTo>
                      <a:pt x="490" y="225"/>
                    </a:lnTo>
                    <a:lnTo>
                      <a:pt x="542" y="184"/>
                    </a:lnTo>
                    <a:lnTo>
                      <a:pt x="593" y="145"/>
                    </a:lnTo>
                    <a:lnTo>
                      <a:pt x="646" y="109"/>
                    </a:lnTo>
                    <a:lnTo>
                      <a:pt x="697" y="77"/>
                    </a:lnTo>
                    <a:lnTo>
                      <a:pt x="751" y="49"/>
                    </a:lnTo>
                    <a:lnTo>
                      <a:pt x="806" y="26"/>
                    </a:lnTo>
                    <a:lnTo>
                      <a:pt x="917" y="0"/>
                    </a:lnTo>
                    <a:lnTo>
                      <a:pt x="1045" y="27"/>
                    </a:lnTo>
                    <a:lnTo>
                      <a:pt x="1145" y="49"/>
                    </a:lnTo>
                    <a:lnTo>
                      <a:pt x="1224" y="68"/>
                    </a:lnTo>
                    <a:lnTo>
                      <a:pt x="1273" y="124"/>
                    </a:lnTo>
                    <a:lnTo>
                      <a:pt x="1275" y="180"/>
                    </a:lnTo>
                    <a:lnTo>
                      <a:pt x="1260" y="207"/>
                    </a:lnTo>
                    <a:lnTo>
                      <a:pt x="1231" y="233"/>
                    </a:lnTo>
                    <a:lnTo>
                      <a:pt x="1192" y="258"/>
                    </a:lnTo>
                    <a:lnTo>
                      <a:pt x="1141" y="282"/>
                    </a:lnTo>
                    <a:lnTo>
                      <a:pt x="1135" y="417"/>
                    </a:lnTo>
                    <a:lnTo>
                      <a:pt x="1135" y="417"/>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2" name="Freeform 238"/>
              <p:cNvSpPr>
                <a:spLocks/>
              </p:cNvSpPr>
              <p:nvPr/>
            </p:nvSpPr>
            <p:spPr bwMode="auto">
              <a:xfrm>
                <a:off x="4249" y="1988"/>
                <a:ext cx="199" cy="234"/>
              </a:xfrm>
              <a:custGeom>
                <a:avLst/>
                <a:gdLst/>
                <a:ahLst/>
                <a:cxnLst>
                  <a:cxn ang="0">
                    <a:pos x="371" y="273"/>
                  </a:cxn>
                  <a:cxn ang="0">
                    <a:pos x="312" y="364"/>
                  </a:cxn>
                  <a:cxn ang="0">
                    <a:pos x="285" y="401"/>
                  </a:cxn>
                  <a:cxn ang="0">
                    <a:pos x="239" y="441"/>
                  </a:cxn>
                  <a:cxn ang="0">
                    <a:pos x="181" y="469"/>
                  </a:cxn>
                  <a:cxn ang="0">
                    <a:pos x="122" y="471"/>
                  </a:cxn>
                  <a:cxn ang="0">
                    <a:pos x="70" y="450"/>
                  </a:cxn>
                  <a:cxn ang="0">
                    <a:pos x="31" y="411"/>
                  </a:cxn>
                  <a:cxn ang="0">
                    <a:pos x="0" y="306"/>
                  </a:cxn>
                  <a:cxn ang="0">
                    <a:pos x="16" y="251"/>
                  </a:cxn>
                  <a:cxn ang="0">
                    <a:pos x="60" y="201"/>
                  </a:cxn>
                  <a:cxn ang="0">
                    <a:pos x="75" y="168"/>
                  </a:cxn>
                  <a:cxn ang="0">
                    <a:pos x="54" y="131"/>
                  </a:cxn>
                  <a:cxn ang="0">
                    <a:pos x="39" y="53"/>
                  </a:cxn>
                  <a:cxn ang="0">
                    <a:pos x="64" y="27"/>
                  </a:cxn>
                  <a:cxn ang="0">
                    <a:pos x="95" y="12"/>
                  </a:cxn>
                  <a:cxn ang="0">
                    <a:pos x="163" y="0"/>
                  </a:cxn>
                  <a:cxn ang="0">
                    <a:pos x="300" y="47"/>
                  </a:cxn>
                  <a:cxn ang="0">
                    <a:pos x="390" y="153"/>
                  </a:cxn>
                  <a:cxn ang="0">
                    <a:pos x="398" y="213"/>
                  </a:cxn>
                  <a:cxn ang="0">
                    <a:pos x="371" y="273"/>
                  </a:cxn>
                  <a:cxn ang="0">
                    <a:pos x="371" y="273"/>
                  </a:cxn>
                </a:cxnLst>
                <a:rect l="0" t="0" r="r" b="b"/>
                <a:pathLst>
                  <a:path w="398" h="471">
                    <a:moveTo>
                      <a:pt x="371" y="273"/>
                    </a:moveTo>
                    <a:lnTo>
                      <a:pt x="312" y="364"/>
                    </a:lnTo>
                    <a:lnTo>
                      <a:pt x="285" y="401"/>
                    </a:lnTo>
                    <a:lnTo>
                      <a:pt x="239" y="441"/>
                    </a:lnTo>
                    <a:lnTo>
                      <a:pt x="181" y="469"/>
                    </a:lnTo>
                    <a:lnTo>
                      <a:pt x="122" y="471"/>
                    </a:lnTo>
                    <a:lnTo>
                      <a:pt x="70" y="450"/>
                    </a:lnTo>
                    <a:lnTo>
                      <a:pt x="31" y="411"/>
                    </a:lnTo>
                    <a:lnTo>
                      <a:pt x="0" y="306"/>
                    </a:lnTo>
                    <a:lnTo>
                      <a:pt x="16" y="251"/>
                    </a:lnTo>
                    <a:lnTo>
                      <a:pt x="60" y="201"/>
                    </a:lnTo>
                    <a:lnTo>
                      <a:pt x="75" y="168"/>
                    </a:lnTo>
                    <a:lnTo>
                      <a:pt x="54" y="131"/>
                    </a:lnTo>
                    <a:lnTo>
                      <a:pt x="39" y="53"/>
                    </a:lnTo>
                    <a:lnTo>
                      <a:pt x="64" y="27"/>
                    </a:lnTo>
                    <a:lnTo>
                      <a:pt x="95" y="12"/>
                    </a:lnTo>
                    <a:lnTo>
                      <a:pt x="163" y="0"/>
                    </a:lnTo>
                    <a:lnTo>
                      <a:pt x="300" y="47"/>
                    </a:lnTo>
                    <a:lnTo>
                      <a:pt x="390" y="153"/>
                    </a:lnTo>
                    <a:lnTo>
                      <a:pt x="398" y="213"/>
                    </a:lnTo>
                    <a:lnTo>
                      <a:pt x="371" y="273"/>
                    </a:lnTo>
                    <a:lnTo>
                      <a:pt x="371" y="273"/>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3" name="Freeform 239"/>
              <p:cNvSpPr>
                <a:spLocks/>
              </p:cNvSpPr>
              <p:nvPr/>
            </p:nvSpPr>
            <p:spPr bwMode="auto">
              <a:xfrm>
                <a:off x="4020" y="1052"/>
                <a:ext cx="295" cy="385"/>
              </a:xfrm>
              <a:custGeom>
                <a:avLst/>
                <a:gdLst/>
                <a:ahLst/>
                <a:cxnLst>
                  <a:cxn ang="0">
                    <a:pos x="98" y="18"/>
                  </a:cxn>
                  <a:cxn ang="0">
                    <a:pos x="238" y="0"/>
                  </a:cxn>
                  <a:cxn ang="0">
                    <a:pos x="377" y="6"/>
                  </a:cxn>
                  <a:cxn ang="0">
                    <a:pos x="531" y="12"/>
                  </a:cxn>
                  <a:cxn ang="0">
                    <a:pos x="575" y="32"/>
                  </a:cxn>
                  <a:cxn ang="0">
                    <a:pos x="590" y="98"/>
                  </a:cxn>
                  <a:cxn ang="0">
                    <a:pos x="572" y="376"/>
                  </a:cxn>
                  <a:cxn ang="0">
                    <a:pos x="587" y="477"/>
                  </a:cxn>
                  <a:cxn ang="0">
                    <a:pos x="587" y="543"/>
                  </a:cxn>
                  <a:cxn ang="0">
                    <a:pos x="587" y="588"/>
                  </a:cxn>
                  <a:cxn ang="0">
                    <a:pos x="578" y="656"/>
                  </a:cxn>
                  <a:cxn ang="0">
                    <a:pos x="554" y="706"/>
                  </a:cxn>
                  <a:cxn ang="0">
                    <a:pos x="513" y="741"/>
                  </a:cxn>
                  <a:cxn ang="0">
                    <a:pos x="462" y="762"/>
                  </a:cxn>
                  <a:cxn ang="0">
                    <a:pos x="336" y="773"/>
                  </a:cxn>
                  <a:cxn ang="0">
                    <a:pos x="193" y="762"/>
                  </a:cxn>
                  <a:cxn ang="0">
                    <a:pos x="128" y="735"/>
                  </a:cxn>
                  <a:cxn ang="0">
                    <a:pos x="118" y="685"/>
                  </a:cxn>
                  <a:cxn ang="0">
                    <a:pos x="142" y="623"/>
                  </a:cxn>
                  <a:cxn ang="0">
                    <a:pos x="181" y="560"/>
                  </a:cxn>
                  <a:cxn ang="0">
                    <a:pos x="127" y="513"/>
                  </a:cxn>
                  <a:cxn ang="0">
                    <a:pos x="98" y="459"/>
                  </a:cxn>
                  <a:cxn ang="0">
                    <a:pos x="99" y="398"/>
                  </a:cxn>
                  <a:cxn ang="0">
                    <a:pos x="137" y="338"/>
                  </a:cxn>
                  <a:cxn ang="0">
                    <a:pos x="48" y="273"/>
                  </a:cxn>
                  <a:cxn ang="0">
                    <a:pos x="0" y="169"/>
                  </a:cxn>
                  <a:cxn ang="0">
                    <a:pos x="10" y="71"/>
                  </a:cxn>
                  <a:cxn ang="0">
                    <a:pos x="44" y="36"/>
                  </a:cxn>
                  <a:cxn ang="0">
                    <a:pos x="98" y="18"/>
                  </a:cxn>
                  <a:cxn ang="0">
                    <a:pos x="98" y="18"/>
                  </a:cxn>
                </a:cxnLst>
                <a:rect l="0" t="0" r="r" b="b"/>
                <a:pathLst>
                  <a:path w="590" h="773">
                    <a:moveTo>
                      <a:pt x="98" y="18"/>
                    </a:moveTo>
                    <a:lnTo>
                      <a:pt x="238" y="0"/>
                    </a:lnTo>
                    <a:lnTo>
                      <a:pt x="377" y="6"/>
                    </a:lnTo>
                    <a:lnTo>
                      <a:pt x="531" y="12"/>
                    </a:lnTo>
                    <a:lnTo>
                      <a:pt x="575" y="32"/>
                    </a:lnTo>
                    <a:lnTo>
                      <a:pt x="590" y="98"/>
                    </a:lnTo>
                    <a:lnTo>
                      <a:pt x="572" y="376"/>
                    </a:lnTo>
                    <a:lnTo>
                      <a:pt x="587" y="477"/>
                    </a:lnTo>
                    <a:lnTo>
                      <a:pt x="587" y="543"/>
                    </a:lnTo>
                    <a:lnTo>
                      <a:pt x="587" y="588"/>
                    </a:lnTo>
                    <a:lnTo>
                      <a:pt x="578" y="656"/>
                    </a:lnTo>
                    <a:lnTo>
                      <a:pt x="554" y="706"/>
                    </a:lnTo>
                    <a:lnTo>
                      <a:pt x="513" y="741"/>
                    </a:lnTo>
                    <a:lnTo>
                      <a:pt x="462" y="762"/>
                    </a:lnTo>
                    <a:lnTo>
                      <a:pt x="336" y="773"/>
                    </a:lnTo>
                    <a:lnTo>
                      <a:pt x="193" y="762"/>
                    </a:lnTo>
                    <a:lnTo>
                      <a:pt x="128" y="735"/>
                    </a:lnTo>
                    <a:lnTo>
                      <a:pt x="118" y="685"/>
                    </a:lnTo>
                    <a:lnTo>
                      <a:pt x="142" y="623"/>
                    </a:lnTo>
                    <a:lnTo>
                      <a:pt x="181" y="560"/>
                    </a:lnTo>
                    <a:lnTo>
                      <a:pt x="127" y="513"/>
                    </a:lnTo>
                    <a:lnTo>
                      <a:pt x="98" y="459"/>
                    </a:lnTo>
                    <a:lnTo>
                      <a:pt x="99" y="398"/>
                    </a:lnTo>
                    <a:lnTo>
                      <a:pt x="137" y="338"/>
                    </a:lnTo>
                    <a:lnTo>
                      <a:pt x="48" y="273"/>
                    </a:lnTo>
                    <a:lnTo>
                      <a:pt x="0" y="169"/>
                    </a:lnTo>
                    <a:lnTo>
                      <a:pt x="10" y="71"/>
                    </a:lnTo>
                    <a:lnTo>
                      <a:pt x="44" y="36"/>
                    </a:lnTo>
                    <a:lnTo>
                      <a:pt x="98" y="18"/>
                    </a:lnTo>
                    <a:lnTo>
                      <a:pt x="98" y="18"/>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4" name="Freeform 240"/>
              <p:cNvSpPr>
                <a:spLocks/>
              </p:cNvSpPr>
              <p:nvPr/>
            </p:nvSpPr>
            <p:spPr bwMode="auto">
              <a:xfrm>
                <a:off x="3872" y="1630"/>
                <a:ext cx="404" cy="138"/>
              </a:xfrm>
              <a:custGeom>
                <a:avLst/>
                <a:gdLst/>
                <a:ahLst/>
                <a:cxnLst>
                  <a:cxn ang="0">
                    <a:pos x="88" y="0"/>
                  </a:cxn>
                  <a:cxn ang="0">
                    <a:pos x="433" y="70"/>
                  </a:cxn>
                  <a:cxn ang="0">
                    <a:pos x="515" y="94"/>
                  </a:cxn>
                  <a:cxn ang="0">
                    <a:pos x="596" y="121"/>
                  </a:cxn>
                  <a:cxn ang="0">
                    <a:pos x="679" y="151"/>
                  </a:cxn>
                  <a:cxn ang="0">
                    <a:pos x="768" y="186"/>
                  </a:cxn>
                  <a:cxn ang="0">
                    <a:pos x="807" y="217"/>
                  </a:cxn>
                  <a:cxn ang="0">
                    <a:pos x="801" y="252"/>
                  </a:cxn>
                  <a:cxn ang="0">
                    <a:pos x="762" y="275"/>
                  </a:cxn>
                  <a:cxn ang="0">
                    <a:pos x="705" y="269"/>
                  </a:cxn>
                  <a:cxn ang="0">
                    <a:pos x="620" y="237"/>
                  </a:cxn>
                  <a:cxn ang="0">
                    <a:pos x="537" y="211"/>
                  </a:cxn>
                  <a:cxn ang="0">
                    <a:pos x="379" y="174"/>
                  </a:cxn>
                  <a:cxn ang="0">
                    <a:pos x="217" y="147"/>
                  </a:cxn>
                  <a:cxn ang="0">
                    <a:pos x="42" y="124"/>
                  </a:cxn>
                  <a:cxn ang="0">
                    <a:pos x="0" y="98"/>
                  </a:cxn>
                  <a:cxn ang="0">
                    <a:pos x="0" y="53"/>
                  </a:cxn>
                  <a:cxn ang="0">
                    <a:pos x="32" y="12"/>
                  </a:cxn>
                  <a:cxn ang="0">
                    <a:pos x="88" y="0"/>
                  </a:cxn>
                  <a:cxn ang="0">
                    <a:pos x="88" y="0"/>
                  </a:cxn>
                </a:cxnLst>
                <a:rect l="0" t="0" r="r" b="b"/>
                <a:pathLst>
                  <a:path w="807" h="275">
                    <a:moveTo>
                      <a:pt x="88" y="0"/>
                    </a:moveTo>
                    <a:lnTo>
                      <a:pt x="433" y="70"/>
                    </a:lnTo>
                    <a:lnTo>
                      <a:pt x="515" y="94"/>
                    </a:lnTo>
                    <a:lnTo>
                      <a:pt x="596" y="121"/>
                    </a:lnTo>
                    <a:lnTo>
                      <a:pt x="679" y="151"/>
                    </a:lnTo>
                    <a:lnTo>
                      <a:pt x="768" y="186"/>
                    </a:lnTo>
                    <a:lnTo>
                      <a:pt x="807" y="217"/>
                    </a:lnTo>
                    <a:lnTo>
                      <a:pt x="801" y="252"/>
                    </a:lnTo>
                    <a:lnTo>
                      <a:pt x="762" y="275"/>
                    </a:lnTo>
                    <a:lnTo>
                      <a:pt x="705" y="269"/>
                    </a:lnTo>
                    <a:lnTo>
                      <a:pt x="620" y="237"/>
                    </a:lnTo>
                    <a:lnTo>
                      <a:pt x="537" y="211"/>
                    </a:lnTo>
                    <a:lnTo>
                      <a:pt x="379" y="174"/>
                    </a:lnTo>
                    <a:lnTo>
                      <a:pt x="217" y="147"/>
                    </a:lnTo>
                    <a:lnTo>
                      <a:pt x="42" y="124"/>
                    </a:lnTo>
                    <a:lnTo>
                      <a:pt x="0" y="98"/>
                    </a:lnTo>
                    <a:lnTo>
                      <a:pt x="0" y="53"/>
                    </a:lnTo>
                    <a:lnTo>
                      <a:pt x="32" y="12"/>
                    </a:lnTo>
                    <a:lnTo>
                      <a:pt x="88" y="0"/>
                    </a:lnTo>
                    <a:lnTo>
                      <a:pt x="88"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5" name="Freeform 241"/>
              <p:cNvSpPr>
                <a:spLocks/>
              </p:cNvSpPr>
              <p:nvPr/>
            </p:nvSpPr>
            <p:spPr bwMode="auto">
              <a:xfrm>
                <a:off x="3925" y="1406"/>
                <a:ext cx="471" cy="127"/>
              </a:xfrm>
              <a:custGeom>
                <a:avLst/>
                <a:gdLst/>
                <a:ahLst/>
                <a:cxnLst>
                  <a:cxn ang="0">
                    <a:pos x="74" y="0"/>
                  </a:cxn>
                  <a:cxn ang="0">
                    <a:pos x="284" y="39"/>
                  </a:cxn>
                  <a:cxn ang="0">
                    <a:pos x="377" y="64"/>
                  </a:cxn>
                  <a:cxn ang="0">
                    <a:pos x="468" y="88"/>
                  </a:cxn>
                  <a:cxn ang="0">
                    <a:pos x="557" y="107"/>
                  </a:cxn>
                  <a:cxn ang="0">
                    <a:pos x="651" y="121"/>
                  </a:cxn>
                  <a:cxn ang="0">
                    <a:pos x="860" y="113"/>
                  </a:cxn>
                  <a:cxn ang="0">
                    <a:pos x="916" y="127"/>
                  </a:cxn>
                  <a:cxn ang="0">
                    <a:pos x="940" y="172"/>
                  </a:cxn>
                  <a:cxn ang="0">
                    <a:pos x="931" y="222"/>
                  </a:cxn>
                  <a:cxn ang="0">
                    <a:pos x="912" y="242"/>
                  </a:cxn>
                  <a:cxn ang="0">
                    <a:pos x="883" y="252"/>
                  </a:cxn>
                  <a:cxn ang="0">
                    <a:pos x="663" y="260"/>
                  </a:cxn>
                  <a:cxn ang="0">
                    <a:pos x="471" y="225"/>
                  </a:cxn>
                  <a:cxn ang="0">
                    <a:pos x="377" y="199"/>
                  </a:cxn>
                  <a:cxn ang="0">
                    <a:pos x="279" y="174"/>
                  </a:cxn>
                  <a:cxn ang="0">
                    <a:pos x="175" y="149"/>
                  </a:cxn>
                  <a:cxn ang="0">
                    <a:pos x="59" y="133"/>
                  </a:cxn>
                  <a:cxn ang="0">
                    <a:pos x="12" y="106"/>
                  </a:cxn>
                  <a:cxn ang="0">
                    <a:pos x="0" y="59"/>
                  </a:cxn>
                  <a:cxn ang="0">
                    <a:pos x="21" y="15"/>
                  </a:cxn>
                  <a:cxn ang="0">
                    <a:pos x="74" y="0"/>
                  </a:cxn>
                  <a:cxn ang="0">
                    <a:pos x="74" y="0"/>
                  </a:cxn>
                </a:cxnLst>
                <a:rect l="0" t="0" r="r" b="b"/>
                <a:pathLst>
                  <a:path w="940" h="260">
                    <a:moveTo>
                      <a:pt x="74" y="0"/>
                    </a:moveTo>
                    <a:lnTo>
                      <a:pt x="284" y="39"/>
                    </a:lnTo>
                    <a:lnTo>
                      <a:pt x="377" y="64"/>
                    </a:lnTo>
                    <a:lnTo>
                      <a:pt x="468" y="88"/>
                    </a:lnTo>
                    <a:lnTo>
                      <a:pt x="557" y="107"/>
                    </a:lnTo>
                    <a:lnTo>
                      <a:pt x="651" y="121"/>
                    </a:lnTo>
                    <a:lnTo>
                      <a:pt x="860" y="113"/>
                    </a:lnTo>
                    <a:lnTo>
                      <a:pt x="916" y="127"/>
                    </a:lnTo>
                    <a:lnTo>
                      <a:pt x="940" y="172"/>
                    </a:lnTo>
                    <a:lnTo>
                      <a:pt x="931" y="222"/>
                    </a:lnTo>
                    <a:lnTo>
                      <a:pt x="912" y="242"/>
                    </a:lnTo>
                    <a:lnTo>
                      <a:pt x="883" y="252"/>
                    </a:lnTo>
                    <a:lnTo>
                      <a:pt x="663" y="260"/>
                    </a:lnTo>
                    <a:lnTo>
                      <a:pt x="471" y="225"/>
                    </a:lnTo>
                    <a:lnTo>
                      <a:pt x="377" y="199"/>
                    </a:lnTo>
                    <a:lnTo>
                      <a:pt x="279" y="174"/>
                    </a:lnTo>
                    <a:lnTo>
                      <a:pt x="175" y="149"/>
                    </a:lnTo>
                    <a:lnTo>
                      <a:pt x="59" y="133"/>
                    </a:lnTo>
                    <a:lnTo>
                      <a:pt x="12" y="106"/>
                    </a:lnTo>
                    <a:lnTo>
                      <a:pt x="0" y="59"/>
                    </a:lnTo>
                    <a:lnTo>
                      <a:pt x="21" y="15"/>
                    </a:lnTo>
                    <a:lnTo>
                      <a:pt x="74" y="0"/>
                    </a:lnTo>
                    <a:lnTo>
                      <a:pt x="74"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6" name="Freeform 242"/>
              <p:cNvSpPr>
                <a:spLocks/>
              </p:cNvSpPr>
              <p:nvPr/>
            </p:nvSpPr>
            <p:spPr bwMode="auto">
              <a:xfrm>
                <a:off x="4101" y="1974"/>
                <a:ext cx="275" cy="165"/>
              </a:xfrm>
              <a:custGeom>
                <a:avLst/>
                <a:gdLst/>
                <a:ahLst/>
                <a:cxnLst>
                  <a:cxn ang="0">
                    <a:pos x="171" y="6"/>
                  </a:cxn>
                  <a:cxn ang="0">
                    <a:pos x="311" y="0"/>
                  </a:cxn>
                  <a:cxn ang="0">
                    <a:pos x="439" y="42"/>
                  </a:cxn>
                  <a:cxn ang="0">
                    <a:pos x="524" y="119"/>
                  </a:cxn>
                  <a:cxn ang="0">
                    <a:pos x="550" y="165"/>
                  </a:cxn>
                  <a:cxn ang="0">
                    <a:pos x="547" y="208"/>
                  </a:cxn>
                  <a:cxn ang="0">
                    <a:pos x="516" y="245"/>
                  </a:cxn>
                  <a:cxn ang="0">
                    <a:pos x="476" y="276"/>
                  </a:cxn>
                  <a:cxn ang="0">
                    <a:pos x="432" y="301"/>
                  </a:cxn>
                  <a:cxn ang="0">
                    <a:pos x="388" y="324"/>
                  </a:cxn>
                  <a:cxn ang="0">
                    <a:pos x="292" y="331"/>
                  </a:cxn>
                  <a:cxn ang="0">
                    <a:pos x="169" y="298"/>
                  </a:cxn>
                  <a:cxn ang="0">
                    <a:pos x="80" y="256"/>
                  </a:cxn>
                  <a:cxn ang="0">
                    <a:pos x="67" y="238"/>
                  </a:cxn>
                  <a:cxn ang="0">
                    <a:pos x="85" y="227"/>
                  </a:cxn>
                  <a:cxn ang="0">
                    <a:pos x="227" y="197"/>
                  </a:cxn>
                  <a:cxn ang="0">
                    <a:pos x="279" y="172"/>
                  </a:cxn>
                  <a:cxn ang="0">
                    <a:pos x="281" y="144"/>
                  </a:cxn>
                  <a:cxn ang="0">
                    <a:pos x="270" y="111"/>
                  </a:cxn>
                  <a:cxn ang="0">
                    <a:pos x="219" y="104"/>
                  </a:cxn>
                  <a:cxn ang="0">
                    <a:pos x="154" y="116"/>
                  </a:cxn>
                  <a:cxn ang="0">
                    <a:pos x="86" y="134"/>
                  </a:cxn>
                  <a:cxn ang="0">
                    <a:pos x="27" y="144"/>
                  </a:cxn>
                  <a:cxn ang="0">
                    <a:pos x="5" y="138"/>
                  </a:cxn>
                  <a:cxn ang="0">
                    <a:pos x="0" y="123"/>
                  </a:cxn>
                  <a:cxn ang="0">
                    <a:pos x="9" y="102"/>
                  </a:cxn>
                  <a:cxn ang="0">
                    <a:pos x="32" y="76"/>
                  </a:cxn>
                  <a:cxn ang="0">
                    <a:pos x="62" y="51"/>
                  </a:cxn>
                  <a:cxn ang="0">
                    <a:pos x="98" y="28"/>
                  </a:cxn>
                  <a:cxn ang="0">
                    <a:pos x="171" y="6"/>
                  </a:cxn>
                  <a:cxn ang="0">
                    <a:pos x="171" y="6"/>
                  </a:cxn>
                </a:cxnLst>
                <a:rect l="0" t="0" r="r" b="b"/>
                <a:pathLst>
                  <a:path w="550" h="331">
                    <a:moveTo>
                      <a:pt x="171" y="6"/>
                    </a:moveTo>
                    <a:lnTo>
                      <a:pt x="311" y="0"/>
                    </a:lnTo>
                    <a:lnTo>
                      <a:pt x="439" y="42"/>
                    </a:lnTo>
                    <a:lnTo>
                      <a:pt x="524" y="119"/>
                    </a:lnTo>
                    <a:lnTo>
                      <a:pt x="550" y="165"/>
                    </a:lnTo>
                    <a:lnTo>
                      <a:pt x="547" y="208"/>
                    </a:lnTo>
                    <a:lnTo>
                      <a:pt x="516" y="245"/>
                    </a:lnTo>
                    <a:lnTo>
                      <a:pt x="476" y="276"/>
                    </a:lnTo>
                    <a:lnTo>
                      <a:pt x="432" y="301"/>
                    </a:lnTo>
                    <a:lnTo>
                      <a:pt x="388" y="324"/>
                    </a:lnTo>
                    <a:lnTo>
                      <a:pt x="292" y="331"/>
                    </a:lnTo>
                    <a:lnTo>
                      <a:pt x="169" y="298"/>
                    </a:lnTo>
                    <a:lnTo>
                      <a:pt x="80" y="256"/>
                    </a:lnTo>
                    <a:lnTo>
                      <a:pt x="67" y="238"/>
                    </a:lnTo>
                    <a:lnTo>
                      <a:pt x="85" y="227"/>
                    </a:lnTo>
                    <a:lnTo>
                      <a:pt x="227" y="197"/>
                    </a:lnTo>
                    <a:lnTo>
                      <a:pt x="279" y="172"/>
                    </a:lnTo>
                    <a:lnTo>
                      <a:pt x="281" y="144"/>
                    </a:lnTo>
                    <a:lnTo>
                      <a:pt x="270" y="111"/>
                    </a:lnTo>
                    <a:lnTo>
                      <a:pt x="219" y="104"/>
                    </a:lnTo>
                    <a:lnTo>
                      <a:pt x="154" y="116"/>
                    </a:lnTo>
                    <a:lnTo>
                      <a:pt x="86" y="134"/>
                    </a:lnTo>
                    <a:lnTo>
                      <a:pt x="27" y="144"/>
                    </a:lnTo>
                    <a:lnTo>
                      <a:pt x="5" y="138"/>
                    </a:lnTo>
                    <a:lnTo>
                      <a:pt x="0" y="123"/>
                    </a:lnTo>
                    <a:lnTo>
                      <a:pt x="9" y="102"/>
                    </a:lnTo>
                    <a:lnTo>
                      <a:pt x="32" y="76"/>
                    </a:lnTo>
                    <a:lnTo>
                      <a:pt x="62" y="51"/>
                    </a:lnTo>
                    <a:lnTo>
                      <a:pt x="98" y="28"/>
                    </a:lnTo>
                    <a:lnTo>
                      <a:pt x="171" y="6"/>
                    </a:lnTo>
                    <a:lnTo>
                      <a:pt x="171" y="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7" name="Freeform 243"/>
              <p:cNvSpPr>
                <a:spLocks/>
              </p:cNvSpPr>
              <p:nvPr/>
            </p:nvSpPr>
            <p:spPr bwMode="auto">
              <a:xfrm>
                <a:off x="3907" y="914"/>
                <a:ext cx="529" cy="599"/>
              </a:xfrm>
              <a:custGeom>
                <a:avLst/>
                <a:gdLst/>
                <a:ahLst/>
                <a:cxnLst>
                  <a:cxn ang="0">
                    <a:pos x="505" y="1050"/>
                  </a:cxn>
                  <a:cxn ang="0">
                    <a:pos x="659" y="1067"/>
                  </a:cxn>
                  <a:cxn ang="0">
                    <a:pos x="730" y="1077"/>
                  </a:cxn>
                  <a:cxn ang="0">
                    <a:pos x="814" y="1073"/>
                  </a:cxn>
                  <a:cxn ang="0">
                    <a:pos x="876" y="1023"/>
                  </a:cxn>
                  <a:cxn ang="0">
                    <a:pos x="888" y="926"/>
                  </a:cxn>
                  <a:cxn ang="0">
                    <a:pos x="869" y="732"/>
                  </a:cxn>
                  <a:cxn ang="0">
                    <a:pos x="872" y="471"/>
                  </a:cxn>
                  <a:cxn ang="0">
                    <a:pos x="860" y="341"/>
                  </a:cxn>
                  <a:cxn ang="0">
                    <a:pos x="828" y="216"/>
                  </a:cxn>
                  <a:cxn ang="0">
                    <a:pos x="795" y="190"/>
                  </a:cxn>
                  <a:cxn ang="0">
                    <a:pos x="728" y="174"/>
                  </a:cxn>
                  <a:cxn ang="0">
                    <a:pos x="534" y="163"/>
                  </a:cxn>
                  <a:cxn ang="0">
                    <a:pos x="330" y="180"/>
                  </a:cxn>
                  <a:cxn ang="0">
                    <a:pos x="200" y="214"/>
                  </a:cxn>
                  <a:cxn ang="0">
                    <a:pos x="163" y="340"/>
                  </a:cxn>
                  <a:cxn ang="0">
                    <a:pos x="147" y="585"/>
                  </a:cxn>
                  <a:cxn ang="0">
                    <a:pos x="153" y="1011"/>
                  </a:cxn>
                  <a:cxn ang="0">
                    <a:pos x="138" y="1065"/>
                  </a:cxn>
                  <a:cxn ang="0">
                    <a:pos x="119" y="1080"/>
                  </a:cxn>
                  <a:cxn ang="0">
                    <a:pos x="96" y="1088"/>
                  </a:cxn>
                  <a:cxn ang="0">
                    <a:pos x="51" y="1079"/>
                  </a:cxn>
                  <a:cxn ang="0">
                    <a:pos x="19" y="1032"/>
                  </a:cxn>
                  <a:cxn ang="0">
                    <a:pos x="3" y="874"/>
                  </a:cxn>
                  <a:cxn ang="0">
                    <a:pos x="7" y="711"/>
                  </a:cxn>
                  <a:cxn ang="0">
                    <a:pos x="18" y="385"/>
                  </a:cxn>
                  <a:cxn ang="0">
                    <a:pos x="0" y="248"/>
                  </a:cxn>
                  <a:cxn ang="0">
                    <a:pos x="9" y="196"/>
                  </a:cxn>
                  <a:cxn ang="0">
                    <a:pos x="51" y="154"/>
                  </a:cxn>
                  <a:cxn ang="0">
                    <a:pos x="86" y="134"/>
                  </a:cxn>
                  <a:cxn ang="0">
                    <a:pos x="134" y="113"/>
                  </a:cxn>
                  <a:cxn ang="0">
                    <a:pos x="190" y="94"/>
                  </a:cxn>
                  <a:cxn ang="0">
                    <a:pos x="256" y="73"/>
                  </a:cxn>
                  <a:cxn ang="0">
                    <a:pos x="404" y="36"/>
                  </a:cxn>
                  <a:cxn ang="0">
                    <a:pos x="564" y="11"/>
                  </a:cxn>
                  <a:cxn ang="0">
                    <a:pos x="718" y="0"/>
                  </a:cxn>
                  <a:cxn ang="0">
                    <a:pos x="855" y="8"/>
                  </a:cxn>
                  <a:cxn ang="0">
                    <a:pos x="958" y="42"/>
                  </a:cxn>
                  <a:cxn ang="0">
                    <a:pos x="1013" y="106"/>
                  </a:cxn>
                  <a:cxn ang="0">
                    <a:pos x="1045" y="257"/>
                  </a:cxn>
                  <a:cxn ang="0">
                    <a:pos x="1054" y="418"/>
                  </a:cxn>
                  <a:cxn ang="0">
                    <a:pos x="1047" y="733"/>
                  </a:cxn>
                  <a:cxn ang="0">
                    <a:pos x="1051" y="860"/>
                  </a:cxn>
                  <a:cxn ang="0">
                    <a:pos x="1045" y="1005"/>
                  </a:cxn>
                  <a:cxn ang="0">
                    <a:pos x="1030" y="1071"/>
                  </a:cxn>
                  <a:cxn ang="0">
                    <a:pos x="1003" y="1127"/>
                  </a:cxn>
                  <a:cxn ang="0">
                    <a:pos x="959" y="1169"/>
                  </a:cxn>
                  <a:cxn ang="0">
                    <a:pos x="896" y="1192"/>
                  </a:cxn>
                  <a:cxn ang="0">
                    <a:pos x="700" y="1199"/>
                  </a:cxn>
                  <a:cxn ang="0">
                    <a:pos x="502" y="1183"/>
                  </a:cxn>
                  <a:cxn ang="0">
                    <a:pos x="452" y="1159"/>
                  </a:cxn>
                  <a:cxn ang="0">
                    <a:pos x="437" y="1115"/>
                  </a:cxn>
                  <a:cxn ang="0">
                    <a:pos x="455" y="1071"/>
                  </a:cxn>
                  <a:cxn ang="0">
                    <a:pos x="476" y="1056"/>
                  </a:cxn>
                  <a:cxn ang="0">
                    <a:pos x="505" y="1050"/>
                  </a:cxn>
                  <a:cxn ang="0">
                    <a:pos x="505" y="1050"/>
                  </a:cxn>
                </a:cxnLst>
                <a:rect l="0" t="0" r="r" b="b"/>
                <a:pathLst>
                  <a:path w="1054" h="1199">
                    <a:moveTo>
                      <a:pt x="505" y="1050"/>
                    </a:moveTo>
                    <a:lnTo>
                      <a:pt x="659" y="1067"/>
                    </a:lnTo>
                    <a:lnTo>
                      <a:pt x="730" y="1077"/>
                    </a:lnTo>
                    <a:lnTo>
                      <a:pt x="814" y="1073"/>
                    </a:lnTo>
                    <a:lnTo>
                      <a:pt x="876" y="1023"/>
                    </a:lnTo>
                    <a:lnTo>
                      <a:pt x="888" y="926"/>
                    </a:lnTo>
                    <a:lnTo>
                      <a:pt x="869" y="732"/>
                    </a:lnTo>
                    <a:lnTo>
                      <a:pt x="872" y="471"/>
                    </a:lnTo>
                    <a:lnTo>
                      <a:pt x="860" y="341"/>
                    </a:lnTo>
                    <a:lnTo>
                      <a:pt x="828" y="216"/>
                    </a:lnTo>
                    <a:lnTo>
                      <a:pt x="795" y="190"/>
                    </a:lnTo>
                    <a:lnTo>
                      <a:pt x="728" y="174"/>
                    </a:lnTo>
                    <a:lnTo>
                      <a:pt x="534" y="163"/>
                    </a:lnTo>
                    <a:lnTo>
                      <a:pt x="330" y="180"/>
                    </a:lnTo>
                    <a:lnTo>
                      <a:pt x="200" y="214"/>
                    </a:lnTo>
                    <a:lnTo>
                      <a:pt x="163" y="340"/>
                    </a:lnTo>
                    <a:lnTo>
                      <a:pt x="147" y="585"/>
                    </a:lnTo>
                    <a:lnTo>
                      <a:pt x="153" y="1011"/>
                    </a:lnTo>
                    <a:lnTo>
                      <a:pt x="138" y="1065"/>
                    </a:lnTo>
                    <a:lnTo>
                      <a:pt x="119" y="1080"/>
                    </a:lnTo>
                    <a:lnTo>
                      <a:pt x="96" y="1088"/>
                    </a:lnTo>
                    <a:lnTo>
                      <a:pt x="51" y="1079"/>
                    </a:lnTo>
                    <a:lnTo>
                      <a:pt x="19" y="1032"/>
                    </a:lnTo>
                    <a:lnTo>
                      <a:pt x="3" y="874"/>
                    </a:lnTo>
                    <a:lnTo>
                      <a:pt x="7" y="711"/>
                    </a:lnTo>
                    <a:lnTo>
                      <a:pt x="18" y="385"/>
                    </a:lnTo>
                    <a:lnTo>
                      <a:pt x="0" y="248"/>
                    </a:lnTo>
                    <a:lnTo>
                      <a:pt x="9" y="196"/>
                    </a:lnTo>
                    <a:lnTo>
                      <a:pt x="51" y="154"/>
                    </a:lnTo>
                    <a:lnTo>
                      <a:pt x="86" y="134"/>
                    </a:lnTo>
                    <a:lnTo>
                      <a:pt x="134" y="113"/>
                    </a:lnTo>
                    <a:lnTo>
                      <a:pt x="190" y="94"/>
                    </a:lnTo>
                    <a:lnTo>
                      <a:pt x="256" y="73"/>
                    </a:lnTo>
                    <a:lnTo>
                      <a:pt x="404" y="36"/>
                    </a:lnTo>
                    <a:lnTo>
                      <a:pt x="564" y="11"/>
                    </a:lnTo>
                    <a:lnTo>
                      <a:pt x="718" y="0"/>
                    </a:lnTo>
                    <a:lnTo>
                      <a:pt x="855" y="8"/>
                    </a:lnTo>
                    <a:lnTo>
                      <a:pt x="958" y="42"/>
                    </a:lnTo>
                    <a:lnTo>
                      <a:pt x="1013" y="106"/>
                    </a:lnTo>
                    <a:lnTo>
                      <a:pt x="1045" y="257"/>
                    </a:lnTo>
                    <a:lnTo>
                      <a:pt x="1054" y="418"/>
                    </a:lnTo>
                    <a:lnTo>
                      <a:pt x="1047" y="733"/>
                    </a:lnTo>
                    <a:lnTo>
                      <a:pt x="1051" y="860"/>
                    </a:lnTo>
                    <a:lnTo>
                      <a:pt x="1045" y="1005"/>
                    </a:lnTo>
                    <a:lnTo>
                      <a:pt x="1030" y="1071"/>
                    </a:lnTo>
                    <a:lnTo>
                      <a:pt x="1003" y="1127"/>
                    </a:lnTo>
                    <a:lnTo>
                      <a:pt x="959" y="1169"/>
                    </a:lnTo>
                    <a:lnTo>
                      <a:pt x="896" y="1192"/>
                    </a:lnTo>
                    <a:lnTo>
                      <a:pt x="700" y="1199"/>
                    </a:lnTo>
                    <a:lnTo>
                      <a:pt x="502" y="1183"/>
                    </a:lnTo>
                    <a:lnTo>
                      <a:pt x="452" y="1159"/>
                    </a:lnTo>
                    <a:lnTo>
                      <a:pt x="437" y="1115"/>
                    </a:lnTo>
                    <a:lnTo>
                      <a:pt x="455" y="1071"/>
                    </a:lnTo>
                    <a:lnTo>
                      <a:pt x="476" y="1056"/>
                    </a:lnTo>
                    <a:lnTo>
                      <a:pt x="505" y="1050"/>
                    </a:lnTo>
                    <a:lnTo>
                      <a:pt x="505" y="105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8" name="Freeform 244"/>
              <p:cNvSpPr>
                <a:spLocks/>
              </p:cNvSpPr>
              <p:nvPr/>
            </p:nvSpPr>
            <p:spPr bwMode="auto">
              <a:xfrm>
                <a:off x="3692" y="1733"/>
                <a:ext cx="376" cy="151"/>
              </a:xfrm>
              <a:custGeom>
                <a:avLst/>
                <a:gdLst/>
                <a:ahLst/>
                <a:cxnLst>
                  <a:cxn ang="0">
                    <a:pos x="63" y="3"/>
                  </a:cxn>
                  <a:cxn ang="0">
                    <a:pos x="226" y="0"/>
                  </a:cxn>
                  <a:cxn ang="0">
                    <a:pos x="406" y="32"/>
                  </a:cxn>
                  <a:cxn ang="0">
                    <a:pos x="495" y="59"/>
                  </a:cxn>
                  <a:cxn ang="0">
                    <a:pos x="578" y="92"/>
                  </a:cxn>
                  <a:cxn ang="0">
                    <a:pos x="655" y="130"/>
                  </a:cxn>
                  <a:cxn ang="0">
                    <a:pos x="721" y="171"/>
                  </a:cxn>
                  <a:cxn ang="0">
                    <a:pos x="756" y="221"/>
                  </a:cxn>
                  <a:cxn ang="0">
                    <a:pos x="747" y="270"/>
                  </a:cxn>
                  <a:cxn ang="0">
                    <a:pos x="708" y="302"/>
                  </a:cxn>
                  <a:cxn ang="0">
                    <a:pos x="647" y="296"/>
                  </a:cxn>
                  <a:cxn ang="0">
                    <a:pos x="596" y="270"/>
                  </a:cxn>
                  <a:cxn ang="0">
                    <a:pos x="551" y="248"/>
                  </a:cxn>
                  <a:cxn ang="0">
                    <a:pos x="478" y="213"/>
                  </a:cxn>
                  <a:cxn ang="0">
                    <a:pos x="421" y="187"/>
                  </a:cxn>
                  <a:cxn ang="0">
                    <a:pos x="371" y="171"/>
                  </a:cxn>
                  <a:cxn ang="0">
                    <a:pos x="258" y="150"/>
                  </a:cxn>
                  <a:cxn ang="0">
                    <a:pos x="71" y="136"/>
                  </a:cxn>
                  <a:cxn ang="0">
                    <a:pos x="18" y="115"/>
                  </a:cxn>
                  <a:cxn ang="0">
                    <a:pos x="0" y="73"/>
                  </a:cxn>
                  <a:cxn ang="0">
                    <a:pos x="14" y="29"/>
                  </a:cxn>
                  <a:cxn ang="0">
                    <a:pos x="35" y="14"/>
                  </a:cxn>
                  <a:cxn ang="0">
                    <a:pos x="63" y="3"/>
                  </a:cxn>
                  <a:cxn ang="0">
                    <a:pos x="63" y="3"/>
                  </a:cxn>
                </a:cxnLst>
                <a:rect l="0" t="0" r="r" b="b"/>
                <a:pathLst>
                  <a:path w="756" h="302">
                    <a:moveTo>
                      <a:pt x="63" y="3"/>
                    </a:moveTo>
                    <a:lnTo>
                      <a:pt x="226" y="0"/>
                    </a:lnTo>
                    <a:lnTo>
                      <a:pt x="406" y="32"/>
                    </a:lnTo>
                    <a:lnTo>
                      <a:pt x="495" y="59"/>
                    </a:lnTo>
                    <a:lnTo>
                      <a:pt x="578" y="92"/>
                    </a:lnTo>
                    <a:lnTo>
                      <a:pt x="655" y="130"/>
                    </a:lnTo>
                    <a:lnTo>
                      <a:pt x="721" y="171"/>
                    </a:lnTo>
                    <a:lnTo>
                      <a:pt x="756" y="221"/>
                    </a:lnTo>
                    <a:lnTo>
                      <a:pt x="747" y="270"/>
                    </a:lnTo>
                    <a:lnTo>
                      <a:pt x="708" y="302"/>
                    </a:lnTo>
                    <a:lnTo>
                      <a:pt x="647" y="296"/>
                    </a:lnTo>
                    <a:lnTo>
                      <a:pt x="596" y="270"/>
                    </a:lnTo>
                    <a:lnTo>
                      <a:pt x="551" y="248"/>
                    </a:lnTo>
                    <a:lnTo>
                      <a:pt x="478" y="213"/>
                    </a:lnTo>
                    <a:lnTo>
                      <a:pt x="421" y="187"/>
                    </a:lnTo>
                    <a:lnTo>
                      <a:pt x="371" y="171"/>
                    </a:lnTo>
                    <a:lnTo>
                      <a:pt x="258" y="150"/>
                    </a:lnTo>
                    <a:lnTo>
                      <a:pt x="71" y="136"/>
                    </a:lnTo>
                    <a:lnTo>
                      <a:pt x="18" y="115"/>
                    </a:lnTo>
                    <a:lnTo>
                      <a:pt x="0" y="73"/>
                    </a:lnTo>
                    <a:lnTo>
                      <a:pt x="14" y="29"/>
                    </a:lnTo>
                    <a:lnTo>
                      <a:pt x="35" y="14"/>
                    </a:lnTo>
                    <a:lnTo>
                      <a:pt x="63" y="3"/>
                    </a:lnTo>
                    <a:lnTo>
                      <a:pt x="63" y="3"/>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69" name="Freeform 245"/>
              <p:cNvSpPr>
                <a:spLocks/>
              </p:cNvSpPr>
              <p:nvPr/>
            </p:nvSpPr>
            <p:spPr bwMode="auto">
              <a:xfrm>
                <a:off x="3676" y="1792"/>
                <a:ext cx="328" cy="172"/>
              </a:xfrm>
              <a:custGeom>
                <a:avLst/>
                <a:gdLst/>
                <a:ahLst/>
                <a:cxnLst>
                  <a:cxn ang="0">
                    <a:pos x="78" y="0"/>
                  </a:cxn>
                  <a:cxn ang="0">
                    <a:pos x="208" y="26"/>
                  </a:cxn>
                  <a:cxn ang="0">
                    <a:pos x="282" y="48"/>
                  </a:cxn>
                  <a:cxn ang="0">
                    <a:pos x="357" y="78"/>
                  </a:cxn>
                  <a:cxn ang="0">
                    <a:pos x="433" y="110"/>
                  </a:cxn>
                  <a:cxn ang="0">
                    <a:pos x="504" y="145"/>
                  </a:cxn>
                  <a:cxn ang="0">
                    <a:pos x="567" y="178"/>
                  </a:cxn>
                  <a:cxn ang="0">
                    <a:pos x="620" y="211"/>
                  </a:cxn>
                  <a:cxn ang="0">
                    <a:pos x="656" y="261"/>
                  </a:cxn>
                  <a:cxn ang="0">
                    <a:pos x="650" y="311"/>
                  </a:cxn>
                  <a:cxn ang="0">
                    <a:pos x="611" y="344"/>
                  </a:cxn>
                  <a:cxn ang="0">
                    <a:pos x="549" y="339"/>
                  </a:cxn>
                  <a:cxn ang="0">
                    <a:pos x="468" y="296"/>
                  </a:cxn>
                  <a:cxn ang="0">
                    <a:pos x="427" y="272"/>
                  </a:cxn>
                  <a:cxn ang="0">
                    <a:pos x="386" y="249"/>
                  </a:cxn>
                  <a:cxn ang="0">
                    <a:pos x="305" y="210"/>
                  </a:cxn>
                  <a:cxn ang="0">
                    <a:pos x="225" y="180"/>
                  </a:cxn>
                  <a:cxn ang="0">
                    <a:pos x="143" y="155"/>
                  </a:cxn>
                  <a:cxn ang="0">
                    <a:pos x="57" y="131"/>
                  </a:cxn>
                  <a:cxn ang="0">
                    <a:pos x="10" y="100"/>
                  </a:cxn>
                  <a:cxn ang="0">
                    <a:pos x="0" y="54"/>
                  </a:cxn>
                  <a:cxn ang="0">
                    <a:pos x="24" y="15"/>
                  </a:cxn>
                  <a:cxn ang="0">
                    <a:pos x="78" y="0"/>
                  </a:cxn>
                  <a:cxn ang="0">
                    <a:pos x="78" y="0"/>
                  </a:cxn>
                </a:cxnLst>
                <a:rect l="0" t="0" r="r" b="b"/>
                <a:pathLst>
                  <a:path w="656" h="344">
                    <a:moveTo>
                      <a:pt x="78" y="0"/>
                    </a:moveTo>
                    <a:lnTo>
                      <a:pt x="208" y="26"/>
                    </a:lnTo>
                    <a:lnTo>
                      <a:pt x="282" y="48"/>
                    </a:lnTo>
                    <a:lnTo>
                      <a:pt x="357" y="78"/>
                    </a:lnTo>
                    <a:lnTo>
                      <a:pt x="433" y="110"/>
                    </a:lnTo>
                    <a:lnTo>
                      <a:pt x="504" y="145"/>
                    </a:lnTo>
                    <a:lnTo>
                      <a:pt x="567" y="178"/>
                    </a:lnTo>
                    <a:lnTo>
                      <a:pt x="620" y="211"/>
                    </a:lnTo>
                    <a:lnTo>
                      <a:pt x="656" y="261"/>
                    </a:lnTo>
                    <a:lnTo>
                      <a:pt x="650" y="311"/>
                    </a:lnTo>
                    <a:lnTo>
                      <a:pt x="611" y="344"/>
                    </a:lnTo>
                    <a:lnTo>
                      <a:pt x="549" y="339"/>
                    </a:lnTo>
                    <a:lnTo>
                      <a:pt x="468" y="296"/>
                    </a:lnTo>
                    <a:lnTo>
                      <a:pt x="427" y="272"/>
                    </a:lnTo>
                    <a:lnTo>
                      <a:pt x="386" y="249"/>
                    </a:lnTo>
                    <a:lnTo>
                      <a:pt x="305" y="210"/>
                    </a:lnTo>
                    <a:lnTo>
                      <a:pt x="225" y="180"/>
                    </a:lnTo>
                    <a:lnTo>
                      <a:pt x="143" y="155"/>
                    </a:lnTo>
                    <a:lnTo>
                      <a:pt x="57" y="131"/>
                    </a:lnTo>
                    <a:lnTo>
                      <a:pt x="10" y="100"/>
                    </a:lnTo>
                    <a:lnTo>
                      <a:pt x="0" y="54"/>
                    </a:lnTo>
                    <a:lnTo>
                      <a:pt x="24" y="15"/>
                    </a:lnTo>
                    <a:lnTo>
                      <a:pt x="78" y="0"/>
                    </a:lnTo>
                    <a:lnTo>
                      <a:pt x="78"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0" name="Freeform 246"/>
              <p:cNvSpPr>
                <a:spLocks/>
              </p:cNvSpPr>
              <p:nvPr/>
            </p:nvSpPr>
            <p:spPr bwMode="auto">
              <a:xfrm>
                <a:off x="3868" y="1658"/>
                <a:ext cx="434" cy="186"/>
              </a:xfrm>
              <a:custGeom>
                <a:avLst/>
                <a:gdLst/>
                <a:ahLst/>
                <a:cxnLst>
                  <a:cxn ang="0">
                    <a:pos x="623" y="261"/>
                  </a:cxn>
                  <a:cxn ang="0">
                    <a:pos x="45" y="129"/>
                  </a:cxn>
                  <a:cxn ang="0">
                    <a:pos x="3" y="93"/>
                  </a:cxn>
                  <a:cxn ang="0">
                    <a:pos x="0" y="44"/>
                  </a:cxn>
                  <a:cxn ang="0">
                    <a:pos x="29" y="8"/>
                  </a:cxn>
                  <a:cxn ang="0">
                    <a:pos x="83" y="0"/>
                  </a:cxn>
                  <a:cxn ang="0">
                    <a:pos x="252" y="29"/>
                  </a:cxn>
                  <a:cxn ang="0">
                    <a:pos x="465" y="61"/>
                  </a:cxn>
                  <a:cxn ang="0">
                    <a:pos x="670" y="96"/>
                  </a:cxn>
                  <a:cxn ang="0">
                    <a:pos x="824" y="133"/>
                  </a:cxn>
                  <a:cxn ang="0">
                    <a:pos x="869" y="180"/>
                  </a:cxn>
                  <a:cxn ang="0">
                    <a:pos x="866" y="248"/>
                  </a:cxn>
                  <a:cxn ang="0">
                    <a:pos x="831" y="316"/>
                  </a:cxn>
                  <a:cxn ang="0">
                    <a:pos x="785" y="360"/>
                  </a:cxn>
                  <a:cxn ang="0">
                    <a:pos x="730" y="367"/>
                  </a:cxn>
                  <a:cxn ang="0">
                    <a:pos x="673" y="346"/>
                  </a:cxn>
                  <a:cxn ang="0">
                    <a:pos x="631" y="307"/>
                  </a:cxn>
                  <a:cxn ang="0">
                    <a:pos x="623" y="261"/>
                  </a:cxn>
                  <a:cxn ang="0">
                    <a:pos x="623" y="261"/>
                  </a:cxn>
                </a:cxnLst>
                <a:rect l="0" t="0" r="r" b="b"/>
                <a:pathLst>
                  <a:path w="869" h="367">
                    <a:moveTo>
                      <a:pt x="623" y="261"/>
                    </a:moveTo>
                    <a:lnTo>
                      <a:pt x="45" y="129"/>
                    </a:lnTo>
                    <a:lnTo>
                      <a:pt x="3" y="93"/>
                    </a:lnTo>
                    <a:lnTo>
                      <a:pt x="0" y="44"/>
                    </a:lnTo>
                    <a:lnTo>
                      <a:pt x="29" y="8"/>
                    </a:lnTo>
                    <a:lnTo>
                      <a:pt x="83" y="0"/>
                    </a:lnTo>
                    <a:lnTo>
                      <a:pt x="252" y="29"/>
                    </a:lnTo>
                    <a:lnTo>
                      <a:pt x="465" y="61"/>
                    </a:lnTo>
                    <a:lnTo>
                      <a:pt x="670" y="96"/>
                    </a:lnTo>
                    <a:lnTo>
                      <a:pt x="824" y="133"/>
                    </a:lnTo>
                    <a:lnTo>
                      <a:pt x="869" y="180"/>
                    </a:lnTo>
                    <a:lnTo>
                      <a:pt x="866" y="248"/>
                    </a:lnTo>
                    <a:lnTo>
                      <a:pt x="831" y="316"/>
                    </a:lnTo>
                    <a:lnTo>
                      <a:pt x="785" y="360"/>
                    </a:lnTo>
                    <a:lnTo>
                      <a:pt x="730" y="367"/>
                    </a:lnTo>
                    <a:lnTo>
                      <a:pt x="673" y="346"/>
                    </a:lnTo>
                    <a:lnTo>
                      <a:pt x="631" y="307"/>
                    </a:lnTo>
                    <a:lnTo>
                      <a:pt x="623" y="261"/>
                    </a:lnTo>
                    <a:lnTo>
                      <a:pt x="623" y="26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1" name="Freeform 247"/>
              <p:cNvSpPr>
                <a:spLocks/>
              </p:cNvSpPr>
              <p:nvPr/>
            </p:nvSpPr>
            <p:spPr bwMode="auto">
              <a:xfrm>
                <a:off x="4396" y="1031"/>
                <a:ext cx="265" cy="234"/>
              </a:xfrm>
              <a:custGeom>
                <a:avLst/>
                <a:gdLst/>
                <a:ahLst/>
                <a:cxnLst>
                  <a:cxn ang="0">
                    <a:pos x="110" y="16"/>
                  </a:cxn>
                  <a:cxn ang="0">
                    <a:pos x="161" y="50"/>
                  </a:cxn>
                  <a:cxn ang="0">
                    <a:pos x="217" y="88"/>
                  </a:cxn>
                  <a:cxn ang="0">
                    <a:pos x="274" y="130"/>
                  </a:cxn>
                  <a:cxn ang="0">
                    <a:pos x="333" y="174"/>
                  </a:cxn>
                  <a:cxn ang="0">
                    <a:pos x="389" y="221"/>
                  </a:cxn>
                  <a:cxn ang="0">
                    <a:pos x="442" y="269"/>
                  </a:cxn>
                  <a:cxn ang="0">
                    <a:pos x="484" y="317"/>
                  </a:cxn>
                  <a:cxn ang="0">
                    <a:pos x="519" y="367"/>
                  </a:cxn>
                  <a:cxn ang="0">
                    <a:pos x="528" y="421"/>
                  </a:cxn>
                  <a:cxn ang="0">
                    <a:pos x="501" y="461"/>
                  </a:cxn>
                  <a:cxn ang="0">
                    <a:pos x="455" y="471"/>
                  </a:cxn>
                  <a:cxn ang="0">
                    <a:pos x="409" y="441"/>
                  </a:cxn>
                  <a:cxn ang="0">
                    <a:pos x="354" y="381"/>
                  </a:cxn>
                  <a:cxn ang="0">
                    <a:pos x="305" y="332"/>
                  </a:cxn>
                  <a:cxn ang="0">
                    <a:pos x="258" y="293"/>
                  </a:cxn>
                  <a:cxn ang="0">
                    <a:pos x="211" y="261"/>
                  </a:cxn>
                  <a:cxn ang="0">
                    <a:pos x="167" y="231"/>
                  </a:cxn>
                  <a:cxn ang="0">
                    <a:pos x="120" y="200"/>
                  </a:cxn>
                  <a:cxn ang="0">
                    <a:pos x="24" y="117"/>
                  </a:cxn>
                  <a:cxn ang="0">
                    <a:pos x="0" y="67"/>
                  </a:cxn>
                  <a:cxn ang="0">
                    <a:pos x="15" y="23"/>
                  </a:cxn>
                  <a:cxn ang="0">
                    <a:pos x="33" y="8"/>
                  </a:cxn>
                  <a:cxn ang="0">
                    <a:pos x="57" y="0"/>
                  </a:cxn>
                  <a:cxn ang="0">
                    <a:pos x="110" y="16"/>
                  </a:cxn>
                  <a:cxn ang="0">
                    <a:pos x="110" y="16"/>
                  </a:cxn>
                </a:cxnLst>
                <a:rect l="0" t="0" r="r" b="b"/>
                <a:pathLst>
                  <a:path w="528" h="471">
                    <a:moveTo>
                      <a:pt x="110" y="16"/>
                    </a:moveTo>
                    <a:lnTo>
                      <a:pt x="161" y="50"/>
                    </a:lnTo>
                    <a:lnTo>
                      <a:pt x="217" y="88"/>
                    </a:lnTo>
                    <a:lnTo>
                      <a:pt x="274" y="130"/>
                    </a:lnTo>
                    <a:lnTo>
                      <a:pt x="333" y="174"/>
                    </a:lnTo>
                    <a:lnTo>
                      <a:pt x="389" y="221"/>
                    </a:lnTo>
                    <a:lnTo>
                      <a:pt x="442" y="269"/>
                    </a:lnTo>
                    <a:lnTo>
                      <a:pt x="484" y="317"/>
                    </a:lnTo>
                    <a:lnTo>
                      <a:pt x="519" y="367"/>
                    </a:lnTo>
                    <a:lnTo>
                      <a:pt x="528" y="421"/>
                    </a:lnTo>
                    <a:lnTo>
                      <a:pt x="501" y="461"/>
                    </a:lnTo>
                    <a:lnTo>
                      <a:pt x="455" y="471"/>
                    </a:lnTo>
                    <a:lnTo>
                      <a:pt x="409" y="441"/>
                    </a:lnTo>
                    <a:lnTo>
                      <a:pt x="354" y="381"/>
                    </a:lnTo>
                    <a:lnTo>
                      <a:pt x="305" y="332"/>
                    </a:lnTo>
                    <a:lnTo>
                      <a:pt x="258" y="293"/>
                    </a:lnTo>
                    <a:lnTo>
                      <a:pt x="211" y="261"/>
                    </a:lnTo>
                    <a:lnTo>
                      <a:pt x="167" y="231"/>
                    </a:lnTo>
                    <a:lnTo>
                      <a:pt x="120" y="200"/>
                    </a:lnTo>
                    <a:lnTo>
                      <a:pt x="24" y="117"/>
                    </a:lnTo>
                    <a:lnTo>
                      <a:pt x="0" y="67"/>
                    </a:lnTo>
                    <a:lnTo>
                      <a:pt x="15" y="23"/>
                    </a:lnTo>
                    <a:lnTo>
                      <a:pt x="33" y="8"/>
                    </a:lnTo>
                    <a:lnTo>
                      <a:pt x="57" y="0"/>
                    </a:lnTo>
                    <a:lnTo>
                      <a:pt x="110" y="16"/>
                    </a:lnTo>
                    <a:lnTo>
                      <a:pt x="110" y="1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2" name="Freeform 248"/>
              <p:cNvSpPr>
                <a:spLocks/>
              </p:cNvSpPr>
              <p:nvPr/>
            </p:nvSpPr>
            <p:spPr bwMode="auto">
              <a:xfrm>
                <a:off x="4359" y="935"/>
                <a:ext cx="125" cy="595"/>
              </a:xfrm>
              <a:custGeom>
                <a:avLst/>
                <a:gdLst/>
                <a:ahLst/>
                <a:cxnLst>
                  <a:cxn ang="0">
                    <a:pos x="128" y="45"/>
                  </a:cxn>
                  <a:cxn ang="0">
                    <a:pos x="161" y="296"/>
                  </a:cxn>
                  <a:cxn ang="0">
                    <a:pos x="185" y="427"/>
                  </a:cxn>
                  <a:cxn ang="0">
                    <a:pos x="217" y="547"/>
                  </a:cxn>
                  <a:cxn ang="0">
                    <a:pos x="247" y="798"/>
                  </a:cxn>
                  <a:cxn ang="0">
                    <a:pos x="219" y="980"/>
                  </a:cxn>
                  <a:cxn ang="0">
                    <a:pos x="191" y="1060"/>
                  </a:cxn>
                  <a:cxn ang="0">
                    <a:pos x="146" y="1149"/>
                  </a:cxn>
                  <a:cxn ang="0">
                    <a:pos x="96" y="1187"/>
                  </a:cxn>
                  <a:cxn ang="0">
                    <a:pos x="42" y="1178"/>
                  </a:cxn>
                  <a:cxn ang="0">
                    <a:pos x="6" y="1136"/>
                  </a:cxn>
                  <a:cxn ang="0">
                    <a:pos x="12" y="1074"/>
                  </a:cxn>
                  <a:cxn ang="0">
                    <a:pos x="42" y="997"/>
                  </a:cxn>
                  <a:cxn ang="0">
                    <a:pos x="48" y="922"/>
                  </a:cxn>
                  <a:cxn ang="0">
                    <a:pos x="47" y="757"/>
                  </a:cxn>
                  <a:cxn ang="0">
                    <a:pos x="51" y="638"/>
                  </a:cxn>
                  <a:cxn ang="0">
                    <a:pos x="47" y="532"/>
                  </a:cxn>
                  <a:cxn ang="0">
                    <a:pos x="22" y="309"/>
                  </a:cxn>
                  <a:cxn ang="0">
                    <a:pos x="0" y="83"/>
                  </a:cxn>
                  <a:cxn ang="0">
                    <a:pos x="6" y="29"/>
                  </a:cxn>
                  <a:cxn ang="0">
                    <a:pos x="22" y="12"/>
                  </a:cxn>
                  <a:cxn ang="0">
                    <a:pos x="45" y="0"/>
                  </a:cxn>
                  <a:cxn ang="0">
                    <a:pos x="93" y="3"/>
                  </a:cxn>
                  <a:cxn ang="0">
                    <a:pos x="128" y="45"/>
                  </a:cxn>
                  <a:cxn ang="0">
                    <a:pos x="128" y="45"/>
                  </a:cxn>
                </a:cxnLst>
                <a:rect l="0" t="0" r="r" b="b"/>
                <a:pathLst>
                  <a:path w="247" h="1187">
                    <a:moveTo>
                      <a:pt x="128" y="45"/>
                    </a:moveTo>
                    <a:lnTo>
                      <a:pt x="161" y="296"/>
                    </a:lnTo>
                    <a:lnTo>
                      <a:pt x="185" y="427"/>
                    </a:lnTo>
                    <a:lnTo>
                      <a:pt x="217" y="547"/>
                    </a:lnTo>
                    <a:lnTo>
                      <a:pt x="247" y="798"/>
                    </a:lnTo>
                    <a:lnTo>
                      <a:pt x="219" y="980"/>
                    </a:lnTo>
                    <a:lnTo>
                      <a:pt x="191" y="1060"/>
                    </a:lnTo>
                    <a:lnTo>
                      <a:pt x="146" y="1149"/>
                    </a:lnTo>
                    <a:lnTo>
                      <a:pt x="96" y="1187"/>
                    </a:lnTo>
                    <a:lnTo>
                      <a:pt x="42" y="1178"/>
                    </a:lnTo>
                    <a:lnTo>
                      <a:pt x="6" y="1136"/>
                    </a:lnTo>
                    <a:lnTo>
                      <a:pt x="12" y="1074"/>
                    </a:lnTo>
                    <a:lnTo>
                      <a:pt x="42" y="997"/>
                    </a:lnTo>
                    <a:lnTo>
                      <a:pt x="48" y="922"/>
                    </a:lnTo>
                    <a:lnTo>
                      <a:pt x="47" y="757"/>
                    </a:lnTo>
                    <a:lnTo>
                      <a:pt x="51" y="638"/>
                    </a:lnTo>
                    <a:lnTo>
                      <a:pt x="47" y="532"/>
                    </a:lnTo>
                    <a:lnTo>
                      <a:pt x="22" y="309"/>
                    </a:lnTo>
                    <a:lnTo>
                      <a:pt x="0" y="83"/>
                    </a:lnTo>
                    <a:lnTo>
                      <a:pt x="6" y="29"/>
                    </a:lnTo>
                    <a:lnTo>
                      <a:pt x="22" y="12"/>
                    </a:lnTo>
                    <a:lnTo>
                      <a:pt x="45" y="0"/>
                    </a:lnTo>
                    <a:lnTo>
                      <a:pt x="93" y="3"/>
                    </a:lnTo>
                    <a:lnTo>
                      <a:pt x="128" y="45"/>
                    </a:lnTo>
                    <a:lnTo>
                      <a:pt x="128" y="45"/>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3" name="Freeform 249"/>
              <p:cNvSpPr>
                <a:spLocks/>
              </p:cNvSpPr>
              <p:nvPr/>
            </p:nvSpPr>
            <p:spPr bwMode="auto">
              <a:xfrm>
                <a:off x="4055" y="1492"/>
                <a:ext cx="385" cy="134"/>
              </a:xfrm>
              <a:custGeom>
                <a:avLst/>
                <a:gdLst/>
                <a:ahLst/>
                <a:cxnLst>
                  <a:cxn ang="0">
                    <a:pos x="24" y="7"/>
                  </a:cxn>
                  <a:cxn ang="0">
                    <a:pos x="85" y="0"/>
                  </a:cxn>
                  <a:cxn ang="0">
                    <a:pos x="160" y="21"/>
                  </a:cxn>
                  <a:cxn ang="0">
                    <a:pos x="237" y="51"/>
                  </a:cxn>
                  <a:cxn ang="0">
                    <a:pos x="301" y="74"/>
                  </a:cxn>
                  <a:cxn ang="0">
                    <a:pos x="494" y="87"/>
                  </a:cxn>
                  <a:cxn ang="0">
                    <a:pos x="687" y="93"/>
                  </a:cxn>
                  <a:cxn ang="0">
                    <a:pos x="747" y="126"/>
                  </a:cxn>
                  <a:cxn ang="0">
                    <a:pos x="776" y="185"/>
                  </a:cxn>
                  <a:cxn ang="0">
                    <a:pos x="765" y="238"/>
                  </a:cxn>
                  <a:cxn ang="0">
                    <a:pos x="744" y="255"/>
                  </a:cxn>
                  <a:cxn ang="0">
                    <a:pos x="711" y="261"/>
                  </a:cxn>
                  <a:cxn ang="0">
                    <a:pos x="569" y="271"/>
                  </a:cxn>
                  <a:cxn ang="0">
                    <a:pos x="432" y="262"/>
                  </a:cxn>
                  <a:cxn ang="0">
                    <a:pos x="359" y="205"/>
                  </a:cxn>
                  <a:cxn ang="0">
                    <a:pos x="328" y="170"/>
                  </a:cxn>
                  <a:cxn ang="0">
                    <a:pos x="285" y="147"/>
                  </a:cxn>
                  <a:cxn ang="0">
                    <a:pos x="192" y="125"/>
                  </a:cxn>
                  <a:cxn ang="0">
                    <a:pos x="79" y="93"/>
                  </a:cxn>
                  <a:cxn ang="0">
                    <a:pos x="6" y="52"/>
                  </a:cxn>
                  <a:cxn ang="0">
                    <a:pos x="0" y="30"/>
                  </a:cxn>
                  <a:cxn ang="0">
                    <a:pos x="24" y="7"/>
                  </a:cxn>
                  <a:cxn ang="0">
                    <a:pos x="24" y="7"/>
                  </a:cxn>
                </a:cxnLst>
                <a:rect l="0" t="0" r="r" b="b"/>
                <a:pathLst>
                  <a:path w="776" h="271">
                    <a:moveTo>
                      <a:pt x="24" y="7"/>
                    </a:moveTo>
                    <a:lnTo>
                      <a:pt x="85" y="0"/>
                    </a:lnTo>
                    <a:lnTo>
                      <a:pt x="160" y="21"/>
                    </a:lnTo>
                    <a:lnTo>
                      <a:pt x="237" y="51"/>
                    </a:lnTo>
                    <a:lnTo>
                      <a:pt x="301" y="74"/>
                    </a:lnTo>
                    <a:lnTo>
                      <a:pt x="494" y="87"/>
                    </a:lnTo>
                    <a:lnTo>
                      <a:pt x="687" y="93"/>
                    </a:lnTo>
                    <a:lnTo>
                      <a:pt x="747" y="126"/>
                    </a:lnTo>
                    <a:lnTo>
                      <a:pt x="776" y="185"/>
                    </a:lnTo>
                    <a:lnTo>
                      <a:pt x="765" y="238"/>
                    </a:lnTo>
                    <a:lnTo>
                      <a:pt x="744" y="255"/>
                    </a:lnTo>
                    <a:lnTo>
                      <a:pt x="711" y="261"/>
                    </a:lnTo>
                    <a:lnTo>
                      <a:pt x="569" y="271"/>
                    </a:lnTo>
                    <a:lnTo>
                      <a:pt x="432" y="262"/>
                    </a:lnTo>
                    <a:lnTo>
                      <a:pt x="359" y="205"/>
                    </a:lnTo>
                    <a:lnTo>
                      <a:pt x="328" y="170"/>
                    </a:lnTo>
                    <a:lnTo>
                      <a:pt x="285" y="147"/>
                    </a:lnTo>
                    <a:lnTo>
                      <a:pt x="192" y="125"/>
                    </a:lnTo>
                    <a:lnTo>
                      <a:pt x="79" y="93"/>
                    </a:lnTo>
                    <a:lnTo>
                      <a:pt x="6" y="52"/>
                    </a:lnTo>
                    <a:lnTo>
                      <a:pt x="0" y="30"/>
                    </a:lnTo>
                    <a:lnTo>
                      <a:pt x="24" y="7"/>
                    </a:lnTo>
                    <a:lnTo>
                      <a:pt x="24" y="7"/>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4" name="Freeform 250"/>
              <p:cNvSpPr>
                <a:spLocks/>
              </p:cNvSpPr>
              <p:nvPr/>
            </p:nvSpPr>
            <p:spPr bwMode="auto">
              <a:xfrm>
                <a:off x="4186" y="1534"/>
                <a:ext cx="372" cy="344"/>
              </a:xfrm>
              <a:custGeom>
                <a:avLst/>
                <a:gdLst/>
                <a:ahLst/>
                <a:cxnLst>
                  <a:cxn ang="0">
                    <a:pos x="688" y="289"/>
                  </a:cxn>
                  <a:cxn ang="0">
                    <a:pos x="697" y="437"/>
                  </a:cxn>
                  <a:cxn ang="0">
                    <a:pos x="673" y="509"/>
                  </a:cxn>
                  <a:cxn ang="0">
                    <a:pos x="652" y="532"/>
                  </a:cxn>
                  <a:cxn ang="0">
                    <a:pos x="623" y="540"/>
                  </a:cxn>
                  <a:cxn ang="0">
                    <a:pos x="505" y="559"/>
                  </a:cxn>
                  <a:cxn ang="0">
                    <a:pos x="350" y="606"/>
                  </a:cxn>
                  <a:cxn ang="0">
                    <a:pos x="271" y="632"/>
                  </a:cxn>
                  <a:cxn ang="0">
                    <a:pos x="197" y="656"/>
                  </a:cxn>
                  <a:cxn ang="0">
                    <a:pos x="83" y="690"/>
                  </a:cxn>
                  <a:cxn ang="0">
                    <a:pos x="41" y="677"/>
                  </a:cxn>
                  <a:cxn ang="0">
                    <a:pos x="10" y="630"/>
                  </a:cxn>
                  <a:cxn ang="0">
                    <a:pos x="0" y="571"/>
                  </a:cxn>
                  <a:cxn ang="0">
                    <a:pos x="13" y="523"/>
                  </a:cxn>
                  <a:cxn ang="0">
                    <a:pos x="48" y="509"/>
                  </a:cxn>
                  <a:cxn ang="0">
                    <a:pos x="90" y="522"/>
                  </a:cxn>
                  <a:cxn ang="0">
                    <a:pos x="137" y="544"/>
                  </a:cxn>
                  <a:cxn ang="0">
                    <a:pos x="176" y="558"/>
                  </a:cxn>
                  <a:cxn ang="0">
                    <a:pos x="185" y="407"/>
                  </a:cxn>
                  <a:cxn ang="0">
                    <a:pos x="205" y="336"/>
                  </a:cxn>
                  <a:cxn ang="0">
                    <a:pos x="243" y="300"/>
                  </a:cxn>
                  <a:cxn ang="0">
                    <a:pos x="353" y="262"/>
                  </a:cxn>
                  <a:cxn ang="0">
                    <a:pos x="385" y="241"/>
                  </a:cxn>
                  <a:cxn ang="0">
                    <a:pos x="382" y="221"/>
                  </a:cxn>
                  <a:cxn ang="0">
                    <a:pos x="302" y="128"/>
                  </a:cxn>
                  <a:cxn ang="0">
                    <a:pos x="299" y="89"/>
                  </a:cxn>
                  <a:cxn ang="0">
                    <a:pos x="312" y="55"/>
                  </a:cxn>
                  <a:cxn ang="0">
                    <a:pos x="341" y="30"/>
                  </a:cxn>
                  <a:cxn ang="0">
                    <a:pos x="380" y="12"/>
                  </a:cxn>
                  <a:cxn ang="0">
                    <a:pos x="478" y="0"/>
                  </a:cxn>
                  <a:cxn ang="0">
                    <a:pos x="665" y="55"/>
                  </a:cxn>
                  <a:cxn ang="0">
                    <a:pos x="741" y="104"/>
                  </a:cxn>
                  <a:cxn ang="0">
                    <a:pos x="741" y="150"/>
                  </a:cxn>
                  <a:cxn ang="0">
                    <a:pos x="717" y="223"/>
                  </a:cxn>
                  <a:cxn ang="0">
                    <a:pos x="688" y="289"/>
                  </a:cxn>
                  <a:cxn ang="0">
                    <a:pos x="688" y="289"/>
                  </a:cxn>
                </a:cxnLst>
                <a:rect l="0" t="0" r="r" b="b"/>
                <a:pathLst>
                  <a:path w="741" h="690">
                    <a:moveTo>
                      <a:pt x="688" y="289"/>
                    </a:moveTo>
                    <a:lnTo>
                      <a:pt x="697" y="437"/>
                    </a:lnTo>
                    <a:lnTo>
                      <a:pt x="673" y="509"/>
                    </a:lnTo>
                    <a:lnTo>
                      <a:pt x="652" y="532"/>
                    </a:lnTo>
                    <a:lnTo>
                      <a:pt x="623" y="540"/>
                    </a:lnTo>
                    <a:lnTo>
                      <a:pt x="505" y="559"/>
                    </a:lnTo>
                    <a:lnTo>
                      <a:pt x="350" y="606"/>
                    </a:lnTo>
                    <a:lnTo>
                      <a:pt x="271" y="632"/>
                    </a:lnTo>
                    <a:lnTo>
                      <a:pt x="197" y="656"/>
                    </a:lnTo>
                    <a:lnTo>
                      <a:pt x="83" y="690"/>
                    </a:lnTo>
                    <a:lnTo>
                      <a:pt x="41" y="677"/>
                    </a:lnTo>
                    <a:lnTo>
                      <a:pt x="10" y="630"/>
                    </a:lnTo>
                    <a:lnTo>
                      <a:pt x="0" y="571"/>
                    </a:lnTo>
                    <a:lnTo>
                      <a:pt x="13" y="523"/>
                    </a:lnTo>
                    <a:lnTo>
                      <a:pt x="48" y="509"/>
                    </a:lnTo>
                    <a:lnTo>
                      <a:pt x="90" y="522"/>
                    </a:lnTo>
                    <a:lnTo>
                      <a:pt x="137" y="544"/>
                    </a:lnTo>
                    <a:lnTo>
                      <a:pt x="176" y="558"/>
                    </a:lnTo>
                    <a:lnTo>
                      <a:pt x="185" y="407"/>
                    </a:lnTo>
                    <a:lnTo>
                      <a:pt x="205" y="336"/>
                    </a:lnTo>
                    <a:lnTo>
                      <a:pt x="243" y="300"/>
                    </a:lnTo>
                    <a:lnTo>
                      <a:pt x="353" y="262"/>
                    </a:lnTo>
                    <a:lnTo>
                      <a:pt x="385" y="241"/>
                    </a:lnTo>
                    <a:lnTo>
                      <a:pt x="382" y="221"/>
                    </a:lnTo>
                    <a:lnTo>
                      <a:pt x="302" y="128"/>
                    </a:lnTo>
                    <a:lnTo>
                      <a:pt x="299" y="89"/>
                    </a:lnTo>
                    <a:lnTo>
                      <a:pt x="312" y="55"/>
                    </a:lnTo>
                    <a:lnTo>
                      <a:pt x="341" y="30"/>
                    </a:lnTo>
                    <a:lnTo>
                      <a:pt x="380" y="12"/>
                    </a:lnTo>
                    <a:lnTo>
                      <a:pt x="478" y="0"/>
                    </a:lnTo>
                    <a:lnTo>
                      <a:pt x="665" y="55"/>
                    </a:lnTo>
                    <a:lnTo>
                      <a:pt x="741" y="104"/>
                    </a:lnTo>
                    <a:lnTo>
                      <a:pt x="741" y="150"/>
                    </a:lnTo>
                    <a:lnTo>
                      <a:pt x="717" y="223"/>
                    </a:lnTo>
                    <a:lnTo>
                      <a:pt x="688" y="289"/>
                    </a:lnTo>
                    <a:lnTo>
                      <a:pt x="688" y="289"/>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5" name="Freeform 251"/>
              <p:cNvSpPr>
                <a:spLocks/>
              </p:cNvSpPr>
              <p:nvPr/>
            </p:nvSpPr>
            <p:spPr bwMode="auto">
              <a:xfrm>
                <a:off x="4475" y="1128"/>
                <a:ext cx="189" cy="365"/>
              </a:xfrm>
              <a:custGeom>
                <a:avLst/>
                <a:gdLst/>
                <a:ahLst/>
                <a:cxnLst>
                  <a:cxn ang="0">
                    <a:pos x="163" y="68"/>
                  </a:cxn>
                  <a:cxn ang="0">
                    <a:pos x="237" y="112"/>
                  </a:cxn>
                  <a:cxn ang="0">
                    <a:pos x="282" y="149"/>
                  </a:cxn>
                  <a:cxn ang="0">
                    <a:pos x="354" y="234"/>
                  </a:cxn>
                  <a:cxn ang="0">
                    <a:pos x="375" y="355"/>
                  </a:cxn>
                  <a:cxn ang="0">
                    <a:pos x="369" y="629"/>
                  </a:cxn>
                  <a:cxn ang="0">
                    <a:pos x="336" y="685"/>
                  </a:cxn>
                  <a:cxn ang="0">
                    <a:pos x="279" y="689"/>
                  </a:cxn>
                  <a:cxn ang="0">
                    <a:pos x="191" y="701"/>
                  </a:cxn>
                  <a:cxn ang="0">
                    <a:pos x="111" y="729"/>
                  </a:cxn>
                  <a:cxn ang="0">
                    <a:pos x="74" y="726"/>
                  </a:cxn>
                  <a:cxn ang="0">
                    <a:pos x="54" y="628"/>
                  </a:cxn>
                  <a:cxn ang="0">
                    <a:pos x="0" y="81"/>
                  </a:cxn>
                  <a:cxn ang="0">
                    <a:pos x="6" y="30"/>
                  </a:cxn>
                  <a:cxn ang="0">
                    <a:pos x="37" y="0"/>
                  </a:cxn>
                  <a:cxn ang="0">
                    <a:pos x="92" y="8"/>
                  </a:cxn>
                  <a:cxn ang="0">
                    <a:pos x="163" y="68"/>
                  </a:cxn>
                  <a:cxn ang="0">
                    <a:pos x="163" y="68"/>
                  </a:cxn>
                </a:cxnLst>
                <a:rect l="0" t="0" r="r" b="b"/>
                <a:pathLst>
                  <a:path w="375" h="729">
                    <a:moveTo>
                      <a:pt x="163" y="68"/>
                    </a:moveTo>
                    <a:lnTo>
                      <a:pt x="237" y="112"/>
                    </a:lnTo>
                    <a:lnTo>
                      <a:pt x="282" y="149"/>
                    </a:lnTo>
                    <a:lnTo>
                      <a:pt x="354" y="234"/>
                    </a:lnTo>
                    <a:lnTo>
                      <a:pt x="375" y="355"/>
                    </a:lnTo>
                    <a:lnTo>
                      <a:pt x="369" y="629"/>
                    </a:lnTo>
                    <a:lnTo>
                      <a:pt x="336" y="685"/>
                    </a:lnTo>
                    <a:lnTo>
                      <a:pt x="279" y="689"/>
                    </a:lnTo>
                    <a:lnTo>
                      <a:pt x="191" y="701"/>
                    </a:lnTo>
                    <a:lnTo>
                      <a:pt x="111" y="729"/>
                    </a:lnTo>
                    <a:lnTo>
                      <a:pt x="74" y="726"/>
                    </a:lnTo>
                    <a:lnTo>
                      <a:pt x="54" y="628"/>
                    </a:lnTo>
                    <a:lnTo>
                      <a:pt x="0" y="81"/>
                    </a:lnTo>
                    <a:lnTo>
                      <a:pt x="6" y="30"/>
                    </a:lnTo>
                    <a:lnTo>
                      <a:pt x="37" y="0"/>
                    </a:lnTo>
                    <a:lnTo>
                      <a:pt x="92" y="8"/>
                    </a:lnTo>
                    <a:lnTo>
                      <a:pt x="163" y="68"/>
                    </a:lnTo>
                    <a:lnTo>
                      <a:pt x="163" y="68"/>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6" name="Freeform 252"/>
              <p:cNvSpPr>
                <a:spLocks/>
              </p:cNvSpPr>
              <p:nvPr/>
            </p:nvSpPr>
            <p:spPr bwMode="auto">
              <a:xfrm>
                <a:off x="4380" y="962"/>
                <a:ext cx="155" cy="561"/>
              </a:xfrm>
              <a:custGeom>
                <a:avLst/>
                <a:gdLst/>
                <a:ahLst/>
                <a:cxnLst>
                  <a:cxn ang="0">
                    <a:pos x="190" y="62"/>
                  </a:cxn>
                  <a:cxn ang="0">
                    <a:pos x="227" y="448"/>
                  </a:cxn>
                  <a:cxn ang="0">
                    <a:pos x="246" y="590"/>
                  </a:cxn>
                  <a:cxn ang="0">
                    <a:pos x="285" y="732"/>
                  </a:cxn>
                  <a:cxn ang="0">
                    <a:pos x="310" y="874"/>
                  </a:cxn>
                  <a:cxn ang="0">
                    <a:pos x="307" y="944"/>
                  </a:cxn>
                  <a:cxn ang="0">
                    <a:pos x="288" y="1015"/>
                  </a:cxn>
                  <a:cxn ang="0">
                    <a:pos x="249" y="1083"/>
                  </a:cxn>
                  <a:cxn ang="0">
                    <a:pos x="200" y="1119"/>
                  </a:cxn>
                  <a:cxn ang="0">
                    <a:pos x="108" y="1125"/>
                  </a:cxn>
                  <a:cxn ang="0">
                    <a:pos x="61" y="1074"/>
                  </a:cxn>
                  <a:cxn ang="0">
                    <a:pos x="70" y="1041"/>
                  </a:cxn>
                  <a:cxn ang="0">
                    <a:pos x="111" y="1008"/>
                  </a:cxn>
                  <a:cxn ang="0">
                    <a:pos x="156" y="966"/>
                  </a:cxn>
                  <a:cxn ang="0">
                    <a:pos x="175" y="905"/>
                  </a:cxn>
                  <a:cxn ang="0">
                    <a:pos x="163" y="747"/>
                  </a:cxn>
                  <a:cxn ang="0">
                    <a:pos x="140" y="662"/>
                  </a:cxn>
                  <a:cxn ang="0">
                    <a:pos x="113" y="584"/>
                  </a:cxn>
                  <a:cxn ang="0">
                    <a:pos x="70" y="462"/>
                  </a:cxn>
                  <a:cxn ang="0">
                    <a:pos x="24" y="269"/>
                  </a:cxn>
                  <a:cxn ang="0">
                    <a:pos x="0" y="73"/>
                  </a:cxn>
                  <a:cxn ang="0">
                    <a:pos x="6" y="42"/>
                  </a:cxn>
                  <a:cxn ang="0">
                    <a:pos x="24" y="20"/>
                  </a:cxn>
                  <a:cxn ang="0">
                    <a:pos x="86" y="0"/>
                  </a:cxn>
                  <a:cxn ang="0">
                    <a:pos x="152" y="14"/>
                  </a:cxn>
                  <a:cxn ang="0">
                    <a:pos x="190" y="62"/>
                  </a:cxn>
                  <a:cxn ang="0">
                    <a:pos x="190" y="62"/>
                  </a:cxn>
                </a:cxnLst>
                <a:rect l="0" t="0" r="r" b="b"/>
                <a:pathLst>
                  <a:path w="310" h="1125">
                    <a:moveTo>
                      <a:pt x="190" y="62"/>
                    </a:moveTo>
                    <a:lnTo>
                      <a:pt x="227" y="448"/>
                    </a:lnTo>
                    <a:lnTo>
                      <a:pt x="246" y="590"/>
                    </a:lnTo>
                    <a:lnTo>
                      <a:pt x="285" y="732"/>
                    </a:lnTo>
                    <a:lnTo>
                      <a:pt x="310" y="874"/>
                    </a:lnTo>
                    <a:lnTo>
                      <a:pt x="307" y="944"/>
                    </a:lnTo>
                    <a:lnTo>
                      <a:pt x="288" y="1015"/>
                    </a:lnTo>
                    <a:lnTo>
                      <a:pt x="249" y="1083"/>
                    </a:lnTo>
                    <a:lnTo>
                      <a:pt x="200" y="1119"/>
                    </a:lnTo>
                    <a:lnTo>
                      <a:pt x="108" y="1125"/>
                    </a:lnTo>
                    <a:lnTo>
                      <a:pt x="61" y="1074"/>
                    </a:lnTo>
                    <a:lnTo>
                      <a:pt x="70" y="1041"/>
                    </a:lnTo>
                    <a:lnTo>
                      <a:pt x="111" y="1008"/>
                    </a:lnTo>
                    <a:lnTo>
                      <a:pt x="156" y="966"/>
                    </a:lnTo>
                    <a:lnTo>
                      <a:pt x="175" y="905"/>
                    </a:lnTo>
                    <a:lnTo>
                      <a:pt x="163" y="747"/>
                    </a:lnTo>
                    <a:lnTo>
                      <a:pt x="140" y="662"/>
                    </a:lnTo>
                    <a:lnTo>
                      <a:pt x="113" y="584"/>
                    </a:lnTo>
                    <a:lnTo>
                      <a:pt x="70" y="462"/>
                    </a:lnTo>
                    <a:lnTo>
                      <a:pt x="24" y="269"/>
                    </a:lnTo>
                    <a:lnTo>
                      <a:pt x="0" y="73"/>
                    </a:lnTo>
                    <a:lnTo>
                      <a:pt x="6" y="42"/>
                    </a:lnTo>
                    <a:lnTo>
                      <a:pt x="24" y="20"/>
                    </a:lnTo>
                    <a:lnTo>
                      <a:pt x="86" y="0"/>
                    </a:lnTo>
                    <a:lnTo>
                      <a:pt x="152" y="14"/>
                    </a:lnTo>
                    <a:lnTo>
                      <a:pt x="190" y="62"/>
                    </a:lnTo>
                    <a:lnTo>
                      <a:pt x="190" y="62"/>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7" name="Freeform 253"/>
              <p:cNvSpPr>
                <a:spLocks/>
              </p:cNvSpPr>
              <p:nvPr/>
            </p:nvSpPr>
            <p:spPr bwMode="auto">
              <a:xfrm>
                <a:off x="3905" y="1434"/>
                <a:ext cx="547" cy="114"/>
              </a:xfrm>
              <a:custGeom>
                <a:avLst/>
                <a:gdLst/>
                <a:ahLst/>
                <a:cxnLst>
                  <a:cxn ang="0">
                    <a:pos x="39" y="0"/>
                  </a:cxn>
                  <a:cxn ang="0">
                    <a:pos x="264" y="41"/>
                  </a:cxn>
                  <a:cxn ang="0">
                    <a:pos x="508" y="78"/>
                  </a:cxn>
                  <a:cxn ang="0">
                    <a:pos x="754" y="100"/>
                  </a:cxn>
                  <a:cxn ang="0">
                    <a:pos x="982" y="92"/>
                  </a:cxn>
                  <a:cxn ang="0">
                    <a:pos x="1044" y="104"/>
                  </a:cxn>
                  <a:cxn ang="0">
                    <a:pos x="1086" y="143"/>
                  </a:cxn>
                  <a:cxn ang="0">
                    <a:pos x="1093" y="190"/>
                  </a:cxn>
                  <a:cxn ang="0">
                    <a:pos x="1056" y="222"/>
                  </a:cxn>
                  <a:cxn ang="0">
                    <a:pos x="870" y="228"/>
                  </a:cxn>
                  <a:cxn ang="0">
                    <a:pos x="585" y="195"/>
                  </a:cxn>
                  <a:cxn ang="0">
                    <a:pos x="437" y="169"/>
                  </a:cxn>
                  <a:cxn ang="0">
                    <a:pos x="298" y="143"/>
                  </a:cxn>
                  <a:cxn ang="0">
                    <a:pos x="105" y="93"/>
                  </a:cxn>
                  <a:cxn ang="0">
                    <a:pos x="46" y="65"/>
                  </a:cxn>
                  <a:cxn ang="0">
                    <a:pos x="7" y="30"/>
                  </a:cxn>
                  <a:cxn ang="0">
                    <a:pos x="0" y="4"/>
                  </a:cxn>
                  <a:cxn ang="0">
                    <a:pos x="39" y="0"/>
                  </a:cxn>
                  <a:cxn ang="0">
                    <a:pos x="39" y="0"/>
                  </a:cxn>
                </a:cxnLst>
                <a:rect l="0" t="0" r="r" b="b"/>
                <a:pathLst>
                  <a:path w="1093" h="228">
                    <a:moveTo>
                      <a:pt x="39" y="0"/>
                    </a:moveTo>
                    <a:lnTo>
                      <a:pt x="264" y="41"/>
                    </a:lnTo>
                    <a:lnTo>
                      <a:pt x="508" y="78"/>
                    </a:lnTo>
                    <a:lnTo>
                      <a:pt x="754" y="100"/>
                    </a:lnTo>
                    <a:lnTo>
                      <a:pt x="982" y="92"/>
                    </a:lnTo>
                    <a:lnTo>
                      <a:pt x="1044" y="104"/>
                    </a:lnTo>
                    <a:lnTo>
                      <a:pt x="1086" y="143"/>
                    </a:lnTo>
                    <a:lnTo>
                      <a:pt x="1093" y="190"/>
                    </a:lnTo>
                    <a:lnTo>
                      <a:pt x="1056" y="222"/>
                    </a:lnTo>
                    <a:lnTo>
                      <a:pt x="870" y="228"/>
                    </a:lnTo>
                    <a:lnTo>
                      <a:pt x="585" y="195"/>
                    </a:lnTo>
                    <a:lnTo>
                      <a:pt x="437" y="169"/>
                    </a:lnTo>
                    <a:lnTo>
                      <a:pt x="298" y="143"/>
                    </a:lnTo>
                    <a:lnTo>
                      <a:pt x="105" y="93"/>
                    </a:lnTo>
                    <a:lnTo>
                      <a:pt x="46" y="65"/>
                    </a:lnTo>
                    <a:lnTo>
                      <a:pt x="7" y="30"/>
                    </a:lnTo>
                    <a:lnTo>
                      <a:pt x="0" y="4"/>
                    </a:lnTo>
                    <a:lnTo>
                      <a:pt x="39" y="0"/>
                    </a:lnTo>
                    <a:lnTo>
                      <a:pt x="39"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8" name="Freeform 254"/>
              <p:cNvSpPr>
                <a:spLocks/>
              </p:cNvSpPr>
              <p:nvPr/>
            </p:nvSpPr>
            <p:spPr bwMode="auto">
              <a:xfrm>
                <a:off x="3937" y="986"/>
                <a:ext cx="360" cy="437"/>
              </a:xfrm>
              <a:custGeom>
                <a:avLst/>
                <a:gdLst/>
                <a:ahLst/>
                <a:cxnLst>
                  <a:cxn ang="0">
                    <a:pos x="10" y="802"/>
                  </a:cxn>
                  <a:cxn ang="0">
                    <a:pos x="0" y="389"/>
                  </a:cxn>
                  <a:cxn ang="0">
                    <a:pos x="0" y="241"/>
                  </a:cxn>
                  <a:cxn ang="0">
                    <a:pos x="30" y="133"/>
                  </a:cxn>
                  <a:cxn ang="0">
                    <a:pos x="60" y="90"/>
                  </a:cxn>
                  <a:cxn ang="0">
                    <a:pos x="107" y="57"/>
                  </a:cxn>
                  <a:cxn ang="0">
                    <a:pos x="172" y="32"/>
                  </a:cxn>
                  <a:cxn ang="0">
                    <a:pos x="255" y="14"/>
                  </a:cxn>
                  <a:cxn ang="0">
                    <a:pos x="454" y="0"/>
                  </a:cxn>
                  <a:cxn ang="0">
                    <a:pos x="650" y="35"/>
                  </a:cxn>
                  <a:cxn ang="0">
                    <a:pos x="699" y="63"/>
                  </a:cxn>
                  <a:cxn ang="0">
                    <a:pos x="718" y="103"/>
                  </a:cxn>
                  <a:cxn ang="0">
                    <a:pos x="703" y="131"/>
                  </a:cxn>
                  <a:cxn ang="0">
                    <a:pos x="655" y="137"/>
                  </a:cxn>
                  <a:cxn ang="0">
                    <a:pos x="536" y="124"/>
                  </a:cxn>
                  <a:cxn ang="0">
                    <a:pos x="383" y="121"/>
                  </a:cxn>
                  <a:cxn ang="0">
                    <a:pos x="237" y="145"/>
                  </a:cxn>
                  <a:cxn ang="0">
                    <a:pos x="139" y="210"/>
                  </a:cxn>
                  <a:cxn ang="0">
                    <a:pos x="109" y="502"/>
                  </a:cxn>
                  <a:cxn ang="0">
                    <a:pos x="110" y="700"/>
                  </a:cxn>
                  <a:cxn ang="0">
                    <a:pos x="128" y="822"/>
                  </a:cxn>
                  <a:cxn ang="0">
                    <a:pos x="134" y="849"/>
                  </a:cxn>
                  <a:cxn ang="0">
                    <a:pos x="128" y="866"/>
                  </a:cxn>
                  <a:cxn ang="0">
                    <a:pos x="89" y="876"/>
                  </a:cxn>
                  <a:cxn ang="0">
                    <a:pos x="39" y="855"/>
                  </a:cxn>
                  <a:cxn ang="0">
                    <a:pos x="10" y="802"/>
                  </a:cxn>
                  <a:cxn ang="0">
                    <a:pos x="10" y="802"/>
                  </a:cxn>
                </a:cxnLst>
                <a:rect l="0" t="0" r="r" b="b"/>
                <a:pathLst>
                  <a:path w="718" h="876">
                    <a:moveTo>
                      <a:pt x="10" y="802"/>
                    </a:moveTo>
                    <a:lnTo>
                      <a:pt x="0" y="389"/>
                    </a:lnTo>
                    <a:lnTo>
                      <a:pt x="0" y="241"/>
                    </a:lnTo>
                    <a:lnTo>
                      <a:pt x="30" y="133"/>
                    </a:lnTo>
                    <a:lnTo>
                      <a:pt x="60" y="90"/>
                    </a:lnTo>
                    <a:lnTo>
                      <a:pt x="107" y="57"/>
                    </a:lnTo>
                    <a:lnTo>
                      <a:pt x="172" y="32"/>
                    </a:lnTo>
                    <a:lnTo>
                      <a:pt x="255" y="14"/>
                    </a:lnTo>
                    <a:lnTo>
                      <a:pt x="454" y="0"/>
                    </a:lnTo>
                    <a:lnTo>
                      <a:pt x="650" y="35"/>
                    </a:lnTo>
                    <a:lnTo>
                      <a:pt x="699" y="63"/>
                    </a:lnTo>
                    <a:lnTo>
                      <a:pt x="718" y="103"/>
                    </a:lnTo>
                    <a:lnTo>
                      <a:pt x="703" y="131"/>
                    </a:lnTo>
                    <a:lnTo>
                      <a:pt x="655" y="137"/>
                    </a:lnTo>
                    <a:lnTo>
                      <a:pt x="536" y="124"/>
                    </a:lnTo>
                    <a:lnTo>
                      <a:pt x="383" y="121"/>
                    </a:lnTo>
                    <a:lnTo>
                      <a:pt x="237" y="145"/>
                    </a:lnTo>
                    <a:lnTo>
                      <a:pt x="139" y="210"/>
                    </a:lnTo>
                    <a:lnTo>
                      <a:pt x="109" y="502"/>
                    </a:lnTo>
                    <a:lnTo>
                      <a:pt x="110" y="700"/>
                    </a:lnTo>
                    <a:lnTo>
                      <a:pt x="128" y="822"/>
                    </a:lnTo>
                    <a:lnTo>
                      <a:pt x="134" y="849"/>
                    </a:lnTo>
                    <a:lnTo>
                      <a:pt x="128" y="866"/>
                    </a:lnTo>
                    <a:lnTo>
                      <a:pt x="89" y="876"/>
                    </a:lnTo>
                    <a:lnTo>
                      <a:pt x="39" y="855"/>
                    </a:lnTo>
                    <a:lnTo>
                      <a:pt x="10" y="802"/>
                    </a:lnTo>
                    <a:lnTo>
                      <a:pt x="10" y="802"/>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79" name="Freeform 255"/>
              <p:cNvSpPr>
                <a:spLocks/>
              </p:cNvSpPr>
              <p:nvPr/>
            </p:nvSpPr>
            <p:spPr bwMode="auto">
              <a:xfrm>
                <a:off x="3630" y="1799"/>
                <a:ext cx="332" cy="220"/>
              </a:xfrm>
              <a:custGeom>
                <a:avLst/>
                <a:gdLst/>
                <a:ahLst/>
                <a:cxnLst>
                  <a:cxn ang="0">
                    <a:pos x="214" y="157"/>
                  </a:cxn>
                  <a:cxn ang="0">
                    <a:pos x="311" y="183"/>
                  </a:cxn>
                  <a:cxn ang="0">
                    <a:pos x="415" y="222"/>
                  </a:cxn>
                  <a:cxn ang="0">
                    <a:pos x="519" y="266"/>
                  </a:cxn>
                  <a:cxn ang="0">
                    <a:pos x="618" y="309"/>
                  </a:cxn>
                  <a:cxn ang="0">
                    <a:pos x="662" y="350"/>
                  </a:cxn>
                  <a:cxn ang="0">
                    <a:pos x="665" y="401"/>
                  </a:cxn>
                  <a:cxn ang="0">
                    <a:pos x="632" y="439"/>
                  </a:cxn>
                  <a:cxn ang="0">
                    <a:pos x="573" y="445"/>
                  </a:cxn>
                  <a:cxn ang="0">
                    <a:pos x="460" y="401"/>
                  </a:cxn>
                  <a:cxn ang="0">
                    <a:pos x="394" y="367"/>
                  </a:cxn>
                  <a:cxn ang="0">
                    <a:pos x="323" y="329"/>
                  </a:cxn>
                  <a:cxn ang="0">
                    <a:pos x="252" y="291"/>
                  </a:cxn>
                  <a:cxn ang="0">
                    <a:pos x="185" y="253"/>
                  </a:cxn>
                  <a:cxn ang="0">
                    <a:pos x="127" y="222"/>
                  </a:cxn>
                  <a:cxn ang="0">
                    <a:pos x="77" y="198"/>
                  </a:cxn>
                  <a:cxn ang="0">
                    <a:pos x="9" y="164"/>
                  </a:cxn>
                  <a:cxn ang="0">
                    <a:pos x="0" y="143"/>
                  </a:cxn>
                  <a:cxn ang="0">
                    <a:pos x="16" y="115"/>
                  </a:cxn>
                  <a:cxn ang="0">
                    <a:pos x="77" y="54"/>
                  </a:cxn>
                  <a:cxn ang="0">
                    <a:pos x="107" y="33"/>
                  </a:cxn>
                  <a:cxn ang="0">
                    <a:pos x="136" y="15"/>
                  </a:cxn>
                  <a:cxn ang="0">
                    <a:pos x="185" y="0"/>
                  </a:cxn>
                  <a:cxn ang="0">
                    <a:pos x="214" y="12"/>
                  </a:cxn>
                  <a:cxn ang="0">
                    <a:pos x="207" y="89"/>
                  </a:cxn>
                  <a:cxn ang="0">
                    <a:pos x="214" y="157"/>
                  </a:cxn>
                  <a:cxn ang="0">
                    <a:pos x="214" y="157"/>
                  </a:cxn>
                </a:cxnLst>
                <a:rect l="0" t="0" r="r" b="b"/>
                <a:pathLst>
                  <a:path w="665" h="445">
                    <a:moveTo>
                      <a:pt x="214" y="157"/>
                    </a:moveTo>
                    <a:lnTo>
                      <a:pt x="311" y="183"/>
                    </a:lnTo>
                    <a:lnTo>
                      <a:pt x="415" y="222"/>
                    </a:lnTo>
                    <a:lnTo>
                      <a:pt x="519" y="266"/>
                    </a:lnTo>
                    <a:lnTo>
                      <a:pt x="618" y="309"/>
                    </a:lnTo>
                    <a:lnTo>
                      <a:pt x="662" y="350"/>
                    </a:lnTo>
                    <a:lnTo>
                      <a:pt x="665" y="401"/>
                    </a:lnTo>
                    <a:lnTo>
                      <a:pt x="632" y="439"/>
                    </a:lnTo>
                    <a:lnTo>
                      <a:pt x="573" y="445"/>
                    </a:lnTo>
                    <a:lnTo>
                      <a:pt x="460" y="401"/>
                    </a:lnTo>
                    <a:lnTo>
                      <a:pt x="394" y="367"/>
                    </a:lnTo>
                    <a:lnTo>
                      <a:pt x="323" y="329"/>
                    </a:lnTo>
                    <a:lnTo>
                      <a:pt x="252" y="291"/>
                    </a:lnTo>
                    <a:lnTo>
                      <a:pt x="185" y="253"/>
                    </a:lnTo>
                    <a:lnTo>
                      <a:pt x="127" y="222"/>
                    </a:lnTo>
                    <a:lnTo>
                      <a:pt x="77" y="198"/>
                    </a:lnTo>
                    <a:lnTo>
                      <a:pt x="9" y="164"/>
                    </a:lnTo>
                    <a:lnTo>
                      <a:pt x="0" y="143"/>
                    </a:lnTo>
                    <a:lnTo>
                      <a:pt x="16" y="115"/>
                    </a:lnTo>
                    <a:lnTo>
                      <a:pt x="77" y="54"/>
                    </a:lnTo>
                    <a:lnTo>
                      <a:pt x="107" y="33"/>
                    </a:lnTo>
                    <a:lnTo>
                      <a:pt x="136" y="15"/>
                    </a:lnTo>
                    <a:lnTo>
                      <a:pt x="185" y="0"/>
                    </a:lnTo>
                    <a:lnTo>
                      <a:pt x="214" y="12"/>
                    </a:lnTo>
                    <a:lnTo>
                      <a:pt x="207" y="89"/>
                    </a:lnTo>
                    <a:lnTo>
                      <a:pt x="214" y="157"/>
                    </a:lnTo>
                    <a:lnTo>
                      <a:pt x="214" y="157"/>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0" name="Freeform 256"/>
              <p:cNvSpPr>
                <a:spLocks/>
              </p:cNvSpPr>
              <p:nvPr/>
            </p:nvSpPr>
            <p:spPr bwMode="auto">
              <a:xfrm>
                <a:off x="3939" y="1819"/>
                <a:ext cx="252" cy="210"/>
              </a:xfrm>
              <a:custGeom>
                <a:avLst/>
                <a:gdLst/>
                <a:ahLst/>
                <a:cxnLst>
                  <a:cxn ang="0">
                    <a:pos x="80" y="288"/>
                  </a:cxn>
                  <a:cxn ang="0">
                    <a:pos x="121" y="269"/>
                  </a:cxn>
                  <a:cxn ang="0">
                    <a:pos x="150" y="230"/>
                  </a:cxn>
                  <a:cxn ang="0">
                    <a:pos x="206" y="180"/>
                  </a:cxn>
                  <a:cxn ang="0">
                    <a:pos x="268" y="130"/>
                  </a:cxn>
                  <a:cxn ang="0">
                    <a:pos x="329" y="80"/>
                  </a:cxn>
                  <a:cxn ang="0">
                    <a:pos x="384" y="27"/>
                  </a:cxn>
                  <a:cxn ang="0">
                    <a:pos x="408" y="9"/>
                  </a:cxn>
                  <a:cxn ang="0">
                    <a:pos x="432" y="0"/>
                  </a:cxn>
                  <a:cxn ang="0">
                    <a:pos x="479" y="12"/>
                  </a:cxn>
                  <a:cxn ang="0">
                    <a:pos x="503" y="50"/>
                  </a:cxn>
                  <a:cxn ang="0">
                    <a:pos x="491" y="101"/>
                  </a:cxn>
                  <a:cxn ang="0">
                    <a:pos x="438" y="162"/>
                  </a:cxn>
                  <a:cxn ang="0">
                    <a:pos x="372" y="219"/>
                  </a:cxn>
                  <a:cxn ang="0">
                    <a:pos x="302" y="273"/>
                  </a:cxn>
                  <a:cxn ang="0">
                    <a:pos x="242" y="326"/>
                  </a:cxn>
                  <a:cxn ang="0">
                    <a:pos x="201" y="365"/>
                  </a:cxn>
                  <a:cxn ang="0">
                    <a:pos x="157" y="399"/>
                  </a:cxn>
                  <a:cxn ang="0">
                    <a:pos x="108" y="420"/>
                  </a:cxn>
                  <a:cxn ang="0">
                    <a:pos x="52" y="418"/>
                  </a:cxn>
                  <a:cxn ang="0">
                    <a:pos x="8" y="388"/>
                  </a:cxn>
                  <a:cxn ang="0">
                    <a:pos x="0" y="343"/>
                  </a:cxn>
                  <a:cxn ang="0">
                    <a:pos x="25" y="302"/>
                  </a:cxn>
                  <a:cxn ang="0">
                    <a:pos x="80" y="288"/>
                  </a:cxn>
                  <a:cxn ang="0">
                    <a:pos x="80" y="288"/>
                  </a:cxn>
                </a:cxnLst>
                <a:rect l="0" t="0" r="r" b="b"/>
                <a:pathLst>
                  <a:path w="503" h="420">
                    <a:moveTo>
                      <a:pt x="80" y="288"/>
                    </a:moveTo>
                    <a:lnTo>
                      <a:pt x="121" y="269"/>
                    </a:lnTo>
                    <a:lnTo>
                      <a:pt x="150" y="230"/>
                    </a:lnTo>
                    <a:lnTo>
                      <a:pt x="206" y="180"/>
                    </a:lnTo>
                    <a:lnTo>
                      <a:pt x="268" y="130"/>
                    </a:lnTo>
                    <a:lnTo>
                      <a:pt x="329" y="80"/>
                    </a:lnTo>
                    <a:lnTo>
                      <a:pt x="384" y="27"/>
                    </a:lnTo>
                    <a:lnTo>
                      <a:pt x="408" y="9"/>
                    </a:lnTo>
                    <a:lnTo>
                      <a:pt x="432" y="0"/>
                    </a:lnTo>
                    <a:lnTo>
                      <a:pt x="479" y="12"/>
                    </a:lnTo>
                    <a:lnTo>
                      <a:pt x="503" y="50"/>
                    </a:lnTo>
                    <a:lnTo>
                      <a:pt x="491" y="101"/>
                    </a:lnTo>
                    <a:lnTo>
                      <a:pt x="438" y="162"/>
                    </a:lnTo>
                    <a:lnTo>
                      <a:pt x="372" y="219"/>
                    </a:lnTo>
                    <a:lnTo>
                      <a:pt x="302" y="273"/>
                    </a:lnTo>
                    <a:lnTo>
                      <a:pt x="242" y="326"/>
                    </a:lnTo>
                    <a:lnTo>
                      <a:pt x="201" y="365"/>
                    </a:lnTo>
                    <a:lnTo>
                      <a:pt x="157" y="399"/>
                    </a:lnTo>
                    <a:lnTo>
                      <a:pt x="108" y="420"/>
                    </a:lnTo>
                    <a:lnTo>
                      <a:pt x="52" y="418"/>
                    </a:lnTo>
                    <a:lnTo>
                      <a:pt x="8" y="388"/>
                    </a:lnTo>
                    <a:lnTo>
                      <a:pt x="0" y="343"/>
                    </a:lnTo>
                    <a:lnTo>
                      <a:pt x="25" y="302"/>
                    </a:lnTo>
                    <a:lnTo>
                      <a:pt x="80" y="288"/>
                    </a:lnTo>
                    <a:lnTo>
                      <a:pt x="80" y="288"/>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1" name="Freeform 257"/>
              <p:cNvSpPr>
                <a:spLocks/>
              </p:cNvSpPr>
              <p:nvPr/>
            </p:nvSpPr>
            <p:spPr bwMode="auto">
              <a:xfrm>
                <a:off x="3974" y="1035"/>
                <a:ext cx="328" cy="396"/>
              </a:xfrm>
              <a:custGeom>
                <a:avLst/>
                <a:gdLst/>
                <a:ahLst/>
                <a:cxnLst>
                  <a:cxn ang="0">
                    <a:pos x="622" y="55"/>
                  </a:cxn>
                  <a:cxn ang="0">
                    <a:pos x="359" y="59"/>
                  </a:cxn>
                  <a:cxn ang="0">
                    <a:pos x="200" y="52"/>
                  </a:cxn>
                  <a:cxn ang="0">
                    <a:pos x="132" y="67"/>
                  </a:cxn>
                  <a:cxn ang="0">
                    <a:pos x="76" y="114"/>
                  </a:cxn>
                  <a:cxn ang="0">
                    <a:pos x="65" y="166"/>
                  </a:cxn>
                  <a:cxn ang="0">
                    <a:pos x="74" y="224"/>
                  </a:cxn>
                  <a:cxn ang="0">
                    <a:pos x="79" y="289"/>
                  </a:cxn>
                  <a:cxn ang="0">
                    <a:pos x="76" y="346"/>
                  </a:cxn>
                  <a:cxn ang="0">
                    <a:pos x="64" y="470"/>
                  </a:cxn>
                  <a:cxn ang="0">
                    <a:pos x="50" y="620"/>
                  </a:cxn>
                  <a:cxn ang="0">
                    <a:pos x="64" y="685"/>
                  </a:cxn>
                  <a:cxn ang="0">
                    <a:pos x="82" y="714"/>
                  </a:cxn>
                  <a:cxn ang="0">
                    <a:pos x="109" y="740"/>
                  </a:cxn>
                  <a:cxn ang="0">
                    <a:pos x="114" y="779"/>
                  </a:cxn>
                  <a:cxn ang="0">
                    <a:pos x="97" y="789"/>
                  </a:cxn>
                  <a:cxn ang="0">
                    <a:pos x="74" y="783"/>
                  </a:cxn>
                  <a:cxn ang="0">
                    <a:pos x="20" y="719"/>
                  </a:cxn>
                  <a:cxn ang="0">
                    <a:pos x="0" y="643"/>
                  </a:cxn>
                  <a:cxn ang="0">
                    <a:pos x="9" y="465"/>
                  </a:cxn>
                  <a:cxn ang="0">
                    <a:pos x="20" y="230"/>
                  </a:cxn>
                  <a:cxn ang="0">
                    <a:pos x="31" y="82"/>
                  </a:cxn>
                  <a:cxn ang="0">
                    <a:pos x="61" y="49"/>
                  </a:cxn>
                  <a:cxn ang="0">
                    <a:pos x="95" y="25"/>
                  </a:cxn>
                  <a:cxn ang="0">
                    <a:pos x="174" y="4"/>
                  </a:cxn>
                  <a:cxn ang="0">
                    <a:pos x="359" y="4"/>
                  </a:cxn>
                  <a:cxn ang="0">
                    <a:pos x="628" y="0"/>
                  </a:cxn>
                  <a:cxn ang="0">
                    <a:pos x="652" y="31"/>
                  </a:cxn>
                  <a:cxn ang="0">
                    <a:pos x="643" y="49"/>
                  </a:cxn>
                  <a:cxn ang="0">
                    <a:pos x="622" y="55"/>
                  </a:cxn>
                  <a:cxn ang="0">
                    <a:pos x="622" y="55"/>
                  </a:cxn>
                </a:cxnLst>
                <a:rect l="0" t="0" r="r" b="b"/>
                <a:pathLst>
                  <a:path w="652" h="789">
                    <a:moveTo>
                      <a:pt x="622" y="55"/>
                    </a:moveTo>
                    <a:lnTo>
                      <a:pt x="359" y="59"/>
                    </a:lnTo>
                    <a:lnTo>
                      <a:pt x="200" y="52"/>
                    </a:lnTo>
                    <a:lnTo>
                      <a:pt x="132" y="67"/>
                    </a:lnTo>
                    <a:lnTo>
                      <a:pt x="76" y="114"/>
                    </a:lnTo>
                    <a:lnTo>
                      <a:pt x="65" y="166"/>
                    </a:lnTo>
                    <a:lnTo>
                      <a:pt x="74" y="224"/>
                    </a:lnTo>
                    <a:lnTo>
                      <a:pt x="79" y="289"/>
                    </a:lnTo>
                    <a:lnTo>
                      <a:pt x="76" y="346"/>
                    </a:lnTo>
                    <a:lnTo>
                      <a:pt x="64" y="470"/>
                    </a:lnTo>
                    <a:lnTo>
                      <a:pt x="50" y="620"/>
                    </a:lnTo>
                    <a:lnTo>
                      <a:pt x="64" y="685"/>
                    </a:lnTo>
                    <a:lnTo>
                      <a:pt x="82" y="714"/>
                    </a:lnTo>
                    <a:lnTo>
                      <a:pt x="109" y="740"/>
                    </a:lnTo>
                    <a:lnTo>
                      <a:pt x="114" y="779"/>
                    </a:lnTo>
                    <a:lnTo>
                      <a:pt x="97" y="789"/>
                    </a:lnTo>
                    <a:lnTo>
                      <a:pt x="74" y="783"/>
                    </a:lnTo>
                    <a:lnTo>
                      <a:pt x="20" y="719"/>
                    </a:lnTo>
                    <a:lnTo>
                      <a:pt x="0" y="643"/>
                    </a:lnTo>
                    <a:lnTo>
                      <a:pt x="9" y="465"/>
                    </a:lnTo>
                    <a:lnTo>
                      <a:pt x="20" y="230"/>
                    </a:lnTo>
                    <a:lnTo>
                      <a:pt x="31" y="82"/>
                    </a:lnTo>
                    <a:lnTo>
                      <a:pt x="61" y="49"/>
                    </a:lnTo>
                    <a:lnTo>
                      <a:pt x="95" y="25"/>
                    </a:lnTo>
                    <a:lnTo>
                      <a:pt x="174" y="4"/>
                    </a:lnTo>
                    <a:lnTo>
                      <a:pt x="359" y="4"/>
                    </a:lnTo>
                    <a:lnTo>
                      <a:pt x="628" y="0"/>
                    </a:lnTo>
                    <a:lnTo>
                      <a:pt x="652" y="31"/>
                    </a:lnTo>
                    <a:lnTo>
                      <a:pt x="643" y="49"/>
                    </a:lnTo>
                    <a:lnTo>
                      <a:pt x="622" y="55"/>
                    </a:lnTo>
                    <a:lnTo>
                      <a:pt x="622" y="55"/>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2" name="Freeform 258"/>
              <p:cNvSpPr>
                <a:spLocks/>
              </p:cNvSpPr>
              <p:nvPr/>
            </p:nvSpPr>
            <p:spPr bwMode="auto">
              <a:xfrm>
                <a:off x="3930" y="973"/>
                <a:ext cx="402" cy="472"/>
              </a:xfrm>
              <a:custGeom>
                <a:avLst/>
                <a:gdLst/>
                <a:ahLst/>
                <a:cxnLst>
                  <a:cxn ang="0">
                    <a:pos x="0" y="786"/>
                  </a:cxn>
                  <a:cxn ang="0">
                    <a:pos x="10" y="435"/>
                  </a:cxn>
                  <a:cxn ang="0">
                    <a:pos x="16" y="263"/>
                  </a:cxn>
                  <a:cxn ang="0">
                    <a:pos x="19" y="163"/>
                  </a:cxn>
                  <a:cxn ang="0">
                    <a:pos x="35" y="121"/>
                  </a:cxn>
                  <a:cxn ang="0">
                    <a:pos x="66" y="86"/>
                  </a:cxn>
                  <a:cxn ang="0">
                    <a:pos x="108" y="61"/>
                  </a:cxn>
                  <a:cxn ang="0">
                    <a:pos x="149" y="43"/>
                  </a:cxn>
                  <a:cxn ang="0">
                    <a:pos x="232" y="27"/>
                  </a:cxn>
                  <a:cxn ang="0">
                    <a:pos x="418" y="23"/>
                  </a:cxn>
                  <a:cxn ang="0">
                    <a:pos x="597" y="0"/>
                  </a:cxn>
                  <a:cxn ang="0">
                    <a:pos x="676" y="9"/>
                  </a:cxn>
                  <a:cxn ang="0">
                    <a:pos x="739" y="58"/>
                  </a:cxn>
                  <a:cxn ang="0">
                    <a:pos x="784" y="151"/>
                  </a:cxn>
                  <a:cxn ang="0">
                    <a:pos x="800" y="251"/>
                  </a:cxn>
                  <a:cxn ang="0">
                    <a:pos x="793" y="468"/>
                  </a:cxn>
                  <a:cxn ang="0">
                    <a:pos x="777" y="869"/>
                  </a:cxn>
                  <a:cxn ang="0">
                    <a:pos x="762" y="902"/>
                  </a:cxn>
                  <a:cxn ang="0">
                    <a:pos x="733" y="923"/>
                  </a:cxn>
                  <a:cxn ang="0">
                    <a:pos x="658" y="942"/>
                  </a:cxn>
                  <a:cxn ang="0">
                    <a:pos x="421" y="931"/>
                  </a:cxn>
                  <a:cxn ang="0">
                    <a:pos x="161" y="908"/>
                  </a:cxn>
                  <a:cxn ang="0">
                    <a:pos x="131" y="869"/>
                  </a:cxn>
                  <a:cxn ang="0">
                    <a:pos x="136" y="847"/>
                  </a:cxn>
                  <a:cxn ang="0">
                    <a:pos x="155" y="837"/>
                  </a:cxn>
                  <a:cxn ang="0">
                    <a:pos x="424" y="875"/>
                  </a:cxn>
                  <a:cxn ang="0">
                    <a:pos x="653" y="886"/>
                  </a:cxn>
                  <a:cxn ang="0">
                    <a:pos x="723" y="857"/>
                  </a:cxn>
                  <a:cxn ang="0">
                    <a:pos x="735" y="669"/>
                  </a:cxn>
                  <a:cxn ang="0">
                    <a:pos x="723" y="475"/>
                  </a:cxn>
                  <a:cxn ang="0">
                    <a:pos x="736" y="281"/>
                  </a:cxn>
                  <a:cxn ang="0">
                    <a:pos x="729" y="190"/>
                  </a:cxn>
                  <a:cxn ang="0">
                    <a:pos x="715" y="148"/>
                  </a:cxn>
                  <a:cxn ang="0">
                    <a:pos x="689" y="106"/>
                  </a:cxn>
                  <a:cxn ang="0">
                    <a:pos x="665" y="82"/>
                  </a:cxn>
                  <a:cxn ang="0">
                    <a:pos x="637" y="68"/>
                  </a:cxn>
                  <a:cxn ang="0">
                    <a:pos x="573" y="65"/>
                  </a:cxn>
                  <a:cxn ang="0">
                    <a:pos x="424" y="91"/>
                  </a:cxn>
                  <a:cxn ang="0">
                    <a:pos x="252" y="86"/>
                  </a:cxn>
                  <a:cxn ang="0">
                    <a:pos x="175" y="94"/>
                  </a:cxn>
                  <a:cxn ang="0">
                    <a:pos x="99" y="130"/>
                  </a:cxn>
                  <a:cxn ang="0">
                    <a:pos x="69" y="189"/>
                  </a:cxn>
                  <a:cxn ang="0">
                    <a:pos x="72" y="263"/>
                  </a:cxn>
                  <a:cxn ang="0">
                    <a:pos x="66" y="438"/>
                  </a:cxn>
                  <a:cxn ang="0">
                    <a:pos x="56" y="786"/>
                  </a:cxn>
                  <a:cxn ang="0">
                    <a:pos x="47" y="807"/>
                  </a:cxn>
                  <a:cxn ang="0">
                    <a:pos x="29" y="815"/>
                  </a:cxn>
                  <a:cxn ang="0">
                    <a:pos x="0" y="786"/>
                  </a:cxn>
                  <a:cxn ang="0">
                    <a:pos x="0" y="786"/>
                  </a:cxn>
                </a:cxnLst>
                <a:rect l="0" t="0" r="r" b="b"/>
                <a:pathLst>
                  <a:path w="800" h="942">
                    <a:moveTo>
                      <a:pt x="0" y="786"/>
                    </a:moveTo>
                    <a:lnTo>
                      <a:pt x="10" y="435"/>
                    </a:lnTo>
                    <a:lnTo>
                      <a:pt x="16" y="263"/>
                    </a:lnTo>
                    <a:lnTo>
                      <a:pt x="19" y="163"/>
                    </a:lnTo>
                    <a:lnTo>
                      <a:pt x="35" y="121"/>
                    </a:lnTo>
                    <a:lnTo>
                      <a:pt x="66" y="86"/>
                    </a:lnTo>
                    <a:lnTo>
                      <a:pt x="108" y="61"/>
                    </a:lnTo>
                    <a:lnTo>
                      <a:pt x="149" y="43"/>
                    </a:lnTo>
                    <a:lnTo>
                      <a:pt x="232" y="27"/>
                    </a:lnTo>
                    <a:lnTo>
                      <a:pt x="418" y="23"/>
                    </a:lnTo>
                    <a:lnTo>
                      <a:pt x="597" y="0"/>
                    </a:lnTo>
                    <a:lnTo>
                      <a:pt x="676" y="9"/>
                    </a:lnTo>
                    <a:lnTo>
                      <a:pt x="739" y="58"/>
                    </a:lnTo>
                    <a:lnTo>
                      <a:pt x="784" y="151"/>
                    </a:lnTo>
                    <a:lnTo>
                      <a:pt x="800" y="251"/>
                    </a:lnTo>
                    <a:lnTo>
                      <a:pt x="793" y="468"/>
                    </a:lnTo>
                    <a:lnTo>
                      <a:pt x="777" y="869"/>
                    </a:lnTo>
                    <a:lnTo>
                      <a:pt x="762" y="902"/>
                    </a:lnTo>
                    <a:lnTo>
                      <a:pt x="733" y="923"/>
                    </a:lnTo>
                    <a:lnTo>
                      <a:pt x="658" y="942"/>
                    </a:lnTo>
                    <a:lnTo>
                      <a:pt x="421" y="931"/>
                    </a:lnTo>
                    <a:lnTo>
                      <a:pt x="161" y="908"/>
                    </a:lnTo>
                    <a:lnTo>
                      <a:pt x="131" y="869"/>
                    </a:lnTo>
                    <a:lnTo>
                      <a:pt x="136" y="847"/>
                    </a:lnTo>
                    <a:lnTo>
                      <a:pt x="155" y="837"/>
                    </a:lnTo>
                    <a:lnTo>
                      <a:pt x="424" y="875"/>
                    </a:lnTo>
                    <a:lnTo>
                      <a:pt x="653" y="886"/>
                    </a:lnTo>
                    <a:lnTo>
                      <a:pt x="723" y="857"/>
                    </a:lnTo>
                    <a:lnTo>
                      <a:pt x="735" y="669"/>
                    </a:lnTo>
                    <a:lnTo>
                      <a:pt x="723" y="475"/>
                    </a:lnTo>
                    <a:lnTo>
                      <a:pt x="736" y="281"/>
                    </a:lnTo>
                    <a:lnTo>
                      <a:pt x="729" y="190"/>
                    </a:lnTo>
                    <a:lnTo>
                      <a:pt x="715" y="148"/>
                    </a:lnTo>
                    <a:lnTo>
                      <a:pt x="689" y="106"/>
                    </a:lnTo>
                    <a:lnTo>
                      <a:pt x="665" y="82"/>
                    </a:lnTo>
                    <a:lnTo>
                      <a:pt x="637" y="68"/>
                    </a:lnTo>
                    <a:lnTo>
                      <a:pt x="573" y="65"/>
                    </a:lnTo>
                    <a:lnTo>
                      <a:pt x="424" y="91"/>
                    </a:lnTo>
                    <a:lnTo>
                      <a:pt x="252" y="86"/>
                    </a:lnTo>
                    <a:lnTo>
                      <a:pt x="175" y="94"/>
                    </a:lnTo>
                    <a:lnTo>
                      <a:pt x="99" y="130"/>
                    </a:lnTo>
                    <a:lnTo>
                      <a:pt x="69" y="189"/>
                    </a:lnTo>
                    <a:lnTo>
                      <a:pt x="72" y="263"/>
                    </a:lnTo>
                    <a:lnTo>
                      <a:pt x="66" y="438"/>
                    </a:lnTo>
                    <a:lnTo>
                      <a:pt x="56" y="786"/>
                    </a:lnTo>
                    <a:lnTo>
                      <a:pt x="47" y="807"/>
                    </a:lnTo>
                    <a:lnTo>
                      <a:pt x="29" y="815"/>
                    </a:lnTo>
                    <a:lnTo>
                      <a:pt x="0" y="786"/>
                    </a:lnTo>
                    <a:lnTo>
                      <a:pt x="0" y="78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3" name="Freeform 259"/>
              <p:cNvSpPr>
                <a:spLocks/>
              </p:cNvSpPr>
              <p:nvPr/>
            </p:nvSpPr>
            <p:spPr bwMode="auto">
              <a:xfrm>
                <a:off x="3865" y="866"/>
                <a:ext cx="662" cy="695"/>
              </a:xfrm>
              <a:custGeom>
                <a:avLst/>
                <a:gdLst/>
                <a:ahLst/>
                <a:cxnLst>
                  <a:cxn ang="0">
                    <a:pos x="158" y="114"/>
                  </a:cxn>
                  <a:cxn ang="0">
                    <a:pos x="460" y="52"/>
                  </a:cxn>
                  <a:cxn ang="0">
                    <a:pos x="855" y="0"/>
                  </a:cxn>
                  <a:cxn ang="0">
                    <a:pos x="1103" y="81"/>
                  </a:cxn>
                  <a:cxn ang="0">
                    <a:pos x="1184" y="167"/>
                  </a:cxn>
                  <a:cxn ang="0">
                    <a:pos x="1262" y="273"/>
                  </a:cxn>
                  <a:cxn ang="0">
                    <a:pos x="1285" y="633"/>
                  </a:cxn>
                  <a:cxn ang="0">
                    <a:pos x="1312" y="1234"/>
                  </a:cxn>
                  <a:cxn ang="0">
                    <a:pos x="1234" y="1329"/>
                  </a:cxn>
                  <a:cxn ang="0">
                    <a:pos x="1103" y="1380"/>
                  </a:cxn>
                  <a:cxn ang="0">
                    <a:pos x="879" y="1378"/>
                  </a:cxn>
                  <a:cxn ang="0">
                    <a:pos x="555" y="1313"/>
                  </a:cxn>
                  <a:cxn ang="0">
                    <a:pos x="233" y="1246"/>
                  </a:cxn>
                  <a:cxn ang="0">
                    <a:pos x="46" y="1185"/>
                  </a:cxn>
                  <a:cxn ang="0">
                    <a:pos x="4" y="989"/>
                  </a:cxn>
                  <a:cxn ang="0">
                    <a:pos x="7" y="525"/>
                  </a:cxn>
                  <a:cxn ang="0">
                    <a:pos x="18" y="283"/>
                  </a:cxn>
                  <a:cxn ang="0">
                    <a:pos x="61" y="294"/>
                  </a:cxn>
                  <a:cxn ang="0">
                    <a:pos x="63" y="529"/>
                  </a:cxn>
                  <a:cxn ang="0">
                    <a:pos x="61" y="983"/>
                  </a:cxn>
                  <a:cxn ang="0">
                    <a:pos x="122" y="1175"/>
                  </a:cxn>
                  <a:cxn ang="0">
                    <a:pos x="246" y="1191"/>
                  </a:cxn>
                  <a:cxn ang="0">
                    <a:pos x="567" y="1259"/>
                  </a:cxn>
                  <a:cxn ang="0">
                    <a:pos x="890" y="1324"/>
                  </a:cxn>
                  <a:cxn ang="0">
                    <a:pos x="1139" y="1318"/>
                  </a:cxn>
                  <a:cxn ang="0">
                    <a:pos x="1268" y="1169"/>
                  </a:cxn>
                  <a:cxn ang="0">
                    <a:pos x="1231" y="635"/>
                  </a:cxn>
                  <a:cxn ang="0">
                    <a:pos x="1202" y="276"/>
                  </a:cxn>
                  <a:cxn ang="0">
                    <a:pos x="1164" y="229"/>
                  </a:cxn>
                  <a:cxn ang="0">
                    <a:pos x="1066" y="132"/>
                  </a:cxn>
                  <a:cxn ang="0">
                    <a:pos x="921" y="67"/>
                  </a:cxn>
                  <a:cxn ang="0">
                    <a:pos x="685" y="67"/>
                  </a:cxn>
                  <a:cxn ang="0">
                    <a:pos x="256" y="150"/>
                  </a:cxn>
                  <a:cxn ang="0">
                    <a:pos x="64" y="212"/>
                  </a:cxn>
                  <a:cxn ang="0">
                    <a:pos x="60" y="169"/>
                  </a:cxn>
                  <a:cxn ang="0">
                    <a:pos x="77" y="149"/>
                  </a:cxn>
                </a:cxnLst>
                <a:rect l="0" t="0" r="r" b="b"/>
                <a:pathLst>
                  <a:path w="1324" h="1389">
                    <a:moveTo>
                      <a:pt x="77" y="149"/>
                    </a:moveTo>
                    <a:lnTo>
                      <a:pt x="158" y="114"/>
                    </a:lnTo>
                    <a:lnTo>
                      <a:pt x="246" y="96"/>
                    </a:lnTo>
                    <a:lnTo>
                      <a:pt x="460" y="52"/>
                    </a:lnTo>
                    <a:lnTo>
                      <a:pt x="676" y="12"/>
                    </a:lnTo>
                    <a:lnTo>
                      <a:pt x="855" y="0"/>
                    </a:lnTo>
                    <a:lnTo>
                      <a:pt x="1026" y="48"/>
                    </a:lnTo>
                    <a:lnTo>
                      <a:pt x="1103" y="81"/>
                    </a:lnTo>
                    <a:lnTo>
                      <a:pt x="1160" y="137"/>
                    </a:lnTo>
                    <a:lnTo>
                      <a:pt x="1184" y="167"/>
                    </a:lnTo>
                    <a:lnTo>
                      <a:pt x="1217" y="202"/>
                    </a:lnTo>
                    <a:lnTo>
                      <a:pt x="1262" y="273"/>
                    </a:lnTo>
                    <a:lnTo>
                      <a:pt x="1268" y="375"/>
                    </a:lnTo>
                    <a:lnTo>
                      <a:pt x="1285" y="633"/>
                    </a:lnTo>
                    <a:lnTo>
                      <a:pt x="1324" y="1169"/>
                    </a:lnTo>
                    <a:lnTo>
                      <a:pt x="1312" y="1234"/>
                    </a:lnTo>
                    <a:lnTo>
                      <a:pt x="1282" y="1288"/>
                    </a:lnTo>
                    <a:lnTo>
                      <a:pt x="1234" y="1329"/>
                    </a:lnTo>
                    <a:lnTo>
                      <a:pt x="1172" y="1360"/>
                    </a:lnTo>
                    <a:lnTo>
                      <a:pt x="1103" y="1380"/>
                    </a:lnTo>
                    <a:lnTo>
                      <a:pt x="1029" y="1389"/>
                    </a:lnTo>
                    <a:lnTo>
                      <a:pt x="879" y="1378"/>
                    </a:lnTo>
                    <a:lnTo>
                      <a:pt x="707" y="1344"/>
                    </a:lnTo>
                    <a:lnTo>
                      <a:pt x="555" y="1313"/>
                    </a:lnTo>
                    <a:lnTo>
                      <a:pt x="404" y="1282"/>
                    </a:lnTo>
                    <a:lnTo>
                      <a:pt x="233" y="1246"/>
                    </a:lnTo>
                    <a:lnTo>
                      <a:pt x="131" y="1232"/>
                    </a:lnTo>
                    <a:lnTo>
                      <a:pt x="46" y="1185"/>
                    </a:lnTo>
                    <a:lnTo>
                      <a:pt x="9" y="1095"/>
                    </a:lnTo>
                    <a:lnTo>
                      <a:pt x="4" y="989"/>
                    </a:lnTo>
                    <a:lnTo>
                      <a:pt x="0" y="766"/>
                    </a:lnTo>
                    <a:lnTo>
                      <a:pt x="7" y="525"/>
                    </a:lnTo>
                    <a:lnTo>
                      <a:pt x="9" y="306"/>
                    </a:lnTo>
                    <a:lnTo>
                      <a:pt x="18" y="283"/>
                    </a:lnTo>
                    <a:lnTo>
                      <a:pt x="37" y="273"/>
                    </a:lnTo>
                    <a:lnTo>
                      <a:pt x="61" y="294"/>
                    </a:lnTo>
                    <a:lnTo>
                      <a:pt x="58" y="411"/>
                    </a:lnTo>
                    <a:lnTo>
                      <a:pt x="63" y="529"/>
                    </a:lnTo>
                    <a:lnTo>
                      <a:pt x="54" y="766"/>
                    </a:lnTo>
                    <a:lnTo>
                      <a:pt x="61" y="983"/>
                    </a:lnTo>
                    <a:lnTo>
                      <a:pt x="90" y="1151"/>
                    </a:lnTo>
                    <a:lnTo>
                      <a:pt x="122" y="1175"/>
                    </a:lnTo>
                    <a:lnTo>
                      <a:pt x="160" y="1184"/>
                    </a:lnTo>
                    <a:lnTo>
                      <a:pt x="246" y="1191"/>
                    </a:lnTo>
                    <a:lnTo>
                      <a:pt x="416" y="1227"/>
                    </a:lnTo>
                    <a:lnTo>
                      <a:pt x="567" y="1259"/>
                    </a:lnTo>
                    <a:lnTo>
                      <a:pt x="718" y="1289"/>
                    </a:lnTo>
                    <a:lnTo>
                      <a:pt x="890" y="1324"/>
                    </a:lnTo>
                    <a:lnTo>
                      <a:pt x="1015" y="1335"/>
                    </a:lnTo>
                    <a:lnTo>
                      <a:pt x="1139" y="1318"/>
                    </a:lnTo>
                    <a:lnTo>
                      <a:pt x="1232" y="1265"/>
                    </a:lnTo>
                    <a:lnTo>
                      <a:pt x="1268" y="1169"/>
                    </a:lnTo>
                    <a:lnTo>
                      <a:pt x="1253" y="902"/>
                    </a:lnTo>
                    <a:lnTo>
                      <a:pt x="1231" y="635"/>
                    </a:lnTo>
                    <a:lnTo>
                      <a:pt x="1214" y="390"/>
                    </a:lnTo>
                    <a:lnTo>
                      <a:pt x="1202" y="276"/>
                    </a:lnTo>
                    <a:lnTo>
                      <a:pt x="1189" y="250"/>
                    </a:lnTo>
                    <a:lnTo>
                      <a:pt x="1164" y="229"/>
                    </a:lnTo>
                    <a:lnTo>
                      <a:pt x="1116" y="185"/>
                    </a:lnTo>
                    <a:lnTo>
                      <a:pt x="1066" y="132"/>
                    </a:lnTo>
                    <a:lnTo>
                      <a:pt x="1001" y="98"/>
                    </a:lnTo>
                    <a:lnTo>
                      <a:pt x="921" y="67"/>
                    </a:lnTo>
                    <a:lnTo>
                      <a:pt x="848" y="54"/>
                    </a:lnTo>
                    <a:lnTo>
                      <a:pt x="685" y="67"/>
                    </a:lnTo>
                    <a:lnTo>
                      <a:pt x="470" y="107"/>
                    </a:lnTo>
                    <a:lnTo>
                      <a:pt x="256" y="150"/>
                    </a:lnTo>
                    <a:lnTo>
                      <a:pt x="84" y="212"/>
                    </a:lnTo>
                    <a:lnTo>
                      <a:pt x="64" y="212"/>
                    </a:lnTo>
                    <a:lnTo>
                      <a:pt x="57" y="194"/>
                    </a:lnTo>
                    <a:lnTo>
                      <a:pt x="60" y="169"/>
                    </a:lnTo>
                    <a:lnTo>
                      <a:pt x="77" y="149"/>
                    </a:lnTo>
                    <a:lnTo>
                      <a:pt x="77" y="149"/>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4" name="Freeform 260"/>
              <p:cNvSpPr>
                <a:spLocks/>
              </p:cNvSpPr>
              <p:nvPr/>
            </p:nvSpPr>
            <p:spPr bwMode="auto">
              <a:xfrm>
                <a:off x="4364" y="952"/>
                <a:ext cx="46" cy="564"/>
              </a:xfrm>
              <a:custGeom>
                <a:avLst/>
                <a:gdLst/>
                <a:ahLst/>
                <a:cxnLst>
                  <a:cxn ang="0">
                    <a:pos x="56" y="27"/>
                  </a:cxn>
                  <a:cxn ang="0">
                    <a:pos x="73" y="370"/>
                  </a:cxn>
                  <a:cxn ang="0">
                    <a:pos x="89" y="711"/>
                  </a:cxn>
                  <a:cxn ang="0">
                    <a:pos x="77" y="1097"/>
                  </a:cxn>
                  <a:cxn ang="0">
                    <a:pos x="73" y="1118"/>
                  </a:cxn>
                  <a:cxn ang="0">
                    <a:pos x="55" y="1128"/>
                  </a:cxn>
                  <a:cxn ang="0">
                    <a:pos x="23" y="1106"/>
                  </a:cxn>
                  <a:cxn ang="0">
                    <a:pos x="17" y="908"/>
                  </a:cxn>
                  <a:cxn ang="0">
                    <a:pos x="34" y="711"/>
                  </a:cxn>
                  <a:cxn ang="0">
                    <a:pos x="17" y="370"/>
                  </a:cxn>
                  <a:cxn ang="0">
                    <a:pos x="0" y="27"/>
                  </a:cxn>
                  <a:cxn ang="0">
                    <a:pos x="9" y="8"/>
                  </a:cxn>
                  <a:cxn ang="0">
                    <a:pos x="28" y="0"/>
                  </a:cxn>
                  <a:cxn ang="0">
                    <a:pos x="56" y="27"/>
                  </a:cxn>
                  <a:cxn ang="0">
                    <a:pos x="56" y="27"/>
                  </a:cxn>
                </a:cxnLst>
                <a:rect l="0" t="0" r="r" b="b"/>
                <a:pathLst>
                  <a:path w="89" h="1128">
                    <a:moveTo>
                      <a:pt x="56" y="27"/>
                    </a:moveTo>
                    <a:lnTo>
                      <a:pt x="73" y="370"/>
                    </a:lnTo>
                    <a:lnTo>
                      <a:pt x="89" y="711"/>
                    </a:lnTo>
                    <a:lnTo>
                      <a:pt x="77" y="1097"/>
                    </a:lnTo>
                    <a:lnTo>
                      <a:pt x="73" y="1118"/>
                    </a:lnTo>
                    <a:lnTo>
                      <a:pt x="55" y="1128"/>
                    </a:lnTo>
                    <a:lnTo>
                      <a:pt x="23" y="1106"/>
                    </a:lnTo>
                    <a:lnTo>
                      <a:pt x="17" y="908"/>
                    </a:lnTo>
                    <a:lnTo>
                      <a:pt x="34" y="711"/>
                    </a:lnTo>
                    <a:lnTo>
                      <a:pt x="17" y="370"/>
                    </a:lnTo>
                    <a:lnTo>
                      <a:pt x="0" y="27"/>
                    </a:lnTo>
                    <a:lnTo>
                      <a:pt x="9" y="8"/>
                    </a:lnTo>
                    <a:lnTo>
                      <a:pt x="28" y="0"/>
                    </a:lnTo>
                    <a:lnTo>
                      <a:pt x="56" y="27"/>
                    </a:lnTo>
                    <a:lnTo>
                      <a:pt x="56" y="27"/>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5" name="Freeform 261"/>
              <p:cNvSpPr>
                <a:spLocks/>
              </p:cNvSpPr>
              <p:nvPr/>
            </p:nvSpPr>
            <p:spPr bwMode="auto">
              <a:xfrm>
                <a:off x="4477" y="1028"/>
                <a:ext cx="203" cy="489"/>
              </a:xfrm>
              <a:custGeom>
                <a:avLst/>
                <a:gdLst/>
                <a:ahLst/>
                <a:cxnLst>
                  <a:cxn ang="0">
                    <a:pos x="30" y="9"/>
                  </a:cxn>
                  <a:cxn ang="0">
                    <a:pos x="65" y="54"/>
                  </a:cxn>
                  <a:cxn ang="0">
                    <a:pos x="99" y="87"/>
                  </a:cxn>
                  <a:cxn ang="0">
                    <a:pos x="136" y="116"/>
                  </a:cxn>
                  <a:cxn ang="0">
                    <a:pos x="170" y="140"/>
                  </a:cxn>
                  <a:cxn ang="0">
                    <a:pos x="246" y="188"/>
                  </a:cxn>
                  <a:cxn ang="0">
                    <a:pos x="327" y="256"/>
                  </a:cxn>
                  <a:cxn ang="0">
                    <a:pos x="378" y="329"/>
                  </a:cxn>
                  <a:cxn ang="0">
                    <a:pos x="403" y="406"/>
                  </a:cxn>
                  <a:cxn ang="0">
                    <a:pos x="401" y="585"/>
                  </a:cxn>
                  <a:cxn ang="0">
                    <a:pos x="391" y="739"/>
                  </a:cxn>
                  <a:cxn ang="0">
                    <a:pos x="383" y="843"/>
                  </a:cxn>
                  <a:cxn ang="0">
                    <a:pos x="363" y="885"/>
                  </a:cxn>
                  <a:cxn ang="0">
                    <a:pos x="326" y="910"/>
                  </a:cxn>
                  <a:cxn ang="0">
                    <a:pos x="31" y="976"/>
                  </a:cxn>
                  <a:cxn ang="0">
                    <a:pos x="15" y="971"/>
                  </a:cxn>
                  <a:cxn ang="0">
                    <a:pos x="18" y="950"/>
                  </a:cxn>
                  <a:cxn ang="0">
                    <a:pos x="33" y="925"/>
                  </a:cxn>
                  <a:cxn ang="0">
                    <a:pos x="57" y="910"/>
                  </a:cxn>
                  <a:cxn ang="0">
                    <a:pos x="311" y="855"/>
                  </a:cxn>
                  <a:cxn ang="0">
                    <a:pos x="339" y="810"/>
                  </a:cxn>
                  <a:cxn ang="0">
                    <a:pos x="335" y="739"/>
                  </a:cxn>
                  <a:cxn ang="0">
                    <a:pos x="345" y="579"/>
                  </a:cxn>
                  <a:cxn ang="0">
                    <a:pos x="350" y="425"/>
                  </a:cxn>
                  <a:cxn ang="0">
                    <a:pos x="332" y="357"/>
                  </a:cxn>
                  <a:cxn ang="0">
                    <a:pos x="314" y="326"/>
                  </a:cxn>
                  <a:cxn ang="0">
                    <a:pos x="288" y="296"/>
                  </a:cxn>
                  <a:cxn ang="0">
                    <a:pos x="0" y="54"/>
                  </a:cxn>
                  <a:cxn ang="0">
                    <a:pos x="0" y="9"/>
                  </a:cxn>
                  <a:cxn ang="0">
                    <a:pos x="13" y="0"/>
                  </a:cxn>
                  <a:cxn ang="0">
                    <a:pos x="30" y="9"/>
                  </a:cxn>
                  <a:cxn ang="0">
                    <a:pos x="30" y="9"/>
                  </a:cxn>
                </a:cxnLst>
                <a:rect l="0" t="0" r="r" b="b"/>
                <a:pathLst>
                  <a:path w="403" h="976">
                    <a:moveTo>
                      <a:pt x="30" y="9"/>
                    </a:moveTo>
                    <a:lnTo>
                      <a:pt x="65" y="54"/>
                    </a:lnTo>
                    <a:lnTo>
                      <a:pt x="99" y="87"/>
                    </a:lnTo>
                    <a:lnTo>
                      <a:pt x="136" y="116"/>
                    </a:lnTo>
                    <a:lnTo>
                      <a:pt x="170" y="140"/>
                    </a:lnTo>
                    <a:lnTo>
                      <a:pt x="246" y="188"/>
                    </a:lnTo>
                    <a:lnTo>
                      <a:pt x="327" y="256"/>
                    </a:lnTo>
                    <a:lnTo>
                      <a:pt x="378" y="329"/>
                    </a:lnTo>
                    <a:lnTo>
                      <a:pt x="403" y="406"/>
                    </a:lnTo>
                    <a:lnTo>
                      <a:pt x="401" y="585"/>
                    </a:lnTo>
                    <a:lnTo>
                      <a:pt x="391" y="739"/>
                    </a:lnTo>
                    <a:lnTo>
                      <a:pt x="383" y="843"/>
                    </a:lnTo>
                    <a:lnTo>
                      <a:pt x="363" y="885"/>
                    </a:lnTo>
                    <a:lnTo>
                      <a:pt x="326" y="910"/>
                    </a:lnTo>
                    <a:lnTo>
                      <a:pt x="31" y="976"/>
                    </a:lnTo>
                    <a:lnTo>
                      <a:pt x="15" y="971"/>
                    </a:lnTo>
                    <a:lnTo>
                      <a:pt x="18" y="950"/>
                    </a:lnTo>
                    <a:lnTo>
                      <a:pt x="33" y="925"/>
                    </a:lnTo>
                    <a:lnTo>
                      <a:pt x="57" y="910"/>
                    </a:lnTo>
                    <a:lnTo>
                      <a:pt x="311" y="855"/>
                    </a:lnTo>
                    <a:lnTo>
                      <a:pt x="339" y="810"/>
                    </a:lnTo>
                    <a:lnTo>
                      <a:pt x="335" y="739"/>
                    </a:lnTo>
                    <a:lnTo>
                      <a:pt x="345" y="579"/>
                    </a:lnTo>
                    <a:lnTo>
                      <a:pt x="350" y="425"/>
                    </a:lnTo>
                    <a:lnTo>
                      <a:pt x="332" y="357"/>
                    </a:lnTo>
                    <a:lnTo>
                      <a:pt x="314" y="326"/>
                    </a:lnTo>
                    <a:lnTo>
                      <a:pt x="288" y="296"/>
                    </a:lnTo>
                    <a:lnTo>
                      <a:pt x="0" y="54"/>
                    </a:lnTo>
                    <a:lnTo>
                      <a:pt x="0" y="9"/>
                    </a:lnTo>
                    <a:lnTo>
                      <a:pt x="13" y="0"/>
                    </a:lnTo>
                    <a:lnTo>
                      <a:pt x="30" y="9"/>
                    </a:lnTo>
                    <a:lnTo>
                      <a:pt x="30" y="9"/>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6" name="Freeform 262"/>
              <p:cNvSpPr>
                <a:spLocks/>
              </p:cNvSpPr>
              <p:nvPr/>
            </p:nvSpPr>
            <p:spPr bwMode="auto">
              <a:xfrm>
                <a:off x="4588" y="1300"/>
                <a:ext cx="44" cy="151"/>
              </a:xfrm>
              <a:custGeom>
                <a:avLst/>
                <a:gdLst/>
                <a:ahLst/>
                <a:cxnLst>
                  <a:cxn ang="0">
                    <a:pos x="87" y="33"/>
                  </a:cxn>
                  <a:cxn ang="0">
                    <a:pos x="54" y="281"/>
                  </a:cxn>
                  <a:cxn ang="0">
                    <a:pos x="42" y="300"/>
                  </a:cxn>
                  <a:cxn ang="0">
                    <a:pos x="22" y="303"/>
                  </a:cxn>
                  <a:cxn ang="0">
                    <a:pos x="0" y="270"/>
                  </a:cxn>
                  <a:cxn ang="0">
                    <a:pos x="33" y="20"/>
                  </a:cxn>
                  <a:cxn ang="0">
                    <a:pos x="46" y="1"/>
                  </a:cxn>
                  <a:cxn ang="0">
                    <a:pos x="66" y="0"/>
                  </a:cxn>
                  <a:cxn ang="0">
                    <a:pos x="87" y="33"/>
                  </a:cxn>
                  <a:cxn ang="0">
                    <a:pos x="87" y="33"/>
                  </a:cxn>
                </a:cxnLst>
                <a:rect l="0" t="0" r="r" b="b"/>
                <a:pathLst>
                  <a:path w="87" h="303">
                    <a:moveTo>
                      <a:pt x="87" y="33"/>
                    </a:moveTo>
                    <a:lnTo>
                      <a:pt x="54" y="281"/>
                    </a:lnTo>
                    <a:lnTo>
                      <a:pt x="42" y="300"/>
                    </a:lnTo>
                    <a:lnTo>
                      <a:pt x="22" y="303"/>
                    </a:lnTo>
                    <a:lnTo>
                      <a:pt x="0" y="270"/>
                    </a:lnTo>
                    <a:lnTo>
                      <a:pt x="33" y="20"/>
                    </a:lnTo>
                    <a:lnTo>
                      <a:pt x="46" y="1"/>
                    </a:lnTo>
                    <a:lnTo>
                      <a:pt x="66" y="0"/>
                    </a:lnTo>
                    <a:lnTo>
                      <a:pt x="87" y="33"/>
                    </a:lnTo>
                    <a:lnTo>
                      <a:pt x="87" y="33"/>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7" name="Freeform 263"/>
              <p:cNvSpPr>
                <a:spLocks/>
              </p:cNvSpPr>
              <p:nvPr/>
            </p:nvSpPr>
            <p:spPr bwMode="auto">
              <a:xfrm>
                <a:off x="4535" y="1296"/>
                <a:ext cx="35" cy="148"/>
              </a:xfrm>
              <a:custGeom>
                <a:avLst/>
                <a:gdLst/>
                <a:ahLst/>
                <a:cxnLst>
                  <a:cxn ang="0">
                    <a:pos x="53" y="18"/>
                  </a:cxn>
                  <a:cxn ang="0">
                    <a:pos x="71" y="140"/>
                  </a:cxn>
                  <a:cxn ang="0">
                    <a:pos x="66" y="265"/>
                  </a:cxn>
                  <a:cxn ang="0">
                    <a:pos x="57" y="285"/>
                  </a:cxn>
                  <a:cxn ang="0">
                    <a:pos x="38" y="293"/>
                  </a:cxn>
                  <a:cxn ang="0">
                    <a:pos x="10" y="265"/>
                  </a:cxn>
                  <a:cxn ang="0">
                    <a:pos x="0" y="35"/>
                  </a:cxn>
                  <a:cxn ang="0">
                    <a:pos x="3" y="12"/>
                  </a:cxn>
                  <a:cxn ang="0">
                    <a:pos x="20" y="0"/>
                  </a:cxn>
                  <a:cxn ang="0">
                    <a:pos x="53" y="18"/>
                  </a:cxn>
                  <a:cxn ang="0">
                    <a:pos x="53" y="18"/>
                  </a:cxn>
                </a:cxnLst>
                <a:rect l="0" t="0" r="r" b="b"/>
                <a:pathLst>
                  <a:path w="71" h="293">
                    <a:moveTo>
                      <a:pt x="53" y="18"/>
                    </a:moveTo>
                    <a:lnTo>
                      <a:pt x="71" y="140"/>
                    </a:lnTo>
                    <a:lnTo>
                      <a:pt x="66" y="265"/>
                    </a:lnTo>
                    <a:lnTo>
                      <a:pt x="57" y="285"/>
                    </a:lnTo>
                    <a:lnTo>
                      <a:pt x="38" y="293"/>
                    </a:lnTo>
                    <a:lnTo>
                      <a:pt x="10" y="265"/>
                    </a:lnTo>
                    <a:lnTo>
                      <a:pt x="0" y="35"/>
                    </a:lnTo>
                    <a:lnTo>
                      <a:pt x="3" y="12"/>
                    </a:lnTo>
                    <a:lnTo>
                      <a:pt x="20" y="0"/>
                    </a:lnTo>
                    <a:lnTo>
                      <a:pt x="53" y="18"/>
                    </a:lnTo>
                    <a:lnTo>
                      <a:pt x="53" y="18"/>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8" name="Freeform 264"/>
              <p:cNvSpPr>
                <a:spLocks/>
              </p:cNvSpPr>
              <p:nvPr/>
            </p:nvSpPr>
            <p:spPr bwMode="auto">
              <a:xfrm>
                <a:off x="4006" y="1492"/>
                <a:ext cx="455" cy="145"/>
              </a:xfrm>
              <a:custGeom>
                <a:avLst/>
                <a:gdLst/>
                <a:ahLst/>
                <a:cxnLst>
                  <a:cxn ang="0">
                    <a:pos x="143" y="31"/>
                  </a:cxn>
                  <a:cxn ang="0">
                    <a:pos x="126" y="61"/>
                  </a:cxn>
                  <a:cxn ang="0">
                    <a:pos x="98" y="80"/>
                  </a:cxn>
                  <a:cxn ang="0">
                    <a:pos x="56" y="128"/>
                  </a:cxn>
                  <a:cxn ang="0">
                    <a:pos x="68" y="144"/>
                  </a:cxn>
                  <a:cxn ang="0">
                    <a:pos x="92" y="150"/>
                  </a:cxn>
                  <a:cxn ang="0">
                    <a:pos x="176" y="179"/>
                  </a:cxn>
                  <a:cxn ang="0">
                    <a:pos x="252" y="199"/>
                  </a:cxn>
                  <a:cxn ang="0">
                    <a:pos x="418" y="221"/>
                  </a:cxn>
                  <a:cxn ang="0">
                    <a:pos x="561" y="238"/>
                  </a:cxn>
                  <a:cxn ang="0">
                    <a:pos x="703" y="238"/>
                  </a:cxn>
                  <a:cxn ang="0">
                    <a:pos x="793" y="242"/>
                  </a:cxn>
                  <a:cxn ang="0">
                    <a:pos x="831" y="238"/>
                  </a:cxn>
                  <a:cxn ang="0">
                    <a:pos x="857" y="211"/>
                  </a:cxn>
                  <a:cxn ang="0">
                    <a:pos x="854" y="191"/>
                  </a:cxn>
                  <a:cxn ang="0">
                    <a:pos x="833" y="181"/>
                  </a:cxn>
                  <a:cxn ang="0">
                    <a:pos x="786" y="150"/>
                  </a:cxn>
                  <a:cxn ang="0">
                    <a:pos x="784" y="128"/>
                  </a:cxn>
                  <a:cxn ang="0">
                    <a:pos x="798" y="114"/>
                  </a:cxn>
                  <a:cxn ang="0">
                    <a:pos x="834" y="125"/>
                  </a:cxn>
                  <a:cxn ang="0">
                    <a:pos x="858" y="155"/>
                  </a:cxn>
                  <a:cxn ang="0">
                    <a:pos x="887" y="178"/>
                  </a:cxn>
                  <a:cxn ang="0">
                    <a:pos x="908" y="232"/>
                  </a:cxn>
                  <a:cxn ang="0">
                    <a:pos x="875" y="273"/>
                  </a:cxn>
                  <a:cxn ang="0">
                    <a:pos x="827" y="288"/>
                  </a:cxn>
                  <a:cxn ang="0">
                    <a:pos x="707" y="294"/>
                  </a:cxn>
                  <a:cxn ang="0">
                    <a:pos x="561" y="292"/>
                  </a:cxn>
                  <a:cxn ang="0">
                    <a:pos x="413" y="277"/>
                  </a:cxn>
                  <a:cxn ang="0">
                    <a:pos x="241" y="253"/>
                  </a:cxn>
                  <a:cxn ang="0">
                    <a:pos x="74" y="203"/>
                  </a:cxn>
                  <a:cxn ang="0">
                    <a:pos x="21" y="175"/>
                  </a:cxn>
                  <a:cxn ang="0">
                    <a:pos x="0" y="123"/>
                  </a:cxn>
                  <a:cxn ang="0">
                    <a:pos x="15" y="93"/>
                  </a:cxn>
                  <a:cxn ang="0">
                    <a:pos x="43" y="74"/>
                  </a:cxn>
                  <a:cxn ang="0">
                    <a:pos x="89" y="22"/>
                  </a:cxn>
                  <a:cxn ang="0">
                    <a:pos x="101" y="4"/>
                  </a:cxn>
                  <a:cxn ang="0">
                    <a:pos x="120" y="0"/>
                  </a:cxn>
                  <a:cxn ang="0">
                    <a:pos x="143" y="31"/>
                  </a:cxn>
                  <a:cxn ang="0">
                    <a:pos x="143" y="31"/>
                  </a:cxn>
                </a:cxnLst>
                <a:rect l="0" t="0" r="r" b="b"/>
                <a:pathLst>
                  <a:path w="908" h="294">
                    <a:moveTo>
                      <a:pt x="143" y="31"/>
                    </a:moveTo>
                    <a:lnTo>
                      <a:pt x="126" y="61"/>
                    </a:lnTo>
                    <a:lnTo>
                      <a:pt x="98" y="80"/>
                    </a:lnTo>
                    <a:lnTo>
                      <a:pt x="56" y="128"/>
                    </a:lnTo>
                    <a:lnTo>
                      <a:pt x="68" y="144"/>
                    </a:lnTo>
                    <a:lnTo>
                      <a:pt x="92" y="150"/>
                    </a:lnTo>
                    <a:lnTo>
                      <a:pt x="176" y="179"/>
                    </a:lnTo>
                    <a:lnTo>
                      <a:pt x="252" y="199"/>
                    </a:lnTo>
                    <a:lnTo>
                      <a:pt x="418" y="221"/>
                    </a:lnTo>
                    <a:lnTo>
                      <a:pt x="561" y="238"/>
                    </a:lnTo>
                    <a:lnTo>
                      <a:pt x="703" y="238"/>
                    </a:lnTo>
                    <a:lnTo>
                      <a:pt x="793" y="242"/>
                    </a:lnTo>
                    <a:lnTo>
                      <a:pt x="831" y="238"/>
                    </a:lnTo>
                    <a:lnTo>
                      <a:pt x="857" y="211"/>
                    </a:lnTo>
                    <a:lnTo>
                      <a:pt x="854" y="191"/>
                    </a:lnTo>
                    <a:lnTo>
                      <a:pt x="833" y="181"/>
                    </a:lnTo>
                    <a:lnTo>
                      <a:pt x="786" y="150"/>
                    </a:lnTo>
                    <a:lnTo>
                      <a:pt x="784" y="128"/>
                    </a:lnTo>
                    <a:lnTo>
                      <a:pt x="798" y="114"/>
                    </a:lnTo>
                    <a:lnTo>
                      <a:pt x="834" y="125"/>
                    </a:lnTo>
                    <a:lnTo>
                      <a:pt x="858" y="155"/>
                    </a:lnTo>
                    <a:lnTo>
                      <a:pt x="887" y="178"/>
                    </a:lnTo>
                    <a:lnTo>
                      <a:pt x="908" y="232"/>
                    </a:lnTo>
                    <a:lnTo>
                      <a:pt x="875" y="273"/>
                    </a:lnTo>
                    <a:lnTo>
                      <a:pt x="827" y="288"/>
                    </a:lnTo>
                    <a:lnTo>
                      <a:pt x="707" y="294"/>
                    </a:lnTo>
                    <a:lnTo>
                      <a:pt x="561" y="292"/>
                    </a:lnTo>
                    <a:lnTo>
                      <a:pt x="413" y="277"/>
                    </a:lnTo>
                    <a:lnTo>
                      <a:pt x="241" y="253"/>
                    </a:lnTo>
                    <a:lnTo>
                      <a:pt x="74" y="203"/>
                    </a:lnTo>
                    <a:lnTo>
                      <a:pt x="21" y="175"/>
                    </a:lnTo>
                    <a:lnTo>
                      <a:pt x="0" y="123"/>
                    </a:lnTo>
                    <a:lnTo>
                      <a:pt x="15" y="93"/>
                    </a:lnTo>
                    <a:lnTo>
                      <a:pt x="43" y="74"/>
                    </a:lnTo>
                    <a:lnTo>
                      <a:pt x="89" y="22"/>
                    </a:lnTo>
                    <a:lnTo>
                      <a:pt x="101" y="4"/>
                    </a:lnTo>
                    <a:lnTo>
                      <a:pt x="120" y="0"/>
                    </a:lnTo>
                    <a:lnTo>
                      <a:pt x="143" y="31"/>
                    </a:lnTo>
                    <a:lnTo>
                      <a:pt x="143" y="3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89" name="Freeform 265"/>
              <p:cNvSpPr>
                <a:spLocks/>
              </p:cNvSpPr>
              <p:nvPr/>
            </p:nvSpPr>
            <p:spPr bwMode="auto">
              <a:xfrm>
                <a:off x="4429" y="1530"/>
                <a:ext cx="145" cy="279"/>
              </a:xfrm>
              <a:custGeom>
                <a:avLst/>
                <a:gdLst/>
                <a:ahLst/>
                <a:cxnLst>
                  <a:cxn ang="0">
                    <a:pos x="38" y="1"/>
                  </a:cxn>
                  <a:cxn ang="0">
                    <a:pos x="183" y="66"/>
                  </a:cxn>
                  <a:cxn ang="0">
                    <a:pos x="291" y="141"/>
                  </a:cxn>
                  <a:cxn ang="0">
                    <a:pos x="284" y="182"/>
                  </a:cxn>
                  <a:cxn ang="0">
                    <a:pos x="267" y="220"/>
                  </a:cxn>
                  <a:cxn ang="0">
                    <a:pos x="237" y="372"/>
                  </a:cxn>
                  <a:cxn ang="0">
                    <a:pos x="248" y="526"/>
                  </a:cxn>
                  <a:cxn ang="0">
                    <a:pos x="243" y="547"/>
                  </a:cxn>
                  <a:cxn ang="0">
                    <a:pos x="226" y="556"/>
                  </a:cxn>
                  <a:cxn ang="0">
                    <a:pos x="198" y="532"/>
                  </a:cxn>
                  <a:cxn ang="0">
                    <a:pos x="184" y="368"/>
                  </a:cxn>
                  <a:cxn ang="0">
                    <a:pos x="214" y="206"/>
                  </a:cxn>
                  <a:cxn ang="0">
                    <a:pos x="236" y="152"/>
                  </a:cxn>
                  <a:cxn ang="0">
                    <a:pos x="205" y="126"/>
                  </a:cxn>
                  <a:cxn ang="0">
                    <a:pos x="157" y="116"/>
                  </a:cxn>
                  <a:cxn ang="0">
                    <a:pos x="14" y="51"/>
                  </a:cxn>
                  <a:cxn ang="0">
                    <a:pos x="0" y="13"/>
                  </a:cxn>
                  <a:cxn ang="0">
                    <a:pos x="15" y="0"/>
                  </a:cxn>
                  <a:cxn ang="0">
                    <a:pos x="38" y="1"/>
                  </a:cxn>
                  <a:cxn ang="0">
                    <a:pos x="38" y="1"/>
                  </a:cxn>
                </a:cxnLst>
                <a:rect l="0" t="0" r="r" b="b"/>
                <a:pathLst>
                  <a:path w="291" h="556">
                    <a:moveTo>
                      <a:pt x="38" y="1"/>
                    </a:moveTo>
                    <a:lnTo>
                      <a:pt x="183" y="66"/>
                    </a:lnTo>
                    <a:lnTo>
                      <a:pt x="291" y="141"/>
                    </a:lnTo>
                    <a:lnTo>
                      <a:pt x="284" y="182"/>
                    </a:lnTo>
                    <a:lnTo>
                      <a:pt x="267" y="220"/>
                    </a:lnTo>
                    <a:lnTo>
                      <a:pt x="237" y="372"/>
                    </a:lnTo>
                    <a:lnTo>
                      <a:pt x="248" y="526"/>
                    </a:lnTo>
                    <a:lnTo>
                      <a:pt x="243" y="547"/>
                    </a:lnTo>
                    <a:lnTo>
                      <a:pt x="226" y="556"/>
                    </a:lnTo>
                    <a:lnTo>
                      <a:pt x="198" y="532"/>
                    </a:lnTo>
                    <a:lnTo>
                      <a:pt x="184" y="368"/>
                    </a:lnTo>
                    <a:lnTo>
                      <a:pt x="214" y="206"/>
                    </a:lnTo>
                    <a:lnTo>
                      <a:pt x="236" y="152"/>
                    </a:lnTo>
                    <a:lnTo>
                      <a:pt x="205" y="126"/>
                    </a:lnTo>
                    <a:lnTo>
                      <a:pt x="157" y="116"/>
                    </a:lnTo>
                    <a:lnTo>
                      <a:pt x="14" y="51"/>
                    </a:lnTo>
                    <a:lnTo>
                      <a:pt x="0" y="13"/>
                    </a:lnTo>
                    <a:lnTo>
                      <a:pt x="15" y="0"/>
                    </a:lnTo>
                    <a:lnTo>
                      <a:pt x="38" y="1"/>
                    </a:lnTo>
                    <a:lnTo>
                      <a:pt x="38" y="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0" name="Freeform 266"/>
              <p:cNvSpPr>
                <a:spLocks/>
              </p:cNvSpPr>
              <p:nvPr/>
            </p:nvSpPr>
            <p:spPr bwMode="auto">
              <a:xfrm>
                <a:off x="3847" y="1499"/>
                <a:ext cx="210" cy="189"/>
              </a:xfrm>
              <a:custGeom>
                <a:avLst/>
                <a:gdLst/>
                <a:ahLst/>
                <a:cxnLst>
                  <a:cxn ang="0">
                    <a:pos x="402" y="52"/>
                  </a:cxn>
                  <a:cxn ang="0">
                    <a:pos x="233" y="93"/>
                  </a:cxn>
                  <a:cxn ang="0">
                    <a:pos x="65" y="113"/>
                  </a:cxn>
                  <a:cxn ang="0">
                    <a:pos x="56" y="363"/>
                  </a:cxn>
                  <a:cxn ang="0">
                    <a:pos x="49" y="381"/>
                  </a:cxn>
                  <a:cxn ang="0">
                    <a:pos x="29" y="381"/>
                  </a:cxn>
                  <a:cxn ang="0">
                    <a:pos x="0" y="344"/>
                  </a:cxn>
                  <a:cxn ang="0">
                    <a:pos x="12" y="84"/>
                  </a:cxn>
                  <a:cxn ang="0">
                    <a:pos x="20" y="65"/>
                  </a:cxn>
                  <a:cxn ang="0">
                    <a:pos x="40" y="59"/>
                  </a:cxn>
                  <a:cxn ang="0">
                    <a:pos x="216" y="39"/>
                  </a:cxn>
                  <a:cxn ang="0">
                    <a:pos x="390" y="0"/>
                  </a:cxn>
                  <a:cxn ang="0">
                    <a:pos x="412" y="3"/>
                  </a:cxn>
                  <a:cxn ang="0">
                    <a:pos x="423" y="21"/>
                  </a:cxn>
                  <a:cxn ang="0">
                    <a:pos x="420" y="40"/>
                  </a:cxn>
                  <a:cxn ang="0">
                    <a:pos x="402" y="52"/>
                  </a:cxn>
                  <a:cxn ang="0">
                    <a:pos x="402" y="52"/>
                  </a:cxn>
                </a:cxnLst>
                <a:rect l="0" t="0" r="r" b="b"/>
                <a:pathLst>
                  <a:path w="423" h="381">
                    <a:moveTo>
                      <a:pt x="402" y="52"/>
                    </a:moveTo>
                    <a:lnTo>
                      <a:pt x="233" y="93"/>
                    </a:lnTo>
                    <a:lnTo>
                      <a:pt x="65" y="113"/>
                    </a:lnTo>
                    <a:lnTo>
                      <a:pt x="56" y="363"/>
                    </a:lnTo>
                    <a:lnTo>
                      <a:pt x="49" y="381"/>
                    </a:lnTo>
                    <a:lnTo>
                      <a:pt x="29" y="381"/>
                    </a:lnTo>
                    <a:lnTo>
                      <a:pt x="0" y="344"/>
                    </a:lnTo>
                    <a:lnTo>
                      <a:pt x="12" y="84"/>
                    </a:lnTo>
                    <a:lnTo>
                      <a:pt x="20" y="65"/>
                    </a:lnTo>
                    <a:lnTo>
                      <a:pt x="40" y="59"/>
                    </a:lnTo>
                    <a:lnTo>
                      <a:pt x="216" y="39"/>
                    </a:lnTo>
                    <a:lnTo>
                      <a:pt x="390" y="0"/>
                    </a:lnTo>
                    <a:lnTo>
                      <a:pt x="412" y="3"/>
                    </a:lnTo>
                    <a:lnTo>
                      <a:pt x="423" y="21"/>
                    </a:lnTo>
                    <a:lnTo>
                      <a:pt x="420" y="40"/>
                    </a:lnTo>
                    <a:lnTo>
                      <a:pt x="402" y="52"/>
                    </a:lnTo>
                    <a:lnTo>
                      <a:pt x="402" y="52"/>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1" name="Freeform 267"/>
              <p:cNvSpPr>
                <a:spLocks/>
              </p:cNvSpPr>
              <p:nvPr/>
            </p:nvSpPr>
            <p:spPr bwMode="auto">
              <a:xfrm>
                <a:off x="4172" y="1778"/>
                <a:ext cx="379" cy="110"/>
              </a:xfrm>
              <a:custGeom>
                <a:avLst/>
                <a:gdLst/>
                <a:ahLst/>
                <a:cxnLst>
                  <a:cxn ang="0">
                    <a:pos x="45" y="160"/>
                  </a:cxn>
                  <a:cxn ang="0">
                    <a:pos x="110" y="172"/>
                  </a:cxn>
                  <a:cxn ang="0">
                    <a:pos x="175" y="166"/>
                  </a:cxn>
                  <a:cxn ang="0">
                    <a:pos x="272" y="124"/>
                  </a:cxn>
                  <a:cxn ang="0">
                    <a:pos x="395" y="77"/>
                  </a:cxn>
                  <a:cxn ang="0">
                    <a:pos x="491" y="44"/>
                  </a:cxn>
                  <a:cxn ang="0">
                    <a:pos x="589" y="18"/>
                  </a:cxn>
                  <a:cxn ang="0">
                    <a:pos x="720" y="0"/>
                  </a:cxn>
                  <a:cxn ang="0">
                    <a:pos x="756" y="27"/>
                  </a:cxn>
                  <a:cxn ang="0">
                    <a:pos x="755" y="50"/>
                  </a:cxn>
                  <a:cxn ang="0">
                    <a:pos x="736" y="62"/>
                  </a:cxn>
                  <a:cxn ang="0">
                    <a:pos x="509" y="99"/>
                  </a:cxn>
                  <a:cxn ang="0">
                    <a:pos x="412" y="131"/>
                  </a:cxn>
                  <a:cxn ang="0">
                    <a:pos x="290" y="176"/>
                  </a:cxn>
                  <a:cxn ang="0">
                    <a:pos x="237" y="200"/>
                  </a:cxn>
                  <a:cxn ang="0">
                    <a:pos x="184" y="220"/>
                  </a:cxn>
                  <a:cxn ang="0">
                    <a:pos x="97" y="223"/>
                  </a:cxn>
                  <a:cxn ang="0">
                    <a:pos x="8" y="207"/>
                  </a:cxn>
                  <a:cxn ang="0">
                    <a:pos x="0" y="181"/>
                  </a:cxn>
                  <a:cxn ang="0">
                    <a:pos x="20" y="166"/>
                  </a:cxn>
                  <a:cxn ang="0">
                    <a:pos x="45" y="160"/>
                  </a:cxn>
                  <a:cxn ang="0">
                    <a:pos x="45" y="160"/>
                  </a:cxn>
                </a:cxnLst>
                <a:rect l="0" t="0" r="r" b="b"/>
                <a:pathLst>
                  <a:path w="756" h="223">
                    <a:moveTo>
                      <a:pt x="45" y="160"/>
                    </a:moveTo>
                    <a:lnTo>
                      <a:pt x="110" y="172"/>
                    </a:lnTo>
                    <a:lnTo>
                      <a:pt x="175" y="166"/>
                    </a:lnTo>
                    <a:lnTo>
                      <a:pt x="272" y="124"/>
                    </a:lnTo>
                    <a:lnTo>
                      <a:pt x="395" y="77"/>
                    </a:lnTo>
                    <a:lnTo>
                      <a:pt x="491" y="44"/>
                    </a:lnTo>
                    <a:lnTo>
                      <a:pt x="589" y="18"/>
                    </a:lnTo>
                    <a:lnTo>
                      <a:pt x="720" y="0"/>
                    </a:lnTo>
                    <a:lnTo>
                      <a:pt x="756" y="27"/>
                    </a:lnTo>
                    <a:lnTo>
                      <a:pt x="755" y="50"/>
                    </a:lnTo>
                    <a:lnTo>
                      <a:pt x="736" y="62"/>
                    </a:lnTo>
                    <a:lnTo>
                      <a:pt x="509" y="99"/>
                    </a:lnTo>
                    <a:lnTo>
                      <a:pt x="412" y="131"/>
                    </a:lnTo>
                    <a:lnTo>
                      <a:pt x="290" y="176"/>
                    </a:lnTo>
                    <a:lnTo>
                      <a:pt x="237" y="200"/>
                    </a:lnTo>
                    <a:lnTo>
                      <a:pt x="184" y="220"/>
                    </a:lnTo>
                    <a:lnTo>
                      <a:pt x="97" y="223"/>
                    </a:lnTo>
                    <a:lnTo>
                      <a:pt x="8" y="207"/>
                    </a:lnTo>
                    <a:lnTo>
                      <a:pt x="0" y="181"/>
                    </a:lnTo>
                    <a:lnTo>
                      <a:pt x="20" y="166"/>
                    </a:lnTo>
                    <a:lnTo>
                      <a:pt x="45" y="160"/>
                    </a:lnTo>
                    <a:lnTo>
                      <a:pt x="45" y="16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2" name="Freeform 268"/>
              <p:cNvSpPr>
                <a:spLocks/>
              </p:cNvSpPr>
              <p:nvPr/>
            </p:nvSpPr>
            <p:spPr bwMode="auto">
              <a:xfrm>
                <a:off x="3660" y="1678"/>
                <a:ext cx="547" cy="334"/>
              </a:xfrm>
              <a:custGeom>
                <a:avLst/>
                <a:gdLst/>
                <a:ahLst/>
                <a:cxnLst>
                  <a:cxn ang="0">
                    <a:pos x="22" y="41"/>
                  </a:cxn>
                  <a:cxn ang="0">
                    <a:pos x="83" y="18"/>
                  </a:cxn>
                  <a:cxn ang="0">
                    <a:pos x="140" y="5"/>
                  </a:cxn>
                  <a:cxn ang="0">
                    <a:pos x="249" y="0"/>
                  </a:cxn>
                  <a:cxn ang="0">
                    <a:pos x="480" y="48"/>
                  </a:cxn>
                  <a:cxn ang="0">
                    <a:pos x="573" y="76"/>
                  </a:cxn>
                  <a:cxn ang="0">
                    <a:pos x="656" y="98"/>
                  </a:cxn>
                  <a:cxn ang="0">
                    <a:pos x="739" y="121"/>
                  </a:cxn>
                  <a:cxn ang="0">
                    <a:pos x="834" y="145"/>
                  </a:cxn>
                  <a:cxn ang="0">
                    <a:pos x="1026" y="198"/>
                  </a:cxn>
                  <a:cxn ang="0">
                    <a:pos x="1086" y="270"/>
                  </a:cxn>
                  <a:cxn ang="0">
                    <a:pos x="1089" y="371"/>
                  </a:cxn>
                  <a:cxn ang="0">
                    <a:pos x="1059" y="426"/>
                  </a:cxn>
                  <a:cxn ang="0">
                    <a:pos x="1011" y="472"/>
                  </a:cxn>
                  <a:cxn ang="0">
                    <a:pos x="952" y="530"/>
                  </a:cxn>
                  <a:cxn ang="0">
                    <a:pos x="894" y="575"/>
                  </a:cxn>
                  <a:cxn ang="0">
                    <a:pos x="769" y="670"/>
                  </a:cxn>
                  <a:cxn ang="0">
                    <a:pos x="730" y="667"/>
                  </a:cxn>
                  <a:cxn ang="0">
                    <a:pos x="731" y="629"/>
                  </a:cxn>
                  <a:cxn ang="0">
                    <a:pos x="796" y="578"/>
                  </a:cxn>
                  <a:cxn ang="0">
                    <a:pos x="855" y="536"/>
                  </a:cxn>
                  <a:cxn ang="0">
                    <a:pos x="968" y="436"/>
                  </a:cxn>
                  <a:cxn ang="0">
                    <a:pos x="1035" y="361"/>
                  </a:cxn>
                  <a:cxn ang="0">
                    <a:pos x="1038" y="326"/>
                  </a:cxn>
                  <a:cxn ang="0">
                    <a:pos x="1035" y="294"/>
                  </a:cxn>
                  <a:cxn ang="0">
                    <a:pos x="1021" y="266"/>
                  </a:cxn>
                  <a:cxn ang="0">
                    <a:pos x="999" y="245"/>
                  </a:cxn>
                  <a:cxn ang="0">
                    <a:pos x="913" y="214"/>
                  </a:cxn>
                  <a:cxn ang="0">
                    <a:pos x="822" y="198"/>
                  </a:cxn>
                  <a:cxn ang="0">
                    <a:pos x="642" y="153"/>
                  </a:cxn>
                  <a:cxn ang="0">
                    <a:pos x="559" y="128"/>
                  </a:cxn>
                  <a:cxn ang="0">
                    <a:pos x="464" y="103"/>
                  </a:cxn>
                  <a:cxn ang="0">
                    <a:pos x="351" y="71"/>
                  </a:cxn>
                  <a:cxn ang="0">
                    <a:pos x="244" y="50"/>
                  </a:cxn>
                  <a:cxn ang="0">
                    <a:pos x="137" y="50"/>
                  </a:cxn>
                  <a:cxn ang="0">
                    <a:pos x="27" y="82"/>
                  </a:cxn>
                  <a:cxn ang="0">
                    <a:pos x="0" y="73"/>
                  </a:cxn>
                  <a:cxn ang="0">
                    <a:pos x="4" y="56"/>
                  </a:cxn>
                  <a:cxn ang="0">
                    <a:pos x="22" y="41"/>
                  </a:cxn>
                  <a:cxn ang="0">
                    <a:pos x="22" y="41"/>
                  </a:cxn>
                </a:cxnLst>
                <a:rect l="0" t="0" r="r" b="b"/>
                <a:pathLst>
                  <a:path w="1089" h="670">
                    <a:moveTo>
                      <a:pt x="22" y="41"/>
                    </a:moveTo>
                    <a:lnTo>
                      <a:pt x="83" y="18"/>
                    </a:lnTo>
                    <a:lnTo>
                      <a:pt x="140" y="5"/>
                    </a:lnTo>
                    <a:lnTo>
                      <a:pt x="249" y="0"/>
                    </a:lnTo>
                    <a:lnTo>
                      <a:pt x="480" y="48"/>
                    </a:lnTo>
                    <a:lnTo>
                      <a:pt x="573" y="76"/>
                    </a:lnTo>
                    <a:lnTo>
                      <a:pt x="656" y="98"/>
                    </a:lnTo>
                    <a:lnTo>
                      <a:pt x="739" y="121"/>
                    </a:lnTo>
                    <a:lnTo>
                      <a:pt x="834" y="145"/>
                    </a:lnTo>
                    <a:lnTo>
                      <a:pt x="1026" y="198"/>
                    </a:lnTo>
                    <a:lnTo>
                      <a:pt x="1086" y="270"/>
                    </a:lnTo>
                    <a:lnTo>
                      <a:pt x="1089" y="371"/>
                    </a:lnTo>
                    <a:lnTo>
                      <a:pt x="1059" y="426"/>
                    </a:lnTo>
                    <a:lnTo>
                      <a:pt x="1011" y="472"/>
                    </a:lnTo>
                    <a:lnTo>
                      <a:pt x="952" y="530"/>
                    </a:lnTo>
                    <a:lnTo>
                      <a:pt x="894" y="575"/>
                    </a:lnTo>
                    <a:lnTo>
                      <a:pt x="769" y="670"/>
                    </a:lnTo>
                    <a:lnTo>
                      <a:pt x="730" y="667"/>
                    </a:lnTo>
                    <a:lnTo>
                      <a:pt x="731" y="629"/>
                    </a:lnTo>
                    <a:lnTo>
                      <a:pt x="796" y="578"/>
                    </a:lnTo>
                    <a:lnTo>
                      <a:pt x="855" y="536"/>
                    </a:lnTo>
                    <a:lnTo>
                      <a:pt x="968" y="436"/>
                    </a:lnTo>
                    <a:lnTo>
                      <a:pt x="1035" y="361"/>
                    </a:lnTo>
                    <a:lnTo>
                      <a:pt x="1038" y="326"/>
                    </a:lnTo>
                    <a:lnTo>
                      <a:pt x="1035" y="294"/>
                    </a:lnTo>
                    <a:lnTo>
                      <a:pt x="1021" y="266"/>
                    </a:lnTo>
                    <a:lnTo>
                      <a:pt x="999" y="245"/>
                    </a:lnTo>
                    <a:lnTo>
                      <a:pt x="913" y="214"/>
                    </a:lnTo>
                    <a:lnTo>
                      <a:pt x="822" y="198"/>
                    </a:lnTo>
                    <a:lnTo>
                      <a:pt x="642" y="153"/>
                    </a:lnTo>
                    <a:lnTo>
                      <a:pt x="559" y="128"/>
                    </a:lnTo>
                    <a:lnTo>
                      <a:pt x="464" y="103"/>
                    </a:lnTo>
                    <a:lnTo>
                      <a:pt x="351" y="71"/>
                    </a:lnTo>
                    <a:lnTo>
                      <a:pt x="244" y="50"/>
                    </a:lnTo>
                    <a:lnTo>
                      <a:pt x="137" y="50"/>
                    </a:lnTo>
                    <a:lnTo>
                      <a:pt x="27" y="82"/>
                    </a:lnTo>
                    <a:lnTo>
                      <a:pt x="0" y="73"/>
                    </a:lnTo>
                    <a:lnTo>
                      <a:pt x="4" y="56"/>
                    </a:lnTo>
                    <a:lnTo>
                      <a:pt x="22" y="41"/>
                    </a:lnTo>
                    <a:lnTo>
                      <a:pt x="22" y="4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3" name="Freeform 269"/>
              <p:cNvSpPr>
                <a:spLocks/>
              </p:cNvSpPr>
              <p:nvPr/>
            </p:nvSpPr>
            <p:spPr bwMode="auto">
              <a:xfrm>
                <a:off x="3752" y="1730"/>
                <a:ext cx="289" cy="89"/>
              </a:xfrm>
              <a:custGeom>
                <a:avLst/>
                <a:gdLst/>
                <a:ahLst/>
                <a:cxnLst>
                  <a:cxn ang="0">
                    <a:pos x="30" y="0"/>
                  </a:cxn>
                  <a:cxn ang="0">
                    <a:pos x="300" y="38"/>
                  </a:cxn>
                  <a:cxn ang="0">
                    <a:pos x="424" y="75"/>
                  </a:cxn>
                  <a:cxn ang="0">
                    <a:pos x="490" y="99"/>
                  </a:cxn>
                  <a:cxn ang="0">
                    <a:pos x="560" y="130"/>
                  </a:cxn>
                  <a:cxn ang="0">
                    <a:pos x="575" y="166"/>
                  </a:cxn>
                  <a:cxn ang="0">
                    <a:pos x="561" y="179"/>
                  </a:cxn>
                  <a:cxn ang="0">
                    <a:pos x="538" y="179"/>
                  </a:cxn>
                  <a:cxn ang="0">
                    <a:pos x="471" y="152"/>
                  </a:cxn>
                  <a:cxn ang="0">
                    <a:pos x="407" y="128"/>
                  </a:cxn>
                  <a:cxn ang="0">
                    <a:pos x="288" y="92"/>
                  </a:cxn>
                  <a:cxn ang="0">
                    <a:pos x="166" y="68"/>
                  </a:cxn>
                  <a:cxn ang="0">
                    <a:pos x="25" y="54"/>
                  </a:cxn>
                  <a:cxn ang="0">
                    <a:pos x="0" y="25"/>
                  </a:cxn>
                  <a:cxn ang="0">
                    <a:pos x="9" y="6"/>
                  </a:cxn>
                  <a:cxn ang="0">
                    <a:pos x="30" y="0"/>
                  </a:cxn>
                  <a:cxn ang="0">
                    <a:pos x="30" y="0"/>
                  </a:cxn>
                </a:cxnLst>
                <a:rect l="0" t="0" r="r" b="b"/>
                <a:pathLst>
                  <a:path w="575" h="179">
                    <a:moveTo>
                      <a:pt x="30" y="0"/>
                    </a:moveTo>
                    <a:lnTo>
                      <a:pt x="300" y="38"/>
                    </a:lnTo>
                    <a:lnTo>
                      <a:pt x="424" y="75"/>
                    </a:lnTo>
                    <a:lnTo>
                      <a:pt x="490" y="99"/>
                    </a:lnTo>
                    <a:lnTo>
                      <a:pt x="560" y="130"/>
                    </a:lnTo>
                    <a:lnTo>
                      <a:pt x="575" y="166"/>
                    </a:lnTo>
                    <a:lnTo>
                      <a:pt x="561" y="179"/>
                    </a:lnTo>
                    <a:lnTo>
                      <a:pt x="538" y="179"/>
                    </a:lnTo>
                    <a:lnTo>
                      <a:pt x="471" y="152"/>
                    </a:lnTo>
                    <a:lnTo>
                      <a:pt x="407" y="128"/>
                    </a:lnTo>
                    <a:lnTo>
                      <a:pt x="288" y="92"/>
                    </a:lnTo>
                    <a:lnTo>
                      <a:pt x="166" y="68"/>
                    </a:lnTo>
                    <a:lnTo>
                      <a:pt x="25" y="54"/>
                    </a:lnTo>
                    <a:lnTo>
                      <a:pt x="0" y="25"/>
                    </a:lnTo>
                    <a:lnTo>
                      <a:pt x="9" y="6"/>
                    </a:lnTo>
                    <a:lnTo>
                      <a:pt x="30" y="0"/>
                    </a:lnTo>
                    <a:lnTo>
                      <a:pt x="30"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4" name="Freeform 270"/>
              <p:cNvSpPr>
                <a:spLocks/>
              </p:cNvSpPr>
              <p:nvPr/>
            </p:nvSpPr>
            <p:spPr bwMode="auto">
              <a:xfrm>
                <a:off x="3720" y="1757"/>
                <a:ext cx="254" cy="117"/>
              </a:xfrm>
              <a:custGeom>
                <a:avLst/>
                <a:gdLst/>
                <a:ahLst/>
                <a:cxnLst>
                  <a:cxn ang="0">
                    <a:pos x="33" y="0"/>
                  </a:cxn>
                  <a:cxn ang="0">
                    <a:pos x="158" y="39"/>
                  </a:cxn>
                  <a:cxn ang="0">
                    <a:pos x="268" y="77"/>
                  </a:cxn>
                  <a:cxn ang="0">
                    <a:pos x="374" y="122"/>
                  </a:cxn>
                  <a:cxn ang="0">
                    <a:pos x="431" y="149"/>
                  </a:cxn>
                  <a:cxn ang="0">
                    <a:pos x="493" y="179"/>
                  </a:cxn>
                  <a:cxn ang="0">
                    <a:pos x="505" y="217"/>
                  </a:cxn>
                  <a:cxn ang="0">
                    <a:pos x="492" y="230"/>
                  </a:cxn>
                  <a:cxn ang="0">
                    <a:pos x="469" y="229"/>
                  </a:cxn>
                  <a:cxn ang="0">
                    <a:pos x="409" y="199"/>
                  </a:cxn>
                  <a:cxn ang="0">
                    <a:pos x="351" y="173"/>
                  </a:cxn>
                  <a:cxn ang="0">
                    <a:pos x="299" y="149"/>
                  </a:cxn>
                  <a:cxn ang="0">
                    <a:pos x="247" y="128"/>
                  </a:cxn>
                  <a:cxn ang="0">
                    <a:pos x="142" y="90"/>
                  </a:cxn>
                  <a:cxn ang="0">
                    <a:pos x="18" y="52"/>
                  </a:cxn>
                  <a:cxn ang="0">
                    <a:pos x="0" y="19"/>
                  </a:cxn>
                  <a:cxn ang="0">
                    <a:pos x="12" y="3"/>
                  </a:cxn>
                  <a:cxn ang="0">
                    <a:pos x="33" y="0"/>
                  </a:cxn>
                  <a:cxn ang="0">
                    <a:pos x="33" y="0"/>
                  </a:cxn>
                </a:cxnLst>
                <a:rect l="0" t="0" r="r" b="b"/>
                <a:pathLst>
                  <a:path w="505" h="230">
                    <a:moveTo>
                      <a:pt x="33" y="0"/>
                    </a:moveTo>
                    <a:lnTo>
                      <a:pt x="158" y="39"/>
                    </a:lnTo>
                    <a:lnTo>
                      <a:pt x="268" y="77"/>
                    </a:lnTo>
                    <a:lnTo>
                      <a:pt x="374" y="122"/>
                    </a:lnTo>
                    <a:lnTo>
                      <a:pt x="431" y="149"/>
                    </a:lnTo>
                    <a:lnTo>
                      <a:pt x="493" y="179"/>
                    </a:lnTo>
                    <a:lnTo>
                      <a:pt x="505" y="217"/>
                    </a:lnTo>
                    <a:lnTo>
                      <a:pt x="492" y="230"/>
                    </a:lnTo>
                    <a:lnTo>
                      <a:pt x="469" y="229"/>
                    </a:lnTo>
                    <a:lnTo>
                      <a:pt x="409" y="199"/>
                    </a:lnTo>
                    <a:lnTo>
                      <a:pt x="351" y="173"/>
                    </a:lnTo>
                    <a:lnTo>
                      <a:pt x="299" y="149"/>
                    </a:lnTo>
                    <a:lnTo>
                      <a:pt x="247" y="128"/>
                    </a:lnTo>
                    <a:lnTo>
                      <a:pt x="142" y="90"/>
                    </a:lnTo>
                    <a:lnTo>
                      <a:pt x="18" y="52"/>
                    </a:lnTo>
                    <a:lnTo>
                      <a:pt x="0" y="19"/>
                    </a:lnTo>
                    <a:lnTo>
                      <a:pt x="12" y="3"/>
                    </a:lnTo>
                    <a:lnTo>
                      <a:pt x="33" y="0"/>
                    </a:lnTo>
                    <a:lnTo>
                      <a:pt x="33"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5" name="Freeform 271"/>
              <p:cNvSpPr>
                <a:spLocks/>
              </p:cNvSpPr>
              <p:nvPr/>
            </p:nvSpPr>
            <p:spPr bwMode="auto">
              <a:xfrm>
                <a:off x="3711" y="1809"/>
                <a:ext cx="145" cy="72"/>
              </a:xfrm>
              <a:custGeom>
                <a:avLst/>
                <a:gdLst/>
                <a:ahLst/>
                <a:cxnLst>
                  <a:cxn ang="0">
                    <a:pos x="36" y="0"/>
                  </a:cxn>
                  <a:cxn ang="0">
                    <a:pos x="280" y="93"/>
                  </a:cxn>
                  <a:cxn ang="0">
                    <a:pos x="292" y="131"/>
                  </a:cxn>
                  <a:cxn ang="0">
                    <a:pos x="279" y="145"/>
                  </a:cxn>
                  <a:cxn ang="0">
                    <a:pos x="256" y="143"/>
                  </a:cxn>
                  <a:cxn ang="0">
                    <a:pos x="193" y="116"/>
                  </a:cxn>
                  <a:cxn ang="0">
                    <a:pos x="136" y="95"/>
                  </a:cxn>
                  <a:cxn ang="0">
                    <a:pos x="13" y="51"/>
                  </a:cxn>
                  <a:cxn ang="0">
                    <a:pos x="0" y="15"/>
                  </a:cxn>
                  <a:cxn ang="0">
                    <a:pos x="13" y="0"/>
                  </a:cxn>
                  <a:cxn ang="0">
                    <a:pos x="36" y="0"/>
                  </a:cxn>
                  <a:cxn ang="0">
                    <a:pos x="36" y="0"/>
                  </a:cxn>
                </a:cxnLst>
                <a:rect l="0" t="0" r="r" b="b"/>
                <a:pathLst>
                  <a:path w="292" h="145">
                    <a:moveTo>
                      <a:pt x="36" y="0"/>
                    </a:moveTo>
                    <a:lnTo>
                      <a:pt x="280" y="93"/>
                    </a:lnTo>
                    <a:lnTo>
                      <a:pt x="292" y="131"/>
                    </a:lnTo>
                    <a:lnTo>
                      <a:pt x="279" y="145"/>
                    </a:lnTo>
                    <a:lnTo>
                      <a:pt x="256" y="143"/>
                    </a:lnTo>
                    <a:lnTo>
                      <a:pt x="193" y="116"/>
                    </a:lnTo>
                    <a:lnTo>
                      <a:pt x="136" y="95"/>
                    </a:lnTo>
                    <a:lnTo>
                      <a:pt x="13" y="51"/>
                    </a:lnTo>
                    <a:lnTo>
                      <a:pt x="0" y="15"/>
                    </a:lnTo>
                    <a:lnTo>
                      <a:pt x="13" y="0"/>
                    </a:lnTo>
                    <a:lnTo>
                      <a:pt x="36" y="0"/>
                    </a:lnTo>
                    <a:lnTo>
                      <a:pt x="36"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6" name="Freeform 272"/>
              <p:cNvSpPr>
                <a:spLocks/>
              </p:cNvSpPr>
              <p:nvPr/>
            </p:nvSpPr>
            <p:spPr bwMode="auto">
              <a:xfrm>
                <a:off x="3974" y="1837"/>
                <a:ext cx="157" cy="131"/>
              </a:xfrm>
              <a:custGeom>
                <a:avLst/>
                <a:gdLst/>
                <a:ahLst/>
                <a:cxnLst>
                  <a:cxn ang="0">
                    <a:pos x="313" y="40"/>
                  </a:cxn>
                  <a:cxn ang="0">
                    <a:pos x="243" y="101"/>
                  </a:cxn>
                  <a:cxn ang="0">
                    <a:pos x="180" y="149"/>
                  </a:cxn>
                  <a:cxn ang="0">
                    <a:pos x="117" y="199"/>
                  </a:cxn>
                  <a:cxn ang="0">
                    <a:pos x="47" y="260"/>
                  </a:cxn>
                  <a:cxn ang="0">
                    <a:pos x="8" y="260"/>
                  </a:cxn>
                  <a:cxn ang="0">
                    <a:pos x="0" y="242"/>
                  </a:cxn>
                  <a:cxn ang="0">
                    <a:pos x="8" y="221"/>
                  </a:cxn>
                  <a:cxn ang="0">
                    <a:pos x="77" y="159"/>
                  </a:cxn>
                  <a:cxn ang="0">
                    <a:pos x="141" y="110"/>
                  </a:cxn>
                  <a:cxn ang="0">
                    <a:pos x="204" y="60"/>
                  </a:cxn>
                  <a:cxn ang="0">
                    <a:pos x="275" y="0"/>
                  </a:cxn>
                  <a:cxn ang="0">
                    <a:pos x="314" y="1"/>
                  </a:cxn>
                  <a:cxn ang="0">
                    <a:pos x="313" y="40"/>
                  </a:cxn>
                  <a:cxn ang="0">
                    <a:pos x="313" y="40"/>
                  </a:cxn>
                </a:cxnLst>
                <a:rect l="0" t="0" r="r" b="b"/>
                <a:pathLst>
                  <a:path w="314" h="260">
                    <a:moveTo>
                      <a:pt x="313" y="40"/>
                    </a:moveTo>
                    <a:lnTo>
                      <a:pt x="243" y="101"/>
                    </a:lnTo>
                    <a:lnTo>
                      <a:pt x="180" y="149"/>
                    </a:lnTo>
                    <a:lnTo>
                      <a:pt x="117" y="199"/>
                    </a:lnTo>
                    <a:lnTo>
                      <a:pt x="47" y="260"/>
                    </a:lnTo>
                    <a:lnTo>
                      <a:pt x="8" y="260"/>
                    </a:lnTo>
                    <a:lnTo>
                      <a:pt x="0" y="242"/>
                    </a:lnTo>
                    <a:lnTo>
                      <a:pt x="8" y="221"/>
                    </a:lnTo>
                    <a:lnTo>
                      <a:pt x="77" y="159"/>
                    </a:lnTo>
                    <a:lnTo>
                      <a:pt x="141" y="110"/>
                    </a:lnTo>
                    <a:lnTo>
                      <a:pt x="204" y="60"/>
                    </a:lnTo>
                    <a:lnTo>
                      <a:pt x="275" y="0"/>
                    </a:lnTo>
                    <a:lnTo>
                      <a:pt x="314" y="1"/>
                    </a:lnTo>
                    <a:lnTo>
                      <a:pt x="313" y="40"/>
                    </a:lnTo>
                    <a:lnTo>
                      <a:pt x="313" y="4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7" name="Freeform 273"/>
              <p:cNvSpPr>
                <a:spLocks/>
              </p:cNvSpPr>
              <p:nvPr/>
            </p:nvSpPr>
            <p:spPr bwMode="auto">
              <a:xfrm>
                <a:off x="4165" y="1947"/>
                <a:ext cx="229" cy="203"/>
              </a:xfrm>
              <a:custGeom>
                <a:avLst/>
                <a:gdLst/>
                <a:ahLst/>
                <a:cxnLst>
                  <a:cxn ang="0">
                    <a:pos x="14" y="30"/>
                  </a:cxn>
                  <a:cxn ang="0">
                    <a:pos x="71" y="11"/>
                  </a:cxn>
                  <a:cxn ang="0">
                    <a:pos x="127" y="0"/>
                  </a:cxn>
                  <a:cxn ang="0">
                    <a:pos x="235" y="8"/>
                  </a:cxn>
                  <a:cxn ang="0">
                    <a:pos x="335" y="53"/>
                  </a:cxn>
                  <a:cxn ang="0">
                    <a:pos x="420" y="131"/>
                  </a:cxn>
                  <a:cxn ang="0">
                    <a:pos x="459" y="237"/>
                  </a:cxn>
                  <a:cxn ang="0">
                    <a:pos x="450" y="293"/>
                  </a:cxn>
                  <a:cxn ang="0">
                    <a:pos x="418" y="341"/>
                  </a:cxn>
                  <a:cxn ang="0">
                    <a:pos x="386" y="368"/>
                  </a:cxn>
                  <a:cxn ang="0">
                    <a:pos x="353" y="386"/>
                  </a:cxn>
                  <a:cxn ang="0">
                    <a:pos x="284" y="406"/>
                  </a:cxn>
                  <a:cxn ang="0">
                    <a:pos x="125" y="409"/>
                  </a:cxn>
                  <a:cxn ang="0">
                    <a:pos x="98" y="382"/>
                  </a:cxn>
                  <a:cxn ang="0">
                    <a:pos x="104" y="364"/>
                  </a:cxn>
                  <a:cxn ang="0">
                    <a:pos x="125" y="355"/>
                  </a:cxn>
                  <a:cxn ang="0">
                    <a:pos x="263" y="355"/>
                  </a:cxn>
                  <a:cxn ang="0">
                    <a:pos x="323" y="340"/>
                  </a:cxn>
                  <a:cxn ang="0">
                    <a:pos x="379" y="302"/>
                  </a:cxn>
                  <a:cxn ang="0">
                    <a:pos x="403" y="234"/>
                  </a:cxn>
                  <a:cxn ang="0">
                    <a:pos x="395" y="199"/>
                  </a:cxn>
                  <a:cxn ang="0">
                    <a:pos x="376" y="165"/>
                  </a:cxn>
                  <a:cxn ang="0">
                    <a:pos x="343" y="128"/>
                  </a:cxn>
                  <a:cxn ang="0">
                    <a:pos x="305" y="100"/>
                  </a:cxn>
                  <a:cxn ang="0">
                    <a:pos x="266" y="77"/>
                  </a:cxn>
                  <a:cxn ang="0">
                    <a:pos x="222" y="62"/>
                  </a:cxn>
                  <a:cxn ang="0">
                    <a:pos x="131" y="56"/>
                  </a:cxn>
                  <a:cxn ang="0">
                    <a:pos x="36" y="80"/>
                  </a:cxn>
                  <a:cxn ang="0">
                    <a:pos x="0" y="67"/>
                  </a:cxn>
                  <a:cxn ang="0">
                    <a:pos x="14" y="30"/>
                  </a:cxn>
                  <a:cxn ang="0">
                    <a:pos x="14" y="30"/>
                  </a:cxn>
                </a:cxnLst>
                <a:rect l="0" t="0" r="r" b="b"/>
                <a:pathLst>
                  <a:path w="459" h="409">
                    <a:moveTo>
                      <a:pt x="14" y="30"/>
                    </a:moveTo>
                    <a:lnTo>
                      <a:pt x="71" y="11"/>
                    </a:lnTo>
                    <a:lnTo>
                      <a:pt x="127" y="0"/>
                    </a:lnTo>
                    <a:lnTo>
                      <a:pt x="235" y="8"/>
                    </a:lnTo>
                    <a:lnTo>
                      <a:pt x="335" y="53"/>
                    </a:lnTo>
                    <a:lnTo>
                      <a:pt x="420" y="131"/>
                    </a:lnTo>
                    <a:lnTo>
                      <a:pt x="459" y="237"/>
                    </a:lnTo>
                    <a:lnTo>
                      <a:pt x="450" y="293"/>
                    </a:lnTo>
                    <a:lnTo>
                      <a:pt x="418" y="341"/>
                    </a:lnTo>
                    <a:lnTo>
                      <a:pt x="386" y="368"/>
                    </a:lnTo>
                    <a:lnTo>
                      <a:pt x="353" y="386"/>
                    </a:lnTo>
                    <a:lnTo>
                      <a:pt x="284" y="406"/>
                    </a:lnTo>
                    <a:lnTo>
                      <a:pt x="125" y="409"/>
                    </a:lnTo>
                    <a:lnTo>
                      <a:pt x="98" y="382"/>
                    </a:lnTo>
                    <a:lnTo>
                      <a:pt x="104" y="364"/>
                    </a:lnTo>
                    <a:lnTo>
                      <a:pt x="125" y="355"/>
                    </a:lnTo>
                    <a:lnTo>
                      <a:pt x="263" y="355"/>
                    </a:lnTo>
                    <a:lnTo>
                      <a:pt x="323" y="340"/>
                    </a:lnTo>
                    <a:lnTo>
                      <a:pt x="379" y="302"/>
                    </a:lnTo>
                    <a:lnTo>
                      <a:pt x="403" y="234"/>
                    </a:lnTo>
                    <a:lnTo>
                      <a:pt x="395" y="199"/>
                    </a:lnTo>
                    <a:lnTo>
                      <a:pt x="376" y="165"/>
                    </a:lnTo>
                    <a:lnTo>
                      <a:pt x="343" y="128"/>
                    </a:lnTo>
                    <a:lnTo>
                      <a:pt x="305" y="100"/>
                    </a:lnTo>
                    <a:lnTo>
                      <a:pt x="266" y="77"/>
                    </a:lnTo>
                    <a:lnTo>
                      <a:pt x="222" y="62"/>
                    </a:lnTo>
                    <a:lnTo>
                      <a:pt x="131" y="56"/>
                    </a:lnTo>
                    <a:lnTo>
                      <a:pt x="36" y="80"/>
                    </a:lnTo>
                    <a:lnTo>
                      <a:pt x="0" y="67"/>
                    </a:lnTo>
                    <a:lnTo>
                      <a:pt x="14" y="30"/>
                    </a:lnTo>
                    <a:lnTo>
                      <a:pt x="14" y="3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8" name="Freeform 274"/>
              <p:cNvSpPr>
                <a:spLocks/>
              </p:cNvSpPr>
              <p:nvPr/>
            </p:nvSpPr>
            <p:spPr bwMode="auto">
              <a:xfrm>
                <a:off x="4249" y="1967"/>
                <a:ext cx="83" cy="52"/>
              </a:xfrm>
              <a:custGeom>
                <a:avLst/>
                <a:gdLst/>
                <a:ahLst/>
                <a:cxnLst>
                  <a:cxn ang="0">
                    <a:pos x="160" y="56"/>
                  </a:cxn>
                  <a:cxn ang="0">
                    <a:pos x="39" y="106"/>
                  </a:cxn>
                  <a:cxn ang="0">
                    <a:pos x="2" y="94"/>
                  </a:cxn>
                  <a:cxn ang="0">
                    <a:pos x="0" y="72"/>
                  </a:cxn>
                  <a:cxn ang="0">
                    <a:pos x="15" y="56"/>
                  </a:cxn>
                  <a:cxn ang="0">
                    <a:pos x="115" y="0"/>
                  </a:cxn>
                  <a:cxn ang="0">
                    <a:pos x="165" y="20"/>
                  </a:cxn>
                  <a:cxn ang="0">
                    <a:pos x="160" y="56"/>
                  </a:cxn>
                  <a:cxn ang="0">
                    <a:pos x="160" y="56"/>
                  </a:cxn>
                </a:cxnLst>
                <a:rect l="0" t="0" r="r" b="b"/>
                <a:pathLst>
                  <a:path w="165" h="106">
                    <a:moveTo>
                      <a:pt x="160" y="56"/>
                    </a:moveTo>
                    <a:lnTo>
                      <a:pt x="39" y="106"/>
                    </a:lnTo>
                    <a:lnTo>
                      <a:pt x="2" y="94"/>
                    </a:lnTo>
                    <a:lnTo>
                      <a:pt x="0" y="72"/>
                    </a:lnTo>
                    <a:lnTo>
                      <a:pt x="15" y="56"/>
                    </a:lnTo>
                    <a:lnTo>
                      <a:pt x="115" y="0"/>
                    </a:lnTo>
                    <a:lnTo>
                      <a:pt x="165" y="20"/>
                    </a:lnTo>
                    <a:lnTo>
                      <a:pt x="160" y="56"/>
                    </a:lnTo>
                    <a:lnTo>
                      <a:pt x="160" y="5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699" name="Freeform 275"/>
              <p:cNvSpPr>
                <a:spLocks/>
              </p:cNvSpPr>
              <p:nvPr/>
            </p:nvSpPr>
            <p:spPr bwMode="auto">
              <a:xfrm>
                <a:off x="4258" y="2009"/>
                <a:ext cx="122" cy="59"/>
              </a:xfrm>
              <a:custGeom>
                <a:avLst/>
                <a:gdLst/>
                <a:ahLst/>
                <a:cxnLst>
                  <a:cxn ang="0">
                    <a:pos x="39" y="0"/>
                  </a:cxn>
                  <a:cxn ang="0">
                    <a:pos x="77" y="53"/>
                  </a:cxn>
                  <a:cxn ang="0">
                    <a:pos x="149" y="40"/>
                  </a:cxn>
                  <a:cxn ang="0">
                    <a:pos x="226" y="49"/>
                  </a:cxn>
                  <a:cxn ang="0">
                    <a:pos x="247" y="80"/>
                  </a:cxn>
                  <a:cxn ang="0">
                    <a:pos x="237" y="99"/>
                  </a:cxn>
                  <a:cxn ang="0">
                    <a:pos x="214" y="102"/>
                  </a:cxn>
                  <a:cxn ang="0">
                    <a:pos x="140" y="97"/>
                  </a:cxn>
                  <a:cxn ang="0">
                    <a:pos x="66" y="114"/>
                  </a:cxn>
                  <a:cxn ang="0">
                    <a:pos x="33" y="94"/>
                  </a:cxn>
                  <a:cxn ang="0">
                    <a:pos x="1" y="41"/>
                  </a:cxn>
                  <a:cxn ang="0">
                    <a:pos x="0" y="2"/>
                  </a:cxn>
                  <a:cxn ang="0">
                    <a:pos x="39" y="0"/>
                  </a:cxn>
                  <a:cxn ang="0">
                    <a:pos x="39" y="0"/>
                  </a:cxn>
                </a:cxnLst>
                <a:rect l="0" t="0" r="r" b="b"/>
                <a:pathLst>
                  <a:path w="247" h="114">
                    <a:moveTo>
                      <a:pt x="39" y="0"/>
                    </a:moveTo>
                    <a:lnTo>
                      <a:pt x="77" y="53"/>
                    </a:lnTo>
                    <a:lnTo>
                      <a:pt x="149" y="40"/>
                    </a:lnTo>
                    <a:lnTo>
                      <a:pt x="226" y="49"/>
                    </a:lnTo>
                    <a:lnTo>
                      <a:pt x="247" y="80"/>
                    </a:lnTo>
                    <a:lnTo>
                      <a:pt x="237" y="99"/>
                    </a:lnTo>
                    <a:lnTo>
                      <a:pt x="214" y="102"/>
                    </a:lnTo>
                    <a:lnTo>
                      <a:pt x="140" y="97"/>
                    </a:lnTo>
                    <a:lnTo>
                      <a:pt x="66" y="114"/>
                    </a:lnTo>
                    <a:lnTo>
                      <a:pt x="33" y="94"/>
                    </a:lnTo>
                    <a:lnTo>
                      <a:pt x="1" y="41"/>
                    </a:lnTo>
                    <a:lnTo>
                      <a:pt x="0" y="2"/>
                    </a:lnTo>
                    <a:lnTo>
                      <a:pt x="39" y="0"/>
                    </a:lnTo>
                    <a:lnTo>
                      <a:pt x="39"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0" name="Freeform 276"/>
              <p:cNvSpPr>
                <a:spLocks/>
              </p:cNvSpPr>
              <p:nvPr/>
            </p:nvSpPr>
            <p:spPr bwMode="auto">
              <a:xfrm>
                <a:off x="4175" y="1954"/>
                <a:ext cx="92" cy="65"/>
              </a:xfrm>
              <a:custGeom>
                <a:avLst/>
                <a:gdLst/>
                <a:ahLst/>
                <a:cxnLst>
                  <a:cxn ang="0">
                    <a:pos x="38" y="1"/>
                  </a:cxn>
                  <a:cxn ang="0">
                    <a:pos x="181" y="87"/>
                  </a:cxn>
                  <a:cxn ang="0">
                    <a:pos x="183" y="127"/>
                  </a:cxn>
                  <a:cxn ang="0">
                    <a:pos x="145" y="128"/>
                  </a:cxn>
                  <a:cxn ang="0">
                    <a:pos x="112" y="104"/>
                  </a:cxn>
                  <a:cxn ang="0">
                    <a:pos x="82" y="86"/>
                  </a:cxn>
                  <a:cxn ang="0">
                    <a:pos x="11" y="51"/>
                  </a:cxn>
                  <a:cxn ang="0">
                    <a:pos x="0" y="13"/>
                  </a:cxn>
                  <a:cxn ang="0">
                    <a:pos x="15" y="0"/>
                  </a:cxn>
                  <a:cxn ang="0">
                    <a:pos x="38" y="1"/>
                  </a:cxn>
                  <a:cxn ang="0">
                    <a:pos x="38" y="1"/>
                  </a:cxn>
                </a:cxnLst>
                <a:rect l="0" t="0" r="r" b="b"/>
                <a:pathLst>
                  <a:path w="183" h="128">
                    <a:moveTo>
                      <a:pt x="38" y="1"/>
                    </a:moveTo>
                    <a:lnTo>
                      <a:pt x="181" y="87"/>
                    </a:lnTo>
                    <a:lnTo>
                      <a:pt x="183" y="127"/>
                    </a:lnTo>
                    <a:lnTo>
                      <a:pt x="145" y="128"/>
                    </a:lnTo>
                    <a:lnTo>
                      <a:pt x="112" y="104"/>
                    </a:lnTo>
                    <a:lnTo>
                      <a:pt x="82" y="86"/>
                    </a:lnTo>
                    <a:lnTo>
                      <a:pt x="11" y="51"/>
                    </a:lnTo>
                    <a:lnTo>
                      <a:pt x="0" y="13"/>
                    </a:lnTo>
                    <a:lnTo>
                      <a:pt x="15" y="0"/>
                    </a:lnTo>
                    <a:lnTo>
                      <a:pt x="38" y="1"/>
                    </a:lnTo>
                    <a:lnTo>
                      <a:pt x="38" y="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1" name="Freeform 277"/>
              <p:cNvSpPr>
                <a:spLocks/>
              </p:cNvSpPr>
              <p:nvPr/>
            </p:nvSpPr>
            <p:spPr bwMode="auto">
              <a:xfrm>
                <a:off x="4348" y="1706"/>
                <a:ext cx="256" cy="313"/>
              </a:xfrm>
              <a:custGeom>
                <a:avLst/>
                <a:gdLst/>
                <a:ahLst/>
                <a:cxnLst>
                  <a:cxn ang="0">
                    <a:pos x="6" y="561"/>
                  </a:cxn>
                  <a:cxn ang="0">
                    <a:pos x="110" y="526"/>
                  </a:cxn>
                  <a:cxn ang="0">
                    <a:pos x="195" y="461"/>
                  </a:cxn>
                  <a:cxn ang="0">
                    <a:pos x="242" y="386"/>
                  </a:cxn>
                  <a:cxn ang="0">
                    <a:pos x="263" y="353"/>
                  </a:cxn>
                  <a:cxn ang="0">
                    <a:pos x="297" y="325"/>
                  </a:cxn>
                  <a:cxn ang="0">
                    <a:pos x="408" y="251"/>
                  </a:cxn>
                  <a:cxn ang="0">
                    <a:pos x="456" y="134"/>
                  </a:cxn>
                  <a:cxn ang="0">
                    <a:pos x="448" y="111"/>
                  </a:cxn>
                  <a:cxn ang="0">
                    <a:pos x="424" y="95"/>
                  </a:cxn>
                  <a:cxn ang="0">
                    <a:pos x="367" y="78"/>
                  </a:cxn>
                  <a:cxn ang="0">
                    <a:pos x="341" y="37"/>
                  </a:cxn>
                  <a:cxn ang="0">
                    <a:pos x="350" y="12"/>
                  </a:cxn>
                  <a:cxn ang="0">
                    <a:pos x="371" y="0"/>
                  </a:cxn>
                  <a:cxn ang="0">
                    <a:pos x="471" y="49"/>
                  </a:cxn>
                  <a:cxn ang="0">
                    <a:pos x="516" y="144"/>
                  </a:cxn>
                  <a:cxn ang="0">
                    <a:pos x="495" y="226"/>
                  </a:cxn>
                  <a:cxn ang="0">
                    <a:pos x="477" y="259"/>
                  </a:cxn>
                  <a:cxn ang="0">
                    <a:pos x="456" y="286"/>
                  </a:cxn>
                  <a:cxn ang="0">
                    <a:pos x="399" y="333"/>
                  </a:cxn>
                  <a:cxn ang="0">
                    <a:pos x="362" y="354"/>
                  </a:cxn>
                  <a:cxn ang="0">
                    <a:pos x="323" y="375"/>
                  </a:cxn>
                  <a:cxn ang="0">
                    <a:pos x="273" y="431"/>
                  </a:cxn>
                  <a:cxn ang="0">
                    <a:pos x="236" y="497"/>
                  </a:cxn>
                  <a:cxn ang="0">
                    <a:pos x="189" y="547"/>
                  </a:cxn>
                  <a:cxn ang="0">
                    <a:pos x="153" y="577"/>
                  </a:cxn>
                  <a:cxn ang="0">
                    <a:pos x="110" y="598"/>
                  </a:cxn>
                  <a:cxn ang="0">
                    <a:pos x="47" y="621"/>
                  </a:cxn>
                  <a:cxn ang="0">
                    <a:pos x="0" y="600"/>
                  </a:cxn>
                  <a:cxn ang="0">
                    <a:pos x="6" y="561"/>
                  </a:cxn>
                  <a:cxn ang="0">
                    <a:pos x="6" y="561"/>
                  </a:cxn>
                </a:cxnLst>
                <a:rect l="0" t="0" r="r" b="b"/>
                <a:pathLst>
                  <a:path w="516" h="621">
                    <a:moveTo>
                      <a:pt x="6" y="561"/>
                    </a:moveTo>
                    <a:lnTo>
                      <a:pt x="110" y="526"/>
                    </a:lnTo>
                    <a:lnTo>
                      <a:pt x="195" y="461"/>
                    </a:lnTo>
                    <a:lnTo>
                      <a:pt x="242" y="386"/>
                    </a:lnTo>
                    <a:lnTo>
                      <a:pt x="263" y="353"/>
                    </a:lnTo>
                    <a:lnTo>
                      <a:pt x="297" y="325"/>
                    </a:lnTo>
                    <a:lnTo>
                      <a:pt x="408" y="251"/>
                    </a:lnTo>
                    <a:lnTo>
                      <a:pt x="456" y="134"/>
                    </a:lnTo>
                    <a:lnTo>
                      <a:pt x="448" y="111"/>
                    </a:lnTo>
                    <a:lnTo>
                      <a:pt x="424" y="95"/>
                    </a:lnTo>
                    <a:lnTo>
                      <a:pt x="367" y="78"/>
                    </a:lnTo>
                    <a:lnTo>
                      <a:pt x="341" y="37"/>
                    </a:lnTo>
                    <a:lnTo>
                      <a:pt x="350" y="12"/>
                    </a:lnTo>
                    <a:lnTo>
                      <a:pt x="371" y="0"/>
                    </a:lnTo>
                    <a:lnTo>
                      <a:pt x="471" y="49"/>
                    </a:lnTo>
                    <a:lnTo>
                      <a:pt x="516" y="144"/>
                    </a:lnTo>
                    <a:lnTo>
                      <a:pt x="495" y="226"/>
                    </a:lnTo>
                    <a:lnTo>
                      <a:pt x="477" y="259"/>
                    </a:lnTo>
                    <a:lnTo>
                      <a:pt x="456" y="286"/>
                    </a:lnTo>
                    <a:lnTo>
                      <a:pt x="399" y="333"/>
                    </a:lnTo>
                    <a:lnTo>
                      <a:pt x="362" y="354"/>
                    </a:lnTo>
                    <a:lnTo>
                      <a:pt x="323" y="375"/>
                    </a:lnTo>
                    <a:lnTo>
                      <a:pt x="273" y="431"/>
                    </a:lnTo>
                    <a:lnTo>
                      <a:pt x="236" y="497"/>
                    </a:lnTo>
                    <a:lnTo>
                      <a:pt x="189" y="547"/>
                    </a:lnTo>
                    <a:lnTo>
                      <a:pt x="153" y="577"/>
                    </a:lnTo>
                    <a:lnTo>
                      <a:pt x="110" y="598"/>
                    </a:lnTo>
                    <a:lnTo>
                      <a:pt x="47" y="621"/>
                    </a:lnTo>
                    <a:lnTo>
                      <a:pt x="0" y="600"/>
                    </a:lnTo>
                    <a:lnTo>
                      <a:pt x="6" y="561"/>
                    </a:lnTo>
                    <a:lnTo>
                      <a:pt x="6" y="56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2" name="Freeform 278"/>
              <p:cNvSpPr>
                <a:spLocks/>
              </p:cNvSpPr>
              <p:nvPr/>
            </p:nvSpPr>
            <p:spPr bwMode="auto">
              <a:xfrm>
                <a:off x="3611" y="1868"/>
                <a:ext cx="305" cy="172"/>
              </a:xfrm>
              <a:custGeom>
                <a:avLst/>
                <a:gdLst/>
                <a:ahLst/>
                <a:cxnLst>
                  <a:cxn ang="0">
                    <a:pos x="31" y="0"/>
                  </a:cxn>
                  <a:cxn ang="0">
                    <a:pos x="140" y="45"/>
                  </a:cxn>
                  <a:cxn ang="0">
                    <a:pos x="187" y="78"/>
                  </a:cxn>
                  <a:cxn ang="0">
                    <a:pos x="240" y="113"/>
                  </a:cxn>
                  <a:cxn ang="0">
                    <a:pos x="286" y="142"/>
                  </a:cxn>
                  <a:cxn ang="0">
                    <a:pos x="329" y="167"/>
                  </a:cxn>
                  <a:cxn ang="0">
                    <a:pos x="369" y="190"/>
                  </a:cxn>
                  <a:cxn ang="0">
                    <a:pos x="409" y="211"/>
                  </a:cxn>
                  <a:cxn ang="0">
                    <a:pos x="492" y="252"/>
                  </a:cxn>
                  <a:cxn ang="0">
                    <a:pos x="590" y="288"/>
                  </a:cxn>
                  <a:cxn ang="0">
                    <a:pos x="608" y="323"/>
                  </a:cxn>
                  <a:cxn ang="0">
                    <a:pos x="594" y="339"/>
                  </a:cxn>
                  <a:cxn ang="0">
                    <a:pos x="571" y="341"/>
                  </a:cxn>
                  <a:cxn ang="0">
                    <a:pos x="470" y="303"/>
                  </a:cxn>
                  <a:cxn ang="0">
                    <a:pos x="386" y="262"/>
                  </a:cxn>
                  <a:cxn ang="0">
                    <a:pos x="303" y="216"/>
                  </a:cxn>
                  <a:cxn ang="0">
                    <a:pos x="259" y="190"/>
                  </a:cxn>
                  <a:cxn ang="0">
                    <a:pos x="211" y="161"/>
                  </a:cxn>
                  <a:cxn ang="0">
                    <a:pos x="163" y="128"/>
                  </a:cxn>
                  <a:cxn ang="0">
                    <a:pos x="120" y="96"/>
                  </a:cxn>
                  <a:cxn ang="0">
                    <a:pos x="77" y="71"/>
                  </a:cxn>
                  <a:cxn ang="0">
                    <a:pos x="21" y="54"/>
                  </a:cxn>
                  <a:cxn ang="0">
                    <a:pos x="0" y="21"/>
                  </a:cxn>
                  <a:cxn ang="0">
                    <a:pos x="9" y="4"/>
                  </a:cxn>
                  <a:cxn ang="0">
                    <a:pos x="31" y="0"/>
                  </a:cxn>
                  <a:cxn ang="0">
                    <a:pos x="31" y="0"/>
                  </a:cxn>
                </a:cxnLst>
                <a:rect l="0" t="0" r="r" b="b"/>
                <a:pathLst>
                  <a:path w="608" h="341">
                    <a:moveTo>
                      <a:pt x="31" y="0"/>
                    </a:moveTo>
                    <a:lnTo>
                      <a:pt x="140" y="45"/>
                    </a:lnTo>
                    <a:lnTo>
                      <a:pt x="187" y="78"/>
                    </a:lnTo>
                    <a:lnTo>
                      <a:pt x="240" y="113"/>
                    </a:lnTo>
                    <a:lnTo>
                      <a:pt x="286" y="142"/>
                    </a:lnTo>
                    <a:lnTo>
                      <a:pt x="329" y="167"/>
                    </a:lnTo>
                    <a:lnTo>
                      <a:pt x="369" y="190"/>
                    </a:lnTo>
                    <a:lnTo>
                      <a:pt x="409" y="211"/>
                    </a:lnTo>
                    <a:lnTo>
                      <a:pt x="492" y="252"/>
                    </a:lnTo>
                    <a:lnTo>
                      <a:pt x="590" y="288"/>
                    </a:lnTo>
                    <a:lnTo>
                      <a:pt x="608" y="323"/>
                    </a:lnTo>
                    <a:lnTo>
                      <a:pt x="594" y="339"/>
                    </a:lnTo>
                    <a:lnTo>
                      <a:pt x="571" y="341"/>
                    </a:lnTo>
                    <a:lnTo>
                      <a:pt x="470" y="303"/>
                    </a:lnTo>
                    <a:lnTo>
                      <a:pt x="386" y="262"/>
                    </a:lnTo>
                    <a:lnTo>
                      <a:pt x="303" y="216"/>
                    </a:lnTo>
                    <a:lnTo>
                      <a:pt x="259" y="190"/>
                    </a:lnTo>
                    <a:lnTo>
                      <a:pt x="211" y="161"/>
                    </a:lnTo>
                    <a:lnTo>
                      <a:pt x="163" y="128"/>
                    </a:lnTo>
                    <a:lnTo>
                      <a:pt x="120" y="96"/>
                    </a:lnTo>
                    <a:lnTo>
                      <a:pt x="77" y="71"/>
                    </a:lnTo>
                    <a:lnTo>
                      <a:pt x="21" y="54"/>
                    </a:lnTo>
                    <a:lnTo>
                      <a:pt x="0" y="21"/>
                    </a:lnTo>
                    <a:lnTo>
                      <a:pt x="9" y="4"/>
                    </a:lnTo>
                    <a:lnTo>
                      <a:pt x="31" y="0"/>
                    </a:lnTo>
                    <a:lnTo>
                      <a:pt x="31"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3" name="Freeform 279"/>
              <p:cNvSpPr>
                <a:spLocks/>
              </p:cNvSpPr>
              <p:nvPr/>
            </p:nvSpPr>
            <p:spPr bwMode="auto">
              <a:xfrm>
                <a:off x="3706" y="1861"/>
                <a:ext cx="289" cy="117"/>
              </a:xfrm>
              <a:custGeom>
                <a:avLst/>
                <a:gdLst/>
                <a:ahLst/>
                <a:cxnLst>
                  <a:cxn ang="0">
                    <a:pos x="34" y="0"/>
                  </a:cxn>
                  <a:cxn ang="0">
                    <a:pos x="107" y="27"/>
                  </a:cxn>
                  <a:cxn ang="0">
                    <a:pos x="172" y="51"/>
                  </a:cxn>
                  <a:cxn ang="0">
                    <a:pos x="292" y="93"/>
                  </a:cxn>
                  <a:cxn ang="0">
                    <a:pos x="415" y="134"/>
                  </a:cxn>
                  <a:cxn ang="0">
                    <a:pos x="481" y="157"/>
                  </a:cxn>
                  <a:cxn ang="0">
                    <a:pos x="555" y="181"/>
                  </a:cxn>
                  <a:cxn ang="0">
                    <a:pos x="573" y="217"/>
                  </a:cxn>
                  <a:cxn ang="0">
                    <a:pos x="560" y="232"/>
                  </a:cxn>
                  <a:cxn ang="0">
                    <a:pos x="538" y="234"/>
                  </a:cxn>
                  <a:cxn ang="0">
                    <a:pos x="463" y="209"/>
                  </a:cxn>
                  <a:cxn ang="0">
                    <a:pos x="397" y="187"/>
                  </a:cxn>
                  <a:cxn ang="0">
                    <a:pos x="273" y="146"/>
                  </a:cxn>
                  <a:cxn ang="0">
                    <a:pos x="152" y="102"/>
                  </a:cxn>
                  <a:cxn ang="0">
                    <a:pos x="87" y="78"/>
                  </a:cxn>
                  <a:cxn ang="0">
                    <a:pos x="15" y="51"/>
                  </a:cxn>
                  <a:cxn ang="0">
                    <a:pos x="0" y="15"/>
                  </a:cxn>
                  <a:cxn ang="0">
                    <a:pos x="13" y="0"/>
                  </a:cxn>
                  <a:cxn ang="0">
                    <a:pos x="34" y="0"/>
                  </a:cxn>
                  <a:cxn ang="0">
                    <a:pos x="34" y="0"/>
                  </a:cxn>
                </a:cxnLst>
                <a:rect l="0" t="0" r="r" b="b"/>
                <a:pathLst>
                  <a:path w="573" h="234">
                    <a:moveTo>
                      <a:pt x="34" y="0"/>
                    </a:moveTo>
                    <a:lnTo>
                      <a:pt x="107" y="27"/>
                    </a:lnTo>
                    <a:lnTo>
                      <a:pt x="172" y="51"/>
                    </a:lnTo>
                    <a:lnTo>
                      <a:pt x="292" y="93"/>
                    </a:lnTo>
                    <a:lnTo>
                      <a:pt x="415" y="134"/>
                    </a:lnTo>
                    <a:lnTo>
                      <a:pt x="481" y="157"/>
                    </a:lnTo>
                    <a:lnTo>
                      <a:pt x="555" y="181"/>
                    </a:lnTo>
                    <a:lnTo>
                      <a:pt x="573" y="217"/>
                    </a:lnTo>
                    <a:lnTo>
                      <a:pt x="560" y="232"/>
                    </a:lnTo>
                    <a:lnTo>
                      <a:pt x="538" y="234"/>
                    </a:lnTo>
                    <a:lnTo>
                      <a:pt x="463" y="209"/>
                    </a:lnTo>
                    <a:lnTo>
                      <a:pt x="397" y="187"/>
                    </a:lnTo>
                    <a:lnTo>
                      <a:pt x="273" y="146"/>
                    </a:lnTo>
                    <a:lnTo>
                      <a:pt x="152" y="102"/>
                    </a:lnTo>
                    <a:lnTo>
                      <a:pt x="87" y="78"/>
                    </a:lnTo>
                    <a:lnTo>
                      <a:pt x="15" y="51"/>
                    </a:lnTo>
                    <a:lnTo>
                      <a:pt x="0" y="15"/>
                    </a:lnTo>
                    <a:lnTo>
                      <a:pt x="13" y="0"/>
                    </a:lnTo>
                    <a:lnTo>
                      <a:pt x="34" y="0"/>
                    </a:lnTo>
                    <a:lnTo>
                      <a:pt x="34"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4" name="Freeform 280"/>
              <p:cNvSpPr>
                <a:spLocks/>
              </p:cNvSpPr>
              <p:nvPr/>
            </p:nvSpPr>
            <p:spPr bwMode="auto">
              <a:xfrm>
                <a:off x="3895" y="1585"/>
                <a:ext cx="392" cy="114"/>
              </a:xfrm>
              <a:custGeom>
                <a:avLst/>
                <a:gdLst/>
                <a:ahLst/>
                <a:cxnLst>
                  <a:cxn ang="0">
                    <a:pos x="31" y="0"/>
                  </a:cxn>
                  <a:cxn ang="0">
                    <a:pos x="183" y="33"/>
                  </a:cxn>
                  <a:cxn ang="0">
                    <a:pos x="252" y="53"/>
                  </a:cxn>
                  <a:cxn ang="0">
                    <a:pos x="332" y="71"/>
                  </a:cxn>
                  <a:cxn ang="0">
                    <a:pos x="771" y="174"/>
                  </a:cxn>
                  <a:cxn ang="0">
                    <a:pos x="787" y="208"/>
                  </a:cxn>
                  <a:cxn ang="0">
                    <a:pos x="774" y="225"/>
                  </a:cxn>
                  <a:cxn ang="0">
                    <a:pos x="752" y="225"/>
                  </a:cxn>
                  <a:cxn ang="0">
                    <a:pos x="640" y="187"/>
                  </a:cxn>
                  <a:cxn ang="0">
                    <a:pos x="541" y="163"/>
                  </a:cxn>
                  <a:cxn ang="0">
                    <a:pos x="323" y="125"/>
                  </a:cxn>
                  <a:cxn ang="0">
                    <a:pos x="175" y="88"/>
                  </a:cxn>
                  <a:cxn ang="0">
                    <a:pos x="106" y="70"/>
                  </a:cxn>
                  <a:cxn ang="0">
                    <a:pos x="25" y="54"/>
                  </a:cxn>
                  <a:cxn ang="0">
                    <a:pos x="0" y="24"/>
                  </a:cxn>
                  <a:cxn ang="0">
                    <a:pos x="9" y="6"/>
                  </a:cxn>
                  <a:cxn ang="0">
                    <a:pos x="31" y="0"/>
                  </a:cxn>
                  <a:cxn ang="0">
                    <a:pos x="31" y="0"/>
                  </a:cxn>
                </a:cxnLst>
                <a:rect l="0" t="0" r="r" b="b"/>
                <a:pathLst>
                  <a:path w="787" h="225">
                    <a:moveTo>
                      <a:pt x="31" y="0"/>
                    </a:moveTo>
                    <a:lnTo>
                      <a:pt x="183" y="33"/>
                    </a:lnTo>
                    <a:lnTo>
                      <a:pt x="252" y="53"/>
                    </a:lnTo>
                    <a:lnTo>
                      <a:pt x="332" y="71"/>
                    </a:lnTo>
                    <a:lnTo>
                      <a:pt x="771" y="174"/>
                    </a:lnTo>
                    <a:lnTo>
                      <a:pt x="787" y="208"/>
                    </a:lnTo>
                    <a:lnTo>
                      <a:pt x="774" y="225"/>
                    </a:lnTo>
                    <a:lnTo>
                      <a:pt x="752" y="225"/>
                    </a:lnTo>
                    <a:lnTo>
                      <a:pt x="640" y="187"/>
                    </a:lnTo>
                    <a:lnTo>
                      <a:pt x="541" y="163"/>
                    </a:lnTo>
                    <a:lnTo>
                      <a:pt x="323" y="125"/>
                    </a:lnTo>
                    <a:lnTo>
                      <a:pt x="175" y="88"/>
                    </a:lnTo>
                    <a:lnTo>
                      <a:pt x="106" y="70"/>
                    </a:lnTo>
                    <a:lnTo>
                      <a:pt x="25" y="54"/>
                    </a:lnTo>
                    <a:lnTo>
                      <a:pt x="0" y="24"/>
                    </a:lnTo>
                    <a:lnTo>
                      <a:pt x="9" y="6"/>
                    </a:lnTo>
                    <a:lnTo>
                      <a:pt x="31" y="0"/>
                    </a:lnTo>
                    <a:lnTo>
                      <a:pt x="31" y="0"/>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5" name="Freeform 281"/>
              <p:cNvSpPr>
                <a:spLocks/>
              </p:cNvSpPr>
              <p:nvPr/>
            </p:nvSpPr>
            <p:spPr bwMode="auto">
              <a:xfrm>
                <a:off x="4283" y="1651"/>
                <a:ext cx="127" cy="55"/>
              </a:xfrm>
              <a:custGeom>
                <a:avLst/>
                <a:gdLst/>
                <a:ahLst/>
                <a:cxnLst>
                  <a:cxn ang="0">
                    <a:pos x="20" y="56"/>
                  </a:cxn>
                  <a:cxn ang="0">
                    <a:pos x="219" y="0"/>
                  </a:cxn>
                  <a:cxn ang="0">
                    <a:pos x="241" y="1"/>
                  </a:cxn>
                  <a:cxn ang="0">
                    <a:pos x="253" y="18"/>
                  </a:cxn>
                  <a:cxn ang="0">
                    <a:pos x="252" y="39"/>
                  </a:cxn>
                  <a:cxn ang="0">
                    <a:pos x="234" y="53"/>
                  </a:cxn>
                  <a:cxn ang="0">
                    <a:pos x="35" y="109"/>
                  </a:cxn>
                  <a:cxn ang="0">
                    <a:pos x="12" y="106"/>
                  </a:cxn>
                  <a:cxn ang="0">
                    <a:pos x="0" y="89"/>
                  </a:cxn>
                  <a:cxn ang="0">
                    <a:pos x="1" y="69"/>
                  </a:cxn>
                  <a:cxn ang="0">
                    <a:pos x="20" y="56"/>
                  </a:cxn>
                  <a:cxn ang="0">
                    <a:pos x="20" y="56"/>
                  </a:cxn>
                </a:cxnLst>
                <a:rect l="0" t="0" r="r" b="b"/>
                <a:pathLst>
                  <a:path w="253" h="109">
                    <a:moveTo>
                      <a:pt x="20" y="56"/>
                    </a:moveTo>
                    <a:lnTo>
                      <a:pt x="219" y="0"/>
                    </a:lnTo>
                    <a:lnTo>
                      <a:pt x="241" y="1"/>
                    </a:lnTo>
                    <a:lnTo>
                      <a:pt x="253" y="18"/>
                    </a:lnTo>
                    <a:lnTo>
                      <a:pt x="252" y="39"/>
                    </a:lnTo>
                    <a:lnTo>
                      <a:pt x="234" y="53"/>
                    </a:lnTo>
                    <a:lnTo>
                      <a:pt x="35" y="109"/>
                    </a:lnTo>
                    <a:lnTo>
                      <a:pt x="12" y="106"/>
                    </a:lnTo>
                    <a:lnTo>
                      <a:pt x="0" y="89"/>
                    </a:lnTo>
                    <a:lnTo>
                      <a:pt x="1" y="69"/>
                    </a:lnTo>
                    <a:lnTo>
                      <a:pt x="20" y="56"/>
                    </a:lnTo>
                    <a:lnTo>
                      <a:pt x="20" y="5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6" name="Freeform 282"/>
              <p:cNvSpPr>
                <a:spLocks/>
              </p:cNvSpPr>
              <p:nvPr/>
            </p:nvSpPr>
            <p:spPr bwMode="auto">
              <a:xfrm>
                <a:off x="4267" y="1671"/>
                <a:ext cx="30" cy="155"/>
              </a:xfrm>
              <a:custGeom>
                <a:avLst/>
                <a:gdLst/>
                <a:ahLst/>
                <a:cxnLst>
                  <a:cxn ang="0">
                    <a:pos x="65" y="26"/>
                  </a:cxn>
                  <a:cxn ang="0">
                    <a:pos x="56" y="281"/>
                  </a:cxn>
                  <a:cxn ang="0">
                    <a:pos x="26" y="305"/>
                  </a:cxn>
                  <a:cxn ang="0">
                    <a:pos x="0" y="275"/>
                  </a:cxn>
                  <a:cxn ang="0">
                    <a:pos x="11" y="30"/>
                  </a:cxn>
                  <a:cxn ang="0">
                    <a:pos x="17" y="9"/>
                  </a:cxn>
                  <a:cxn ang="0">
                    <a:pos x="35" y="0"/>
                  </a:cxn>
                  <a:cxn ang="0">
                    <a:pos x="65" y="26"/>
                  </a:cxn>
                  <a:cxn ang="0">
                    <a:pos x="65" y="26"/>
                  </a:cxn>
                </a:cxnLst>
                <a:rect l="0" t="0" r="r" b="b"/>
                <a:pathLst>
                  <a:path w="65" h="305">
                    <a:moveTo>
                      <a:pt x="65" y="26"/>
                    </a:moveTo>
                    <a:lnTo>
                      <a:pt x="56" y="281"/>
                    </a:lnTo>
                    <a:lnTo>
                      <a:pt x="26" y="305"/>
                    </a:lnTo>
                    <a:lnTo>
                      <a:pt x="0" y="275"/>
                    </a:lnTo>
                    <a:lnTo>
                      <a:pt x="11" y="30"/>
                    </a:lnTo>
                    <a:lnTo>
                      <a:pt x="17" y="9"/>
                    </a:lnTo>
                    <a:lnTo>
                      <a:pt x="35" y="0"/>
                    </a:lnTo>
                    <a:lnTo>
                      <a:pt x="65" y="26"/>
                    </a:lnTo>
                    <a:lnTo>
                      <a:pt x="65" y="26"/>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7707" name="Freeform 283"/>
              <p:cNvSpPr>
                <a:spLocks/>
              </p:cNvSpPr>
              <p:nvPr/>
            </p:nvSpPr>
            <p:spPr bwMode="auto">
              <a:xfrm>
                <a:off x="4062" y="1675"/>
                <a:ext cx="192" cy="69"/>
              </a:xfrm>
              <a:custGeom>
                <a:avLst/>
                <a:gdLst/>
                <a:ahLst/>
                <a:cxnLst>
                  <a:cxn ang="0">
                    <a:pos x="0" y="101"/>
                  </a:cxn>
                  <a:cxn ang="0">
                    <a:pos x="6" y="32"/>
                  </a:cxn>
                  <a:cxn ang="0">
                    <a:pos x="10" y="8"/>
                  </a:cxn>
                  <a:cxn ang="0">
                    <a:pos x="35" y="0"/>
                  </a:cxn>
                  <a:cxn ang="0">
                    <a:pos x="201" y="32"/>
                  </a:cxn>
                  <a:cxn ang="0">
                    <a:pos x="276" y="58"/>
                  </a:cxn>
                  <a:cxn ang="0">
                    <a:pos x="364" y="83"/>
                  </a:cxn>
                  <a:cxn ang="0">
                    <a:pos x="383" y="116"/>
                  </a:cxn>
                  <a:cxn ang="0">
                    <a:pos x="371" y="133"/>
                  </a:cxn>
                  <a:cxn ang="0">
                    <a:pos x="348" y="136"/>
                  </a:cxn>
                  <a:cxn ang="0">
                    <a:pos x="204" y="91"/>
                  </a:cxn>
                  <a:cxn ang="0">
                    <a:pos x="137" y="71"/>
                  </a:cxn>
                  <a:cxn ang="0">
                    <a:pos x="63" y="59"/>
                  </a:cxn>
                  <a:cxn ang="0">
                    <a:pos x="56" y="110"/>
                  </a:cxn>
                  <a:cxn ang="0">
                    <a:pos x="42" y="130"/>
                  </a:cxn>
                  <a:cxn ang="0">
                    <a:pos x="23" y="133"/>
                  </a:cxn>
                  <a:cxn ang="0">
                    <a:pos x="0" y="101"/>
                  </a:cxn>
                  <a:cxn ang="0">
                    <a:pos x="0" y="101"/>
                  </a:cxn>
                </a:cxnLst>
                <a:rect l="0" t="0" r="r" b="b"/>
                <a:pathLst>
                  <a:path w="383" h="136">
                    <a:moveTo>
                      <a:pt x="0" y="101"/>
                    </a:moveTo>
                    <a:lnTo>
                      <a:pt x="6" y="32"/>
                    </a:lnTo>
                    <a:lnTo>
                      <a:pt x="10" y="8"/>
                    </a:lnTo>
                    <a:lnTo>
                      <a:pt x="35" y="0"/>
                    </a:lnTo>
                    <a:lnTo>
                      <a:pt x="201" y="32"/>
                    </a:lnTo>
                    <a:lnTo>
                      <a:pt x="276" y="58"/>
                    </a:lnTo>
                    <a:lnTo>
                      <a:pt x="364" y="83"/>
                    </a:lnTo>
                    <a:lnTo>
                      <a:pt x="383" y="116"/>
                    </a:lnTo>
                    <a:lnTo>
                      <a:pt x="371" y="133"/>
                    </a:lnTo>
                    <a:lnTo>
                      <a:pt x="348" y="136"/>
                    </a:lnTo>
                    <a:lnTo>
                      <a:pt x="204" y="91"/>
                    </a:lnTo>
                    <a:lnTo>
                      <a:pt x="137" y="71"/>
                    </a:lnTo>
                    <a:lnTo>
                      <a:pt x="63" y="59"/>
                    </a:lnTo>
                    <a:lnTo>
                      <a:pt x="56" y="110"/>
                    </a:lnTo>
                    <a:lnTo>
                      <a:pt x="42" y="130"/>
                    </a:lnTo>
                    <a:lnTo>
                      <a:pt x="23" y="133"/>
                    </a:lnTo>
                    <a:lnTo>
                      <a:pt x="0" y="101"/>
                    </a:lnTo>
                    <a:lnTo>
                      <a:pt x="0" y="101"/>
                    </a:lnTo>
                    <a:close/>
                  </a:path>
                </a:pathLst>
              </a:custGeom>
              <a:grpFill/>
              <a:ln w="9525">
                <a:noFill/>
                <a:round/>
                <a:headEnd/>
                <a:tailEnd/>
              </a:ln>
            </p:spPr>
            <p:txBody>
              <a:bodyPr/>
              <a:lstStyle/>
              <a:p>
                <a:pPr>
                  <a:defRPr/>
                </a:pPr>
                <a:endParaRPr lang="es-ES">
                  <a:solidFill>
                    <a:sysClr val="windowText" lastClr="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8516" name="Rectangle 284"/>
            <p:cNvSpPr>
              <a:spLocks noChangeArrowheads="1"/>
            </p:cNvSpPr>
            <p:nvPr/>
          </p:nvSpPr>
          <p:spPr bwMode="auto">
            <a:xfrm>
              <a:off x="431" y="2387"/>
              <a:ext cx="534" cy="316"/>
            </a:xfrm>
            <a:prstGeom prst="rect">
              <a:avLst/>
            </a:prstGeom>
            <a:grpFill/>
            <a:ln w="9525">
              <a:noFill/>
              <a:miter lim="800000"/>
              <a:headEnd/>
              <a:tailEnd/>
            </a:ln>
          </p:spPr>
          <p:txBody>
            <a:bodyPr lIns="103548" tIns="51774" rIns="103548" bIns="51774">
              <a:spAutoFit/>
            </a:bodyPr>
            <a:lstStyle/>
            <a:p>
              <a:pPr defTabSz="1028700">
                <a:lnSpc>
                  <a:spcPct val="100000"/>
                </a:lnSpc>
                <a:spcBef>
                  <a:spcPct val="50000"/>
                </a:spcBef>
                <a:buFontTx/>
                <a:buNone/>
              </a:pPr>
              <a:r>
                <a:rPr lang="en-US" sz="1300" i="0">
                  <a:solidFill>
                    <a:sysClr val="windowText" lastClr="000000"/>
                  </a:solidFill>
                  <a:latin typeface="Arial" panose="020B0604020202020204" pitchFamily="34" charset="0"/>
                  <a:cs typeface="Arial" panose="020B0604020202020204" pitchFamily="34" charset="0"/>
                </a:rPr>
                <a:t>Banda Ancha</a:t>
              </a:r>
            </a:p>
          </p:txBody>
        </p:sp>
        <p:sp>
          <p:nvSpPr>
            <p:cNvPr id="18517" name="Rectangle 285"/>
            <p:cNvSpPr>
              <a:spLocks noChangeArrowheads="1"/>
            </p:cNvSpPr>
            <p:nvPr/>
          </p:nvSpPr>
          <p:spPr bwMode="auto">
            <a:xfrm>
              <a:off x="113" y="835"/>
              <a:ext cx="816" cy="316"/>
            </a:xfrm>
            <a:prstGeom prst="rect">
              <a:avLst/>
            </a:prstGeom>
            <a:grpFill/>
            <a:ln w="9525">
              <a:noFill/>
              <a:miter lim="800000"/>
              <a:headEnd/>
              <a:tailEnd/>
            </a:ln>
          </p:spPr>
          <p:txBody>
            <a:bodyPr lIns="103548" tIns="51774" rIns="103548" bIns="51774">
              <a:spAutoFit/>
            </a:bodyPr>
            <a:lstStyle/>
            <a:p>
              <a:pPr algn="ctr" defTabSz="1028700">
                <a:lnSpc>
                  <a:spcPct val="100000"/>
                </a:lnSpc>
                <a:spcBef>
                  <a:spcPct val="50000"/>
                </a:spcBef>
                <a:buFontTx/>
                <a:buNone/>
              </a:pPr>
              <a:r>
                <a:rPr lang="en-US" sz="1300" b="1" i="0">
                  <a:solidFill>
                    <a:sysClr val="windowText" lastClr="000000"/>
                  </a:solidFill>
                  <a:latin typeface="Arial" panose="020B0604020202020204" pitchFamily="34" charset="0"/>
                  <a:cs typeface="Arial" panose="020B0604020202020204" pitchFamily="34" charset="0"/>
                </a:rPr>
                <a:t>Banda  angosta</a:t>
              </a:r>
            </a:p>
          </p:txBody>
        </p:sp>
        <p:sp>
          <p:nvSpPr>
            <p:cNvPr id="18518" name="Rectangle 286"/>
            <p:cNvSpPr>
              <a:spLocks noChangeArrowheads="1"/>
            </p:cNvSpPr>
            <p:nvPr/>
          </p:nvSpPr>
          <p:spPr bwMode="auto">
            <a:xfrm>
              <a:off x="657" y="3328"/>
              <a:ext cx="729" cy="318"/>
            </a:xfrm>
            <a:prstGeom prst="rect">
              <a:avLst/>
            </a:prstGeom>
            <a:grpFill/>
            <a:ln w="9525">
              <a:noFill/>
              <a:miter lim="800000"/>
              <a:headEnd/>
              <a:tailEnd/>
            </a:ln>
          </p:spPr>
          <p:txBody>
            <a:bodyPr wrap="square" lIns="103548" tIns="51774" rIns="103548" bIns="51774">
              <a:spAutoFit/>
            </a:bodyPr>
            <a:lstStyle/>
            <a:p>
              <a:pPr algn="ctr" defTabSz="1028700">
                <a:lnSpc>
                  <a:spcPct val="100000"/>
                </a:lnSpc>
                <a:spcBef>
                  <a:spcPct val="50000"/>
                </a:spcBef>
                <a:buFontTx/>
                <a:buNone/>
              </a:pPr>
              <a:r>
                <a:rPr lang="en-US" sz="1300" i="0">
                  <a:solidFill>
                    <a:sysClr val="windowText" lastClr="000000"/>
                  </a:solidFill>
                  <a:latin typeface="Arial" panose="020B0604020202020204" pitchFamily="34" charset="0"/>
                  <a:cs typeface="Arial" panose="020B0604020202020204" pitchFamily="34" charset="0"/>
                </a:rPr>
                <a:t>Redes dedicadas</a:t>
              </a:r>
            </a:p>
          </p:txBody>
        </p:sp>
      </p:grpSp>
      <p:sp>
        <p:nvSpPr>
          <p:cNvPr id="147" name="4 Marcador de número de diapositiva"/>
          <p:cNvSpPr>
            <a:spLocks noGrp="1"/>
          </p:cNvSpPr>
          <p:nvPr>
            <p:ph type="sldNum" sz="quarter" idx="12"/>
          </p:nvPr>
        </p:nvSpPr>
        <p:spPr/>
        <p:txBody>
          <a:bodyPr/>
          <a:lstStyle/>
          <a:p>
            <a:pPr>
              <a:defRPr/>
            </a:pPr>
            <a:fld id="{EBC46C53-1339-4C4F-8994-CC1F1E1716AF}" type="slidenum">
              <a:rPr lang="en-US">
                <a:solidFill>
                  <a:schemeClr val="accent2">
                    <a:lumMod val="75000"/>
                    <a:lumOff val="25000"/>
                  </a:schemeClr>
                </a:solidFill>
              </a:rPr>
              <a:pPr>
                <a:defRPr/>
              </a:pPr>
              <a:t>6</a:t>
            </a:fld>
            <a:endParaRPr lang="en-US">
              <a:solidFill>
                <a:schemeClr val="accent2">
                  <a:lumMod val="75000"/>
                  <a:lumOff val="25000"/>
                </a:schemeClr>
              </a:solidFill>
            </a:endParaRPr>
          </a:p>
        </p:txBody>
      </p:sp>
    </p:spTree>
    <p:extLst>
      <p:ext uri="{BB962C8B-B14F-4D97-AF65-F5344CB8AC3E}">
        <p14:creationId xmlns:p14="http://schemas.microsoft.com/office/powerpoint/2010/main" val="3705374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7DAFD015-B682-4138-A114-98F458413FB9}" type="slidenum">
              <a:rPr lang="en-US"/>
              <a:pPr>
                <a:defRPr/>
              </a:pPr>
              <a:t>7</a:t>
            </a:fld>
            <a:endParaRPr lang="en-US"/>
          </a:p>
        </p:txBody>
      </p:sp>
      <p:sp>
        <p:nvSpPr>
          <p:cNvPr id="226306" name="Rectangle 2"/>
          <p:cNvSpPr>
            <a:spLocks noGrp="1" noChangeArrowheads="1"/>
          </p:cNvSpPr>
          <p:nvPr>
            <p:ph type="title"/>
          </p:nvPr>
        </p:nvSpPr>
        <p:spPr>
          <a:xfrm>
            <a:off x="1043608" y="26729"/>
            <a:ext cx="7608023" cy="1143000"/>
          </a:xfrm>
          <a:solidFill>
            <a:srgbClr val="66FFFF"/>
          </a:solidFill>
          <a:ln w="76200" cap="flat" algn="ctr">
            <a:solidFill>
              <a:schemeClr val="accent2"/>
            </a:solidFill>
          </a:ln>
        </p:spPr>
        <p:txBody>
          <a:bodyPr/>
          <a:lstStyle/>
          <a:p>
            <a:pPr>
              <a:defRPr/>
            </a:pPr>
            <a:r>
              <a:rPr lang="es-ES_tradnl" sz="3600" b="1" i="1" dirty="0" smtClean="0">
                <a:solidFill>
                  <a:schemeClr val="bg1">
                    <a:lumMod val="40000"/>
                    <a:lumOff val="60000"/>
                  </a:schemeClr>
                </a:solidFill>
                <a:effectLst>
                  <a:outerShdw blurRad="38100" dist="38100" dir="2700000" algn="tl">
                    <a:srgbClr val="000000"/>
                  </a:outerShdw>
                </a:effectLst>
                <a:latin typeface="Arial" charset="0"/>
              </a:rPr>
              <a:t>Concepto de Transmisión</a:t>
            </a:r>
          </a:p>
        </p:txBody>
      </p:sp>
      <p:sp>
        <p:nvSpPr>
          <p:cNvPr id="226307" name="Rectangle 3"/>
          <p:cNvSpPr>
            <a:spLocks noChangeArrowheads="1"/>
          </p:cNvSpPr>
          <p:nvPr/>
        </p:nvSpPr>
        <p:spPr bwMode="auto">
          <a:xfrm>
            <a:off x="2570285" y="2362200"/>
            <a:ext cx="9144000" cy="461665"/>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26309" name="Text Box 5"/>
          <p:cNvSpPr txBox="1">
            <a:spLocks noChangeArrowheads="1"/>
          </p:cNvSpPr>
          <p:nvPr/>
        </p:nvSpPr>
        <p:spPr bwMode="auto">
          <a:xfrm>
            <a:off x="251520" y="1636713"/>
            <a:ext cx="8681464" cy="3724096"/>
          </a:xfrm>
          <a:prstGeom prst="rect">
            <a:avLst/>
          </a:prstGeom>
          <a:solidFill>
            <a:schemeClr val="bg1">
              <a:lumMod val="20000"/>
              <a:lumOff val="80000"/>
            </a:schemeClr>
          </a:solidFill>
          <a:ln w="57150" cmpd="thickThin">
            <a:noFill/>
            <a:miter lim="800000"/>
            <a:headEnd/>
            <a:tailEnd/>
          </a:ln>
          <a:effectLst/>
        </p:spPr>
        <p:txBody>
          <a:bodyPr wrap="square">
            <a:spAutoFit/>
          </a:bodyPr>
          <a:lstStyle/>
          <a:p>
            <a:pPr algn="just">
              <a:defRPr/>
            </a:pPr>
            <a:r>
              <a:rPr lang="es-MX" sz="32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Transferencia de Información Codificada desde un punto a otro u otros mediante el uso de :</a:t>
            </a:r>
          </a:p>
          <a:p>
            <a:pPr lvl="4">
              <a:buFontTx/>
              <a:buNone/>
              <a:defRPr/>
            </a:pPr>
            <a:r>
              <a:rPr lang="es-MX" sz="28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Señales Eléctricas</a:t>
            </a:r>
          </a:p>
          <a:p>
            <a:pPr lvl="4">
              <a:buFontTx/>
              <a:buNone/>
              <a:defRPr/>
            </a:pPr>
            <a:r>
              <a:rPr lang="es-MX" sz="28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Ópticas</a:t>
            </a:r>
          </a:p>
          <a:p>
            <a:pPr lvl="4">
              <a:buFontTx/>
              <a:buNone/>
              <a:defRPr/>
            </a:pPr>
            <a:r>
              <a:rPr lang="es-MX" sz="28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Electro ópticas</a:t>
            </a:r>
          </a:p>
          <a:p>
            <a:pPr lvl="4">
              <a:buFontTx/>
              <a:buNone/>
              <a:defRPr/>
            </a:pPr>
            <a:r>
              <a:rPr lang="es-MX" sz="28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Electromagnéticas</a:t>
            </a:r>
          </a:p>
          <a:p>
            <a:pPr>
              <a:buFontTx/>
              <a:buNone/>
              <a:defRPr/>
            </a:pPr>
            <a:endParaRPr lang="es-AR" sz="2800" b="1" i="1" dirty="0">
              <a:solidFill>
                <a:schemeClr val="accent2">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349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7ECEF92-B9C7-466A-A009-B81751E4CE36}" type="slidenum">
              <a:rPr lang="en-US"/>
              <a:pPr>
                <a:defRPr/>
              </a:pPr>
              <a:t>8</a:t>
            </a:fld>
            <a:endParaRPr lang="en-US"/>
          </a:p>
        </p:txBody>
      </p:sp>
      <p:sp>
        <p:nvSpPr>
          <p:cNvPr id="136194" name="Rectangle 2"/>
          <p:cNvSpPr>
            <a:spLocks noGrp="1" noChangeArrowheads="1"/>
          </p:cNvSpPr>
          <p:nvPr>
            <p:ph type="title"/>
          </p:nvPr>
        </p:nvSpPr>
        <p:spPr>
          <a:xfrm>
            <a:off x="703385" y="228600"/>
            <a:ext cx="77724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bg1">
                    <a:lumMod val="40000"/>
                    <a:lumOff val="60000"/>
                  </a:schemeClr>
                </a:solidFill>
                <a:effectLst>
                  <a:outerShdw blurRad="38100" dist="38100" dir="2700000" algn="tl">
                    <a:srgbClr val="000000"/>
                  </a:outerShdw>
                </a:effectLst>
                <a:latin typeface="Arial" charset="0"/>
              </a:rPr>
              <a:t>Teleinformática</a:t>
            </a:r>
            <a:br>
              <a:rPr lang="es-ES_tradnl" sz="3600" b="1" i="1">
                <a:solidFill>
                  <a:schemeClr val="bg1">
                    <a:lumMod val="40000"/>
                    <a:lumOff val="60000"/>
                  </a:schemeClr>
                </a:solidFill>
                <a:effectLst>
                  <a:outerShdw blurRad="38100" dist="38100" dir="2700000" algn="tl">
                    <a:srgbClr val="000000"/>
                  </a:outerShdw>
                </a:effectLst>
                <a:latin typeface="Arial" charset="0"/>
              </a:rPr>
            </a:br>
            <a:r>
              <a:rPr lang="es-ES_tradnl" sz="3600" b="1" i="1">
                <a:solidFill>
                  <a:schemeClr val="bg1">
                    <a:lumMod val="40000"/>
                    <a:lumOff val="60000"/>
                  </a:schemeClr>
                </a:solidFill>
                <a:effectLst>
                  <a:outerShdw blurRad="38100" dist="38100" dir="2700000" algn="tl">
                    <a:srgbClr val="000000"/>
                  </a:outerShdw>
                </a:effectLst>
                <a:latin typeface="Arial" charset="0"/>
              </a:rPr>
              <a:t>Telecomunicaciones + Informática</a:t>
            </a:r>
          </a:p>
        </p:txBody>
      </p:sp>
      <p:sp>
        <p:nvSpPr>
          <p:cNvPr id="20484" name="Rectangle 3"/>
          <p:cNvSpPr>
            <a:spLocks noGrp="1" noChangeArrowheads="1"/>
          </p:cNvSpPr>
          <p:nvPr>
            <p:ph type="body" idx="1"/>
          </p:nvPr>
        </p:nvSpPr>
        <p:spPr>
          <a:xfrm>
            <a:off x="281354" y="1600200"/>
            <a:ext cx="8557846" cy="4925144"/>
          </a:xfrm>
          <a:solidFill>
            <a:schemeClr val="bg1">
              <a:lumMod val="20000"/>
              <a:lumOff val="80000"/>
            </a:schemeClr>
          </a:solidFill>
        </p:spPr>
        <p:txBody>
          <a:bodyPr/>
          <a:lstStyle/>
          <a:p>
            <a:r>
              <a:rPr lang="es-ES_tradnl" sz="4000" i="1" dirty="0" smtClean="0">
                <a:solidFill>
                  <a:schemeClr val="accent2">
                    <a:lumMod val="75000"/>
                    <a:lumOff val="25000"/>
                  </a:schemeClr>
                </a:solidFill>
                <a:latin typeface="Arial" charset="0"/>
              </a:rPr>
              <a:t>Convergencia de conceptos</a:t>
            </a:r>
          </a:p>
          <a:p>
            <a:r>
              <a:rPr lang="es-ES_tradnl" sz="4000" i="1" dirty="0" smtClean="0">
                <a:solidFill>
                  <a:schemeClr val="accent2">
                    <a:lumMod val="75000"/>
                    <a:lumOff val="25000"/>
                  </a:schemeClr>
                </a:solidFill>
                <a:latin typeface="Arial" charset="0"/>
              </a:rPr>
              <a:t>Sinónimo de Telemática</a:t>
            </a:r>
          </a:p>
          <a:p>
            <a:r>
              <a:rPr lang="es-ES_tradnl" sz="4000" i="1" dirty="0" smtClean="0">
                <a:solidFill>
                  <a:schemeClr val="accent2">
                    <a:lumMod val="75000"/>
                    <a:lumOff val="25000"/>
                  </a:schemeClr>
                </a:solidFill>
                <a:latin typeface="Arial" charset="0"/>
              </a:rPr>
              <a:t>Se aplica para resolver problemas de:</a:t>
            </a:r>
          </a:p>
          <a:p>
            <a:pPr lvl="3"/>
            <a:r>
              <a:rPr lang="es-ES_tradnl" sz="2800" b="1" i="1" dirty="0" smtClean="0">
                <a:solidFill>
                  <a:schemeClr val="accent2">
                    <a:lumMod val="75000"/>
                    <a:lumOff val="25000"/>
                  </a:schemeClr>
                </a:solidFill>
                <a:latin typeface="Arial" charset="0"/>
              </a:rPr>
              <a:t>Conectividad entre equipos remotos</a:t>
            </a:r>
          </a:p>
          <a:p>
            <a:pPr lvl="3"/>
            <a:r>
              <a:rPr lang="es-ES_tradnl" sz="2800" b="1" i="1" dirty="0" smtClean="0">
                <a:solidFill>
                  <a:schemeClr val="accent2">
                    <a:lumMod val="75000"/>
                    <a:lumOff val="25000"/>
                  </a:schemeClr>
                </a:solidFill>
                <a:latin typeface="Arial" charset="0"/>
              </a:rPr>
              <a:t>Conmutatividad entre funciones distribuidas de Procesamiento de Datos (Red)</a:t>
            </a:r>
          </a:p>
        </p:txBody>
      </p:sp>
    </p:spTree>
    <p:extLst>
      <p:ext uri="{BB962C8B-B14F-4D97-AF65-F5344CB8AC3E}">
        <p14:creationId xmlns:p14="http://schemas.microsoft.com/office/powerpoint/2010/main" val="2282976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9B883BB7-CEDC-4910-8732-84AEBB38ACE9}" type="slidenum">
              <a:rPr lang="en-US"/>
              <a:pPr>
                <a:defRPr/>
              </a:pPr>
              <a:t>9</a:t>
            </a:fld>
            <a:endParaRPr lang="en-US"/>
          </a:p>
        </p:txBody>
      </p:sp>
      <p:sp>
        <p:nvSpPr>
          <p:cNvPr id="138242" name="Rectangle 2"/>
          <p:cNvSpPr>
            <a:spLocks noGrp="1" noChangeArrowheads="1"/>
          </p:cNvSpPr>
          <p:nvPr>
            <p:ph type="title"/>
          </p:nvPr>
        </p:nvSpPr>
        <p:spPr>
          <a:xfrm>
            <a:off x="899592" y="1"/>
            <a:ext cx="7716870" cy="1412775"/>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bg1">
                    <a:lumMod val="40000"/>
                    <a:lumOff val="60000"/>
                  </a:schemeClr>
                </a:solidFill>
                <a:effectLst>
                  <a:outerShdw blurRad="38100" dist="38100" dir="2700000" algn="tl">
                    <a:srgbClr val="000000"/>
                  </a:outerShdw>
                </a:effectLst>
                <a:latin typeface="Arial" charset="0"/>
              </a:rPr>
              <a:t>Sistema Telemático</a:t>
            </a:r>
            <a:br>
              <a:rPr lang="es-ES_tradnl" sz="3600" b="1" i="1">
                <a:solidFill>
                  <a:schemeClr val="bg1">
                    <a:lumMod val="40000"/>
                    <a:lumOff val="60000"/>
                  </a:schemeClr>
                </a:solidFill>
                <a:effectLst>
                  <a:outerShdw blurRad="38100" dist="38100" dir="2700000" algn="tl">
                    <a:srgbClr val="000000"/>
                  </a:outerShdw>
                </a:effectLst>
                <a:latin typeface="Arial" charset="0"/>
              </a:rPr>
            </a:br>
            <a:r>
              <a:rPr lang="es-ES_tradnl" sz="3600" b="1" i="1">
                <a:solidFill>
                  <a:schemeClr val="bg1">
                    <a:lumMod val="40000"/>
                    <a:lumOff val="60000"/>
                  </a:schemeClr>
                </a:solidFill>
                <a:effectLst>
                  <a:outerShdw blurRad="38100" dist="38100" dir="2700000" algn="tl">
                    <a:srgbClr val="000000"/>
                  </a:outerShdw>
                </a:effectLst>
                <a:latin typeface="Arial" charset="0"/>
              </a:rPr>
              <a:t>Descripción</a:t>
            </a:r>
          </a:p>
        </p:txBody>
      </p:sp>
      <p:sp>
        <p:nvSpPr>
          <p:cNvPr id="138243" name="Rectangle 3"/>
          <p:cNvSpPr>
            <a:spLocks noGrp="1" noChangeArrowheads="1"/>
          </p:cNvSpPr>
          <p:nvPr>
            <p:ph type="body" idx="1"/>
          </p:nvPr>
        </p:nvSpPr>
        <p:spPr>
          <a:xfrm>
            <a:off x="395536" y="1628800"/>
            <a:ext cx="8352927" cy="4619600"/>
          </a:xfrm>
          <a:gradFill rotWithShape="0">
            <a:gsLst>
              <a:gs pos="0">
                <a:srgbClr val="FF9900"/>
              </a:gs>
              <a:gs pos="100000">
                <a:srgbClr val="FF9900">
                  <a:gamma/>
                  <a:tint val="0"/>
                  <a:invGamma/>
                </a:srgbClr>
              </a:gs>
            </a:gsLst>
            <a:lin ang="0" scaled="1"/>
          </a:gradFill>
          <a:ln w="76200">
            <a:solidFill>
              <a:schemeClr val="accent2"/>
            </a:solidFill>
          </a:ln>
        </p:spPr>
        <p:txBody>
          <a:bodyPr/>
          <a:lstStyle/>
          <a:p>
            <a:pPr>
              <a:lnSpc>
                <a:spcPct val="90000"/>
              </a:lnSpc>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Características del Canal, Bandas de transmisión y códigos.</a:t>
            </a:r>
          </a:p>
          <a:p>
            <a:pPr>
              <a:lnSpc>
                <a:spcPct val="90000"/>
              </a:lnSpc>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Hardware utilizado.</a:t>
            </a:r>
          </a:p>
          <a:p>
            <a:pPr>
              <a:lnSpc>
                <a:spcPct val="90000"/>
              </a:lnSpc>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Método de Telecomunicaciones. </a:t>
            </a:r>
          </a:p>
          <a:p>
            <a:pPr>
              <a:lnSpc>
                <a:spcPct val="90000"/>
              </a:lnSpc>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Portadoras comunes y especializada de Señales.</a:t>
            </a:r>
          </a:p>
          <a:p>
            <a:pPr>
              <a:lnSpc>
                <a:spcPct val="90000"/>
              </a:lnSpc>
              <a:defRPr/>
            </a:pPr>
            <a:r>
              <a:rPr lang="es-ES_tradnl" b="1" i="1" dirty="0" smtClean="0">
                <a:solidFill>
                  <a:schemeClr val="accent2">
                    <a:lumMod val="75000"/>
                    <a:lumOff val="25000"/>
                  </a:schemeClr>
                </a:solidFill>
                <a:effectLst>
                  <a:outerShdw blurRad="38100" dist="38100" dir="2700000" algn="tl">
                    <a:srgbClr val="FFFFFF"/>
                  </a:outerShdw>
                </a:effectLst>
                <a:latin typeface="Arial" charset="0"/>
              </a:rPr>
              <a:t>Sistema de Comunicación de Redes (Topología).  </a:t>
            </a:r>
          </a:p>
        </p:txBody>
      </p:sp>
    </p:spTree>
    <p:extLst>
      <p:ext uri="{BB962C8B-B14F-4D97-AF65-F5344CB8AC3E}">
        <p14:creationId xmlns:p14="http://schemas.microsoft.com/office/powerpoint/2010/main" val="312128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2674</TotalTime>
  <Words>1841</Words>
  <Application>Microsoft Office PowerPoint</Application>
  <PresentationFormat>Carta (216 x 279 mm)</PresentationFormat>
  <Paragraphs>413</Paragraphs>
  <Slides>52</Slides>
  <Notes>50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52</vt:i4>
      </vt:variant>
    </vt:vector>
  </HeadingPairs>
  <TitlesOfParts>
    <vt:vector size="61" baseType="lpstr">
      <vt:lpstr>Arial</vt:lpstr>
      <vt:lpstr>Arial Narrow</vt:lpstr>
      <vt:lpstr>Arial Rounded MT Bold</vt:lpstr>
      <vt:lpstr>Times New Roman</vt:lpstr>
      <vt:lpstr>Verdana</vt:lpstr>
      <vt:lpstr>Wingdings 3</vt:lpstr>
      <vt:lpstr>Impulso</vt:lpstr>
      <vt:lpstr>Diapositiva</vt:lpstr>
      <vt:lpstr>Imagen de mapa de bits</vt:lpstr>
      <vt:lpstr>Tecnología de Redes 2634 Introducción a las Comunicaciones 0013</vt:lpstr>
      <vt:lpstr>Tecnología de Redes 2634 Introducción a las Comunicaciones 0013</vt:lpstr>
      <vt:lpstr>Tecnología de Redes 2634 Introducción a las Comunicaciones 0013 Unidad 1</vt:lpstr>
      <vt:lpstr>Comunicaciones</vt:lpstr>
      <vt:lpstr>Modelo para las Comunicaciones</vt:lpstr>
      <vt:lpstr>Modelo para las Comunicaciones Internetworking</vt:lpstr>
      <vt:lpstr>Concepto de Transmisión</vt:lpstr>
      <vt:lpstr>Teleinformática Telecomunicaciones + Informática</vt:lpstr>
      <vt:lpstr>Sistema Telemático Descripción</vt:lpstr>
      <vt:lpstr>El mundo digital</vt:lpstr>
      <vt:lpstr>Reproducción</vt:lpstr>
      <vt:lpstr>Tecnologías Analógicas</vt:lpstr>
      <vt:lpstr>Tecnologías Digitales</vt:lpstr>
      <vt:lpstr>Canal</vt:lpstr>
      <vt:lpstr>Canal</vt:lpstr>
      <vt:lpstr>Códigos  Datos</vt:lpstr>
      <vt:lpstr>Código ASCII</vt:lpstr>
      <vt:lpstr>Modulación</vt:lpstr>
      <vt:lpstr>Modulación</vt:lpstr>
      <vt:lpstr>Modulación</vt:lpstr>
      <vt:lpstr>Modulación de Amplitud</vt:lpstr>
      <vt:lpstr>Modulación de Frecuencia</vt:lpstr>
      <vt:lpstr>Modulación de Fase</vt:lpstr>
      <vt:lpstr>Modulación de Multifase (MPSK)</vt:lpstr>
      <vt:lpstr>Modulación de Codificación de Pulsos (PCM)</vt:lpstr>
      <vt:lpstr>Modulación 2B1Q</vt:lpstr>
      <vt:lpstr>Modulación CAP CARRIERLESS AMPLITUDE FHASE</vt:lpstr>
      <vt:lpstr>Modulación de Multinivel  MQAM (Multi-Quadrature Amplitude Modulation)</vt:lpstr>
      <vt:lpstr>Códigos  Señales</vt:lpstr>
      <vt:lpstr>Códigos   Señales</vt:lpstr>
      <vt:lpstr>Modulación Técnicas para Espectro Disperso</vt:lpstr>
      <vt:lpstr>Modulación Espectro Expandido de Secuencia Directa</vt:lpstr>
      <vt:lpstr>Modulación Espectro Expandido de Secuencia Directa</vt:lpstr>
      <vt:lpstr>Modulación FHSS Espectro Expandido por Salto de Frecuencias</vt:lpstr>
      <vt:lpstr>Modulación DSSS Espectro Expandido de Secuencia Directa</vt:lpstr>
      <vt:lpstr>Modulación DSSS Espectro Expandido de Secuencia Directa</vt:lpstr>
      <vt:lpstr>Modulación OFDM Modulación Ortogonal de Frecuencia</vt:lpstr>
      <vt:lpstr>Modulación OFDM Modulación Ortogonal de Frecuencia</vt:lpstr>
      <vt:lpstr>Modulación OFDM Modulación Ortogonal de Frecuencia</vt:lpstr>
      <vt:lpstr>Transmisión Sincrónica</vt:lpstr>
      <vt:lpstr>Transmisión Asincrónica</vt:lpstr>
      <vt:lpstr>Norma RS-232 Comunicaciones Asincrónicas</vt:lpstr>
      <vt:lpstr>Velocidades</vt:lpstr>
      <vt:lpstr>Relación  Velocidad de Modulación/Transmisión Serie</vt:lpstr>
      <vt:lpstr>Frecuencia y Ancho de Banda</vt:lpstr>
      <vt:lpstr>Ancho de Banda Unidades</vt:lpstr>
      <vt:lpstr>Simplex</vt:lpstr>
      <vt:lpstr>Semiduplex</vt:lpstr>
      <vt:lpstr>Full Duplex</vt:lpstr>
      <vt:lpstr>Codec  Codificador-Decodificador</vt:lpstr>
      <vt:lpstr>Codec  Codificador-Decodificador</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2095</dc:title>
  <dc:subject>Redes y COmunicaciones de Datos en Internet</dc:subject>
  <dc:creator>Lic Pablo Alejandro Lena </dc:creator>
  <dc:description>Actualizada al 12/12/2005_x000d_
REDES DE COMPUTADORAS_x000d_
CLASIFICACIÓN, CONCEPTOS_x000d_
TOPOLOGIAS, VLAN , VPN _x000d_
INTERNET_x000d_
</dc:description>
  <cp:lastModifiedBy>Lena</cp:lastModifiedBy>
  <cp:revision>327</cp:revision>
  <dcterms:created xsi:type="dcterms:W3CDTF">2000-05-04T00:32:53Z</dcterms:created>
  <dcterms:modified xsi:type="dcterms:W3CDTF">2017-04-05T11:09:03Z</dcterms:modified>
  <cp:category>Transparencias de Clase</cp:category>
</cp:coreProperties>
</file>