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5"/>
  </p:notesMasterIdLst>
  <p:handoutMasterIdLst>
    <p:handoutMasterId r:id="rId66"/>
  </p:handoutMasterIdLst>
  <p:sldIdLst>
    <p:sldId id="542" r:id="rId2"/>
    <p:sldId id="543" r:id="rId3"/>
    <p:sldId id="544" r:id="rId4"/>
    <p:sldId id="533" r:id="rId5"/>
    <p:sldId id="534" r:id="rId6"/>
    <p:sldId id="441" r:id="rId7"/>
    <p:sldId id="465" r:id="rId8"/>
    <p:sldId id="453" r:id="rId9"/>
    <p:sldId id="456" r:id="rId10"/>
    <p:sldId id="454" r:id="rId11"/>
    <p:sldId id="455" r:id="rId12"/>
    <p:sldId id="457" r:id="rId13"/>
    <p:sldId id="449" r:id="rId14"/>
    <p:sldId id="466" r:id="rId15"/>
    <p:sldId id="467" r:id="rId16"/>
    <p:sldId id="531" r:id="rId17"/>
    <p:sldId id="450" r:id="rId18"/>
    <p:sldId id="451" r:id="rId19"/>
    <p:sldId id="468" r:id="rId20"/>
    <p:sldId id="469" r:id="rId21"/>
    <p:sldId id="470" r:id="rId22"/>
    <p:sldId id="471" r:id="rId23"/>
    <p:sldId id="463" r:id="rId24"/>
    <p:sldId id="460" r:id="rId25"/>
    <p:sldId id="472" r:id="rId26"/>
    <p:sldId id="461" r:id="rId27"/>
    <p:sldId id="462" r:id="rId28"/>
    <p:sldId id="464" r:id="rId29"/>
    <p:sldId id="474" r:id="rId30"/>
    <p:sldId id="532" r:id="rId31"/>
    <p:sldId id="516" r:id="rId32"/>
    <p:sldId id="475" r:id="rId33"/>
    <p:sldId id="517" r:id="rId34"/>
    <p:sldId id="476" r:id="rId35"/>
    <p:sldId id="518" r:id="rId36"/>
    <p:sldId id="477" r:id="rId37"/>
    <p:sldId id="478" r:id="rId38"/>
    <p:sldId id="479" r:id="rId39"/>
    <p:sldId id="480" r:id="rId40"/>
    <p:sldId id="535" r:id="rId41"/>
    <p:sldId id="481" r:id="rId42"/>
    <p:sldId id="482" r:id="rId43"/>
    <p:sldId id="519" r:id="rId44"/>
    <p:sldId id="483" r:id="rId45"/>
    <p:sldId id="536" r:id="rId46"/>
    <p:sldId id="484" r:id="rId47"/>
    <p:sldId id="485" r:id="rId48"/>
    <p:sldId id="486" r:id="rId49"/>
    <p:sldId id="487" r:id="rId50"/>
    <p:sldId id="488" r:id="rId51"/>
    <p:sldId id="489" r:id="rId52"/>
    <p:sldId id="490" r:id="rId53"/>
    <p:sldId id="491" r:id="rId54"/>
    <p:sldId id="520" r:id="rId55"/>
    <p:sldId id="492" r:id="rId56"/>
    <p:sldId id="493" r:id="rId57"/>
    <p:sldId id="494" r:id="rId58"/>
    <p:sldId id="524" r:id="rId59"/>
    <p:sldId id="495" r:id="rId60"/>
    <p:sldId id="496" r:id="rId61"/>
    <p:sldId id="497" r:id="rId62"/>
    <p:sldId id="522" r:id="rId63"/>
    <p:sldId id="525" r:id="rId64"/>
  </p:sldIdLst>
  <p:sldSz cx="9906000" cy="6858000" type="A4"/>
  <p:notesSz cx="6858000" cy="9028113"/>
  <p:defaultTextStyle>
    <a:defPPr>
      <a:defRPr lang="en-US"/>
    </a:defPPr>
    <a:lvl1pPr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1pPr>
    <a:lvl2pPr marL="4572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2pPr>
    <a:lvl3pPr marL="9144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3pPr>
    <a:lvl4pPr marL="13716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4pPr>
    <a:lvl5pPr marL="18288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5pPr>
    <a:lvl6pPr marL="2286000" algn="l" defTabSz="914400" rtl="0" eaLnBrk="1" latinLnBrk="0" hangingPunct="1">
      <a:defRPr sz="1600" b="1" i="1" kern="1200">
        <a:solidFill>
          <a:schemeClr val="tx1"/>
        </a:solidFill>
        <a:latin typeface="Arial" charset="0"/>
        <a:ea typeface="+mn-ea"/>
        <a:cs typeface="+mn-cs"/>
      </a:defRPr>
    </a:lvl6pPr>
    <a:lvl7pPr marL="2743200" algn="l" defTabSz="914400" rtl="0" eaLnBrk="1" latinLnBrk="0" hangingPunct="1">
      <a:defRPr sz="1600" b="1" i="1" kern="1200">
        <a:solidFill>
          <a:schemeClr val="tx1"/>
        </a:solidFill>
        <a:latin typeface="Arial" charset="0"/>
        <a:ea typeface="+mn-ea"/>
        <a:cs typeface="+mn-cs"/>
      </a:defRPr>
    </a:lvl7pPr>
    <a:lvl8pPr marL="3200400" algn="l" defTabSz="914400" rtl="0" eaLnBrk="1" latinLnBrk="0" hangingPunct="1">
      <a:defRPr sz="1600" b="1" i="1" kern="1200">
        <a:solidFill>
          <a:schemeClr val="tx1"/>
        </a:solidFill>
        <a:latin typeface="Arial" charset="0"/>
        <a:ea typeface="+mn-ea"/>
        <a:cs typeface="+mn-cs"/>
      </a:defRPr>
    </a:lvl8pPr>
    <a:lvl9pPr marL="3657600" algn="l" defTabSz="914400" rtl="0" eaLnBrk="1" latinLnBrk="0" hangingPunct="1">
      <a:defRPr sz="1600" b="1"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120">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66FFFF"/>
    <a:srgbClr val="99FF99"/>
    <a:srgbClr val="660066"/>
    <a:srgbClr val="333300"/>
    <a:srgbClr val="003366"/>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66" d="100"/>
          <a:sy n="66" d="100"/>
        </p:scale>
        <p:origin x="1266" y="60"/>
      </p:cViewPr>
      <p:guideLst>
        <p:guide orient="horz" pos="220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72"/>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68580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solidFill>
                  <a:schemeClr val="tx2"/>
                </a:solidFill>
                <a:latin typeface="Calibri" pitchFamily="34" charset="0"/>
                <a:ea typeface="Times New Roman" pitchFamily="18" charset="0"/>
                <a:cs typeface="Arial" charset="0"/>
              </a:defRPr>
            </a:lvl1pPr>
          </a:lstStyle>
          <a:p>
            <a:r>
              <a:rPr lang="es-AR" sz="900">
                <a:solidFill>
                  <a:srgbClr val="808080"/>
                </a:solidFill>
              </a:rPr>
              <a:t>DESARROLLADOR DE APLICACIONES WEB </a:t>
            </a:r>
            <a:r>
              <a:rPr lang="es-AR" sz="900">
                <a:solidFill>
                  <a:srgbClr val="808080"/>
                </a:solidFill>
                <a:latin typeface="Times New Roman"/>
              </a:rPr>
              <a:t>–</a:t>
            </a:r>
            <a:r>
              <a:rPr lang="es-AR" sz="900">
                <a:solidFill>
                  <a:srgbClr val="808080"/>
                </a:solidFill>
              </a:rPr>
              <a:t> Tecnolog</a:t>
            </a:r>
            <a:r>
              <a:rPr lang="es-AR" sz="900">
                <a:solidFill>
                  <a:srgbClr val="808080"/>
                </a:solidFill>
                <a:latin typeface="Times New Roman"/>
              </a:rPr>
              <a:t>í</a:t>
            </a:r>
            <a:r>
              <a:rPr lang="es-AR" sz="900">
                <a:solidFill>
                  <a:srgbClr val="808080"/>
                </a:solidFill>
              </a:rPr>
              <a:t>a de Redes</a:t>
            </a:r>
            <a:endParaRPr lang="es-MX" sz="900">
              <a:solidFill>
                <a:srgbClr val="808080"/>
              </a:solidFill>
            </a:endParaRPr>
          </a:p>
          <a:p>
            <a:r>
              <a:rPr lang="es-MX" sz="900">
                <a:solidFill>
                  <a:srgbClr val="808080"/>
                </a:solidFill>
              </a:rPr>
              <a:t>Departamento de Ingenier</a:t>
            </a:r>
            <a:r>
              <a:rPr lang="es-MX" sz="900">
                <a:solidFill>
                  <a:srgbClr val="808080"/>
                </a:solidFill>
                <a:latin typeface="Times New Roman"/>
              </a:rPr>
              <a:t>í</a:t>
            </a:r>
            <a:r>
              <a:rPr lang="es-MX" sz="900">
                <a:solidFill>
                  <a:srgbClr val="808080"/>
                </a:solidFill>
              </a:rPr>
              <a:t>a e Investigaciones Tecnol</a:t>
            </a:r>
            <a:r>
              <a:rPr lang="es-MX" sz="900">
                <a:solidFill>
                  <a:srgbClr val="808080"/>
                </a:solidFill>
                <a:latin typeface="Times New Roman"/>
              </a:rPr>
              <a:t>ó</a:t>
            </a:r>
            <a:r>
              <a:rPr lang="es-MX" sz="900">
                <a:solidFill>
                  <a:srgbClr val="808080"/>
                </a:solidFill>
              </a:rPr>
              <a:t>gicas </a:t>
            </a:r>
            <a:r>
              <a:rPr lang="es-ES" sz="900">
                <a:solidFill>
                  <a:srgbClr val="808080"/>
                </a:solidFill>
              </a:rPr>
              <a:t>- </a:t>
            </a:r>
            <a:r>
              <a:rPr lang="es-AR" sz="900">
                <a:solidFill>
                  <a:srgbClr val="808080"/>
                </a:solidFill>
              </a:rPr>
              <a:t>UNLAM</a:t>
            </a:r>
            <a:endParaRPr lang="es-ES" sz="900">
              <a:solidFill>
                <a:srgbClr val="808080"/>
              </a:solidFill>
            </a:endParaRPr>
          </a:p>
          <a:p>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solidFill>
                  <a:schemeClr val="tx2"/>
                </a:solidFill>
                <a:effectLst/>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solidFill>
                  <a:schemeClr val="tx2"/>
                </a:solidFill>
                <a:effectLst/>
              </a:defRPr>
            </a:lvl1pPr>
          </a:lstStyle>
          <a:p>
            <a:pPr>
              <a:defRPr/>
            </a:pPr>
            <a:fld id="{7E559E4E-470C-4384-A18B-2CF13185B7AF}" type="slidenum">
              <a:rPr lang="es-ES_tradnl"/>
              <a:pPr>
                <a:defRPr/>
              </a:pPr>
              <a:t>‹Nº›</a:t>
            </a:fld>
            <a:endParaRPr lang="es-ES_tradnl"/>
          </a:p>
        </p:txBody>
      </p:sp>
      <p:pic>
        <p:nvPicPr>
          <p:cNvPr id="122887" name="Picture 7"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4004515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endParaRPr lang="es-ES_tradnl"/>
          </a:p>
        </p:txBody>
      </p:sp>
      <p:sp>
        <p:nvSpPr>
          <p:cNvPr id="63492" name="Rectangle 4"/>
          <p:cNvSpPr>
            <a:spLocks noGrp="1" noRot="1" noChangeAspect="1" noChangeArrowheads="1" noTextEdit="1"/>
          </p:cNvSpPr>
          <p:nvPr>
            <p:ph type="sldImg" idx="2"/>
          </p:nvPr>
        </p:nvSpPr>
        <p:spPr bwMode="auto">
          <a:xfrm>
            <a:off x="985838" y="677863"/>
            <a:ext cx="488791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fld id="{996D4F9A-970F-48C7-A2DE-35473CA17811}" type="slidenum">
              <a:rPr lang="es-ES_tradnl"/>
              <a:pPr>
                <a:defRPr/>
              </a:pPr>
              <a:t>‹Nº›</a:t>
            </a:fld>
            <a:endParaRPr lang="es-ES_tradnl"/>
          </a:p>
        </p:txBody>
      </p:sp>
    </p:spTree>
    <p:extLst>
      <p:ext uri="{BB962C8B-B14F-4D97-AF65-F5344CB8AC3E}">
        <p14:creationId xmlns:p14="http://schemas.microsoft.com/office/powerpoint/2010/main" val="2665280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1D7C63-BCCF-47A5-A6ED-12E537583EED}" type="slidenum">
              <a:rPr lang="es-ES_tradnl" smtClean="0"/>
              <a:pPr/>
              <a:t>1</a:t>
            </a:fld>
            <a:endParaRPr lang="es-ES_tradnl"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ctr"/>
            <a:r>
              <a:rPr lang="es-MX" b="1" smtClean="0">
                <a:latin typeface="Verdana" pitchFamily="34" charset="0"/>
              </a:rPr>
              <a:t>Presentación de PowerPoint Nro. 1</a:t>
            </a:r>
          </a:p>
          <a:p>
            <a:endParaRPr lang="es-ES" smtClean="0"/>
          </a:p>
        </p:txBody>
      </p:sp>
    </p:spTree>
    <p:extLst>
      <p:ext uri="{BB962C8B-B14F-4D97-AF65-F5344CB8AC3E}">
        <p14:creationId xmlns:p14="http://schemas.microsoft.com/office/powerpoint/2010/main" val="173965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C9CD050-01EB-424C-A620-34D03A04C675}" type="slidenum">
              <a:rPr lang="es-ES_tradnl" smtClean="0"/>
              <a:pPr/>
              <a:t>10</a:t>
            </a:fld>
            <a:endParaRPr lang="es-ES_tradnl"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E97EBE7-B9C9-4D0E-86FD-C555CFFD303D}" type="slidenum">
              <a:rPr lang="es-ES_tradnl" smtClean="0"/>
              <a:pPr/>
              <a:t>11</a:t>
            </a:fld>
            <a:endParaRPr lang="es-ES_tradnl"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FB27A99-7A5D-4E7D-89BF-0F0CB1E1D8F0}" type="slidenum">
              <a:rPr lang="es-ES_tradnl" smtClean="0"/>
              <a:pPr/>
              <a:t>12</a:t>
            </a:fld>
            <a:endParaRPr lang="es-ES_tradnl"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C71A431-B883-4D13-B0F3-F5803667379C}" type="slidenum">
              <a:rPr lang="es-ES_tradnl" smtClean="0"/>
              <a:pPr/>
              <a:t>13</a:t>
            </a:fld>
            <a:endParaRPr lang="es-ES_tradnl"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6DA439F-E6EE-42AC-A65F-D516CA037A93}" type="slidenum">
              <a:rPr lang="es-ES_tradnl" smtClean="0"/>
              <a:pPr/>
              <a:t>14</a:t>
            </a:fld>
            <a:endParaRPr lang="es-ES_tradnl"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81A1485-8C71-477D-B840-5E0D2D9918F4}" type="slidenum">
              <a:rPr lang="es-ES_tradnl" smtClean="0"/>
              <a:pPr/>
              <a:t>15</a:t>
            </a:fld>
            <a:endParaRPr lang="es-ES_tradnl"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270C2C7-81B1-4DC5-9C39-9DE58B6E364C}" type="slidenum">
              <a:rPr lang="es-ES_tradnl" smtClean="0"/>
              <a:pPr/>
              <a:t>17</a:t>
            </a:fld>
            <a:endParaRPr lang="es-ES_tradnl"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14422C8-121B-4FCF-A36A-79535F9B142F}" type="slidenum">
              <a:rPr lang="es-ES_tradnl" smtClean="0"/>
              <a:pPr/>
              <a:t>18</a:t>
            </a:fld>
            <a:endParaRPr lang="es-ES_tradnl"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C087B74-1CDD-4C21-A877-E867C490C4F6}" type="slidenum">
              <a:rPr lang="es-ES_tradnl" smtClean="0"/>
              <a:pPr/>
              <a:t>19</a:t>
            </a:fld>
            <a:endParaRPr lang="es-ES_tradnl"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8283A73-671A-4C34-B8E6-7CEAF65EE29F}" type="slidenum">
              <a:rPr lang="es-ES_tradnl" smtClean="0"/>
              <a:pPr/>
              <a:t>20</a:t>
            </a:fld>
            <a:endParaRPr lang="es-ES_tradnl"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1B14107-A992-4619-BFF3-4784DA57035C}" type="slidenum">
              <a:rPr lang="es-ES_tradnl" smtClean="0"/>
              <a:pPr/>
              <a:t>2</a:t>
            </a:fld>
            <a:endParaRPr lang="es-ES_tradnl"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smtClean="0"/>
          </a:p>
        </p:txBody>
      </p:sp>
    </p:spTree>
    <p:extLst>
      <p:ext uri="{BB962C8B-B14F-4D97-AF65-F5344CB8AC3E}">
        <p14:creationId xmlns:p14="http://schemas.microsoft.com/office/powerpoint/2010/main" val="3439258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4E81E5C-A18C-4832-BD1F-6068E15DD552}" type="slidenum">
              <a:rPr lang="es-ES_tradnl" smtClean="0"/>
              <a:pPr/>
              <a:t>21</a:t>
            </a:fld>
            <a:endParaRPr lang="es-ES_tradnl"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85E943-1606-4B19-8320-00C2F62CE694}" type="slidenum">
              <a:rPr lang="es-ES_tradnl" smtClean="0"/>
              <a:pPr/>
              <a:t>22</a:t>
            </a:fld>
            <a:endParaRPr lang="es-ES_tradnl"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F38060D-B034-4A6B-922E-191776623B6D}" type="slidenum">
              <a:rPr lang="es-ES_tradnl" smtClean="0"/>
              <a:pPr/>
              <a:t>23</a:t>
            </a:fld>
            <a:endParaRPr lang="es-ES_tradnl"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6D5615D-D40D-4529-B3FB-B6D85789C78E}" type="slidenum">
              <a:rPr lang="es-ES_tradnl" smtClean="0"/>
              <a:pPr/>
              <a:t>24</a:t>
            </a:fld>
            <a:endParaRPr lang="es-ES_tradnl"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D1F882A-6D38-4513-9E34-1E52637C9168}" type="slidenum">
              <a:rPr lang="es-ES_tradnl" smtClean="0"/>
              <a:pPr/>
              <a:t>25</a:t>
            </a:fld>
            <a:endParaRPr lang="es-ES_tradnl"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FE392A9-44BE-4794-ADC2-5ADC638707AE}" type="slidenum">
              <a:rPr lang="es-ES_tradnl" smtClean="0"/>
              <a:pPr/>
              <a:t>26</a:t>
            </a:fld>
            <a:endParaRPr lang="es-ES_tradnl"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D970768-DCF6-479C-BE04-314F8E71F4FA}" type="slidenum">
              <a:rPr lang="es-ES_tradnl" smtClean="0"/>
              <a:pPr/>
              <a:t>27</a:t>
            </a:fld>
            <a:endParaRPr lang="es-ES_tradnl"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72AA050-017D-41E5-9A74-C149E18FCDBD}" type="slidenum">
              <a:rPr lang="es-ES_tradnl" smtClean="0"/>
              <a:pPr/>
              <a:t>28</a:t>
            </a:fld>
            <a:endParaRPr lang="es-ES_tradnl"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530760C-FF3D-4B13-A8D4-8B951C404D15}" type="slidenum">
              <a:rPr lang="es-ES_tradnl" smtClean="0"/>
              <a:pPr/>
              <a:t>29</a:t>
            </a:fld>
            <a:endParaRPr lang="es-ES_tradnl"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A83A96E-3C12-4277-A6C0-B93907F0315A}" type="slidenum">
              <a:rPr lang="es-ES_tradnl" smtClean="0"/>
              <a:pPr/>
              <a:t>30</a:t>
            </a:fld>
            <a:endParaRPr lang="es-ES_tradnl"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28F1192-895F-4F93-B20A-73578983726D}" type="slidenum">
              <a:rPr lang="es-ES_tradnl" smtClean="0"/>
              <a:pPr/>
              <a:t>3</a:t>
            </a:fld>
            <a:endParaRPr lang="es-ES_tradnl" smtClean="0"/>
          </a:p>
        </p:txBody>
      </p:sp>
      <p:sp>
        <p:nvSpPr>
          <p:cNvPr id="56323" name="Rectangle 2"/>
          <p:cNvSpPr>
            <a:spLocks noGrp="1" noRot="1" noChangeAspect="1" noChangeArrowheads="1" noTextEdit="1"/>
          </p:cNvSpPr>
          <p:nvPr>
            <p:ph type="sldImg"/>
          </p:nvPr>
        </p:nvSpPr>
        <p:spPr>
          <a:xfrm>
            <a:off x="952500" y="685800"/>
            <a:ext cx="4953000" cy="3429000"/>
          </a:xfrm>
          <a:ln/>
        </p:spPr>
      </p:sp>
      <p:sp>
        <p:nvSpPr>
          <p:cNvPr id="56324" name="Rectangle 3"/>
          <p:cNvSpPr>
            <a:spLocks noGrp="1" noChangeArrowheads="1"/>
          </p:cNvSpPr>
          <p:nvPr>
            <p:ph type="body" idx="1"/>
          </p:nvPr>
        </p:nvSpPr>
        <p:spPr>
          <a:solidFill>
            <a:schemeClr val="hlink"/>
          </a:solidFill>
          <a:ln/>
        </p:spPr>
        <p:txBody>
          <a:bodyPr/>
          <a:lstStyle/>
          <a:p>
            <a:pPr algn="ctr"/>
            <a:r>
              <a:rPr lang="es-MX" b="1" smtClean="0">
                <a:latin typeface="Verdana" pitchFamily="34" charset="0"/>
              </a:rPr>
              <a:t>Presentación de PowerPoint Nro. 2</a:t>
            </a:r>
          </a:p>
          <a:p>
            <a:pPr algn="ctr"/>
            <a:endParaRPr lang="es-MX" b="1" smtClean="0">
              <a:latin typeface="Verdana" pitchFamily="34" charset="0"/>
            </a:endParaRPr>
          </a:p>
          <a:p>
            <a:pPr algn="ctr"/>
            <a:endParaRPr lang="es-MX" b="1" smtClean="0">
              <a:latin typeface="Verdana" pitchFamily="34" charset="0"/>
            </a:endParaRPr>
          </a:p>
          <a:p>
            <a:endParaRPr lang="es-ES" b="1" smtClean="0">
              <a:latin typeface="Verdana" pitchFamily="34" charset="0"/>
            </a:endParaRPr>
          </a:p>
        </p:txBody>
      </p:sp>
    </p:spTree>
    <p:extLst>
      <p:ext uri="{BB962C8B-B14F-4D97-AF65-F5344CB8AC3E}">
        <p14:creationId xmlns:p14="http://schemas.microsoft.com/office/powerpoint/2010/main" val="3803258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365E3E-8D86-4E56-83F5-BE395F69FBB7}" type="slidenum">
              <a:rPr lang="es-ES_tradnl" smtClean="0"/>
              <a:pPr/>
              <a:t>31</a:t>
            </a:fld>
            <a:endParaRPr lang="es-ES_tradnl"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s-AR" b="1" smtClean="0">
                <a:latin typeface="Arial" charset="0"/>
              </a:rPr>
              <a:t>La síntesis:</a:t>
            </a:r>
            <a:r>
              <a:rPr lang="es-AR" smtClean="0">
                <a:latin typeface="Arial" charset="0"/>
              </a:rPr>
              <a:t> incluye aspectos tales como el formato de datos, codificación y niveles de señal.</a:t>
            </a:r>
            <a:endParaRPr lang="es-AR" b="1" smtClean="0">
              <a:latin typeface="Arial" charset="0"/>
            </a:endParaRPr>
          </a:p>
          <a:p>
            <a:r>
              <a:rPr lang="es-AR" b="1" smtClean="0">
                <a:latin typeface="Arial" charset="0"/>
              </a:rPr>
              <a:t>La semántica: </a:t>
            </a:r>
            <a:r>
              <a:rPr lang="es-AR" smtClean="0">
                <a:latin typeface="Arial" charset="0"/>
              </a:rPr>
              <a:t>comprende información de control para coordinar y manejar los potenciales errores.</a:t>
            </a:r>
            <a:endParaRPr lang="es-AR" b="1" smtClean="0">
              <a:latin typeface="Arial" charset="0"/>
            </a:endParaRPr>
          </a:p>
          <a:p>
            <a:r>
              <a:rPr lang="es-AR" b="1" smtClean="0">
                <a:latin typeface="Arial" charset="0"/>
              </a:rPr>
              <a:t>La temporización: </a:t>
            </a:r>
            <a:r>
              <a:rPr lang="es-AR" smtClean="0">
                <a:latin typeface="Arial" charset="0"/>
              </a:rPr>
              <a:t>engloba la coordinación en la velocidad y el orden secuencial de la información.</a:t>
            </a:r>
            <a:endParaRPr lang="es-E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9C85A4A-AFD4-427F-AC7D-962B220571DB}" type="slidenum">
              <a:rPr lang="es-ES_tradnl" smtClean="0"/>
              <a:pPr/>
              <a:t>32</a:t>
            </a:fld>
            <a:endParaRPr lang="es-ES_tradnl"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971528C-C2D5-4458-A784-0DA1A7401DED}" type="slidenum">
              <a:rPr lang="es-ES_tradnl" smtClean="0"/>
              <a:pPr/>
              <a:t>33</a:t>
            </a:fld>
            <a:endParaRPr lang="es-ES_tradnl"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solidFill>
              <a:schemeClr val="tx1"/>
            </a:solidFill>
          </a:ln>
        </p:spPr>
        <p:txBody>
          <a:bodyPr/>
          <a:lstStyle/>
          <a:p>
            <a:pPr>
              <a:lnSpc>
                <a:spcPct val="80000"/>
              </a:lnSpc>
              <a:tabLst>
                <a:tab pos="3143250" algn="l"/>
              </a:tabLst>
            </a:pPr>
            <a:r>
              <a:rPr lang="es-AR" sz="1000" b="1" smtClean="0">
                <a:latin typeface="Arial" charset="0"/>
              </a:rPr>
              <a:t>Protocolo directo: </a:t>
            </a:r>
          </a:p>
          <a:p>
            <a:pPr marL="360363" lvl="1" indent="1588">
              <a:lnSpc>
                <a:spcPct val="80000"/>
              </a:lnSpc>
              <a:tabLst>
                <a:tab pos="3143250" algn="l"/>
              </a:tabLst>
            </a:pPr>
            <a:r>
              <a:rPr lang="es-AR" sz="900" b="1" smtClean="0">
                <a:latin typeface="Arial" charset="0"/>
              </a:rPr>
              <a:t>Es aquel en que los sistemas comparten una línea punto a punto y se comunican directamente, sin intervención de otros agentes.</a:t>
            </a:r>
            <a:endParaRPr lang="es-AR" sz="900" b="1" u="sng" smtClean="0">
              <a:latin typeface="Arial" charset="0"/>
            </a:endParaRPr>
          </a:p>
          <a:p>
            <a:pPr marL="360363" lvl="1" indent="1588">
              <a:lnSpc>
                <a:spcPct val="80000"/>
              </a:lnSpc>
              <a:tabLst>
                <a:tab pos="3143250" algn="l"/>
              </a:tabLst>
            </a:pPr>
            <a:r>
              <a:rPr lang="es-AR" sz="900" b="1" smtClean="0">
                <a:latin typeface="Arial" charset="0"/>
              </a:rPr>
              <a:t>Protocolo indirecto: </a:t>
            </a:r>
          </a:p>
          <a:p>
            <a:pPr marL="360363" lvl="1" indent="1588">
              <a:lnSpc>
                <a:spcPct val="80000"/>
              </a:lnSpc>
              <a:tabLst>
                <a:tab pos="3143250" algn="l"/>
              </a:tabLst>
            </a:pPr>
            <a:r>
              <a:rPr lang="es-AR" sz="900" b="1" smtClean="0">
                <a:latin typeface="Arial" charset="0"/>
              </a:rPr>
              <a:t>En este caso los sistemas se conectan a través de una red conmutada o agente activo. Aquí no es posible la aplicación del protocolo directo, y ambos extremos dependen del funcionamiento de otras entidades y/o redes para su intercambio de datos.</a:t>
            </a:r>
          </a:p>
          <a:p>
            <a:pPr>
              <a:lnSpc>
                <a:spcPct val="80000"/>
              </a:lnSpc>
              <a:tabLst>
                <a:tab pos="3143250" algn="l"/>
              </a:tabLst>
            </a:pPr>
            <a:r>
              <a:rPr lang="es-AR" sz="900" b="1" smtClean="0">
                <a:latin typeface="Arial" charset="0"/>
              </a:rPr>
              <a:t>Protocolo monolítico: </a:t>
            </a:r>
          </a:p>
          <a:p>
            <a:pPr marL="360363" lvl="1" indent="1588">
              <a:lnSpc>
                <a:spcPct val="80000"/>
              </a:lnSpc>
              <a:tabLst>
                <a:tab pos="3143250" algn="l"/>
              </a:tabLst>
            </a:pPr>
            <a:r>
              <a:rPr lang="es-AR" sz="900" b="1" smtClean="0">
                <a:latin typeface="Arial" charset="0"/>
              </a:rPr>
              <a:t>En este tipo de protocolo, un solo módulo o subsistema tiene a cargo toda la tarea de la comunicación. Una modificación en cualquiera de los detalles implica que toda la aplicación debería modificarse, con el inconveniente de recompilar o, lo que es peor, que se produzcan errores difíciles de localizar.</a:t>
            </a:r>
          </a:p>
          <a:p>
            <a:pPr>
              <a:lnSpc>
                <a:spcPct val="80000"/>
              </a:lnSpc>
              <a:tabLst>
                <a:tab pos="3143250" algn="l"/>
              </a:tabLst>
            </a:pPr>
            <a:r>
              <a:rPr lang="es-AR" sz="900" b="1" smtClean="0">
                <a:latin typeface="Arial" charset="0"/>
              </a:rPr>
              <a:t>Protocolo estructurado: </a:t>
            </a:r>
          </a:p>
          <a:p>
            <a:pPr marL="360363" lvl="1" indent="1588">
              <a:lnSpc>
                <a:spcPct val="80000"/>
              </a:lnSpc>
              <a:tabLst>
                <a:tab pos="3143250" algn="l"/>
              </a:tabLst>
            </a:pPr>
            <a:r>
              <a:rPr lang="es-AR" sz="900" b="1" smtClean="0">
                <a:latin typeface="Arial" charset="0"/>
              </a:rPr>
              <a:t>Al contrario que en la definición anterior, un protocolo estructurado se compone de varios protocolos más simples, organizados jerárquicamente o en capas, donde las entidades de nivel superior ofrecen servicios a las de nivel inferior para llevar a cabo el proceso de comunicación.</a:t>
            </a:r>
          </a:p>
          <a:p>
            <a:pPr>
              <a:lnSpc>
                <a:spcPct val="80000"/>
              </a:lnSpc>
              <a:tabLst>
                <a:tab pos="3143250" algn="l"/>
              </a:tabLst>
            </a:pPr>
            <a:r>
              <a:rPr lang="es-AR" sz="900" b="1" smtClean="0">
                <a:latin typeface="Arial" charset="0"/>
              </a:rPr>
              <a:t>Protocolo simétrico:</a:t>
            </a:r>
          </a:p>
          <a:p>
            <a:pPr marL="360363" lvl="1" indent="1588">
              <a:lnSpc>
                <a:spcPct val="80000"/>
              </a:lnSpc>
              <a:tabLst>
                <a:tab pos="3143250" algn="l"/>
              </a:tabLst>
            </a:pPr>
            <a:r>
              <a:rPr lang="es-AR" sz="900" b="1" smtClean="0">
                <a:latin typeface="Arial" charset="0"/>
              </a:rPr>
              <a:t>Involucra entidades pares (o sea, misma lógica y misma jerarquía).</a:t>
            </a:r>
          </a:p>
          <a:p>
            <a:pPr>
              <a:lnSpc>
                <a:spcPct val="80000"/>
              </a:lnSpc>
              <a:tabLst>
                <a:tab pos="3143250" algn="l"/>
              </a:tabLst>
            </a:pPr>
            <a:r>
              <a:rPr lang="es-AR" sz="900" b="1" smtClean="0">
                <a:latin typeface="Arial" charset="0"/>
              </a:rPr>
              <a:t>Protocolo asimétrico: </a:t>
            </a:r>
          </a:p>
          <a:p>
            <a:pPr marL="360363" lvl="1" indent="1588">
              <a:lnSpc>
                <a:spcPct val="80000"/>
              </a:lnSpc>
              <a:tabLst>
                <a:tab pos="3143250" algn="l"/>
              </a:tabLst>
            </a:pPr>
            <a:r>
              <a:rPr lang="es-AR" sz="900" b="1" smtClean="0">
                <a:latin typeface="Arial" charset="0"/>
              </a:rPr>
              <a:t>la asimetría es consecuencia de buscar la sencillez en una de las entidades, o debido a la naturaleza del intercambio (por ejemplo un proceso cliente-servidor)</a:t>
            </a:r>
          </a:p>
          <a:p>
            <a:pPr>
              <a:lnSpc>
                <a:spcPct val="80000"/>
              </a:lnSpc>
              <a:tabLst>
                <a:tab pos="3143250" algn="l"/>
              </a:tabLst>
            </a:pPr>
            <a:r>
              <a:rPr lang="es-AR" sz="900" b="1" smtClean="0">
                <a:latin typeface="Arial" charset="0"/>
              </a:rPr>
              <a:t>Protocolo normalizado: </a:t>
            </a:r>
          </a:p>
          <a:p>
            <a:pPr marL="360363" lvl="1" indent="1588">
              <a:lnSpc>
                <a:spcPct val="80000"/>
              </a:lnSpc>
              <a:tabLst>
                <a:tab pos="3143250" algn="l"/>
              </a:tabLst>
            </a:pPr>
            <a:r>
              <a:rPr lang="es-AR" sz="900" b="1" smtClean="0">
                <a:latin typeface="Arial" charset="0"/>
              </a:rPr>
              <a:t>Es aquel que permite ser utilizado en muchas implementaciones diferentes, lo cual facilita la interoperatividad entre equipos de diferentes fabricantes.</a:t>
            </a:r>
          </a:p>
          <a:p>
            <a:pPr marL="360363" lvl="1" indent="1588">
              <a:lnSpc>
                <a:spcPct val="80000"/>
              </a:lnSpc>
              <a:tabLst>
                <a:tab pos="3143250" algn="l"/>
              </a:tabLst>
            </a:pPr>
            <a:r>
              <a:rPr lang="es-AR" sz="900" b="1" smtClean="0">
                <a:latin typeface="Arial" charset="0"/>
              </a:rPr>
              <a:t>Protocolo no normalizado: </a:t>
            </a:r>
          </a:p>
          <a:p>
            <a:pPr marL="360363" lvl="1" indent="1588">
              <a:lnSpc>
                <a:spcPct val="80000"/>
              </a:lnSpc>
              <a:tabLst>
                <a:tab pos="3143250" algn="l"/>
              </a:tabLst>
            </a:pPr>
            <a:r>
              <a:rPr lang="es-AR" sz="900" b="1" smtClean="0">
                <a:latin typeface="Arial" charset="0"/>
              </a:rPr>
              <a:t>Está diseñado para una situación o equipo específicos.</a:t>
            </a:r>
            <a:endParaRPr lang="es-ES" sz="900" b="1"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620388D-8C5C-4BA0-AB0A-368A3FD309C0}" type="slidenum">
              <a:rPr lang="es-ES_tradnl" smtClean="0"/>
              <a:pPr/>
              <a:t>34</a:t>
            </a:fld>
            <a:endParaRPr lang="es-ES_tradnl"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39244BA-22CD-4420-BC4A-9374A7FAB578}" type="slidenum">
              <a:rPr lang="es-ES_tradnl" smtClean="0"/>
              <a:pPr/>
              <a:t>35</a:t>
            </a:fld>
            <a:endParaRPr lang="es-ES_tradnl"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lnSpc>
                <a:spcPct val="90000"/>
              </a:lnSpc>
            </a:pPr>
            <a:r>
              <a:rPr lang="es-AR" smtClean="0"/>
              <a:t>Las funciones de un protocolo pueden agruparse en varias categorías:</a:t>
            </a:r>
            <a:endParaRPr lang="es-AR" b="1" smtClean="0"/>
          </a:p>
          <a:p>
            <a:pPr>
              <a:lnSpc>
                <a:spcPct val="90000"/>
              </a:lnSpc>
            </a:pPr>
            <a:r>
              <a:rPr lang="es-AR" b="1" smtClean="0"/>
              <a:t>Segmentación y Ensamblado: </a:t>
            </a:r>
            <a:r>
              <a:rPr lang="es-AR" smtClean="0"/>
              <a:t>en el intercambio de información puede necesitarse o resultar más conveniente dividir los datos en bloques de tamaño menor antes de transmitirlos, para luego ensamblarse nuevamente en el destino.</a:t>
            </a:r>
            <a:endParaRPr lang="es-AR" b="1" smtClean="0"/>
          </a:p>
          <a:p>
            <a:pPr>
              <a:lnSpc>
                <a:spcPct val="90000"/>
              </a:lnSpc>
            </a:pPr>
            <a:r>
              <a:rPr lang="es-AR" b="1" smtClean="0"/>
              <a:t>Encapsulamiento: </a:t>
            </a:r>
            <a:r>
              <a:rPr lang="es-AR" smtClean="0"/>
              <a:t>es el proceso de agregar información de control a los datos, como puede ser la suma de comprobación para la detección de errores.</a:t>
            </a:r>
            <a:endParaRPr lang="es-AR" b="1" smtClean="0"/>
          </a:p>
          <a:p>
            <a:pPr>
              <a:lnSpc>
                <a:spcPct val="90000"/>
              </a:lnSpc>
            </a:pPr>
            <a:r>
              <a:rPr lang="es-AR" b="1" smtClean="0"/>
              <a:t>Control de conexión: </a:t>
            </a:r>
            <a:r>
              <a:rPr lang="es-AR" smtClean="0"/>
              <a:t>algunos protocolos utilizan la transferencia de datos “no orientada a conexión”, donde cada paquete de datos es tratado independiente de los demás, y otros utilizan la “orientada a conexión”, en donde se dan las fases de establecimiento de la conexión, transferencia de datos y finalización de la misma.</a:t>
            </a:r>
            <a:endParaRPr lang="es-AR" b="1" smtClean="0"/>
          </a:p>
          <a:p>
            <a:pPr>
              <a:lnSpc>
                <a:spcPct val="90000"/>
              </a:lnSpc>
            </a:pPr>
            <a:r>
              <a:rPr lang="es-AR" b="1" smtClean="0"/>
              <a:t>Entrega en orden: </a:t>
            </a:r>
            <a:r>
              <a:rPr lang="es-AR" smtClean="0"/>
              <a:t>los protocolos que utilizan esta función se aseguran que los datos son recibidos en el mismo orden en que fueron enviados.</a:t>
            </a:r>
            <a:endParaRPr lang="es-AR" b="1" smtClean="0"/>
          </a:p>
          <a:p>
            <a:pPr>
              <a:lnSpc>
                <a:spcPct val="90000"/>
              </a:lnSpc>
            </a:pPr>
            <a:r>
              <a:rPr lang="es-AR" b="1" smtClean="0"/>
              <a:t>Control de flujo: </a:t>
            </a:r>
            <a:r>
              <a:rPr lang="es-AR" smtClean="0"/>
              <a:t>es una función realizada por la entidad receptora para limitar la velocidad o cantidad de datos que envía la entidad emisora.</a:t>
            </a:r>
            <a:endParaRPr lang="es-AR" b="1" smtClean="0"/>
          </a:p>
          <a:p>
            <a:pPr>
              <a:lnSpc>
                <a:spcPct val="90000"/>
              </a:lnSpc>
            </a:pPr>
            <a:r>
              <a:rPr lang="es-AR" b="1" smtClean="0"/>
              <a:t>Control y detección de errores: </a:t>
            </a:r>
            <a:r>
              <a:rPr lang="es-AR" smtClean="0"/>
              <a:t>comprende el uso de técnicas para gestionar las pérdidas o errores de datos.</a:t>
            </a:r>
            <a:endParaRPr lang="es-AR" b="1" smtClean="0"/>
          </a:p>
          <a:p>
            <a:pPr>
              <a:lnSpc>
                <a:spcPct val="90000"/>
              </a:lnSpc>
            </a:pPr>
            <a:r>
              <a:rPr lang="es-AR" b="1" smtClean="0"/>
              <a:t>Direccionamiento: </a:t>
            </a:r>
            <a:r>
              <a:rPr lang="es-AR" smtClean="0"/>
              <a:t>las funciones de direccionamiento abarcan un gran número de cuestiones, como el nivel de direccionamiento, su ámbito, los identificadores de conexión y su modo.</a:t>
            </a:r>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13F1A24-225F-48ED-9BB5-652E362B3AA3}" type="slidenum">
              <a:rPr lang="es-ES_tradnl" smtClean="0"/>
              <a:pPr/>
              <a:t>36</a:t>
            </a:fld>
            <a:endParaRPr lang="es-ES_tradnl"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C0D2F80-0F6F-4762-9F4E-20A661F78E8D}" type="slidenum">
              <a:rPr lang="es-ES_tradnl" smtClean="0"/>
              <a:pPr/>
              <a:t>37</a:t>
            </a:fld>
            <a:endParaRPr lang="es-ES_tradnl"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1C2861-A693-4A29-905D-266EF1F52467}" type="slidenum">
              <a:rPr lang="es-ES_tradnl" smtClean="0"/>
              <a:pPr/>
              <a:t>38</a:t>
            </a:fld>
            <a:endParaRPr lang="es-ES_tradnl"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D8FBEB-A357-426A-93F7-515D24E0CED4}" type="slidenum">
              <a:rPr lang="es-ES_tradnl" smtClean="0"/>
              <a:pPr/>
              <a:t>39</a:t>
            </a:fld>
            <a:endParaRPr lang="es-ES_tradnl"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C9D717C-9398-407B-9A01-56DD39814C55}" type="slidenum">
              <a:rPr lang="es-ES_tradnl" smtClean="0"/>
              <a:pPr/>
              <a:t>41</a:t>
            </a:fld>
            <a:endParaRPr lang="es-ES_tradnl"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762B0AA-3848-4334-A309-268BCC60A40E}" type="slidenum">
              <a:rPr lang="es-ES_tradnl" smtClean="0"/>
              <a:pPr/>
              <a:t>4</a:t>
            </a:fld>
            <a:endParaRPr lang="es-ES_tradnl"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0E9EBEF-CA2B-4D41-A952-A20D1DF72F26}" type="slidenum">
              <a:rPr lang="es-ES_tradnl" smtClean="0"/>
              <a:pPr/>
              <a:t>42</a:t>
            </a:fld>
            <a:endParaRPr lang="es-ES_tradnl"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AD5F58-6A97-4B8A-A2E2-98D62A27DC1B}" type="slidenum">
              <a:rPr lang="es-ES_tradnl" smtClean="0"/>
              <a:pPr/>
              <a:t>44</a:t>
            </a:fld>
            <a:endParaRPr lang="es-ES_tradnl"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CD81FB2-108B-424E-B336-48563AE7B90E}" type="slidenum">
              <a:rPr lang="es-ES_tradnl" smtClean="0"/>
              <a:pPr/>
              <a:t>46</a:t>
            </a:fld>
            <a:endParaRPr lang="es-ES_tradnl"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08133FD-F148-4896-A2D2-3042349DD57C}" type="slidenum">
              <a:rPr lang="es-ES_tradnl" smtClean="0"/>
              <a:pPr/>
              <a:t>47</a:t>
            </a:fld>
            <a:endParaRPr lang="es-ES_tradnl"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F0D8375-0E54-4BA2-868F-0D07C4B04326}" type="slidenum">
              <a:rPr lang="es-ES_tradnl" smtClean="0"/>
              <a:pPr/>
              <a:t>48</a:t>
            </a:fld>
            <a:endParaRPr lang="es-ES_tradnl"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D97D2A5-4B69-4047-AACA-BEEAC8A7C398}" type="slidenum">
              <a:rPr lang="es-ES_tradnl" smtClean="0"/>
              <a:pPr/>
              <a:t>49</a:t>
            </a:fld>
            <a:endParaRPr lang="es-ES_tradnl"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BA8F961-4B9A-4E06-A9A8-6799EB0A76DA}" type="slidenum">
              <a:rPr lang="es-ES_tradnl" smtClean="0"/>
              <a:pPr/>
              <a:t>50</a:t>
            </a:fld>
            <a:endParaRPr lang="es-ES_tradnl"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0AFCFED-2E25-4E4D-A9A8-19767E78D155}" type="slidenum">
              <a:rPr lang="es-ES_tradnl" smtClean="0"/>
              <a:pPr/>
              <a:t>51</a:t>
            </a:fld>
            <a:endParaRPr lang="es-ES_tradnl"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188DA0E-DF72-4C98-AB8C-143EFA92E809}" type="slidenum">
              <a:rPr lang="es-ES_tradnl" smtClean="0"/>
              <a:pPr/>
              <a:t>52</a:t>
            </a:fld>
            <a:endParaRPr lang="es-ES_tradnl"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39CE6A4-90F2-4E51-8F99-934D07CE7BB9}" type="slidenum">
              <a:rPr lang="es-ES_tradnl" smtClean="0"/>
              <a:pPr/>
              <a:t>53</a:t>
            </a:fld>
            <a:endParaRPr lang="es-ES_tradnl"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90000A8-66CB-4E1B-9E89-F28F28B4EF13}" type="slidenum">
              <a:rPr lang="es-ES_tradnl" smtClean="0"/>
              <a:pPr/>
              <a:t>5</a:t>
            </a:fld>
            <a:endParaRPr lang="es-ES_tradnl" smtClean="0"/>
          </a:p>
        </p:txBody>
      </p:sp>
      <p:sp>
        <p:nvSpPr>
          <p:cNvPr id="66563"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eaLnBrk="1" hangingPunct="1">
              <a:lnSpc>
                <a:spcPct val="100000"/>
              </a:lnSpc>
              <a:spcBef>
                <a:spcPct val="0"/>
              </a:spcBef>
              <a:buFontTx/>
              <a:buNone/>
            </a:pPr>
            <a:fld id="{5DEAB9AA-A915-4807-AC7D-CDEA1F3B1D5B}" type="slidenum">
              <a:rPr lang="es-ES" sz="1200" b="0" i="0">
                <a:latin typeface="Times New Roman" pitchFamily="18" charset="0"/>
              </a:rPr>
              <a:pPr algn="r" eaLnBrk="1" hangingPunct="1">
                <a:lnSpc>
                  <a:spcPct val="100000"/>
                </a:lnSpc>
                <a:spcBef>
                  <a:spcPct val="0"/>
                </a:spcBef>
                <a:buFontTx/>
                <a:buNone/>
              </a:pPr>
              <a:t>5</a:t>
            </a:fld>
            <a:endParaRPr lang="es-ES" sz="1200" b="0" i="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pPr marL="273050" indent="-273050" defTabSz="874713">
              <a:lnSpc>
                <a:spcPct val="90000"/>
              </a:lnSpc>
              <a:spcBef>
                <a:spcPct val="20000"/>
              </a:spcBef>
              <a:buFontTx/>
              <a:buChar char="•"/>
              <a:defRPr/>
            </a:pPr>
            <a:r>
              <a:rPr lang="en-US" sz="1600" dirty="0">
                <a:solidFill>
                  <a:schemeClr val="accent2"/>
                </a:solidFill>
                <a:latin typeface="Arial" pitchFamily="34" charset="0"/>
                <a:ea typeface="굴림" charset="-127"/>
              </a:rPr>
              <a:t>IP </a:t>
            </a:r>
            <a:r>
              <a:rPr lang="en-US" sz="1600" dirty="0" err="1">
                <a:solidFill>
                  <a:schemeClr val="accent2"/>
                </a:solidFill>
                <a:latin typeface="Arial" pitchFamily="34" charset="0"/>
                <a:ea typeface="굴림" charset="-127"/>
              </a:rPr>
              <a:t>Basica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sin </a:t>
            </a:r>
            <a:r>
              <a:rPr lang="en-US" sz="1600" dirty="0" err="1">
                <a:solidFill>
                  <a:schemeClr val="accent2"/>
                </a:solidFill>
                <a:latin typeface="Arial" pitchFamily="34" charset="0"/>
                <a:ea typeface="굴림" charset="-127"/>
              </a:rPr>
              <a:t>conexiones</a:t>
            </a: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IP Networking </a:t>
            </a:r>
            <a:r>
              <a:rPr lang="en-US" sz="1600" dirty="0" err="1">
                <a:solidFill>
                  <a:schemeClr val="accent2"/>
                </a:solidFill>
                <a:latin typeface="Arial" pitchFamily="34" charset="0"/>
                <a:ea typeface="굴림" charset="-127"/>
              </a:rPr>
              <a:t>hace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más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fácil</a:t>
            </a:r>
            <a:r>
              <a:rPr lang="en-US" sz="1600" dirty="0">
                <a:solidFill>
                  <a:schemeClr val="accent2"/>
                </a:solidFill>
                <a:latin typeface="Arial" pitchFamily="34" charset="0"/>
                <a:ea typeface="굴림" charset="-127"/>
              </a:rPr>
              <a:t> el </a:t>
            </a:r>
            <a:r>
              <a:rPr lang="en-US" sz="1600" dirty="0" err="1">
                <a:solidFill>
                  <a:schemeClr val="accent2"/>
                </a:solidFill>
                <a:latin typeface="Arial" pitchFamily="34" charset="0"/>
                <a:ea typeface="굴림" charset="-127"/>
              </a:rPr>
              <a:t>escalamiento</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Servicios</a:t>
            </a:r>
            <a:r>
              <a:rPr lang="en-US" sz="1600" dirty="0">
                <a:solidFill>
                  <a:schemeClr val="accent2"/>
                </a:solidFill>
                <a:latin typeface="Arial" pitchFamily="34" charset="0"/>
                <a:ea typeface="굴림" charset="-127"/>
              </a:rPr>
              <a:t> y </a:t>
            </a:r>
            <a:r>
              <a:rPr lang="en-US" sz="1600" dirty="0" err="1">
                <a:solidFill>
                  <a:schemeClr val="accent2"/>
                </a:solidFill>
                <a:latin typeface="Arial" pitchFamily="34" charset="0"/>
                <a:ea typeface="굴림" charset="-127"/>
              </a:rPr>
              <a:t>aplicaciones</a:t>
            </a:r>
            <a:r>
              <a:rPr lang="en-US" sz="1600" dirty="0">
                <a:solidFill>
                  <a:schemeClr val="accent2"/>
                </a:solidFill>
                <a:latin typeface="Arial" pitchFamily="34" charset="0"/>
                <a:ea typeface="굴림" charset="-127"/>
              </a:rPr>
              <a:t> no </a:t>
            </a:r>
            <a:r>
              <a:rPr lang="en-US" sz="1600" dirty="0" err="1">
                <a:solidFill>
                  <a:schemeClr val="accent2"/>
                </a:solidFill>
                <a:latin typeface="Arial" pitchFamily="34" charset="0"/>
                <a:ea typeface="굴림" charset="-127"/>
              </a:rPr>
              <a:t>estáticamente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vinculadas</a:t>
            </a:r>
            <a:r>
              <a:rPr lang="en-US" sz="1600" dirty="0">
                <a:solidFill>
                  <a:schemeClr val="accent2"/>
                </a:solidFill>
                <a:latin typeface="Arial" pitchFamily="34" charset="0"/>
                <a:ea typeface="굴림" charset="-127"/>
              </a:rPr>
              <a:t> con la </a:t>
            </a:r>
            <a:r>
              <a:rPr lang="en-US" sz="1600" dirty="0" err="1">
                <a:solidFill>
                  <a:schemeClr val="accent2"/>
                </a:solidFill>
                <a:latin typeface="Arial" pitchFamily="34" charset="0"/>
                <a:ea typeface="굴림" charset="-127"/>
              </a:rPr>
              <a:t>infraestructura</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Mantiene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complejidad</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fuera</a:t>
            </a:r>
            <a:r>
              <a:rPr lang="en-US" sz="1600" dirty="0">
                <a:solidFill>
                  <a:schemeClr val="accent2"/>
                </a:solidFill>
                <a:latin typeface="Arial" pitchFamily="34" charset="0"/>
                <a:ea typeface="굴림" charset="-127"/>
              </a:rPr>
              <a:t> del </a:t>
            </a:r>
            <a:r>
              <a:rPr lang="en-US" sz="1600" dirty="0" err="1">
                <a:solidFill>
                  <a:schemeClr val="accent2"/>
                </a:solidFill>
                <a:latin typeface="Arial" pitchFamily="34" charset="0"/>
                <a:ea typeface="굴림" charset="-127"/>
              </a:rPr>
              <a:t>nucleo</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Permite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rápido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creación</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nuevos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servicios</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Diseñada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compartir</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información</a:t>
            </a:r>
            <a:endParaRPr lang="en-US" sz="1600" dirty="0">
              <a:solidFill>
                <a:schemeClr val="accent2"/>
              </a:solidFill>
              <a:latin typeface="Arial" pitchFamily="34" charset="0"/>
              <a:ea typeface="굴림" charset="-127"/>
            </a:endParaRPr>
          </a:p>
          <a:p>
            <a:pPr>
              <a:lnSpc>
                <a:spcPct val="90000"/>
              </a:lnSpc>
              <a:spcBef>
                <a:spcPct val="20000"/>
              </a:spcBef>
              <a:buFontTx/>
              <a:buChar char="•"/>
              <a:defRPr/>
            </a:pPr>
            <a:endParaRPr lang="en-US" sz="1600" dirty="0">
              <a:solidFill>
                <a:schemeClr val="accent2"/>
              </a:solidFill>
              <a:latin typeface="Arial" pitchFamily="34" charset="0"/>
              <a:ea typeface="굴림" charset="-127"/>
            </a:endParaRPr>
          </a:p>
          <a:p>
            <a:pPr>
              <a:lnSpc>
                <a:spcPct val="90000"/>
              </a:lnSpc>
              <a:spcBef>
                <a:spcPct val="20000"/>
              </a:spcBef>
              <a:buFontTx/>
              <a:buChar char="•"/>
              <a:defRPr/>
            </a:pPr>
            <a:r>
              <a:rPr lang="en-US" sz="1600" dirty="0" err="1">
                <a:solidFill>
                  <a:schemeClr val="accent2"/>
                </a:solidFill>
                <a:latin typeface="Arial" pitchFamily="34" charset="0"/>
                <a:ea typeface="굴림" charset="-127"/>
              </a:rPr>
              <a:t>Permiso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decisiones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autónomas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mediante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nodos</a:t>
            </a:r>
            <a:r>
              <a:rPr lang="en-US" sz="1600" dirty="0">
                <a:solidFill>
                  <a:schemeClr val="accent2"/>
                </a:solidFill>
                <a:latin typeface="Arial" pitchFamily="34" charset="0"/>
                <a:ea typeface="굴림" charset="-127"/>
              </a:rPr>
              <a:t> de red </a:t>
            </a:r>
            <a:r>
              <a:rPr lang="en-US" sz="1600" dirty="0" err="1">
                <a:solidFill>
                  <a:schemeClr val="accent2"/>
                </a:solidFill>
                <a:latin typeface="Arial" pitchFamily="34" charset="0"/>
                <a:ea typeface="굴림" charset="-127"/>
              </a:rPr>
              <a:t>procesando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paquete</a:t>
            </a:r>
            <a:r>
              <a:rPr lang="en-US" sz="18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a:solidFill>
                  <a:schemeClr val="accent2"/>
                </a:solidFill>
                <a:latin typeface="Arial" pitchFamily="34" charset="0"/>
                <a:ea typeface="굴림" charset="-127"/>
              </a:rPr>
              <a:t>Los </a:t>
            </a:r>
            <a:r>
              <a:rPr lang="en-US" sz="1600" dirty="0" err="1">
                <a:solidFill>
                  <a:schemeClr val="accent2"/>
                </a:solidFill>
                <a:latin typeface="Arial" pitchFamily="34" charset="0"/>
                <a:ea typeface="굴림" charset="-127"/>
              </a:rPr>
              <a:t>paquetes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transportan</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globalmente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direcciones</a:t>
            </a:r>
            <a:r>
              <a:rPr lang="en-US" sz="1600" dirty="0">
                <a:solidFill>
                  <a:schemeClr val="accent2"/>
                </a:solidFill>
                <a:latin typeface="Arial" pitchFamily="34" charset="0"/>
                <a:ea typeface="굴림" charset="-127"/>
              </a:rPr>
              <a:t> con </a:t>
            </a:r>
            <a:r>
              <a:rPr lang="en-US" sz="1600" dirty="0" err="1">
                <a:solidFill>
                  <a:schemeClr val="accent2"/>
                </a:solidFill>
                <a:latin typeface="Arial" pitchFamily="34" charset="0"/>
                <a:ea typeface="굴림" charset="-127"/>
              </a:rPr>
              <a:t>sentido</a:t>
            </a:r>
            <a:r>
              <a:rPr lang="en-US" sz="16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Procesamiento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distribuido</a:t>
            </a:r>
            <a:r>
              <a:rPr lang="en-US" sz="1600" dirty="0">
                <a:solidFill>
                  <a:schemeClr val="accent2"/>
                </a:solidFill>
                <a:latin typeface="Arial" pitchFamily="34" charset="0"/>
                <a:ea typeface="굴림" charset="-127"/>
              </a:rPr>
              <a:t> a </a:t>
            </a:r>
            <a:r>
              <a:rPr lang="en-US" sz="1600" dirty="0" err="1">
                <a:solidFill>
                  <a:schemeClr val="accent2"/>
                </a:solidFill>
                <a:latin typeface="Arial" pitchFamily="34" charset="0"/>
                <a:ea typeface="굴림" charset="-127"/>
              </a:rPr>
              <a:t>través</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toda</a:t>
            </a:r>
            <a:r>
              <a:rPr lang="en-US" sz="1600" dirty="0">
                <a:solidFill>
                  <a:schemeClr val="accent2"/>
                </a:solidFill>
                <a:latin typeface="Arial" pitchFamily="34" charset="0"/>
                <a:ea typeface="굴림" charset="-127"/>
              </a:rPr>
              <a:t> la red</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Provee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redundacía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mejora</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escalabilidad</a:t>
            </a:r>
            <a:r>
              <a:rPr lang="en-US" sz="1800" dirty="0">
                <a:solidFill>
                  <a:schemeClr val="accent2"/>
                </a:solidFill>
                <a:latin typeface="Arial" pitchFamily="34" charset="0"/>
                <a:ea typeface="굴림" charset="-127"/>
              </a:rPr>
              <a:t> </a:t>
            </a:r>
          </a:p>
          <a:p>
            <a:pPr eaLnBrk="1" hangingPunct="1">
              <a:defRPr/>
            </a:pPr>
            <a:endParaRPr lang="es-A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4991994-6A90-49F0-97CC-85A5CDCCCD64}" type="slidenum">
              <a:rPr lang="es-ES_tradnl" smtClean="0"/>
              <a:pPr/>
              <a:t>54</a:t>
            </a:fld>
            <a:endParaRPr lang="es-ES_tradnl"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B1683DF-D59A-4A3B-8C48-DD84D1858414}" type="slidenum">
              <a:rPr lang="es-ES_tradnl" smtClean="0"/>
              <a:pPr/>
              <a:t>55</a:t>
            </a:fld>
            <a:endParaRPr lang="es-ES_tradnl"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A594B6E-0EEB-4849-9204-006FDA0F7B9F}" type="slidenum">
              <a:rPr lang="es-ES_tradnl" smtClean="0"/>
              <a:pPr/>
              <a:t>56</a:t>
            </a:fld>
            <a:endParaRPr lang="es-ES_tradnl"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331F337-C4BC-40B5-B601-CBA49A2AC38E}" type="slidenum">
              <a:rPr lang="es-ES_tradnl" smtClean="0"/>
              <a:pPr/>
              <a:t>57</a:t>
            </a:fld>
            <a:endParaRPr lang="es-ES_tradnl"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53DA31F-C4DD-46EF-91B8-832A1EF9F52A}" type="slidenum">
              <a:rPr lang="es-ES_tradnl" smtClean="0"/>
              <a:pPr/>
              <a:t>58</a:t>
            </a:fld>
            <a:endParaRPr lang="es-ES_tradnl"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561CEEF-F911-4D20-A27F-E6ECAC7E18CE}" type="slidenum">
              <a:rPr lang="es-ES_tradnl" smtClean="0"/>
              <a:pPr/>
              <a:t>59</a:t>
            </a:fld>
            <a:endParaRPr lang="es-ES_tradnl"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ED2768E-427A-4D3B-8F50-6D3309EE8B78}" type="slidenum">
              <a:rPr lang="es-ES_tradnl" smtClean="0"/>
              <a:pPr/>
              <a:t>60</a:t>
            </a:fld>
            <a:endParaRPr lang="es-ES_tradnl"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92D8F10-3D07-4CCE-B8E3-F4B02CAAC88E}" type="slidenum">
              <a:rPr lang="es-ES_tradnl" smtClean="0"/>
              <a:pPr/>
              <a:t>61</a:t>
            </a:fld>
            <a:endParaRPr lang="es-ES_tradnl"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809CBFC-4E2D-47C1-8872-C060C31D8290}" type="slidenum">
              <a:rPr lang="es-ES_tradnl" smtClean="0"/>
              <a:pPr/>
              <a:t>62</a:t>
            </a:fld>
            <a:endParaRPr lang="es-ES_tradnl"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s-ES_tradnl" smtClean="0"/>
              <a:t>CORE: Transporte de alta velocidad, elevada confiabilidad, redundancia y baja latencia. Conexiones entre sitios. Switches de alta velocidad. No comprimir, filtrar, encriptar u otras cargas de procesamiento</a:t>
            </a:r>
          </a:p>
          <a:p>
            <a:endParaRPr lang="es-ES_tradnl" smtClean="0"/>
          </a:p>
          <a:p>
            <a:r>
              <a:rPr lang="es-ES_tradnl" smtClean="0"/>
              <a:t>.DISTRIBUTION Listas de acceso, listas de distribución, sumanzación de rutas, enrutamiento de VLANs, políticas de seguridad, filtros, agregación, encripción, compresión y calidad de servicio. Routers de alta velocidad y switches de capa 3.</a:t>
            </a:r>
          </a:p>
          <a:p>
            <a:endParaRPr lang="es-ES_tradnl" smtClean="0"/>
          </a:p>
          <a:p>
            <a:r>
              <a:rPr lang="es-ES_tradnl" smtClean="0"/>
              <a:t>ACCESS Servicios de acceso remoto, acceso local shared y swítched, filtrado de direcciones MAC y segmentación. Agregación de VPN’s. Switches de acceso. </a:t>
            </a:r>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2FB89BF-FE72-489C-9D51-711CCB51544E}" type="slidenum">
              <a:rPr lang="es-ES_tradnl" smtClean="0"/>
              <a:pPr/>
              <a:t>6</a:t>
            </a:fld>
            <a:endParaRPr lang="es-ES_tradnl"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7536CB7-6519-4048-9EA3-942F9849C8E7}" type="slidenum">
              <a:rPr lang="es-ES_tradnl" smtClean="0"/>
              <a:pPr/>
              <a:t>7</a:t>
            </a:fld>
            <a:endParaRPr lang="es-ES_tradnl"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BD1B608-679A-4BC0-A266-7646E7D6D813}" type="slidenum">
              <a:rPr lang="es-ES_tradnl" smtClean="0"/>
              <a:pPr/>
              <a:t>8</a:t>
            </a:fld>
            <a:endParaRPr lang="es-ES_tradnl"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555CB4D-8E80-445A-8D90-12CDA4CBBDEB}" type="slidenum">
              <a:rPr lang="es-ES_tradnl" smtClean="0"/>
              <a:pPr/>
              <a:t>9</a:t>
            </a:fld>
            <a:endParaRPr lang="es-ES_tradnl"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2C420B68-0050-480F-8E18-1E25229E7AE1}"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9350E7-4240-47F8-9DAC-F7226E759D6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A39376A7-3A0B-47B5-B306-2BCC7A56EE5A}"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62C65-20E5-4CFE-9A83-61E1C86EA59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58025" y="609600"/>
            <a:ext cx="2105025"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742950" y="609600"/>
            <a:ext cx="6162675"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11E57922-2A93-4A0D-9C5F-015F26075A38}"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639C71-0742-49DB-B711-46E884DA6314}"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42950" y="609600"/>
            <a:ext cx="84201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742950" y="1981200"/>
            <a:ext cx="84201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fld id="{2799B67C-81C2-4389-B307-29698B9617A5}"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681434-AF16-4F8D-9A7E-EF2DEA7E6131}"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ABF94D2D-1EB5-47E7-855F-634547A63CA0}"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32FCA3-87A0-4AB2-8455-DDFDCBABE3E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00EF2D1B-68F0-45C7-9D9E-2E9A8A05F4EE}" type="datetime1">
              <a:rPr lang="en-US"/>
              <a:pPr>
                <a:defRPr/>
              </a:pPr>
              <a:t>4/5/2017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CEA4E6-E543-4EDB-951F-E383A3B2D76D}"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3AB48BF8-F07D-4406-9DB2-C335DB3F657F}" type="datetime1">
              <a:rPr lang="en-US"/>
              <a:pPr>
                <a:defRPr/>
              </a:pPr>
              <a:t>4/5/2017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81E2FD-FABE-4F09-9774-A3081F5DAF7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7E5334D8-05D9-4DDA-90F7-7CA69CCDB444}" type="datetime1">
              <a:rPr lang="en-US"/>
              <a:pPr>
                <a:defRPr/>
              </a:pPr>
              <a:t>4/5/2017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1FB46B-AC73-42DD-8639-5C0990A83E09}"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3E5D1E08-B1CF-425E-B600-B1A229AE936C}" type="datetime1">
              <a:rPr lang="en-US"/>
              <a:pPr>
                <a:defRPr/>
              </a:pPr>
              <a:t>4/5/2017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C538D2-E738-4F58-872D-5EB81015B9D4}"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3882EB9-1C7D-4743-9D1D-26B8CA329280}" type="datetime1">
              <a:rPr lang="en-US"/>
              <a:pPr>
                <a:defRPr/>
              </a:pPr>
              <a:t>4/5/2017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DA4E1E-4079-440C-A255-0817AFC13538}"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EEFFA76E-0CDD-4CD0-8689-8BAA10635EE6}" type="datetime1">
              <a:rPr lang="en-US"/>
              <a:pPr>
                <a:defRPr/>
              </a:pPr>
              <a:t>4/5/2017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BB9DF1-5B60-4B44-8D2B-D544805A5B7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3DB29A6A-8300-42FA-A8B7-03B57463E072}" type="datetime1">
              <a:rPr lang="en-US"/>
              <a:pPr>
                <a:defRPr/>
              </a:pPr>
              <a:t>4/5/2017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317507-ACE8-476E-BB23-25C8D8DA066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50000">
              <a:srgbClr val="CCFFFF"/>
            </a:gs>
            <a:gs pos="100000">
              <a:srgbClr val="5E7676"/>
            </a:gs>
          </a:gsLst>
          <a:lin ang="27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8195"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a:effectLst/>
                <a:latin typeface="+mn-lt"/>
              </a:defRPr>
            </a:lvl1pPr>
          </a:lstStyle>
          <a:p>
            <a:pPr>
              <a:defRPr/>
            </a:pPr>
            <a:fld id="{50FD37B8-8EFD-4862-BE78-35095419D0B0}" type="datetime1">
              <a:rPr lang="en-US"/>
              <a:pPr>
                <a:defRPr/>
              </a:pPr>
              <a:t>4/5/2017</a:t>
            </a:fld>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a:effectLst/>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a:effectLst/>
                <a:latin typeface="+mn-lt"/>
              </a:defRPr>
            </a:lvl1pPr>
          </a:lstStyle>
          <a:p>
            <a:pPr>
              <a:defRPr/>
            </a:pPr>
            <a:fld id="{6C2644BA-94D4-410C-8602-6C5C52A9A486}"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egacena@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subTitle" idx="1"/>
          </p:nvPr>
        </p:nvSpPr>
        <p:spPr>
          <a:xfrm>
            <a:off x="1857375" y="3068638"/>
            <a:ext cx="6400800" cy="1657350"/>
          </a:xfrm>
          <a:gradFill rotWithShape="0">
            <a:gsLst>
              <a:gs pos="0">
                <a:srgbClr val="FF9900"/>
              </a:gs>
              <a:gs pos="100000">
                <a:srgbClr val="FFFFFF"/>
              </a:gs>
            </a:gsLst>
            <a:lin ang="5400000" scaled="1"/>
          </a:gradFill>
          <a:ln w="76200">
            <a:solidFill>
              <a:schemeClr val="hlink"/>
            </a:solidFill>
          </a:ln>
        </p:spPr>
        <p:txBody>
          <a:bodyPr/>
          <a:lstStyle/>
          <a:p>
            <a:r>
              <a:rPr lang="es-AR" sz="4000" b="1" i="1" u="sng" dirty="0">
                <a:solidFill>
                  <a:srgbClr val="333399"/>
                </a:solidFill>
                <a:latin typeface="Arial" charset="0"/>
              </a:rPr>
              <a:t>Introducción</a:t>
            </a:r>
          </a:p>
          <a:p>
            <a:r>
              <a:rPr lang="es-AR" sz="4000" b="1" i="1" u="sng" dirty="0">
                <a:solidFill>
                  <a:srgbClr val="333399"/>
                </a:solidFill>
                <a:latin typeface="Arial" charset="0"/>
              </a:rPr>
              <a:t>2017</a:t>
            </a:r>
          </a:p>
        </p:txBody>
      </p:sp>
      <p:sp>
        <p:nvSpPr>
          <p:cNvPr id="5123" name="Rectangle 1027"/>
          <p:cNvSpPr>
            <a:spLocks noGrp="1" noChangeArrowheads="1"/>
          </p:cNvSpPr>
          <p:nvPr>
            <p:ph type="ctrTitle"/>
          </p:nvPr>
        </p:nvSpPr>
        <p:spPr>
          <a:xfrm>
            <a:off x="992188" y="692151"/>
            <a:ext cx="8064500" cy="1584722"/>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000" b="1" i="1" u="sng" dirty="0">
                <a:solidFill>
                  <a:srgbClr val="333399"/>
                </a:solidFill>
                <a:latin typeface="Arial" charset="0"/>
              </a:rPr>
              <a:t>Tecnología de Redes 2634</a:t>
            </a:r>
            <a:br>
              <a:rPr lang="es-AR" sz="4000" b="1" i="1" u="sng" dirty="0">
                <a:solidFill>
                  <a:srgbClr val="333399"/>
                </a:solidFill>
                <a:latin typeface="Arial" charset="0"/>
              </a:rPr>
            </a:br>
            <a:r>
              <a:rPr lang="es-AR" sz="3200" b="1" i="1" u="sng" dirty="0">
                <a:solidFill>
                  <a:srgbClr val="333399"/>
                </a:solidFill>
                <a:latin typeface="Arial" charset="0"/>
              </a:rPr>
              <a:t>Introducción a las Comunicaciones 0013</a:t>
            </a:r>
            <a:endParaRPr lang="es-AR" sz="4000" b="1" i="1" u="sng" dirty="0">
              <a:solidFill>
                <a:srgbClr val="333399"/>
              </a:solidFill>
              <a:latin typeface="Arial" charset="0"/>
            </a:endParaRPr>
          </a:p>
        </p:txBody>
      </p:sp>
    </p:spTree>
    <p:extLst>
      <p:ext uri="{BB962C8B-B14F-4D97-AF65-F5344CB8AC3E}">
        <p14:creationId xmlns:p14="http://schemas.microsoft.com/office/powerpoint/2010/main" val="3719380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06121AF-4E43-45C1-AEBE-348642394300}" type="slidenum">
              <a:rPr lang="en-US"/>
              <a:pPr>
                <a:defRPr/>
              </a:pPr>
              <a:t>10</a:t>
            </a:fld>
            <a:endParaRPr lang="en-US"/>
          </a:p>
        </p:txBody>
      </p:sp>
      <p:sp>
        <p:nvSpPr>
          <p:cNvPr id="245762"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sz="5400" b="1" i="1" smtClean="0">
                <a:solidFill>
                  <a:srgbClr val="FF9900"/>
                </a:solidFill>
                <a:effectLst>
                  <a:outerShdw blurRad="38100" dist="38100" dir="2700000" algn="tl">
                    <a:srgbClr val="000000"/>
                  </a:outerShdw>
                </a:effectLst>
                <a:latin typeface="Arial" charset="0"/>
              </a:rPr>
              <a:t>Multiplexación</a:t>
            </a:r>
          </a:p>
        </p:txBody>
      </p:sp>
      <p:sp>
        <p:nvSpPr>
          <p:cNvPr id="245763" name="Rectangle 3"/>
          <p:cNvSpPr>
            <a:spLocks noGrp="1" noChangeArrowheads="1"/>
          </p:cNvSpPr>
          <p:nvPr>
            <p:ph type="body" idx="1"/>
          </p:nvPr>
        </p:nvSpPr>
        <p:spPr>
          <a:xfrm>
            <a:off x="200025" y="1341438"/>
            <a:ext cx="9401175" cy="5257800"/>
          </a:xfrm>
          <a:solidFill>
            <a:srgbClr val="DDDDDD"/>
          </a:solidFill>
          <a:ln w="57150" cap="flat" cmpd="thinThick" algn="ctr">
            <a:solidFill>
              <a:schemeClr val="tx1"/>
            </a:solidFill>
          </a:ln>
        </p:spPr>
        <p:txBody>
          <a:bodyPr/>
          <a:lstStyle/>
          <a:p>
            <a:pPr>
              <a:lnSpc>
                <a:spcPct val="90000"/>
              </a:lnSpc>
              <a:defRPr/>
            </a:pPr>
            <a:r>
              <a:rPr lang="es-ES_tradnl" b="1" i="1" smtClean="0">
                <a:effectLst>
                  <a:outerShdw blurRad="38100" dist="38100" dir="2700000" algn="tl">
                    <a:srgbClr val="FFFFFF"/>
                  </a:outerShdw>
                </a:effectLst>
                <a:latin typeface="Arial" charset="0"/>
              </a:rPr>
              <a:t>Repartir un único canal de comunicaciones de una determinada capacidad en subcanales de entrada de capacidades. </a:t>
            </a:r>
          </a:p>
          <a:p>
            <a:pPr>
              <a:lnSpc>
                <a:spcPct val="90000"/>
              </a:lnSpc>
              <a:defRPr/>
            </a:pPr>
            <a:r>
              <a:rPr lang="es-ES_tradnl" b="1" i="1" smtClean="0">
                <a:effectLst>
                  <a:outerShdw blurRad="38100" dist="38100" dir="2700000" algn="tl">
                    <a:srgbClr val="FFFFFF"/>
                  </a:outerShdw>
                </a:effectLst>
                <a:latin typeface="Arial" charset="0"/>
              </a:rPr>
              <a:t>La suma de las capacidades no puede superar la salida del elemento multiplexor (Hardware).</a:t>
            </a:r>
          </a:p>
          <a:p>
            <a:pPr>
              <a:lnSpc>
                <a:spcPct val="90000"/>
              </a:lnSpc>
              <a:defRPr/>
            </a:pPr>
            <a:r>
              <a:rPr lang="es-ES_tradnl" b="1" i="1" smtClean="0">
                <a:effectLst>
                  <a:outerShdw blurRad="38100" dist="38100" dir="2700000" algn="tl">
                    <a:srgbClr val="FFFFFF"/>
                  </a:outerShdw>
                </a:effectLst>
                <a:latin typeface="Arial" charset="0"/>
              </a:rPr>
              <a:t>La repartición de canal es transparente a :</a:t>
            </a:r>
          </a:p>
          <a:p>
            <a:pPr lvl="1">
              <a:lnSpc>
                <a:spcPct val="90000"/>
              </a:lnSpc>
              <a:buFontTx/>
              <a:buChar char="•"/>
              <a:defRPr/>
            </a:pPr>
            <a:r>
              <a:rPr lang="es-ES_tradnl" sz="3200" b="1" i="1" smtClean="0">
                <a:effectLst>
                  <a:outerShdw blurRad="38100" dist="38100" dir="2700000" algn="tl">
                    <a:srgbClr val="FFFFFF"/>
                  </a:outerShdw>
                </a:effectLst>
                <a:latin typeface="Arial" charset="0"/>
              </a:rPr>
              <a:t>Los datos</a:t>
            </a:r>
          </a:p>
          <a:p>
            <a:pPr lvl="1">
              <a:lnSpc>
                <a:spcPct val="90000"/>
              </a:lnSpc>
              <a:buFontTx/>
              <a:buChar char="•"/>
              <a:defRPr/>
            </a:pPr>
            <a:r>
              <a:rPr lang="es-ES_tradnl" sz="3200" b="1" i="1" smtClean="0">
                <a:effectLst>
                  <a:outerShdw blurRad="38100" dist="38100" dir="2700000" algn="tl">
                    <a:srgbClr val="FFFFFF"/>
                  </a:outerShdw>
                </a:effectLst>
                <a:latin typeface="Arial" charset="0"/>
              </a:rPr>
              <a:t>Los Códigos y Procedimientos</a:t>
            </a:r>
            <a:r>
              <a:rPr lang="es-ES_tradnl" b="1" i="1" smtClean="0">
                <a:effectLst>
                  <a:outerShdw blurRad="38100" dist="38100" dir="2700000" algn="tl">
                    <a:srgbClr val="FFFFFF"/>
                  </a:outerShdw>
                </a:effectLst>
                <a:latin typeface="Arial"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D4B6ED5A-25CF-44B8-972D-984650C7B617}" type="slidenum">
              <a:rPr lang="en-US"/>
              <a:pPr>
                <a:defRPr/>
              </a:pPr>
              <a:t>11</a:t>
            </a:fld>
            <a:endParaRPr lang="en-US"/>
          </a:p>
        </p:txBody>
      </p:sp>
      <p:sp>
        <p:nvSpPr>
          <p:cNvPr id="246786" name="Rectangle 2"/>
          <p:cNvSpPr>
            <a:spLocks noGrp="1" noChangeArrowheads="1"/>
          </p:cNvSpPr>
          <p:nvPr>
            <p:ph type="title"/>
          </p:nvPr>
        </p:nvSpPr>
        <p:spPr>
          <a:xfrm>
            <a:off x="914400" y="0"/>
            <a:ext cx="8420100"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Multiplexación</a:t>
            </a:r>
            <a:br>
              <a:rPr lang="es-ES_tradnl" sz="4000" b="1" i="1" smtClean="0">
                <a:solidFill>
                  <a:srgbClr val="FF9900"/>
                </a:solidFill>
                <a:effectLst>
                  <a:outerShdw blurRad="38100" dist="38100" dir="2700000" algn="tl">
                    <a:srgbClr val="000000"/>
                  </a:outerShdw>
                </a:effectLst>
                <a:latin typeface="Arial" charset="0"/>
              </a:rPr>
            </a:br>
            <a:r>
              <a:rPr lang="es-ES_tradnl" sz="4000" b="1" i="1" smtClean="0">
                <a:solidFill>
                  <a:srgbClr val="FF9900"/>
                </a:solidFill>
                <a:effectLst>
                  <a:outerShdw blurRad="38100" dist="38100" dir="2700000" algn="tl">
                    <a:srgbClr val="000000"/>
                  </a:outerShdw>
                </a:effectLst>
                <a:latin typeface="Arial" charset="0"/>
              </a:rPr>
              <a:t>Técnicas Analógicas</a:t>
            </a:r>
          </a:p>
        </p:txBody>
      </p:sp>
      <p:sp>
        <p:nvSpPr>
          <p:cNvPr id="246788" name="Rectangle 4"/>
          <p:cNvSpPr>
            <a:spLocks noGrp="1" noChangeArrowheads="1"/>
          </p:cNvSpPr>
          <p:nvPr>
            <p:ph type="body" idx="1"/>
          </p:nvPr>
        </p:nvSpPr>
        <p:spPr>
          <a:xfrm>
            <a:off x="914400" y="1295400"/>
            <a:ext cx="8420100" cy="2057400"/>
          </a:xfrm>
        </p:spPr>
        <p:txBody>
          <a:bodyPr/>
          <a:lstStyle/>
          <a:p>
            <a:pPr>
              <a:defRPr/>
            </a:pPr>
            <a:r>
              <a:rPr lang="es-MX" i="1" smtClean="0">
                <a:effectLst>
                  <a:outerShdw blurRad="38100" dist="38100" dir="2700000" algn="tl">
                    <a:srgbClr val="FFFFFF"/>
                  </a:outerShdw>
                </a:effectLst>
                <a:latin typeface="Arial" charset="0"/>
              </a:rPr>
              <a:t>División de Frecuencias (FDM)</a:t>
            </a:r>
          </a:p>
          <a:p>
            <a:pPr>
              <a:defRPr/>
            </a:pPr>
            <a:r>
              <a:rPr lang="es-MX" i="1" smtClean="0">
                <a:effectLst>
                  <a:outerShdw blurRad="38100" dist="38100" dir="2700000" algn="tl">
                    <a:srgbClr val="FFFFFF"/>
                  </a:outerShdw>
                </a:effectLst>
                <a:latin typeface="Arial" charset="0"/>
              </a:rPr>
              <a:t>División de Tiempos (TDM)</a:t>
            </a:r>
          </a:p>
          <a:p>
            <a:pPr>
              <a:defRPr/>
            </a:pPr>
            <a:r>
              <a:rPr lang="es-MX" i="1" smtClean="0">
                <a:effectLst>
                  <a:outerShdw blurRad="38100" dist="38100" dir="2700000" algn="tl">
                    <a:srgbClr val="FFFFFF"/>
                  </a:outerShdw>
                </a:effectLst>
                <a:latin typeface="Arial" charset="0"/>
              </a:rPr>
              <a:t>División de Tiempo Estadístico (STDM)</a:t>
            </a:r>
          </a:p>
          <a:p>
            <a:pPr>
              <a:defRPr/>
            </a:pPr>
            <a:endParaRPr lang="es-AR" i="1" smtClean="0">
              <a:effectLst>
                <a:outerShdw blurRad="38100" dist="38100" dir="2700000" algn="tl">
                  <a:srgbClr val="FFFFFF"/>
                </a:outerShdw>
              </a:effectLst>
              <a:latin typeface="Arial" charset="0"/>
            </a:endParaRPr>
          </a:p>
        </p:txBody>
      </p:sp>
      <p:sp>
        <p:nvSpPr>
          <p:cNvPr id="246790" name="Rectangle 6"/>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4" name="Picture 5" descr="muxws_f"/>
          <p:cNvPicPr>
            <a:picLocks noChangeAspect="1" noChangeArrowheads="1"/>
          </p:cNvPicPr>
          <p:nvPr/>
        </p:nvPicPr>
        <p:blipFill>
          <a:blip r:embed="rId3" cstate="print">
            <a:lum bright="-20000" contrast="40000"/>
          </a:blip>
          <a:srcRect/>
          <a:stretch>
            <a:fillRect/>
          </a:stretch>
        </p:blipFill>
        <p:spPr bwMode="auto">
          <a:xfrm>
            <a:off x="228600" y="3130550"/>
            <a:ext cx="4724400" cy="3394075"/>
          </a:xfrm>
          <a:prstGeom prst="rect">
            <a:avLst/>
          </a:prstGeom>
          <a:noFill/>
          <a:ln w="9525">
            <a:noFill/>
            <a:miter lim="800000"/>
            <a:headEnd/>
            <a:tailEnd/>
          </a:ln>
        </p:spPr>
      </p:pic>
      <p:sp>
        <p:nvSpPr>
          <p:cNvPr id="246792" name="Rectangle 8"/>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6" name="Picture 7" descr="muxws_t"/>
          <p:cNvPicPr>
            <a:picLocks noChangeAspect="1" noChangeArrowheads="1"/>
          </p:cNvPicPr>
          <p:nvPr/>
        </p:nvPicPr>
        <p:blipFill>
          <a:blip r:embed="rId4" cstate="print">
            <a:lum bright="-44000" contrast="52000"/>
          </a:blip>
          <a:srcRect/>
          <a:stretch>
            <a:fillRect/>
          </a:stretch>
        </p:blipFill>
        <p:spPr bwMode="auto">
          <a:xfrm>
            <a:off x="5029200" y="3124200"/>
            <a:ext cx="4648200" cy="3398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A8D55EB4-05CC-43EA-8F67-EC2323E784DE}" type="slidenum">
              <a:rPr lang="en-US"/>
              <a:pPr>
                <a:defRPr/>
              </a:pPr>
              <a:t>12</a:t>
            </a:fld>
            <a:endParaRPr lang="en-US"/>
          </a:p>
        </p:txBody>
      </p:sp>
      <p:sp>
        <p:nvSpPr>
          <p:cNvPr id="248834" name="Rectangle 2"/>
          <p:cNvSpPr>
            <a:spLocks noGrp="1" noChangeArrowheads="1"/>
          </p:cNvSpPr>
          <p:nvPr>
            <p:ph type="title"/>
          </p:nvPr>
        </p:nvSpPr>
        <p:spPr>
          <a:xfrm>
            <a:off x="1066800" y="260350"/>
            <a:ext cx="8420100" cy="1655763"/>
          </a:xfrm>
          <a:solidFill>
            <a:srgbClr val="66FFFF"/>
          </a:solidFill>
          <a:ln w="76200" cap="flat" algn="ctr">
            <a:solidFill>
              <a:schemeClr val="accent2"/>
            </a:solidFill>
          </a:ln>
        </p:spPr>
        <p:txBody>
          <a:bodyPr/>
          <a:lstStyle/>
          <a:p>
            <a:pPr>
              <a:defRPr/>
            </a:pPr>
            <a:r>
              <a:rPr lang="es-ES_tradnl" sz="5400" b="1" i="1" smtClean="0">
                <a:solidFill>
                  <a:srgbClr val="FF9900"/>
                </a:solidFill>
                <a:effectLst>
                  <a:outerShdw blurRad="38100" dist="38100" dir="2700000" algn="tl">
                    <a:srgbClr val="000000"/>
                  </a:outerShdw>
                </a:effectLst>
                <a:latin typeface="Arial" charset="0"/>
              </a:rPr>
              <a:t>Multiplexación</a:t>
            </a:r>
            <a:br>
              <a:rPr lang="es-ES_tradnl" sz="5400" b="1" i="1" smtClean="0">
                <a:solidFill>
                  <a:srgbClr val="FF9900"/>
                </a:solidFill>
                <a:effectLst>
                  <a:outerShdw blurRad="38100" dist="38100" dir="2700000" algn="tl">
                    <a:srgbClr val="000000"/>
                  </a:outerShdw>
                </a:effectLst>
                <a:latin typeface="Arial" charset="0"/>
              </a:rPr>
            </a:br>
            <a:r>
              <a:rPr lang="es-ES_tradnl" sz="5400" b="1" i="1" smtClean="0">
                <a:solidFill>
                  <a:srgbClr val="FF9900"/>
                </a:solidFill>
                <a:effectLst>
                  <a:outerShdw blurRad="38100" dist="38100" dir="2700000" algn="tl">
                    <a:srgbClr val="000000"/>
                  </a:outerShdw>
                </a:effectLst>
                <a:latin typeface="Arial" charset="0"/>
              </a:rPr>
              <a:t>Técnicas Digitales</a:t>
            </a:r>
          </a:p>
        </p:txBody>
      </p:sp>
      <p:sp>
        <p:nvSpPr>
          <p:cNvPr id="248835" name="Rectangle 3"/>
          <p:cNvSpPr>
            <a:spLocks noGrp="1" noChangeArrowheads="1"/>
          </p:cNvSpPr>
          <p:nvPr>
            <p:ph type="body" idx="1"/>
          </p:nvPr>
        </p:nvSpPr>
        <p:spPr>
          <a:xfrm>
            <a:off x="533400" y="2438400"/>
            <a:ext cx="8883650" cy="3367088"/>
          </a:xfrm>
          <a:solidFill>
            <a:srgbClr val="DDDDDD"/>
          </a:solidFill>
          <a:ln w="57150" cap="flat" cmpd="thinThick" algn="ctr">
            <a:solidFill>
              <a:schemeClr val="tx1"/>
            </a:solidFill>
          </a:ln>
        </p:spPr>
        <p:txBody>
          <a:bodyPr/>
          <a:lstStyle/>
          <a:p>
            <a:pPr>
              <a:defRPr/>
            </a:pPr>
            <a:r>
              <a:rPr lang="es-MX" sz="2800" b="1" i="1" smtClean="0">
                <a:effectLst>
                  <a:outerShdw blurRad="38100" dist="38100" dir="2700000" algn="tl">
                    <a:srgbClr val="FFFFFF"/>
                  </a:outerShdw>
                </a:effectLst>
                <a:latin typeface="Arial" charset="0"/>
              </a:rPr>
              <a:t>Pulsos Codificados  (PDM)</a:t>
            </a:r>
          </a:p>
          <a:p>
            <a:pPr lvl="1">
              <a:buFontTx/>
              <a:buChar char="•"/>
              <a:defRPr/>
            </a:pPr>
            <a:r>
              <a:rPr lang="es-MX" b="1" i="1" smtClean="0">
                <a:effectLst>
                  <a:outerShdw blurRad="38100" dist="38100" dir="2700000" algn="tl">
                    <a:srgbClr val="FFFFFF"/>
                  </a:outerShdw>
                </a:effectLst>
                <a:latin typeface="Arial" charset="0"/>
              </a:rPr>
              <a:t>Técnica Digital que aplica Múltiplex ación por División de Tiempos.</a:t>
            </a:r>
          </a:p>
          <a:p>
            <a:pPr lvl="1">
              <a:buFontTx/>
              <a:buChar char="•"/>
              <a:defRPr/>
            </a:pPr>
            <a:r>
              <a:rPr lang="es-MX" b="1" i="1" smtClean="0">
                <a:effectLst>
                  <a:outerShdw blurRad="38100" dist="38100" dir="2700000" algn="tl">
                    <a:srgbClr val="FFFFFF"/>
                  </a:outerShdw>
                </a:effectLst>
                <a:latin typeface="Arial" charset="0"/>
              </a:rPr>
              <a:t>Las principales Portadoras WAN utilizan esta Técnica (PDH, xDSL, Etc)</a:t>
            </a:r>
          </a:p>
          <a:p>
            <a:pPr lvl="1">
              <a:buFontTx/>
              <a:buChar char="•"/>
              <a:defRPr/>
            </a:pPr>
            <a:endParaRPr lang="es-MX" b="1" i="1" smtClean="0">
              <a:effectLst>
                <a:outerShdw blurRad="38100" dist="38100" dir="2700000" algn="tl">
                  <a:srgbClr val="FFFFFF"/>
                </a:outerShdw>
              </a:effectLst>
              <a:latin typeface="Arial" charset="0"/>
            </a:endParaRPr>
          </a:p>
          <a:p>
            <a:pPr lvl="1">
              <a:buFontTx/>
              <a:buChar char="•"/>
              <a:defRPr/>
            </a:pPr>
            <a:endParaRPr lang="es-AR" b="1" i="1" smtClean="0">
              <a:effectLst>
                <a:outerShdw blurRad="38100" dist="38100" dir="2700000" algn="tl">
                  <a:srgbClr val="FFFFFF"/>
                </a:outerShdw>
              </a:effectLst>
              <a:latin typeface="Arial" charset="0"/>
            </a:endParaRPr>
          </a:p>
        </p:txBody>
      </p:sp>
      <p:sp>
        <p:nvSpPr>
          <p:cNvPr id="248836" name="Rectangle 4"/>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48838" name="Rectangle 6"/>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00274A8D-BAED-4DAD-9D61-2D83DF204934}" type="slidenum">
              <a:rPr lang="en-US"/>
              <a:pPr>
                <a:defRPr/>
              </a:pPr>
              <a:t>13</a:t>
            </a:fld>
            <a:endParaRPr lang="en-US"/>
          </a:p>
        </p:txBody>
      </p:sp>
      <p:sp>
        <p:nvSpPr>
          <p:cNvPr id="24064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sz="3200" b="1" i="1" smtClean="0">
                <a:solidFill>
                  <a:srgbClr val="FF9900"/>
                </a:solidFill>
                <a:effectLst>
                  <a:outerShdw blurRad="38100" dist="38100" dir="2700000" algn="tl">
                    <a:srgbClr val="000000"/>
                  </a:outerShdw>
                </a:effectLst>
                <a:latin typeface="Arial" charset="0"/>
              </a:rPr>
              <a:t>Medios de Acceso Compartido</a:t>
            </a:r>
            <a:br>
              <a:rPr lang="es-ES_tradnl" sz="3200" b="1" i="1" smtClean="0">
                <a:solidFill>
                  <a:srgbClr val="FF9900"/>
                </a:solidFill>
                <a:effectLst>
                  <a:outerShdw blurRad="38100" dist="38100" dir="2700000" algn="tl">
                    <a:srgbClr val="000000"/>
                  </a:outerShdw>
                </a:effectLst>
                <a:latin typeface="Arial" charset="0"/>
              </a:rPr>
            </a:br>
            <a:r>
              <a:rPr lang="es-ES_tradnl" sz="3200" b="1" i="1" smtClean="0">
                <a:solidFill>
                  <a:srgbClr val="FF9900"/>
                </a:solidFill>
                <a:effectLst>
                  <a:outerShdw blurRad="38100" dist="38100" dir="2700000" algn="tl">
                    <a:srgbClr val="000000"/>
                  </a:outerShdw>
                </a:effectLst>
                <a:latin typeface="Arial" charset="0"/>
              </a:rPr>
              <a:t>Aloha</a:t>
            </a:r>
          </a:p>
        </p:txBody>
      </p:sp>
      <p:sp>
        <p:nvSpPr>
          <p:cNvPr id="240643" name="Rectangle 3"/>
          <p:cNvSpPr>
            <a:spLocks noGrp="1" noChangeArrowheads="1"/>
          </p:cNvSpPr>
          <p:nvPr>
            <p:ph type="body" idx="1"/>
          </p:nvPr>
        </p:nvSpPr>
        <p:spPr>
          <a:xfrm>
            <a:off x="776288" y="1700213"/>
            <a:ext cx="8420100" cy="4724400"/>
          </a:xfrm>
          <a:solidFill>
            <a:srgbClr val="DDDDDD"/>
          </a:solidFill>
          <a:ln w="57150" cap="flat" cmpd="thinThick" algn="ctr">
            <a:solidFill>
              <a:schemeClr val="tx1"/>
            </a:solidFill>
          </a:ln>
        </p:spPr>
        <p:txBody>
          <a:bodyPr/>
          <a:lstStyle/>
          <a:p>
            <a:pPr>
              <a:lnSpc>
                <a:spcPct val="90000"/>
              </a:lnSpc>
              <a:defRPr/>
            </a:pPr>
            <a:r>
              <a:rPr lang="es-ES_tradnl" b="1" i="1" smtClean="0">
                <a:effectLst>
                  <a:outerShdw blurRad="38100" dist="38100" dir="2700000" algn="tl">
                    <a:srgbClr val="FFFFFF"/>
                  </a:outerShdw>
                </a:effectLst>
                <a:latin typeface="Arial" charset="0"/>
              </a:rPr>
              <a:t>Protocolo de Transmisión de Datos desarrollado para compartir un único Canal de Radiofrecuencia.</a:t>
            </a:r>
          </a:p>
          <a:p>
            <a:pPr>
              <a:lnSpc>
                <a:spcPct val="90000"/>
              </a:lnSpc>
              <a:defRPr/>
            </a:pPr>
            <a:r>
              <a:rPr lang="es-ES_tradnl" b="1" i="1" smtClean="0">
                <a:effectLst>
                  <a:outerShdw blurRad="38100" dist="38100" dir="2700000" algn="tl">
                    <a:srgbClr val="FFFFFF"/>
                  </a:outerShdw>
                </a:effectLst>
                <a:latin typeface="Arial" charset="0"/>
              </a:rPr>
              <a:t>Desarrollado en los años 70 e Hawaii</a:t>
            </a:r>
          </a:p>
          <a:p>
            <a:pPr>
              <a:lnSpc>
                <a:spcPct val="90000"/>
              </a:lnSpc>
              <a:defRPr/>
            </a:pPr>
            <a:r>
              <a:rPr lang="es-ES_tradnl" b="1" i="1" smtClean="0">
                <a:effectLst>
                  <a:outerShdw blurRad="38100" dist="38100" dir="2700000" algn="tl">
                    <a:srgbClr val="FFFFFF"/>
                  </a:outerShdw>
                </a:effectLst>
                <a:latin typeface="Arial" charset="0"/>
              </a:rPr>
              <a:t>Se basa en un Sistema de Contienda para que usuarios múltiples utilicen el canal.</a:t>
            </a:r>
          </a:p>
          <a:p>
            <a:pPr>
              <a:lnSpc>
                <a:spcPct val="90000"/>
              </a:lnSpc>
              <a:defRPr/>
            </a:pPr>
            <a:r>
              <a:rPr lang="es-ES_tradnl" b="1" i="1" smtClean="0">
                <a:effectLst>
                  <a:outerShdw blurRad="38100" dist="38100" dir="2700000" algn="tl">
                    <a:srgbClr val="FFFFFF"/>
                  </a:outerShdw>
                </a:effectLst>
                <a:latin typeface="Arial" charset="0"/>
              </a:rPr>
              <a:t> Principio         Detección de portadora y Retardo.</a:t>
            </a:r>
          </a:p>
          <a:p>
            <a:pPr>
              <a:lnSpc>
                <a:spcPct val="90000"/>
              </a:lnSpc>
              <a:defRPr/>
            </a:pPr>
            <a:endParaRPr lang="es-ES_tradnl" b="1" i="1" smtClean="0">
              <a:effectLst>
                <a:outerShdw blurRad="38100" dist="38100" dir="2700000" algn="tl">
                  <a:srgbClr val="FFFFFF"/>
                </a:outerShdw>
              </a:effectLst>
              <a:latin typeface="Arial" charset="0"/>
            </a:endParaRPr>
          </a:p>
        </p:txBody>
      </p:sp>
      <p:sp>
        <p:nvSpPr>
          <p:cNvPr id="240644" name="AutoShape 4"/>
          <p:cNvSpPr>
            <a:spLocks noChangeArrowheads="1"/>
          </p:cNvSpPr>
          <p:nvPr/>
        </p:nvSpPr>
        <p:spPr bwMode="auto">
          <a:xfrm>
            <a:off x="3224213" y="5229225"/>
            <a:ext cx="742950" cy="228600"/>
          </a:xfrm>
          <a:prstGeom prst="rightArrow">
            <a:avLst>
              <a:gd name="adj1" fmla="val 50000"/>
              <a:gd name="adj2" fmla="val 81250"/>
            </a:avLst>
          </a:prstGeom>
          <a:solidFill>
            <a:srgbClr val="FF9900"/>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F38361F-DC75-46C8-BC06-B22BCE650B32}" type="slidenum">
              <a:rPr lang="en-US"/>
              <a:pPr>
                <a:defRPr/>
              </a:pPr>
              <a:t>14</a:t>
            </a:fld>
            <a:endParaRPr lang="en-US"/>
          </a:p>
        </p:txBody>
      </p:sp>
      <p:sp>
        <p:nvSpPr>
          <p:cNvPr id="258050" name="Rectangle 2"/>
          <p:cNvSpPr>
            <a:spLocks noGrp="1" noChangeArrowheads="1"/>
          </p:cNvSpPr>
          <p:nvPr>
            <p:ph type="title"/>
          </p:nvPr>
        </p:nvSpPr>
        <p:spPr>
          <a:xfrm>
            <a:off x="908050" y="228600"/>
            <a:ext cx="8420100" cy="1255713"/>
          </a:xfrm>
          <a:solidFill>
            <a:srgbClr val="66FFFF"/>
          </a:solidFill>
          <a:ln w="76200" cap="flat" algn="ctr">
            <a:solidFill>
              <a:schemeClr val="accent2"/>
            </a:solidFill>
          </a:ln>
        </p:spPr>
        <p:txBody>
          <a:bodyPr/>
          <a:lstStyle/>
          <a:p>
            <a:pPr>
              <a:defRPr/>
            </a:pPr>
            <a:r>
              <a:rPr lang="es-ES_tradnl" sz="2800" b="1" i="1" smtClean="0">
                <a:solidFill>
                  <a:srgbClr val="FF9900"/>
                </a:solidFill>
                <a:effectLst>
                  <a:outerShdw blurRad="38100" dist="38100" dir="2700000" algn="tl">
                    <a:srgbClr val="000000"/>
                  </a:outerShdw>
                </a:effectLst>
                <a:latin typeface="Arial" charset="0"/>
              </a:rPr>
              <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 Compartición del canal</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 Sistema distribuido de coordinación (CSMA)</a:t>
            </a:r>
          </a:p>
        </p:txBody>
      </p:sp>
      <p:sp>
        <p:nvSpPr>
          <p:cNvPr id="258051" name="Rectangle 3"/>
          <p:cNvSpPr>
            <a:spLocks noGrp="1" noChangeArrowheads="1"/>
          </p:cNvSpPr>
          <p:nvPr>
            <p:ph type="body" idx="1"/>
          </p:nvPr>
        </p:nvSpPr>
        <p:spPr>
          <a:xfrm>
            <a:off x="825500" y="1752600"/>
            <a:ext cx="8420100" cy="4648200"/>
          </a:xfrm>
          <a:solidFill>
            <a:srgbClr val="DDDDDD"/>
          </a:solidFill>
          <a:ln w="57150" cap="flat" cmpd="thinThick" algn="ctr">
            <a:solidFill>
              <a:schemeClr val="tx1"/>
            </a:solidFill>
          </a:ln>
        </p:spPr>
        <p:txBody>
          <a:bodyPr/>
          <a:lstStyle/>
          <a:p>
            <a:pPr>
              <a:lnSpc>
                <a:spcPct val="90000"/>
              </a:lnSpc>
              <a:defRPr/>
            </a:pPr>
            <a:r>
              <a:rPr lang="es-ES_tradnl" sz="2800" b="1" i="1" smtClean="0">
                <a:effectLst>
                  <a:outerShdw blurRad="38100" dist="38100" dir="2700000" algn="tl">
                    <a:srgbClr val="FFFFFF"/>
                  </a:outerShdw>
                </a:effectLst>
                <a:latin typeface="Arial" charset="0"/>
              </a:rPr>
              <a:t>Mecanismo de Control de Transmisión.</a:t>
            </a:r>
          </a:p>
          <a:p>
            <a:pPr>
              <a:lnSpc>
                <a:spcPct val="90000"/>
              </a:lnSpc>
              <a:defRPr/>
            </a:pPr>
            <a:r>
              <a:rPr lang="es-ES_tradnl" sz="2800" b="1" i="1" smtClean="0">
                <a:effectLst>
                  <a:outerShdw blurRad="38100" dist="38100" dir="2700000" algn="tl">
                    <a:srgbClr val="FFFFFF"/>
                  </a:outerShdw>
                </a:effectLst>
                <a:latin typeface="Arial" charset="0"/>
              </a:rPr>
              <a:t>Detección de Portadora en redes Multiacceso</a:t>
            </a:r>
          </a:p>
          <a:p>
            <a:pPr lvl="1">
              <a:lnSpc>
                <a:spcPct val="90000"/>
              </a:lnSpc>
              <a:buFontTx/>
              <a:buChar char="•"/>
              <a:defRPr/>
            </a:pPr>
            <a:r>
              <a:rPr lang="es-ES_tradnl" b="1" i="1" smtClean="0">
                <a:effectLst>
                  <a:outerShdw blurRad="38100" dist="38100" dir="2700000" algn="tl">
                    <a:srgbClr val="FFFFFF"/>
                  </a:outerShdw>
                </a:effectLst>
                <a:latin typeface="Arial" charset="0"/>
              </a:rPr>
              <a:t>La computadora Verifica si Hay Señales Portadoras (Eter en Reposo -Medio Sin Uso)</a:t>
            </a:r>
          </a:p>
          <a:p>
            <a:pPr lvl="1">
              <a:lnSpc>
                <a:spcPct val="90000"/>
              </a:lnSpc>
              <a:buFontTx/>
              <a:buChar char="•"/>
              <a:defRPr/>
            </a:pPr>
            <a:r>
              <a:rPr lang="es-ES_tradnl" b="1" i="1" smtClean="0">
                <a:effectLst>
                  <a:outerShdw blurRad="38100" dist="38100" dir="2700000" algn="tl">
                    <a:srgbClr val="FFFFFF"/>
                  </a:outerShdw>
                </a:effectLst>
                <a:latin typeface="Arial" charset="0"/>
              </a:rPr>
              <a:t>La Computadora Transmite Paquetes.</a:t>
            </a:r>
          </a:p>
          <a:p>
            <a:pPr>
              <a:lnSpc>
                <a:spcPct val="90000"/>
              </a:lnSpc>
              <a:defRPr/>
            </a:pPr>
            <a:r>
              <a:rPr lang="es-ES_tradnl" sz="2800" b="1" i="1" smtClean="0">
                <a:effectLst>
                  <a:outerShdw blurRad="38100" dist="38100" dir="2700000" algn="tl">
                    <a:srgbClr val="FFFFFF"/>
                  </a:outerShdw>
                </a:effectLst>
                <a:latin typeface="Arial" charset="0"/>
              </a:rPr>
              <a:t>Si hay Transmisión al mismo tiempo se producen las :</a:t>
            </a:r>
          </a:p>
          <a:p>
            <a:pPr lvl="1">
              <a:lnSpc>
                <a:spcPct val="90000"/>
              </a:lnSpc>
              <a:buFontTx/>
              <a:buChar char="•"/>
              <a:defRPr/>
            </a:pPr>
            <a:r>
              <a:rPr lang="es-ES_tradnl" b="1" i="1" smtClean="0">
                <a:effectLst>
                  <a:outerShdw blurRad="38100" dist="38100" dir="2700000" algn="tl">
                    <a:srgbClr val="FFFFFF"/>
                  </a:outerShdw>
                </a:effectLst>
                <a:latin typeface="Arial" charset="0"/>
              </a:rPr>
              <a:t>COLISION (Interferencia de  2 Señales)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97C2F258-BEE7-455C-A3B8-9655BF6CE052}" type="slidenum">
              <a:rPr lang="en-US"/>
              <a:pPr>
                <a:defRPr/>
              </a:pPr>
              <a:t>15</a:t>
            </a:fld>
            <a:endParaRPr lang="en-US"/>
          </a:p>
        </p:txBody>
      </p:sp>
      <p:sp>
        <p:nvSpPr>
          <p:cNvPr id="259074" name="Rectangle 2"/>
          <p:cNvSpPr>
            <a:spLocks noGrp="1" noChangeArrowheads="1"/>
          </p:cNvSpPr>
          <p:nvPr>
            <p:ph type="title"/>
          </p:nvPr>
        </p:nvSpPr>
        <p:spPr>
          <a:xfrm>
            <a:off x="762000" y="381000"/>
            <a:ext cx="8858250" cy="1143000"/>
          </a:xfrm>
          <a:solidFill>
            <a:srgbClr val="66FFFF"/>
          </a:solidFill>
          <a:ln w="76200" cap="flat" algn="ctr">
            <a:solidFill>
              <a:schemeClr val="accent2"/>
            </a:solidFill>
          </a:ln>
        </p:spPr>
        <p:txBody>
          <a:bodyPr/>
          <a:lstStyle/>
          <a:p>
            <a:pPr>
              <a:defRPr/>
            </a:pPr>
            <a:r>
              <a:rPr lang="es-ES_tradnl" sz="2800" b="1" i="1" smtClean="0">
                <a:solidFill>
                  <a:srgbClr val="FF9900"/>
                </a:solidFill>
                <a:effectLst>
                  <a:outerShdw blurRad="38100" dist="38100" dir="2700000" algn="tl">
                    <a:srgbClr val="000000"/>
                  </a:outerShdw>
                </a:effectLst>
                <a:latin typeface="Arial" charset="0"/>
              </a:rPr>
              <a:t>Compartición del canal</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 Sistema distribuido de coordinación (CSMA/CD)</a:t>
            </a:r>
          </a:p>
        </p:txBody>
      </p:sp>
      <p:sp>
        <p:nvSpPr>
          <p:cNvPr id="259075" name="Rectangle 3"/>
          <p:cNvSpPr>
            <a:spLocks noGrp="1" noChangeArrowheads="1"/>
          </p:cNvSpPr>
          <p:nvPr>
            <p:ph type="body" idx="1"/>
          </p:nvPr>
        </p:nvSpPr>
        <p:spPr>
          <a:xfrm>
            <a:off x="381000" y="1981200"/>
            <a:ext cx="9296400" cy="4400550"/>
          </a:xfrm>
          <a:solidFill>
            <a:schemeClr val="accent6">
              <a:lumMod val="40000"/>
              <a:lumOff val="60000"/>
            </a:schemeClr>
          </a:solidFill>
          <a:ln w="57150" cap="flat" cmpd="thinThick" algn="ctr">
            <a:solidFill>
              <a:schemeClr val="tx1"/>
            </a:solidFill>
          </a:ln>
        </p:spPr>
        <p:txBody>
          <a:bodyPr/>
          <a:lstStyle/>
          <a:p>
            <a:pPr>
              <a:lnSpc>
                <a:spcPct val="90000"/>
              </a:lnSpc>
              <a:defRPr/>
            </a:pPr>
            <a:r>
              <a:rPr lang="es-ES_tradnl" sz="3600" b="1" i="1" smtClean="0">
                <a:effectLst>
                  <a:outerShdw blurRad="38100" dist="38100" dir="2700000" algn="tl">
                    <a:srgbClr val="FFFFFF"/>
                  </a:outerShdw>
                </a:effectLst>
                <a:latin typeface="Arial" charset="0"/>
              </a:rPr>
              <a:t>Solución de las colisiones </a:t>
            </a:r>
            <a:r>
              <a:rPr lang="es-ES_tradnl" sz="3600" b="1" i="1" smtClean="0">
                <a:effectLst>
                  <a:outerShdw blurRad="38100" dist="38100" dir="2700000" algn="tl">
                    <a:srgbClr val="FFFFFF"/>
                  </a:outerShdw>
                </a:effectLst>
                <a:latin typeface="Arial" charset="0"/>
                <a:sym typeface="Wingdings 3" pitchFamily="18" charset="2"/>
              </a:rPr>
              <a:t> </a:t>
            </a:r>
            <a:r>
              <a:rPr lang="es-ES_tradnl" sz="3600" b="1" i="1" smtClean="0">
                <a:effectLst>
                  <a:outerShdw blurRad="38100" dist="38100" dir="2700000" algn="tl">
                    <a:srgbClr val="FFFFFF"/>
                  </a:outerShdw>
                </a:effectLst>
                <a:latin typeface="Arial" charset="0"/>
              </a:rPr>
              <a:t>Sistema distribuido de coordinación y detección de colisiones (CSMA/CD).</a:t>
            </a:r>
          </a:p>
          <a:p>
            <a:pPr>
              <a:lnSpc>
                <a:spcPct val="90000"/>
              </a:lnSpc>
              <a:defRPr/>
            </a:pPr>
            <a:r>
              <a:rPr lang="es-ES_tradnl" sz="3600" b="1" i="1" smtClean="0">
                <a:effectLst>
                  <a:outerShdw blurRad="38100" dist="38100" dir="2700000" algn="tl">
                    <a:srgbClr val="FFFFFF"/>
                  </a:outerShdw>
                </a:effectLst>
                <a:latin typeface="Arial" charset="0"/>
              </a:rPr>
              <a:t>Después de una colisión existe un retardo aleatorio menor que a un tiempo D, si vuele a haber colisiones el retardo para los emisores serán menores a 2D. </a:t>
            </a:r>
          </a:p>
          <a:p>
            <a:pPr>
              <a:lnSpc>
                <a:spcPct val="90000"/>
              </a:lnSpc>
              <a:defRPr/>
            </a:pPr>
            <a:endParaRPr lang="es-ES_tradnl" sz="3600"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4 Marcador de número de diapositiva"/>
          <p:cNvSpPr>
            <a:spLocks noGrp="1"/>
          </p:cNvSpPr>
          <p:nvPr>
            <p:ph type="sldNum" sz="quarter" idx="12"/>
          </p:nvPr>
        </p:nvSpPr>
        <p:spPr/>
        <p:txBody>
          <a:bodyPr/>
          <a:lstStyle/>
          <a:p>
            <a:pPr>
              <a:defRPr/>
            </a:pPr>
            <a:fld id="{3F222267-AF5F-49A9-9A19-C8849748FDC5}" type="slidenum">
              <a:rPr lang="en-US"/>
              <a:pPr>
                <a:defRPr/>
              </a:pPr>
              <a:t>16</a:t>
            </a:fld>
            <a:endParaRPr lang="en-US"/>
          </a:p>
        </p:txBody>
      </p:sp>
      <p:sp>
        <p:nvSpPr>
          <p:cNvPr id="489474" name="Rectangle 2"/>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5" name="Rectangle 3"/>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2" name="Group 4"/>
          <p:cNvGrpSpPr>
            <a:grpSpLocks/>
          </p:cNvGrpSpPr>
          <p:nvPr/>
        </p:nvGrpSpPr>
        <p:grpSpPr bwMode="auto">
          <a:xfrm>
            <a:off x="1482725" y="4638675"/>
            <a:ext cx="2090738" cy="301625"/>
            <a:chOff x="862" y="2922"/>
            <a:chExt cx="1216" cy="190"/>
          </a:xfrm>
        </p:grpSpPr>
        <p:sp>
          <p:nvSpPr>
            <p:cNvPr id="489477" name="Rectangle 5"/>
            <p:cNvSpPr>
              <a:spLocks noChangeAspect="1" noChangeArrowheads="1"/>
            </p:cNvSpPr>
            <p:nvPr/>
          </p:nvSpPr>
          <p:spPr bwMode="auto">
            <a:xfrm>
              <a:off x="862" y="2922"/>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8" name="Line 6"/>
            <p:cNvSpPr>
              <a:spLocks noChangeAspect="1" noChangeShapeType="1"/>
            </p:cNvSpPr>
            <p:nvPr/>
          </p:nvSpPr>
          <p:spPr bwMode="auto">
            <a:xfrm>
              <a:off x="1470" y="2998"/>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34" name="Rectangle 7"/>
          <p:cNvSpPr>
            <a:spLocks noChangeAspect="1" noChangeArrowheads="1"/>
          </p:cNvSpPr>
          <p:nvPr/>
        </p:nvSpPr>
        <p:spPr bwMode="auto">
          <a:xfrm>
            <a:off x="784225" y="2108200"/>
            <a:ext cx="1220788"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a:solidFill>
                  <a:srgbClr val="333300"/>
                </a:solidFill>
              </a:rPr>
              <a:t>A</a:t>
            </a:r>
          </a:p>
        </p:txBody>
      </p:sp>
      <p:sp>
        <p:nvSpPr>
          <p:cNvPr id="489480" name="Line 8"/>
          <p:cNvSpPr>
            <a:spLocks noChangeAspect="1" noChangeShapeType="1"/>
          </p:cNvSpPr>
          <p:nvPr/>
        </p:nvSpPr>
        <p:spPr bwMode="auto">
          <a:xfrm>
            <a:off x="436563" y="5181600"/>
            <a:ext cx="8891587" cy="0"/>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1" name="Line 9"/>
          <p:cNvSpPr>
            <a:spLocks noChangeAspect="1" noChangeShapeType="1"/>
          </p:cNvSpPr>
          <p:nvPr/>
        </p:nvSpPr>
        <p:spPr bwMode="auto">
          <a:xfrm>
            <a:off x="13065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2537" name="Rectangle 10"/>
          <p:cNvSpPr>
            <a:spLocks noChangeAspect="1" noChangeArrowheads="1"/>
          </p:cNvSpPr>
          <p:nvPr/>
        </p:nvSpPr>
        <p:spPr bwMode="auto">
          <a:xfrm>
            <a:off x="7412038" y="2108200"/>
            <a:ext cx="1220787"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a:solidFill>
                  <a:srgbClr val="333300"/>
                </a:solidFill>
              </a:rPr>
              <a:t>B</a:t>
            </a:r>
          </a:p>
        </p:txBody>
      </p:sp>
      <p:sp>
        <p:nvSpPr>
          <p:cNvPr id="489483" name="Line 11"/>
          <p:cNvSpPr>
            <a:spLocks noChangeAspect="1" noChangeShapeType="1"/>
          </p:cNvSpPr>
          <p:nvPr/>
        </p:nvSpPr>
        <p:spPr bwMode="auto">
          <a:xfrm>
            <a:off x="79359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4" name="Text Box 12"/>
          <p:cNvSpPr txBox="1">
            <a:spLocks noChangeAspect="1" noChangeArrowheads="1"/>
          </p:cNvSpPr>
          <p:nvPr/>
        </p:nvSpPr>
        <p:spPr bwMode="auto">
          <a:xfrm>
            <a:off x="2181225" y="2287588"/>
            <a:ext cx="28352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1- Transmisión de trama</a:t>
            </a:r>
          </a:p>
          <a:p>
            <a:pPr>
              <a:lnSpc>
                <a:spcPct val="100000"/>
              </a:lnSpc>
              <a:spcBef>
                <a:spcPct val="0"/>
              </a:spcBef>
              <a:buFontTx/>
              <a:buNone/>
            </a:pPr>
            <a:r>
              <a:rPr lang="es-ES_tradnl" sz="1800" i="0"/>
              <a:t> en tiempo t = 0</a:t>
            </a:r>
          </a:p>
        </p:txBody>
      </p:sp>
      <p:grpSp>
        <p:nvGrpSpPr>
          <p:cNvPr id="3" name="Group 13"/>
          <p:cNvGrpSpPr>
            <a:grpSpLocks/>
          </p:cNvGrpSpPr>
          <p:nvPr/>
        </p:nvGrpSpPr>
        <p:grpSpPr bwMode="auto">
          <a:xfrm>
            <a:off x="6548438" y="4495800"/>
            <a:ext cx="1046162" cy="482600"/>
            <a:chOff x="3808" y="2832"/>
            <a:chExt cx="608" cy="304"/>
          </a:xfrm>
        </p:grpSpPr>
        <p:sp>
          <p:nvSpPr>
            <p:cNvPr id="489486" name="Rectangle 14"/>
            <p:cNvSpPr>
              <a:spLocks noChangeAspect="1" noChangeArrowheads="1"/>
            </p:cNvSpPr>
            <p:nvPr/>
          </p:nvSpPr>
          <p:spPr bwMode="auto">
            <a:xfrm>
              <a:off x="3808" y="2946"/>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7" name="Line 15"/>
            <p:cNvSpPr>
              <a:spLocks noChangeAspect="1" noChangeShapeType="1"/>
            </p:cNvSpPr>
            <p:nvPr/>
          </p:nvSpPr>
          <p:spPr bwMode="auto">
            <a:xfrm>
              <a:off x="3808" y="2832"/>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88" name="Text Box 16"/>
          <p:cNvSpPr txBox="1">
            <a:spLocks noChangeAspect="1" noChangeArrowheads="1"/>
          </p:cNvSpPr>
          <p:nvPr/>
        </p:nvSpPr>
        <p:spPr bwMode="auto">
          <a:xfrm>
            <a:off x="5145088" y="2287588"/>
            <a:ext cx="22764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2 - Trama casi en B</a:t>
            </a:r>
          </a:p>
          <a:p>
            <a:pPr>
              <a:lnSpc>
                <a:spcPct val="100000"/>
              </a:lnSpc>
              <a:spcBef>
                <a:spcPct val="0"/>
              </a:spcBef>
              <a:buFontTx/>
              <a:buNone/>
            </a:pPr>
            <a:r>
              <a:rPr lang="es-ES_tradnl" sz="1800" i="0"/>
              <a:t>En tiempo t = t-e</a:t>
            </a:r>
          </a:p>
        </p:txBody>
      </p:sp>
      <p:grpSp>
        <p:nvGrpSpPr>
          <p:cNvPr id="4" name="Group 17"/>
          <p:cNvGrpSpPr>
            <a:grpSpLocks/>
          </p:cNvGrpSpPr>
          <p:nvPr/>
        </p:nvGrpSpPr>
        <p:grpSpPr bwMode="auto">
          <a:xfrm>
            <a:off x="7621588" y="4495800"/>
            <a:ext cx="1046162" cy="482600"/>
            <a:chOff x="4614" y="2816"/>
            <a:chExt cx="608" cy="304"/>
          </a:xfrm>
        </p:grpSpPr>
        <p:sp>
          <p:nvSpPr>
            <p:cNvPr id="489490" name="Rectangle 18"/>
            <p:cNvSpPr>
              <a:spLocks noChangeAspect="1" noChangeArrowheads="1"/>
            </p:cNvSpPr>
            <p:nvPr/>
          </p:nvSpPr>
          <p:spPr bwMode="auto">
            <a:xfrm>
              <a:off x="4614" y="2930"/>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1" name="Line 19"/>
            <p:cNvSpPr>
              <a:spLocks noChangeAspect="1" noChangeShapeType="1"/>
            </p:cNvSpPr>
            <p:nvPr/>
          </p:nvSpPr>
          <p:spPr bwMode="auto">
            <a:xfrm>
              <a:off x="4614" y="2816"/>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2" name="AutoShape 20"/>
          <p:cNvSpPr>
            <a:spLocks noChangeAspect="1" noChangeArrowheads="1"/>
          </p:cNvSpPr>
          <p:nvPr/>
        </p:nvSpPr>
        <p:spPr bwMode="auto">
          <a:xfrm>
            <a:off x="6521450" y="3232150"/>
            <a:ext cx="1744663" cy="1444625"/>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3" name="Text Box 21"/>
          <p:cNvSpPr txBox="1">
            <a:spLocks noChangeAspect="1" noChangeArrowheads="1"/>
          </p:cNvSpPr>
          <p:nvPr/>
        </p:nvSpPr>
        <p:spPr bwMode="auto">
          <a:xfrm>
            <a:off x="4071938" y="3014663"/>
            <a:ext cx="177482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3- Colisión</a:t>
            </a:r>
          </a:p>
          <a:p>
            <a:pPr>
              <a:lnSpc>
                <a:spcPct val="100000"/>
              </a:lnSpc>
              <a:spcBef>
                <a:spcPct val="0"/>
              </a:spcBef>
              <a:buFontTx/>
              <a:buNone/>
            </a:pPr>
            <a:r>
              <a:rPr lang="es-ES_tradnl" sz="1800" i="0"/>
              <a:t>En tiempo t = t</a:t>
            </a:r>
          </a:p>
        </p:txBody>
      </p:sp>
      <p:grpSp>
        <p:nvGrpSpPr>
          <p:cNvPr id="5" name="Group 22"/>
          <p:cNvGrpSpPr>
            <a:grpSpLocks/>
          </p:cNvGrpSpPr>
          <p:nvPr/>
        </p:nvGrpSpPr>
        <p:grpSpPr bwMode="auto">
          <a:xfrm>
            <a:off x="1149350" y="3657600"/>
            <a:ext cx="1743075" cy="1676400"/>
            <a:chOff x="668" y="2304"/>
            <a:chExt cx="1014" cy="1056"/>
          </a:xfrm>
        </p:grpSpPr>
        <p:sp>
          <p:nvSpPr>
            <p:cNvPr id="489495" name="Line 23"/>
            <p:cNvSpPr>
              <a:spLocks noChangeAspect="1" noChangeShapeType="1"/>
            </p:cNvSpPr>
            <p:nvPr/>
          </p:nvSpPr>
          <p:spPr bwMode="auto">
            <a:xfrm>
              <a:off x="760" y="3360"/>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6" name="AutoShape 24"/>
            <p:cNvSpPr>
              <a:spLocks noChangeAspect="1" noChangeArrowheads="1"/>
            </p:cNvSpPr>
            <p:nvPr/>
          </p:nvSpPr>
          <p:spPr bwMode="auto">
            <a:xfrm>
              <a:off x="668" y="2304"/>
              <a:ext cx="1014" cy="910"/>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7" name="Text Box 25"/>
          <p:cNvSpPr txBox="1">
            <a:spLocks noChangeAspect="1" noChangeArrowheads="1"/>
          </p:cNvSpPr>
          <p:nvPr/>
        </p:nvSpPr>
        <p:spPr bwMode="auto">
          <a:xfrm>
            <a:off x="3225800" y="3852863"/>
            <a:ext cx="28098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4- Detección de colisión</a:t>
            </a:r>
          </a:p>
          <a:p>
            <a:pPr>
              <a:lnSpc>
                <a:spcPct val="100000"/>
              </a:lnSpc>
              <a:spcBef>
                <a:spcPct val="0"/>
              </a:spcBef>
              <a:buFontTx/>
              <a:buNone/>
            </a:pPr>
            <a:r>
              <a:rPr lang="es-ES_tradnl" sz="1800" i="0"/>
              <a:t>En tiempo t = 2t</a:t>
            </a:r>
          </a:p>
        </p:txBody>
      </p:sp>
      <p:grpSp>
        <p:nvGrpSpPr>
          <p:cNvPr id="6" name="Group 26"/>
          <p:cNvGrpSpPr>
            <a:grpSpLocks/>
          </p:cNvGrpSpPr>
          <p:nvPr/>
        </p:nvGrpSpPr>
        <p:grpSpPr bwMode="auto">
          <a:xfrm>
            <a:off x="6370638" y="3375025"/>
            <a:ext cx="2462212" cy="1806575"/>
            <a:chOff x="3808" y="2126"/>
            <a:chExt cx="1264" cy="1138"/>
          </a:xfrm>
        </p:grpSpPr>
        <p:sp>
          <p:nvSpPr>
            <p:cNvPr id="489499" name="Rectangle 27"/>
            <p:cNvSpPr>
              <a:spLocks noChangeArrowheads="1"/>
            </p:cNvSpPr>
            <p:nvPr/>
          </p:nvSpPr>
          <p:spPr bwMode="auto">
            <a:xfrm>
              <a:off x="3808" y="2756"/>
              <a:ext cx="1264" cy="458"/>
            </a:xfrm>
            <a:prstGeom prst="rect">
              <a:avLst/>
            </a:prstGeom>
            <a:solidFill>
              <a:schemeClr val="bg1"/>
            </a:solid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500" name="Line 28"/>
            <p:cNvSpPr>
              <a:spLocks noChangeAspect="1" noChangeShapeType="1"/>
            </p:cNvSpPr>
            <p:nvPr/>
          </p:nvSpPr>
          <p:spPr bwMode="auto">
            <a:xfrm>
              <a:off x="4614" y="2126"/>
              <a:ext cx="0" cy="1138"/>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48" name="Text Box 29"/>
          <p:cNvSpPr txBox="1">
            <a:spLocks noChangeArrowheads="1"/>
          </p:cNvSpPr>
          <p:nvPr/>
        </p:nvSpPr>
        <p:spPr bwMode="auto">
          <a:xfrm>
            <a:off x="1838325" y="606425"/>
            <a:ext cx="4830763" cy="519113"/>
          </a:xfrm>
          <a:prstGeom prst="rect">
            <a:avLst/>
          </a:prstGeom>
          <a:noFill/>
          <a:ln w="9525">
            <a:noFill/>
            <a:miter lim="800000"/>
            <a:headEnd/>
            <a:tailEnd/>
          </a:ln>
        </p:spPr>
        <p:txBody>
          <a:bodyPr wrap="none" anchor="ctr">
            <a:spAutoFit/>
          </a:bodyPr>
          <a:lstStyle/>
          <a:p>
            <a:pPr algn="ctr">
              <a:lnSpc>
                <a:spcPct val="100000"/>
              </a:lnSpc>
              <a:spcBef>
                <a:spcPct val="0"/>
              </a:spcBef>
              <a:buFontTx/>
              <a:buNone/>
            </a:pPr>
            <a:r>
              <a:rPr lang="es-MX" sz="2800" b="0" i="0">
                <a:solidFill>
                  <a:schemeClr val="folHlink"/>
                </a:solidFill>
              </a:rPr>
              <a:t>Funcionamiento CSMA/CD</a:t>
            </a:r>
            <a:endParaRPr lang="es-ES_tradnl" sz="2800" b="0" i="0">
              <a:solidFill>
                <a:schemeClr val="folHlink"/>
              </a:solidFill>
            </a:endParaRPr>
          </a:p>
        </p:txBody>
      </p:sp>
      <p:sp>
        <p:nvSpPr>
          <p:cNvPr id="489504" name="Rectangle 32"/>
          <p:cNvSpPr>
            <a:spLocks noGrp="1" noChangeArrowheads="1"/>
          </p:cNvSpPr>
          <p:nvPr>
            <p:ph type="title"/>
          </p:nvPr>
        </p:nvSpPr>
        <p:spPr>
          <a:xfrm>
            <a:off x="200025" y="188913"/>
            <a:ext cx="9361488" cy="1563687"/>
          </a:xfrm>
          <a:solidFill>
            <a:srgbClr val="66FFFF"/>
          </a:solidFill>
          <a:ln w="76200" cap="flat" algn="ctr">
            <a:solidFill>
              <a:schemeClr val="accent2"/>
            </a:solidFill>
          </a:ln>
        </p:spPr>
        <p:txBody>
          <a:bodyPr/>
          <a:lstStyle/>
          <a:p>
            <a:pPr>
              <a:defRPr/>
            </a:pPr>
            <a:r>
              <a:rPr lang="es-ES_tradnl" sz="3200" b="1" i="1" smtClean="0">
                <a:solidFill>
                  <a:srgbClr val="FF9900"/>
                </a:solidFill>
                <a:effectLst>
                  <a:outerShdw blurRad="38100" dist="38100" dir="2700000" algn="tl">
                    <a:srgbClr val="000000"/>
                  </a:outerShdw>
                </a:effectLst>
                <a:latin typeface="Arial" charset="0"/>
              </a:rPr>
              <a:t> Sistema distribuido de coordinación (CSMA/CD) - Funcionamiento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89484"/>
                                        </p:tgtEl>
                                        <p:attrNameLst>
                                          <p:attrName>style.visibility</p:attrName>
                                        </p:attrNameLst>
                                      </p:cBhvr>
                                      <p:to>
                                        <p:strVal val="visible"/>
                                      </p:to>
                                    </p:set>
                                    <p:animEffect transition="in" filter="dissolve">
                                      <p:cBhvr>
                                        <p:cTn id="11" dur="500"/>
                                        <p:tgtEl>
                                          <p:spTgt spid="489484"/>
                                        </p:tgtEl>
                                      </p:cBhvr>
                                    </p:animEffect>
                                  </p:childTnLst>
                                  <p:subTnLst>
                                    <p:set>
                                      <p:cBhvr override="childStyle">
                                        <p:cTn dur="1" fill="hold" display="0" masterRel="nextClick" afterEffect="1"/>
                                        <p:tgtEl>
                                          <p:spTgt spid="48948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489488"/>
                                        </p:tgtEl>
                                        <p:attrNameLst>
                                          <p:attrName>style.visibility</p:attrName>
                                        </p:attrNameLst>
                                      </p:cBhvr>
                                      <p:to>
                                        <p:strVal val="visible"/>
                                      </p:to>
                                    </p:set>
                                  </p:childTnLst>
                                  <p:subTnLst>
                                    <p:set>
                                      <p:cBhvr override="childStyle">
                                        <p:cTn dur="1" fill="hold" display="0" masterRel="nextClick" afterEffect="1"/>
                                        <p:tgtEl>
                                          <p:spTgt spid="48948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489492"/>
                                        </p:tgtEl>
                                        <p:attrNameLst>
                                          <p:attrName>style.visibility</p:attrName>
                                        </p:attrNameLst>
                                      </p:cBhvr>
                                      <p:to>
                                        <p:strVal val="visible"/>
                                      </p:to>
                                    </p:set>
                                    <p:anim calcmode="lin" valueType="num">
                                      <p:cBhvr>
                                        <p:cTn id="29" dur="500" fill="hold"/>
                                        <p:tgtEl>
                                          <p:spTgt spid="489492"/>
                                        </p:tgtEl>
                                        <p:attrNameLst>
                                          <p:attrName>ppt_w</p:attrName>
                                        </p:attrNameLst>
                                      </p:cBhvr>
                                      <p:tavLst>
                                        <p:tav tm="0">
                                          <p:val>
                                            <p:fltVal val="0"/>
                                          </p:val>
                                        </p:tav>
                                        <p:tav tm="100000">
                                          <p:val>
                                            <p:strVal val="#ppt_w"/>
                                          </p:val>
                                        </p:tav>
                                      </p:tavLst>
                                    </p:anim>
                                    <p:anim calcmode="lin" valueType="num">
                                      <p:cBhvr>
                                        <p:cTn id="30" dur="500" fill="hold"/>
                                        <p:tgtEl>
                                          <p:spTgt spid="4894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489492"/>
                                        </p:tgtEl>
                                        <p:attrNameLst>
                                          <p:attrName>style.visibility</p:attrName>
                                        </p:attrNameLst>
                                      </p:cBhvr>
                                      <p:to>
                                        <p:strVal val="hidden"/>
                                      </p:to>
                                    </p:set>
                                  </p:sub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489493"/>
                                        </p:tgtEl>
                                        <p:attrNameLst>
                                          <p:attrName>style.visibility</p:attrName>
                                        </p:attrNameLst>
                                      </p:cBhvr>
                                      <p:to>
                                        <p:strVal val="visible"/>
                                      </p:to>
                                    </p:set>
                                  </p:childTnLst>
                                  <p:subTnLst>
                                    <p:set>
                                      <p:cBhvr override="childStyle">
                                        <p:cTn dur="1" fill="hold" display="0" masterRel="nextClick" afterEffect="1"/>
                                        <p:tgtEl>
                                          <p:spTgt spid="48949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89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4" grpId="0" animBg="1" autoUpdateAnimBg="0"/>
      <p:bldP spid="489488" grpId="0" animBg="1" autoUpdateAnimBg="0"/>
      <p:bldP spid="489492" grpId="0" animBg="1"/>
      <p:bldP spid="489493" grpId="0" animBg="1" autoUpdateAnimBg="0"/>
      <p:bldP spid="48949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A5528F-4C2F-42AB-A3A6-DC2ED8AC0EB8}" type="slidenum">
              <a:rPr lang="en-US"/>
              <a:pPr>
                <a:defRPr/>
              </a:pPr>
              <a:t>17</a:t>
            </a:fld>
            <a:endParaRPr lang="en-US"/>
          </a:p>
        </p:txBody>
      </p:sp>
      <p:sp>
        <p:nvSpPr>
          <p:cNvPr id="241666" name="Rectangle 2"/>
          <p:cNvSpPr>
            <a:spLocks noGrp="1" noChangeArrowheads="1"/>
          </p:cNvSpPr>
          <p:nvPr>
            <p:ph type="title"/>
          </p:nvPr>
        </p:nvSpPr>
        <p:spPr>
          <a:xfrm>
            <a:off x="825500" y="228600"/>
            <a:ext cx="8851900" cy="1143000"/>
          </a:xfrm>
          <a:solidFill>
            <a:srgbClr val="66FFFF"/>
          </a:solidFill>
          <a:ln w="76200" cap="flat" algn="ctr">
            <a:solidFill>
              <a:schemeClr val="accent2"/>
            </a:solidFill>
          </a:ln>
        </p:spPr>
        <p:txBody>
          <a:bodyPr/>
          <a:lstStyle/>
          <a:p>
            <a:pPr>
              <a:defRPr/>
            </a:pPr>
            <a:r>
              <a:rPr lang="es-ES_tradnl" sz="2800" b="1" i="1" smtClean="0">
                <a:solidFill>
                  <a:srgbClr val="FF9900"/>
                </a:solidFill>
                <a:effectLst>
                  <a:outerShdw blurRad="38100" dist="38100" dir="2700000" algn="tl">
                    <a:srgbClr val="000000"/>
                  </a:outerShdw>
                </a:effectLst>
                <a:latin typeface="Arial" charset="0"/>
              </a:rPr>
              <a:t>Compartición del canal</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 Sistema distribuido de coordinación. (CSMA/CA)</a:t>
            </a:r>
          </a:p>
        </p:txBody>
      </p:sp>
      <p:sp>
        <p:nvSpPr>
          <p:cNvPr id="241667" name="Rectangle 3"/>
          <p:cNvSpPr>
            <a:spLocks noGrp="1" noChangeArrowheads="1"/>
          </p:cNvSpPr>
          <p:nvPr>
            <p:ph type="body" idx="1"/>
          </p:nvPr>
        </p:nvSpPr>
        <p:spPr>
          <a:xfrm>
            <a:off x="742950" y="1524000"/>
            <a:ext cx="8710644" cy="4833958"/>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b="1" i="1" smtClean="0">
                <a:effectLst>
                  <a:outerShdw blurRad="38100" dist="38100" dir="2700000" algn="tl">
                    <a:srgbClr val="FFFFFF"/>
                  </a:outerShdw>
                </a:effectLst>
                <a:latin typeface="Arial" charset="0"/>
              </a:rPr>
              <a:t>Solución de las colisiones</a:t>
            </a:r>
            <a:r>
              <a:rPr lang="es-ES_tradnl" b="1" i="1" smtClean="0">
                <a:effectLst>
                  <a:outerShdw blurRad="38100" dist="38100" dir="2700000" algn="tl">
                    <a:srgbClr val="FFFFFF"/>
                  </a:outerShdw>
                </a:effectLst>
                <a:latin typeface="Arial" charset="0"/>
                <a:sym typeface="Wingdings 3" pitchFamily="18" charset="2"/>
              </a:rPr>
              <a:t> </a:t>
            </a:r>
            <a:r>
              <a:rPr lang="es-ES_tradnl" b="1" i="1" smtClean="0">
                <a:effectLst>
                  <a:outerShdw blurRad="38100" dist="38100" dir="2700000" algn="tl">
                    <a:srgbClr val="FFFFFF"/>
                  </a:outerShdw>
                </a:effectLst>
                <a:latin typeface="Arial" charset="0"/>
              </a:rPr>
              <a:t>Sistema distribuido de coordinación y Prevención de colisiones (CSMA/CA).</a:t>
            </a:r>
          </a:p>
          <a:p>
            <a:pPr>
              <a:lnSpc>
                <a:spcPct val="90000"/>
              </a:lnSpc>
              <a:defRPr/>
            </a:pPr>
            <a:r>
              <a:rPr lang="es-ES_tradnl" b="1" i="1" smtClean="0">
                <a:effectLst>
                  <a:outerShdw blurRad="38100" dist="38100" dir="2700000" algn="tl">
                    <a:srgbClr val="FFFFFF"/>
                  </a:outerShdw>
                </a:effectLst>
                <a:latin typeface="Arial" charset="0"/>
              </a:rPr>
              <a:t>Utilizado por el Protocolo LOCAL-TALK (Macintosh).</a:t>
            </a:r>
          </a:p>
          <a:p>
            <a:pPr>
              <a:lnSpc>
                <a:spcPct val="90000"/>
              </a:lnSpc>
              <a:defRPr/>
            </a:pPr>
            <a:r>
              <a:rPr lang="es-ES_tradnl" b="1" i="1" smtClean="0">
                <a:effectLst>
                  <a:outerShdw blurRad="38100" dist="38100" dir="2700000" algn="tl">
                    <a:srgbClr val="FFFFFF"/>
                  </a:outerShdw>
                </a:effectLst>
                <a:latin typeface="Arial" charset="0"/>
              </a:rPr>
              <a:t>Mensaje Corto para reserva de medio ante de transmitir.</a:t>
            </a:r>
          </a:p>
          <a:p>
            <a:pPr>
              <a:lnSpc>
                <a:spcPct val="90000"/>
              </a:lnSpc>
              <a:defRPr/>
            </a:pPr>
            <a:r>
              <a:rPr lang="es-ES_tradnl" b="1" i="1" smtClean="0">
                <a:effectLst>
                  <a:outerShdw blurRad="38100" dist="38100" dir="2700000" algn="tl">
                    <a:srgbClr val="FFFFFF"/>
                  </a:outerShdw>
                </a:effectLst>
                <a:latin typeface="Arial" charset="0"/>
              </a:rPr>
              <a:t>Reservado el canal, el resto de las computadoras se abstiene de transmitir.</a:t>
            </a:r>
          </a:p>
          <a:p>
            <a:pPr>
              <a:lnSpc>
                <a:spcPct val="90000"/>
              </a:lnSpc>
              <a:defRPr/>
            </a:pPr>
            <a:endParaRPr lang="es-ES_tradnl"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1A3A5A5-DB87-4F0E-AF13-293749DD1CA5}" type="slidenum">
              <a:rPr lang="en-US"/>
              <a:pPr>
                <a:defRPr/>
              </a:pPr>
              <a:t>18</a:t>
            </a:fld>
            <a:endParaRPr lang="en-US"/>
          </a:p>
        </p:txBody>
      </p:sp>
      <p:sp>
        <p:nvSpPr>
          <p:cNvPr id="242690" name="Rectangle 2"/>
          <p:cNvSpPr>
            <a:spLocks noGrp="1" noChangeArrowheads="1"/>
          </p:cNvSpPr>
          <p:nvPr>
            <p:ph type="title"/>
          </p:nvPr>
        </p:nvSpPr>
        <p:spPr>
          <a:xfrm>
            <a:off x="488950" y="0"/>
            <a:ext cx="9072563"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Token Passing - Características</a:t>
            </a:r>
          </a:p>
        </p:txBody>
      </p:sp>
      <p:sp>
        <p:nvSpPr>
          <p:cNvPr id="242691" name="Rectangle 3"/>
          <p:cNvSpPr>
            <a:spLocks noGrp="1" noChangeArrowheads="1"/>
          </p:cNvSpPr>
          <p:nvPr>
            <p:ph type="body" idx="1"/>
          </p:nvPr>
        </p:nvSpPr>
        <p:spPr>
          <a:xfrm>
            <a:off x="577850" y="1219200"/>
            <a:ext cx="9080500" cy="5029200"/>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sz="4000" b="1" i="1" smtClean="0">
                <a:effectLst>
                  <a:outerShdw blurRad="38100" dist="38100" dir="2700000" algn="tl">
                    <a:srgbClr val="FFFFFF"/>
                  </a:outerShdw>
                </a:effectLst>
                <a:latin typeface="Arial" charset="0"/>
              </a:rPr>
              <a:t>Opera en un solo medio compartido.</a:t>
            </a:r>
          </a:p>
          <a:p>
            <a:pPr>
              <a:lnSpc>
                <a:spcPct val="90000"/>
              </a:lnSpc>
              <a:defRPr/>
            </a:pPr>
            <a:r>
              <a:rPr lang="es-ES_tradnl" sz="4000" b="1" i="1" smtClean="0">
                <a:effectLst>
                  <a:outerShdw blurRad="38100" dist="38100" dir="2700000" algn="tl">
                    <a:srgbClr val="FFFFFF"/>
                  </a:outerShdw>
                </a:effectLst>
                <a:latin typeface="Arial" charset="0"/>
              </a:rPr>
              <a:t>El permiso de Acceso se hace a través de un ¨Pase de Ficha¨.</a:t>
            </a:r>
          </a:p>
          <a:p>
            <a:pPr>
              <a:lnSpc>
                <a:spcPct val="90000"/>
              </a:lnSpc>
              <a:defRPr/>
            </a:pPr>
            <a:r>
              <a:rPr lang="es-ES_tradnl" sz="4000" b="1" i="1" smtClean="0">
                <a:effectLst>
                  <a:outerShdw blurRad="38100" dist="38100" dir="2700000" algn="tl">
                    <a:srgbClr val="FFFFFF"/>
                  </a:outerShdw>
                </a:effectLst>
                <a:latin typeface="Arial" charset="0"/>
              </a:rPr>
              <a:t>El transmisor que tiene la ficha tiene el control completo de la red.</a:t>
            </a:r>
          </a:p>
          <a:p>
            <a:pPr>
              <a:lnSpc>
                <a:spcPct val="90000"/>
              </a:lnSpc>
              <a:defRPr/>
            </a:pPr>
            <a:r>
              <a:rPr lang="es-ES_tradnl" sz="4000" b="1" i="1" smtClean="0">
                <a:effectLst>
                  <a:outerShdw blurRad="38100" dist="38100" dir="2700000" algn="tl">
                    <a:srgbClr val="FFFFFF"/>
                  </a:outerShdw>
                </a:effectLst>
                <a:latin typeface="Arial" charset="0"/>
              </a:rPr>
              <a:t>Para la solicitud de la ficha envían un mensaje Corto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3B36216D-EFA2-4379-A311-0E975F5E6949}" type="slidenum">
              <a:rPr lang="en-US"/>
              <a:pPr>
                <a:defRPr/>
              </a:pPr>
              <a:t>19</a:t>
            </a:fld>
            <a:endParaRPr lang="en-US"/>
          </a:p>
        </p:txBody>
      </p:sp>
      <p:sp>
        <p:nvSpPr>
          <p:cNvPr id="260226" name="Rectangle 130"/>
          <p:cNvSpPr>
            <a:spLocks noChangeArrowheads="1"/>
          </p:cNvSpPr>
          <p:nvPr/>
        </p:nvSpPr>
        <p:spPr bwMode="auto">
          <a:xfrm>
            <a:off x="2711450" y="24225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25604" name="Picture 129" descr="tokenp-0"/>
          <p:cNvPicPr>
            <a:picLocks noChangeAspect="1" noChangeArrowheads="1"/>
          </p:cNvPicPr>
          <p:nvPr/>
        </p:nvPicPr>
        <p:blipFill>
          <a:blip r:embed="rId3" cstate="print">
            <a:lum contrast="-44000"/>
          </a:blip>
          <a:srcRect/>
          <a:stretch>
            <a:fillRect/>
          </a:stretch>
        </p:blipFill>
        <p:spPr bwMode="auto">
          <a:xfrm>
            <a:off x="0" y="2124075"/>
            <a:ext cx="9906000" cy="4733925"/>
          </a:xfrm>
          <a:prstGeom prst="rect">
            <a:avLst/>
          </a:prstGeom>
          <a:solidFill>
            <a:srgbClr val="66FFFF"/>
          </a:solidFill>
          <a:ln w="76200" algn="ctr">
            <a:solidFill>
              <a:schemeClr val="accent2"/>
            </a:solidFill>
            <a:miter lim="800000"/>
            <a:headEnd/>
            <a:tailEnd/>
          </a:ln>
        </p:spPr>
      </p:pic>
      <p:sp>
        <p:nvSpPr>
          <p:cNvPr id="260227" name="Rectangle 131"/>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Token Passing</a:t>
            </a:r>
            <a:endParaRPr lang="es-ES" b="1" i="1" smtClean="0">
              <a:solidFill>
                <a:srgbClr val="FF9900"/>
              </a:solidFill>
              <a:effectLst>
                <a:outerShdw blurRad="38100" dist="38100" dir="2700000" algn="tl">
                  <a:srgbClr val="000000"/>
                </a:outerShdw>
              </a:effectLst>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1064568" y="3068960"/>
            <a:ext cx="7488832" cy="3888432"/>
          </a:xfrm>
          <a:gradFill rotWithShape="0">
            <a:gsLst>
              <a:gs pos="0">
                <a:srgbClr val="FF9900"/>
              </a:gs>
              <a:gs pos="100000">
                <a:srgbClr val="FFFFFF"/>
              </a:gs>
            </a:gsLst>
            <a:lin ang="5400000" scaled="1"/>
          </a:gradFill>
          <a:ln w="76200">
            <a:solidFill>
              <a:schemeClr val="hlink"/>
            </a:solidFill>
          </a:ln>
        </p:spPr>
        <p:txBody>
          <a:bodyPr/>
          <a:lstStyle/>
          <a:p>
            <a:pPr>
              <a:lnSpc>
                <a:spcPct val="80000"/>
              </a:lnSpc>
            </a:pPr>
            <a:r>
              <a:rPr lang="es-ES_tradnl" sz="3600" b="1" i="1" dirty="0">
                <a:solidFill>
                  <a:srgbClr val="333399"/>
                </a:solidFill>
                <a:latin typeface="Arial" charset="0"/>
              </a:rPr>
              <a:t>Mg. PABLO ALEJANDRO LENA</a:t>
            </a:r>
          </a:p>
          <a:p>
            <a:pPr>
              <a:lnSpc>
                <a:spcPct val="80000"/>
              </a:lnSpc>
            </a:pPr>
            <a:r>
              <a:rPr lang="es-ES_tradnl" b="1" i="1" dirty="0" smtClean="0">
                <a:solidFill>
                  <a:srgbClr val="333399"/>
                </a:solidFill>
                <a:latin typeface="Arial" charset="0"/>
              </a:rPr>
              <a:t>plena@unlam.edu.ar</a:t>
            </a:r>
          </a:p>
          <a:p>
            <a:pPr>
              <a:lnSpc>
                <a:spcPct val="80000"/>
              </a:lnSpc>
            </a:pPr>
            <a:r>
              <a:rPr lang="es-ES_tradnl" b="1" i="1" dirty="0" smtClean="0">
                <a:solidFill>
                  <a:srgbClr val="333399"/>
                </a:solidFill>
                <a:latin typeface="Arial" charset="0"/>
                <a:hlinkClick r:id="rId3"/>
              </a:rPr>
              <a:t>legacena@gmail.com</a:t>
            </a:r>
            <a:endParaRPr lang="es-ES_tradnl" b="1" i="1" dirty="0" smtClean="0">
              <a:solidFill>
                <a:srgbClr val="333399"/>
              </a:solidFill>
              <a:latin typeface="Arial" charset="0"/>
            </a:endParaRPr>
          </a:p>
          <a:p>
            <a:pPr>
              <a:lnSpc>
                <a:spcPct val="90000"/>
              </a:lnSpc>
            </a:pPr>
            <a:r>
              <a:rPr lang="es-ES" b="1" i="1" dirty="0" smtClean="0">
                <a:solidFill>
                  <a:srgbClr val="333399"/>
                </a:solidFill>
                <a:latin typeface="Arial" charset="0"/>
              </a:rPr>
              <a:t>Ing. MARIO </a:t>
            </a:r>
            <a:r>
              <a:rPr lang="es-ES" b="1" i="1" dirty="0">
                <a:solidFill>
                  <a:srgbClr val="333399"/>
                </a:solidFill>
                <a:latin typeface="Arial" charset="0"/>
              </a:rPr>
              <a:t>KRAJNIK</a:t>
            </a:r>
          </a:p>
          <a:p>
            <a:pPr>
              <a:lnSpc>
                <a:spcPct val="90000"/>
              </a:lnSpc>
            </a:pPr>
            <a:r>
              <a:rPr lang="es-ES" b="1" i="1" dirty="0">
                <a:solidFill>
                  <a:srgbClr val="333399"/>
                </a:solidFill>
                <a:latin typeface="Arial" charset="0"/>
              </a:rPr>
              <a:t>mariokrajnik@yahoo.com.ar </a:t>
            </a:r>
            <a:endParaRPr lang="es-ES_tradnl" b="1" i="1" dirty="0">
              <a:solidFill>
                <a:srgbClr val="333399"/>
              </a:solidFill>
              <a:latin typeface="Arial" charset="0"/>
            </a:endParaRPr>
          </a:p>
          <a:p>
            <a:pPr>
              <a:lnSpc>
                <a:spcPct val="80000"/>
              </a:lnSpc>
            </a:pPr>
            <a:r>
              <a:rPr lang="es-AR" sz="6000" b="1" i="1" u="sng" dirty="0">
                <a:solidFill>
                  <a:srgbClr val="333399"/>
                </a:solidFill>
                <a:latin typeface="Arial" charset="0"/>
              </a:rPr>
              <a:t>2017</a:t>
            </a:r>
          </a:p>
        </p:txBody>
      </p:sp>
      <p:sp>
        <p:nvSpPr>
          <p:cNvPr id="6147" name="Rectangle 3"/>
          <p:cNvSpPr>
            <a:spLocks noGrp="1" noChangeArrowheads="1"/>
          </p:cNvSpPr>
          <p:nvPr>
            <p:ph type="ctrTitle"/>
          </p:nvPr>
        </p:nvSpPr>
        <p:spPr>
          <a:xfrm>
            <a:off x="704850" y="0"/>
            <a:ext cx="8496300" cy="2305050"/>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sz="3200" b="1" i="1" u="sng" dirty="0">
                <a:solidFill>
                  <a:srgbClr val="333399"/>
                </a:solidFill>
                <a:latin typeface="Arial" charset="0"/>
              </a:rPr>
              <a:t>Introducción a las Comunicaciones 0013</a:t>
            </a:r>
            <a:endParaRPr lang="es-AR" sz="3200" b="1" i="1" dirty="0">
              <a:solidFill>
                <a:srgbClr val="333399"/>
              </a:solidFill>
              <a:latin typeface="Arial" charset="0"/>
            </a:endParaRPr>
          </a:p>
        </p:txBody>
      </p:sp>
    </p:spTree>
    <p:extLst>
      <p:ext uri="{BB962C8B-B14F-4D97-AF65-F5344CB8AC3E}">
        <p14:creationId xmlns:p14="http://schemas.microsoft.com/office/powerpoint/2010/main" val="3888956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38A6B5-7ADD-45D2-9FAB-B268704DCE1A}" type="slidenum">
              <a:rPr lang="en-US"/>
              <a:pPr>
                <a:defRPr/>
              </a:pPr>
              <a:t>20</a:t>
            </a:fld>
            <a:endParaRPr lang="en-US"/>
          </a:p>
        </p:txBody>
      </p:sp>
      <p:sp>
        <p:nvSpPr>
          <p:cNvPr id="261122" name="Rectangle 2"/>
          <p:cNvSpPr>
            <a:spLocks noGrp="1" noChangeArrowheads="1"/>
          </p:cNvSpPr>
          <p:nvPr>
            <p:ph type="title"/>
          </p:nvPr>
        </p:nvSpPr>
        <p:spPr>
          <a:xfrm>
            <a:off x="200025" y="333375"/>
            <a:ext cx="9705975" cy="134302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Perturbaciones en la Transmisión</a:t>
            </a:r>
          </a:p>
        </p:txBody>
      </p:sp>
      <p:sp>
        <p:nvSpPr>
          <p:cNvPr id="261123" name="Rectangle 3"/>
          <p:cNvSpPr>
            <a:spLocks noGrp="1" noChangeArrowheads="1"/>
          </p:cNvSpPr>
          <p:nvPr>
            <p:ph type="body" idx="1"/>
          </p:nvPr>
        </p:nvSpPr>
        <p:spPr>
          <a:xfrm>
            <a:off x="381000" y="1981200"/>
            <a:ext cx="9163050" cy="4114800"/>
          </a:xfrm>
          <a:solidFill>
            <a:schemeClr val="accent6">
              <a:lumMod val="40000"/>
              <a:lumOff val="60000"/>
            </a:schemeClr>
          </a:solidFill>
        </p:spPr>
        <p:txBody>
          <a:bodyPr/>
          <a:lstStyle/>
          <a:p>
            <a:pPr>
              <a:defRPr/>
            </a:pPr>
            <a:r>
              <a:rPr lang="es-ES_tradnl" sz="5400" i="1" dirty="0" smtClean="0">
                <a:solidFill>
                  <a:srgbClr val="003399"/>
                </a:solidFill>
                <a:effectLst>
                  <a:outerShdw blurRad="38100" dist="38100" dir="2700000" algn="tl">
                    <a:srgbClr val="000000"/>
                  </a:outerShdw>
                </a:effectLst>
                <a:latin typeface="Arial" charset="0"/>
              </a:rPr>
              <a:t>Distorsión por atenuación.</a:t>
            </a:r>
          </a:p>
          <a:p>
            <a:pPr>
              <a:defRPr/>
            </a:pPr>
            <a:r>
              <a:rPr lang="es-ES_tradnl" sz="5400" i="1" dirty="0" smtClean="0">
                <a:solidFill>
                  <a:srgbClr val="003399"/>
                </a:solidFill>
                <a:effectLst>
                  <a:outerShdw blurRad="38100" dist="38100" dir="2700000" algn="tl">
                    <a:srgbClr val="000000"/>
                  </a:outerShdw>
                </a:effectLst>
                <a:latin typeface="Arial" charset="0"/>
              </a:rPr>
              <a:t>Distorsión por retardo.</a:t>
            </a:r>
          </a:p>
          <a:p>
            <a:pPr>
              <a:defRPr/>
            </a:pPr>
            <a:r>
              <a:rPr lang="es-ES_tradnl" sz="5400" i="1" dirty="0" smtClean="0">
                <a:solidFill>
                  <a:srgbClr val="003399"/>
                </a:solidFill>
                <a:effectLst>
                  <a:outerShdw blurRad="38100" dist="38100" dir="2700000" algn="tl">
                    <a:srgbClr val="000000"/>
                  </a:outerShdw>
                </a:effectLst>
                <a:latin typeface="Arial" charset="0"/>
              </a:rPr>
              <a:t>Ruido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F007D532-9DC5-48CA-93CD-15B01CFBE06C}" type="slidenum">
              <a:rPr lang="en-US"/>
              <a:pPr>
                <a:defRPr/>
              </a:pPr>
              <a:t>21</a:t>
            </a:fld>
            <a:endParaRPr lang="en-US"/>
          </a:p>
        </p:txBody>
      </p:sp>
      <p:sp>
        <p:nvSpPr>
          <p:cNvPr id="262146" name="Rectangle 2"/>
          <p:cNvSpPr>
            <a:spLocks noGrp="1" noChangeArrowheads="1"/>
          </p:cNvSpPr>
          <p:nvPr>
            <p:ph type="title"/>
          </p:nvPr>
        </p:nvSpPr>
        <p:spPr>
          <a:xfrm>
            <a:off x="0" y="228600"/>
            <a:ext cx="99060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Perturbaciones en la Transmisión</a:t>
            </a:r>
          </a:p>
        </p:txBody>
      </p:sp>
      <p:sp>
        <p:nvSpPr>
          <p:cNvPr id="262151" name="Rectangle 7"/>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graphicFrame>
        <p:nvGraphicFramePr>
          <p:cNvPr id="2050" name="Object 6"/>
          <p:cNvGraphicFramePr>
            <a:graphicFrameLocks noChangeAspect="1"/>
          </p:cNvGraphicFramePr>
          <p:nvPr/>
        </p:nvGraphicFramePr>
        <p:xfrm>
          <a:off x="704850" y="1628775"/>
          <a:ext cx="8915400" cy="4953000"/>
        </p:xfrm>
        <a:graphic>
          <a:graphicData uri="http://schemas.openxmlformats.org/presentationml/2006/ole">
            <mc:AlternateContent xmlns:mc="http://schemas.openxmlformats.org/markup-compatibility/2006">
              <mc:Choice xmlns:v="urn:schemas-microsoft-com:vml" Requires="v">
                <p:oleObj spid="_x0000_s2057" r:id="rId4" imgW="4572000" imgH="3429000" progId="PowerPoint.Slide.8">
                  <p:embed/>
                </p:oleObj>
              </mc:Choice>
              <mc:Fallback>
                <p:oleObj r:id="rId4" imgW="4572000" imgH="3429000" progId="PowerPoint.Slide.8">
                  <p:embed/>
                  <p:pic>
                    <p:nvPicPr>
                      <p:cNvPr id="0" name="Picture 4"/>
                      <p:cNvPicPr>
                        <a:picLocks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704850" y="1628775"/>
                        <a:ext cx="8915400" cy="4953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53" name="Rectangle 9"/>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6977095-B59F-4D33-9A9D-40695B6B603B}" type="slidenum">
              <a:rPr lang="en-US"/>
              <a:pPr>
                <a:defRPr/>
              </a:pPr>
              <a:t>22</a:t>
            </a:fld>
            <a:endParaRPr lang="en-US"/>
          </a:p>
        </p:txBody>
      </p:sp>
      <p:sp>
        <p:nvSpPr>
          <p:cNvPr id="263170" name="Rectangle 2"/>
          <p:cNvSpPr>
            <a:spLocks noGrp="1" noChangeArrowheads="1"/>
          </p:cNvSpPr>
          <p:nvPr>
            <p:ph type="title"/>
          </p:nvPr>
        </p:nvSpPr>
        <p:spPr>
          <a:xfrm>
            <a:off x="0" y="0"/>
            <a:ext cx="9906000" cy="16764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Perturbaciones en la Transmisión</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Atenuación</a:t>
            </a:r>
          </a:p>
        </p:txBody>
      </p:sp>
      <p:sp>
        <p:nvSpPr>
          <p:cNvPr id="263171" name="Rectangle 3"/>
          <p:cNvSpPr>
            <a:spLocks noGrp="1" noChangeArrowheads="1"/>
          </p:cNvSpPr>
          <p:nvPr>
            <p:ph type="body" idx="1"/>
          </p:nvPr>
        </p:nvSpPr>
        <p:spPr>
          <a:xfrm>
            <a:off x="415925" y="1844675"/>
            <a:ext cx="9163050" cy="4824413"/>
          </a:xfrm>
          <a:solidFill>
            <a:srgbClr val="66FFFF"/>
          </a:solidFill>
          <a:ln w="76200" cap="flat" algn="ctr">
            <a:solidFill>
              <a:schemeClr val="accent2"/>
            </a:solidFill>
          </a:ln>
        </p:spPr>
        <p:txBody>
          <a:bodyPr anchor="ctr"/>
          <a:lstStyle/>
          <a:p>
            <a:pPr>
              <a:lnSpc>
                <a:spcPct val="90000"/>
              </a:lnSpc>
              <a:defRPr/>
            </a:pPr>
            <a:r>
              <a:rPr lang="es-ES_tradnl" i="1" smtClean="0">
                <a:solidFill>
                  <a:srgbClr val="003399"/>
                </a:solidFill>
                <a:effectLst>
                  <a:outerShdw blurRad="38100" dist="38100" dir="2700000" algn="tl">
                    <a:srgbClr val="000000"/>
                  </a:outerShdw>
                </a:effectLst>
                <a:latin typeface="Arial" charset="0"/>
              </a:rPr>
              <a:t>Es la Pérdida de Energía conforme la señal se propaga hacia su destino</a:t>
            </a:r>
          </a:p>
          <a:p>
            <a:pPr>
              <a:lnSpc>
                <a:spcPct val="90000"/>
              </a:lnSpc>
              <a:defRPr/>
            </a:pPr>
            <a:r>
              <a:rPr lang="es-ES_tradnl" i="1" smtClean="0">
                <a:solidFill>
                  <a:srgbClr val="003399"/>
                </a:solidFill>
                <a:effectLst>
                  <a:outerShdw blurRad="38100" dist="38100" dir="2700000" algn="tl">
                    <a:srgbClr val="000000"/>
                  </a:outerShdw>
                </a:effectLst>
                <a:latin typeface="Arial" charset="0"/>
              </a:rPr>
              <a:t>En medios guiados se expresa en Decibeles por unidad de longitud</a:t>
            </a:r>
          </a:p>
          <a:p>
            <a:pPr>
              <a:lnSpc>
                <a:spcPct val="90000"/>
              </a:lnSpc>
              <a:defRPr/>
            </a:pPr>
            <a:r>
              <a:rPr lang="es-ES_tradnl" i="1" smtClean="0">
                <a:solidFill>
                  <a:srgbClr val="003399"/>
                </a:solidFill>
                <a:effectLst>
                  <a:outerShdw blurRad="38100" dist="38100" dir="2700000" algn="tl">
                    <a:srgbClr val="000000"/>
                  </a:outerShdw>
                </a:effectLst>
                <a:latin typeface="Arial" charset="0"/>
              </a:rPr>
              <a:t>En medios no guiados, es una función compleja de la distancia y depende de las condiciones atmosféricas </a:t>
            </a:r>
          </a:p>
          <a:p>
            <a:pPr>
              <a:lnSpc>
                <a:spcPct val="90000"/>
              </a:lnSpc>
              <a:defRPr/>
            </a:pPr>
            <a:r>
              <a:rPr lang="es-ES_tradnl" i="1" smtClean="0">
                <a:solidFill>
                  <a:srgbClr val="003399"/>
                </a:solidFill>
                <a:effectLst>
                  <a:outerShdw blurRad="38100" dist="38100" dir="2700000" algn="tl">
                    <a:srgbClr val="000000"/>
                  </a:outerShdw>
                </a:effectLst>
                <a:latin typeface="Arial" charset="0"/>
              </a:rPr>
              <a:t>Se mide en decibeles (Relación de Potencias, Tensiones o Corrientes)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2"/>
          </p:nvPr>
        </p:nvSpPr>
        <p:spPr/>
        <p:txBody>
          <a:bodyPr/>
          <a:lstStyle/>
          <a:p>
            <a:pPr>
              <a:defRPr/>
            </a:pPr>
            <a:fld id="{CE8AE1CE-E929-4F31-8AD3-EFEB877AB2E5}" type="slidenum">
              <a:rPr lang="en-US"/>
              <a:pPr>
                <a:defRPr/>
              </a:pPr>
              <a:t>23</a:t>
            </a:fld>
            <a:endParaRPr lang="en-US"/>
          </a:p>
        </p:txBody>
      </p:sp>
      <p:sp>
        <p:nvSpPr>
          <p:cNvPr id="254978" name="Rectangle 2"/>
          <p:cNvSpPr>
            <a:spLocks noGrp="1" noChangeArrowheads="1"/>
          </p:cNvSpPr>
          <p:nvPr>
            <p:ph type="title"/>
          </p:nvPr>
        </p:nvSpPr>
        <p:spPr>
          <a:xfrm>
            <a:off x="742950" y="0"/>
            <a:ext cx="8420100" cy="14478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Distorsión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Retardo</a:t>
            </a:r>
          </a:p>
        </p:txBody>
      </p:sp>
      <p:grpSp>
        <p:nvGrpSpPr>
          <p:cNvPr id="28676" name="Group 11"/>
          <p:cNvGrpSpPr>
            <a:grpSpLocks/>
          </p:cNvGrpSpPr>
          <p:nvPr/>
        </p:nvGrpSpPr>
        <p:grpSpPr bwMode="auto">
          <a:xfrm>
            <a:off x="457200" y="1905000"/>
            <a:ext cx="9448800" cy="4303713"/>
            <a:chOff x="520" y="1488"/>
            <a:chExt cx="5200" cy="1947"/>
          </a:xfrm>
        </p:grpSpPr>
        <p:sp>
          <p:nvSpPr>
            <p:cNvPr id="254979" name="Line 3"/>
            <p:cNvSpPr>
              <a:spLocks noChangeShapeType="1"/>
            </p:cNvSpPr>
            <p:nvPr/>
          </p:nvSpPr>
          <p:spPr bwMode="auto">
            <a:xfrm>
              <a:off x="572" y="2880"/>
              <a:ext cx="5148" cy="0"/>
            </a:xfrm>
            <a:prstGeom prst="line">
              <a:avLst/>
            </a:prstGeom>
            <a:noFill/>
            <a:ln w="5715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0" name="Freeform 4"/>
            <p:cNvSpPr>
              <a:spLocks/>
            </p:cNvSpPr>
            <p:nvPr/>
          </p:nvSpPr>
          <p:spPr bwMode="auto">
            <a:xfrm>
              <a:off x="1768" y="1536"/>
              <a:ext cx="833"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1" name="Freeform 5"/>
            <p:cNvSpPr>
              <a:spLocks/>
            </p:cNvSpPr>
            <p:nvPr/>
          </p:nvSpPr>
          <p:spPr bwMode="auto">
            <a:xfrm>
              <a:off x="1768" y="1488"/>
              <a:ext cx="3796" cy="1392"/>
            </a:xfrm>
            <a:custGeom>
              <a:avLst/>
              <a:gdLst/>
              <a:ahLst/>
              <a:cxnLst>
                <a:cxn ang="0">
                  <a:pos x="0" y="1392"/>
                </a:cxn>
                <a:cxn ang="0">
                  <a:pos x="48" y="1056"/>
                </a:cxn>
                <a:cxn ang="0">
                  <a:pos x="192" y="624"/>
                </a:cxn>
                <a:cxn ang="0">
                  <a:pos x="336" y="384"/>
                </a:cxn>
                <a:cxn ang="0">
                  <a:pos x="432" y="288"/>
                </a:cxn>
                <a:cxn ang="0">
                  <a:pos x="576" y="192"/>
                </a:cxn>
                <a:cxn ang="0">
                  <a:pos x="720" y="96"/>
                </a:cxn>
                <a:cxn ang="0">
                  <a:pos x="768" y="48"/>
                </a:cxn>
                <a:cxn ang="0">
                  <a:pos x="864" y="384"/>
                </a:cxn>
                <a:cxn ang="0">
                  <a:pos x="1152" y="768"/>
                </a:cxn>
                <a:cxn ang="0">
                  <a:pos x="1392" y="960"/>
                </a:cxn>
                <a:cxn ang="0">
                  <a:pos x="1728" y="1152"/>
                </a:cxn>
                <a:cxn ang="0">
                  <a:pos x="2208" y="1296"/>
                </a:cxn>
                <a:cxn ang="0">
                  <a:pos x="2784" y="1344"/>
                </a:cxn>
                <a:cxn ang="0">
                  <a:pos x="3072" y="1344"/>
                </a:cxn>
                <a:cxn ang="0">
                  <a:pos x="3504" y="1344"/>
                </a:cxn>
              </a:cxnLst>
              <a:rect l="0" t="0" r="r" b="b"/>
              <a:pathLst>
                <a:path w="3504" h="1392">
                  <a:moveTo>
                    <a:pt x="0" y="1392"/>
                  </a:moveTo>
                  <a:cubicBezTo>
                    <a:pt x="8" y="1288"/>
                    <a:pt x="16" y="1184"/>
                    <a:pt x="48" y="1056"/>
                  </a:cubicBezTo>
                  <a:cubicBezTo>
                    <a:pt x="80" y="928"/>
                    <a:pt x="144" y="736"/>
                    <a:pt x="192" y="624"/>
                  </a:cubicBezTo>
                  <a:cubicBezTo>
                    <a:pt x="240" y="512"/>
                    <a:pt x="296" y="440"/>
                    <a:pt x="336" y="384"/>
                  </a:cubicBezTo>
                  <a:cubicBezTo>
                    <a:pt x="376" y="328"/>
                    <a:pt x="392" y="320"/>
                    <a:pt x="432" y="288"/>
                  </a:cubicBezTo>
                  <a:cubicBezTo>
                    <a:pt x="472" y="256"/>
                    <a:pt x="528" y="224"/>
                    <a:pt x="576" y="192"/>
                  </a:cubicBezTo>
                  <a:cubicBezTo>
                    <a:pt x="624" y="160"/>
                    <a:pt x="688" y="120"/>
                    <a:pt x="720" y="96"/>
                  </a:cubicBezTo>
                  <a:cubicBezTo>
                    <a:pt x="752" y="72"/>
                    <a:pt x="744" y="0"/>
                    <a:pt x="768" y="48"/>
                  </a:cubicBezTo>
                  <a:cubicBezTo>
                    <a:pt x="792" y="96"/>
                    <a:pt x="800" y="264"/>
                    <a:pt x="864" y="384"/>
                  </a:cubicBezTo>
                  <a:cubicBezTo>
                    <a:pt x="928" y="504"/>
                    <a:pt x="1064" y="672"/>
                    <a:pt x="1152" y="768"/>
                  </a:cubicBezTo>
                  <a:cubicBezTo>
                    <a:pt x="1240" y="864"/>
                    <a:pt x="1296" y="896"/>
                    <a:pt x="1392" y="960"/>
                  </a:cubicBezTo>
                  <a:cubicBezTo>
                    <a:pt x="1488" y="1024"/>
                    <a:pt x="1592" y="1096"/>
                    <a:pt x="1728" y="1152"/>
                  </a:cubicBezTo>
                  <a:cubicBezTo>
                    <a:pt x="1864" y="1208"/>
                    <a:pt x="2032" y="1264"/>
                    <a:pt x="2208" y="1296"/>
                  </a:cubicBezTo>
                  <a:cubicBezTo>
                    <a:pt x="2384" y="1328"/>
                    <a:pt x="2640" y="1336"/>
                    <a:pt x="2784" y="1344"/>
                  </a:cubicBezTo>
                  <a:cubicBezTo>
                    <a:pt x="2928" y="1352"/>
                    <a:pt x="2952" y="1344"/>
                    <a:pt x="3072" y="1344"/>
                  </a:cubicBezTo>
                  <a:cubicBezTo>
                    <a:pt x="3192" y="1344"/>
                    <a:pt x="3432" y="1344"/>
                    <a:pt x="3504" y="1344"/>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2" name="Line 6"/>
            <p:cNvSpPr>
              <a:spLocks noChangeShapeType="1"/>
            </p:cNvSpPr>
            <p:nvPr/>
          </p:nvSpPr>
          <p:spPr bwMode="auto">
            <a:xfrm>
              <a:off x="520" y="2160"/>
              <a:ext cx="5200" cy="0"/>
            </a:xfrm>
            <a:prstGeom prst="line">
              <a:avLst/>
            </a:prstGeom>
            <a:noFill/>
            <a:ln w="5715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3" name="Line 7"/>
            <p:cNvSpPr>
              <a:spLocks noChangeShapeType="1"/>
            </p:cNvSpPr>
            <p:nvPr/>
          </p:nvSpPr>
          <p:spPr bwMode="auto">
            <a:xfrm>
              <a:off x="1924" y="2160"/>
              <a:ext cx="0" cy="0"/>
            </a:xfrm>
            <a:prstGeom prst="line">
              <a:avLst/>
            </a:pr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4" name="Freeform 8"/>
            <p:cNvSpPr>
              <a:spLocks/>
            </p:cNvSpPr>
            <p:nvPr/>
          </p:nvSpPr>
          <p:spPr bwMode="auto">
            <a:xfrm>
              <a:off x="1959" y="1536"/>
              <a:ext cx="970"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cap="flat">
              <a:solidFill>
                <a:srgbClr val="FF0000"/>
              </a:solidFill>
              <a:prstDash val="lgDash"/>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5" name="AutoShape 9"/>
            <p:cNvSpPr>
              <a:spLocks/>
            </p:cNvSpPr>
            <p:nvPr/>
          </p:nvSpPr>
          <p:spPr bwMode="auto">
            <a:xfrm rot="-5429459">
              <a:off x="1775" y="2919"/>
              <a:ext cx="192" cy="211"/>
            </a:xfrm>
            <a:prstGeom prst="leftBrace">
              <a:avLst>
                <a:gd name="adj1" fmla="val 9028"/>
                <a:gd name="adj2" fmla="val 50000"/>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8684" name="Text Box 10"/>
            <p:cNvSpPr txBox="1">
              <a:spLocks noChangeArrowheads="1"/>
            </p:cNvSpPr>
            <p:nvPr/>
          </p:nvSpPr>
          <p:spPr bwMode="auto">
            <a:xfrm>
              <a:off x="1300" y="3168"/>
              <a:ext cx="901" cy="267"/>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3200" b="0" i="0">
                  <a:solidFill>
                    <a:schemeClr val="accent2"/>
                  </a:solidFill>
                </a:rPr>
                <a:t>Retardo</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3BA81ABC-AEB4-4E78-814A-A82728771137}" type="slidenum">
              <a:rPr lang="en-US"/>
              <a:pPr>
                <a:defRPr/>
              </a:pPr>
              <a:t>24</a:t>
            </a:fld>
            <a:endParaRPr lang="en-US"/>
          </a:p>
        </p:txBody>
      </p:sp>
      <p:sp>
        <p:nvSpPr>
          <p:cNvPr id="251906" name="Rectangle 2"/>
          <p:cNvSpPr>
            <a:spLocks noGrp="1" noChangeArrowheads="1"/>
          </p:cNvSpPr>
          <p:nvPr>
            <p:ph type="title"/>
          </p:nvPr>
        </p:nvSpPr>
        <p:spPr>
          <a:xfrm>
            <a:off x="533400" y="30480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Ruido</a:t>
            </a:r>
          </a:p>
        </p:txBody>
      </p:sp>
      <p:sp>
        <p:nvSpPr>
          <p:cNvPr id="251907" name="Oval 3"/>
          <p:cNvSpPr>
            <a:spLocks noChangeArrowheads="1"/>
          </p:cNvSpPr>
          <p:nvPr/>
        </p:nvSpPr>
        <p:spPr bwMode="auto">
          <a:xfrm>
            <a:off x="4038600" y="3276600"/>
            <a:ext cx="990600" cy="838200"/>
          </a:xfrm>
          <a:prstGeom prst="ellipse">
            <a:avLst/>
          </a:prstGeom>
          <a:solidFill>
            <a:srgbClr val="FF0000"/>
          </a:solid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9701" name="Rectangle 4"/>
          <p:cNvSpPr>
            <a:spLocks noChangeArrowheads="1"/>
          </p:cNvSpPr>
          <p:nvPr/>
        </p:nvSpPr>
        <p:spPr bwMode="auto">
          <a:xfrm>
            <a:off x="381000" y="3124200"/>
            <a:ext cx="2146300" cy="1143000"/>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a:t>Fuente</a:t>
            </a:r>
          </a:p>
        </p:txBody>
      </p:sp>
      <p:sp>
        <p:nvSpPr>
          <p:cNvPr id="29702" name="Rectangle 5"/>
          <p:cNvSpPr>
            <a:spLocks noChangeArrowheads="1"/>
          </p:cNvSpPr>
          <p:nvPr/>
        </p:nvSpPr>
        <p:spPr bwMode="auto">
          <a:xfrm>
            <a:off x="7239000" y="3048000"/>
            <a:ext cx="2228850" cy="1066800"/>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a:t>Destinatario</a:t>
            </a:r>
          </a:p>
        </p:txBody>
      </p:sp>
      <p:cxnSp>
        <p:nvCxnSpPr>
          <p:cNvPr id="29703" name="AutoShape 6"/>
          <p:cNvCxnSpPr>
            <a:cxnSpLocks noChangeShapeType="1"/>
            <a:stCxn id="29701" idx="3"/>
            <a:endCxn id="251907" idx="2"/>
          </p:cNvCxnSpPr>
          <p:nvPr/>
        </p:nvCxnSpPr>
        <p:spPr bwMode="auto">
          <a:xfrm>
            <a:off x="2527300" y="3695700"/>
            <a:ext cx="1511300" cy="0"/>
          </a:xfrm>
          <a:prstGeom prst="straightConnector1">
            <a:avLst/>
          </a:prstGeom>
          <a:noFill/>
          <a:ln w="9525">
            <a:solidFill>
              <a:schemeClr val="tx1"/>
            </a:solidFill>
            <a:round/>
            <a:headEnd/>
            <a:tailEnd type="triangle" w="med" len="med"/>
          </a:ln>
        </p:spPr>
      </p:cxnSp>
      <p:cxnSp>
        <p:nvCxnSpPr>
          <p:cNvPr id="29704" name="AutoShape 7"/>
          <p:cNvCxnSpPr>
            <a:cxnSpLocks noChangeShapeType="1"/>
            <a:stCxn id="251907" idx="6"/>
            <a:endCxn id="29702" idx="1"/>
          </p:cNvCxnSpPr>
          <p:nvPr/>
        </p:nvCxnSpPr>
        <p:spPr bwMode="auto">
          <a:xfrm flipV="1">
            <a:off x="5029200" y="3581400"/>
            <a:ext cx="2209800" cy="114300"/>
          </a:xfrm>
          <a:prstGeom prst="straightConnector1">
            <a:avLst/>
          </a:prstGeom>
          <a:noFill/>
          <a:ln w="9525">
            <a:solidFill>
              <a:schemeClr val="tx1"/>
            </a:solidFill>
            <a:round/>
            <a:headEnd/>
            <a:tailEnd type="triangle" w="med" len="med"/>
          </a:ln>
        </p:spPr>
      </p:cxnSp>
      <p:cxnSp>
        <p:nvCxnSpPr>
          <p:cNvPr id="29705" name="AutoShape 8"/>
          <p:cNvCxnSpPr>
            <a:cxnSpLocks noChangeShapeType="1"/>
            <a:endCxn id="251907" idx="0"/>
          </p:cNvCxnSpPr>
          <p:nvPr/>
        </p:nvCxnSpPr>
        <p:spPr bwMode="auto">
          <a:xfrm>
            <a:off x="4495800" y="2209800"/>
            <a:ext cx="38100" cy="1066800"/>
          </a:xfrm>
          <a:prstGeom prst="straightConnector1">
            <a:avLst/>
          </a:prstGeom>
          <a:noFill/>
          <a:ln w="9525">
            <a:solidFill>
              <a:schemeClr val="tx1"/>
            </a:solidFill>
            <a:round/>
            <a:headEnd/>
            <a:tailEnd type="triangle" w="med" len="med"/>
          </a:ln>
        </p:spPr>
      </p:cxnSp>
      <p:sp>
        <p:nvSpPr>
          <p:cNvPr id="29706" name="Text Box 9"/>
          <p:cNvSpPr txBox="1">
            <a:spLocks noChangeArrowheads="1"/>
          </p:cNvSpPr>
          <p:nvPr/>
        </p:nvSpPr>
        <p:spPr bwMode="auto">
          <a:xfrm>
            <a:off x="3810000" y="1828800"/>
            <a:ext cx="1320800" cy="579438"/>
          </a:xfrm>
          <a:prstGeom prst="rect">
            <a:avLst/>
          </a:prstGeom>
          <a:solidFill>
            <a:srgbClr val="FF9900"/>
          </a:solidFill>
          <a:ln w="9525">
            <a:noFill/>
            <a:miter lim="800000"/>
            <a:headEnd/>
            <a:tailEnd/>
          </a:ln>
        </p:spPr>
        <p:txBody>
          <a:bodyPr wrap="none">
            <a:spAutoFit/>
          </a:bodyPr>
          <a:lstStyle/>
          <a:p>
            <a:pPr>
              <a:lnSpc>
                <a:spcPct val="100000"/>
              </a:lnSpc>
              <a:spcBef>
                <a:spcPct val="0"/>
              </a:spcBef>
              <a:buFontTx/>
              <a:buNone/>
            </a:pPr>
            <a:r>
              <a:rPr lang="es-ES_tradnl" sz="2400" b="0" i="0">
                <a:latin typeface="Times New Roman" pitchFamily="18" charset="0"/>
              </a:rPr>
              <a:t> </a:t>
            </a:r>
            <a:r>
              <a:rPr lang="es-ES_tradnl" sz="3200" b="0" i="0"/>
              <a:t>Ruido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29F2EC56-83E6-4FFC-A45C-7D4C22E7F531}" type="slidenum">
              <a:rPr lang="en-US"/>
              <a:pPr>
                <a:defRPr/>
              </a:pPr>
              <a:t>25</a:t>
            </a:fld>
            <a:endParaRPr lang="en-US"/>
          </a:p>
        </p:txBody>
      </p:sp>
      <p:sp>
        <p:nvSpPr>
          <p:cNvPr id="264194" name="Rectangle 2"/>
          <p:cNvSpPr>
            <a:spLocks noGrp="1" noChangeArrowheads="1"/>
          </p:cNvSpPr>
          <p:nvPr>
            <p:ph type="title"/>
          </p:nvPr>
        </p:nvSpPr>
        <p:spPr>
          <a:xfrm>
            <a:off x="685800" y="0"/>
            <a:ext cx="8991600" cy="1143000"/>
          </a:xfrm>
        </p:spPr>
        <p:txBody>
          <a:bodyPr/>
          <a:lstStyle/>
          <a:p>
            <a:pPr>
              <a:defRPr/>
            </a:pPr>
            <a:r>
              <a:rPr lang="es-ES_tradnl" sz="6600" b="1" i="1" smtClean="0">
                <a:solidFill>
                  <a:srgbClr val="FF9900"/>
                </a:solidFill>
                <a:effectLst>
                  <a:outerShdw blurRad="38100" dist="38100" dir="2700000" algn="tl">
                    <a:srgbClr val="000000"/>
                  </a:outerShdw>
                </a:effectLst>
                <a:latin typeface="Arial" charset="0"/>
              </a:rPr>
              <a:t>Ruido</a:t>
            </a:r>
          </a:p>
        </p:txBody>
      </p:sp>
      <p:sp>
        <p:nvSpPr>
          <p:cNvPr id="264203" name="Rectangle 11"/>
          <p:cNvSpPr>
            <a:spLocks noChangeArrowheads="1"/>
          </p:cNvSpPr>
          <p:nvPr/>
        </p:nvSpPr>
        <p:spPr bwMode="auto">
          <a:xfrm>
            <a:off x="3048000" y="17684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30725" name="Picture 10" descr="Ruido"/>
          <p:cNvPicPr>
            <a:picLocks noChangeAspect="1" noChangeArrowheads="1"/>
          </p:cNvPicPr>
          <p:nvPr/>
        </p:nvPicPr>
        <p:blipFill>
          <a:blip r:embed="rId3" cstate="print"/>
          <a:srcRect/>
          <a:stretch>
            <a:fillRect/>
          </a:stretch>
        </p:blipFill>
        <p:spPr bwMode="auto">
          <a:xfrm>
            <a:off x="0" y="0"/>
            <a:ext cx="9906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C04C39-308E-4524-81CF-AFC68AF7BE94}" type="slidenum">
              <a:rPr lang="en-US"/>
              <a:pPr>
                <a:defRPr/>
              </a:pPr>
              <a:t>26</a:t>
            </a:fld>
            <a:endParaRPr lang="en-US"/>
          </a:p>
        </p:txBody>
      </p:sp>
      <p:sp>
        <p:nvSpPr>
          <p:cNvPr id="252930" name="Rectangle 2"/>
          <p:cNvSpPr>
            <a:spLocks noGrp="1" noChangeArrowheads="1"/>
          </p:cNvSpPr>
          <p:nvPr>
            <p:ph type="title"/>
          </p:nvPr>
        </p:nvSpPr>
        <p:spPr>
          <a:xfrm>
            <a:off x="488950" y="260350"/>
            <a:ext cx="8780463"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Ruido</a:t>
            </a:r>
          </a:p>
        </p:txBody>
      </p:sp>
      <p:sp>
        <p:nvSpPr>
          <p:cNvPr id="252931" name="Rectangle 3"/>
          <p:cNvSpPr>
            <a:spLocks noGrp="1" noChangeArrowheads="1"/>
          </p:cNvSpPr>
          <p:nvPr>
            <p:ph type="body" idx="1"/>
          </p:nvPr>
        </p:nvSpPr>
        <p:spPr>
          <a:xfrm>
            <a:off x="415925" y="1628775"/>
            <a:ext cx="9001125" cy="495300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Es variable en el tiempo en forma aleatoria y esta originado por eventos externos/internos al sistema de comunicaciones.</a:t>
            </a:r>
          </a:p>
          <a:p>
            <a:pPr lvl="1">
              <a:buFontTx/>
              <a:buChar char="•"/>
              <a:defRPr/>
            </a:pPr>
            <a:r>
              <a:rPr lang="es-ES_tradnl" sz="3200" b="1" i="1" smtClean="0">
                <a:effectLst>
                  <a:outerShdw blurRad="38100" dist="38100" dir="2700000" algn="tl">
                    <a:srgbClr val="FFFFFF"/>
                  </a:outerShdw>
                </a:effectLst>
                <a:latin typeface="Arial" charset="0"/>
              </a:rPr>
              <a:t>Ruido Endógeno : Variables propias Incontrolables</a:t>
            </a:r>
          </a:p>
          <a:p>
            <a:pPr lvl="1">
              <a:buFontTx/>
              <a:buChar char="•"/>
              <a:defRPr/>
            </a:pPr>
            <a:r>
              <a:rPr lang="es-ES_tradnl" sz="3200" b="1" i="1" smtClean="0">
                <a:effectLst>
                  <a:outerShdw blurRad="38100" dist="38100" dir="2700000" algn="tl">
                    <a:srgbClr val="FFFFFF"/>
                  </a:outerShdw>
                </a:effectLst>
                <a:latin typeface="Arial" charset="0"/>
              </a:rPr>
              <a:t>Ruido Exógeno : Ruido de elementos externo que se acoplan al mismo.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E7A5DEDB-61A4-464A-B61E-B03A6C3999F2}" type="slidenum">
              <a:rPr lang="en-US"/>
              <a:pPr>
                <a:defRPr/>
              </a:pPr>
              <a:t>27</a:t>
            </a:fld>
            <a:endParaRPr lang="en-US"/>
          </a:p>
        </p:txBody>
      </p:sp>
      <p:sp>
        <p:nvSpPr>
          <p:cNvPr id="253957" name="Rectangle 5"/>
          <p:cNvSpPr>
            <a:spLocks noChangeArrowheads="1"/>
          </p:cNvSpPr>
          <p:nvPr/>
        </p:nvSpPr>
        <p:spPr bwMode="auto">
          <a:xfrm>
            <a:off x="273050" y="1268413"/>
            <a:ext cx="9432925" cy="5400675"/>
          </a:xfrm>
          <a:prstGeom prst="rect">
            <a:avLst/>
          </a:prstGeom>
          <a:solidFill>
            <a:schemeClr val="hlink"/>
          </a:solidFill>
          <a:ln w="57150" cmpd="thickThin">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3954" name="Rectangle 2"/>
          <p:cNvSpPr>
            <a:spLocks noGrp="1" noChangeArrowheads="1"/>
          </p:cNvSpPr>
          <p:nvPr>
            <p:ph type="title"/>
          </p:nvPr>
        </p:nvSpPr>
        <p:spPr>
          <a:xfrm>
            <a:off x="849313" y="188913"/>
            <a:ext cx="8420100" cy="954087"/>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Ruido</a:t>
            </a:r>
          </a:p>
        </p:txBody>
      </p:sp>
      <p:sp>
        <p:nvSpPr>
          <p:cNvPr id="253955" name="Rectangle 3"/>
          <p:cNvSpPr>
            <a:spLocks noGrp="1" noChangeArrowheads="1"/>
          </p:cNvSpPr>
          <p:nvPr>
            <p:ph type="body" sz="half" idx="1"/>
          </p:nvPr>
        </p:nvSpPr>
        <p:spPr>
          <a:xfrm>
            <a:off x="344488" y="1341438"/>
            <a:ext cx="4127500" cy="4800600"/>
          </a:xfrm>
        </p:spPr>
        <p:txBody>
          <a:bodyPr/>
          <a:lstStyle/>
          <a:p>
            <a:pPr>
              <a:defRPr/>
            </a:pPr>
            <a:r>
              <a:rPr lang="es-ES_tradnl" i="1" smtClean="0">
                <a:effectLst>
                  <a:outerShdw blurRad="38100" dist="38100" dir="2700000" algn="tl">
                    <a:srgbClr val="FFFFFF"/>
                  </a:outerShdw>
                </a:effectLst>
                <a:latin typeface="Arial" charset="0"/>
              </a:rPr>
              <a:t>Blanco o Gausiano</a:t>
            </a:r>
          </a:p>
          <a:p>
            <a:pPr>
              <a:defRPr/>
            </a:pPr>
            <a:endParaRPr lang="es-ES_tradnl" i="1" smtClean="0">
              <a:effectLst>
                <a:outerShdw blurRad="38100" dist="38100" dir="2700000" algn="tl">
                  <a:srgbClr val="FFFFFF"/>
                </a:outerShdw>
              </a:effectLst>
              <a:latin typeface="Arial" charset="0"/>
            </a:endParaRPr>
          </a:p>
          <a:p>
            <a:pPr>
              <a:defRPr/>
            </a:pPr>
            <a:r>
              <a:rPr lang="es-ES_tradnl" i="1" smtClean="0">
                <a:effectLst>
                  <a:outerShdw blurRad="38100" dist="38100" dir="2700000" algn="tl">
                    <a:srgbClr val="FFFFFF"/>
                  </a:outerShdw>
                </a:effectLst>
                <a:latin typeface="Arial" charset="0"/>
              </a:rPr>
              <a:t>Impulsivo</a:t>
            </a:r>
          </a:p>
          <a:p>
            <a:pPr>
              <a:defRPr/>
            </a:pPr>
            <a:endParaRPr lang="es-ES_tradnl" i="1" smtClean="0">
              <a:effectLst>
                <a:outerShdw blurRad="38100" dist="38100" dir="2700000" algn="tl">
                  <a:srgbClr val="FFFFFF"/>
                </a:outerShdw>
              </a:effectLst>
              <a:latin typeface="Arial" charset="0"/>
            </a:endParaRPr>
          </a:p>
          <a:p>
            <a:pPr>
              <a:defRPr/>
            </a:pPr>
            <a:r>
              <a:rPr lang="es-ES_tradnl" i="1" smtClean="0">
                <a:effectLst>
                  <a:outerShdw blurRad="38100" dist="38100" dir="2700000" algn="tl">
                    <a:srgbClr val="FFFFFF"/>
                  </a:outerShdw>
                </a:effectLst>
                <a:latin typeface="Arial" charset="0"/>
              </a:rPr>
              <a:t>Íntermodulación</a:t>
            </a:r>
          </a:p>
          <a:p>
            <a:pPr>
              <a:defRPr/>
            </a:pPr>
            <a:endParaRPr lang="es-ES_tradnl" i="1" smtClean="0">
              <a:effectLst>
                <a:outerShdw blurRad="38100" dist="38100" dir="2700000" algn="tl">
                  <a:srgbClr val="FFFFFF"/>
                </a:outerShdw>
              </a:effectLst>
              <a:latin typeface="Arial" charset="0"/>
            </a:endParaRPr>
          </a:p>
          <a:p>
            <a:pPr>
              <a:defRPr/>
            </a:pPr>
            <a:r>
              <a:rPr lang="es-ES_tradnl" i="1" smtClean="0">
                <a:effectLst>
                  <a:outerShdw blurRad="38100" dist="38100" dir="2700000" algn="tl">
                    <a:srgbClr val="FFFFFF"/>
                  </a:outerShdw>
                </a:effectLst>
                <a:latin typeface="Arial" charset="0"/>
              </a:rPr>
              <a:t>Diafonía</a:t>
            </a:r>
          </a:p>
          <a:p>
            <a:pPr>
              <a:defRPr/>
            </a:pPr>
            <a:endParaRPr lang="es-ES_tradnl" i="1" smtClean="0">
              <a:effectLst>
                <a:outerShdw blurRad="38100" dist="38100" dir="2700000" algn="tl">
                  <a:srgbClr val="FFFFFF"/>
                </a:outerShdw>
              </a:effectLst>
              <a:latin typeface="Arial" charset="0"/>
            </a:endParaRPr>
          </a:p>
          <a:p>
            <a:pPr>
              <a:defRPr/>
            </a:pPr>
            <a:r>
              <a:rPr lang="es-ES_tradnl" i="1" smtClean="0">
                <a:effectLst>
                  <a:outerShdw blurRad="38100" dist="38100" dir="2700000" algn="tl">
                    <a:srgbClr val="FFFFFF"/>
                  </a:outerShdw>
                </a:effectLst>
                <a:latin typeface="Arial" charset="0"/>
              </a:rPr>
              <a:t>Ruido de Línea</a:t>
            </a:r>
          </a:p>
          <a:p>
            <a:pPr>
              <a:defRPr/>
            </a:pPr>
            <a:endParaRPr lang="es-ES_tradnl" i="1" smtClean="0">
              <a:effectLst>
                <a:outerShdw blurRad="38100" dist="38100" dir="2700000" algn="tl">
                  <a:srgbClr val="FFFFFF"/>
                </a:outerShdw>
              </a:effectLst>
              <a:latin typeface="Arial" charset="0"/>
            </a:endParaRPr>
          </a:p>
          <a:p>
            <a:pPr>
              <a:defRPr/>
            </a:pPr>
            <a:endParaRPr lang="es-ES_tradnl" i="1" smtClean="0">
              <a:effectLst>
                <a:outerShdw blurRad="38100" dist="38100" dir="2700000" algn="tl">
                  <a:srgbClr val="FFFFFF"/>
                </a:outerShdw>
              </a:effectLst>
              <a:latin typeface="Arial" charset="0"/>
            </a:endParaRPr>
          </a:p>
        </p:txBody>
      </p:sp>
      <p:sp>
        <p:nvSpPr>
          <p:cNvPr id="253956" name="Rectangle 4"/>
          <p:cNvSpPr>
            <a:spLocks noGrp="1" noChangeArrowheads="1"/>
          </p:cNvSpPr>
          <p:nvPr>
            <p:ph type="body" sz="half" idx="2"/>
          </p:nvPr>
        </p:nvSpPr>
        <p:spPr>
          <a:xfrm>
            <a:off x="4540250" y="1268413"/>
            <a:ext cx="5365750" cy="5410200"/>
          </a:xfrm>
        </p:spPr>
        <p:txBody>
          <a:bodyPr/>
          <a:lstStyle/>
          <a:p>
            <a:pPr>
              <a:buFont typeface="Monotype Sorts" pitchFamily="2" charset="2"/>
              <a:buChar char="ø"/>
              <a:defRPr/>
            </a:pPr>
            <a:r>
              <a:rPr lang="es-ES_tradnl" i="1" smtClean="0">
                <a:solidFill>
                  <a:srgbClr val="800000"/>
                </a:solidFill>
                <a:effectLst>
                  <a:outerShdw blurRad="38100" dist="38100" dir="2700000" algn="tl">
                    <a:srgbClr val="000000"/>
                  </a:outerShdw>
                </a:effectLst>
                <a:latin typeface="Arial" charset="0"/>
              </a:rPr>
              <a:t>Gran Ancho de Banda y Continuo.</a:t>
            </a:r>
          </a:p>
          <a:p>
            <a:pPr>
              <a:buFont typeface="Monotype Sorts" pitchFamily="2" charset="2"/>
              <a:buChar char="ø"/>
              <a:defRPr/>
            </a:pPr>
            <a:r>
              <a:rPr lang="es-ES_tradnl" i="1" smtClean="0">
                <a:solidFill>
                  <a:srgbClr val="333300"/>
                </a:solidFill>
                <a:effectLst>
                  <a:outerShdw blurRad="38100" dist="38100" dir="2700000" algn="tl">
                    <a:srgbClr val="000000"/>
                  </a:outerShdw>
                </a:effectLst>
                <a:latin typeface="Arial" charset="0"/>
              </a:rPr>
              <a:t>Intervalos regulares y de Corta duración (Rayo)</a:t>
            </a:r>
            <a:endParaRPr lang="es-ES_tradnl" i="1" smtClean="0">
              <a:effectLst>
                <a:outerShdw blurRad="38100" dist="38100" dir="2700000" algn="tl">
                  <a:srgbClr val="FFFFFF"/>
                </a:outerShdw>
              </a:effectLst>
              <a:latin typeface="Arial" charset="0"/>
            </a:endParaRPr>
          </a:p>
          <a:p>
            <a:pPr>
              <a:buFont typeface="Monotype Sorts" pitchFamily="2" charset="2"/>
              <a:buChar char="ø"/>
              <a:defRPr/>
            </a:pPr>
            <a:r>
              <a:rPr lang="es-ES_tradnl" i="1" smtClean="0">
                <a:effectLst>
                  <a:outerShdw blurRad="38100" dist="38100" dir="2700000" algn="tl">
                    <a:srgbClr val="FFFFFF"/>
                  </a:outerShdw>
                </a:effectLst>
                <a:latin typeface="Arial" charset="0"/>
              </a:rPr>
              <a:t> </a:t>
            </a:r>
            <a:r>
              <a:rPr lang="es-ES_tradnl" i="1" smtClean="0">
                <a:solidFill>
                  <a:srgbClr val="660066"/>
                </a:solidFill>
                <a:effectLst>
                  <a:outerShdw blurRad="38100" dist="38100" dir="2700000" algn="tl">
                    <a:srgbClr val="000000"/>
                  </a:outerShdw>
                </a:effectLst>
                <a:latin typeface="Arial" charset="0"/>
              </a:rPr>
              <a:t>Distorsión de Señales senoidales.</a:t>
            </a:r>
          </a:p>
          <a:p>
            <a:pPr>
              <a:buFont typeface="Monotype Sorts" pitchFamily="2" charset="2"/>
              <a:buChar char="ø"/>
              <a:defRPr/>
            </a:pPr>
            <a:r>
              <a:rPr lang="es-ES_tradnl" i="1" smtClean="0">
                <a:solidFill>
                  <a:schemeClr val="accent2"/>
                </a:solidFill>
                <a:effectLst>
                  <a:outerShdw blurRad="38100" dist="38100" dir="2700000" algn="tl">
                    <a:srgbClr val="000000"/>
                  </a:outerShdw>
                </a:effectLst>
                <a:latin typeface="Arial" charset="0"/>
              </a:rPr>
              <a:t>Acoplamiento de Señales, baterías e impedancias (Filtros).</a:t>
            </a:r>
          </a:p>
          <a:p>
            <a:pPr>
              <a:buFont typeface="Monotype Sorts" pitchFamily="2" charset="2"/>
              <a:buChar char="ø"/>
              <a:defRPr/>
            </a:pPr>
            <a:r>
              <a:rPr lang="es-ES_tradnl" i="1" smtClean="0">
                <a:solidFill>
                  <a:srgbClr val="663300"/>
                </a:solidFill>
                <a:effectLst>
                  <a:outerShdw blurRad="38100" dist="38100" dir="2700000" algn="tl">
                    <a:srgbClr val="000000"/>
                  </a:outerShdw>
                </a:effectLst>
                <a:latin typeface="Arial" charset="0"/>
              </a:rPr>
              <a:t>Líneas eléctricas propias y transformadores.</a:t>
            </a:r>
            <a:endParaRPr lang="es-ES_tradnl" i="1" smtClean="0">
              <a:effectLst>
                <a:outerShdw blurRad="38100" dist="38100" dir="2700000" algn="tl">
                  <a:srgbClr val="FFFFFF"/>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CC193AC6-E3FF-4D22-9F35-4E85B84CEE47}" type="slidenum">
              <a:rPr lang="en-US"/>
              <a:pPr>
                <a:defRPr/>
              </a:pPr>
              <a:t>28</a:t>
            </a:fld>
            <a:endParaRPr lang="en-US"/>
          </a:p>
        </p:txBody>
      </p:sp>
      <p:sp>
        <p:nvSpPr>
          <p:cNvPr id="256002" name="Rectangle 2"/>
          <p:cNvSpPr>
            <a:spLocks noGrp="1" noChangeArrowheads="1"/>
          </p:cNvSpPr>
          <p:nvPr>
            <p:ph type="title"/>
          </p:nvPr>
        </p:nvSpPr>
        <p:spPr>
          <a:xfrm>
            <a:off x="412750" y="0"/>
            <a:ext cx="9293225"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CRC</a:t>
            </a:r>
          </a:p>
        </p:txBody>
      </p:sp>
      <p:sp>
        <p:nvSpPr>
          <p:cNvPr id="33796" name="Text Box 3"/>
          <p:cNvSpPr txBox="1">
            <a:spLocks noChangeArrowheads="1"/>
          </p:cNvSpPr>
          <p:nvPr/>
        </p:nvSpPr>
        <p:spPr bwMode="auto">
          <a:xfrm>
            <a:off x="2311400" y="1143000"/>
            <a:ext cx="5842000" cy="641350"/>
          </a:xfrm>
          <a:prstGeom prst="rect">
            <a:avLst/>
          </a:prstGeom>
          <a:noFill/>
          <a:ln w="9525">
            <a:noFill/>
            <a:miter lim="800000"/>
            <a:headEnd/>
            <a:tailEnd/>
          </a:ln>
        </p:spPr>
        <p:txBody>
          <a:bodyPr>
            <a:spAutoFit/>
          </a:bodyPr>
          <a:lstStyle/>
          <a:p>
            <a:pPr>
              <a:lnSpc>
                <a:spcPct val="100000"/>
              </a:lnSpc>
              <a:spcBef>
                <a:spcPct val="0"/>
              </a:spcBef>
              <a:buFontTx/>
              <a:buNone/>
            </a:pPr>
            <a:r>
              <a:rPr lang="en-US" sz="3600"/>
              <a:t>Cyclic Redundancy Code</a:t>
            </a:r>
            <a:endParaRPr lang="es-ES_tradnl" sz="3600"/>
          </a:p>
        </p:txBody>
      </p:sp>
      <p:sp>
        <p:nvSpPr>
          <p:cNvPr id="33797" name="Text Box 4"/>
          <p:cNvSpPr txBox="1">
            <a:spLocks noChangeArrowheads="1"/>
          </p:cNvSpPr>
          <p:nvPr/>
        </p:nvSpPr>
        <p:spPr bwMode="auto">
          <a:xfrm>
            <a:off x="412750" y="1804988"/>
            <a:ext cx="9245600" cy="2955925"/>
          </a:xfrm>
          <a:prstGeom prst="rect">
            <a:avLst/>
          </a:prstGeom>
          <a:noFill/>
          <a:ln w="9525">
            <a:noFill/>
            <a:miter lim="800000"/>
            <a:headEnd/>
            <a:tailEnd/>
          </a:ln>
        </p:spPr>
        <p:txBody>
          <a:bodyPr>
            <a:spAutoFit/>
          </a:bodyPr>
          <a:lstStyle/>
          <a:p>
            <a:pPr algn="just">
              <a:lnSpc>
                <a:spcPct val="100000"/>
              </a:lnSpc>
              <a:spcBef>
                <a:spcPct val="0"/>
              </a:spcBef>
              <a:buFontTx/>
              <a:buNone/>
            </a:pPr>
            <a:r>
              <a:rPr lang="es-ES_tradnl" sz="3200"/>
              <a:t>Conjunto de números que se calculan (generalmente por medio del hardware) que tienen mayor capacidad de detección de errores en la transmisión.</a:t>
            </a:r>
          </a:p>
          <a:p>
            <a:pPr>
              <a:lnSpc>
                <a:spcPct val="100000"/>
              </a:lnSpc>
              <a:spcBef>
                <a:spcPct val="0"/>
              </a:spcBef>
              <a:buFontTx/>
              <a:buNone/>
            </a:pPr>
            <a:endParaRPr lang="es-ES_tradnl" sz="3200"/>
          </a:p>
          <a:p>
            <a:pPr algn="ctr">
              <a:lnSpc>
                <a:spcPct val="100000"/>
              </a:lnSpc>
              <a:spcBef>
                <a:spcPct val="0"/>
              </a:spcBef>
              <a:buFontTx/>
              <a:buNone/>
            </a:pPr>
            <a:endParaRPr lang="es-ES_tradnl" sz="2800"/>
          </a:p>
        </p:txBody>
      </p:sp>
      <p:grpSp>
        <p:nvGrpSpPr>
          <p:cNvPr id="33798" name="Group 5"/>
          <p:cNvGrpSpPr>
            <a:grpSpLocks/>
          </p:cNvGrpSpPr>
          <p:nvPr/>
        </p:nvGrpSpPr>
        <p:grpSpPr bwMode="auto">
          <a:xfrm>
            <a:off x="685800" y="4114800"/>
            <a:ext cx="8915400" cy="1219200"/>
            <a:chOff x="720" y="3024"/>
            <a:chExt cx="4224" cy="288"/>
          </a:xfrm>
        </p:grpSpPr>
        <p:sp>
          <p:nvSpPr>
            <p:cNvPr id="33799" name="Rectangle 6"/>
            <p:cNvSpPr>
              <a:spLocks noChangeArrowheads="1"/>
            </p:cNvSpPr>
            <p:nvPr/>
          </p:nvSpPr>
          <p:spPr bwMode="auto">
            <a:xfrm>
              <a:off x="1074" y="3024"/>
              <a:ext cx="3036" cy="288"/>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Bloque de datos a transmitir</a:t>
              </a:r>
            </a:p>
          </p:txBody>
        </p:sp>
        <p:sp>
          <p:nvSpPr>
            <p:cNvPr id="33800" name="Rectangle 7"/>
            <p:cNvSpPr>
              <a:spLocks noChangeArrowheads="1"/>
            </p:cNvSpPr>
            <p:nvPr/>
          </p:nvSpPr>
          <p:spPr bwMode="auto">
            <a:xfrm>
              <a:off x="720" y="3024"/>
              <a:ext cx="354" cy="28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soh</a:t>
              </a:r>
            </a:p>
          </p:txBody>
        </p:sp>
        <p:sp>
          <p:nvSpPr>
            <p:cNvPr id="33801" name="Rectangle 8"/>
            <p:cNvSpPr>
              <a:spLocks noChangeArrowheads="1"/>
            </p:cNvSpPr>
            <p:nvPr/>
          </p:nvSpPr>
          <p:spPr bwMode="auto">
            <a:xfrm>
              <a:off x="4110" y="3024"/>
              <a:ext cx="354"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eot</a:t>
              </a:r>
            </a:p>
          </p:txBody>
        </p:sp>
        <p:sp>
          <p:nvSpPr>
            <p:cNvPr id="33802" name="Rectangle 9"/>
            <p:cNvSpPr>
              <a:spLocks noChangeArrowheads="1"/>
            </p:cNvSpPr>
            <p:nvPr/>
          </p:nvSpPr>
          <p:spPr bwMode="auto">
            <a:xfrm>
              <a:off x="4461" y="3024"/>
              <a:ext cx="483"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CRC</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1797A72-8843-487A-8B5C-9D80A97D0437}" type="slidenum">
              <a:rPr lang="en-US"/>
              <a:pPr>
                <a:defRPr/>
              </a:pPr>
              <a:t>29</a:t>
            </a:fld>
            <a:endParaRPr lang="en-US"/>
          </a:p>
        </p:txBody>
      </p:sp>
      <p:sp>
        <p:nvSpPr>
          <p:cNvPr id="266242" name="Rectangle 2"/>
          <p:cNvSpPr>
            <a:spLocks noGrp="1" noChangeArrowheads="1"/>
          </p:cNvSpPr>
          <p:nvPr>
            <p:ph type="title"/>
          </p:nvPr>
        </p:nvSpPr>
        <p:spPr>
          <a:xfrm>
            <a:off x="742950" y="22860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p>
        </p:txBody>
      </p:sp>
      <p:sp>
        <p:nvSpPr>
          <p:cNvPr id="266243" name="Rectangle 3"/>
          <p:cNvSpPr>
            <a:spLocks noChangeArrowheads="1"/>
          </p:cNvSpPr>
          <p:nvPr/>
        </p:nvSpPr>
        <p:spPr bwMode="auto">
          <a:xfrm>
            <a:off x="0" y="1628775"/>
            <a:ext cx="9705975" cy="4464050"/>
          </a:xfrm>
          <a:prstGeom prst="rect">
            <a:avLst/>
          </a:prstGeom>
          <a:solidFill>
            <a:srgbClr val="DDDDDD"/>
          </a:solidFill>
          <a:ln w="57150" cmpd="thinThick" algn="ctr">
            <a:solidFill>
              <a:schemeClr val="tx1"/>
            </a:solidFill>
            <a:miter lim="800000"/>
            <a:headEnd/>
            <a:tailEnd/>
          </a:ln>
          <a:effectLst/>
        </p:spPr>
        <p:txBody>
          <a:bodyPr/>
          <a:lstStyle/>
          <a:p>
            <a:pPr marL="742950" lvl="1" indent="-285750" eaLnBrk="1" hangingPunct="1">
              <a:lnSpc>
                <a:spcPct val="100000"/>
              </a:lnSpc>
              <a:spcBef>
                <a:spcPct val="0"/>
              </a:spcBef>
              <a:defRPr/>
            </a:pPr>
            <a:r>
              <a:rPr lang="es-AR" sz="3200">
                <a:effectLst>
                  <a:outerShdw blurRad="38100" dist="38100" dir="2700000" algn="tl">
                    <a:srgbClr val="FFFFFF"/>
                  </a:outerShdw>
                </a:effectLst>
              </a:rPr>
              <a:t>Conjunto de reglas que gobierna el intercambio de datos entre dos entidades.</a:t>
            </a:r>
            <a:endParaRPr lang="es-ES_tradnl" sz="3200">
              <a:effectLst>
                <a:outerShdw blurRad="38100" dist="38100" dir="2700000" algn="tl">
                  <a:srgbClr val="FFFFFF"/>
                </a:outerShdw>
              </a:effectLst>
            </a:endParaRPr>
          </a:p>
          <a:p>
            <a:pPr marL="742950" lvl="1" indent="-285750">
              <a:lnSpc>
                <a:spcPct val="100000"/>
              </a:lnSpc>
              <a:defRPr/>
            </a:pPr>
            <a:r>
              <a:rPr lang="es-ES_tradnl" sz="3200">
                <a:effectLst>
                  <a:outerShdw blurRad="38100" dist="38100" dir="2700000" algn="tl">
                    <a:srgbClr val="FFFFFF"/>
                  </a:outerShdw>
                </a:effectLst>
              </a:rPr>
              <a:t>Formato, acuerdo o procedimiento utilizado para la transmisión de información (Procedimientos Normalizados).  </a:t>
            </a:r>
          </a:p>
          <a:p>
            <a:pPr marL="742950" lvl="1" indent="-285750">
              <a:lnSpc>
                <a:spcPct val="100000"/>
              </a:lnSpc>
              <a:defRPr/>
            </a:pPr>
            <a:r>
              <a:rPr lang="es-ES_tradnl" sz="3200">
                <a:effectLst>
                  <a:outerShdw blurRad="38100" dist="38100" dir="2700000" algn="tl">
                    <a:srgbClr val="FFFFFF"/>
                  </a:outerShdw>
                </a:effectLst>
              </a:rPr>
              <a:t>Son Asumidos por los equipos terminales de datos para poder intercambiar información y entenderse unos con otros. </a:t>
            </a:r>
          </a:p>
          <a:p>
            <a:pPr marL="342900" indent="-342900">
              <a:lnSpc>
                <a:spcPct val="100000"/>
              </a:lnSpc>
              <a:defRPr/>
            </a:pPr>
            <a:endParaRPr lang="es-ES_tradnl" sz="3200">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381000" y="332656"/>
            <a:ext cx="9144000" cy="3269382"/>
          </a:xfrm>
          <a:gradFill rotWithShape="0">
            <a:gsLst>
              <a:gs pos="0">
                <a:srgbClr val="FF9900"/>
              </a:gs>
              <a:gs pos="100000">
                <a:srgbClr val="FFFFFF"/>
              </a:gs>
            </a:gsLst>
            <a:lin ang="5400000" scaled="1"/>
          </a:gra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6000" b="1" i="1" u="sng" dirty="0">
                <a:solidFill>
                  <a:srgbClr val="333399"/>
                </a:solidFill>
                <a:latin typeface="Arial" charset="0"/>
              </a:rPr>
              <a:t>Tecnología de Redes 2634</a:t>
            </a:r>
            <a:br>
              <a:rPr lang="es-AR" sz="6000" b="1" i="1" u="sng" dirty="0">
                <a:solidFill>
                  <a:srgbClr val="333399"/>
                </a:solidFill>
                <a:latin typeface="Arial" charset="0"/>
              </a:rPr>
            </a:br>
            <a:r>
              <a:rPr lang="es-AR" sz="3600" b="1" i="1" u="sng" dirty="0">
                <a:solidFill>
                  <a:srgbClr val="333399"/>
                </a:solidFill>
                <a:latin typeface="Arial" charset="0"/>
              </a:rPr>
              <a:t>Introducción a las Comunicaciones 0013</a:t>
            </a:r>
            <a:r>
              <a:rPr lang="es-AR" sz="3600" b="1" i="1" dirty="0">
                <a:solidFill>
                  <a:srgbClr val="333399"/>
                </a:solidFill>
                <a:latin typeface="Arial" charset="0"/>
              </a:rPr>
              <a:t/>
            </a:r>
            <a:br>
              <a:rPr lang="es-AR" sz="3600" b="1" i="1" dirty="0">
                <a:solidFill>
                  <a:srgbClr val="333399"/>
                </a:solidFill>
                <a:latin typeface="Arial" charset="0"/>
              </a:rPr>
            </a:br>
            <a:r>
              <a:rPr lang="es-AR" sz="3600" b="1" i="1" dirty="0">
                <a:solidFill>
                  <a:srgbClr val="333399"/>
                </a:solidFill>
                <a:latin typeface="Arial" charset="0"/>
              </a:rPr>
              <a:t>Unidad 1</a:t>
            </a:r>
          </a:p>
        </p:txBody>
      </p:sp>
      <p:sp>
        <p:nvSpPr>
          <p:cNvPr id="15363" name="Rectangle 3"/>
          <p:cNvSpPr>
            <a:spLocks noGrp="1" noChangeArrowheads="1"/>
          </p:cNvSpPr>
          <p:nvPr>
            <p:ph type="subTitle" idx="1"/>
          </p:nvPr>
        </p:nvSpPr>
        <p:spPr>
          <a:xfrm>
            <a:off x="1853712" y="3786188"/>
            <a:ext cx="6400800" cy="2716212"/>
          </a:xfrm>
          <a:solidFill>
            <a:srgbClr val="99FF99"/>
          </a:solidFill>
          <a:ln w="57150">
            <a:solidFill>
              <a:srgbClr val="0000FF"/>
            </a:solidFill>
          </a:ln>
        </p:spPr>
        <p:txBody>
          <a:bodyPr/>
          <a:lstStyle/>
          <a:p>
            <a:pPr>
              <a:lnSpc>
                <a:spcPct val="80000"/>
              </a:lnSpc>
            </a:pPr>
            <a:endParaRPr lang="es-ES_tradnl" sz="2800" b="1" i="1" u="sng" dirty="0">
              <a:solidFill>
                <a:srgbClr val="333399"/>
              </a:solidFill>
              <a:latin typeface="Arial" charset="0"/>
            </a:endParaRPr>
          </a:p>
          <a:p>
            <a:pPr>
              <a:lnSpc>
                <a:spcPct val="80000"/>
              </a:lnSpc>
            </a:pPr>
            <a:r>
              <a:rPr lang="es-ES_tradnl" sz="2800" b="1" i="1" u="sng" dirty="0">
                <a:solidFill>
                  <a:srgbClr val="333399"/>
                </a:solidFill>
                <a:latin typeface="Arial" charset="0"/>
              </a:rPr>
              <a:t>COMUNICACIONES , CONCEPTOS.</a:t>
            </a:r>
          </a:p>
          <a:p>
            <a:pPr>
              <a:lnSpc>
                <a:spcPct val="80000"/>
              </a:lnSpc>
            </a:pPr>
            <a:endParaRPr lang="es-ES_tradnl" sz="1800" b="1" i="1" u="sng" dirty="0">
              <a:solidFill>
                <a:srgbClr val="333399"/>
              </a:solidFill>
              <a:latin typeface="Arial" charset="0"/>
            </a:endParaRPr>
          </a:p>
          <a:p>
            <a:pPr>
              <a:lnSpc>
                <a:spcPct val="80000"/>
              </a:lnSpc>
            </a:pPr>
            <a:r>
              <a:rPr lang="es-ES_tradnl" sz="1800" b="1" i="1" u="sng" dirty="0">
                <a:solidFill>
                  <a:srgbClr val="333399"/>
                </a:solidFill>
                <a:latin typeface="Arial" charset="0"/>
              </a:rPr>
              <a:t>TECNOLOGIAS ANALIGICAS Y DIGITALES </a:t>
            </a:r>
          </a:p>
          <a:p>
            <a:pPr>
              <a:lnSpc>
                <a:spcPct val="80000"/>
              </a:lnSpc>
            </a:pPr>
            <a:r>
              <a:rPr lang="es-ES_tradnl" sz="1800" b="1" i="1" u="sng" dirty="0">
                <a:solidFill>
                  <a:srgbClr val="333399"/>
                </a:solidFill>
                <a:latin typeface="Arial" charset="0"/>
              </a:rPr>
              <a:t>CANAL.  SEÑALES, MODULACIÓN</a:t>
            </a:r>
          </a:p>
          <a:p>
            <a:pPr>
              <a:lnSpc>
                <a:spcPct val="80000"/>
              </a:lnSpc>
            </a:pPr>
            <a:r>
              <a:rPr lang="es-ES_tradnl" sz="1800" b="1" i="1" u="sng" dirty="0">
                <a:solidFill>
                  <a:srgbClr val="333399"/>
                </a:solidFill>
                <a:latin typeface="Arial" charset="0"/>
              </a:rPr>
              <a:t>ANCHO DE BANDA,  MODOS DE TRANSMISIÓN</a:t>
            </a:r>
          </a:p>
          <a:p>
            <a:pPr>
              <a:lnSpc>
                <a:spcPct val="80000"/>
              </a:lnSpc>
            </a:pPr>
            <a:r>
              <a:rPr lang="es-AR" sz="4000" b="1" i="1" u="sng" dirty="0">
                <a:solidFill>
                  <a:srgbClr val="333399"/>
                </a:solidFill>
                <a:latin typeface="Arial" charset="0"/>
              </a:rPr>
              <a:t>2017</a:t>
            </a:r>
            <a:endParaRPr lang="es-AR" sz="4000" b="1" i="1" u="sng" dirty="0">
              <a:latin typeface="Arial" charset="0"/>
            </a:endParaRPr>
          </a:p>
        </p:txBody>
      </p:sp>
      <p:sp>
        <p:nvSpPr>
          <p:cNvPr id="4" name="Rectangle 3"/>
          <p:cNvSpPr txBox="1">
            <a:spLocks noChangeArrowheads="1"/>
          </p:cNvSpPr>
          <p:nvPr/>
        </p:nvSpPr>
        <p:spPr bwMode="auto">
          <a:xfrm>
            <a:off x="1595438" y="3786188"/>
            <a:ext cx="6934200" cy="2716212"/>
          </a:xfrm>
          <a:prstGeom prst="rect">
            <a:avLst/>
          </a:prstGeom>
          <a:solidFill>
            <a:schemeClr val="accent6">
              <a:lumMod val="60000"/>
              <a:lumOff val="4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eaLnBrk="0" fontAlgn="base" hangingPunct="0">
              <a:spcBef>
                <a:spcPct val="20000"/>
              </a:spcBef>
              <a:spcAft>
                <a:spcPct val="0"/>
              </a:spcAft>
              <a:buNone/>
              <a:defRPr sz="2000">
                <a:solidFill>
                  <a:schemeClr val="tx1"/>
                </a:solidFill>
                <a:latin typeface="+mn-lt"/>
              </a:defRPr>
            </a:lvl6pPr>
            <a:lvl7pPr marL="2743200" indent="0" algn="ctr" rtl="0" eaLnBrk="0" fontAlgn="base" hangingPunct="0">
              <a:spcBef>
                <a:spcPct val="20000"/>
              </a:spcBef>
              <a:spcAft>
                <a:spcPct val="0"/>
              </a:spcAft>
              <a:buNone/>
              <a:defRPr sz="2000">
                <a:solidFill>
                  <a:schemeClr val="tx1"/>
                </a:solidFill>
                <a:latin typeface="+mn-lt"/>
              </a:defRPr>
            </a:lvl7pPr>
            <a:lvl8pPr marL="3200400" indent="0" algn="ctr" rtl="0" eaLnBrk="0" fontAlgn="base" hangingPunct="0">
              <a:spcBef>
                <a:spcPct val="20000"/>
              </a:spcBef>
              <a:spcAft>
                <a:spcPct val="0"/>
              </a:spcAft>
              <a:buNone/>
              <a:defRPr sz="2000">
                <a:solidFill>
                  <a:schemeClr val="tx1"/>
                </a:solidFill>
                <a:latin typeface="+mn-lt"/>
              </a:defRPr>
            </a:lvl8pPr>
            <a:lvl9pPr marL="3657600" indent="0" algn="ctr" rtl="0" eaLnBrk="0" fontAlgn="base" hangingPunct="0">
              <a:spcBef>
                <a:spcPct val="20000"/>
              </a:spcBef>
              <a:spcAft>
                <a:spcPct val="0"/>
              </a:spcAft>
              <a:buNone/>
              <a:defRPr sz="2000">
                <a:solidFill>
                  <a:schemeClr val="tx1"/>
                </a:solidFill>
                <a:latin typeface="+mn-lt"/>
              </a:defRPr>
            </a:lvl9pPr>
          </a:lstStyle>
          <a:p>
            <a:pPr>
              <a:lnSpc>
                <a:spcPct val="80000"/>
              </a:lnSpc>
            </a:pPr>
            <a:endParaRPr lang="es-ES_tradnl" sz="2800" b="1" i="1" kern="0" dirty="0" smtClean="0">
              <a:solidFill>
                <a:srgbClr val="333399"/>
              </a:solidFill>
              <a:latin typeface="Arial" charset="0"/>
              <a:ea typeface="+mj-ea"/>
              <a:cs typeface="+mj-cs"/>
            </a:endParaRPr>
          </a:p>
          <a:p>
            <a:pPr>
              <a:lnSpc>
                <a:spcPct val="80000"/>
              </a:lnSpc>
            </a:pPr>
            <a:r>
              <a:rPr lang="es-ES_tradnl" sz="2800" b="1" i="1" kern="0" dirty="0" smtClean="0">
                <a:solidFill>
                  <a:srgbClr val="333399"/>
                </a:solidFill>
                <a:latin typeface="Arial" charset="0"/>
                <a:ea typeface="+mj-ea"/>
                <a:cs typeface="+mj-cs"/>
              </a:rPr>
              <a:t>COMUNICACIONES , CONCEPTOS.</a:t>
            </a:r>
          </a:p>
          <a:p>
            <a:pPr>
              <a:lnSpc>
                <a:spcPct val="80000"/>
              </a:lnSpc>
            </a:pPr>
            <a:r>
              <a:rPr lang="es-ES_tradnl" sz="2800" b="1" i="1" kern="0" dirty="0" smtClean="0">
                <a:solidFill>
                  <a:srgbClr val="333399"/>
                </a:solidFill>
                <a:latin typeface="Arial" charset="0"/>
                <a:ea typeface="+mj-ea"/>
                <a:cs typeface="+mj-cs"/>
              </a:rPr>
              <a:t>MULTIPLEXACIÓN</a:t>
            </a:r>
          </a:p>
          <a:p>
            <a:pPr>
              <a:lnSpc>
                <a:spcPct val="80000"/>
              </a:lnSpc>
            </a:pPr>
            <a:r>
              <a:rPr lang="es-ES_tradnl" sz="2800" b="1" i="1" kern="0" dirty="0" smtClean="0">
                <a:solidFill>
                  <a:srgbClr val="333399"/>
                </a:solidFill>
                <a:latin typeface="Arial" charset="0"/>
                <a:ea typeface="+mj-ea"/>
                <a:cs typeface="+mj-cs"/>
              </a:rPr>
              <a:t>ATENUACION Y RUIDO</a:t>
            </a:r>
          </a:p>
          <a:p>
            <a:pPr>
              <a:lnSpc>
                <a:spcPct val="80000"/>
              </a:lnSpc>
            </a:pPr>
            <a:r>
              <a:rPr lang="es-ES_tradnl" sz="2800" b="1" i="1" kern="0" dirty="0" smtClean="0">
                <a:solidFill>
                  <a:srgbClr val="333399"/>
                </a:solidFill>
                <a:latin typeface="Arial" charset="0"/>
                <a:ea typeface="+mj-ea"/>
                <a:cs typeface="+mj-cs"/>
              </a:rPr>
              <a:t>PROTOCOLOS – MODELO OSI</a:t>
            </a:r>
          </a:p>
          <a:p>
            <a:pPr>
              <a:lnSpc>
                <a:spcPct val="80000"/>
              </a:lnSpc>
            </a:pPr>
            <a:r>
              <a:rPr lang="es-AR" sz="2800" b="1" i="1" kern="0" smtClean="0">
                <a:solidFill>
                  <a:srgbClr val="333399"/>
                </a:solidFill>
                <a:latin typeface="Arial" charset="0"/>
                <a:ea typeface="+mj-ea"/>
                <a:cs typeface="+mj-cs"/>
              </a:rPr>
              <a:t>2017</a:t>
            </a:r>
            <a:endParaRPr lang="es-AR" sz="2800" b="1" i="1" kern="0" dirty="0" smtClean="0">
              <a:solidFill>
                <a:srgbClr val="333399"/>
              </a:solidFill>
              <a:latin typeface="Arial" charset="0"/>
              <a:ea typeface="+mj-ea"/>
              <a:cs typeface="+mj-cs"/>
            </a:endParaRPr>
          </a:p>
        </p:txBody>
      </p:sp>
    </p:spTree>
    <p:extLst>
      <p:ext uri="{BB962C8B-B14F-4D97-AF65-F5344CB8AC3E}">
        <p14:creationId xmlns:p14="http://schemas.microsoft.com/office/powerpoint/2010/main" val="51194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4 Marcador de número de diapositiva"/>
          <p:cNvSpPr>
            <a:spLocks noGrp="1"/>
          </p:cNvSpPr>
          <p:nvPr>
            <p:ph type="sldNum" sz="quarter" idx="12"/>
          </p:nvPr>
        </p:nvSpPr>
        <p:spPr/>
        <p:txBody>
          <a:bodyPr/>
          <a:lstStyle/>
          <a:p>
            <a:pPr>
              <a:defRPr/>
            </a:pPr>
            <a:fld id="{7325D29D-2135-48D9-B79F-A78F3A8674FE}" type="slidenum">
              <a:rPr lang="en-US"/>
              <a:pPr>
                <a:defRPr/>
              </a:pPr>
              <a:t>30</a:t>
            </a:fld>
            <a:endParaRPr lang="en-US"/>
          </a:p>
        </p:txBody>
      </p:sp>
      <p:sp>
        <p:nvSpPr>
          <p:cNvPr id="492546" name="Rectangle 2"/>
          <p:cNvSpPr>
            <a:spLocks noGrp="1" noChangeArrowheads="1"/>
          </p:cNvSpPr>
          <p:nvPr>
            <p:ph type="title"/>
          </p:nvPr>
        </p:nvSpPr>
        <p:spPr>
          <a:xfrm>
            <a:off x="742950" y="228600"/>
            <a:ext cx="8674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p>
        </p:txBody>
      </p:sp>
      <p:grpSp>
        <p:nvGrpSpPr>
          <p:cNvPr id="35844" name="Group 59"/>
          <p:cNvGrpSpPr>
            <a:grpSpLocks/>
          </p:cNvGrpSpPr>
          <p:nvPr/>
        </p:nvGrpSpPr>
        <p:grpSpPr bwMode="auto">
          <a:xfrm>
            <a:off x="631825" y="1557338"/>
            <a:ext cx="8858250" cy="4876800"/>
            <a:chOff x="614" y="992"/>
            <a:chExt cx="5253" cy="3072"/>
          </a:xfrm>
        </p:grpSpPr>
        <p:sp>
          <p:nvSpPr>
            <p:cNvPr id="492548" name="Rectangle 4"/>
            <p:cNvSpPr>
              <a:spLocks noChangeAspect="1" noChangeArrowheads="1"/>
            </p:cNvSpPr>
            <p:nvPr/>
          </p:nvSpPr>
          <p:spPr bwMode="auto">
            <a:xfrm>
              <a:off x="619" y="996"/>
              <a:ext cx="1021" cy="3017"/>
            </a:xfrm>
            <a:prstGeom prst="rect">
              <a:avLst/>
            </a:prstGeom>
            <a:solidFill>
              <a:schemeClr val="hlink"/>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46" name="Group 5"/>
            <p:cNvGrpSpPr>
              <a:grpSpLocks/>
            </p:cNvGrpSpPr>
            <p:nvPr/>
          </p:nvGrpSpPr>
          <p:grpSpPr bwMode="auto">
            <a:xfrm>
              <a:off x="1720" y="3369"/>
              <a:ext cx="4065" cy="648"/>
              <a:chOff x="1588" y="3369"/>
              <a:chExt cx="3752" cy="648"/>
            </a:xfrm>
          </p:grpSpPr>
          <p:grpSp>
            <p:nvGrpSpPr>
              <p:cNvPr id="35891" name="Group 6"/>
              <p:cNvGrpSpPr>
                <a:grpSpLocks/>
              </p:cNvGrpSpPr>
              <p:nvPr/>
            </p:nvGrpSpPr>
            <p:grpSpPr bwMode="auto">
              <a:xfrm>
                <a:off x="1588" y="3527"/>
                <a:ext cx="3752" cy="490"/>
                <a:chOff x="1588" y="3527"/>
                <a:chExt cx="3752" cy="490"/>
              </a:xfrm>
            </p:grpSpPr>
            <p:sp>
              <p:nvSpPr>
                <p:cNvPr id="492551" name="Rectangle 7"/>
                <p:cNvSpPr>
                  <a:spLocks noChangeAspect="1" noChangeArrowheads="1"/>
                </p:cNvSpPr>
                <p:nvPr/>
              </p:nvSpPr>
              <p:spPr bwMode="auto">
                <a:xfrm>
                  <a:off x="1588" y="3527"/>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2" name="Rectangle 8"/>
                <p:cNvSpPr>
                  <a:spLocks noChangeAspect="1" noChangeArrowheads="1"/>
                </p:cNvSpPr>
                <p:nvPr/>
              </p:nvSpPr>
              <p:spPr bwMode="auto">
                <a:xfrm>
                  <a:off x="1714" y="3651"/>
                  <a:ext cx="608"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Ethernet</a:t>
                  </a:r>
                </a:p>
              </p:txBody>
            </p:sp>
            <p:sp>
              <p:nvSpPr>
                <p:cNvPr id="492553" name="Rectangle 9"/>
                <p:cNvSpPr>
                  <a:spLocks noChangeAspect="1" noChangeArrowheads="1"/>
                </p:cNvSpPr>
                <p:nvPr/>
              </p:nvSpPr>
              <p:spPr bwMode="auto">
                <a:xfrm>
                  <a:off x="2621" y="3651"/>
                  <a:ext cx="73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Bus</a:t>
                  </a:r>
                </a:p>
              </p:txBody>
            </p:sp>
            <p:sp>
              <p:nvSpPr>
                <p:cNvPr id="492554" name="Rectangle 10"/>
                <p:cNvSpPr>
                  <a:spLocks noChangeAspect="1" noChangeArrowheads="1"/>
                </p:cNvSpPr>
                <p:nvPr/>
              </p:nvSpPr>
              <p:spPr bwMode="auto">
                <a:xfrm>
                  <a:off x="3563" y="3651"/>
                  <a:ext cx="782"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Ring</a:t>
                  </a:r>
                </a:p>
              </p:txBody>
            </p:sp>
            <p:sp>
              <p:nvSpPr>
                <p:cNvPr id="492555" name="Rectangle 11"/>
                <p:cNvSpPr>
                  <a:spLocks noChangeAspect="1" noChangeArrowheads="1"/>
                </p:cNvSpPr>
                <p:nvPr/>
              </p:nvSpPr>
              <p:spPr bwMode="auto">
                <a:xfrm>
                  <a:off x="4697" y="3651"/>
                  <a:ext cx="39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FDDI</a:t>
                  </a:r>
                </a:p>
              </p:txBody>
            </p:sp>
          </p:grpSp>
          <p:sp>
            <p:nvSpPr>
              <p:cNvPr id="492556" name="Line 12"/>
              <p:cNvSpPr>
                <a:spLocks noChangeAspect="1" noChangeShapeType="1"/>
              </p:cNvSpPr>
              <p:nvPr/>
            </p:nvSpPr>
            <p:spPr bwMode="auto">
              <a:xfrm>
                <a:off x="2534"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7" name="Line 13"/>
              <p:cNvSpPr>
                <a:spLocks noChangeAspect="1" noChangeShapeType="1"/>
              </p:cNvSpPr>
              <p:nvPr/>
            </p:nvSpPr>
            <p:spPr bwMode="auto">
              <a:xfrm>
                <a:off x="350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8" name="Line 14"/>
              <p:cNvSpPr>
                <a:spLocks noChangeAspect="1" noChangeShapeType="1"/>
              </p:cNvSpPr>
              <p:nvPr/>
            </p:nvSpPr>
            <p:spPr bwMode="auto">
              <a:xfrm>
                <a:off x="444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47" name="Group 15"/>
            <p:cNvGrpSpPr>
              <a:grpSpLocks/>
            </p:cNvGrpSpPr>
            <p:nvPr/>
          </p:nvGrpSpPr>
          <p:grpSpPr bwMode="auto">
            <a:xfrm>
              <a:off x="1697" y="992"/>
              <a:ext cx="4066" cy="252"/>
              <a:chOff x="1566" y="992"/>
              <a:chExt cx="3754" cy="252"/>
            </a:xfrm>
          </p:grpSpPr>
          <p:sp>
            <p:nvSpPr>
              <p:cNvPr id="492560" name="Rectangle 16"/>
              <p:cNvSpPr>
                <a:spLocks noChangeAspect="1" noChangeArrowheads="1"/>
              </p:cNvSpPr>
              <p:nvPr/>
            </p:nvSpPr>
            <p:spPr bwMode="auto">
              <a:xfrm>
                <a:off x="1566" y="992"/>
                <a:ext cx="3757" cy="252"/>
              </a:xfrm>
              <a:prstGeom prst="rect">
                <a:avLst/>
              </a:prstGeom>
              <a:solidFill>
                <a:srgbClr val="DDDDDD"/>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1" name="Rectangle 17"/>
              <p:cNvSpPr>
                <a:spLocks noChangeAspect="1" noChangeArrowheads="1"/>
              </p:cNvSpPr>
              <p:nvPr/>
            </p:nvSpPr>
            <p:spPr bwMode="auto">
              <a:xfrm>
                <a:off x="1673" y="1017"/>
                <a:ext cx="3017" cy="212"/>
              </a:xfrm>
              <a:prstGeom prst="rect">
                <a:avLst/>
              </a:prstGeom>
              <a:solidFill>
                <a:srgbClr val="DDDDDD"/>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i="0">
                    <a:effectLst>
                      <a:outerShdw blurRad="38100" dist="38100" dir="2700000" algn="tl">
                        <a:srgbClr val="FFFFFF"/>
                      </a:outerShdw>
                    </a:effectLst>
                    <a:latin typeface="Helvetica" pitchFamily="34" charset="0"/>
                  </a:rPr>
                  <a:t>TELNET       FTP       SMTP       DNS       SNMP       DHCP</a:t>
                </a:r>
              </a:p>
            </p:txBody>
          </p:sp>
        </p:grpSp>
        <p:sp>
          <p:nvSpPr>
            <p:cNvPr id="492562" name="Rectangle 18"/>
            <p:cNvSpPr>
              <a:spLocks noChangeAspect="1" noChangeArrowheads="1"/>
            </p:cNvSpPr>
            <p:nvPr/>
          </p:nvSpPr>
          <p:spPr bwMode="auto">
            <a:xfrm>
              <a:off x="836" y="3556"/>
              <a:ext cx="546" cy="404"/>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Enlace</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Física</a:t>
              </a:r>
            </a:p>
          </p:txBody>
        </p:sp>
        <p:sp>
          <p:nvSpPr>
            <p:cNvPr id="492563" name="Rectangle 19"/>
            <p:cNvSpPr>
              <a:spLocks noChangeAspect="1" noChangeArrowheads="1"/>
            </p:cNvSpPr>
            <p:nvPr/>
          </p:nvSpPr>
          <p:spPr bwMode="auto">
            <a:xfrm>
              <a:off x="938" y="2654"/>
              <a:ext cx="365"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Red</a:t>
              </a:r>
            </a:p>
          </p:txBody>
        </p:sp>
        <p:sp>
          <p:nvSpPr>
            <p:cNvPr id="492564" name="Rectangle 20"/>
            <p:cNvSpPr>
              <a:spLocks noChangeAspect="1" noChangeArrowheads="1"/>
            </p:cNvSpPr>
            <p:nvPr/>
          </p:nvSpPr>
          <p:spPr bwMode="auto">
            <a:xfrm>
              <a:off x="713" y="1757"/>
              <a:ext cx="817"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Transporte</a:t>
              </a:r>
            </a:p>
          </p:txBody>
        </p:sp>
        <p:sp>
          <p:nvSpPr>
            <p:cNvPr id="492565" name="Rectangle 21"/>
            <p:cNvSpPr>
              <a:spLocks noChangeAspect="1" noChangeArrowheads="1"/>
            </p:cNvSpPr>
            <p:nvPr/>
          </p:nvSpPr>
          <p:spPr bwMode="auto">
            <a:xfrm>
              <a:off x="640" y="1001"/>
              <a:ext cx="956" cy="577"/>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Aplicación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Presentación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Sesión</a:t>
              </a:r>
            </a:p>
          </p:txBody>
        </p:sp>
        <p:sp>
          <p:nvSpPr>
            <p:cNvPr id="492566" name="Line 22"/>
            <p:cNvSpPr>
              <a:spLocks noChangeAspect="1" noChangeShapeType="1"/>
            </p:cNvSpPr>
            <p:nvPr/>
          </p:nvSpPr>
          <p:spPr bwMode="auto">
            <a:xfrm>
              <a:off x="614" y="1565"/>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7" name="Line 23"/>
            <p:cNvSpPr>
              <a:spLocks noChangeAspect="1" noChangeShapeType="1"/>
            </p:cNvSpPr>
            <p:nvPr/>
          </p:nvSpPr>
          <p:spPr bwMode="auto">
            <a:xfrm>
              <a:off x="614" y="3531"/>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8" name="Line 24"/>
            <p:cNvSpPr>
              <a:spLocks noChangeAspect="1" noChangeShapeType="1"/>
            </p:cNvSpPr>
            <p:nvPr/>
          </p:nvSpPr>
          <p:spPr bwMode="auto">
            <a:xfrm>
              <a:off x="614" y="2180"/>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55" name="Group 25"/>
            <p:cNvGrpSpPr>
              <a:grpSpLocks/>
            </p:cNvGrpSpPr>
            <p:nvPr/>
          </p:nvGrpSpPr>
          <p:grpSpPr bwMode="auto">
            <a:xfrm>
              <a:off x="5230" y="2281"/>
              <a:ext cx="555" cy="252"/>
              <a:chOff x="4828" y="2281"/>
              <a:chExt cx="512" cy="252"/>
            </a:xfrm>
          </p:grpSpPr>
          <p:sp>
            <p:nvSpPr>
              <p:cNvPr id="492570" name="Rectangle 26"/>
              <p:cNvSpPr>
                <a:spLocks noChangeAspect="1" noChangeArrowheads="1"/>
              </p:cNvSpPr>
              <p:nvPr/>
            </p:nvSpPr>
            <p:spPr bwMode="auto">
              <a:xfrm>
                <a:off x="4828" y="2281"/>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1" name="Rectangle 27"/>
              <p:cNvSpPr>
                <a:spLocks noChangeAspect="1" noChangeArrowheads="1"/>
              </p:cNvSpPr>
              <p:nvPr/>
            </p:nvSpPr>
            <p:spPr bwMode="auto">
              <a:xfrm>
                <a:off x="4861" y="2297"/>
                <a:ext cx="41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ICMP</a:t>
                </a:r>
              </a:p>
            </p:txBody>
          </p:sp>
        </p:grpSp>
        <p:grpSp>
          <p:nvGrpSpPr>
            <p:cNvPr id="35856" name="Group 28"/>
            <p:cNvGrpSpPr>
              <a:grpSpLocks/>
            </p:cNvGrpSpPr>
            <p:nvPr/>
          </p:nvGrpSpPr>
          <p:grpSpPr bwMode="auto">
            <a:xfrm>
              <a:off x="1720" y="2303"/>
              <a:ext cx="554" cy="252"/>
              <a:chOff x="1588" y="2303"/>
              <a:chExt cx="511" cy="252"/>
            </a:xfrm>
          </p:grpSpPr>
          <p:sp>
            <p:nvSpPr>
              <p:cNvPr id="492573" name="Rectangle 29"/>
              <p:cNvSpPr>
                <a:spLocks noChangeAspect="1" noChangeArrowheads="1"/>
              </p:cNvSpPr>
              <p:nvPr/>
            </p:nvSpPr>
            <p:spPr bwMode="auto">
              <a:xfrm>
                <a:off x="1588" y="2303"/>
                <a:ext cx="511"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4" name="Rectangle 30"/>
              <p:cNvSpPr>
                <a:spLocks noChangeAspect="1" noChangeArrowheads="1"/>
              </p:cNvSpPr>
              <p:nvPr/>
            </p:nvSpPr>
            <p:spPr bwMode="auto">
              <a:xfrm>
                <a:off x="1617" y="2308"/>
                <a:ext cx="420"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IGMP</a:t>
                </a:r>
              </a:p>
            </p:txBody>
          </p:sp>
        </p:grpSp>
        <p:grpSp>
          <p:nvGrpSpPr>
            <p:cNvPr id="35857" name="Group 31"/>
            <p:cNvGrpSpPr>
              <a:grpSpLocks/>
            </p:cNvGrpSpPr>
            <p:nvPr/>
          </p:nvGrpSpPr>
          <p:grpSpPr bwMode="auto">
            <a:xfrm>
              <a:off x="1720" y="2879"/>
              <a:ext cx="4067" cy="486"/>
              <a:chOff x="1588" y="2879"/>
              <a:chExt cx="3754" cy="486"/>
            </a:xfrm>
          </p:grpSpPr>
          <p:grpSp>
            <p:nvGrpSpPr>
              <p:cNvPr id="35881" name="Group 32"/>
              <p:cNvGrpSpPr>
                <a:grpSpLocks/>
              </p:cNvGrpSpPr>
              <p:nvPr/>
            </p:nvGrpSpPr>
            <p:grpSpPr bwMode="auto">
              <a:xfrm>
                <a:off x="1588" y="3113"/>
                <a:ext cx="3754" cy="252"/>
                <a:chOff x="1588" y="3113"/>
                <a:chExt cx="3754" cy="252"/>
              </a:xfrm>
            </p:grpSpPr>
            <p:sp>
              <p:nvSpPr>
                <p:cNvPr id="492577" name="Rectangle 33"/>
                <p:cNvSpPr>
                  <a:spLocks noChangeAspect="1" noChangeArrowheads="1"/>
                </p:cNvSpPr>
                <p:nvPr/>
              </p:nvSpPr>
              <p:spPr bwMode="auto">
                <a:xfrm>
                  <a:off x="1588" y="3113"/>
                  <a:ext cx="3754"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8" name="Rectangle 34"/>
                <p:cNvSpPr>
                  <a:spLocks noChangeAspect="1" noChangeArrowheads="1"/>
                </p:cNvSpPr>
                <p:nvPr/>
              </p:nvSpPr>
              <p:spPr bwMode="auto">
                <a:xfrm>
                  <a:off x="3302" y="3133"/>
                  <a:ext cx="361"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ARP</a:t>
                  </a:r>
                </a:p>
              </p:txBody>
            </p:sp>
          </p:grpSp>
          <p:sp>
            <p:nvSpPr>
              <p:cNvPr id="492579" name="Line 35"/>
              <p:cNvSpPr>
                <a:spLocks noChangeAspect="1" noChangeShapeType="1"/>
              </p:cNvSpPr>
              <p:nvPr/>
            </p:nvSpPr>
            <p:spPr bwMode="auto">
              <a:xfrm>
                <a:off x="3505" y="2879"/>
                <a:ext cx="0" cy="236"/>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8" name="Group 36"/>
            <p:cNvGrpSpPr>
              <a:grpSpLocks/>
            </p:cNvGrpSpPr>
            <p:nvPr/>
          </p:nvGrpSpPr>
          <p:grpSpPr bwMode="auto">
            <a:xfrm>
              <a:off x="1720" y="1716"/>
              <a:ext cx="4067" cy="1163"/>
              <a:chOff x="1588" y="1716"/>
              <a:chExt cx="3754" cy="1163"/>
            </a:xfrm>
          </p:grpSpPr>
          <p:grpSp>
            <p:nvGrpSpPr>
              <p:cNvPr id="35877" name="Group 37"/>
              <p:cNvGrpSpPr>
                <a:grpSpLocks/>
              </p:cNvGrpSpPr>
              <p:nvPr/>
            </p:nvGrpSpPr>
            <p:grpSpPr bwMode="auto">
              <a:xfrm>
                <a:off x="1588" y="2627"/>
                <a:ext cx="3754" cy="252"/>
                <a:chOff x="1588" y="2627"/>
                <a:chExt cx="3754" cy="252"/>
              </a:xfrm>
            </p:grpSpPr>
            <p:sp>
              <p:nvSpPr>
                <p:cNvPr id="492582" name="Rectangle 38"/>
                <p:cNvSpPr>
                  <a:spLocks noChangeAspect="1" noChangeArrowheads="1"/>
                </p:cNvSpPr>
                <p:nvPr/>
              </p:nvSpPr>
              <p:spPr bwMode="auto">
                <a:xfrm>
                  <a:off x="1588" y="2627"/>
                  <a:ext cx="3754" cy="252"/>
                </a:xfrm>
                <a:prstGeom prst="rect">
                  <a:avLst/>
                </a:prstGeom>
                <a:solidFill>
                  <a:schemeClr val="accent1"/>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3" name="Rectangle 39"/>
                <p:cNvSpPr>
                  <a:spLocks noChangeAspect="1" noChangeArrowheads="1"/>
                </p:cNvSpPr>
                <p:nvPr/>
              </p:nvSpPr>
              <p:spPr bwMode="auto">
                <a:xfrm>
                  <a:off x="2902" y="2636"/>
                  <a:ext cx="1102" cy="231"/>
                </a:xfrm>
                <a:prstGeom prst="rect">
                  <a:avLst/>
                </a:prstGeom>
                <a:solidFill>
                  <a:schemeClr val="accent1"/>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Internet Protocol</a:t>
                  </a:r>
                </a:p>
              </p:txBody>
            </p:sp>
          </p:grpSp>
          <p:sp>
            <p:nvSpPr>
              <p:cNvPr id="492584" name="Line 40"/>
              <p:cNvSpPr>
                <a:spLocks noChangeAspect="1" noChangeShapeType="1"/>
              </p:cNvSpPr>
              <p:nvPr/>
            </p:nvSpPr>
            <p:spPr bwMode="auto">
              <a:xfrm flipV="1">
                <a:off x="3493" y="1716"/>
                <a:ext cx="0" cy="911"/>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9" name="Group 41"/>
            <p:cNvGrpSpPr>
              <a:grpSpLocks/>
            </p:cNvGrpSpPr>
            <p:nvPr/>
          </p:nvGrpSpPr>
          <p:grpSpPr bwMode="auto">
            <a:xfrm>
              <a:off x="1720" y="1703"/>
              <a:ext cx="4065" cy="509"/>
              <a:chOff x="1588" y="1703"/>
              <a:chExt cx="3752" cy="509"/>
            </a:xfrm>
          </p:grpSpPr>
          <p:sp>
            <p:nvSpPr>
              <p:cNvPr id="492586" name="Rectangle 42"/>
              <p:cNvSpPr>
                <a:spLocks noChangeAspect="1" noChangeArrowheads="1"/>
              </p:cNvSpPr>
              <p:nvPr/>
            </p:nvSpPr>
            <p:spPr bwMode="auto">
              <a:xfrm>
                <a:off x="1588" y="1712"/>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72" name="Group 43"/>
              <p:cNvGrpSpPr>
                <a:grpSpLocks/>
              </p:cNvGrpSpPr>
              <p:nvPr/>
            </p:nvGrpSpPr>
            <p:grpSpPr bwMode="auto">
              <a:xfrm>
                <a:off x="2101" y="1703"/>
                <a:ext cx="2731" cy="509"/>
                <a:chOff x="2101" y="1703"/>
                <a:chExt cx="2731" cy="509"/>
              </a:xfrm>
            </p:grpSpPr>
            <p:sp>
              <p:nvSpPr>
                <p:cNvPr id="492588" name="Line 44"/>
                <p:cNvSpPr>
                  <a:spLocks noChangeAspect="1" noChangeShapeType="1"/>
                </p:cNvSpPr>
                <p:nvPr/>
              </p:nvSpPr>
              <p:spPr bwMode="auto">
                <a:xfrm flipV="1">
                  <a:off x="2101" y="1703"/>
                  <a:ext cx="0" cy="49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9" name="Line 45"/>
                <p:cNvSpPr>
                  <a:spLocks noChangeAspect="1" noChangeShapeType="1"/>
                </p:cNvSpPr>
                <p:nvPr/>
              </p:nvSpPr>
              <p:spPr bwMode="auto">
                <a:xfrm flipV="1">
                  <a:off x="4832" y="1705"/>
                  <a:ext cx="0" cy="497"/>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0" name="Text Box 46"/>
                <p:cNvSpPr txBox="1">
                  <a:spLocks noChangeAspect="1" noChangeArrowheads="1"/>
                </p:cNvSpPr>
                <p:nvPr/>
              </p:nvSpPr>
              <p:spPr bwMode="auto">
                <a:xfrm>
                  <a:off x="2136" y="1750"/>
                  <a:ext cx="11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Transmission</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Control Protocol</a:t>
                  </a:r>
                </a:p>
              </p:txBody>
            </p:sp>
            <p:sp>
              <p:nvSpPr>
                <p:cNvPr id="492591" name="Text Box 47"/>
                <p:cNvSpPr txBox="1">
                  <a:spLocks noChangeAspect="1" noChangeArrowheads="1"/>
                </p:cNvSpPr>
                <p:nvPr/>
              </p:nvSpPr>
              <p:spPr bwMode="auto">
                <a:xfrm>
                  <a:off x="3618" y="1750"/>
                  <a:ext cx="10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User Datagram</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Protocol</a:t>
                  </a:r>
                </a:p>
              </p:txBody>
            </p:sp>
          </p:grpSp>
        </p:grpSp>
        <p:sp>
          <p:nvSpPr>
            <p:cNvPr id="492592" name="Text Box 48"/>
            <p:cNvSpPr txBox="1">
              <a:spLocks noChangeAspect="1" noChangeArrowheads="1"/>
            </p:cNvSpPr>
            <p:nvPr/>
          </p:nvSpPr>
          <p:spPr bwMode="auto">
            <a:xfrm>
              <a:off x="5205" y="1827"/>
              <a:ext cx="586" cy="289"/>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OSPF</a:t>
              </a:r>
            </a:p>
          </p:txBody>
        </p:sp>
        <p:grpSp>
          <p:nvGrpSpPr>
            <p:cNvPr id="35861" name="Group 49"/>
            <p:cNvGrpSpPr>
              <a:grpSpLocks/>
            </p:cNvGrpSpPr>
            <p:nvPr/>
          </p:nvGrpSpPr>
          <p:grpSpPr bwMode="auto">
            <a:xfrm>
              <a:off x="4224" y="1374"/>
              <a:ext cx="555" cy="252"/>
              <a:chOff x="3899" y="1374"/>
              <a:chExt cx="512" cy="252"/>
            </a:xfrm>
          </p:grpSpPr>
          <p:sp>
            <p:nvSpPr>
              <p:cNvPr id="492594" name="Rectangle 50"/>
              <p:cNvSpPr>
                <a:spLocks noChangeAspect="1" noChangeArrowheads="1"/>
              </p:cNvSpPr>
              <p:nvPr/>
            </p:nvSpPr>
            <p:spPr bwMode="auto">
              <a:xfrm>
                <a:off x="3899" y="1374"/>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5" name="Rectangle 51"/>
              <p:cNvSpPr>
                <a:spLocks noChangeAspect="1" noChangeArrowheads="1"/>
              </p:cNvSpPr>
              <p:nvPr/>
            </p:nvSpPr>
            <p:spPr bwMode="auto">
              <a:xfrm>
                <a:off x="4008" y="1390"/>
                <a:ext cx="30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RIP</a:t>
                </a:r>
              </a:p>
            </p:txBody>
          </p:sp>
        </p:grpSp>
        <p:sp>
          <p:nvSpPr>
            <p:cNvPr id="492596" name="Line 52"/>
            <p:cNvSpPr>
              <a:spLocks noChangeAspect="1" noChangeShapeType="1"/>
            </p:cNvSpPr>
            <p:nvPr/>
          </p:nvSpPr>
          <p:spPr bwMode="auto">
            <a:xfrm flipH="1">
              <a:off x="3493" y="1246"/>
              <a:ext cx="291" cy="464"/>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7" name="Line 53"/>
            <p:cNvSpPr>
              <a:spLocks noChangeAspect="1" noChangeShapeType="1"/>
            </p:cNvSpPr>
            <p:nvPr/>
          </p:nvSpPr>
          <p:spPr bwMode="auto">
            <a:xfrm>
              <a:off x="3784" y="1251"/>
              <a:ext cx="286" cy="45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8" name="Text Box 54"/>
            <p:cNvSpPr txBox="1">
              <a:spLocks noChangeAspect="1" noChangeArrowheads="1"/>
            </p:cNvSpPr>
            <p:nvPr/>
          </p:nvSpPr>
          <p:spPr bwMode="auto">
            <a:xfrm>
              <a:off x="1694" y="1750"/>
              <a:ext cx="586" cy="462"/>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RTP</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RTCP</a:t>
              </a:r>
            </a:p>
          </p:txBody>
        </p:sp>
        <p:grpSp>
          <p:nvGrpSpPr>
            <p:cNvPr id="35865" name="Group 55"/>
            <p:cNvGrpSpPr>
              <a:grpSpLocks/>
            </p:cNvGrpSpPr>
            <p:nvPr/>
          </p:nvGrpSpPr>
          <p:grpSpPr bwMode="auto">
            <a:xfrm>
              <a:off x="1725" y="3072"/>
              <a:ext cx="4142" cy="992"/>
              <a:chOff x="1592" y="3040"/>
              <a:chExt cx="3824" cy="1152"/>
            </a:xfrm>
          </p:grpSpPr>
          <p:sp>
            <p:nvSpPr>
              <p:cNvPr id="492600" name="Rectangle 56"/>
              <p:cNvSpPr>
                <a:spLocks noChangeArrowheads="1"/>
              </p:cNvSpPr>
              <p:nvPr/>
            </p:nvSpPr>
            <p:spPr bwMode="auto">
              <a:xfrm>
                <a:off x="1592" y="3040"/>
                <a:ext cx="3824" cy="1152"/>
              </a:xfrm>
              <a:prstGeom prst="rect">
                <a:avLst/>
              </a:prstGeom>
              <a:solidFill>
                <a:srgbClr val="FF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601" name="Rectangle 57"/>
              <p:cNvSpPr>
                <a:spLocks noChangeArrowheads="1"/>
              </p:cNvSpPr>
              <p:nvPr/>
            </p:nvSpPr>
            <p:spPr bwMode="auto">
              <a:xfrm>
                <a:off x="1720" y="3200"/>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CIRCUITOS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PPP</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DIAL UP</a:t>
                </a:r>
                <a:r>
                  <a:rPr lang="es-ES_tradnl" sz="1000" i="0">
                    <a:solidFill>
                      <a:srgbClr val="000000"/>
                    </a:solidFill>
                    <a:effectLst>
                      <a:outerShdw blurRad="38100" dist="38100" dir="2700000" algn="tl">
                        <a:srgbClr val="FFFFFF"/>
                      </a:outerShdw>
                    </a:effectLst>
                    <a:latin typeface="Helvetica" pitchFamily="34" charset="0"/>
                  </a:rPr>
                  <a:t>	ANALÓGICO</a:t>
                </a:r>
              </a:p>
              <a:p>
                <a:pPr>
                  <a:lnSpc>
                    <a:spcPct val="100000"/>
                  </a:lnSpc>
                  <a:spcBef>
                    <a:spcPct val="0"/>
                  </a:spcBef>
                  <a:buFontTx/>
                  <a:buNone/>
                  <a:defRPr/>
                </a:pPr>
                <a:r>
                  <a:rPr lang="es-ES_tradnl" sz="1000" i="0">
                    <a:solidFill>
                      <a:srgbClr val="000000"/>
                    </a:solidFill>
                    <a:effectLst>
                      <a:outerShdw blurRad="38100" dist="38100" dir="2700000" algn="tl">
                        <a:srgbClr val="FFFFFF"/>
                      </a:outerShdw>
                    </a:effectLst>
                    <a:latin typeface="Helvetica" pitchFamily="34" charset="0"/>
                  </a:rPr>
                  <a:t>	DIGITAL</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LINEAS DEDICADAS</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buFontTx/>
                  <a:buNone/>
                  <a:defRPr/>
                </a:pPr>
                <a:endParaRPr lang="es-ES_tradnl" sz="1000" i="0">
                  <a:solidFill>
                    <a:srgbClr val="000000"/>
                  </a:solidFill>
                  <a:effectLst>
                    <a:outerShdw blurRad="38100" dist="38100" dir="2700000" algn="tl">
                      <a:srgbClr val="FFFFFF"/>
                    </a:outerShdw>
                  </a:effectLst>
                  <a:latin typeface="Helvetica" pitchFamily="34" charset="0"/>
                </a:endParaRPr>
              </a:p>
            </p:txBody>
          </p:sp>
          <p:sp>
            <p:nvSpPr>
              <p:cNvPr id="492602" name="Rectangle 58"/>
              <p:cNvSpPr>
                <a:spLocks noChangeArrowheads="1"/>
              </p:cNvSpPr>
              <p:nvPr/>
            </p:nvSpPr>
            <p:spPr bwMode="auto">
              <a:xfrm>
                <a:off x="3584" y="3208"/>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PAQUETES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FRAME RELAY</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X.25</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ATM</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3DF4C02-EA99-463E-90EF-CEF7F9F1B614}" type="slidenum">
              <a:rPr lang="en-US"/>
              <a:pPr>
                <a:defRPr/>
              </a:pPr>
              <a:t>31</a:t>
            </a:fld>
            <a:endParaRPr lang="en-US"/>
          </a:p>
        </p:txBody>
      </p:sp>
      <p:sp>
        <p:nvSpPr>
          <p:cNvPr id="454658"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AR" b="1" i="1" smtClean="0">
                <a:solidFill>
                  <a:srgbClr val="FF9900"/>
                </a:solidFill>
                <a:effectLst>
                  <a:outerShdw blurRad="38100" dist="38100" dir="2700000" algn="tl">
                    <a:srgbClr val="000000"/>
                  </a:outerShdw>
                </a:effectLst>
                <a:latin typeface="Arial" charset="0"/>
              </a:rPr>
              <a:t>Protocolos - Elementos</a:t>
            </a:r>
            <a:endParaRPr lang="es-ES" b="1" i="1" smtClean="0">
              <a:solidFill>
                <a:srgbClr val="FF9900"/>
              </a:solidFill>
              <a:effectLst>
                <a:outerShdw blurRad="38100" dist="38100" dir="2700000" algn="tl">
                  <a:srgbClr val="000000"/>
                </a:outerShdw>
              </a:effectLst>
              <a:latin typeface="Arial" charset="0"/>
            </a:endParaRPr>
          </a:p>
        </p:txBody>
      </p:sp>
      <p:sp>
        <p:nvSpPr>
          <p:cNvPr id="454665" name="Rectangle 9"/>
          <p:cNvSpPr>
            <a:spLocks noGrp="1" noChangeArrowheads="1"/>
          </p:cNvSpPr>
          <p:nvPr>
            <p:ph type="body" idx="1"/>
          </p:nvPr>
        </p:nvSpPr>
        <p:spPr>
          <a:solidFill>
            <a:srgbClr val="DDDDDD"/>
          </a:solidFill>
          <a:ln w="57150" cap="flat" cmpd="thinThick" algn="ctr">
            <a:solidFill>
              <a:schemeClr val="tx1"/>
            </a:solidFill>
          </a:ln>
        </p:spPr>
        <p:txBody>
          <a:bodyPr/>
          <a:lstStyle/>
          <a:p>
            <a:pPr>
              <a:lnSpc>
                <a:spcPct val="80000"/>
              </a:lnSpc>
              <a:defRPr/>
            </a:pPr>
            <a:r>
              <a:rPr lang="es-AR" b="1" i="1" u="sng" smtClean="0">
                <a:effectLst>
                  <a:outerShdw blurRad="38100" dist="38100" dir="2700000" algn="tl">
                    <a:srgbClr val="FFFFFF"/>
                  </a:outerShdw>
                </a:effectLst>
                <a:latin typeface="Arial" charset="0"/>
              </a:rPr>
              <a:t>Síntesis:</a:t>
            </a:r>
            <a:r>
              <a:rPr lang="es-AR" b="1" i="1" smtClean="0">
                <a:effectLst>
                  <a:outerShdw blurRad="38100" dist="38100" dir="2700000" algn="tl">
                    <a:srgbClr val="FFFFFF"/>
                  </a:outerShdw>
                </a:effectLst>
                <a:latin typeface="Arial" charset="0"/>
              </a:rPr>
              <a:t> Aspectos tales como el formato de datos, codificación y niveles de señal.</a:t>
            </a:r>
          </a:p>
          <a:p>
            <a:pPr>
              <a:lnSpc>
                <a:spcPct val="80000"/>
              </a:lnSpc>
              <a:defRPr/>
            </a:pPr>
            <a:r>
              <a:rPr lang="es-AR" b="1" i="1" u="sng" smtClean="0">
                <a:effectLst>
                  <a:outerShdw blurRad="38100" dist="38100" dir="2700000" algn="tl">
                    <a:srgbClr val="FFFFFF"/>
                  </a:outerShdw>
                </a:effectLst>
                <a:latin typeface="Arial" charset="0"/>
              </a:rPr>
              <a:t>Semántica:</a:t>
            </a:r>
            <a:r>
              <a:rPr lang="es-AR" b="1" i="1" smtClean="0">
                <a:effectLst>
                  <a:outerShdw blurRad="38100" dist="38100" dir="2700000" algn="tl">
                    <a:srgbClr val="FFFFFF"/>
                  </a:outerShdw>
                </a:effectLst>
                <a:latin typeface="Arial" charset="0"/>
              </a:rPr>
              <a:t> Información de control para coordinar y manejar los potenciales errores.</a:t>
            </a:r>
          </a:p>
          <a:p>
            <a:pPr>
              <a:lnSpc>
                <a:spcPct val="80000"/>
              </a:lnSpc>
              <a:defRPr/>
            </a:pPr>
            <a:r>
              <a:rPr lang="es-AR" b="1" i="1" u="sng" smtClean="0">
                <a:effectLst>
                  <a:outerShdw blurRad="38100" dist="38100" dir="2700000" algn="tl">
                    <a:srgbClr val="FFFFFF"/>
                  </a:outerShdw>
                </a:effectLst>
                <a:latin typeface="Arial" charset="0"/>
              </a:rPr>
              <a:t>Temporización:</a:t>
            </a:r>
            <a:r>
              <a:rPr lang="es-AR" b="1" i="1" smtClean="0">
                <a:effectLst>
                  <a:outerShdw blurRad="38100" dist="38100" dir="2700000" algn="tl">
                    <a:srgbClr val="FFFFFF"/>
                  </a:outerShdw>
                </a:effectLst>
                <a:latin typeface="Arial" charset="0"/>
              </a:rPr>
              <a:t> Coordinación en la velocidad y el orden secuencial de la información.</a:t>
            </a:r>
            <a:endParaRPr lang="es-ES" b="1" i="1" smtClean="0">
              <a:effectLst>
                <a:outerShdw blurRad="38100" dist="38100" dir="2700000" algn="tl">
                  <a:srgbClr val="FFFFFF"/>
                </a:outerShdw>
              </a:effectLst>
              <a:latin typeface="Arial" charset="0"/>
            </a:endParaRPr>
          </a:p>
          <a:p>
            <a:pPr>
              <a:lnSpc>
                <a:spcPct val="80000"/>
              </a:lnSpc>
              <a:defRPr/>
            </a:pPr>
            <a:endParaRPr lang="es-ES" b="1" i="1" smtClean="0">
              <a:effectLst>
                <a:outerShdw blurRad="38100" dist="38100" dir="2700000" algn="tl">
                  <a:srgbClr val="FFFFFF"/>
                </a:outerShdw>
              </a:effectLst>
              <a:latin typeface="Arial" charset="0"/>
            </a:endParaRP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2CA2B18-42FF-4545-B505-695371A1FA4B}" type="slidenum">
              <a:rPr lang="en-US"/>
              <a:pPr>
                <a:defRPr/>
              </a:pPr>
              <a:t>32</a:t>
            </a:fld>
            <a:endParaRPr lang="en-US"/>
          </a:p>
        </p:txBody>
      </p:sp>
      <p:sp>
        <p:nvSpPr>
          <p:cNvPr id="267266" name="Rectangle 2"/>
          <p:cNvSpPr>
            <a:spLocks noGrp="1" noChangeArrowheads="1"/>
          </p:cNvSpPr>
          <p:nvPr>
            <p:ph type="title"/>
          </p:nvPr>
        </p:nvSpPr>
        <p:spPr>
          <a:xfrm>
            <a:off x="742950" y="609600"/>
            <a:ext cx="8420100" cy="1306513"/>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Protocolos </a:t>
            </a:r>
            <a:br>
              <a:rPr lang="es-ES_tradnl" sz="4000" b="1" i="1" smtClean="0">
                <a:solidFill>
                  <a:srgbClr val="FF9900"/>
                </a:solidFill>
                <a:effectLst>
                  <a:outerShdw blurRad="38100" dist="38100" dir="2700000" algn="tl">
                    <a:srgbClr val="000000"/>
                  </a:outerShdw>
                </a:effectLst>
                <a:latin typeface="Arial" charset="0"/>
              </a:rPr>
            </a:br>
            <a:r>
              <a:rPr lang="es-ES_tradnl" sz="4000" b="1" i="1" smtClean="0">
                <a:solidFill>
                  <a:srgbClr val="FF9900"/>
                </a:solidFill>
                <a:effectLst>
                  <a:outerShdw blurRad="38100" dist="38100" dir="2700000" algn="tl">
                    <a:srgbClr val="000000"/>
                  </a:outerShdw>
                </a:effectLst>
                <a:latin typeface="Arial" charset="0"/>
              </a:rPr>
              <a:t>Tipos</a:t>
            </a:r>
          </a:p>
        </p:txBody>
      </p:sp>
      <p:sp>
        <p:nvSpPr>
          <p:cNvPr id="267267" name="Rectangle 3"/>
          <p:cNvSpPr>
            <a:spLocks noChangeArrowheads="1"/>
          </p:cNvSpPr>
          <p:nvPr/>
        </p:nvSpPr>
        <p:spPr bwMode="auto">
          <a:xfrm>
            <a:off x="908050" y="2590800"/>
            <a:ext cx="8337550" cy="21050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a:effectLst>
                  <a:outerShdw blurRad="38100" dist="38100" dir="2700000" algn="tl">
                    <a:srgbClr val="FFFFFF"/>
                  </a:outerShdw>
                </a:effectLst>
              </a:rPr>
              <a:t>Para comunicaciones Sincrónicas</a:t>
            </a:r>
          </a:p>
          <a:p>
            <a:pPr marL="342900" indent="-342900">
              <a:lnSpc>
                <a:spcPct val="100000"/>
              </a:lnSpc>
              <a:defRPr/>
            </a:pPr>
            <a:endParaRPr lang="es-ES_tradnl" sz="3200">
              <a:effectLst>
                <a:outerShdw blurRad="38100" dist="38100" dir="2700000" algn="tl">
                  <a:srgbClr val="FFFFFF"/>
                </a:outerShdw>
              </a:effectLst>
            </a:endParaRPr>
          </a:p>
          <a:p>
            <a:pPr marL="342900" indent="-342900">
              <a:lnSpc>
                <a:spcPct val="100000"/>
              </a:lnSpc>
              <a:defRPr/>
            </a:pPr>
            <a:r>
              <a:rPr lang="es-ES_tradnl" sz="3200">
                <a:effectLst>
                  <a:outerShdw blurRad="38100" dist="38100" dir="2700000" algn="tl">
                    <a:srgbClr val="FFFFFF"/>
                  </a:outerShdw>
                </a:effectLst>
              </a:rPr>
              <a:t>Para comunicaciones Asincrónicas  </a:t>
            </a:r>
          </a:p>
          <a:p>
            <a:pPr marL="342900" indent="-342900">
              <a:lnSpc>
                <a:spcPct val="100000"/>
              </a:lnSpc>
              <a:defRPr/>
            </a:pPr>
            <a:endParaRPr lang="es-ES_tradnl" sz="3200">
              <a:effectLst>
                <a:outerShdw blurRad="38100" dist="38100" dir="2700000" algn="tl">
                  <a:srgbClr val="FFFFFF"/>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EE507D3-A10E-4C74-9F8B-A1ED8D79F4DE}" type="slidenum">
              <a:rPr lang="en-US"/>
              <a:pPr>
                <a:defRPr/>
              </a:pPr>
              <a:t>33</a:t>
            </a:fld>
            <a:endParaRPr lang="en-US"/>
          </a:p>
        </p:txBody>
      </p:sp>
      <p:sp>
        <p:nvSpPr>
          <p:cNvPr id="457730"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a:t>
            </a:r>
            <a:r>
              <a:rPr lang="es-ES" b="1" i="1" smtClean="0">
                <a:solidFill>
                  <a:srgbClr val="FF9900"/>
                </a:solidFill>
                <a:effectLst>
                  <a:outerShdw blurRad="38100" dist="38100" dir="2700000" algn="tl">
                    <a:srgbClr val="000000"/>
                  </a:outerShdw>
                </a:effectLst>
                <a:latin typeface="Arial" charset="0"/>
              </a:rPr>
              <a:t> - Características </a:t>
            </a:r>
          </a:p>
        </p:txBody>
      </p:sp>
      <p:sp>
        <p:nvSpPr>
          <p:cNvPr id="457731" name="Rectangle 3"/>
          <p:cNvSpPr>
            <a:spLocks noGrp="1" noChangeArrowheads="1"/>
          </p:cNvSpPr>
          <p:nvPr>
            <p:ph type="body" idx="1"/>
          </p:nvPr>
        </p:nvSpPr>
        <p:spPr>
          <a:xfrm>
            <a:off x="776288" y="2060575"/>
            <a:ext cx="8420100" cy="3679825"/>
          </a:xfrm>
          <a:solidFill>
            <a:srgbClr val="DDDDDD"/>
          </a:solidFill>
          <a:ln w="57150" cap="flat" cmpd="thinThick" algn="ctr">
            <a:solidFill>
              <a:schemeClr val="tx1"/>
            </a:solidFill>
          </a:ln>
        </p:spPr>
        <p:txBody>
          <a:bodyPr/>
          <a:lstStyle/>
          <a:p>
            <a:pPr>
              <a:defRPr/>
            </a:pPr>
            <a:r>
              <a:rPr lang="es-AR" sz="3600" b="1" i="1" smtClean="0">
                <a:effectLst>
                  <a:outerShdw blurRad="38100" dist="38100" dir="2700000" algn="tl">
                    <a:srgbClr val="FFFFFF"/>
                  </a:outerShdw>
                </a:effectLst>
                <a:latin typeface="Arial" charset="0"/>
              </a:rPr>
              <a:t>Directo - Indirecto</a:t>
            </a:r>
          </a:p>
          <a:p>
            <a:pPr>
              <a:defRPr/>
            </a:pPr>
            <a:r>
              <a:rPr lang="es-AR" sz="3600" b="1" i="1" smtClean="0">
                <a:effectLst>
                  <a:outerShdw blurRad="38100" dist="38100" dir="2700000" algn="tl">
                    <a:srgbClr val="FFFFFF"/>
                  </a:outerShdw>
                </a:effectLst>
                <a:latin typeface="Arial" charset="0"/>
              </a:rPr>
              <a:t>Monolítico- Estructurado</a:t>
            </a:r>
          </a:p>
          <a:p>
            <a:pPr>
              <a:defRPr/>
            </a:pPr>
            <a:r>
              <a:rPr lang="es-AR" sz="3600" b="1" i="1" smtClean="0">
                <a:effectLst>
                  <a:outerShdw blurRad="38100" dist="38100" dir="2700000" algn="tl">
                    <a:srgbClr val="FFFFFF"/>
                  </a:outerShdw>
                </a:effectLst>
                <a:latin typeface="Arial" charset="0"/>
              </a:rPr>
              <a:t>Simétrico Asimétrico</a:t>
            </a:r>
          </a:p>
          <a:p>
            <a:pPr>
              <a:defRPr/>
            </a:pPr>
            <a:r>
              <a:rPr lang="es-AR" sz="3600" b="1" i="1" smtClean="0">
                <a:effectLst>
                  <a:outerShdw blurRad="38100" dist="38100" dir="2700000" algn="tl">
                    <a:srgbClr val="FFFFFF"/>
                  </a:outerShdw>
                </a:effectLst>
                <a:latin typeface="Arial" charset="0"/>
              </a:rPr>
              <a:t>Normalizado No normalizado</a:t>
            </a:r>
            <a:endParaRPr lang="es-ES" sz="3600" b="1" i="1" smtClean="0">
              <a:effectLst>
                <a:outerShdw blurRad="38100" dist="38100" dir="2700000" algn="tl">
                  <a:srgbClr val="FFFFFF"/>
                </a:outerShdw>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04FAD737-409F-49FA-8227-A31B4F52D5B9}" type="slidenum">
              <a:rPr lang="en-US"/>
              <a:pPr>
                <a:defRPr/>
              </a:pPr>
              <a:t>34</a:t>
            </a:fld>
            <a:endParaRPr lang="en-US"/>
          </a:p>
        </p:txBody>
      </p:sp>
      <p:sp>
        <p:nvSpPr>
          <p:cNvPr id="268290"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Tareas</a:t>
            </a:r>
          </a:p>
        </p:txBody>
      </p:sp>
      <p:sp>
        <p:nvSpPr>
          <p:cNvPr id="268291" name="Text Box 3"/>
          <p:cNvSpPr txBox="1">
            <a:spLocks noChangeArrowheads="1"/>
          </p:cNvSpPr>
          <p:nvPr/>
        </p:nvSpPr>
        <p:spPr bwMode="auto">
          <a:xfrm>
            <a:off x="488950" y="1555750"/>
            <a:ext cx="9417050" cy="5302250"/>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a:effectLst>
                  <a:outerShdw blurRad="38100" dist="38100" dir="2700000" algn="tl">
                    <a:srgbClr val="FFFFFF"/>
                  </a:outerShdw>
                </a:effectLst>
              </a:rPr>
              <a:t>Establecer el canal de comunicaciones en caso de ser conmutado.</a:t>
            </a:r>
          </a:p>
          <a:p>
            <a:pPr marL="342900" indent="-342900">
              <a:lnSpc>
                <a:spcPct val="100000"/>
              </a:lnSpc>
              <a:defRPr/>
            </a:pPr>
            <a:r>
              <a:rPr lang="es-ES_tradnl" sz="3200">
                <a:effectLst>
                  <a:outerShdw blurRad="38100" dist="38100" dir="2700000" algn="tl">
                    <a:srgbClr val="FFFFFF"/>
                  </a:outerShdw>
                </a:effectLst>
              </a:rPr>
              <a:t>Establecer la transmisión (Modo de Control).</a:t>
            </a:r>
          </a:p>
          <a:p>
            <a:pPr marL="342900" indent="-342900">
              <a:lnSpc>
                <a:spcPct val="100000"/>
              </a:lnSpc>
              <a:defRPr/>
            </a:pPr>
            <a:r>
              <a:rPr lang="es-ES_tradnl" sz="3200">
                <a:effectLst>
                  <a:outerShdw blurRad="38100" dist="38100" dir="2700000" algn="tl">
                    <a:srgbClr val="FFFFFF"/>
                  </a:outerShdw>
                </a:effectLst>
              </a:rPr>
              <a:t>Efectuar la Transmisión(Modo Información).</a:t>
            </a:r>
          </a:p>
          <a:p>
            <a:pPr marL="342900" indent="-342900">
              <a:lnSpc>
                <a:spcPct val="100000"/>
              </a:lnSpc>
              <a:defRPr/>
            </a:pPr>
            <a:r>
              <a:rPr lang="es-ES_tradnl" sz="3200">
                <a:effectLst>
                  <a:outerShdw blurRad="38100" dist="38100" dir="2700000" algn="tl">
                    <a:srgbClr val="FFFFFF"/>
                  </a:outerShdw>
                </a:effectLst>
              </a:rPr>
              <a:t>Verificar las transmisión.</a:t>
            </a:r>
          </a:p>
          <a:p>
            <a:pPr marL="342900" indent="-342900">
              <a:lnSpc>
                <a:spcPct val="100000"/>
              </a:lnSpc>
              <a:defRPr/>
            </a:pPr>
            <a:r>
              <a:rPr lang="es-ES_tradnl" sz="3200">
                <a:effectLst>
                  <a:outerShdw blurRad="38100" dist="38100" dir="2700000" algn="tl">
                    <a:srgbClr val="FFFFFF"/>
                  </a:outerShdw>
                </a:effectLst>
              </a:rPr>
              <a:t>Fin de la transmisión.</a:t>
            </a:r>
          </a:p>
          <a:p>
            <a:pPr marL="342900" indent="-342900">
              <a:lnSpc>
                <a:spcPct val="100000"/>
              </a:lnSpc>
              <a:defRPr/>
            </a:pPr>
            <a:r>
              <a:rPr lang="es-ES_tradnl" sz="3200">
                <a:effectLst>
                  <a:outerShdw blurRad="38100" dist="38100" dir="2700000" algn="tl">
                    <a:srgbClr val="FFFFFF"/>
                  </a:outerShdw>
                </a:effectLst>
              </a:rPr>
              <a:t>Corte del canal.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DE35C26C-0672-494D-9020-63D56A8AE98F}" type="slidenum">
              <a:rPr lang="en-US"/>
              <a:pPr>
                <a:defRPr/>
              </a:pPr>
              <a:t>35</a:t>
            </a:fld>
            <a:endParaRPr lang="en-US"/>
          </a:p>
        </p:txBody>
      </p:sp>
      <p:sp>
        <p:nvSpPr>
          <p:cNvPr id="459778"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Funciones</a:t>
            </a:r>
          </a:p>
        </p:txBody>
      </p:sp>
      <p:sp>
        <p:nvSpPr>
          <p:cNvPr id="459779" name="Text Box 3"/>
          <p:cNvSpPr txBox="1">
            <a:spLocks noChangeArrowheads="1"/>
          </p:cNvSpPr>
          <p:nvPr/>
        </p:nvSpPr>
        <p:spPr bwMode="auto">
          <a:xfrm>
            <a:off x="200025" y="1555750"/>
            <a:ext cx="9361488" cy="4681538"/>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AR" sz="3200">
                <a:effectLst>
                  <a:outerShdw blurRad="38100" dist="38100" dir="2700000" algn="tl">
                    <a:srgbClr val="FFFFFF"/>
                  </a:outerShdw>
                </a:effectLst>
              </a:rPr>
              <a:t>Segmentación y Ensamblado:</a:t>
            </a:r>
          </a:p>
          <a:p>
            <a:pPr marL="342900" indent="-342900">
              <a:lnSpc>
                <a:spcPct val="100000"/>
              </a:lnSpc>
              <a:defRPr/>
            </a:pPr>
            <a:r>
              <a:rPr lang="es-AR" sz="3200">
                <a:effectLst>
                  <a:outerShdw blurRad="38100" dist="38100" dir="2700000" algn="tl">
                    <a:srgbClr val="FFFFFF"/>
                  </a:outerShdw>
                </a:effectLst>
              </a:rPr>
              <a:t>Encapsulamiento:</a:t>
            </a:r>
          </a:p>
          <a:p>
            <a:pPr marL="342900" indent="-342900">
              <a:lnSpc>
                <a:spcPct val="100000"/>
              </a:lnSpc>
              <a:defRPr/>
            </a:pPr>
            <a:r>
              <a:rPr lang="es-AR" sz="3200">
                <a:effectLst>
                  <a:outerShdw blurRad="38100" dist="38100" dir="2700000" algn="tl">
                    <a:srgbClr val="FFFFFF"/>
                  </a:outerShdw>
                </a:effectLst>
              </a:rPr>
              <a:t>Control de conexión:</a:t>
            </a:r>
          </a:p>
          <a:p>
            <a:pPr marL="342900" indent="-342900">
              <a:lnSpc>
                <a:spcPct val="100000"/>
              </a:lnSpc>
              <a:defRPr/>
            </a:pPr>
            <a:r>
              <a:rPr lang="es-AR" sz="3200">
                <a:effectLst>
                  <a:outerShdw blurRad="38100" dist="38100" dir="2700000" algn="tl">
                    <a:srgbClr val="FFFFFF"/>
                  </a:outerShdw>
                </a:effectLst>
              </a:rPr>
              <a:t>Entrega en orden:</a:t>
            </a:r>
          </a:p>
          <a:p>
            <a:pPr marL="342900" indent="-342900">
              <a:lnSpc>
                <a:spcPct val="100000"/>
              </a:lnSpc>
              <a:defRPr/>
            </a:pPr>
            <a:r>
              <a:rPr lang="es-AR" sz="3200">
                <a:effectLst>
                  <a:outerShdw blurRad="38100" dist="38100" dir="2700000" algn="tl">
                    <a:srgbClr val="FFFFFF"/>
                  </a:outerShdw>
                </a:effectLst>
              </a:rPr>
              <a:t>Control de flujo:</a:t>
            </a:r>
          </a:p>
          <a:p>
            <a:pPr marL="342900" indent="-342900">
              <a:lnSpc>
                <a:spcPct val="100000"/>
              </a:lnSpc>
              <a:defRPr/>
            </a:pPr>
            <a:r>
              <a:rPr lang="es-AR" sz="3200">
                <a:effectLst>
                  <a:outerShdw blurRad="38100" dist="38100" dir="2700000" algn="tl">
                    <a:srgbClr val="FFFFFF"/>
                  </a:outerShdw>
                </a:effectLst>
              </a:rPr>
              <a:t>Control y detección de errores: </a:t>
            </a:r>
          </a:p>
          <a:p>
            <a:pPr marL="342900" indent="-342900">
              <a:lnSpc>
                <a:spcPct val="100000"/>
              </a:lnSpc>
              <a:defRPr/>
            </a:pPr>
            <a:r>
              <a:rPr lang="es-AR" sz="3200">
                <a:effectLst>
                  <a:outerShdw blurRad="38100" dist="38100" dir="2700000" algn="tl">
                    <a:srgbClr val="FFFFFF"/>
                  </a:outerShdw>
                </a:effectLst>
              </a:rPr>
              <a:t>Direccionamiento:</a:t>
            </a:r>
            <a:endParaRPr lang="es-ES_tradnl" sz="3200">
              <a:effectLst>
                <a:outerShdw blurRad="38100" dist="38100" dir="2700000" algn="tl">
                  <a:srgbClr val="FFFFFF"/>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63D8424-E8B8-4B81-A534-71144F8AD581}" type="slidenum">
              <a:rPr lang="en-US"/>
              <a:pPr>
                <a:defRPr/>
              </a:pPr>
              <a:t>36</a:t>
            </a:fld>
            <a:endParaRPr lang="en-US"/>
          </a:p>
        </p:txBody>
      </p:sp>
      <p:sp>
        <p:nvSpPr>
          <p:cNvPr id="269314" name="Rectangle 2"/>
          <p:cNvSpPr>
            <a:spLocks noGrp="1" noChangeArrowheads="1"/>
          </p:cNvSpPr>
          <p:nvPr>
            <p:ph type="title"/>
          </p:nvPr>
        </p:nvSpPr>
        <p:spPr>
          <a:xfrm>
            <a:off x="742950" y="0"/>
            <a:ext cx="8674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Familia de Protocolos</a:t>
            </a:r>
          </a:p>
        </p:txBody>
      </p:sp>
      <p:sp>
        <p:nvSpPr>
          <p:cNvPr id="269315" name="Rectangle 3"/>
          <p:cNvSpPr>
            <a:spLocks noGrp="1" noChangeArrowheads="1"/>
          </p:cNvSpPr>
          <p:nvPr>
            <p:ph type="body" idx="1"/>
          </p:nvPr>
        </p:nvSpPr>
        <p:spPr>
          <a:xfrm>
            <a:off x="415925" y="1371600"/>
            <a:ext cx="9490075" cy="4865688"/>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Necesidad de dividir el problema de la comunicación en partes : </a:t>
            </a:r>
          </a:p>
          <a:p>
            <a:pPr>
              <a:defRPr/>
            </a:pPr>
            <a:r>
              <a:rPr lang="es-ES_tradnl" b="1" i="1" smtClean="0">
                <a:effectLst>
                  <a:outerShdw blurRad="38100" dist="38100" dir="2700000" algn="tl">
                    <a:srgbClr val="FFFFFF"/>
                  </a:outerShdw>
                </a:effectLst>
                <a:latin typeface="Arial" charset="0"/>
              </a:rPr>
              <a:t>La División del Software aumenta la flexibilidad porque permite el uso de subgrupos de protocolos de acuerdo a la necesidad.</a:t>
            </a:r>
          </a:p>
          <a:p>
            <a:pPr>
              <a:defRPr/>
            </a:pPr>
            <a:r>
              <a:rPr lang="es-ES_tradnl" b="1" i="1" smtClean="0">
                <a:effectLst>
                  <a:outerShdw blurRad="38100" dist="38100" dir="2700000" algn="tl">
                    <a:srgbClr val="FFFFFF"/>
                  </a:outerShdw>
                </a:effectLst>
                <a:latin typeface="Arial" charset="0"/>
              </a:rPr>
              <a:t>Diseño Global en conjuntos operativos llamados grupos o familias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B1ED09E3-485A-42BC-8020-7F7D4CFD3CD7}" type="slidenum">
              <a:rPr lang="en-US"/>
              <a:pPr>
                <a:defRPr/>
              </a:pPr>
              <a:t>37</a:t>
            </a:fld>
            <a:endParaRPr lang="en-US"/>
          </a:p>
        </p:txBody>
      </p:sp>
      <p:sp>
        <p:nvSpPr>
          <p:cNvPr id="270338"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Estándares de Redes</a:t>
            </a:r>
          </a:p>
        </p:txBody>
      </p:sp>
      <p:sp>
        <p:nvSpPr>
          <p:cNvPr id="270339" name="Rectangle 3"/>
          <p:cNvSpPr>
            <a:spLocks noGrp="1" noChangeArrowheads="1"/>
          </p:cNvSpPr>
          <p:nvPr>
            <p:ph type="body" idx="1"/>
          </p:nvPr>
        </p:nvSpPr>
        <p:spPr>
          <a:xfrm>
            <a:off x="344488" y="1981200"/>
            <a:ext cx="9072562" cy="4256088"/>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Son Aquellas Normas Acordadas para poder producir la unificación de criterios entre los fabricantes de productos para redes de comunicaciones y telemáticas.</a:t>
            </a:r>
          </a:p>
          <a:p>
            <a:pPr>
              <a:defRPr/>
            </a:pPr>
            <a:r>
              <a:rPr lang="es-ES_tradnl" b="1" i="1" smtClean="0">
                <a:effectLst>
                  <a:outerShdw blurRad="38100" dist="38100" dir="2700000" algn="tl">
                    <a:srgbClr val="FFFFFF"/>
                  </a:outerShdw>
                </a:effectLst>
                <a:latin typeface="Arial" charset="0"/>
              </a:rPr>
              <a:t>La unificación o estandarización de criterios tiene como fin la interconexión de dichas redes.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77F1A91D-22AA-4F51-9353-CECF91522FF1}" type="slidenum">
              <a:rPr lang="en-US"/>
              <a:pPr>
                <a:defRPr/>
              </a:pPr>
              <a:t>38</a:t>
            </a:fld>
            <a:endParaRPr lang="en-US"/>
          </a:p>
        </p:txBody>
      </p:sp>
      <p:sp>
        <p:nvSpPr>
          <p:cNvPr id="27136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Modelo de Capas OSI (1984)</a:t>
            </a:r>
          </a:p>
        </p:txBody>
      </p:sp>
      <p:sp>
        <p:nvSpPr>
          <p:cNvPr id="271363" name="Rectangle 3"/>
          <p:cNvSpPr>
            <a:spLocks noGrp="1" noChangeArrowheads="1"/>
          </p:cNvSpPr>
          <p:nvPr>
            <p:ph type="body" idx="1"/>
          </p:nvPr>
        </p:nvSpPr>
        <p:spPr>
          <a:xfrm>
            <a:off x="742950" y="1628775"/>
            <a:ext cx="8420100" cy="4392613"/>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Reunir las Funciones Similares en un mismo nivel.</a:t>
            </a:r>
          </a:p>
          <a:p>
            <a:pPr>
              <a:defRPr/>
            </a:pPr>
            <a:r>
              <a:rPr lang="es-ES_tradnl" b="1" i="1" smtClean="0">
                <a:effectLst>
                  <a:outerShdw blurRad="38100" dist="38100" dir="2700000" algn="tl">
                    <a:srgbClr val="FFFFFF"/>
                  </a:outerShdw>
                </a:effectLst>
                <a:latin typeface="Arial" charset="0"/>
              </a:rPr>
              <a:t>Separar las funciones que son decididamente diferentes en el proceso o la tecnología aplicada.</a:t>
            </a:r>
          </a:p>
          <a:p>
            <a:pPr>
              <a:defRPr/>
            </a:pPr>
            <a:r>
              <a:rPr lang="es-ES_tradnl" b="1" i="1" smtClean="0">
                <a:effectLst>
                  <a:outerShdw blurRad="38100" dist="38100" dir="2700000" algn="tl">
                    <a:srgbClr val="FFFFFF"/>
                  </a:outerShdw>
                </a:effectLst>
                <a:latin typeface="Arial" charset="0"/>
              </a:rPr>
              <a:t>Evitar que un exceso de niveles complique la descripción o integración técnica de las Funciones.</a:t>
            </a:r>
          </a:p>
          <a:p>
            <a:pPr>
              <a:defRPr/>
            </a:pPr>
            <a:endParaRPr lang="es-ES_tradnl" b="1" i="1" smtClean="0">
              <a:effectLst>
                <a:outerShdw blurRad="38100" dist="38100" dir="2700000" algn="tl">
                  <a:srgbClr val="FFFFFF"/>
                </a:outerShdw>
              </a:effectLst>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B1F8D0A-BDBE-479E-AA8E-D338217DA9DE}" type="slidenum">
              <a:rPr lang="en-US"/>
              <a:pPr>
                <a:defRPr/>
              </a:pPr>
              <a:t>39</a:t>
            </a:fld>
            <a:endParaRPr lang="en-US"/>
          </a:p>
        </p:txBody>
      </p:sp>
      <p:sp>
        <p:nvSpPr>
          <p:cNvPr id="272386" name="Rectangle 2"/>
          <p:cNvSpPr>
            <a:spLocks noGrp="1" noChangeArrowheads="1"/>
          </p:cNvSpPr>
          <p:nvPr>
            <p:ph type="title"/>
          </p:nvPr>
        </p:nvSpPr>
        <p:spPr>
          <a:xfrm>
            <a:off x="825500" y="228600"/>
            <a:ext cx="8420100" cy="1471613"/>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Modelo de Capas OSI</a:t>
            </a:r>
          </a:p>
        </p:txBody>
      </p:sp>
      <p:sp>
        <p:nvSpPr>
          <p:cNvPr id="272387" name="Rectangle 3"/>
          <p:cNvSpPr>
            <a:spLocks noGrp="1" noChangeArrowheads="1"/>
          </p:cNvSpPr>
          <p:nvPr>
            <p:ph type="body" idx="1"/>
          </p:nvPr>
        </p:nvSpPr>
        <p:spPr>
          <a:xfrm>
            <a:off x="742950" y="1981200"/>
            <a:ext cx="8420100" cy="4256088"/>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Proceso de comunicación dividido en partes fácilmente manejables.</a:t>
            </a:r>
          </a:p>
          <a:p>
            <a:pPr>
              <a:defRPr/>
            </a:pPr>
            <a:r>
              <a:rPr lang="es-ES_tradnl" b="1" i="1" smtClean="0">
                <a:effectLst>
                  <a:outerShdw blurRad="38100" dist="38100" dir="2700000" algn="tl">
                    <a:srgbClr val="FFFFFF"/>
                  </a:outerShdw>
                </a:effectLst>
                <a:latin typeface="Arial" charset="0"/>
              </a:rPr>
              <a:t>Cambio de una capa no afecta a las restantes</a:t>
            </a:r>
          </a:p>
          <a:p>
            <a:pPr>
              <a:defRPr/>
            </a:pPr>
            <a:r>
              <a:rPr lang="es-ES_tradnl" b="1" i="1" smtClean="0">
                <a:effectLst>
                  <a:outerShdw blurRad="38100" dist="38100" dir="2700000" algn="tl">
                    <a:srgbClr val="FFFFFF"/>
                  </a:outerShdw>
                </a:effectLst>
                <a:latin typeface="Arial" charset="0"/>
              </a:rPr>
              <a:t>Intercambio de mensajes entre capas con procedimientos preestablecidos.</a:t>
            </a:r>
          </a:p>
          <a:p>
            <a:pPr>
              <a:defRPr/>
            </a:pPr>
            <a:r>
              <a:rPr lang="es-ES_tradnl" b="1" i="1" smtClean="0">
                <a:effectLst>
                  <a:outerShdw blurRad="38100" dist="38100" dir="2700000" algn="tl">
                    <a:srgbClr val="FFFFFF"/>
                  </a:outerShdw>
                </a:effectLst>
                <a:latin typeface="Arial" charset="0"/>
              </a:rPr>
              <a:t>Pila de protocolos.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57FC1C2B-9FF1-4918-99CB-AAF1D1932A80}" type="slidenum">
              <a:rPr lang="en-US"/>
              <a:pPr>
                <a:defRPr/>
              </a:pPr>
              <a:t>4</a:t>
            </a:fld>
            <a:endParaRPr lang="en-US"/>
          </a:p>
        </p:txBody>
      </p:sp>
      <p:sp>
        <p:nvSpPr>
          <p:cNvPr id="232450" name="Rectangle 2"/>
          <p:cNvSpPr>
            <a:spLocks noGrp="1" noChangeArrowheads="1"/>
          </p:cNvSpPr>
          <p:nvPr>
            <p:ph type="title"/>
          </p:nvPr>
        </p:nvSpPr>
        <p:spPr>
          <a:xfrm>
            <a:off x="1166813" y="0"/>
            <a:ext cx="8032750" cy="1143000"/>
          </a:xfrm>
          <a:solidFill>
            <a:srgbClr val="66FFFF"/>
          </a:solidFill>
          <a:ln w="76200" cap="flat" algn="ctr">
            <a:solidFill>
              <a:schemeClr val="accent2"/>
            </a:solidFill>
          </a:ln>
        </p:spPr>
        <p:txBody>
          <a:bodyPr/>
          <a:lstStyle/>
          <a:p>
            <a:pPr>
              <a:defRPr/>
            </a:pPr>
            <a:r>
              <a:rPr lang="es-ES_tradnl" sz="6600" b="1" i="1" dirty="0" smtClean="0">
                <a:solidFill>
                  <a:srgbClr val="FF9900"/>
                </a:solidFill>
                <a:effectLst>
                  <a:outerShdw blurRad="38100" dist="38100" dir="2700000" algn="tl">
                    <a:srgbClr val="000000"/>
                  </a:outerShdw>
                </a:effectLst>
                <a:latin typeface="Arial" charset="0"/>
              </a:rPr>
              <a:t>Paquete</a:t>
            </a:r>
          </a:p>
        </p:txBody>
      </p:sp>
      <p:pic>
        <p:nvPicPr>
          <p:cNvPr id="10244" name="14 Imagen" descr="Paquete Ejemplo.jpg"/>
          <p:cNvPicPr>
            <a:picLocks noChangeAspect="1"/>
          </p:cNvPicPr>
          <p:nvPr/>
        </p:nvPicPr>
        <p:blipFill>
          <a:blip r:embed="rId3" cstate="print"/>
          <a:srcRect/>
          <a:stretch>
            <a:fillRect/>
          </a:stretch>
        </p:blipFill>
        <p:spPr bwMode="auto">
          <a:xfrm>
            <a:off x="381000" y="1285875"/>
            <a:ext cx="9001125" cy="5303838"/>
          </a:xfrm>
          <a:prstGeom prst="rect">
            <a:avLst/>
          </a:prstGeom>
          <a:solidFill>
            <a:srgbClr val="99FF99"/>
          </a:solidFill>
          <a:ln w="57150">
            <a:solidFill>
              <a:srgbClr val="0000FF"/>
            </a:solid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5" name="Picture 1"/>
          <p:cNvPicPr>
            <a:picLocks noChangeAspect="1" noChangeArrowheads="1"/>
          </p:cNvPicPr>
          <p:nvPr/>
        </p:nvPicPr>
        <p:blipFill>
          <a:blip r:embed="rId2" cstate="print"/>
          <a:srcRect/>
          <a:stretch>
            <a:fillRect/>
          </a:stretch>
        </p:blipFill>
        <p:spPr bwMode="auto">
          <a:xfrm>
            <a:off x="0" y="4508500"/>
            <a:ext cx="9906000" cy="2349500"/>
          </a:xfrm>
          <a:prstGeom prst="rect">
            <a:avLst/>
          </a:prstGeom>
          <a:solidFill>
            <a:srgbClr val="66FFFF"/>
          </a:solidFill>
          <a:ln w="76200" algn="ctr">
            <a:solidFill>
              <a:schemeClr val="accent2"/>
            </a:solidFill>
            <a:miter lim="800000"/>
            <a:headEnd/>
            <a:tailEnd/>
          </a:ln>
          <a:effectLst/>
        </p:spPr>
      </p:pic>
      <p:sp>
        <p:nvSpPr>
          <p:cNvPr id="136196" name="TextBox 5"/>
          <p:cNvSpPr txBox="1">
            <a:spLocks noChangeArrowheads="1"/>
          </p:cNvSpPr>
          <p:nvPr/>
        </p:nvSpPr>
        <p:spPr bwMode="auto">
          <a:xfrm>
            <a:off x="200025" y="1412875"/>
            <a:ext cx="9705975" cy="28797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buFontTx/>
              <a:buNone/>
            </a:pPr>
            <a:r>
              <a:rPr lang="es-AR" sz="3600">
                <a:effectLst>
                  <a:outerShdw blurRad="38100" dist="38100" dir="2700000" algn="tl">
                    <a:srgbClr val="FFFFFF"/>
                  </a:outerShdw>
                </a:effectLst>
              </a:rPr>
              <a:t>OSI: (</a:t>
            </a:r>
            <a:r>
              <a:rPr lang="es-AR" sz="2800">
                <a:effectLst>
                  <a:outerShdw blurRad="38100" dist="38100" dir="2700000" algn="tl">
                    <a:srgbClr val="FFFFFF"/>
                  </a:outerShdw>
                </a:effectLst>
              </a:rPr>
              <a:t>Open System Interconnection</a:t>
            </a:r>
            <a:r>
              <a:rPr lang="es-AR" sz="3600">
                <a:effectLst>
                  <a:outerShdw blurRad="38100" dist="38100" dir="2700000" algn="tl">
                    <a:srgbClr val="FFFFFF"/>
                  </a:outerShdw>
                </a:effectLst>
              </a:rPr>
              <a:t>) </a:t>
            </a:r>
            <a:r>
              <a:rPr lang="es-AR" sz="3600">
                <a:effectLst>
                  <a:outerShdw blurRad="38100" dist="38100" dir="2700000" algn="tl">
                    <a:srgbClr val="FFFFFF"/>
                  </a:outerShdw>
                </a:effectLst>
                <a:sym typeface="Wingdings 3" pitchFamily="18" charset="2"/>
              </a:rPr>
              <a:t> </a:t>
            </a:r>
            <a:r>
              <a:rPr lang="es-AR" sz="3600">
                <a:effectLst>
                  <a:outerShdw blurRad="38100" dist="38100" dir="2700000" algn="tl">
                    <a:srgbClr val="FFFFFF"/>
                  </a:outerShdw>
                </a:effectLst>
              </a:rPr>
              <a:t>7 Capas</a:t>
            </a:r>
            <a:endParaRPr lang="es-AR" sz="2400">
              <a:effectLst>
                <a:outerShdw blurRad="38100" dist="38100" dir="2700000" algn="tl">
                  <a:srgbClr val="FFFFFF"/>
                </a:outerShdw>
              </a:effectLst>
            </a:endParaRPr>
          </a:p>
          <a:p>
            <a:pPr marL="342900" indent="-342900">
              <a:lnSpc>
                <a:spcPct val="100000"/>
              </a:lnSpc>
            </a:pPr>
            <a:r>
              <a:rPr lang="es-AR" sz="2400">
                <a:effectLst>
                  <a:outerShdw blurRad="38100" dist="38100" dir="2700000" algn="tl">
                    <a:srgbClr val="FFFFFF"/>
                  </a:outerShdw>
                </a:effectLst>
              </a:rPr>
              <a:t> Las más bajas encargadas de la transmisión en la red</a:t>
            </a:r>
          </a:p>
          <a:p>
            <a:pPr marL="342900" indent="-342900">
              <a:lnSpc>
                <a:spcPct val="100000"/>
              </a:lnSpc>
            </a:pPr>
            <a:r>
              <a:rPr lang="es-AR" sz="2400">
                <a:effectLst>
                  <a:outerShdw blurRad="38100" dist="38100" dir="2700000" algn="tl">
                    <a:srgbClr val="FFFFFF"/>
                  </a:outerShdw>
                </a:effectLst>
              </a:rPr>
              <a:t> las más altas de la transmisión entre los hosts</a:t>
            </a:r>
          </a:p>
          <a:p>
            <a:pPr marL="342900" indent="-342900">
              <a:lnSpc>
                <a:spcPct val="100000"/>
              </a:lnSpc>
            </a:pPr>
            <a:r>
              <a:rPr lang="es-AR" sz="2400">
                <a:effectLst>
                  <a:outerShdw blurRad="38100" dist="38100" dir="2700000" algn="tl">
                    <a:srgbClr val="FFFFFF"/>
                  </a:outerShdw>
                </a:effectLst>
              </a:rPr>
              <a:t> A grandes rasgos:</a:t>
            </a:r>
          </a:p>
          <a:p>
            <a:pPr marL="742950" lvl="1" indent="-285750">
              <a:lnSpc>
                <a:spcPct val="100000"/>
              </a:lnSpc>
            </a:pPr>
            <a:r>
              <a:rPr lang="es-AR" sz="2400">
                <a:effectLst>
                  <a:outerShdw blurRad="38100" dist="38100" dir="2700000" algn="tl">
                    <a:srgbClr val="FFFFFF"/>
                  </a:outerShdw>
                </a:effectLst>
              </a:rPr>
              <a:t> Equipos de red mirarán las capas inferiores</a:t>
            </a:r>
          </a:p>
          <a:p>
            <a:pPr marL="742950" lvl="1" indent="-285750">
              <a:lnSpc>
                <a:spcPct val="100000"/>
              </a:lnSpc>
            </a:pPr>
            <a:r>
              <a:rPr lang="es-AR" sz="2400">
                <a:effectLst>
                  <a:outerShdw blurRad="38100" dist="38100" dir="2700000" algn="tl">
                    <a:srgbClr val="FFFFFF"/>
                  </a:outerShdw>
                </a:effectLst>
              </a:rPr>
              <a:t> Hosts miran las capas superiores</a:t>
            </a:r>
            <a:endParaRPr lang="en-US" sz="2400">
              <a:effectLst>
                <a:outerShdw blurRad="38100" dist="38100" dir="2700000" algn="tl">
                  <a:srgbClr val="FFFFFF"/>
                </a:outerShdw>
              </a:effectLst>
            </a:endParaRPr>
          </a:p>
        </p:txBody>
      </p:sp>
      <p:sp>
        <p:nvSpPr>
          <p:cNvPr id="272386" name="Rectangle 2"/>
          <p:cNvSpPr>
            <a:spLocks noGrp="1" noChangeArrowheads="1"/>
          </p:cNvSpPr>
          <p:nvPr>
            <p:ph type="title" idx="4294967295"/>
          </p:nvPr>
        </p:nvSpPr>
        <p:spPr>
          <a:xfrm>
            <a:off x="920750" y="0"/>
            <a:ext cx="8985250" cy="1341438"/>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Protocolos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Modelo de Capas OSI</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AF0BE2B-CE87-419F-8D59-692B216E76F2}" type="slidenum">
              <a:rPr lang="en-US"/>
              <a:pPr>
                <a:defRPr/>
              </a:pPr>
              <a:t>41</a:t>
            </a:fld>
            <a:endParaRPr lang="en-US"/>
          </a:p>
        </p:txBody>
      </p:sp>
      <p:sp>
        <p:nvSpPr>
          <p:cNvPr id="273410" name="Rectangle 2"/>
          <p:cNvSpPr>
            <a:spLocks noGrp="1" noChangeArrowheads="1"/>
          </p:cNvSpPr>
          <p:nvPr>
            <p:ph type="title"/>
          </p:nvPr>
        </p:nvSpPr>
        <p:spPr>
          <a:xfrm>
            <a:off x="344488" y="188913"/>
            <a:ext cx="8929687" cy="1335087"/>
          </a:xfrm>
          <a:solidFill>
            <a:srgbClr val="66FFFF"/>
          </a:solidFill>
          <a:ln w="76200" cap="flat" algn="ctr">
            <a:solidFill>
              <a:schemeClr val="accent2"/>
            </a:solidFill>
          </a:ln>
        </p:spPr>
        <p:txBody>
          <a:bodyPr/>
          <a:lstStyle/>
          <a:p>
            <a:pPr>
              <a:defRPr/>
            </a:pPr>
            <a:r>
              <a:rPr lang="es-ES_tradnl" sz="2800" b="1" i="1" smtClean="0">
                <a:solidFill>
                  <a:srgbClr val="FF9900"/>
                </a:solidFill>
                <a:effectLst>
                  <a:outerShdw blurRad="38100" dist="38100" dir="2700000" algn="tl">
                    <a:srgbClr val="000000"/>
                  </a:outerShdw>
                </a:effectLst>
                <a:latin typeface="Arial" charset="0"/>
              </a:rPr>
              <a:t>Modelo de Capas OSI</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Open Systems Interconnection </a:t>
            </a:r>
            <a:br>
              <a:rPr lang="es-ES_tradnl" sz="2800" b="1" i="1" smtClean="0">
                <a:solidFill>
                  <a:srgbClr val="FF9900"/>
                </a:solidFill>
                <a:effectLst>
                  <a:outerShdw blurRad="38100" dist="38100" dir="2700000" algn="tl">
                    <a:srgbClr val="000000"/>
                  </a:outerShdw>
                </a:effectLst>
                <a:latin typeface="Arial" charset="0"/>
              </a:rPr>
            </a:br>
            <a:r>
              <a:rPr lang="es-ES_tradnl" sz="2800" b="1" i="1" smtClean="0">
                <a:solidFill>
                  <a:srgbClr val="FF9900"/>
                </a:solidFill>
                <a:effectLst>
                  <a:outerShdw blurRad="38100" dist="38100" dir="2700000" algn="tl">
                    <a:srgbClr val="000000"/>
                  </a:outerShdw>
                </a:effectLst>
                <a:latin typeface="Arial" charset="0"/>
              </a:rPr>
              <a:t>Reference Model</a:t>
            </a:r>
          </a:p>
        </p:txBody>
      </p:sp>
      <p:graphicFrame>
        <p:nvGraphicFramePr>
          <p:cNvPr id="3074" name="Object 0"/>
          <p:cNvGraphicFramePr>
            <a:graphicFrameLocks noGrp="1" noChangeAspect="1"/>
          </p:cNvGraphicFramePr>
          <p:nvPr>
            <p:ph type="body" idx="1"/>
          </p:nvPr>
        </p:nvGraphicFramePr>
        <p:xfrm>
          <a:off x="412750" y="1905000"/>
          <a:ext cx="8915400" cy="4343400"/>
        </p:xfrm>
        <a:graphic>
          <a:graphicData uri="http://schemas.openxmlformats.org/presentationml/2006/ole">
            <mc:AlternateContent xmlns:mc="http://schemas.openxmlformats.org/markup-compatibility/2006">
              <mc:Choice xmlns:v="urn:schemas-microsoft-com:vml" Requires="v">
                <p:oleObj spid="_x0000_s3081" name="Imagen de mapa de bits" r:id="rId4" imgW="3524742" imgH="2534004" progId="PBrush">
                  <p:embed/>
                </p:oleObj>
              </mc:Choice>
              <mc:Fallback>
                <p:oleObj name="Imagen de mapa de bits" r:id="rId4" imgW="3524742" imgH="2534004" progId="PBrush">
                  <p:embed/>
                  <p:pic>
                    <p:nvPicPr>
                      <p:cNvPr id="0" name="Picture 4"/>
                      <p:cNvPicPr>
                        <a:picLocks noGrp="1"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412750" y="1905000"/>
                        <a:ext cx="8915400" cy="43434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D66FD9C6-FD58-4F46-9488-1DC08C7B4AFD}" type="slidenum">
              <a:rPr lang="en-US"/>
              <a:pPr>
                <a:defRPr/>
              </a:pPr>
              <a:t>42</a:t>
            </a:fld>
            <a:endParaRPr lang="en-US"/>
          </a:p>
        </p:txBody>
      </p:sp>
      <p:sp>
        <p:nvSpPr>
          <p:cNvPr id="274434" name="Rectangle 2"/>
          <p:cNvSpPr>
            <a:spLocks noGrp="1" noChangeArrowheads="1"/>
          </p:cNvSpPr>
          <p:nvPr>
            <p:ph type="title"/>
          </p:nvPr>
        </p:nvSpPr>
        <p:spPr>
          <a:xfrm>
            <a:off x="849313" y="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Pilas - Software en capas</a:t>
            </a:r>
          </a:p>
        </p:txBody>
      </p:sp>
      <p:sp>
        <p:nvSpPr>
          <p:cNvPr id="46084" name="Rectangle 3"/>
          <p:cNvSpPr>
            <a:spLocks noGrp="1" noChangeArrowheads="1"/>
          </p:cNvSpPr>
          <p:nvPr>
            <p:ph type="body" idx="1"/>
          </p:nvPr>
        </p:nvSpPr>
        <p:spPr/>
        <p:txBody>
          <a:bodyPr/>
          <a:lstStyle/>
          <a:p>
            <a:endParaRPr lang="es-ES_tradnl" smtClean="0"/>
          </a:p>
        </p:txBody>
      </p:sp>
      <p:pic>
        <p:nvPicPr>
          <p:cNvPr id="46085" name="Picture 4" descr="F12_2"/>
          <p:cNvPicPr>
            <a:picLocks noChangeAspect="1" noChangeArrowheads="1"/>
          </p:cNvPicPr>
          <p:nvPr/>
        </p:nvPicPr>
        <p:blipFill>
          <a:blip r:embed="rId3" cstate="print">
            <a:lum bright="-20000" contrast="-44000"/>
          </a:blip>
          <a:srcRect/>
          <a:stretch>
            <a:fillRect/>
          </a:stretch>
        </p:blipFill>
        <p:spPr bwMode="auto">
          <a:xfrm>
            <a:off x="488950" y="1412875"/>
            <a:ext cx="8832850" cy="527685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3 Marcador de número de diapositiva"/>
          <p:cNvSpPr>
            <a:spLocks noGrp="1"/>
          </p:cNvSpPr>
          <p:nvPr>
            <p:ph type="sldNum" sz="quarter" idx="12"/>
          </p:nvPr>
        </p:nvSpPr>
        <p:spPr/>
        <p:txBody>
          <a:bodyPr/>
          <a:lstStyle/>
          <a:p>
            <a:pPr>
              <a:defRPr/>
            </a:pPr>
            <a:fld id="{DAA0E3FF-9B34-460C-8F6B-F6AC7E6AC89E}" type="slidenum">
              <a:rPr lang="en-US"/>
              <a:pPr>
                <a:defRPr/>
              </a:pPr>
              <a:t>43</a:t>
            </a:fld>
            <a:endParaRPr lang="en-US"/>
          </a:p>
        </p:txBody>
      </p:sp>
      <p:grpSp>
        <p:nvGrpSpPr>
          <p:cNvPr id="47107" name="Group 64"/>
          <p:cNvGrpSpPr>
            <a:grpSpLocks/>
          </p:cNvGrpSpPr>
          <p:nvPr/>
        </p:nvGrpSpPr>
        <p:grpSpPr bwMode="auto">
          <a:xfrm>
            <a:off x="273050" y="836613"/>
            <a:ext cx="9217025" cy="6021387"/>
            <a:chOff x="172" y="527"/>
            <a:chExt cx="5806" cy="3793"/>
          </a:xfrm>
        </p:grpSpPr>
        <p:sp>
          <p:nvSpPr>
            <p:cNvPr id="461887" name="Rectangle 63"/>
            <p:cNvSpPr>
              <a:spLocks noChangeArrowheads="1"/>
            </p:cNvSpPr>
            <p:nvPr/>
          </p:nvSpPr>
          <p:spPr bwMode="auto">
            <a:xfrm>
              <a:off x="172" y="527"/>
              <a:ext cx="5806" cy="3793"/>
            </a:xfrm>
            <a:prstGeom prst="rect">
              <a:avLst/>
            </a:prstGeom>
            <a:solidFill>
              <a:srgbClr val="66FFFF"/>
            </a:solidFill>
            <a:ln w="76200" algn="ctr">
              <a:solidFill>
                <a:schemeClr val="accent2"/>
              </a:solidFill>
              <a:miter lim="800000"/>
              <a:headEnd/>
              <a:tailEnd/>
            </a:ln>
            <a:effectLst/>
          </p:spPr>
          <p:txBody>
            <a:bodyPr anchor="ctr"/>
            <a:lstStyle/>
            <a:p>
              <a:pPr>
                <a:defRPr/>
              </a:pPr>
              <a:endParaRPr lang="es-ES">
                <a:effectLst>
                  <a:outerShdw blurRad="38100" dist="38100" dir="2700000" algn="tl">
                    <a:srgbClr val="000000">
                      <a:alpha val="43137"/>
                    </a:srgbClr>
                  </a:outerShdw>
                </a:effectLst>
              </a:endParaRPr>
            </a:p>
          </p:txBody>
        </p:sp>
        <p:sp>
          <p:nvSpPr>
            <p:cNvPr id="47110" name="Text Box 49"/>
            <p:cNvSpPr txBox="1">
              <a:spLocks noChangeArrowheads="1"/>
            </p:cNvSpPr>
            <p:nvPr/>
          </p:nvSpPr>
          <p:spPr bwMode="auto">
            <a:xfrm>
              <a:off x="5047" y="906"/>
              <a:ext cx="922" cy="3102"/>
            </a:xfrm>
            <a:prstGeom prst="rect">
              <a:avLst/>
            </a:prstGeom>
            <a:noFill/>
            <a:ln w="9525">
              <a:noFill/>
              <a:miter lim="800000"/>
              <a:headEnd/>
              <a:tailEnd/>
            </a:ln>
          </p:spPr>
          <p:txBody>
            <a:bodyPr>
              <a:spAutoFit/>
            </a:bodyPr>
            <a:lstStyle/>
            <a:p>
              <a:pPr>
                <a:lnSpc>
                  <a:spcPct val="100000"/>
                </a:lnSpc>
                <a:spcBef>
                  <a:spcPct val="0"/>
                </a:spcBef>
                <a:buFontTx/>
                <a:buNone/>
              </a:pPr>
              <a:r>
                <a:rPr lang="es-ES_tradnl" sz="2500" i="0"/>
                <a:t>APDU</a:t>
              </a:r>
            </a:p>
            <a:p>
              <a:pPr>
                <a:lnSpc>
                  <a:spcPct val="100000"/>
                </a:lnSpc>
                <a:spcBef>
                  <a:spcPct val="0"/>
                </a:spcBef>
                <a:buFontTx/>
                <a:buNone/>
              </a:pPr>
              <a:endParaRPr lang="es-ES_tradnl" sz="2500" i="0"/>
            </a:p>
            <a:p>
              <a:pPr>
                <a:lnSpc>
                  <a:spcPct val="100000"/>
                </a:lnSpc>
                <a:spcBef>
                  <a:spcPct val="0"/>
                </a:spcBef>
                <a:buFontTx/>
                <a:buNone/>
              </a:pPr>
              <a:r>
                <a:rPr lang="es-ES_tradnl" sz="2500" i="0"/>
                <a:t>PPDU</a:t>
              </a:r>
            </a:p>
            <a:p>
              <a:pPr>
                <a:lnSpc>
                  <a:spcPct val="100000"/>
                </a:lnSpc>
                <a:spcBef>
                  <a:spcPct val="0"/>
                </a:spcBef>
                <a:buFontTx/>
                <a:buNone/>
              </a:pPr>
              <a:endParaRPr lang="es-ES_tradnl" sz="2500" i="0"/>
            </a:p>
            <a:p>
              <a:pPr>
                <a:lnSpc>
                  <a:spcPct val="100000"/>
                </a:lnSpc>
                <a:spcBef>
                  <a:spcPct val="0"/>
                </a:spcBef>
                <a:buFontTx/>
                <a:buNone/>
              </a:pPr>
              <a:r>
                <a:rPr lang="es-ES_tradnl" sz="2500" i="0"/>
                <a:t>SPDU</a:t>
              </a:r>
            </a:p>
            <a:p>
              <a:pPr>
                <a:lnSpc>
                  <a:spcPct val="100000"/>
                </a:lnSpc>
                <a:spcBef>
                  <a:spcPct val="0"/>
                </a:spcBef>
                <a:buFontTx/>
                <a:buNone/>
              </a:pPr>
              <a:endParaRPr lang="es-ES_tradnl" sz="2500" i="0"/>
            </a:p>
            <a:p>
              <a:pPr>
                <a:lnSpc>
                  <a:spcPct val="100000"/>
                </a:lnSpc>
                <a:spcBef>
                  <a:spcPct val="0"/>
                </a:spcBef>
                <a:buFontTx/>
                <a:buNone/>
              </a:pPr>
              <a:r>
                <a:rPr lang="es-ES_tradnl" sz="2500" i="0"/>
                <a:t>TPDU</a:t>
              </a:r>
            </a:p>
            <a:p>
              <a:pPr>
                <a:lnSpc>
                  <a:spcPct val="100000"/>
                </a:lnSpc>
                <a:spcBef>
                  <a:spcPct val="0"/>
                </a:spcBef>
                <a:buFontTx/>
                <a:buNone/>
              </a:pPr>
              <a:endParaRPr lang="es-ES_tradnl" sz="2500" i="0"/>
            </a:p>
            <a:p>
              <a:pPr>
                <a:lnSpc>
                  <a:spcPct val="100000"/>
                </a:lnSpc>
                <a:spcBef>
                  <a:spcPct val="0"/>
                </a:spcBef>
                <a:buFontTx/>
                <a:buNone/>
              </a:pPr>
              <a:r>
                <a:rPr lang="es-ES_tradnl" sz="2100" i="0"/>
                <a:t>Paquete</a:t>
              </a:r>
            </a:p>
            <a:p>
              <a:pPr>
                <a:lnSpc>
                  <a:spcPct val="100000"/>
                </a:lnSpc>
                <a:spcBef>
                  <a:spcPct val="0"/>
                </a:spcBef>
                <a:buFontTx/>
                <a:buNone/>
              </a:pPr>
              <a:endParaRPr lang="es-ES_tradnl" sz="2100" i="0"/>
            </a:p>
            <a:p>
              <a:pPr>
                <a:lnSpc>
                  <a:spcPct val="100000"/>
                </a:lnSpc>
                <a:spcBef>
                  <a:spcPct val="0"/>
                </a:spcBef>
                <a:buFontTx/>
                <a:buNone/>
              </a:pPr>
              <a:r>
                <a:rPr lang="es-ES_tradnl" sz="2500" i="0"/>
                <a:t>Trama</a:t>
              </a:r>
            </a:p>
            <a:p>
              <a:pPr>
                <a:lnSpc>
                  <a:spcPct val="100000"/>
                </a:lnSpc>
                <a:spcBef>
                  <a:spcPct val="0"/>
                </a:spcBef>
                <a:buFontTx/>
                <a:buNone/>
              </a:pPr>
              <a:endParaRPr lang="es-ES_tradnl" sz="2500" i="0"/>
            </a:p>
            <a:p>
              <a:pPr>
                <a:lnSpc>
                  <a:spcPct val="100000"/>
                </a:lnSpc>
                <a:spcBef>
                  <a:spcPct val="0"/>
                </a:spcBef>
                <a:buFontTx/>
                <a:buNone/>
              </a:pPr>
              <a:r>
                <a:rPr lang="es-ES_tradnl" sz="2500" i="0"/>
                <a:t>Bit</a:t>
              </a:r>
            </a:p>
          </p:txBody>
        </p:sp>
        <p:sp>
          <p:nvSpPr>
            <p:cNvPr id="461826" name="AutoShape 2"/>
            <p:cNvSpPr>
              <a:spLocks noChangeArrowheads="1"/>
            </p:cNvSpPr>
            <p:nvPr/>
          </p:nvSpPr>
          <p:spPr bwMode="auto">
            <a:xfrm>
              <a:off x="1545" y="2614"/>
              <a:ext cx="2368" cy="1561"/>
            </a:xfrm>
            <a:prstGeom prst="roundRect">
              <a:avLst>
                <a:gd name="adj" fmla="val 12495"/>
              </a:avLst>
            </a:prstGeom>
            <a:solidFill>
              <a:schemeClr val="bg1"/>
            </a:solidFill>
            <a:ln w="50800">
              <a:solidFill>
                <a:schemeClr val="bg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2" name="Rectangle 3"/>
            <p:cNvSpPr>
              <a:spLocks noChangeArrowheads="1"/>
            </p:cNvSpPr>
            <p:nvPr/>
          </p:nvSpPr>
          <p:spPr bwMode="auto">
            <a:xfrm>
              <a:off x="483" y="3761"/>
              <a:ext cx="899"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28" name="Line 4"/>
            <p:cNvSpPr>
              <a:spLocks noChangeShapeType="1"/>
            </p:cNvSpPr>
            <p:nvPr/>
          </p:nvSpPr>
          <p:spPr bwMode="auto">
            <a:xfrm flipV="1">
              <a:off x="890" y="3544"/>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4" name="Rectangle 5"/>
            <p:cNvSpPr>
              <a:spLocks noChangeArrowheads="1"/>
            </p:cNvSpPr>
            <p:nvPr/>
          </p:nvSpPr>
          <p:spPr bwMode="auto">
            <a:xfrm>
              <a:off x="483" y="3280"/>
              <a:ext cx="899"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30" name="Line 6"/>
            <p:cNvSpPr>
              <a:spLocks noChangeShapeType="1"/>
            </p:cNvSpPr>
            <p:nvPr/>
          </p:nvSpPr>
          <p:spPr bwMode="auto">
            <a:xfrm flipV="1">
              <a:off x="897" y="30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6" name="Rectangle 7"/>
            <p:cNvSpPr>
              <a:spLocks noChangeArrowheads="1"/>
            </p:cNvSpPr>
            <p:nvPr/>
          </p:nvSpPr>
          <p:spPr bwMode="auto">
            <a:xfrm>
              <a:off x="483" y="2807"/>
              <a:ext cx="899"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32" name="Line 8"/>
            <p:cNvSpPr>
              <a:spLocks noChangeShapeType="1"/>
            </p:cNvSpPr>
            <p:nvPr/>
          </p:nvSpPr>
          <p:spPr bwMode="auto">
            <a:xfrm flipV="1">
              <a:off x="899" y="25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8" name="Rectangle 9"/>
            <p:cNvSpPr>
              <a:spLocks noChangeArrowheads="1"/>
            </p:cNvSpPr>
            <p:nvPr/>
          </p:nvSpPr>
          <p:spPr bwMode="auto">
            <a:xfrm>
              <a:off x="483" y="2302"/>
              <a:ext cx="899"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34" name="Line 10"/>
            <p:cNvSpPr>
              <a:spLocks noChangeShapeType="1"/>
            </p:cNvSpPr>
            <p:nvPr/>
          </p:nvSpPr>
          <p:spPr bwMode="auto">
            <a:xfrm flipH="1" flipV="1">
              <a:off x="897" y="2094"/>
              <a:ext cx="4" cy="205"/>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0" name="Rectangle 11"/>
            <p:cNvSpPr>
              <a:spLocks noChangeArrowheads="1"/>
            </p:cNvSpPr>
            <p:nvPr/>
          </p:nvSpPr>
          <p:spPr bwMode="auto">
            <a:xfrm>
              <a:off x="483" y="1825"/>
              <a:ext cx="899"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36" name="Line 12"/>
            <p:cNvSpPr>
              <a:spLocks noChangeShapeType="1"/>
            </p:cNvSpPr>
            <p:nvPr/>
          </p:nvSpPr>
          <p:spPr bwMode="auto">
            <a:xfrm flipV="1">
              <a:off x="905" y="1616"/>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2" name="Rectangle 13"/>
            <p:cNvSpPr>
              <a:spLocks noChangeArrowheads="1"/>
            </p:cNvSpPr>
            <p:nvPr/>
          </p:nvSpPr>
          <p:spPr bwMode="auto">
            <a:xfrm>
              <a:off x="483" y="1348"/>
              <a:ext cx="899" cy="272"/>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7123" name="Rectangle 14"/>
            <p:cNvSpPr>
              <a:spLocks noChangeArrowheads="1"/>
            </p:cNvSpPr>
            <p:nvPr/>
          </p:nvSpPr>
          <p:spPr bwMode="auto">
            <a:xfrm>
              <a:off x="483" y="865"/>
              <a:ext cx="899" cy="271"/>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7124" name="Rectangle 15"/>
            <p:cNvSpPr>
              <a:spLocks noChangeArrowheads="1"/>
            </p:cNvSpPr>
            <p:nvPr/>
          </p:nvSpPr>
          <p:spPr bwMode="auto">
            <a:xfrm>
              <a:off x="3936"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40" name="Line 16"/>
            <p:cNvSpPr>
              <a:spLocks noChangeShapeType="1"/>
            </p:cNvSpPr>
            <p:nvPr/>
          </p:nvSpPr>
          <p:spPr bwMode="auto">
            <a:xfrm flipV="1">
              <a:off x="4348" y="356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6" name="Rectangle 17"/>
            <p:cNvSpPr>
              <a:spLocks noChangeArrowheads="1"/>
            </p:cNvSpPr>
            <p:nvPr/>
          </p:nvSpPr>
          <p:spPr bwMode="auto">
            <a:xfrm>
              <a:off x="3936"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42" name="Line 18"/>
            <p:cNvSpPr>
              <a:spLocks noChangeShapeType="1"/>
            </p:cNvSpPr>
            <p:nvPr/>
          </p:nvSpPr>
          <p:spPr bwMode="auto">
            <a:xfrm flipV="1">
              <a:off x="4331" y="3059"/>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8" name="Rectangle 19"/>
            <p:cNvSpPr>
              <a:spLocks noChangeArrowheads="1"/>
            </p:cNvSpPr>
            <p:nvPr/>
          </p:nvSpPr>
          <p:spPr bwMode="auto">
            <a:xfrm>
              <a:off x="3936" y="2777"/>
              <a:ext cx="898" cy="272"/>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44" name="Line 20"/>
            <p:cNvSpPr>
              <a:spLocks noChangeShapeType="1"/>
            </p:cNvSpPr>
            <p:nvPr/>
          </p:nvSpPr>
          <p:spPr bwMode="auto">
            <a:xfrm flipV="1">
              <a:off x="4335" y="2568"/>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0" name="Rectangle 21"/>
            <p:cNvSpPr>
              <a:spLocks noChangeArrowheads="1"/>
            </p:cNvSpPr>
            <p:nvPr/>
          </p:nvSpPr>
          <p:spPr bwMode="auto">
            <a:xfrm>
              <a:off x="3936" y="2300"/>
              <a:ext cx="898"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46" name="Line 22"/>
            <p:cNvSpPr>
              <a:spLocks noChangeShapeType="1"/>
            </p:cNvSpPr>
            <p:nvPr/>
          </p:nvSpPr>
          <p:spPr bwMode="auto">
            <a:xfrm flipV="1">
              <a:off x="4339" y="2089"/>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2" name="Rectangle 23"/>
            <p:cNvSpPr>
              <a:spLocks noChangeArrowheads="1"/>
            </p:cNvSpPr>
            <p:nvPr/>
          </p:nvSpPr>
          <p:spPr bwMode="auto">
            <a:xfrm>
              <a:off x="3936" y="1822"/>
              <a:ext cx="898"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48" name="Line 24"/>
            <p:cNvSpPr>
              <a:spLocks noChangeShapeType="1"/>
            </p:cNvSpPr>
            <p:nvPr/>
          </p:nvSpPr>
          <p:spPr bwMode="auto">
            <a:xfrm flipV="1">
              <a:off x="4341" y="161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4" name="Rectangle 25"/>
            <p:cNvSpPr>
              <a:spLocks noChangeArrowheads="1"/>
            </p:cNvSpPr>
            <p:nvPr/>
          </p:nvSpPr>
          <p:spPr bwMode="auto">
            <a:xfrm>
              <a:off x="3936" y="1347"/>
              <a:ext cx="898" cy="270"/>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61850" name="Line 26"/>
            <p:cNvSpPr>
              <a:spLocks noChangeShapeType="1"/>
            </p:cNvSpPr>
            <p:nvPr/>
          </p:nvSpPr>
          <p:spPr bwMode="auto">
            <a:xfrm flipV="1">
              <a:off x="4344" y="1136"/>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6" name="Rectangle 27"/>
            <p:cNvSpPr>
              <a:spLocks noChangeArrowheads="1"/>
            </p:cNvSpPr>
            <p:nvPr/>
          </p:nvSpPr>
          <p:spPr bwMode="auto">
            <a:xfrm>
              <a:off x="3936" y="861"/>
              <a:ext cx="898" cy="272"/>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61852" name="Line 28"/>
            <p:cNvSpPr>
              <a:spLocks noChangeShapeType="1"/>
            </p:cNvSpPr>
            <p:nvPr/>
          </p:nvSpPr>
          <p:spPr bwMode="auto">
            <a:xfrm>
              <a:off x="1323" y="2447"/>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8" name="Rectangle 29"/>
            <p:cNvSpPr>
              <a:spLocks noChangeArrowheads="1"/>
            </p:cNvSpPr>
            <p:nvPr/>
          </p:nvSpPr>
          <p:spPr bwMode="auto">
            <a:xfrm>
              <a:off x="1741" y="2255"/>
              <a:ext cx="14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Transporte</a:t>
              </a:r>
            </a:p>
          </p:txBody>
        </p:sp>
        <p:sp>
          <p:nvSpPr>
            <p:cNvPr id="461854" name="Line 30"/>
            <p:cNvSpPr>
              <a:spLocks noChangeShapeType="1"/>
            </p:cNvSpPr>
            <p:nvPr/>
          </p:nvSpPr>
          <p:spPr bwMode="auto">
            <a:xfrm>
              <a:off x="1339" y="1972"/>
              <a:ext cx="2845"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0" name="Rectangle 31"/>
            <p:cNvSpPr>
              <a:spLocks noChangeArrowheads="1"/>
            </p:cNvSpPr>
            <p:nvPr/>
          </p:nvSpPr>
          <p:spPr bwMode="auto">
            <a:xfrm>
              <a:off x="1870" y="1775"/>
              <a:ext cx="1203"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Sesión</a:t>
              </a:r>
            </a:p>
          </p:txBody>
        </p:sp>
        <p:sp>
          <p:nvSpPr>
            <p:cNvPr id="461856" name="Line 32"/>
            <p:cNvSpPr>
              <a:spLocks noChangeShapeType="1"/>
            </p:cNvSpPr>
            <p:nvPr/>
          </p:nvSpPr>
          <p:spPr bwMode="auto">
            <a:xfrm>
              <a:off x="1336" y="1486"/>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2" name="Rectangle 33"/>
            <p:cNvSpPr>
              <a:spLocks noChangeArrowheads="1"/>
            </p:cNvSpPr>
            <p:nvPr/>
          </p:nvSpPr>
          <p:spPr bwMode="auto">
            <a:xfrm>
              <a:off x="1667" y="1295"/>
              <a:ext cx="1538"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Presentación</a:t>
              </a:r>
            </a:p>
          </p:txBody>
        </p:sp>
        <p:sp>
          <p:nvSpPr>
            <p:cNvPr id="461858" name="Line 34"/>
            <p:cNvSpPr>
              <a:spLocks noChangeShapeType="1"/>
            </p:cNvSpPr>
            <p:nvPr/>
          </p:nvSpPr>
          <p:spPr bwMode="auto">
            <a:xfrm>
              <a:off x="1323" y="1009"/>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4" name="Rectangle 35"/>
            <p:cNvSpPr>
              <a:spLocks noChangeArrowheads="1"/>
            </p:cNvSpPr>
            <p:nvPr/>
          </p:nvSpPr>
          <p:spPr bwMode="auto">
            <a:xfrm>
              <a:off x="1712" y="815"/>
              <a:ext cx="1401"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Aplicación</a:t>
              </a:r>
            </a:p>
          </p:txBody>
        </p:sp>
        <p:sp>
          <p:nvSpPr>
            <p:cNvPr id="47145" name="Rectangle 36"/>
            <p:cNvSpPr>
              <a:spLocks noChangeArrowheads="1"/>
            </p:cNvSpPr>
            <p:nvPr/>
          </p:nvSpPr>
          <p:spPr bwMode="auto">
            <a:xfrm>
              <a:off x="936" y="1147"/>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6" name="Rectangle 37"/>
            <p:cNvSpPr>
              <a:spLocks noChangeArrowheads="1"/>
            </p:cNvSpPr>
            <p:nvPr/>
          </p:nvSpPr>
          <p:spPr bwMode="auto">
            <a:xfrm>
              <a:off x="931" y="163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7" name="Rectangle 38"/>
            <p:cNvSpPr>
              <a:spLocks noChangeArrowheads="1"/>
            </p:cNvSpPr>
            <p:nvPr/>
          </p:nvSpPr>
          <p:spPr bwMode="auto">
            <a:xfrm>
              <a:off x="917" y="211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8" name="Rectangle 39"/>
            <p:cNvSpPr>
              <a:spLocks noChangeArrowheads="1"/>
            </p:cNvSpPr>
            <p:nvPr/>
          </p:nvSpPr>
          <p:spPr bwMode="auto">
            <a:xfrm>
              <a:off x="489"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A</a:t>
              </a:r>
            </a:p>
          </p:txBody>
        </p:sp>
        <p:sp>
          <p:nvSpPr>
            <p:cNvPr id="47149" name="Rectangle 40"/>
            <p:cNvSpPr>
              <a:spLocks noChangeArrowheads="1"/>
            </p:cNvSpPr>
            <p:nvPr/>
          </p:nvSpPr>
          <p:spPr bwMode="auto">
            <a:xfrm>
              <a:off x="3936"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B</a:t>
              </a:r>
            </a:p>
          </p:txBody>
        </p:sp>
        <p:sp>
          <p:nvSpPr>
            <p:cNvPr id="461865" name="Line 41"/>
            <p:cNvSpPr>
              <a:spLocks noChangeShapeType="1"/>
            </p:cNvSpPr>
            <p:nvPr/>
          </p:nvSpPr>
          <p:spPr bwMode="auto">
            <a:xfrm>
              <a:off x="1318" y="2955"/>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6" name="Line 42"/>
            <p:cNvSpPr>
              <a:spLocks noChangeShapeType="1"/>
            </p:cNvSpPr>
            <p:nvPr/>
          </p:nvSpPr>
          <p:spPr bwMode="auto">
            <a:xfrm>
              <a:off x="1318" y="3414"/>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7" name="Line 43"/>
            <p:cNvSpPr>
              <a:spLocks noChangeShapeType="1"/>
            </p:cNvSpPr>
            <p:nvPr/>
          </p:nvSpPr>
          <p:spPr bwMode="auto">
            <a:xfrm>
              <a:off x="1318" y="3896"/>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8" name="Line 44"/>
            <p:cNvSpPr>
              <a:spLocks noChangeShapeType="1"/>
            </p:cNvSpPr>
            <p:nvPr/>
          </p:nvSpPr>
          <p:spPr bwMode="auto">
            <a:xfrm>
              <a:off x="3529" y="2953"/>
              <a:ext cx="430"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9" name="Line 45"/>
            <p:cNvSpPr>
              <a:spLocks noChangeShapeType="1"/>
            </p:cNvSpPr>
            <p:nvPr/>
          </p:nvSpPr>
          <p:spPr bwMode="auto">
            <a:xfrm flipV="1">
              <a:off x="3529" y="3415"/>
              <a:ext cx="4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0" name="Line 46"/>
            <p:cNvSpPr>
              <a:spLocks noChangeShapeType="1"/>
            </p:cNvSpPr>
            <p:nvPr/>
          </p:nvSpPr>
          <p:spPr bwMode="auto">
            <a:xfrm>
              <a:off x="3529" y="3894"/>
              <a:ext cx="436"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1" name="Line 47"/>
            <p:cNvSpPr>
              <a:spLocks noChangeShapeType="1"/>
            </p:cNvSpPr>
            <p:nvPr/>
          </p:nvSpPr>
          <p:spPr bwMode="auto">
            <a:xfrm>
              <a:off x="2545" y="2927"/>
              <a:ext cx="149" cy="2"/>
            </a:xfrm>
            <a:prstGeom prst="line">
              <a:avLst/>
            </a:prstGeom>
            <a:noFill/>
            <a:ln w="1270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57" name="Rectangle 48"/>
            <p:cNvSpPr>
              <a:spLocks noChangeArrowheads="1"/>
            </p:cNvSpPr>
            <p:nvPr/>
          </p:nvSpPr>
          <p:spPr bwMode="auto">
            <a:xfrm>
              <a:off x="1616" y="2608"/>
              <a:ext cx="1706"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Red de Comunicaciones</a:t>
              </a:r>
            </a:p>
          </p:txBody>
        </p:sp>
        <p:cxnSp>
          <p:nvCxnSpPr>
            <p:cNvPr id="47158" name="AutoShape 50"/>
            <p:cNvCxnSpPr>
              <a:cxnSpLocks noChangeShapeType="1"/>
              <a:stCxn id="47123" idx="2"/>
              <a:endCxn id="47122" idx="0"/>
            </p:cNvCxnSpPr>
            <p:nvPr/>
          </p:nvCxnSpPr>
          <p:spPr bwMode="auto">
            <a:xfrm>
              <a:off x="933" y="1144"/>
              <a:ext cx="0" cy="196"/>
            </a:xfrm>
            <a:prstGeom prst="straightConnector1">
              <a:avLst/>
            </a:prstGeom>
            <a:noFill/>
            <a:ln w="19050">
              <a:solidFill>
                <a:schemeClr val="tx1"/>
              </a:solidFill>
              <a:round/>
              <a:headEnd type="triangle" w="med" len="med"/>
              <a:tailEnd type="triangle" w="med" len="med"/>
            </a:ln>
          </p:spPr>
        </p:cxnSp>
        <p:sp>
          <p:nvSpPr>
            <p:cNvPr id="461875" name="Line 51"/>
            <p:cNvSpPr>
              <a:spLocks noChangeShapeType="1"/>
            </p:cNvSpPr>
            <p:nvPr/>
          </p:nvSpPr>
          <p:spPr bwMode="auto">
            <a:xfrm>
              <a:off x="2096" y="3071"/>
              <a:ext cx="0" cy="720"/>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61876" name="Line 52"/>
            <p:cNvSpPr>
              <a:spLocks noChangeShapeType="1"/>
            </p:cNvSpPr>
            <p:nvPr/>
          </p:nvSpPr>
          <p:spPr bwMode="auto">
            <a:xfrm>
              <a:off x="3108" y="3023"/>
              <a:ext cx="0" cy="816"/>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7161" name="Rectangle 53"/>
            <p:cNvSpPr>
              <a:spLocks noChangeArrowheads="1"/>
            </p:cNvSpPr>
            <p:nvPr/>
          </p:nvSpPr>
          <p:spPr bwMode="auto">
            <a:xfrm>
              <a:off x="1724" y="2807"/>
              <a:ext cx="898"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2" name="Rectangle 54"/>
            <p:cNvSpPr>
              <a:spLocks noChangeArrowheads="1"/>
            </p:cNvSpPr>
            <p:nvPr/>
          </p:nvSpPr>
          <p:spPr bwMode="auto">
            <a:xfrm>
              <a:off x="2696" y="2807"/>
              <a:ext cx="897"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3" name="Rectangle 55"/>
            <p:cNvSpPr>
              <a:spLocks noChangeArrowheads="1"/>
            </p:cNvSpPr>
            <p:nvPr/>
          </p:nvSpPr>
          <p:spPr bwMode="auto">
            <a:xfrm>
              <a:off x="1724"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4" name="Rectangle 56"/>
            <p:cNvSpPr>
              <a:spLocks noChangeArrowheads="1"/>
            </p:cNvSpPr>
            <p:nvPr/>
          </p:nvSpPr>
          <p:spPr bwMode="auto">
            <a:xfrm>
              <a:off x="1724"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7165" name="Rectangle 57"/>
            <p:cNvSpPr>
              <a:spLocks noChangeArrowheads="1"/>
            </p:cNvSpPr>
            <p:nvPr/>
          </p:nvSpPr>
          <p:spPr bwMode="auto">
            <a:xfrm>
              <a:off x="2696" y="3280"/>
              <a:ext cx="897"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6" name="Rectangle 58"/>
            <p:cNvSpPr>
              <a:spLocks noChangeArrowheads="1"/>
            </p:cNvSpPr>
            <p:nvPr/>
          </p:nvSpPr>
          <p:spPr bwMode="auto">
            <a:xfrm>
              <a:off x="2696" y="3761"/>
              <a:ext cx="897"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grpSp>
      <p:sp>
        <p:nvSpPr>
          <p:cNvPr id="461883" name="Text Box 59"/>
          <p:cNvSpPr txBox="1">
            <a:spLocks noChangeArrowheads="1"/>
          </p:cNvSpPr>
          <p:nvPr/>
        </p:nvSpPr>
        <p:spPr bwMode="auto">
          <a:xfrm>
            <a:off x="200025" y="0"/>
            <a:ext cx="9290050" cy="765175"/>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400">
                <a:solidFill>
                  <a:srgbClr val="FF9900"/>
                </a:solidFill>
                <a:effectLst>
                  <a:outerShdw blurRad="38100" dist="38100" dir="2700000" algn="tl">
                    <a:srgbClr val="000000"/>
                  </a:outerShdw>
                </a:effectLst>
              </a:rPr>
              <a:t>Pilas - Software en capas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360A472-9683-48B2-9BFF-8D09AB9BE046}" type="slidenum">
              <a:rPr lang="en-US"/>
              <a:pPr>
                <a:defRPr/>
              </a:pPr>
              <a:t>44</a:t>
            </a:fld>
            <a:endParaRPr lang="en-US"/>
          </a:p>
        </p:txBody>
      </p:sp>
      <p:sp>
        <p:nvSpPr>
          <p:cNvPr id="27545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física (Phisical Layer)</a:t>
            </a:r>
          </a:p>
        </p:txBody>
      </p:sp>
      <p:sp>
        <p:nvSpPr>
          <p:cNvPr id="275459" name="Rectangle 3"/>
          <p:cNvSpPr>
            <a:spLocks noGrp="1" noChangeArrowheads="1"/>
          </p:cNvSpPr>
          <p:nvPr>
            <p:ph type="body" idx="1"/>
          </p:nvPr>
        </p:nvSpPr>
        <p:spPr>
          <a:xfrm>
            <a:off x="330200" y="1981200"/>
            <a:ext cx="9163050" cy="411480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Hardware de Red Básico.</a:t>
            </a:r>
          </a:p>
          <a:p>
            <a:pPr>
              <a:defRPr/>
            </a:pPr>
            <a:r>
              <a:rPr lang="es-ES_tradnl" b="1" i="1" smtClean="0">
                <a:effectLst>
                  <a:outerShdw blurRad="38100" dist="38100" dir="2700000" algn="tl">
                    <a:srgbClr val="FFFFFF"/>
                  </a:outerShdw>
                </a:effectLst>
                <a:latin typeface="Arial" charset="0"/>
              </a:rPr>
              <a:t>Características mecánica, eléctricas y funcionales de las líneas entre terminales.</a:t>
            </a:r>
          </a:p>
          <a:p>
            <a:pPr>
              <a:defRPr/>
            </a:pPr>
            <a:r>
              <a:rPr lang="es-ES_tradnl" b="1" i="1" smtClean="0">
                <a:effectLst>
                  <a:outerShdw blurRad="38100" dist="38100" dir="2700000" algn="tl">
                    <a:srgbClr val="FFFFFF"/>
                  </a:outerShdw>
                </a:effectLst>
                <a:latin typeface="Arial" charset="0"/>
              </a:rPr>
              <a:t>Ej : Medios de Enlace, Cables , Ondas , microondas, Fibras Ópticas , Especificación RS - 232, RS-422,   Etc.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idx="4294967295"/>
          </p:nvPr>
        </p:nvSpPr>
        <p:spPr>
          <a:xfrm>
            <a:off x="992188" y="0"/>
            <a:ext cx="8083550" cy="1143000"/>
          </a:xfrm>
          <a:ln/>
        </p:spPr>
        <p:txBody>
          <a:bodyPr/>
          <a:lstStyle/>
          <a:p>
            <a:pPr algn="r" eaLnBrk="1" hangingPunct="1"/>
            <a:r>
              <a:rPr lang="es-AR" sz="4000" smtClean="0"/>
              <a:t>Capa Física</a:t>
            </a:r>
            <a:endParaRPr lang="en-US" sz="4000" smtClean="0"/>
          </a:p>
        </p:txBody>
      </p:sp>
      <p:sp>
        <p:nvSpPr>
          <p:cNvPr id="137219" name="Content Placeholder 2"/>
          <p:cNvSpPr>
            <a:spLocks noGrp="1"/>
          </p:cNvSpPr>
          <p:nvPr>
            <p:ph idx="4294967295"/>
          </p:nvPr>
        </p:nvSpPr>
        <p:spPr>
          <a:xfrm>
            <a:off x="0" y="1268413"/>
            <a:ext cx="9906000" cy="1296987"/>
          </a:xfrm>
          <a:solidFill>
            <a:srgbClr val="DDDDDD"/>
          </a:solidFill>
          <a:ln w="57150" cap="flat" cmpd="thinThick" algn="ctr">
            <a:solidFill>
              <a:schemeClr val="tx1"/>
            </a:solidFill>
          </a:ln>
        </p:spPr>
        <p:txBody>
          <a:bodyPr/>
          <a:lstStyle/>
          <a:p>
            <a:r>
              <a:rPr lang="es-AR" sz="2400" b="1" i="1" smtClean="0">
                <a:effectLst>
                  <a:outerShdw blurRad="38100" dist="38100" dir="2700000" algn="tl">
                    <a:srgbClr val="FFFFFF"/>
                  </a:outerShdw>
                </a:effectLst>
                <a:latin typeface="Arial" charset="0"/>
              </a:rPr>
              <a:t>Se definen:  Los niveles de tensión, Tipos de interfaces, Estándares de cables, Distancias máximas, Velocidades máximas, codificación</a:t>
            </a:r>
            <a:endParaRPr lang="en-US" sz="2400" b="1" i="1" smtClean="0">
              <a:effectLst>
                <a:outerShdw blurRad="38100" dist="38100" dir="2700000" algn="tl">
                  <a:srgbClr val="FFFFFF"/>
                </a:outerShdw>
              </a:effectLst>
              <a:latin typeface="Arial" charset="0"/>
            </a:endParaRPr>
          </a:p>
        </p:txBody>
      </p:sp>
      <p:graphicFrame>
        <p:nvGraphicFramePr>
          <p:cNvPr id="137282" name="Group 66"/>
          <p:cNvGraphicFramePr>
            <a:graphicFrameLocks noGrp="1"/>
          </p:cNvGraphicFramePr>
          <p:nvPr/>
        </p:nvGraphicFramePr>
        <p:xfrm>
          <a:off x="0" y="2492375"/>
          <a:ext cx="9906000" cy="4365627"/>
        </p:xfrm>
        <a:graphic>
          <a:graphicData uri="http://schemas.openxmlformats.org/drawingml/2006/table">
            <a:tbl>
              <a:tblPr/>
              <a:tblGrid>
                <a:gridCol w="1854200">
                  <a:extLst>
                    <a:ext uri="{9D8B030D-6E8A-4147-A177-3AD203B41FA5}">
                      <a16:colId xmlns:a16="http://schemas.microsoft.com/office/drawing/2014/main" val="20000"/>
                    </a:ext>
                  </a:extLst>
                </a:gridCol>
                <a:gridCol w="1849438">
                  <a:extLst>
                    <a:ext uri="{9D8B030D-6E8A-4147-A177-3AD203B41FA5}">
                      <a16:colId xmlns:a16="http://schemas.microsoft.com/office/drawing/2014/main" val="20001"/>
                    </a:ext>
                  </a:extLst>
                </a:gridCol>
                <a:gridCol w="2406650">
                  <a:extLst>
                    <a:ext uri="{9D8B030D-6E8A-4147-A177-3AD203B41FA5}">
                      <a16:colId xmlns:a16="http://schemas.microsoft.com/office/drawing/2014/main" val="20002"/>
                    </a:ext>
                  </a:extLst>
                </a:gridCol>
                <a:gridCol w="1941512">
                  <a:extLst>
                    <a:ext uri="{9D8B030D-6E8A-4147-A177-3AD203B41FA5}">
                      <a16:colId xmlns:a16="http://schemas.microsoft.com/office/drawing/2014/main" val="20003"/>
                    </a:ext>
                  </a:extLst>
                </a:gridCol>
                <a:gridCol w="1854200">
                  <a:extLst>
                    <a:ext uri="{9D8B030D-6E8A-4147-A177-3AD203B41FA5}">
                      <a16:colId xmlns:a16="http://schemas.microsoft.com/office/drawing/2014/main" val="20004"/>
                    </a:ext>
                  </a:extLst>
                </a:gridCol>
              </a:tblGrid>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FFFFFF"/>
                          </a:solidFill>
                          <a:effectLst/>
                          <a:latin typeface="Arial" charset="0"/>
                        </a:rPr>
                        <a:t>Tecnología</a:t>
                      </a:r>
                      <a:endParaRPr kumimoji="0" lang="en-US" sz="16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FFFFFF"/>
                          </a:solidFill>
                          <a:effectLst/>
                          <a:latin typeface="Arial" charset="0"/>
                        </a:rPr>
                        <a:t>Velocidad</a:t>
                      </a:r>
                      <a:endParaRPr kumimoji="0" lang="en-US" sz="16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FFFFFF"/>
                          </a:solidFill>
                          <a:effectLst/>
                          <a:latin typeface="Arial" charset="0"/>
                        </a:rPr>
                        <a:t>Tipo de cable</a:t>
                      </a:r>
                      <a:endParaRPr kumimoji="0" lang="en-US" sz="16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FFFFFF"/>
                          </a:solidFill>
                          <a:effectLst/>
                          <a:latin typeface="Arial" charset="0"/>
                        </a:rPr>
                        <a:t>Distancia Max</a:t>
                      </a:r>
                      <a:endParaRPr kumimoji="0" lang="en-US" sz="16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FFFFFF"/>
                          </a:solidFill>
                          <a:effectLst/>
                          <a:latin typeface="Arial" charset="0"/>
                        </a:rPr>
                        <a:t>Topología *</a:t>
                      </a:r>
                      <a:endParaRPr kumimoji="0" lang="en-US" sz="16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4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10BaseT</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Par Trensado</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Hub o 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10BaseF</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Fibra óptica</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2000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Hub o 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100BaseTx</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(Cat 5)</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Hub o Switch</a:t>
                      </a:r>
                      <a:endParaRPr kumimoji="0" lang="en-US" sz="1600" b="1" i="0" u="none" strike="noStrike" cap="none" normalizeH="0" baseline="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100BaseFx</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(multimodo)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2000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1000BaseT</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(Cat 5 ó 6)</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1000BaseSx</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Fibra óptica (multimodo)</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550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1000BaseLx</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1000 Mbps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(multi/mono-modo)</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550 mts / 5000 mts</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smtClean="0">
                          <a:ln>
                            <a:noFill/>
                          </a:ln>
                          <a:solidFill>
                            <a:srgbClr val="000000"/>
                          </a:solidFill>
                          <a:effectLst/>
                          <a:latin typeface="Arial" charset="0"/>
                        </a:rPr>
                        <a:t>Switch</a:t>
                      </a:r>
                      <a:endParaRPr kumimoji="0" lang="en-US" sz="1600" b="1"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75458" name="Rectangle 2"/>
          <p:cNvSpPr>
            <a:spLocks noGrp="1" noChangeArrowheads="1"/>
          </p:cNvSpPr>
          <p:nvPr>
            <p:ph type="title" idx="4294967295"/>
          </p:nvPr>
        </p:nvSpPr>
        <p:spPr>
          <a:xfrm>
            <a:off x="849313" y="0"/>
            <a:ext cx="9056687"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física (Phisical Layer)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8A2C4CD-AEB7-4ECA-B43C-01EE67FC748F}" type="slidenum">
              <a:rPr lang="en-US"/>
              <a:pPr>
                <a:defRPr/>
              </a:pPr>
              <a:t>46</a:t>
            </a:fld>
            <a:endParaRPr lang="en-US"/>
          </a:p>
        </p:txBody>
      </p:sp>
      <p:sp>
        <p:nvSpPr>
          <p:cNvPr id="276482" name="Rectangle 2"/>
          <p:cNvSpPr>
            <a:spLocks noGrp="1" noChangeArrowheads="1"/>
          </p:cNvSpPr>
          <p:nvPr>
            <p:ph type="title"/>
          </p:nvPr>
        </p:nvSpPr>
        <p:spPr>
          <a:xfrm>
            <a:off x="488950" y="0"/>
            <a:ext cx="8928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enlace  (Data-link Layer)</a:t>
            </a:r>
          </a:p>
        </p:txBody>
      </p:sp>
      <p:sp>
        <p:nvSpPr>
          <p:cNvPr id="276483" name="Rectangle 3"/>
          <p:cNvSpPr>
            <a:spLocks noGrp="1" noChangeArrowheads="1"/>
          </p:cNvSpPr>
          <p:nvPr>
            <p:ph type="body" idx="1"/>
          </p:nvPr>
        </p:nvSpPr>
        <p:spPr>
          <a:xfrm>
            <a:off x="488950" y="1341438"/>
            <a:ext cx="8955088" cy="4967287"/>
          </a:xfrm>
          <a:solidFill>
            <a:srgbClr val="DDDDDD"/>
          </a:solidFill>
          <a:ln w="57150" cap="flat" cmpd="thinThick" algn="ctr">
            <a:solidFill>
              <a:schemeClr val="tx1"/>
            </a:solidFill>
          </a:ln>
        </p:spPr>
        <p:txBody>
          <a:bodyPr/>
          <a:lstStyle/>
          <a:p>
            <a:pPr>
              <a:defRPr/>
            </a:pPr>
            <a:r>
              <a:rPr lang="es-ES_tradnl" sz="3600" b="1" i="1" smtClean="0">
                <a:effectLst>
                  <a:outerShdw blurRad="38100" dist="38100" dir="2700000" algn="tl">
                    <a:srgbClr val="FFFFFF"/>
                  </a:outerShdw>
                </a:effectLst>
                <a:latin typeface="Arial" charset="0"/>
              </a:rPr>
              <a:t>Describe la manera de organizar los cuadros y como llegarán a su red.</a:t>
            </a:r>
          </a:p>
          <a:p>
            <a:pPr>
              <a:defRPr/>
            </a:pPr>
            <a:r>
              <a:rPr lang="es-ES_tradnl" sz="3600" b="1" i="1" smtClean="0">
                <a:effectLst>
                  <a:outerShdw blurRad="38100" dist="38100" dir="2700000" algn="tl">
                    <a:srgbClr val="FFFFFF"/>
                  </a:outerShdw>
                </a:effectLst>
                <a:latin typeface="Arial" charset="0"/>
              </a:rPr>
              <a:t>Da formato a la información para convertirlo en Trama de datos o Paquete.</a:t>
            </a:r>
          </a:p>
          <a:p>
            <a:pPr>
              <a:defRPr/>
            </a:pPr>
            <a:r>
              <a:rPr lang="es-ES_tradnl" sz="3600" b="1" i="1" smtClean="0">
                <a:effectLst>
                  <a:outerShdw blurRad="38100" dist="38100" dir="2700000" algn="tl">
                    <a:srgbClr val="FFFFFF"/>
                  </a:outerShdw>
                </a:effectLst>
                <a:latin typeface="Arial" charset="0"/>
              </a:rPr>
              <a:t>Ej : Dentro de un paquete los  campos indicador de inicio, origen, destino, indicador de fin, etc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5CE6F83-713A-47EF-B4F7-E3B97EF12D4A}" type="slidenum">
              <a:rPr lang="en-US"/>
              <a:pPr>
                <a:defRPr/>
              </a:pPr>
              <a:t>47</a:t>
            </a:fld>
            <a:endParaRPr lang="en-US"/>
          </a:p>
        </p:txBody>
      </p:sp>
      <p:sp>
        <p:nvSpPr>
          <p:cNvPr id="277506"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Red  (Network Layer)</a:t>
            </a:r>
          </a:p>
        </p:txBody>
      </p:sp>
      <p:sp>
        <p:nvSpPr>
          <p:cNvPr id="277507" name="Rectangle 3"/>
          <p:cNvSpPr>
            <a:spLocks noGrp="1" noChangeArrowheads="1"/>
          </p:cNvSpPr>
          <p:nvPr>
            <p:ph type="body" idx="1"/>
          </p:nvPr>
        </p:nvSpPr>
        <p:spPr>
          <a:xfrm>
            <a:off x="776288" y="1268413"/>
            <a:ext cx="8420100" cy="5165725"/>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Controla la comunicación y envío de mensajes a su destino entre terminales. </a:t>
            </a:r>
          </a:p>
          <a:p>
            <a:pPr>
              <a:defRPr/>
            </a:pPr>
            <a:r>
              <a:rPr lang="es-ES_tradnl" b="1" i="1" smtClean="0">
                <a:effectLst>
                  <a:outerShdw blurRad="38100" dist="38100" dir="2700000" algn="tl">
                    <a:srgbClr val="FFFFFF"/>
                  </a:outerShdw>
                </a:effectLst>
                <a:latin typeface="Arial" charset="0"/>
              </a:rPr>
              <a:t>Opera sobre los encaminadores para realizar el enrutamiento de los paquetes para que lleguen a los nodos finales.</a:t>
            </a:r>
          </a:p>
          <a:p>
            <a:pPr>
              <a:defRPr/>
            </a:pPr>
            <a:r>
              <a:rPr lang="es-ES_tradnl" b="1" i="1" smtClean="0">
                <a:effectLst>
                  <a:outerShdw blurRad="38100" dist="38100" dir="2700000" algn="tl">
                    <a:srgbClr val="FFFFFF"/>
                  </a:outerShdw>
                </a:effectLst>
                <a:latin typeface="Arial" charset="0"/>
              </a:rPr>
              <a:t>El enrutamiento permite intercambiar los paquetes de una segmento de red a otro.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F3B83E5-4B8C-4A74-95A1-84D0A920425B}" type="slidenum">
              <a:rPr lang="en-US"/>
              <a:pPr>
                <a:defRPr/>
              </a:pPr>
              <a:t>48</a:t>
            </a:fld>
            <a:endParaRPr lang="en-US"/>
          </a:p>
        </p:txBody>
      </p:sp>
      <p:sp>
        <p:nvSpPr>
          <p:cNvPr id="278530" name="Rectangle 2"/>
          <p:cNvSpPr>
            <a:spLocks noGrp="1" noChangeArrowheads="1"/>
          </p:cNvSpPr>
          <p:nvPr>
            <p:ph type="title"/>
          </p:nvPr>
        </p:nvSpPr>
        <p:spPr>
          <a:xfrm>
            <a:off x="488950" y="152400"/>
            <a:ext cx="9001125" cy="126047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Transporte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(Transport Layer)</a:t>
            </a:r>
          </a:p>
        </p:txBody>
      </p:sp>
      <p:sp>
        <p:nvSpPr>
          <p:cNvPr id="278531" name="Rectangle 3"/>
          <p:cNvSpPr>
            <a:spLocks noGrp="1" noChangeArrowheads="1"/>
          </p:cNvSpPr>
          <p:nvPr>
            <p:ph type="body" idx="1"/>
          </p:nvPr>
        </p:nvSpPr>
        <p:spPr>
          <a:xfrm>
            <a:off x="344488" y="1628775"/>
            <a:ext cx="9245600" cy="493395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Divide al mensaje en fragmentos y otorga un orden de manera tal que lleguen a destino.</a:t>
            </a:r>
          </a:p>
          <a:p>
            <a:pPr>
              <a:defRPr/>
            </a:pPr>
            <a:r>
              <a:rPr lang="es-ES_tradnl" b="1" i="1" smtClean="0">
                <a:effectLst>
                  <a:outerShdw blurRad="38100" dist="38100" dir="2700000" algn="tl">
                    <a:srgbClr val="FFFFFF"/>
                  </a:outerShdw>
                </a:effectLst>
                <a:latin typeface="Arial" charset="0"/>
              </a:rPr>
              <a:t>Ensambla el mensaje en el destino con el orden correcto de sus fragmentos</a:t>
            </a:r>
          </a:p>
          <a:p>
            <a:pPr>
              <a:defRPr/>
            </a:pPr>
            <a:r>
              <a:rPr lang="es-ES_tradnl" b="1" i="1" smtClean="0">
                <a:effectLst>
                  <a:outerShdw blurRad="38100" dist="38100" dir="2700000" algn="tl">
                    <a:srgbClr val="FFFFFF"/>
                  </a:outerShdw>
                </a:effectLst>
                <a:latin typeface="Arial" charset="0"/>
              </a:rPr>
              <a:t>Entrega los mensajes de proceso de una computadora al proceso correspondiente de la computadora destino.</a:t>
            </a:r>
          </a:p>
          <a:p>
            <a:pPr>
              <a:defRPr/>
            </a:pPr>
            <a:r>
              <a:rPr lang="es-ES_tradnl" b="1" i="1" smtClean="0">
                <a:effectLst>
                  <a:outerShdw blurRad="38100" dist="38100" dir="2700000" algn="tl">
                    <a:srgbClr val="FFFFFF"/>
                  </a:outerShdw>
                </a:effectLst>
                <a:latin typeface="Arial" charset="0"/>
              </a:rPr>
              <a:t>Detecta errores (Control de Calidad)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1C0AA022-1976-40E6-A92E-5B7436BDF036}" type="slidenum">
              <a:rPr lang="en-US"/>
              <a:pPr>
                <a:defRPr/>
              </a:pPr>
              <a:t>49</a:t>
            </a:fld>
            <a:endParaRPr lang="en-US"/>
          </a:p>
        </p:txBody>
      </p:sp>
      <p:sp>
        <p:nvSpPr>
          <p:cNvPr id="279554"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Transporte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(Transport Layer)</a:t>
            </a:r>
          </a:p>
        </p:txBody>
      </p:sp>
      <p:sp>
        <p:nvSpPr>
          <p:cNvPr id="52228" name="Rectangle 3"/>
          <p:cNvSpPr>
            <a:spLocks noGrp="1" noChangeArrowheads="1"/>
          </p:cNvSpPr>
          <p:nvPr>
            <p:ph type="body" idx="1"/>
          </p:nvPr>
        </p:nvSpPr>
        <p:spPr/>
        <p:txBody>
          <a:bodyPr/>
          <a:lstStyle/>
          <a:p>
            <a:endParaRPr lang="es-ES_tradnl" smtClean="0"/>
          </a:p>
        </p:txBody>
      </p:sp>
      <p:pic>
        <p:nvPicPr>
          <p:cNvPr id="52229" name="Picture 4" descr="capas1"/>
          <p:cNvPicPr>
            <a:picLocks noChangeAspect="1" noChangeArrowheads="1"/>
          </p:cNvPicPr>
          <p:nvPr/>
        </p:nvPicPr>
        <p:blipFill>
          <a:blip r:embed="rId3" cstate="print">
            <a:lum contrast="-44000"/>
          </a:blip>
          <a:srcRect/>
          <a:stretch>
            <a:fillRect/>
          </a:stretch>
        </p:blipFill>
        <p:spPr bwMode="auto">
          <a:xfrm>
            <a:off x="200025" y="1700213"/>
            <a:ext cx="9359900" cy="4724400"/>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052513" y="404813"/>
            <a:ext cx="8420100" cy="1143000"/>
          </a:xfrm>
          <a:prstGeom prst="rect">
            <a:avLst/>
          </a:prstGeom>
          <a:noFill/>
          <a:ln w="9525">
            <a:noFill/>
            <a:miter lim="800000"/>
            <a:headEnd/>
            <a:tailEnd/>
          </a:ln>
        </p:spPr>
        <p:txBody>
          <a:bodyPr anchor="ctr"/>
          <a:lstStyle/>
          <a:p>
            <a:pPr eaLnBrk="1" hangingPunct="1">
              <a:buFontTx/>
              <a:buNone/>
            </a:pPr>
            <a:r>
              <a:rPr lang="es-AR" sz="3200" b="0" i="0">
                <a:solidFill>
                  <a:schemeClr val="accent2"/>
                </a:solidFill>
              </a:rPr>
              <a:t>    Red IP</a:t>
            </a:r>
            <a:endParaRPr lang="en-US" sz="3200" b="0" i="0">
              <a:solidFill>
                <a:schemeClr val="accent2"/>
              </a:solidFill>
            </a:endParaRPr>
          </a:p>
        </p:txBody>
      </p:sp>
      <p:sp>
        <p:nvSpPr>
          <p:cNvPr id="11267" name="Rectangle 12"/>
          <p:cNvSpPr>
            <a:spLocks noChangeArrowheads="1"/>
          </p:cNvSpPr>
          <p:nvPr/>
        </p:nvSpPr>
        <p:spPr bwMode="auto">
          <a:xfrm>
            <a:off x="387350" y="3616325"/>
            <a:ext cx="6964363" cy="2527300"/>
          </a:xfrm>
          <a:prstGeom prst="rect">
            <a:avLst/>
          </a:prstGeom>
          <a:noFill/>
          <a:ln w="9525">
            <a:noFill/>
            <a:miter lim="800000"/>
            <a:headEnd/>
            <a:tailEnd/>
          </a:ln>
        </p:spPr>
        <p:txBody>
          <a:bodyPr/>
          <a:lstStyle/>
          <a:p>
            <a:pPr marL="273050" indent="-273050" defTabSz="874713" eaLnBrk="1" hangingPunct="1"/>
            <a:endParaRPr lang="es-ES_tradnl" b="0" i="0">
              <a:solidFill>
                <a:schemeClr val="accent2"/>
              </a:solidFill>
              <a:ea typeface="굴림" pitchFamily="34" charset="-127"/>
            </a:endParaRPr>
          </a:p>
        </p:txBody>
      </p:sp>
      <p:pic>
        <p:nvPicPr>
          <p:cNvPr id="11268" name="Picture 13" descr="animation1"/>
          <p:cNvPicPr>
            <a:picLocks noChangeAspect="1" noChangeArrowheads="1" noCrop="1"/>
          </p:cNvPicPr>
          <p:nvPr/>
        </p:nvPicPr>
        <p:blipFill>
          <a:blip r:embed="rId3" cstate="print"/>
          <a:srcRect/>
          <a:stretch>
            <a:fillRect/>
          </a:stretch>
        </p:blipFill>
        <p:spPr bwMode="auto">
          <a:xfrm>
            <a:off x="508000" y="1844675"/>
            <a:ext cx="8812213" cy="4630738"/>
          </a:xfrm>
          <a:prstGeom prst="rect">
            <a:avLst/>
          </a:prstGeom>
          <a:noFill/>
          <a:ln w="9525">
            <a:noFill/>
            <a:miter lim="800000"/>
            <a:headEnd/>
            <a:tailEnd/>
          </a:ln>
        </p:spPr>
      </p:pic>
      <p:sp>
        <p:nvSpPr>
          <p:cNvPr id="509964" name="Rectangle 12"/>
          <p:cNvSpPr>
            <a:spLocks noChangeArrowheads="1"/>
          </p:cNvSpPr>
          <p:nvPr/>
        </p:nvSpPr>
        <p:spPr bwMode="auto">
          <a:xfrm>
            <a:off x="1166813" y="188913"/>
            <a:ext cx="8467725" cy="1335087"/>
          </a:xfrm>
          <a:prstGeom prst="rect">
            <a:avLst/>
          </a:prstGeom>
          <a:solidFill>
            <a:srgbClr val="66FFFF"/>
          </a:solidFill>
          <a:ln w="76200">
            <a:solidFill>
              <a:schemeClr val="accent2"/>
            </a:solidFill>
            <a:miter lim="800000"/>
            <a:headEnd/>
            <a:tailEnd/>
          </a:ln>
          <a:effectLst/>
        </p:spPr>
        <p:txBody>
          <a:bodyPr anchor="ctr"/>
          <a:lstStyle/>
          <a:p>
            <a:pPr algn="ctr">
              <a:lnSpc>
                <a:spcPct val="100000"/>
              </a:lnSpc>
              <a:spcBef>
                <a:spcPct val="0"/>
              </a:spcBef>
              <a:buFontTx/>
              <a:buNone/>
              <a:defRPr/>
            </a:pPr>
            <a:r>
              <a:rPr lang="es-ES_tradnl" sz="5400" dirty="0">
                <a:solidFill>
                  <a:srgbClr val="FF9900"/>
                </a:solidFill>
                <a:effectLst>
                  <a:outerShdw blurRad="38100" dist="38100" dir="2700000" algn="tl">
                    <a:srgbClr val="000000"/>
                  </a:outerShdw>
                </a:effectLst>
              </a:rPr>
              <a:t>Paquete</a:t>
            </a:r>
            <a:endParaRPr lang="es-ES_tradnl" sz="9600" dirty="0">
              <a:solidFill>
                <a:srgbClr val="CC3300"/>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604E3EC-B35E-44E2-B66A-63E68B933F2A}" type="slidenum">
              <a:rPr lang="en-US"/>
              <a:pPr>
                <a:defRPr/>
              </a:pPr>
              <a:t>50</a:t>
            </a:fld>
            <a:endParaRPr lang="en-US"/>
          </a:p>
        </p:txBody>
      </p:sp>
      <p:sp>
        <p:nvSpPr>
          <p:cNvPr id="280578" name="Rectangle 2"/>
          <p:cNvSpPr>
            <a:spLocks noGrp="1" noChangeArrowheads="1"/>
          </p:cNvSpPr>
          <p:nvPr>
            <p:ph type="title"/>
          </p:nvPr>
        </p:nvSpPr>
        <p:spPr>
          <a:xfrm>
            <a:off x="412750" y="304800"/>
            <a:ext cx="883285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Sesión (Session Layer)</a:t>
            </a:r>
          </a:p>
        </p:txBody>
      </p:sp>
      <p:sp>
        <p:nvSpPr>
          <p:cNvPr id="280579" name="Rectangle 3"/>
          <p:cNvSpPr>
            <a:spLocks noGrp="1" noChangeArrowheads="1"/>
          </p:cNvSpPr>
          <p:nvPr>
            <p:ph type="body" idx="1"/>
          </p:nvPr>
        </p:nvSpPr>
        <p:spPr>
          <a:xfrm>
            <a:off x="412750" y="1981200"/>
            <a:ext cx="9163050" cy="411480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Proporciona un intercambio estructurado y lógico de los mensajes entre puntos de una red.</a:t>
            </a:r>
          </a:p>
          <a:p>
            <a:pPr>
              <a:defRPr/>
            </a:pPr>
            <a:r>
              <a:rPr lang="es-ES_tradnl" b="1" i="1" smtClean="0">
                <a:effectLst>
                  <a:outerShdw blurRad="38100" dist="38100" dir="2700000" algn="tl">
                    <a:srgbClr val="FFFFFF"/>
                  </a:outerShdw>
                </a:effectLst>
                <a:latin typeface="Arial" charset="0"/>
              </a:rPr>
              <a:t> Establece el dialogo entre nodos que acuerdan intercambiar datos.</a:t>
            </a:r>
          </a:p>
          <a:p>
            <a:pPr>
              <a:defRPr/>
            </a:pPr>
            <a:r>
              <a:rPr lang="es-ES_tradnl" b="1" i="1" smtClean="0">
                <a:effectLst>
                  <a:outerShdw blurRad="38100" dist="38100" dir="2700000" algn="tl">
                    <a:srgbClr val="FFFFFF"/>
                  </a:outerShdw>
                </a:effectLst>
                <a:latin typeface="Arial" charset="0"/>
              </a:rPr>
              <a:t>Se especifican los detalles de seguridad entre nodos (Ej : Validación de Passwords)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698B56FE-7502-4C61-A511-08338309D7BE}" type="slidenum">
              <a:rPr lang="en-US"/>
              <a:pPr>
                <a:defRPr/>
              </a:pPr>
              <a:t>51</a:t>
            </a:fld>
            <a:endParaRPr lang="en-US"/>
          </a:p>
        </p:txBody>
      </p:sp>
      <p:sp>
        <p:nvSpPr>
          <p:cNvPr id="281602" name="Rectangle 2"/>
          <p:cNvSpPr>
            <a:spLocks noGrp="1" noChangeArrowheads="1"/>
          </p:cNvSpPr>
          <p:nvPr>
            <p:ph type="title"/>
          </p:nvPr>
        </p:nvSpPr>
        <p:spPr>
          <a:xfrm>
            <a:off x="660400" y="476250"/>
            <a:ext cx="8585200" cy="180022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Sesión (Session Layer)</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Fases</a:t>
            </a:r>
          </a:p>
        </p:txBody>
      </p:sp>
      <p:sp>
        <p:nvSpPr>
          <p:cNvPr id="281603" name="Rectangle 3"/>
          <p:cNvSpPr>
            <a:spLocks noGrp="1" noChangeArrowheads="1"/>
          </p:cNvSpPr>
          <p:nvPr>
            <p:ph type="body" idx="1"/>
          </p:nvPr>
        </p:nvSpPr>
        <p:spPr>
          <a:xfrm>
            <a:off x="776288" y="2852738"/>
            <a:ext cx="8420100" cy="281940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Establecimiento de la conexión</a:t>
            </a:r>
          </a:p>
          <a:p>
            <a:pPr>
              <a:defRPr/>
            </a:pPr>
            <a:r>
              <a:rPr lang="es-ES_tradnl" b="1" i="1" smtClean="0">
                <a:effectLst>
                  <a:outerShdw blurRad="38100" dist="38100" dir="2700000" algn="tl">
                    <a:srgbClr val="FFFFFF"/>
                  </a:outerShdw>
                </a:effectLst>
                <a:latin typeface="Arial" charset="0"/>
              </a:rPr>
              <a:t>Transferencia de datos</a:t>
            </a:r>
          </a:p>
          <a:p>
            <a:pPr>
              <a:defRPr/>
            </a:pPr>
            <a:r>
              <a:rPr lang="es-ES_tradnl" b="1" i="1" smtClean="0">
                <a:effectLst>
                  <a:outerShdw blurRad="38100" dist="38100" dir="2700000" algn="tl">
                    <a:srgbClr val="FFFFFF"/>
                  </a:outerShdw>
                </a:effectLst>
                <a:latin typeface="Arial" charset="0"/>
              </a:rPr>
              <a:t>Liberación de la conexión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F8CC20F-202D-4A39-B155-C901769EA1EF}" type="slidenum">
              <a:rPr lang="en-US"/>
              <a:pPr>
                <a:defRPr/>
              </a:pPr>
              <a:t>52</a:t>
            </a:fld>
            <a:endParaRPr lang="en-US"/>
          </a:p>
        </p:txBody>
      </p:sp>
      <p:sp>
        <p:nvSpPr>
          <p:cNvPr id="282626"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Capa Presentación </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(Presentation Layer)</a:t>
            </a:r>
          </a:p>
        </p:txBody>
      </p:sp>
      <p:sp>
        <p:nvSpPr>
          <p:cNvPr id="282627" name="Rectangle 3"/>
          <p:cNvSpPr>
            <a:spLocks noGrp="1" noChangeArrowheads="1"/>
          </p:cNvSpPr>
          <p:nvPr>
            <p:ph type="body" idx="1"/>
          </p:nvPr>
        </p:nvSpPr>
        <p:spPr>
          <a:xfrm>
            <a:off x="776288" y="2060575"/>
            <a:ext cx="8420100" cy="3960813"/>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Especifica la manera de de representar los datos</a:t>
            </a:r>
          </a:p>
          <a:p>
            <a:pPr>
              <a:defRPr/>
            </a:pPr>
            <a:r>
              <a:rPr lang="es-ES_tradnl" b="1" i="1" smtClean="0">
                <a:effectLst>
                  <a:outerShdw blurRad="38100" dist="38100" dir="2700000" algn="tl">
                    <a:srgbClr val="FFFFFF"/>
                  </a:outerShdw>
                </a:effectLst>
                <a:latin typeface="Arial" charset="0"/>
              </a:rPr>
              <a:t>Traduce datos de un formato a otro (EJ: Traducir un formato EBCDIC a ASCII)</a:t>
            </a:r>
          </a:p>
          <a:p>
            <a:pPr>
              <a:defRPr/>
            </a:pPr>
            <a:r>
              <a:rPr lang="es-ES_tradnl" b="1" i="1" smtClean="0">
                <a:effectLst>
                  <a:outerShdw blurRad="38100" dist="38100" dir="2700000" algn="tl">
                    <a:srgbClr val="FFFFFF"/>
                  </a:outerShdw>
                </a:effectLst>
                <a:latin typeface="Arial" charset="0"/>
              </a:rPr>
              <a:t>Encriptación/Desencriptación de Datos</a:t>
            </a:r>
          </a:p>
          <a:p>
            <a:pPr>
              <a:defRPr/>
            </a:pPr>
            <a:r>
              <a:rPr lang="es-ES_tradnl" b="1" i="1" smtClean="0">
                <a:effectLst>
                  <a:outerShdw blurRad="38100" dist="38100" dir="2700000" algn="tl">
                    <a:srgbClr val="FFFFFF"/>
                  </a:outerShdw>
                </a:effectLst>
                <a:latin typeface="Arial" charset="0"/>
              </a:rPr>
              <a:t>Compresión/Descompresión de datos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800A97-5021-4431-9693-D1586B0796A1}" type="slidenum">
              <a:rPr lang="en-US"/>
              <a:pPr>
                <a:defRPr/>
              </a:pPr>
              <a:t>53</a:t>
            </a:fld>
            <a:endParaRPr lang="en-US"/>
          </a:p>
        </p:txBody>
      </p:sp>
      <p:sp>
        <p:nvSpPr>
          <p:cNvPr id="283650" name="Rectangle 2"/>
          <p:cNvSpPr>
            <a:spLocks noGrp="1" noChangeArrowheads="1"/>
          </p:cNvSpPr>
          <p:nvPr>
            <p:ph type="title"/>
          </p:nvPr>
        </p:nvSpPr>
        <p:spPr>
          <a:xfrm>
            <a:off x="200025" y="0"/>
            <a:ext cx="9432925" cy="1412875"/>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Capa Aplicación </a:t>
            </a:r>
            <a:br>
              <a:rPr lang="es-ES_tradnl" sz="4000" b="1" i="1" smtClean="0">
                <a:solidFill>
                  <a:srgbClr val="FF9900"/>
                </a:solidFill>
                <a:effectLst>
                  <a:outerShdw blurRad="38100" dist="38100" dir="2700000" algn="tl">
                    <a:srgbClr val="000000"/>
                  </a:outerShdw>
                </a:effectLst>
                <a:latin typeface="Arial" charset="0"/>
              </a:rPr>
            </a:br>
            <a:r>
              <a:rPr lang="es-ES_tradnl" sz="4000" b="1" i="1" smtClean="0">
                <a:solidFill>
                  <a:srgbClr val="FF9900"/>
                </a:solidFill>
                <a:effectLst>
                  <a:outerShdw blurRad="38100" dist="38100" dir="2700000" algn="tl">
                    <a:srgbClr val="000000"/>
                  </a:outerShdw>
                </a:effectLst>
                <a:latin typeface="Arial" charset="0"/>
              </a:rPr>
              <a:t>(Application Layer)</a:t>
            </a:r>
          </a:p>
        </p:txBody>
      </p:sp>
      <p:sp>
        <p:nvSpPr>
          <p:cNvPr id="283651" name="Rectangle 3"/>
          <p:cNvSpPr>
            <a:spLocks noGrp="1" noChangeArrowheads="1"/>
          </p:cNvSpPr>
          <p:nvPr>
            <p:ph type="body" idx="1"/>
          </p:nvPr>
        </p:nvSpPr>
        <p:spPr>
          <a:xfrm>
            <a:off x="742950" y="1557338"/>
            <a:ext cx="8420100" cy="511175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Brinda las los servicios utilizados por las aplicaciones para que los usuarios se comuniquen a través de la red.</a:t>
            </a:r>
          </a:p>
          <a:p>
            <a:pPr>
              <a:defRPr/>
            </a:pPr>
            <a:r>
              <a:rPr lang="es-ES_tradnl" b="1" i="1" smtClean="0">
                <a:effectLst>
                  <a:outerShdw blurRad="38100" dist="38100" dir="2700000" algn="tl">
                    <a:srgbClr val="FFFFFF"/>
                  </a:outerShdw>
                </a:effectLst>
                <a:latin typeface="Arial" charset="0"/>
              </a:rPr>
              <a:t>Ejemplos de Servicios :</a:t>
            </a:r>
          </a:p>
          <a:p>
            <a:pPr lvl="2">
              <a:defRPr/>
            </a:pPr>
            <a:r>
              <a:rPr lang="es-ES_tradnl" sz="3200" b="1" i="1" smtClean="0">
                <a:effectLst>
                  <a:outerShdw blurRad="38100" dist="38100" dir="2700000" algn="tl">
                    <a:srgbClr val="FFFFFF"/>
                  </a:outerShdw>
                </a:effectLst>
                <a:latin typeface="Arial" charset="0"/>
              </a:rPr>
              <a:t>Transporte de Correo Electrónico</a:t>
            </a:r>
          </a:p>
          <a:p>
            <a:pPr lvl="2">
              <a:defRPr/>
            </a:pPr>
            <a:r>
              <a:rPr lang="es-ES_tradnl" sz="3200" b="1" i="1" smtClean="0">
                <a:effectLst>
                  <a:outerShdw blurRad="38100" dist="38100" dir="2700000" algn="tl">
                    <a:srgbClr val="FFFFFF"/>
                  </a:outerShdw>
                </a:effectLst>
                <a:latin typeface="Arial" charset="0"/>
              </a:rPr>
              <a:t>Acceso a Archivos Remotos</a:t>
            </a:r>
          </a:p>
          <a:p>
            <a:pPr lvl="2">
              <a:defRPr/>
            </a:pPr>
            <a:r>
              <a:rPr lang="es-ES_tradnl" sz="3200" b="1" i="1" smtClean="0">
                <a:effectLst>
                  <a:outerShdw blurRad="38100" dist="38100" dir="2700000" algn="tl">
                    <a:srgbClr val="FFFFFF"/>
                  </a:outerShdw>
                </a:effectLst>
                <a:latin typeface="Arial" charset="0"/>
              </a:rPr>
              <a:t>Ejecución de tareas remotas</a:t>
            </a:r>
          </a:p>
          <a:p>
            <a:pPr lvl="2">
              <a:defRPr/>
            </a:pPr>
            <a:r>
              <a:rPr lang="es-ES_tradnl" sz="3200" b="1" i="1" smtClean="0">
                <a:effectLst>
                  <a:outerShdw blurRad="38100" dist="38100" dir="2700000" algn="tl">
                    <a:srgbClr val="FFFFFF"/>
                  </a:outerShdw>
                </a:effectLst>
                <a:latin typeface="Arial" charset="0"/>
              </a:rPr>
              <a:t>Directorios</a:t>
            </a:r>
          </a:p>
          <a:p>
            <a:pPr lvl="2">
              <a:defRPr/>
            </a:pPr>
            <a:r>
              <a:rPr lang="es-ES_tradnl" sz="3200" b="1" i="1" smtClean="0">
                <a:effectLst>
                  <a:outerShdw blurRad="38100" dist="38100" dir="2700000" algn="tl">
                    <a:srgbClr val="FFFFFF"/>
                  </a:outerShdw>
                </a:effectLst>
                <a:latin typeface="Arial" charset="0"/>
              </a:rPr>
              <a:t>Administración de la red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p:cNvSpPr>
            <a:spLocks noGrp="1"/>
          </p:cNvSpPr>
          <p:nvPr>
            <p:ph type="sldNum" sz="quarter" idx="12"/>
          </p:nvPr>
        </p:nvSpPr>
        <p:spPr/>
        <p:txBody>
          <a:bodyPr/>
          <a:lstStyle/>
          <a:p>
            <a:pPr>
              <a:defRPr/>
            </a:pPr>
            <a:fld id="{316A8591-66FA-46B5-B137-A1545CD3290C}" type="slidenum">
              <a:rPr lang="en-US"/>
              <a:pPr>
                <a:defRPr/>
              </a:pPr>
              <a:t>54</a:t>
            </a:fld>
            <a:endParaRPr lang="en-US"/>
          </a:p>
        </p:txBody>
      </p:sp>
      <p:sp>
        <p:nvSpPr>
          <p:cNvPr id="462850" name="Rectangle 2"/>
          <p:cNvSpPr>
            <a:spLocks noGrp="1" noChangeArrowheads="1"/>
          </p:cNvSpPr>
          <p:nvPr>
            <p:ph type="title"/>
          </p:nvPr>
        </p:nvSpPr>
        <p:spPr>
          <a:xfrm>
            <a:off x="415925" y="0"/>
            <a:ext cx="9140825"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Modelo de Capas OSI </a:t>
            </a:r>
            <a:br>
              <a:rPr lang="es-ES_tradnl" sz="4000" b="1" i="1" smtClean="0">
                <a:solidFill>
                  <a:srgbClr val="FF9900"/>
                </a:solidFill>
                <a:effectLst>
                  <a:outerShdw blurRad="38100" dist="38100" dir="2700000" algn="tl">
                    <a:srgbClr val="000000"/>
                  </a:outerShdw>
                </a:effectLst>
                <a:latin typeface="Arial" charset="0"/>
              </a:rPr>
            </a:br>
            <a:r>
              <a:rPr lang="es-ES_tradnl" sz="4000" b="1" i="1" smtClean="0">
                <a:solidFill>
                  <a:srgbClr val="FF9900"/>
                </a:solidFill>
                <a:effectLst>
                  <a:outerShdw blurRad="38100" dist="38100" dir="2700000" algn="tl">
                    <a:srgbClr val="000000"/>
                  </a:outerShdw>
                </a:effectLst>
                <a:latin typeface="Arial" charset="0"/>
              </a:rPr>
              <a:t>Síntesis</a:t>
            </a:r>
          </a:p>
        </p:txBody>
      </p:sp>
      <p:graphicFrame>
        <p:nvGraphicFramePr>
          <p:cNvPr id="471182" name="Group 1166"/>
          <p:cNvGraphicFramePr>
            <a:graphicFrameLocks noGrp="1"/>
          </p:cNvGraphicFramePr>
          <p:nvPr>
            <p:ph idx="1"/>
          </p:nvPr>
        </p:nvGraphicFramePr>
        <p:xfrm>
          <a:off x="0" y="1196975"/>
          <a:ext cx="9906000" cy="5661026"/>
        </p:xfrm>
        <a:graphic>
          <a:graphicData uri="http://schemas.openxmlformats.org/drawingml/2006/table">
            <a:tbl>
              <a:tblPr/>
              <a:tblGrid>
                <a:gridCol w="3041650">
                  <a:extLst>
                    <a:ext uri="{9D8B030D-6E8A-4147-A177-3AD203B41FA5}">
                      <a16:colId xmlns:a16="http://schemas.microsoft.com/office/drawing/2014/main" val="20000"/>
                    </a:ext>
                  </a:extLst>
                </a:gridCol>
                <a:gridCol w="356235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836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400" b="1" i="1" u="none" strike="noStrike" cap="none" normalizeH="0" baseline="0" smtClean="0">
                          <a:ln>
                            <a:noFill/>
                          </a:ln>
                          <a:solidFill>
                            <a:schemeClr val="accent2"/>
                          </a:solidFill>
                          <a:effectLst>
                            <a:outerShdw blurRad="38100" dist="38100" dir="2700000" algn="tl">
                              <a:srgbClr val="000000"/>
                            </a:outerShdw>
                          </a:effectLst>
                          <a:latin typeface="Arial" charset="0"/>
                        </a:rPr>
                        <a:t>CAPA OSI</a:t>
                      </a:r>
                      <a:endParaRPr kumimoji="0" lang="es-ES" sz="2400" b="1" i="1" u="none" strike="noStrike" cap="none" normalizeH="0" baseline="0" smtClean="0">
                        <a:ln>
                          <a:noFill/>
                        </a:ln>
                        <a:solidFill>
                          <a:schemeClr val="accent2"/>
                        </a:solidFill>
                        <a:effectLst>
                          <a:outerShdw blurRad="38100" dist="38100" dir="2700000" algn="tl">
                            <a:srgbClr val="000000"/>
                          </a:outerShdw>
                        </a:effectLst>
                        <a:latin typeface="Arial" charset="0"/>
                      </a:endParaRP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000" b="1" i="1" u="none" strike="noStrike" cap="none" normalizeH="0" baseline="0" smtClean="0">
                          <a:ln>
                            <a:noFill/>
                          </a:ln>
                          <a:solidFill>
                            <a:schemeClr val="accent2"/>
                          </a:solidFill>
                          <a:effectLst>
                            <a:outerShdw blurRad="38100" dist="38100" dir="2700000" algn="tl">
                              <a:srgbClr val="000000"/>
                            </a:outerShdw>
                          </a:effectLst>
                          <a:latin typeface="Arial" charset="0"/>
                        </a:rPr>
                        <a:t>DESCRIPCIÓN FUNCIONAL</a:t>
                      </a:r>
                      <a:endParaRPr kumimoji="0" lang="es-ES" sz="2000" b="1" i="1" u="none" strike="noStrike" cap="none" normalizeH="0" baseline="0" smtClean="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2800" b="1" i="1" u="none" strike="noStrike" cap="none" normalizeH="0" baseline="0" smtClean="0">
                          <a:ln>
                            <a:noFill/>
                          </a:ln>
                          <a:solidFill>
                            <a:schemeClr val="accent2"/>
                          </a:solidFill>
                          <a:effectLst>
                            <a:outerShdw blurRad="38100" dist="38100" dir="2700000" algn="tl">
                              <a:srgbClr val="000000"/>
                            </a:outerShdw>
                          </a:effectLst>
                          <a:latin typeface="Arial" charset="0"/>
                        </a:rPr>
                        <a:t>EJEMPLOS</a:t>
                      </a:r>
                      <a:endParaRPr kumimoji="0" lang="es-ES" sz="2800" b="1" i="1" u="none" strike="noStrike" cap="none" normalizeH="0" baseline="0" smtClean="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84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7- Aplicación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Semántica. Interface con las Aplicaciones/Usuarios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Telnet, HTTP, FTP, WWW, NFS, SMTP, SNMP, X.400</a:t>
                      </a:r>
                      <a:endParaRPr kumimoji="0" lang="es-AR" sz="12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smtClean="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47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8- Presentación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Formato de datos. Sintaxis Procesamientos Especiales (Encripción)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JPEG, ASCII, EBCDIC, TIFF, GIF, PICT, Encripcíon, MPEG, MIDI</a:t>
                      </a:r>
                      <a:endParaRPr kumimoji="0" lang="es-ES" sz="1200" b="1" i="0" u="none" strike="noStrike" cap="none" normalizeH="0" baseline="0" smtClean="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5- Sesión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Flujo Ordenado de los datos. Entre las partes </a:t>
                      </a:r>
                      <a:r>
                        <a:rPr kumimoji="0" lang="es-AR" sz="1400" b="1" i="0" u="none" strike="noStrike" cap="none" normalizeH="0" baseline="0" smtClean="0">
                          <a:ln>
                            <a:noFill/>
                          </a:ln>
                          <a:solidFill>
                            <a:schemeClr val="tx1"/>
                          </a:solidFill>
                          <a:effectLst/>
                          <a:latin typeface="Arial" charset="0"/>
                        </a:rPr>
                        <a:t>intervinientes. (transacciones).</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RPC, SQL, NFS, nombres , NetBios ,AppleTalk ASP , DECnet SCP</a:t>
                      </a:r>
                      <a:endParaRPr kumimoji="0" lang="es-ES" sz="1200" b="1" i="0" u="none" strike="noStrike" cap="none" normalizeH="0" baseline="0" smtClean="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4- Transporte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Calidad de Servicio. División entre Red y Capas Superiores. Multiplexación. </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TCP, UDP, SPX</a:t>
                      </a:r>
                      <a:endParaRPr kumimoji="0" lang="es-AR" sz="12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smtClean="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649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3- Red</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Direccionamiento Lógico.</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Enrutamiento</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IP, IPX, APPLETALK, ICMP</a:t>
                      </a:r>
                      <a:endParaRPr kumimoji="0" lang="es-ES" sz="1200" b="1" i="0" u="none" strike="noStrike" cap="none" normalizeH="0" baseline="0" smtClean="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2- Enlace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Acceso al Medio. Enlace entre estaciones vecinas. Manejo de errores.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IEEE 802.3/802.2, HDLC, Frame Relay, PPP, FDDI, ATM, IEEE 802.5/802.2</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742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smtClean="0">
                          <a:ln>
                            <a:noFill/>
                          </a:ln>
                          <a:solidFill>
                            <a:schemeClr val="tx1"/>
                          </a:solidFill>
                          <a:effectLst/>
                          <a:latin typeface="Arial" charset="0"/>
                        </a:rPr>
                        <a:t>1- Física</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smtClean="0">
                          <a:ln>
                            <a:noFill/>
                          </a:ln>
                          <a:solidFill>
                            <a:schemeClr val="tx1"/>
                          </a:solidFill>
                          <a:effectLst/>
                          <a:latin typeface="Arial" charset="0"/>
                        </a:rPr>
                        <a:t>Señales Físicas. Conectores. Temporización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smtClean="0">
                          <a:ln>
                            <a:noFill/>
                          </a:ln>
                          <a:solidFill>
                            <a:srgbClr val="000000"/>
                          </a:solidFill>
                          <a:effectLst/>
                          <a:latin typeface="Arial" charset="0"/>
                        </a:rPr>
                        <a:t>EIA/TIA-232, V.35, EIA/TIA449, V.24, RJ45, Ethernet, 802.3, 802.5, FDDI, NRZI, NRZ, B8ZS. </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423D1C31-6660-4539-84C6-931193850DC6}" type="slidenum">
              <a:rPr lang="en-US"/>
              <a:pPr>
                <a:defRPr/>
              </a:pPr>
              <a:t>55</a:t>
            </a:fld>
            <a:endParaRPr lang="en-US"/>
          </a:p>
        </p:txBody>
      </p:sp>
      <p:graphicFrame>
        <p:nvGraphicFramePr>
          <p:cNvPr id="4098" name="Object 0"/>
          <p:cNvGraphicFramePr>
            <a:graphicFrameLocks noGrp="1" noChangeAspect="1"/>
          </p:cNvGraphicFramePr>
          <p:nvPr>
            <p:ph type="body" idx="1"/>
          </p:nvPr>
        </p:nvGraphicFramePr>
        <p:xfrm>
          <a:off x="495300" y="1524000"/>
          <a:ext cx="8997950" cy="4572000"/>
        </p:xfrm>
        <a:graphic>
          <a:graphicData uri="http://schemas.openxmlformats.org/presentationml/2006/ole">
            <mc:AlternateContent xmlns:mc="http://schemas.openxmlformats.org/markup-compatibility/2006">
              <mc:Choice xmlns:v="urn:schemas-microsoft-com:vml" Requires="v">
                <p:oleObj spid="_x0000_s4105" name="Imagen de mapa de bits" r:id="rId4" imgW="5772956" imgH="3343742" progId="PBrush">
                  <p:embed/>
                </p:oleObj>
              </mc:Choice>
              <mc:Fallback>
                <p:oleObj name="Imagen de mapa de bits" r:id="rId4" imgW="5772956" imgH="3343742" progId="PBrush">
                  <p:embed/>
                  <p:pic>
                    <p:nvPicPr>
                      <p:cNvPr id="0" name="Picture 4"/>
                      <p:cNvPicPr>
                        <a:picLocks noGrp="1"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495300" y="1524000"/>
                        <a:ext cx="8997950" cy="4572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4675" name="Rectangle 3"/>
          <p:cNvSpPr>
            <a:spLocks noGrp="1" noChangeArrowheads="1"/>
          </p:cNvSpPr>
          <p:nvPr>
            <p:ph type="title"/>
          </p:nvPr>
        </p:nvSpPr>
        <p:spPr>
          <a:xfrm>
            <a:off x="742950" y="228600"/>
            <a:ext cx="8915400"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Cabeceras múltiples anidadas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BF297A8-F3E4-42A0-AB20-3F36246A22C5}" type="slidenum">
              <a:rPr lang="en-US"/>
              <a:pPr>
                <a:defRPr/>
              </a:pPr>
              <a:t>56</a:t>
            </a:fld>
            <a:endParaRPr lang="en-US"/>
          </a:p>
        </p:txBody>
      </p:sp>
      <p:sp>
        <p:nvSpPr>
          <p:cNvPr id="285698" name="Rectangle 2"/>
          <p:cNvSpPr>
            <a:spLocks noGrp="1" noChangeArrowheads="1"/>
          </p:cNvSpPr>
          <p:nvPr>
            <p:ph type="title"/>
          </p:nvPr>
        </p:nvSpPr>
        <p:spPr>
          <a:xfrm>
            <a:off x="742950" y="0"/>
            <a:ext cx="8420100"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Protocolos - Dispositivos -Puente</a:t>
            </a:r>
          </a:p>
        </p:txBody>
      </p:sp>
      <p:sp>
        <p:nvSpPr>
          <p:cNvPr id="58372" name="Rectangle 3"/>
          <p:cNvSpPr>
            <a:spLocks noGrp="1" noChangeArrowheads="1"/>
          </p:cNvSpPr>
          <p:nvPr>
            <p:ph type="body" idx="1"/>
          </p:nvPr>
        </p:nvSpPr>
        <p:spPr/>
        <p:txBody>
          <a:bodyPr/>
          <a:lstStyle/>
          <a:p>
            <a:endParaRPr lang="es-ES_tradnl" smtClean="0"/>
          </a:p>
        </p:txBody>
      </p:sp>
      <p:pic>
        <p:nvPicPr>
          <p:cNvPr id="58373" name="Picture 4" descr="ruoter"/>
          <p:cNvPicPr>
            <a:picLocks noChangeAspect="1" noChangeArrowheads="1"/>
          </p:cNvPicPr>
          <p:nvPr/>
        </p:nvPicPr>
        <p:blipFill>
          <a:blip r:embed="rId3" cstate="print">
            <a:lum contrast="-44000"/>
          </a:blip>
          <a:srcRect/>
          <a:stretch>
            <a:fillRect/>
          </a:stretch>
        </p:blipFill>
        <p:spPr bwMode="auto">
          <a:xfrm>
            <a:off x="660400" y="1371600"/>
            <a:ext cx="8585200" cy="4800600"/>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0884B07-9851-48FE-B8A7-90DB95C4CE9C}" type="slidenum">
              <a:rPr lang="en-US"/>
              <a:pPr>
                <a:defRPr/>
              </a:pPr>
              <a:t>57</a:t>
            </a:fld>
            <a:endParaRPr lang="en-US"/>
          </a:p>
        </p:txBody>
      </p:sp>
      <p:sp>
        <p:nvSpPr>
          <p:cNvPr id="286722" name="Rectangle 2"/>
          <p:cNvSpPr>
            <a:spLocks noGrp="1" noChangeArrowheads="1"/>
          </p:cNvSpPr>
          <p:nvPr>
            <p:ph type="title"/>
          </p:nvPr>
        </p:nvSpPr>
        <p:spPr>
          <a:xfrm>
            <a:off x="247650" y="304800"/>
            <a:ext cx="9163050" cy="1143000"/>
          </a:xfrm>
          <a:solidFill>
            <a:srgbClr val="66FFFF"/>
          </a:solidFill>
          <a:ln w="76200" cap="flat" algn="ctr">
            <a:solidFill>
              <a:schemeClr val="accent2"/>
            </a:solidFill>
          </a:ln>
        </p:spPr>
        <p:txBody>
          <a:bodyPr/>
          <a:lstStyle/>
          <a:p>
            <a:pPr>
              <a:defRPr/>
            </a:pPr>
            <a:r>
              <a:rPr lang="es-ES_tradnl" sz="3600" b="1" i="1" smtClean="0">
                <a:solidFill>
                  <a:srgbClr val="FF9900"/>
                </a:solidFill>
                <a:effectLst>
                  <a:outerShdw blurRad="38100" dist="38100" dir="2700000" algn="tl">
                    <a:srgbClr val="000000"/>
                  </a:outerShdw>
                </a:effectLst>
                <a:latin typeface="Arial" charset="0"/>
              </a:rPr>
              <a:t>Protocolos - Dispositivos -Encaminador</a:t>
            </a:r>
          </a:p>
        </p:txBody>
      </p:sp>
      <p:sp>
        <p:nvSpPr>
          <p:cNvPr id="59396" name="Rectangle 3"/>
          <p:cNvSpPr>
            <a:spLocks noGrp="1" noChangeArrowheads="1"/>
          </p:cNvSpPr>
          <p:nvPr>
            <p:ph type="body" idx="1"/>
          </p:nvPr>
        </p:nvSpPr>
        <p:spPr/>
        <p:txBody>
          <a:bodyPr/>
          <a:lstStyle/>
          <a:p>
            <a:endParaRPr lang="es-ES_tradnl" smtClean="0"/>
          </a:p>
        </p:txBody>
      </p:sp>
      <p:pic>
        <p:nvPicPr>
          <p:cNvPr id="59397" name="Picture 4" descr="encamina"/>
          <p:cNvPicPr>
            <a:picLocks noChangeAspect="1" noChangeArrowheads="1"/>
          </p:cNvPicPr>
          <p:nvPr/>
        </p:nvPicPr>
        <p:blipFill>
          <a:blip r:embed="rId3" cstate="print">
            <a:lum contrast="-44000"/>
          </a:blip>
          <a:srcRect/>
          <a:stretch>
            <a:fillRect/>
          </a:stretch>
        </p:blipFill>
        <p:spPr bwMode="auto">
          <a:xfrm>
            <a:off x="660400" y="1773238"/>
            <a:ext cx="8667750" cy="4475162"/>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304EB4C-06FE-4AEA-B5CD-A314942D3551}" type="slidenum">
              <a:rPr lang="en-US"/>
              <a:pPr>
                <a:defRPr/>
              </a:pPr>
              <a:t>58</a:t>
            </a:fld>
            <a:endParaRPr lang="en-US"/>
          </a:p>
        </p:txBody>
      </p:sp>
      <p:sp>
        <p:nvSpPr>
          <p:cNvPr id="476162" name="Rectangle 2"/>
          <p:cNvSpPr>
            <a:spLocks noGrp="1" noChangeArrowheads="1"/>
          </p:cNvSpPr>
          <p:nvPr>
            <p:ph type="title"/>
          </p:nvPr>
        </p:nvSpPr>
        <p:spPr>
          <a:xfrm>
            <a:off x="560388" y="333375"/>
            <a:ext cx="8713787" cy="1143000"/>
          </a:xfrm>
          <a:solidFill>
            <a:srgbClr val="66FFFF"/>
          </a:solidFill>
          <a:ln w="76200" cap="flat" algn="ctr">
            <a:solidFill>
              <a:schemeClr val="accent2"/>
            </a:solidFill>
          </a:ln>
        </p:spPr>
        <p:txBody>
          <a:bodyPr/>
          <a:lstStyle/>
          <a:p>
            <a:pPr>
              <a:defRPr/>
            </a:pPr>
            <a:r>
              <a:rPr lang="es-ES_tradnl" sz="4000" b="1" i="1" smtClean="0">
                <a:solidFill>
                  <a:srgbClr val="FF9900"/>
                </a:solidFill>
                <a:effectLst>
                  <a:outerShdw blurRad="38100" dist="38100" dir="2700000" algn="tl">
                    <a:srgbClr val="000000"/>
                  </a:outerShdw>
                </a:effectLst>
                <a:latin typeface="Arial" charset="0"/>
              </a:rPr>
              <a:t>Protocolos - Dispositivos </a:t>
            </a:r>
          </a:p>
        </p:txBody>
      </p:sp>
      <p:graphicFrame>
        <p:nvGraphicFramePr>
          <p:cNvPr id="5122" name="Object 5"/>
          <p:cNvGraphicFramePr>
            <a:graphicFrameLocks noGrp="1" noChangeAspect="1"/>
          </p:cNvGraphicFramePr>
          <p:nvPr>
            <p:ph idx="1"/>
          </p:nvPr>
        </p:nvGraphicFramePr>
        <p:xfrm>
          <a:off x="-808038" y="1844675"/>
          <a:ext cx="10714038" cy="5013325"/>
        </p:xfrm>
        <a:graphic>
          <a:graphicData uri="http://schemas.openxmlformats.org/presentationml/2006/ole">
            <mc:AlternateContent xmlns:mc="http://schemas.openxmlformats.org/markup-compatibility/2006">
              <mc:Choice xmlns:v="urn:schemas-microsoft-com:vml" Requires="v">
                <p:oleObj spid="_x0000_s5129" name="Documento" r:id="rId4" imgW="5721096" imgH="2164080" progId="Word.Document.8">
                  <p:embed/>
                </p:oleObj>
              </mc:Choice>
              <mc:Fallback>
                <p:oleObj name="Documento" r:id="rId4" imgW="5721096" imgH="2164080" progId="Word.Document.8">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44675"/>
                        <a:ext cx="10714038" cy="5013325"/>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9C43C5E-3E6E-4A9B-86F3-B728142DF6AF}" type="slidenum">
              <a:rPr lang="en-US"/>
              <a:pPr>
                <a:defRPr/>
              </a:pPr>
              <a:t>59</a:t>
            </a:fld>
            <a:endParaRPr lang="en-US"/>
          </a:p>
        </p:txBody>
      </p:sp>
      <p:sp>
        <p:nvSpPr>
          <p:cNvPr id="287746" name="Rectangle 2"/>
          <p:cNvSpPr>
            <a:spLocks noGrp="1" noChangeArrowheads="1"/>
          </p:cNvSpPr>
          <p:nvPr>
            <p:ph type="body" idx="1"/>
          </p:nvPr>
        </p:nvSpPr>
        <p:spPr>
          <a:xfrm>
            <a:off x="344488" y="1773238"/>
            <a:ext cx="9163050" cy="4419600"/>
          </a:xfrm>
          <a:solidFill>
            <a:srgbClr val="DDDDDD"/>
          </a:solidFill>
          <a:ln w="57150" cap="flat" cmpd="thinThick" algn="ctr">
            <a:solidFill>
              <a:schemeClr val="tx1"/>
            </a:solidFill>
          </a:ln>
        </p:spPr>
        <p:txBody>
          <a:bodyPr/>
          <a:lstStyle/>
          <a:p>
            <a:pPr>
              <a:defRPr/>
            </a:pPr>
            <a:r>
              <a:rPr lang="es-ES_tradnl" b="1" i="1" smtClean="0">
                <a:effectLst>
                  <a:outerShdw blurRad="38100" dist="38100" dir="2700000" algn="tl">
                    <a:srgbClr val="FFFFFF"/>
                  </a:outerShdw>
                </a:effectLst>
                <a:latin typeface="Arial" charset="0"/>
              </a:rPr>
              <a:t>Esquema Corporativo orientado al procesamiento distribuido y a la administración de las comunicaciones.</a:t>
            </a:r>
          </a:p>
          <a:p>
            <a:pPr>
              <a:defRPr/>
            </a:pPr>
            <a:r>
              <a:rPr lang="es-ES_tradnl" b="1" i="1" smtClean="0">
                <a:effectLst>
                  <a:outerShdw blurRad="38100" dist="38100" dir="2700000" algn="tl">
                    <a:srgbClr val="FFFFFF"/>
                  </a:outerShdw>
                </a:effectLst>
                <a:latin typeface="Arial" charset="0"/>
              </a:rPr>
              <a:t>Conjunto común de Estándares de interconexión para una familia de productos de Hardware y de Software para que se comuniquen.</a:t>
            </a:r>
          </a:p>
          <a:p>
            <a:pPr>
              <a:defRPr/>
            </a:pPr>
            <a:r>
              <a:rPr lang="es-ES_tradnl" b="1" i="1" smtClean="0">
                <a:effectLst>
                  <a:outerShdw blurRad="38100" dist="38100" dir="2700000" algn="tl">
                    <a:srgbClr val="FFFFFF"/>
                  </a:outerShdw>
                </a:effectLst>
                <a:latin typeface="Arial" charset="0"/>
              </a:rPr>
              <a:t>Introducido por IBM en el año 1974  </a:t>
            </a:r>
          </a:p>
        </p:txBody>
      </p:sp>
      <p:sp>
        <p:nvSpPr>
          <p:cNvPr id="287747" name="Rectangle 3"/>
          <p:cNvSpPr>
            <a:spLocks noGrp="1" noChangeArrowheads="1"/>
          </p:cNvSpPr>
          <p:nvPr>
            <p:ph type="title"/>
          </p:nvPr>
        </p:nvSpPr>
        <p:spPr>
          <a:xfrm>
            <a:off x="742950" y="188913"/>
            <a:ext cx="8420100" cy="1335087"/>
          </a:xfrm>
          <a:solidFill>
            <a:srgbClr val="66FFFF"/>
          </a:solidFill>
          <a:ln w="76200" cap="flat" algn="ctr">
            <a:solidFill>
              <a:schemeClr val="accent2"/>
            </a:solidFill>
          </a:ln>
        </p:spPr>
        <p:txBody>
          <a:bodyPr/>
          <a:lstStyle/>
          <a:p>
            <a:pPr>
              <a:defRPr/>
            </a:pPr>
            <a:r>
              <a:rPr lang="es-ES_tradnl" sz="3600" b="1" i="1" smtClean="0">
                <a:solidFill>
                  <a:srgbClr val="FF9900"/>
                </a:solidFill>
                <a:effectLst>
                  <a:outerShdw blurRad="38100" dist="38100" dir="2700000" algn="tl">
                    <a:srgbClr val="000000"/>
                  </a:outerShdw>
                </a:effectLst>
                <a:latin typeface="Arial" charset="0"/>
              </a:rPr>
              <a:t>SNA </a:t>
            </a:r>
            <a:br>
              <a:rPr lang="es-ES_tradnl" sz="3600" b="1" i="1" smtClean="0">
                <a:solidFill>
                  <a:srgbClr val="FF9900"/>
                </a:solidFill>
                <a:effectLst>
                  <a:outerShdw blurRad="38100" dist="38100" dir="2700000" algn="tl">
                    <a:srgbClr val="000000"/>
                  </a:outerShdw>
                </a:effectLst>
                <a:latin typeface="Arial" charset="0"/>
              </a:rPr>
            </a:br>
            <a:r>
              <a:rPr lang="es-ES_tradnl" sz="3600" b="1" i="1" smtClean="0">
                <a:solidFill>
                  <a:srgbClr val="FF9900"/>
                </a:solidFill>
                <a:effectLst>
                  <a:outerShdw blurRad="38100" dist="38100" dir="2700000" algn="tl">
                    <a:srgbClr val="000000"/>
                  </a:outerShdw>
                </a:effectLst>
                <a:latin typeface="Arial" charset="0"/>
              </a:rPr>
              <a:t>System Network Arquitecture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79603AD7-853C-4197-A37D-91090330FD44}" type="slidenum">
              <a:rPr lang="en-US"/>
              <a:pPr>
                <a:defRPr/>
              </a:pPr>
              <a:t>6</a:t>
            </a:fld>
            <a:endParaRPr lang="en-US"/>
          </a:p>
        </p:txBody>
      </p:sp>
      <p:sp>
        <p:nvSpPr>
          <p:cNvPr id="232450" name="Rectangle 2"/>
          <p:cNvSpPr>
            <a:spLocks noGrp="1" noChangeArrowheads="1"/>
          </p:cNvSpPr>
          <p:nvPr>
            <p:ph type="title"/>
          </p:nvPr>
        </p:nvSpPr>
        <p:spPr>
          <a:xfrm>
            <a:off x="952500" y="333375"/>
            <a:ext cx="8032750" cy="1143000"/>
          </a:xfrm>
          <a:solidFill>
            <a:srgbClr val="66FFFF"/>
          </a:solidFill>
          <a:ln w="76200" cap="flat" algn="ctr">
            <a:solidFill>
              <a:schemeClr val="accent2"/>
            </a:solidFill>
          </a:ln>
        </p:spPr>
        <p:txBody>
          <a:bodyPr/>
          <a:lstStyle/>
          <a:p>
            <a:pPr>
              <a:defRPr/>
            </a:pPr>
            <a:r>
              <a:rPr lang="es-ES_tradnl" sz="6600" b="1" i="1" smtClean="0">
                <a:solidFill>
                  <a:srgbClr val="FF9900"/>
                </a:solidFill>
                <a:effectLst>
                  <a:outerShdw blurRad="38100" dist="38100" dir="2700000" algn="tl">
                    <a:srgbClr val="000000"/>
                  </a:outerShdw>
                </a:effectLst>
                <a:latin typeface="Arial" charset="0"/>
              </a:rPr>
              <a:t>Paquetes</a:t>
            </a:r>
          </a:p>
        </p:txBody>
      </p:sp>
      <p:grpSp>
        <p:nvGrpSpPr>
          <p:cNvPr id="12292" name="Group 12"/>
          <p:cNvGrpSpPr>
            <a:grpSpLocks/>
          </p:cNvGrpSpPr>
          <p:nvPr/>
        </p:nvGrpSpPr>
        <p:grpSpPr bwMode="auto">
          <a:xfrm>
            <a:off x="415925" y="1905000"/>
            <a:ext cx="9074150" cy="3900488"/>
            <a:chOff x="576" y="1200"/>
            <a:chExt cx="4896" cy="2304"/>
          </a:xfrm>
        </p:grpSpPr>
        <p:sp>
          <p:nvSpPr>
            <p:cNvPr id="12293" name="Oval 3"/>
            <p:cNvSpPr>
              <a:spLocks noChangeArrowheads="1"/>
            </p:cNvSpPr>
            <p:nvPr/>
          </p:nvSpPr>
          <p:spPr bwMode="auto">
            <a:xfrm>
              <a:off x="1584" y="2064"/>
              <a:ext cx="3168" cy="432"/>
            </a:xfrm>
            <a:prstGeom prst="ellipse">
              <a:avLst/>
            </a:prstGeom>
            <a:solidFill>
              <a:srgbClr val="FF9900"/>
            </a:solidFill>
            <a:ln w="9525">
              <a:solidFill>
                <a:schemeClr val="tx1"/>
              </a:solidFill>
              <a:round/>
              <a:headEnd/>
              <a:tailEnd/>
            </a:ln>
          </p:spPr>
          <p:txBody>
            <a:bodyPr wrap="none" anchor="ctr"/>
            <a:lstStyle/>
            <a:p>
              <a:pPr algn="ctr">
                <a:lnSpc>
                  <a:spcPct val="100000"/>
                </a:lnSpc>
                <a:spcBef>
                  <a:spcPct val="0"/>
                </a:spcBef>
                <a:buFontTx/>
                <a:buNone/>
              </a:pPr>
              <a:r>
                <a:rPr lang="es-ES_tradnl" sz="2400" i="0"/>
                <a:t>Recurso compartido</a:t>
              </a:r>
            </a:p>
          </p:txBody>
        </p:sp>
        <p:sp>
          <p:nvSpPr>
            <p:cNvPr id="12294" name="Rectangle 4"/>
            <p:cNvSpPr>
              <a:spLocks noChangeArrowheads="1"/>
            </p:cNvSpPr>
            <p:nvPr/>
          </p:nvSpPr>
          <p:spPr bwMode="auto">
            <a:xfrm>
              <a:off x="576" y="1200"/>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A</a:t>
              </a:r>
            </a:p>
          </p:txBody>
        </p:sp>
        <p:sp>
          <p:nvSpPr>
            <p:cNvPr id="12295" name="Rectangle 5"/>
            <p:cNvSpPr>
              <a:spLocks noChangeArrowheads="1"/>
            </p:cNvSpPr>
            <p:nvPr/>
          </p:nvSpPr>
          <p:spPr bwMode="auto">
            <a:xfrm>
              <a:off x="4264" y="2832"/>
              <a:ext cx="1160" cy="672"/>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D</a:t>
              </a:r>
            </a:p>
          </p:txBody>
        </p:sp>
        <p:sp>
          <p:nvSpPr>
            <p:cNvPr id="12296" name="Rectangle 6"/>
            <p:cNvSpPr>
              <a:spLocks noChangeArrowheads="1"/>
            </p:cNvSpPr>
            <p:nvPr/>
          </p:nvSpPr>
          <p:spPr bwMode="auto">
            <a:xfrm>
              <a:off x="4264" y="1200"/>
              <a:ext cx="1208"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C</a:t>
              </a:r>
            </a:p>
          </p:txBody>
        </p:sp>
        <p:sp>
          <p:nvSpPr>
            <p:cNvPr id="12297" name="Rectangle 7"/>
            <p:cNvSpPr>
              <a:spLocks noChangeArrowheads="1"/>
            </p:cNvSpPr>
            <p:nvPr/>
          </p:nvSpPr>
          <p:spPr bwMode="auto">
            <a:xfrm>
              <a:off x="576" y="2832"/>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B</a:t>
              </a:r>
            </a:p>
          </p:txBody>
        </p:sp>
        <p:cxnSp>
          <p:nvCxnSpPr>
            <p:cNvPr id="12298" name="AutoShape 8"/>
            <p:cNvCxnSpPr>
              <a:cxnSpLocks noChangeShapeType="1"/>
              <a:endCxn id="12293" idx="1"/>
            </p:cNvCxnSpPr>
            <p:nvPr/>
          </p:nvCxnSpPr>
          <p:spPr bwMode="auto">
            <a:xfrm>
              <a:off x="1248" y="1776"/>
              <a:ext cx="800" cy="351"/>
            </a:xfrm>
            <a:prstGeom prst="straightConnector1">
              <a:avLst/>
            </a:prstGeom>
            <a:noFill/>
            <a:ln w="28575">
              <a:solidFill>
                <a:schemeClr val="tx1"/>
              </a:solidFill>
              <a:round/>
              <a:headEnd type="triangle" w="med" len="med"/>
              <a:tailEnd type="triangle" w="med" len="med"/>
            </a:ln>
          </p:spPr>
        </p:cxnSp>
        <p:cxnSp>
          <p:nvCxnSpPr>
            <p:cNvPr id="12299" name="AutoShape 9"/>
            <p:cNvCxnSpPr>
              <a:cxnSpLocks noChangeShapeType="1"/>
              <a:stCxn id="12296" idx="2"/>
            </p:cNvCxnSpPr>
            <p:nvPr/>
          </p:nvCxnSpPr>
          <p:spPr bwMode="auto">
            <a:xfrm flipH="1">
              <a:off x="3815" y="1824"/>
              <a:ext cx="1053" cy="255"/>
            </a:xfrm>
            <a:prstGeom prst="straightConnector1">
              <a:avLst/>
            </a:prstGeom>
            <a:noFill/>
            <a:ln w="28575">
              <a:solidFill>
                <a:schemeClr val="tx1"/>
              </a:solidFill>
              <a:round/>
              <a:headEnd type="triangle" w="med" len="med"/>
              <a:tailEnd type="triangle" w="med" len="med"/>
            </a:ln>
          </p:spPr>
        </p:cxnSp>
        <p:cxnSp>
          <p:nvCxnSpPr>
            <p:cNvPr id="12300" name="AutoShape 10"/>
            <p:cNvCxnSpPr>
              <a:cxnSpLocks noChangeShapeType="1"/>
              <a:stCxn id="12295" idx="0"/>
              <a:endCxn id="12293" idx="5"/>
            </p:cNvCxnSpPr>
            <p:nvPr/>
          </p:nvCxnSpPr>
          <p:spPr bwMode="auto">
            <a:xfrm flipH="1" flipV="1">
              <a:off x="4288" y="2433"/>
              <a:ext cx="556" cy="399"/>
            </a:xfrm>
            <a:prstGeom prst="straightConnector1">
              <a:avLst/>
            </a:prstGeom>
            <a:noFill/>
            <a:ln w="28575">
              <a:solidFill>
                <a:schemeClr val="tx1"/>
              </a:solidFill>
              <a:round/>
              <a:headEnd type="triangle" w="med" len="med"/>
              <a:tailEnd type="triangle" w="med" len="med"/>
            </a:ln>
          </p:spPr>
        </p:cxnSp>
        <p:cxnSp>
          <p:nvCxnSpPr>
            <p:cNvPr id="12301" name="AutoShape 11"/>
            <p:cNvCxnSpPr>
              <a:cxnSpLocks noChangeShapeType="1"/>
              <a:stCxn id="12297" idx="0"/>
              <a:endCxn id="12293" idx="3"/>
            </p:cNvCxnSpPr>
            <p:nvPr/>
          </p:nvCxnSpPr>
          <p:spPr bwMode="auto">
            <a:xfrm flipV="1">
              <a:off x="1198" y="2433"/>
              <a:ext cx="850" cy="399"/>
            </a:xfrm>
            <a:prstGeom prst="straightConnector1">
              <a:avLst/>
            </a:prstGeom>
            <a:noFill/>
            <a:ln w="28575">
              <a:solidFill>
                <a:schemeClr val="tx1"/>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9EE408B-5703-42FE-9481-A610FF7C42EE}" type="slidenum">
              <a:rPr lang="en-US"/>
              <a:pPr>
                <a:defRPr/>
              </a:pPr>
              <a:t>60</a:t>
            </a:fld>
            <a:endParaRPr lang="en-US"/>
          </a:p>
        </p:txBody>
      </p:sp>
      <p:sp>
        <p:nvSpPr>
          <p:cNvPr id="288770" name="Rectangle 2050"/>
          <p:cNvSpPr>
            <a:spLocks noGrp="1" noChangeArrowheads="1"/>
          </p:cNvSpPr>
          <p:nvPr>
            <p:ph type="title"/>
          </p:nvPr>
        </p:nvSpPr>
        <p:spPr>
          <a:xfrm>
            <a:off x="825500" y="0"/>
            <a:ext cx="8750300" cy="1447800"/>
          </a:xfrm>
          <a:solidFill>
            <a:srgbClr val="66FFFF"/>
          </a:solidFill>
          <a:ln w="76200" cap="flat" algn="ctr">
            <a:solidFill>
              <a:schemeClr val="accent2"/>
            </a:solidFill>
          </a:ln>
        </p:spPr>
        <p:txBody>
          <a:bodyPr/>
          <a:lstStyle/>
          <a:p>
            <a:pPr>
              <a:defRPr/>
            </a:pPr>
            <a:r>
              <a:rPr lang="es-ES_tradnl" sz="3600" b="1" i="1" smtClean="0">
                <a:solidFill>
                  <a:srgbClr val="FF9900"/>
                </a:solidFill>
                <a:effectLst>
                  <a:outerShdw blurRad="38100" dist="38100" dir="2700000" algn="tl">
                    <a:srgbClr val="000000"/>
                  </a:outerShdw>
                </a:effectLst>
                <a:latin typeface="Arial" charset="0"/>
              </a:rPr>
              <a:t>SNA System Network Arquitecture</a:t>
            </a:r>
            <a:br>
              <a:rPr lang="es-ES_tradnl" sz="3600" b="1" i="1" smtClean="0">
                <a:solidFill>
                  <a:srgbClr val="FF9900"/>
                </a:solidFill>
                <a:effectLst>
                  <a:outerShdw blurRad="38100" dist="38100" dir="2700000" algn="tl">
                    <a:srgbClr val="000000"/>
                  </a:outerShdw>
                </a:effectLst>
                <a:latin typeface="Arial" charset="0"/>
              </a:rPr>
            </a:br>
            <a:r>
              <a:rPr lang="es-ES_tradnl" sz="3600" b="1" i="1" smtClean="0">
                <a:solidFill>
                  <a:srgbClr val="FF9900"/>
                </a:solidFill>
                <a:effectLst>
                  <a:outerShdw blurRad="38100" dist="38100" dir="2700000" algn="tl">
                    <a:srgbClr val="000000"/>
                  </a:outerShdw>
                </a:effectLst>
                <a:latin typeface="Arial" charset="0"/>
              </a:rPr>
              <a:t>Objetivos</a:t>
            </a:r>
          </a:p>
        </p:txBody>
      </p:sp>
      <p:sp>
        <p:nvSpPr>
          <p:cNvPr id="288771" name="Rectangle 2051"/>
          <p:cNvSpPr>
            <a:spLocks noGrp="1" noChangeArrowheads="1"/>
          </p:cNvSpPr>
          <p:nvPr>
            <p:ph type="body" idx="1"/>
          </p:nvPr>
        </p:nvSpPr>
        <p:spPr>
          <a:xfrm>
            <a:off x="742950" y="1773238"/>
            <a:ext cx="8832850" cy="4322762"/>
          </a:xfrm>
          <a:solidFill>
            <a:srgbClr val="DDDDDD"/>
          </a:solidFill>
          <a:ln w="57150" cap="flat" cmpd="thinThick" algn="ctr">
            <a:solidFill>
              <a:schemeClr val="tx1"/>
            </a:solidFill>
          </a:ln>
        </p:spPr>
        <p:txBody>
          <a:bodyPr/>
          <a:lstStyle/>
          <a:p>
            <a:pPr>
              <a:lnSpc>
                <a:spcPct val="80000"/>
              </a:lnSpc>
              <a:defRPr/>
            </a:pPr>
            <a:r>
              <a:rPr lang="es-ES_tradnl" b="1" i="1" smtClean="0">
                <a:effectLst>
                  <a:outerShdw blurRad="38100" dist="38100" dir="2700000" algn="tl">
                    <a:srgbClr val="FFFFFF"/>
                  </a:outerShdw>
                </a:effectLst>
                <a:latin typeface="Arial" charset="0"/>
              </a:rPr>
              <a:t>Proveer un mecanismo de distribución de funciones, que mueva algunas de las tareas del computador central hacia los periféricos del Sistema y los equipos remotos .</a:t>
            </a:r>
          </a:p>
          <a:p>
            <a:pPr>
              <a:lnSpc>
                <a:spcPct val="80000"/>
              </a:lnSpc>
              <a:defRPr/>
            </a:pPr>
            <a:r>
              <a:rPr lang="es-ES_tradnl" b="1" i="1" smtClean="0">
                <a:effectLst>
                  <a:outerShdw blurRad="38100" dist="38100" dir="2700000" algn="tl">
                    <a:srgbClr val="FFFFFF"/>
                  </a:outerShdw>
                </a:effectLst>
                <a:latin typeface="Arial" charset="0"/>
              </a:rPr>
              <a:t>Conectar diferentes tipos de Equipos bajo un mismo protocolo.</a:t>
            </a:r>
          </a:p>
          <a:p>
            <a:pPr>
              <a:lnSpc>
                <a:spcPct val="80000"/>
              </a:lnSpc>
              <a:defRPr/>
            </a:pPr>
            <a:r>
              <a:rPr lang="es-ES_tradnl" b="1" i="1" smtClean="0">
                <a:effectLst>
                  <a:outerShdw blurRad="38100" dist="38100" dir="2700000" algn="tl">
                    <a:srgbClr val="FFFFFF"/>
                  </a:outerShdw>
                </a:effectLst>
                <a:latin typeface="Arial" charset="0"/>
              </a:rPr>
              <a:t>Flexibilidad en la configuración, para que pueda cambiar fácilmente un dispositivo en la Red .</a:t>
            </a:r>
          </a:p>
          <a:p>
            <a:pPr>
              <a:lnSpc>
                <a:spcPct val="80000"/>
              </a:lnSpc>
              <a:defRPr/>
            </a:pPr>
            <a:endParaRPr lang="es-ES_tradnl" b="1" i="1" smtClean="0">
              <a:effectLst>
                <a:outerShdw blurRad="38100" dist="38100" dir="2700000" algn="tl">
                  <a:srgbClr val="FFFFFF"/>
                </a:outerShdw>
              </a:effectLst>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519026F-2796-4689-BAC5-D53AF70DD17A}" type="slidenum">
              <a:rPr lang="en-US"/>
              <a:pPr>
                <a:defRPr/>
              </a:pPr>
              <a:t>61</a:t>
            </a:fld>
            <a:endParaRPr lang="en-US"/>
          </a:p>
        </p:txBody>
      </p:sp>
      <p:sp>
        <p:nvSpPr>
          <p:cNvPr id="289794"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sz="3600" b="1" i="1" smtClean="0">
                <a:solidFill>
                  <a:srgbClr val="FF9900"/>
                </a:solidFill>
                <a:effectLst>
                  <a:outerShdw blurRad="38100" dist="38100" dir="2700000" algn="tl">
                    <a:srgbClr val="000000"/>
                  </a:outerShdw>
                </a:effectLst>
                <a:latin typeface="Arial" charset="0"/>
              </a:rPr>
              <a:t>SNA </a:t>
            </a:r>
            <a:br>
              <a:rPr lang="es-ES_tradnl" sz="3600" b="1" i="1" smtClean="0">
                <a:solidFill>
                  <a:srgbClr val="FF9900"/>
                </a:solidFill>
                <a:effectLst>
                  <a:outerShdw blurRad="38100" dist="38100" dir="2700000" algn="tl">
                    <a:srgbClr val="000000"/>
                  </a:outerShdw>
                </a:effectLst>
                <a:latin typeface="Arial" charset="0"/>
              </a:rPr>
            </a:br>
            <a:r>
              <a:rPr lang="es-ES_tradnl" sz="3600" b="1" i="1" smtClean="0">
                <a:solidFill>
                  <a:srgbClr val="FF9900"/>
                </a:solidFill>
                <a:effectLst>
                  <a:outerShdw blurRad="38100" dist="38100" dir="2700000" algn="tl">
                    <a:srgbClr val="000000"/>
                  </a:outerShdw>
                </a:effectLst>
                <a:latin typeface="Arial" charset="0"/>
              </a:rPr>
              <a:t>System Network Arquitecture</a:t>
            </a:r>
          </a:p>
        </p:txBody>
      </p:sp>
      <p:sp>
        <p:nvSpPr>
          <p:cNvPr id="289795" name="Rectangle 3"/>
          <p:cNvSpPr>
            <a:spLocks noGrp="1" noChangeArrowheads="1"/>
          </p:cNvSpPr>
          <p:nvPr>
            <p:ph type="body" idx="1"/>
          </p:nvPr>
        </p:nvSpPr>
        <p:spPr>
          <a:xfrm>
            <a:off x="4808538" y="2209800"/>
            <a:ext cx="4897437" cy="4114800"/>
          </a:xfrm>
          <a:solidFill>
            <a:srgbClr val="DDDDDD"/>
          </a:solidFill>
          <a:ln w="57150" cap="flat" cmpd="thinThick" algn="ctr">
            <a:solidFill>
              <a:schemeClr val="tx1"/>
            </a:solidFill>
          </a:ln>
        </p:spPr>
        <p:txBody>
          <a:bodyPr/>
          <a:lstStyle/>
          <a:p>
            <a:pPr>
              <a:lnSpc>
                <a:spcPct val="80000"/>
              </a:lnSpc>
              <a:defRPr/>
            </a:pPr>
            <a:r>
              <a:rPr lang="es-ES_tradnl" b="1" i="1" smtClean="0">
                <a:effectLst>
                  <a:outerShdw blurRad="38100" dist="38100" dir="2700000" algn="tl">
                    <a:srgbClr val="FFFFFF"/>
                  </a:outerShdw>
                </a:effectLst>
                <a:latin typeface="Arial" charset="0"/>
              </a:rPr>
              <a:t>7)Aplicación</a:t>
            </a:r>
          </a:p>
          <a:p>
            <a:pPr>
              <a:lnSpc>
                <a:spcPct val="80000"/>
              </a:lnSpc>
              <a:defRPr/>
            </a:pPr>
            <a:r>
              <a:rPr lang="es-ES_tradnl" b="1" i="1" smtClean="0">
                <a:effectLst>
                  <a:outerShdw blurRad="38100" dist="38100" dir="2700000" algn="tl">
                    <a:srgbClr val="FFFFFF"/>
                  </a:outerShdw>
                </a:effectLst>
                <a:latin typeface="Arial" charset="0"/>
              </a:rPr>
              <a:t>6)Sesión</a:t>
            </a:r>
          </a:p>
          <a:p>
            <a:pPr>
              <a:lnSpc>
                <a:spcPct val="80000"/>
              </a:lnSpc>
              <a:defRPr/>
            </a:pPr>
            <a:r>
              <a:rPr lang="es-ES_tradnl" b="1" i="1" smtClean="0">
                <a:effectLst>
                  <a:outerShdw blurRad="38100" dist="38100" dir="2700000" algn="tl">
                    <a:srgbClr val="FFFFFF"/>
                  </a:outerShdw>
                </a:effectLst>
                <a:latin typeface="Arial" charset="0"/>
              </a:rPr>
              <a:t>5)Control de Flujo</a:t>
            </a:r>
          </a:p>
          <a:p>
            <a:pPr>
              <a:lnSpc>
                <a:spcPct val="80000"/>
              </a:lnSpc>
              <a:defRPr/>
            </a:pPr>
            <a:r>
              <a:rPr lang="es-ES_tradnl" sz="2800" b="1" i="1" smtClean="0">
                <a:effectLst>
                  <a:outerShdw blurRad="38100" dist="38100" dir="2700000" algn="tl">
                    <a:srgbClr val="FFFFFF"/>
                  </a:outerShdw>
                </a:effectLst>
                <a:latin typeface="Arial" charset="0"/>
              </a:rPr>
              <a:t>4)Control de Transacción</a:t>
            </a:r>
          </a:p>
          <a:p>
            <a:pPr>
              <a:lnSpc>
                <a:spcPct val="80000"/>
              </a:lnSpc>
              <a:defRPr/>
            </a:pPr>
            <a:r>
              <a:rPr lang="es-ES_tradnl" b="1" i="1" smtClean="0">
                <a:effectLst>
                  <a:outerShdw blurRad="38100" dist="38100" dir="2700000" algn="tl">
                    <a:srgbClr val="FFFFFF"/>
                  </a:outerShdw>
                </a:effectLst>
                <a:latin typeface="Arial" charset="0"/>
              </a:rPr>
              <a:t>3)Control de Ruta</a:t>
            </a:r>
          </a:p>
          <a:p>
            <a:pPr>
              <a:lnSpc>
                <a:spcPct val="80000"/>
              </a:lnSpc>
              <a:defRPr/>
            </a:pPr>
            <a:r>
              <a:rPr lang="es-ES_tradnl" b="1" i="1" smtClean="0">
                <a:effectLst>
                  <a:outerShdw blurRad="38100" dist="38100" dir="2700000" algn="tl">
                    <a:srgbClr val="FFFFFF"/>
                  </a:outerShdw>
                </a:effectLst>
                <a:latin typeface="Arial" charset="0"/>
              </a:rPr>
              <a:t>2)Enlace</a:t>
            </a:r>
          </a:p>
          <a:p>
            <a:pPr>
              <a:lnSpc>
                <a:spcPct val="80000"/>
              </a:lnSpc>
              <a:defRPr/>
            </a:pPr>
            <a:r>
              <a:rPr lang="es-ES_tradnl" b="1" i="1" smtClean="0">
                <a:effectLst>
                  <a:outerShdw blurRad="38100" dist="38100" dir="2700000" algn="tl">
                    <a:srgbClr val="FFFFFF"/>
                  </a:outerShdw>
                </a:effectLst>
                <a:latin typeface="Arial" charset="0"/>
              </a:rPr>
              <a:t>1)Físico</a:t>
            </a:r>
          </a:p>
          <a:p>
            <a:pPr>
              <a:lnSpc>
                <a:spcPct val="80000"/>
              </a:lnSpc>
              <a:defRPr/>
            </a:pPr>
            <a:endParaRPr lang="es-ES_tradnl" b="1" i="1" smtClean="0">
              <a:effectLst>
                <a:outerShdw blurRad="38100" dist="38100" dir="2700000" algn="tl">
                  <a:srgbClr val="FFFFFF"/>
                </a:outerShdw>
              </a:effectLst>
              <a:latin typeface="Arial" charset="0"/>
            </a:endParaRPr>
          </a:p>
        </p:txBody>
      </p:sp>
      <p:graphicFrame>
        <p:nvGraphicFramePr>
          <p:cNvPr id="6146" name="Object 4"/>
          <p:cNvGraphicFramePr>
            <a:graphicFrameLocks noChangeAspect="1"/>
          </p:cNvGraphicFramePr>
          <p:nvPr/>
        </p:nvGraphicFramePr>
        <p:xfrm>
          <a:off x="200025" y="1844675"/>
          <a:ext cx="4375150" cy="4548188"/>
        </p:xfrm>
        <a:graphic>
          <a:graphicData uri="http://schemas.openxmlformats.org/presentationml/2006/ole">
            <mc:AlternateContent xmlns:mc="http://schemas.openxmlformats.org/markup-compatibility/2006">
              <mc:Choice xmlns:v="urn:schemas-microsoft-com:vml" Requires="v">
                <p:oleObj spid="_x0000_s6153" name="Imagen de mapa de bits" r:id="rId4" imgW="3524742" imgH="2534004" progId="PBrush">
                  <p:embed/>
                </p:oleObj>
              </mc:Choice>
              <mc:Fallback>
                <p:oleObj name="Imagen de mapa de bits" r:id="rId4" imgW="3524742" imgH="2534004"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1844675"/>
                        <a:ext cx="4375150" cy="4548188"/>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 Marcador de número de diapositiva"/>
          <p:cNvSpPr>
            <a:spLocks noGrp="1"/>
          </p:cNvSpPr>
          <p:nvPr>
            <p:ph type="sldNum" sz="quarter" idx="12"/>
          </p:nvPr>
        </p:nvSpPr>
        <p:spPr/>
        <p:txBody>
          <a:bodyPr/>
          <a:lstStyle/>
          <a:p>
            <a:pPr>
              <a:defRPr/>
            </a:pPr>
            <a:fld id="{C9E4CC96-A0D3-4DA8-9D48-3972CB49F3E7}" type="slidenum">
              <a:rPr lang="en-US"/>
              <a:pPr>
                <a:defRPr/>
              </a:pPr>
              <a:t>62</a:t>
            </a:fld>
            <a:endParaRPr lang="en-US"/>
          </a:p>
        </p:txBody>
      </p:sp>
      <p:sp>
        <p:nvSpPr>
          <p:cNvPr id="473090" name="Text Box 2"/>
          <p:cNvSpPr txBox="1">
            <a:spLocks noChangeArrowheads="1"/>
          </p:cNvSpPr>
          <p:nvPr/>
        </p:nvSpPr>
        <p:spPr bwMode="auto">
          <a:xfrm>
            <a:off x="344488" y="260350"/>
            <a:ext cx="8856662" cy="1008063"/>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MX" sz="3600">
                <a:solidFill>
                  <a:srgbClr val="FF9900"/>
                </a:solidFill>
                <a:effectLst>
                  <a:outerShdw blurRad="38100" dist="38100" dir="2700000" algn="tl">
                    <a:srgbClr val="000000"/>
                  </a:outerShdw>
                </a:effectLst>
              </a:rPr>
              <a:t>Modelo jerárquico Cisco</a:t>
            </a:r>
            <a:endParaRPr lang="es-ES_tradnl" sz="3600">
              <a:solidFill>
                <a:srgbClr val="FF9900"/>
              </a:solidFill>
              <a:effectLst>
                <a:outerShdw blurRad="38100" dist="38100" dir="2700000" algn="tl">
                  <a:srgbClr val="000000"/>
                </a:outerShdw>
              </a:effectLst>
            </a:endParaRPr>
          </a:p>
        </p:txBody>
      </p:sp>
      <p:sp>
        <p:nvSpPr>
          <p:cNvPr id="473091" name="Rectangle 3"/>
          <p:cNvSpPr>
            <a:spLocks noChangeArrowheads="1"/>
          </p:cNvSpPr>
          <p:nvPr/>
        </p:nvSpPr>
        <p:spPr bwMode="auto">
          <a:xfrm>
            <a:off x="2095500" y="1981200"/>
            <a:ext cx="9906000" cy="0"/>
          </a:xfrm>
          <a:prstGeom prst="rect">
            <a:avLst/>
          </a:prstGeom>
          <a:noFill/>
          <a:ln w="9525">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62469" name="Rectangle 4"/>
          <p:cNvSpPr>
            <a:spLocks noChangeArrowheads="1"/>
          </p:cNvSpPr>
          <p:nvPr/>
        </p:nvSpPr>
        <p:spPr bwMode="auto">
          <a:xfrm>
            <a:off x="7215188" y="3644900"/>
            <a:ext cx="2690812" cy="1584325"/>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sz="1200" b="0" i="0">
                <a:latin typeface="Verdana" pitchFamily="34" charset="0"/>
                <a:cs typeface="Times New Roman" pitchFamily="18" charset="0"/>
              </a:rPr>
              <a:t>Listas de acceso, listas de distribución, sumarización de rutas, enrutamiento de VLANs, políticas de seguridad, filtros, agregación, encripción, compresión y calidad de servicio. Routers de alta velocidad y switches de capa 3.</a:t>
            </a:r>
          </a:p>
        </p:txBody>
      </p:sp>
      <p:sp>
        <p:nvSpPr>
          <p:cNvPr id="473093" name="Rectangle 5"/>
          <p:cNvSpPr>
            <a:spLocks noChangeArrowheads="1"/>
          </p:cNvSpPr>
          <p:nvPr/>
        </p:nvSpPr>
        <p:spPr bwMode="auto">
          <a:xfrm>
            <a:off x="0" y="5300663"/>
            <a:ext cx="7226300" cy="1223962"/>
          </a:xfrm>
          <a:prstGeom prst="rect">
            <a:avLst/>
          </a:prstGeom>
          <a:solidFill>
            <a:srgbClr val="E3D99D"/>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4" name="Rectangle 6"/>
          <p:cNvSpPr>
            <a:spLocks noChangeArrowheads="1"/>
          </p:cNvSpPr>
          <p:nvPr/>
        </p:nvSpPr>
        <p:spPr bwMode="auto">
          <a:xfrm>
            <a:off x="0" y="1484313"/>
            <a:ext cx="7226300" cy="2101850"/>
          </a:xfrm>
          <a:prstGeom prst="rect">
            <a:avLst/>
          </a:prstGeom>
          <a:solidFill>
            <a:srgbClr val="00CC99"/>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5" name="Rectangle 7"/>
          <p:cNvSpPr>
            <a:spLocks noChangeArrowheads="1"/>
          </p:cNvSpPr>
          <p:nvPr/>
        </p:nvSpPr>
        <p:spPr bwMode="auto">
          <a:xfrm>
            <a:off x="0" y="3749675"/>
            <a:ext cx="7226300" cy="1387475"/>
          </a:xfrm>
          <a:prstGeom prst="rect">
            <a:avLst/>
          </a:prstGeom>
          <a:noFill/>
          <a:ln w="9525" algn="ctr">
            <a:noFill/>
            <a:miter lim="800000"/>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cxnSp>
        <p:nvCxnSpPr>
          <p:cNvPr id="62473" name="AutoShape 8"/>
          <p:cNvCxnSpPr>
            <a:cxnSpLocks noChangeShapeType="1"/>
          </p:cNvCxnSpPr>
          <p:nvPr/>
        </p:nvCxnSpPr>
        <p:spPr bwMode="auto">
          <a:xfrm>
            <a:off x="1385888" y="3233738"/>
            <a:ext cx="1066800" cy="688975"/>
          </a:xfrm>
          <a:prstGeom prst="bentConnector2">
            <a:avLst/>
          </a:prstGeom>
          <a:noFill/>
          <a:ln w="28575">
            <a:solidFill>
              <a:schemeClr val="tx1"/>
            </a:solidFill>
            <a:miter lim="800000"/>
            <a:headEnd/>
            <a:tailEnd/>
          </a:ln>
        </p:spPr>
      </p:cxnSp>
      <p:sp>
        <p:nvSpPr>
          <p:cNvPr id="473097" name="Line 9"/>
          <p:cNvSpPr>
            <a:spLocks noChangeShapeType="1"/>
          </p:cNvSpPr>
          <p:nvPr/>
        </p:nvSpPr>
        <p:spPr bwMode="auto">
          <a:xfrm>
            <a:off x="282257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8" name="Line 10"/>
          <p:cNvSpPr>
            <a:spLocks noChangeShapeType="1"/>
          </p:cNvSpPr>
          <p:nvPr/>
        </p:nvSpPr>
        <p:spPr bwMode="auto">
          <a:xfrm>
            <a:off x="422592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9" name="Line 11"/>
          <p:cNvSpPr>
            <a:spLocks noChangeShapeType="1"/>
          </p:cNvSpPr>
          <p:nvPr/>
        </p:nvSpPr>
        <p:spPr bwMode="auto">
          <a:xfrm flipH="1">
            <a:off x="2987675" y="4494213"/>
            <a:ext cx="1155700" cy="0"/>
          </a:xfrm>
          <a:prstGeom prst="line">
            <a:avLst/>
          </a:prstGeom>
          <a:noFill/>
          <a:ln w="28575">
            <a:solidFill>
              <a:schemeClr val="tx1"/>
            </a:solidFill>
            <a:round/>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cxnSp>
        <p:nvCxnSpPr>
          <p:cNvPr id="62477" name="AutoShape 12"/>
          <p:cNvCxnSpPr>
            <a:cxnSpLocks noChangeShapeType="1"/>
          </p:cNvCxnSpPr>
          <p:nvPr/>
        </p:nvCxnSpPr>
        <p:spPr bwMode="auto">
          <a:xfrm rot="10800000" flipV="1">
            <a:off x="4090988" y="3141663"/>
            <a:ext cx="800100" cy="781050"/>
          </a:xfrm>
          <a:prstGeom prst="bentConnector2">
            <a:avLst/>
          </a:prstGeom>
          <a:noFill/>
          <a:ln w="28575">
            <a:solidFill>
              <a:schemeClr val="tx1"/>
            </a:solidFill>
            <a:miter lim="800000"/>
            <a:headEnd/>
            <a:tailEnd/>
          </a:ln>
        </p:spPr>
      </p:cxnSp>
      <p:cxnSp>
        <p:nvCxnSpPr>
          <p:cNvPr id="62478" name="AutoShape 13"/>
          <p:cNvCxnSpPr>
            <a:cxnSpLocks noChangeShapeType="1"/>
          </p:cNvCxnSpPr>
          <p:nvPr/>
        </p:nvCxnSpPr>
        <p:spPr bwMode="auto">
          <a:xfrm>
            <a:off x="2185988" y="2662238"/>
            <a:ext cx="571500" cy="1260475"/>
          </a:xfrm>
          <a:prstGeom prst="bentConnector2">
            <a:avLst/>
          </a:prstGeom>
          <a:noFill/>
          <a:ln w="28575">
            <a:solidFill>
              <a:schemeClr val="tx1"/>
            </a:solidFill>
            <a:miter lim="800000"/>
            <a:headEnd/>
            <a:tailEnd/>
          </a:ln>
        </p:spPr>
      </p:cxnSp>
      <p:cxnSp>
        <p:nvCxnSpPr>
          <p:cNvPr id="62479" name="AutoShape 14"/>
          <p:cNvCxnSpPr>
            <a:cxnSpLocks noChangeShapeType="1"/>
          </p:cNvCxnSpPr>
          <p:nvPr/>
        </p:nvCxnSpPr>
        <p:spPr bwMode="auto">
          <a:xfrm rot="10800000" flipV="1">
            <a:off x="3824288" y="2652713"/>
            <a:ext cx="533400" cy="1270000"/>
          </a:xfrm>
          <a:prstGeom prst="bentConnector2">
            <a:avLst/>
          </a:prstGeom>
          <a:noFill/>
          <a:ln w="28575">
            <a:solidFill>
              <a:schemeClr val="tx1"/>
            </a:solidFill>
            <a:miter lim="800000"/>
            <a:headEnd/>
            <a:tailEnd/>
          </a:ln>
        </p:spPr>
      </p:cxnSp>
      <p:pic>
        <p:nvPicPr>
          <p:cNvPr id="62480" name="Picture 15"/>
          <p:cNvPicPr>
            <a:picLocks noChangeAspect="1" noChangeArrowheads="1"/>
          </p:cNvPicPr>
          <p:nvPr/>
        </p:nvPicPr>
        <p:blipFill>
          <a:blip r:embed="rId3" cstate="print"/>
          <a:srcRect/>
          <a:stretch>
            <a:fillRect/>
          </a:stretch>
        </p:blipFill>
        <p:spPr bwMode="auto">
          <a:xfrm>
            <a:off x="4721225" y="2362200"/>
            <a:ext cx="990600" cy="417513"/>
          </a:xfrm>
          <a:prstGeom prst="rect">
            <a:avLst/>
          </a:prstGeom>
          <a:noFill/>
          <a:ln w="9525">
            <a:noFill/>
            <a:miter lim="800000"/>
            <a:headEnd/>
            <a:tailEnd/>
          </a:ln>
        </p:spPr>
      </p:pic>
      <p:pic>
        <p:nvPicPr>
          <p:cNvPr id="62481" name="Picture 16"/>
          <p:cNvPicPr>
            <a:picLocks noChangeArrowheads="1"/>
          </p:cNvPicPr>
          <p:nvPr/>
        </p:nvPicPr>
        <p:blipFill>
          <a:blip r:embed="rId4" cstate="print"/>
          <a:srcRect/>
          <a:stretch>
            <a:fillRect/>
          </a:stretch>
        </p:blipFill>
        <p:spPr bwMode="auto">
          <a:xfrm>
            <a:off x="2492375" y="3841750"/>
            <a:ext cx="742950" cy="979488"/>
          </a:xfrm>
          <a:prstGeom prst="rect">
            <a:avLst/>
          </a:prstGeom>
          <a:noFill/>
          <a:ln w="9525">
            <a:noFill/>
            <a:miter lim="800000"/>
            <a:headEnd/>
            <a:tailEnd/>
          </a:ln>
        </p:spPr>
      </p:pic>
      <p:pic>
        <p:nvPicPr>
          <p:cNvPr id="62482" name="Picture 17"/>
          <p:cNvPicPr>
            <a:picLocks noChangeArrowheads="1"/>
          </p:cNvPicPr>
          <p:nvPr/>
        </p:nvPicPr>
        <p:blipFill>
          <a:blip r:embed="rId5" cstate="print"/>
          <a:srcRect/>
          <a:stretch>
            <a:fillRect/>
          </a:stretch>
        </p:blipFill>
        <p:spPr bwMode="auto">
          <a:xfrm>
            <a:off x="2573338" y="5648325"/>
            <a:ext cx="661987" cy="641350"/>
          </a:xfrm>
          <a:prstGeom prst="rect">
            <a:avLst/>
          </a:prstGeom>
          <a:noFill/>
          <a:ln w="9525">
            <a:noFill/>
            <a:miter lim="800000"/>
            <a:headEnd/>
            <a:tailEnd/>
          </a:ln>
        </p:spPr>
      </p:pic>
      <p:pic>
        <p:nvPicPr>
          <p:cNvPr id="62483" name="Picture 18"/>
          <p:cNvPicPr>
            <a:picLocks noChangeArrowheads="1"/>
          </p:cNvPicPr>
          <p:nvPr/>
        </p:nvPicPr>
        <p:blipFill>
          <a:blip r:embed="rId4" cstate="print"/>
          <a:srcRect/>
          <a:stretch>
            <a:fillRect/>
          </a:stretch>
        </p:blipFill>
        <p:spPr bwMode="auto">
          <a:xfrm>
            <a:off x="3895725" y="3841750"/>
            <a:ext cx="742950" cy="979488"/>
          </a:xfrm>
          <a:prstGeom prst="rect">
            <a:avLst/>
          </a:prstGeom>
          <a:noFill/>
          <a:ln w="9525">
            <a:noFill/>
            <a:miter lim="800000"/>
            <a:headEnd/>
            <a:tailEnd/>
          </a:ln>
        </p:spPr>
      </p:pic>
      <p:pic>
        <p:nvPicPr>
          <p:cNvPr id="62484" name="Picture 19"/>
          <p:cNvPicPr>
            <a:picLocks noChangeArrowheads="1"/>
          </p:cNvPicPr>
          <p:nvPr/>
        </p:nvPicPr>
        <p:blipFill>
          <a:blip r:embed="rId5" cstate="print"/>
          <a:srcRect/>
          <a:stretch>
            <a:fillRect/>
          </a:stretch>
        </p:blipFill>
        <p:spPr bwMode="auto">
          <a:xfrm>
            <a:off x="3976688" y="5648325"/>
            <a:ext cx="661987" cy="641350"/>
          </a:xfrm>
          <a:prstGeom prst="rect">
            <a:avLst/>
          </a:prstGeom>
          <a:noFill/>
          <a:ln w="9525">
            <a:noFill/>
            <a:miter lim="800000"/>
            <a:headEnd/>
            <a:tailEnd/>
          </a:ln>
        </p:spPr>
      </p:pic>
      <p:pic>
        <p:nvPicPr>
          <p:cNvPr id="62485" name="Picture 20"/>
          <p:cNvPicPr>
            <a:picLocks noChangeAspect="1" noChangeArrowheads="1"/>
          </p:cNvPicPr>
          <p:nvPr/>
        </p:nvPicPr>
        <p:blipFill>
          <a:blip r:embed="rId3" cstate="print"/>
          <a:srcRect/>
          <a:stretch>
            <a:fillRect/>
          </a:stretch>
        </p:blipFill>
        <p:spPr bwMode="auto">
          <a:xfrm>
            <a:off x="5299075" y="2851150"/>
            <a:ext cx="990600" cy="419100"/>
          </a:xfrm>
          <a:prstGeom prst="rect">
            <a:avLst/>
          </a:prstGeom>
          <a:noFill/>
          <a:ln w="9525">
            <a:noFill/>
            <a:miter lim="800000"/>
            <a:headEnd/>
            <a:tailEnd/>
          </a:ln>
        </p:spPr>
      </p:pic>
      <p:pic>
        <p:nvPicPr>
          <p:cNvPr id="62486" name="Picture 21"/>
          <p:cNvPicPr>
            <a:picLocks noChangeAspect="1" noChangeArrowheads="1"/>
          </p:cNvPicPr>
          <p:nvPr/>
        </p:nvPicPr>
        <p:blipFill>
          <a:blip r:embed="rId3" cstate="print"/>
          <a:srcRect/>
          <a:stretch>
            <a:fillRect/>
          </a:stretch>
        </p:blipFill>
        <p:spPr bwMode="auto">
          <a:xfrm>
            <a:off x="1501775" y="2371725"/>
            <a:ext cx="990600" cy="419100"/>
          </a:xfrm>
          <a:prstGeom prst="rect">
            <a:avLst/>
          </a:prstGeom>
          <a:noFill/>
          <a:ln w="9525">
            <a:noFill/>
            <a:miter lim="800000"/>
            <a:headEnd/>
            <a:tailEnd/>
          </a:ln>
        </p:spPr>
      </p:pic>
      <p:pic>
        <p:nvPicPr>
          <p:cNvPr id="62487" name="Picture 22"/>
          <p:cNvPicPr>
            <a:picLocks noChangeAspect="1" noChangeArrowheads="1"/>
          </p:cNvPicPr>
          <p:nvPr/>
        </p:nvPicPr>
        <p:blipFill>
          <a:blip r:embed="rId3" cstate="print"/>
          <a:srcRect/>
          <a:stretch>
            <a:fillRect/>
          </a:stretch>
        </p:blipFill>
        <p:spPr bwMode="auto">
          <a:xfrm>
            <a:off x="593725" y="3014663"/>
            <a:ext cx="990600" cy="419100"/>
          </a:xfrm>
          <a:prstGeom prst="rect">
            <a:avLst/>
          </a:prstGeom>
          <a:noFill/>
          <a:ln w="9525">
            <a:noFill/>
            <a:miter lim="800000"/>
            <a:headEnd/>
            <a:tailEnd/>
          </a:ln>
        </p:spPr>
      </p:pic>
      <p:sp>
        <p:nvSpPr>
          <p:cNvPr id="62488" name="Text Box 23"/>
          <p:cNvSpPr txBox="1">
            <a:spLocks noChangeArrowheads="1"/>
          </p:cNvSpPr>
          <p:nvPr/>
        </p:nvSpPr>
        <p:spPr bwMode="auto">
          <a:xfrm>
            <a:off x="5500688" y="6188075"/>
            <a:ext cx="1604962"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CORE LAYER</a:t>
            </a:r>
            <a:endParaRPr lang="es-AR" i="0">
              <a:solidFill>
                <a:srgbClr val="333300"/>
              </a:solidFill>
              <a:latin typeface="Verdana" pitchFamily="34" charset="0"/>
            </a:endParaRPr>
          </a:p>
        </p:txBody>
      </p:sp>
      <p:sp>
        <p:nvSpPr>
          <p:cNvPr id="62489" name="Text Box 24"/>
          <p:cNvSpPr txBox="1">
            <a:spLocks noChangeArrowheads="1"/>
          </p:cNvSpPr>
          <p:nvPr/>
        </p:nvSpPr>
        <p:spPr bwMode="auto">
          <a:xfrm>
            <a:off x="4329113" y="4810125"/>
            <a:ext cx="2733675"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DISTRIBUTION LAYER</a:t>
            </a:r>
            <a:endParaRPr lang="es-AR" i="0">
              <a:solidFill>
                <a:srgbClr val="333300"/>
              </a:solidFill>
              <a:latin typeface="Verdana" pitchFamily="34" charset="0"/>
            </a:endParaRPr>
          </a:p>
        </p:txBody>
      </p:sp>
      <p:sp>
        <p:nvSpPr>
          <p:cNvPr id="62490" name="Text Box 25"/>
          <p:cNvSpPr txBox="1">
            <a:spLocks noChangeArrowheads="1"/>
          </p:cNvSpPr>
          <p:nvPr/>
        </p:nvSpPr>
        <p:spPr bwMode="auto">
          <a:xfrm>
            <a:off x="5270500" y="3259138"/>
            <a:ext cx="18669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ACCESS LAYER</a:t>
            </a:r>
            <a:endParaRPr lang="es-AR" i="0">
              <a:solidFill>
                <a:srgbClr val="333300"/>
              </a:solidFill>
              <a:latin typeface="Verdana" pitchFamily="34" charset="0"/>
            </a:endParaRPr>
          </a:p>
        </p:txBody>
      </p:sp>
      <p:sp>
        <p:nvSpPr>
          <p:cNvPr id="62491" name="Rectangle 26"/>
          <p:cNvSpPr>
            <a:spLocks noChangeArrowheads="1"/>
          </p:cNvSpPr>
          <p:nvPr/>
        </p:nvSpPr>
        <p:spPr bwMode="auto">
          <a:xfrm>
            <a:off x="7215188" y="1484313"/>
            <a:ext cx="2690812" cy="2089150"/>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b="0" i="0">
                <a:latin typeface="Verdana" pitchFamily="34" charset="0"/>
                <a:cs typeface="Times New Roman" pitchFamily="18" charset="0"/>
              </a:rPr>
              <a:t>Servicios de acceso remoto, acceso local shared y switched, filtrado de direcciones MAC y segmentación. </a:t>
            </a:r>
            <a:r>
              <a:rPr lang="es-ES" b="0" i="0">
                <a:latin typeface="Verdana" pitchFamily="34" charset="0"/>
                <a:cs typeface="Times New Roman" pitchFamily="18" charset="0"/>
              </a:rPr>
              <a:t>Agregación de VPN´s. Switches de acceso.</a:t>
            </a:r>
            <a:endParaRPr lang="es-ES" b="0" i="0">
              <a:latin typeface="Verdana" pitchFamily="34" charset="0"/>
            </a:endParaRPr>
          </a:p>
        </p:txBody>
      </p:sp>
      <p:sp>
        <p:nvSpPr>
          <p:cNvPr id="62492" name="Rectangle 27"/>
          <p:cNvSpPr>
            <a:spLocks noChangeArrowheads="1"/>
          </p:cNvSpPr>
          <p:nvPr/>
        </p:nvSpPr>
        <p:spPr bwMode="auto">
          <a:xfrm>
            <a:off x="7215188" y="5338763"/>
            <a:ext cx="2690812" cy="1519237"/>
          </a:xfrm>
          <a:prstGeom prst="rect">
            <a:avLst/>
          </a:prstGeom>
          <a:noFill/>
          <a:ln w="9525" algn="ctr">
            <a:solidFill>
              <a:schemeClr val="tx1"/>
            </a:solidFill>
            <a:miter lim="800000"/>
            <a:headEnd/>
            <a:tailEnd/>
          </a:ln>
        </p:spPr>
        <p:txBody>
          <a:bodyPr/>
          <a:lstStyle/>
          <a:p>
            <a:pPr algn="just">
              <a:lnSpc>
                <a:spcPct val="100000"/>
              </a:lnSpc>
              <a:spcBef>
                <a:spcPct val="0"/>
              </a:spcBef>
              <a:buFontTx/>
              <a:buNone/>
            </a:pPr>
            <a:r>
              <a:rPr lang="es-AR" sz="1200" b="0" i="0">
                <a:latin typeface="Verdana" pitchFamily="34" charset="0"/>
                <a:cs typeface="Times New Roman" pitchFamily="18" charset="0"/>
              </a:rPr>
              <a:t>Transporte de alta velocidad, elevada confiabilidad, redundancia y baja latencia. Conexiones entre sitios. Switches de alta velocidad. No comprimir, filtrar, encriptar u otras cargas de procesamiento.</a:t>
            </a:r>
          </a:p>
        </p:txBody>
      </p:sp>
      <p:sp>
        <p:nvSpPr>
          <p:cNvPr id="473116" name="Line 28"/>
          <p:cNvSpPr>
            <a:spLocks noChangeShapeType="1"/>
          </p:cNvSpPr>
          <p:nvPr/>
        </p:nvSpPr>
        <p:spPr bwMode="auto">
          <a:xfrm>
            <a:off x="9906000" y="5338763"/>
            <a:ext cx="0" cy="1185862"/>
          </a:xfrm>
          <a:prstGeom prst="line">
            <a:avLst/>
          </a:prstGeom>
          <a:noFill/>
          <a:ln w="12700" cap="rnd">
            <a:solidFill>
              <a:srgbClr val="000000"/>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62494" name="Text Box 30"/>
          <p:cNvSpPr txBox="1">
            <a:spLocks noChangeArrowheads="1"/>
          </p:cNvSpPr>
          <p:nvPr/>
        </p:nvSpPr>
        <p:spPr bwMode="auto">
          <a:xfrm>
            <a:off x="5576888" y="3740150"/>
            <a:ext cx="1563687"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Policy based</a:t>
            </a:r>
            <a:endParaRPr lang="es-AR" b="0" i="0">
              <a:latin typeface="Verdana" pitchFamily="34" charset="0"/>
            </a:endParaRPr>
          </a:p>
        </p:txBody>
      </p:sp>
      <p:sp>
        <p:nvSpPr>
          <p:cNvPr id="62495" name="Text Box 31"/>
          <p:cNvSpPr txBox="1">
            <a:spLocks noChangeArrowheads="1"/>
          </p:cNvSpPr>
          <p:nvPr/>
        </p:nvSpPr>
        <p:spPr bwMode="auto">
          <a:xfrm>
            <a:off x="4094163" y="1989138"/>
            <a:ext cx="3219450" cy="336550"/>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b="0" i="0">
                <a:latin typeface="Verdana" pitchFamily="34" charset="0"/>
              </a:rPr>
              <a:t>Bajo costo y alta densidad</a:t>
            </a:r>
            <a:endParaRPr lang="es-AR" b="0" i="0">
              <a:latin typeface="Verdana" pitchFamily="34" charset="0"/>
            </a:endParaRPr>
          </a:p>
        </p:txBody>
      </p:sp>
      <p:sp>
        <p:nvSpPr>
          <p:cNvPr id="62496" name="Text Box 32"/>
          <p:cNvSpPr txBox="1">
            <a:spLocks noChangeArrowheads="1"/>
          </p:cNvSpPr>
          <p:nvPr/>
        </p:nvSpPr>
        <p:spPr bwMode="auto">
          <a:xfrm>
            <a:off x="6278563" y="5300663"/>
            <a:ext cx="7620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AFAP</a:t>
            </a:r>
            <a:endParaRPr lang="es-AR" b="0" i="0">
              <a:latin typeface="Verdana" pitchFamily="34" charset="0"/>
            </a:endParaRPr>
          </a:p>
        </p:txBody>
      </p:sp>
      <p:sp>
        <p:nvSpPr>
          <p:cNvPr id="62497" name="Text Box 33"/>
          <p:cNvSpPr txBox="1">
            <a:spLocks noChangeArrowheads="1"/>
          </p:cNvSpPr>
          <p:nvPr/>
        </p:nvSpPr>
        <p:spPr bwMode="auto">
          <a:xfrm>
            <a:off x="38100" y="5373688"/>
            <a:ext cx="231140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Backbone. Conectividad entre bloques switching. Acceso a otros bloques como el WAN.</a:t>
            </a:r>
            <a:endParaRPr lang="es-AR" sz="1200" b="0" i="0">
              <a:latin typeface="Verdana" pitchFamily="34" charset="0"/>
            </a:endParaRPr>
          </a:p>
        </p:txBody>
      </p:sp>
      <p:sp>
        <p:nvSpPr>
          <p:cNvPr id="62498" name="Text Box 34"/>
          <p:cNvSpPr txBox="1">
            <a:spLocks noChangeArrowheads="1"/>
          </p:cNvSpPr>
          <p:nvPr/>
        </p:nvSpPr>
        <p:spPr bwMode="auto">
          <a:xfrm>
            <a:off x="117475" y="3786188"/>
            <a:ext cx="2146300" cy="1370012"/>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Define y diferencia el core.Funciones de manipulación caras: Agregación de VLAN´s, routing inter-VLAN, Seguridad, Acceso departamental</a:t>
            </a:r>
            <a:endParaRPr lang="es-AR" sz="1200" b="0" i="0">
              <a:latin typeface="Verdana" pitchFamily="34" charset="0"/>
            </a:endParaRPr>
          </a:p>
        </p:txBody>
      </p:sp>
      <p:sp>
        <p:nvSpPr>
          <p:cNvPr id="62499" name="Text Box 35"/>
          <p:cNvSpPr txBox="1">
            <a:spLocks noChangeArrowheads="1"/>
          </p:cNvSpPr>
          <p:nvPr/>
        </p:nvSpPr>
        <p:spPr bwMode="auto">
          <a:xfrm>
            <a:off x="0" y="1484313"/>
            <a:ext cx="255905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Filtrado, ACL´s , Shared Bw, Switched Bw, servicios de capa 2 (bajo costo/alta densidad de puertos).</a:t>
            </a:r>
            <a:endParaRPr lang="es-AR" sz="1200" b="0" i="0">
              <a:latin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F570412C-6AA7-4887-A224-C892FE956BB0}" type="slidenum">
              <a:rPr lang="en-US"/>
              <a:pPr>
                <a:defRPr/>
              </a:pPr>
              <a:t>63</a:t>
            </a:fld>
            <a:endParaRPr lang="en-US"/>
          </a:p>
        </p:txBody>
      </p:sp>
      <p:graphicFrame>
        <p:nvGraphicFramePr>
          <p:cNvPr id="7170" name="Object 2"/>
          <p:cNvGraphicFramePr>
            <a:graphicFrameLocks noChangeAspect="1"/>
          </p:cNvGraphicFramePr>
          <p:nvPr/>
        </p:nvGraphicFramePr>
        <p:xfrm>
          <a:off x="0" y="0"/>
          <a:ext cx="9906000" cy="6858000"/>
        </p:xfrm>
        <a:graphic>
          <a:graphicData uri="http://schemas.openxmlformats.org/presentationml/2006/ole">
            <mc:AlternateContent xmlns:mc="http://schemas.openxmlformats.org/markup-compatibility/2006">
              <mc:Choice xmlns:v="urn:schemas-microsoft-com:vml" Requires="v">
                <p:oleObj spid="_x0000_s7177" name="Diapositiva" r:id="rId3" imgW="4572000" imgH="3429000" progId="PowerPoint.Slide.8">
                  <p:embed/>
                </p:oleObj>
              </mc:Choice>
              <mc:Fallback>
                <p:oleObj name="Diapositiva" r:id="rId3" imgW="4572000" imgH="3429000" progId="PowerPoint.Slid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AE5F894A-AEA1-4D0C-A0D7-95D967C95C09}" type="slidenum">
              <a:rPr lang="en-US"/>
              <a:pPr>
                <a:defRPr/>
              </a:pPr>
              <a:t>7</a:t>
            </a:fld>
            <a:endParaRPr lang="en-US"/>
          </a:p>
        </p:txBody>
      </p:sp>
      <p:sp>
        <p:nvSpPr>
          <p:cNvPr id="257026" name="Rectangle 2"/>
          <p:cNvSpPr>
            <a:spLocks noGrp="1" noChangeArrowheads="1"/>
          </p:cNvSpPr>
          <p:nvPr>
            <p:ph type="title"/>
          </p:nvPr>
        </p:nvSpPr>
        <p:spPr>
          <a:xfrm>
            <a:off x="344488" y="260350"/>
            <a:ext cx="9561512" cy="1368425"/>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Canal</a:t>
            </a:r>
            <a:br>
              <a:rPr lang="es-ES_tradnl" b="1" i="1" smtClean="0">
                <a:solidFill>
                  <a:srgbClr val="FF9900"/>
                </a:solidFill>
                <a:effectLst>
                  <a:outerShdw blurRad="38100" dist="38100" dir="2700000" algn="tl">
                    <a:srgbClr val="000000"/>
                  </a:outerShdw>
                </a:effectLst>
                <a:latin typeface="Arial" charset="0"/>
              </a:rPr>
            </a:br>
            <a:r>
              <a:rPr lang="es-ES_tradnl" b="1" i="1" smtClean="0">
                <a:solidFill>
                  <a:srgbClr val="FF9900"/>
                </a:solidFill>
                <a:effectLst>
                  <a:outerShdw blurRad="38100" dist="38100" dir="2700000" algn="tl">
                    <a:srgbClr val="000000"/>
                  </a:outerShdw>
                </a:effectLst>
                <a:latin typeface="Arial" charset="0"/>
              </a:rPr>
              <a:t>Medios de Acceso Compartido</a:t>
            </a:r>
          </a:p>
        </p:txBody>
      </p:sp>
      <p:sp>
        <p:nvSpPr>
          <p:cNvPr id="257027" name="Rectangle 3"/>
          <p:cNvSpPr>
            <a:spLocks noGrp="1" noChangeArrowheads="1"/>
          </p:cNvSpPr>
          <p:nvPr>
            <p:ph type="body" idx="1"/>
          </p:nvPr>
        </p:nvSpPr>
        <p:spPr>
          <a:xfrm>
            <a:off x="228600" y="1981200"/>
            <a:ext cx="9677400" cy="4114800"/>
          </a:xfrm>
          <a:solidFill>
            <a:srgbClr val="66FFFF"/>
          </a:solidFill>
          <a:ln w="76200" cap="flat" algn="ctr">
            <a:solidFill>
              <a:schemeClr val="accent2"/>
            </a:solidFill>
          </a:ln>
        </p:spPr>
        <p:txBody>
          <a:bodyPr anchor="ctr"/>
          <a:lstStyle/>
          <a:p>
            <a:pPr algn="just">
              <a:defRPr/>
            </a:pPr>
            <a:r>
              <a:rPr lang="es-ES_tradnl" sz="2800" b="1" i="1" smtClean="0">
                <a:solidFill>
                  <a:srgbClr val="FF9900"/>
                </a:solidFill>
                <a:effectLst>
                  <a:outerShdw blurRad="38100" dist="38100" dir="2700000" algn="tl">
                    <a:srgbClr val="000000"/>
                  </a:outerShdw>
                </a:effectLst>
                <a:latin typeface="Arial" charset="0"/>
              </a:rPr>
              <a:t>Esquema Estático :</a:t>
            </a:r>
            <a:r>
              <a:rPr lang="es-ES_tradnl" sz="2800" b="1" i="1" smtClean="0">
                <a:solidFill>
                  <a:srgbClr val="003366"/>
                </a:solidFill>
                <a:latin typeface="Arial" charset="0"/>
              </a:rPr>
              <a:t> Utilización de la Multiplexación para dividir el ancho de banda en porciones de frecuencia o tiempo (Control Centralizado).</a:t>
            </a:r>
          </a:p>
          <a:p>
            <a:pPr algn="just">
              <a:defRPr/>
            </a:pPr>
            <a:endParaRPr lang="es-ES_tradnl" sz="2800" b="1" i="1" smtClean="0">
              <a:solidFill>
                <a:srgbClr val="003366"/>
              </a:solidFill>
              <a:latin typeface="Arial" charset="0"/>
            </a:endParaRPr>
          </a:p>
          <a:p>
            <a:pPr>
              <a:defRPr/>
            </a:pPr>
            <a:r>
              <a:rPr lang="es-ES_tradnl" sz="2800" b="1" i="1" smtClean="0">
                <a:solidFill>
                  <a:srgbClr val="FF9900"/>
                </a:solidFill>
                <a:effectLst>
                  <a:outerShdw blurRad="38100" dist="38100" dir="2700000" algn="tl">
                    <a:srgbClr val="000000"/>
                  </a:outerShdw>
                </a:effectLst>
                <a:latin typeface="Arial" charset="0"/>
              </a:rPr>
              <a:t>Esquema Dinámico :</a:t>
            </a:r>
            <a:r>
              <a:rPr lang="es-ES_tradnl" sz="2800" b="1" i="1" smtClean="0">
                <a:solidFill>
                  <a:srgbClr val="003366"/>
                </a:solidFill>
                <a:latin typeface="Arial" charset="0"/>
              </a:rPr>
              <a:t> Detectamos si el canal esta en uso verificando la existencia de una portadora en el canal (Control Distribuido</a:t>
            </a:r>
            <a:r>
              <a:rPr lang="es-ES_tradnl" sz="2800" b="1" i="1" smtClean="0">
                <a:solidFill>
                  <a:srgbClr val="333300"/>
                </a:solidFill>
                <a:latin typeface="Arial" charset="0"/>
              </a:rPr>
              <a:t>).  </a:t>
            </a:r>
            <a:br>
              <a:rPr lang="es-ES_tradnl" sz="2800" b="1" i="1" smtClean="0">
                <a:solidFill>
                  <a:srgbClr val="333300"/>
                </a:solidFill>
                <a:latin typeface="Arial" charset="0"/>
              </a:rPr>
            </a:br>
            <a:endParaRPr lang="es-ES_tradnl" sz="2800" b="1" i="1" smtClean="0">
              <a:solidFill>
                <a:srgbClr val="333300"/>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4 Marcador de número de diapositiva"/>
          <p:cNvSpPr>
            <a:spLocks noGrp="1"/>
          </p:cNvSpPr>
          <p:nvPr>
            <p:ph type="sldNum" sz="quarter" idx="12"/>
          </p:nvPr>
        </p:nvSpPr>
        <p:spPr/>
        <p:txBody>
          <a:bodyPr/>
          <a:lstStyle/>
          <a:p>
            <a:pPr>
              <a:defRPr/>
            </a:pPr>
            <a:fld id="{3288CE59-1BD6-4D37-B95E-C030988DB8CE}" type="slidenum">
              <a:rPr lang="en-US"/>
              <a:pPr>
                <a:defRPr/>
              </a:pPr>
              <a:t>8</a:t>
            </a:fld>
            <a:endParaRPr lang="en-US"/>
          </a:p>
        </p:txBody>
      </p:sp>
      <p:sp>
        <p:nvSpPr>
          <p:cNvPr id="24473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smtClean="0">
                <a:solidFill>
                  <a:srgbClr val="FF9900"/>
                </a:solidFill>
                <a:effectLst>
                  <a:outerShdw blurRad="38100" dist="38100" dir="2700000" algn="tl">
                    <a:srgbClr val="000000"/>
                  </a:outerShdw>
                </a:effectLst>
                <a:latin typeface="Arial" charset="0"/>
              </a:rPr>
              <a:t>Multiplexación</a:t>
            </a:r>
          </a:p>
        </p:txBody>
      </p:sp>
      <p:grpSp>
        <p:nvGrpSpPr>
          <p:cNvPr id="14340" name="Group 3"/>
          <p:cNvGrpSpPr>
            <a:grpSpLocks/>
          </p:cNvGrpSpPr>
          <p:nvPr/>
        </p:nvGrpSpPr>
        <p:grpSpPr bwMode="auto">
          <a:xfrm>
            <a:off x="1485900" y="2057400"/>
            <a:ext cx="6356350" cy="990600"/>
            <a:chOff x="864" y="1296"/>
            <a:chExt cx="3696" cy="864"/>
          </a:xfrm>
        </p:grpSpPr>
        <p:sp>
          <p:nvSpPr>
            <p:cNvPr id="244740" name="Line 4"/>
            <p:cNvSpPr>
              <a:spLocks noChangeShapeType="1"/>
            </p:cNvSpPr>
            <p:nvPr/>
          </p:nvSpPr>
          <p:spPr bwMode="auto">
            <a:xfrm>
              <a:off x="1776" y="172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62" name="Rectangle 5"/>
            <p:cNvSpPr>
              <a:spLocks noChangeArrowheads="1"/>
            </p:cNvSpPr>
            <p:nvPr/>
          </p:nvSpPr>
          <p:spPr bwMode="auto">
            <a:xfrm>
              <a:off x="864" y="1296"/>
              <a:ext cx="192" cy="19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63" name="Rectangle 6"/>
            <p:cNvSpPr>
              <a:spLocks noChangeArrowheads="1"/>
            </p:cNvSpPr>
            <p:nvPr/>
          </p:nvSpPr>
          <p:spPr bwMode="auto">
            <a:xfrm>
              <a:off x="864" y="1632"/>
              <a:ext cx="192" cy="192"/>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64" name="Rectangle 7"/>
            <p:cNvSpPr>
              <a:spLocks noChangeArrowheads="1"/>
            </p:cNvSpPr>
            <p:nvPr/>
          </p:nvSpPr>
          <p:spPr bwMode="auto">
            <a:xfrm>
              <a:off x="864" y="1968"/>
              <a:ext cx="192" cy="192"/>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44" name="Rectangle 8"/>
            <p:cNvSpPr>
              <a:spLocks noChangeArrowheads="1"/>
            </p:cNvSpPr>
            <p:nvPr/>
          </p:nvSpPr>
          <p:spPr bwMode="auto">
            <a:xfrm>
              <a:off x="1776" y="1440"/>
              <a:ext cx="288" cy="57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66" name="AutoShape 9"/>
            <p:cNvCxnSpPr>
              <a:cxnSpLocks noChangeShapeType="1"/>
              <a:stCxn id="14362" idx="3"/>
              <a:endCxn id="244744" idx="1"/>
            </p:cNvCxnSpPr>
            <p:nvPr/>
          </p:nvCxnSpPr>
          <p:spPr bwMode="auto">
            <a:xfrm>
              <a:off x="1056" y="1392"/>
              <a:ext cx="720" cy="336"/>
            </a:xfrm>
            <a:prstGeom prst="curvedConnector3">
              <a:avLst>
                <a:gd name="adj1" fmla="val 50000"/>
              </a:avLst>
            </a:prstGeom>
            <a:noFill/>
            <a:ln w="76200">
              <a:solidFill>
                <a:schemeClr val="tx1"/>
              </a:solidFill>
              <a:round/>
              <a:headEnd/>
              <a:tailEnd type="triangle" w="med" len="med"/>
            </a:ln>
          </p:spPr>
        </p:cxnSp>
        <p:cxnSp>
          <p:nvCxnSpPr>
            <p:cNvPr id="14367" name="AutoShape 10"/>
            <p:cNvCxnSpPr>
              <a:cxnSpLocks noChangeShapeType="1"/>
              <a:stCxn id="14363" idx="3"/>
            </p:cNvCxnSpPr>
            <p:nvPr/>
          </p:nvCxnSpPr>
          <p:spPr bwMode="auto">
            <a:xfrm>
              <a:off x="1056" y="1728"/>
              <a:ext cx="672" cy="0"/>
            </a:xfrm>
            <a:prstGeom prst="straightConnector1">
              <a:avLst/>
            </a:prstGeom>
            <a:noFill/>
            <a:ln w="9525">
              <a:solidFill>
                <a:schemeClr val="tx1"/>
              </a:solidFill>
              <a:round/>
              <a:headEnd/>
              <a:tailEnd type="triangle" w="med" len="med"/>
            </a:ln>
          </p:spPr>
        </p:cxnSp>
        <p:cxnSp>
          <p:nvCxnSpPr>
            <p:cNvPr id="14368" name="AutoShape 11"/>
            <p:cNvCxnSpPr>
              <a:cxnSpLocks noChangeShapeType="1"/>
              <a:stCxn id="14364" idx="3"/>
            </p:cNvCxnSpPr>
            <p:nvPr/>
          </p:nvCxnSpPr>
          <p:spPr bwMode="auto">
            <a:xfrm flipV="1">
              <a:off x="1056" y="1728"/>
              <a:ext cx="624" cy="336"/>
            </a:xfrm>
            <a:prstGeom prst="curvedConnector3">
              <a:avLst>
                <a:gd name="adj1" fmla="val 50000"/>
              </a:avLst>
            </a:prstGeom>
            <a:noFill/>
            <a:ln w="9525">
              <a:solidFill>
                <a:schemeClr val="tx1"/>
              </a:solidFill>
              <a:round/>
              <a:headEnd/>
              <a:tailEnd type="triangle" w="med" len="med"/>
            </a:ln>
          </p:spPr>
        </p:cxnSp>
        <p:sp>
          <p:nvSpPr>
            <p:cNvPr id="14369" name="Text Box 12"/>
            <p:cNvSpPr txBox="1">
              <a:spLocks noChangeArrowheads="1"/>
            </p:cNvSpPr>
            <p:nvPr/>
          </p:nvSpPr>
          <p:spPr bwMode="auto">
            <a:xfrm>
              <a:off x="2678" y="1324"/>
              <a:ext cx="727" cy="452"/>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1" name="Group 13"/>
          <p:cNvGrpSpPr>
            <a:grpSpLocks/>
          </p:cNvGrpSpPr>
          <p:nvPr/>
        </p:nvGrpSpPr>
        <p:grpSpPr bwMode="auto">
          <a:xfrm>
            <a:off x="1485900" y="3390900"/>
            <a:ext cx="6356350" cy="990600"/>
            <a:chOff x="864" y="2136"/>
            <a:chExt cx="3696" cy="624"/>
          </a:xfrm>
        </p:grpSpPr>
        <p:sp>
          <p:nvSpPr>
            <p:cNvPr id="244750" name="Line 14"/>
            <p:cNvSpPr>
              <a:spLocks noChangeShapeType="1"/>
            </p:cNvSpPr>
            <p:nvPr/>
          </p:nvSpPr>
          <p:spPr bwMode="auto">
            <a:xfrm>
              <a:off x="1776" y="244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53" name="Rectangle 15"/>
            <p:cNvSpPr>
              <a:spLocks noChangeArrowheads="1"/>
            </p:cNvSpPr>
            <p:nvPr/>
          </p:nvSpPr>
          <p:spPr bwMode="auto">
            <a:xfrm>
              <a:off x="864" y="213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54" name="Rectangle 16"/>
            <p:cNvSpPr>
              <a:spLocks noChangeArrowheads="1"/>
            </p:cNvSpPr>
            <p:nvPr/>
          </p:nvSpPr>
          <p:spPr bwMode="auto">
            <a:xfrm>
              <a:off x="864" y="237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55" name="Rectangle 17"/>
            <p:cNvSpPr>
              <a:spLocks noChangeArrowheads="1"/>
            </p:cNvSpPr>
            <p:nvPr/>
          </p:nvSpPr>
          <p:spPr bwMode="auto">
            <a:xfrm>
              <a:off x="864" y="262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54" name="Rectangle 18"/>
            <p:cNvSpPr>
              <a:spLocks noChangeArrowheads="1"/>
            </p:cNvSpPr>
            <p:nvPr/>
          </p:nvSpPr>
          <p:spPr bwMode="auto">
            <a:xfrm>
              <a:off x="1776" y="224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57" name="AutoShape 19"/>
            <p:cNvCxnSpPr>
              <a:cxnSpLocks noChangeShapeType="1"/>
              <a:stCxn id="14353" idx="3"/>
              <a:endCxn id="244754" idx="1"/>
            </p:cNvCxnSpPr>
            <p:nvPr/>
          </p:nvCxnSpPr>
          <p:spPr bwMode="auto">
            <a:xfrm>
              <a:off x="1056" y="2205"/>
              <a:ext cx="720" cy="243"/>
            </a:xfrm>
            <a:prstGeom prst="curvedConnector3">
              <a:avLst>
                <a:gd name="adj1" fmla="val 50000"/>
              </a:avLst>
            </a:prstGeom>
            <a:noFill/>
            <a:ln w="3175">
              <a:solidFill>
                <a:schemeClr val="tx1"/>
              </a:solidFill>
              <a:round/>
              <a:headEnd/>
              <a:tailEnd type="triangle" w="med" len="med"/>
            </a:ln>
          </p:spPr>
        </p:cxnSp>
        <p:cxnSp>
          <p:nvCxnSpPr>
            <p:cNvPr id="14358" name="AutoShape 20"/>
            <p:cNvCxnSpPr>
              <a:cxnSpLocks noChangeShapeType="1"/>
              <a:stCxn id="14354" idx="3"/>
            </p:cNvCxnSpPr>
            <p:nvPr/>
          </p:nvCxnSpPr>
          <p:spPr bwMode="auto">
            <a:xfrm>
              <a:off x="1056" y="2448"/>
              <a:ext cx="672" cy="0"/>
            </a:xfrm>
            <a:prstGeom prst="straightConnector1">
              <a:avLst/>
            </a:prstGeom>
            <a:noFill/>
            <a:ln w="76200">
              <a:solidFill>
                <a:schemeClr val="tx1"/>
              </a:solidFill>
              <a:round/>
              <a:headEnd/>
              <a:tailEnd type="triangle" w="med" len="med"/>
            </a:ln>
          </p:spPr>
        </p:cxnSp>
        <p:cxnSp>
          <p:nvCxnSpPr>
            <p:cNvPr id="14359" name="AutoShape 21"/>
            <p:cNvCxnSpPr>
              <a:cxnSpLocks noChangeShapeType="1"/>
              <a:stCxn id="14355" idx="3"/>
            </p:cNvCxnSpPr>
            <p:nvPr/>
          </p:nvCxnSpPr>
          <p:spPr bwMode="auto">
            <a:xfrm flipV="1">
              <a:off x="1056" y="2448"/>
              <a:ext cx="624" cy="243"/>
            </a:xfrm>
            <a:prstGeom prst="curvedConnector3">
              <a:avLst>
                <a:gd name="adj1" fmla="val 50000"/>
              </a:avLst>
            </a:prstGeom>
            <a:noFill/>
            <a:ln w="9525">
              <a:solidFill>
                <a:schemeClr val="tx1"/>
              </a:solidFill>
              <a:round/>
              <a:headEnd/>
              <a:tailEnd type="triangle" w="med" len="med"/>
            </a:ln>
          </p:spPr>
        </p:cxnSp>
        <p:sp>
          <p:nvSpPr>
            <p:cNvPr id="14360" name="Text Box 22"/>
            <p:cNvSpPr txBox="1">
              <a:spLocks noChangeArrowheads="1"/>
            </p:cNvSpPr>
            <p:nvPr/>
          </p:nvSpPr>
          <p:spPr bwMode="auto">
            <a:xfrm>
              <a:off x="2678" y="215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2" name="Group 23"/>
          <p:cNvGrpSpPr>
            <a:grpSpLocks/>
          </p:cNvGrpSpPr>
          <p:nvPr/>
        </p:nvGrpSpPr>
        <p:grpSpPr bwMode="auto">
          <a:xfrm>
            <a:off x="1485900" y="4724400"/>
            <a:ext cx="6356350" cy="990600"/>
            <a:chOff x="864" y="2976"/>
            <a:chExt cx="3696" cy="624"/>
          </a:xfrm>
        </p:grpSpPr>
        <p:sp>
          <p:nvSpPr>
            <p:cNvPr id="244760" name="Line 24"/>
            <p:cNvSpPr>
              <a:spLocks noChangeShapeType="1"/>
            </p:cNvSpPr>
            <p:nvPr/>
          </p:nvSpPr>
          <p:spPr bwMode="auto">
            <a:xfrm>
              <a:off x="1776" y="328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44" name="Rectangle 25"/>
            <p:cNvSpPr>
              <a:spLocks noChangeArrowheads="1"/>
            </p:cNvSpPr>
            <p:nvPr/>
          </p:nvSpPr>
          <p:spPr bwMode="auto">
            <a:xfrm>
              <a:off x="864" y="297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45" name="Rectangle 26"/>
            <p:cNvSpPr>
              <a:spLocks noChangeArrowheads="1"/>
            </p:cNvSpPr>
            <p:nvPr/>
          </p:nvSpPr>
          <p:spPr bwMode="auto">
            <a:xfrm>
              <a:off x="864" y="321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46" name="Rectangle 27"/>
            <p:cNvSpPr>
              <a:spLocks noChangeArrowheads="1"/>
            </p:cNvSpPr>
            <p:nvPr/>
          </p:nvSpPr>
          <p:spPr bwMode="auto">
            <a:xfrm>
              <a:off x="864" y="346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64" name="Rectangle 28"/>
            <p:cNvSpPr>
              <a:spLocks noChangeArrowheads="1"/>
            </p:cNvSpPr>
            <p:nvPr/>
          </p:nvSpPr>
          <p:spPr bwMode="auto">
            <a:xfrm>
              <a:off x="1776" y="308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48" name="AutoShape 29"/>
            <p:cNvCxnSpPr>
              <a:cxnSpLocks noChangeShapeType="1"/>
              <a:stCxn id="14344" idx="3"/>
              <a:endCxn id="244764" idx="1"/>
            </p:cNvCxnSpPr>
            <p:nvPr/>
          </p:nvCxnSpPr>
          <p:spPr bwMode="auto">
            <a:xfrm>
              <a:off x="1056" y="3045"/>
              <a:ext cx="720" cy="243"/>
            </a:xfrm>
            <a:prstGeom prst="curvedConnector3">
              <a:avLst>
                <a:gd name="adj1" fmla="val 50000"/>
              </a:avLst>
            </a:prstGeom>
            <a:noFill/>
            <a:ln w="3175">
              <a:solidFill>
                <a:schemeClr val="tx1"/>
              </a:solidFill>
              <a:round/>
              <a:headEnd/>
              <a:tailEnd type="triangle" w="med" len="med"/>
            </a:ln>
          </p:spPr>
        </p:cxnSp>
        <p:cxnSp>
          <p:nvCxnSpPr>
            <p:cNvPr id="14349" name="AutoShape 30"/>
            <p:cNvCxnSpPr>
              <a:cxnSpLocks noChangeShapeType="1"/>
              <a:stCxn id="14345" idx="3"/>
            </p:cNvCxnSpPr>
            <p:nvPr/>
          </p:nvCxnSpPr>
          <p:spPr bwMode="auto">
            <a:xfrm>
              <a:off x="1056" y="3288"/>
              <a:ext cx="672" cy="0"/>
            </a:xfrm>
            <a:prstGeom prst="straightConnector1">
              <a:avLst/>
            </a:prstGeom>
            <a:noFill/>
            <a:ln w="9525">
              <a:solidFill>
                <a:schemeClr val="tx1"/>
              </a:solidFill>
              <a:round/>
              <a:headEnd/>
              <a:tailEnd type="triangle" w="med" len="med"/>
            </a:ln>
          </p:spPr>
        </p:cxnSp>
        <p:cxnSp>
          <p:nvCxnSpPr>
            <p:cNvPr id="14350" name="AutoShape 31"/>
            <p:cNvCxnSpPr>
              <a:cxnSpLocks noChangeShapeType="1"/>
              <a:stCxn id="14346" idx="3"/>
            </p:cNvCxnSpPr>
            <p:nvPr/>
          </p:nvCxnSpPr>
          <p:spPr bwMode="auto">
            <a:xfrm flipV="1">
              <a:off x="1056" y="3288"/>
              <a:ext cx="624" cy="243"/>
            </a:xfrm>
            <a:prstGeom prst="curvedConnector3">
              <a:avLst>
                <a:gd name="adj1" fmla="val 50000"/>
              </a:avLst>
            </a:prstGeom>
            <a:noFill/>
            <a:ln w="76200">
              <a:solidFill>
                <a:schemeClr val="tx1"/>
              </a:solidFill>
              <a:round/>
              <a:headEnd/>
              <a:tailEnd type="triangle" w="med" len="med"/>
            </a:ln>
          </p:spPr>
        </p:cxnSp>
        <p:sp>
          <p:nvSpPr>
            <p:cNvPr id="14351" name="Text Box 32"/>
            <p:cNvSpPr txBox="1">
              <a:spLocks noChangeArrowheads="1"/>
            </p:cNvSpPr>
            <p:nvPr/>
          </p:nvSpPr>
          <p:spPr bwMode="auto">
            <a:xfrm>
              <a:off x="2678" y="299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00BC79C8-254A-45BE-9918-7A8ADC1E9F21}" type="slidenum">
              <a:rPr lang="en-US"/>
              <a:pPr>
                <a:defRPr/>
              </a:pPr>
              <a:t>9</a:t>
            </a:fld>
            <a:endParaRPr lang="en-US"/>
          </a:p>
        </p:txBody>
      </p:sp>
      <p:sp>
        <p:nvSpPr>
          <p:cNvPr id="247810" name="Rectangle 2"/>
          <p:cNvSpPr>
            <a:spLocks noGrp="1" noChangeArrowheads="1"/>
          </p:cNvSpPr>
          <p:nvPr>
            <p:ph type="title"/>
          </p:nvPr>
        </p:nvSpPr>
        <p:spPr>
          <a:xfrm>
            <a:off x="776288" y="333375"/>
            <a:ext cx="8420100" cy="1143000"/>
          </a:xfrm>
          <a:solidFill>
            <a:srgbClr val="66FFFF"/>
          </a:solidFill>
          <a:ln w="76200" cap="flat" algn="ctr">
            <a:solidFill>
              <a:schemeClr val="accent2"/>
            </a:solidFill>
          </a:ln>
        </p:spPr>
        <p:txBody>
          <a:bodyPr/>
          <a:lstStyle/>
          <a:p>
            <a:pPr>
              <a:defRPr/>
            </a:pPr>
            <a:r>
              <a:rPr lang="es-ES_tradnl" sz="5400" b="1" i="1" smtClean="0">
                <a:solidFill>
                  <a:srgbClr val="FF9900"/>
                </a:solidFill>
                <a:effectLst>
                  <a:outerShdw blurRad="38100" dist="38100" dir="2700000" algn="tl">
                    <a:srgbClr val="000000"/>
                  </a:outerShdw>
                </a:effectLst>
                <a:latin typeface="Arial" charset="0"/>
              </a:rPr>
              <a:t>Multiplexación</a:t>
            </a:r>
          </a:p>
        </p:txBody>
      </p:sp>
      <p:sp>
        <p:nvSpPr>
          <p:cNvPr id="247844" name="Rectangle 36"/>
          <p:cNvSpPr>
            <a:spLocks noChangeArrowheads="1"/>
          </p:cNvSpPr>
          <p:nvPr/>
        </p:nvSpPr>
        <p:spPr bwMode="auto">
          <a:xfrm>
            <a:off x="2994025" y="28162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5365" name="Picture 35" descr="muxdc"/>
          <p:cNvPicPr>
            <a:picLocks noChangeAspect="1" noChangeArrowheads="1"/>
          </p:cNvPicPr>
          <p:nvPr/>
        </p:nvPicPr>
        <p:blipFill>
          <a:blip r:embed="rId3" cstate="print"/>
          <a:srcRect/>
          <a:stretch>
            <a:fillRect/>
          </a:stretch>
        </p:blipFill>
        <p:spPr bwMode="auto">
          <a:xfrm>
            <a:off x="533400" y="2209800"/>
            <a:ext cx="8991600" cy="3048000"/>
          </a:xfrm>
          <a:prstGeom prst="rect">
            <a:avLst/>
          </a:prstGeom>
          <a:noFill/>
          <a:ln w="76200">
            <a:solidFill>
              <a:srgbClr val="FF99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4429</TotalTime>
  <Words>3075</Words>
  <Application>Microsoft Office PowerPoint</Application>
  <PresentationFormat>A4 (210 x 297 mm)</PresentationFormat>
  <Paragraphs>591</Paragraphs>
  <Slides>63</Slides>
  <Notes>58</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4</vt:i4>
      </vt:variant>
      <vt:variant>
        <vt:lpstr>Títulos de diapositiva</vt:lpstr>
      </vt:variant>
      <vt:variant>
        <vt:i4>63</vt:i4>
      </vt:variant>
    </vt:vector>
  </HeadingPairs>
  <TitlesOfParts>
    <vt:vector size="76" baseType="lpstr">
      <vt:lpstr>Arial</vt:lpstr>
      <vt:lpstr>Calibri</vt:lpstr>
      <vt:lpstr>굴림</vt:lpstr>
      <vt:lpstr>Helvetica</vt:lpstr>
      <vt:lpstr>Monotype Sorts</vt:lpstr>
      <vt:lpstr>Times New Roman</vt:lpstr>
      <vt:lpstr>Verdana</vt:lpstr>
      <vt:lpstr>Wingdings 3</vt:lpstr>
      <vt:lpstr>Presentación en blanco</vt:lpstr>
      <vt:lpstr>Diapositiva de Microsoft PowerPoint 97-2003</vt:lpstr>
      <vt:lpstr>Imagen de mapa de bits</vt:lpstr>
      <vt:lpstr>Documento</vt:lpstr>
      <vt:lpstr>Diapositiva</vt:lpstr>
      <vt:lpstr>Tecnología de Redes 2634 Introducción a las Comunicaciones 0013</vt:lpstr>
      <vt:lpstr>Tecnología de Redes 2634 Introducción a las Comunicaciones 0013</vt:lpstr>
      <vt:lpstr>Tecnología de Redes 2634 Introducción a las Comunicaciones 0013 Unidad 1</vt:lpstr>
      <vt:lpstr>Paquete</vt:lpstr>
      <vt:lpstr>Presentación de PowerPoint</vt:lpstr>
      <vt:lpstr>Paquetes</vt:lpstr>
      <vt:lpstr>Canal Medios de Acceso Compartido</vt:lpstr>
      <vt:lpstr>Multiplexación</vt:lpstr>
      <vt:lpstr>Multiplexación</vt:lpstr>
      <vt:lpstr>Multiplexación</vt:lpstr>
      <vt:lpstr>Multiplexación Técnicas Analógicas</vt:lpstr>
      <vt:lpstr>Multiplexación Técnicas Digitales</vt:lpstr>
      <vt:lpstr>Medios de Acceso Compartido Aloha</vt:lpstr>
      <vt:lpstr>  Compartición del canal  Sistema distribuido de coordinación (CSMA)</vt:lpstr>
      <vt:lpstr>Compartición del canal  Sistema distribuido de coordinación (CSMA/CD)</vt:lpstr>
      <vt:lpstr> Sistema distribuido de coordinación (CSMA/CD) - Funcionamiento</vt:lpstr>
      <vt:lpstr>Compartición del canal  Sistema distribuido de coordinación. (CSMA/CA)</vt:lpstr>
      <vt:lpstr>Token Passing - Características</vt:lpstr>
      <vt:lpstr>Token Passing</vt:lpstr>
      <vt:lpstr>Perturbaciones en la Transmisión</vt:lpstr>
      <vt:lpstr>Perturbaciones en la Transmisión</vt:lpstr>
      <vt:lpstr>Perturbaciones en la Transmisión Atenuación</vt:lpstr>
      <vt:lpstr>Distorsión   Retardo</vt:lpstr>
      <vt:lpstr>Ruido</vt:lpstr>
      <vt:lpstr>Ruido</vt:lpstr>
      <vt:lpstr>Ruido</vt:lpstr>
      <vt:lpstr>Ruido</vt:lpstr>
      <vt:lpstr>CRC</vt:lpstr>
      <vt:lpstr>Protocolos  </vt:lpstr>
      <vt:lpstr>Protocolos  </vt:lpstr>
      <vt:lpstr>Protocolos - Elementos</vt:lpstr>
      <vt:lpstr>Protocolos  Tipos</vt:lpstr>
      <vt:lpstr>Protocolos - Características </vt:lpstr>
      <vt:lpstr>Protocolos  Tareas</vt:lpstr>
      <vt:lpstr>Protocolos  Funciones</vt:lpstr>
      <vt:lpstr>Familia de Protocolos</vt:lpstr>
      <vt:lpstr>Protocolos   Estándares de Redes</vt:lpstr>
      <vt:lpstr>Protocolos   Modelo de Capas OSI (1984)</vt:lpstr>
      <vt:lpstr>Protocolos   Modelo de Capas OSI</vt:lpstr>
      <vt:lpstr>Protocolos   Modelo de Capas OSI</vt:lpstr>
      <vt:lpstr>Modelo de Capas OSI Open Systems Interconnection  Reference Model</vt:lpstr>
      <vt:lpstr>Pilas - Software en capas</vt:lpstr>
      <vt:lpstr>Presentación de PowerPoint</vt:lpstr>
      <vt:lpstr>Capa física (Phisical Layer)</vt:lpstr>
      <vt:lpstr>Capa Física</vt:lpstr>
      <vt:lpstr>Capa enlace  (Data-link Layer)</vt:lpstr>
      <vt:lpstr>Capa Red  (Network Layer)</vt:lpstr>
      <vt:lpstr>Capa Transporte   (Transport Layer)</vt:lpstr>
      <vt:lpstr>Capa Transporte   (Transport Layer)</vt:lpstr>
      <vt:lpstr>Capa Sesión (Session Layer)</vt:lpstr>
      <vt:lpstr>Capa Sesión (Session Layer) Fases</vt:lpstr>
      <vt:lpstr>Capa Presentación  (Presentation Layer)</vt:lpstr>
      <vt:lpstr>Capa Aplicación  (Application Layer)</vt:lpstr>
      <vt:lpstr>Modelo de Capas OSI  Síntesis</vt:lpstr>
      <vt:lpstr>Cabeceras múltiples anidadas</vt:lpstr>
      <vt:lpstr>Protocolos - Dispositivos -Puente</vt:lpstr>
      <vt:lpstr>Protocolos - Dispositivos -Encaminador</vt:lpstr>
      <vt:lpstr>Protocolos - Dispositivos </vt:lpstr>
      <vt:lpstr>SNA  System Network Arquitecture</vt:lpstr>
      <vt:lpstr>SNA System Network Arquitecture Objetivos</vt:lpstr>
      <vt:lpstr>SNA  System Network Arquitecture</vt:lpstr>
      <vt:lpstr>Presentación de PowerPoint</vt:lpstr>
      <vt:lpstr>Presentación de PowerPoint</vt:lpstr>
    </vt:vector>
  </TitlesOfParts>
  <Company>Materias Interactivas en Linea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Redes y Comunicaciones de Datos en Internet</dc:subject>
  <dc:creator>Pablo Alejandro Lena -</dc:creator>
  <dc:description>Actualizada al 03/12/06_x000d_
COMUNICACIONES , CONCEPTOS ._x000d_
TECNOLOGIAS ANALIGICAS Y DIGITALES _x000d_
MODULACIÓN - CODIGOS</dc:description>
  <cp:lastModifiedBy>Lena</cp:lastModifiedBy>
  <cp:revision>533</cp:revision>
  <cp:lastPrinted>2001-08-15T02:44:10Z</cp:lastPrinted>
  <dcterms:created xsi:type="dcterms:W3CDTF">2000-04-03T00:38:42Z</dcterms:created>
  <dcterms:modified xsi:type="dcterms:W3CDTF">2017-04-05T11:09:41Z</dcterms:modified>
  <cp:category>Transparencias de Clase</cp:category>
</cp:coreProperties>
</file>