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0"/>
  </p:notesMasterIdLst>
  <p:handoutMasterIdLst>
    <p:handoutMasterId r:id="rId51"/>
  </p:handoutMasterIdLst>
  <p:sldIdLst>
    <p:sldId id="371" r:id="rId2"/>
    <p:sldId id="372" r:id="rId3"/>
    <p:sldId id="285" r:id="rId4"/>
    <p:sldId id="326" r:id="rId5"/>
    <p:sldId id="377" r:id="rId6"/>
    <p:sldId id="328" r:id="rId7"/>
    <p:sldId id="376" r:id="rId8"/>
    <p:sldId id="329" r:id="rId9"/>
    <p:sldId id="330" r:id="rId10"/>
    <p:sldId id="331" r:id="rId11"/>
    <p:sldId id="332" r:id="rId12"/>
    <p:sldId id="333" r:id="rId13"/>
    <p:sldId id="334" r:id="rId14"/>
    <p:sldId id="335" r:id="rId15"/>
    <p:sldId id="367" r:id="rId16"/>
    <p:sldId id="369" r:id="rId17"/>
    <p:sldId id="337" r:id="rId18"/>
    <p:sldId id="338" r:id="rId19"/>
    <p:sldId id="339" r:id="rId20"/>
    <p:sldId id="340" r:id="rId21"/>
    <p:sldId id="341" r:id="rId22"/>
    <p:sldId id="342" r:id="rId23"/>
    <p:sldId id="343" r:id="rId24"/>
    <p:sldId id="344" r:id="rId25"/>
    <p:sldId id="375" r:id="rId26"/>
    <p:sldId id="345" r:id="rId27"/>
    <p:sldId id="346" r:id="rId28"/>
    <p:sldId id="347" r:id="rId29"/>
    <p:sldId id="348" r:id="rId30"/>
    <p:sldId id="350" r:id="rId31"/>
    <p:sldId id="349" r:id="rId32"/>
    <p:sldId id="373" r:id="rId33"/>
    <p:sldId id="374" r:id="rId34"/>
    <p:sldId id="351" r:id="rId35"/>
    <p:sldId id="352" r:id="rId36"/>
    <p:sldId id="353" r:id="rId37"/>
    <p:sldId id="354" r:id="rId38"/>
    <p:sldId id="355" r:id="rId39"/>
    <p:sldId id="356" r:id="rId40"/>
    <p:sldId id="359" r:id="rId41"/>
    <p:sldId id="360" r:id="rId42"/>
    <p:sldId id="361" r:id="rId43"/>
    <p:sldId id="362" r:id="rId44"/>
    <p:sldId id="363" r:id="rId45"/>
    <p:sldId id="364" r:id="rId46"/>
    <p:sldId id="365" r:id="rId47"/>
    <p:sldId id="366" r:id="rId48"/>
    <p:sldId id="370" r:id="rId49"/>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77" autoAdjust="0"/>
  </p:normalViewPr>
  <p:slideViewPr>
    <p:cSldViewPr>
      <p:cViewPr varScale="1">
        <p:scale>
          <a:sx n="37" d="100"/>
          <a:sy n="37" d="100"/>
        </p:scale>
        <p:origin x="139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21.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21.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21.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2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tx2"/>
                </a:solidFill>
                <a:latin typeface="Arial" pitchFamily="34" charset="0"/>
                <a:ea typeface="Times New Roman" pitchFamily="18" charset="0"/>
                <a:cs typeface="Arial" pitchFamily="34" charset="0"/>
              </a:defRPr>
            </a:lvl1pPr>
          </a:lstStyle>
          <a:p>
            <a:r>
              <a:rPr lang="es-AR" sz="900">
                <a:solidFill>
                  <a:srgbClr val="808080"/>
                </a:solidFill>
                <a:latin typeface="Calibri" pitchFamily="34" charset="0"/>
              </a:rPr>
              <a:t>DESARROLLADOR DE APLICACIONES WEB </a:t>
            </a:r>
            <a:r>
              <a:rPr lang="es-AR" sz="900">
                <a:solidFill>
                  <a:srgbClr val="808080"/>
                </a:solidFill>
                <a:latin typeface="Times New Roman"/>
              </a:rPr>
              <a:t>–</a:t>
            </a:r>
            <a:r>
              <a:rPr lang="es-AR" sz="900">
                <a:solidFill>
                  <a:srgbClr val="808080"/>
                </a:solidFill>
                <a:latin typeface="Calibri" pitchFamily="34" charset="0"/>
              </a:rPr>
              <a:t> Tecnolog</a:t>
            </a:r>
            <a:r>
              <a:rPr lang="es-AR" sz="900">
                <a:solidFill>
                  <a:srgbClr val="808080"/>
                </a:solidFill>
                <a:latin typeface="Times New Roman"/>
              </a:rPr>
              <a:t>í</a:t>
            </a:r>
            <a:r>
              <a:rPr lang="es-AR" sz="900">
                <a:solidFill>
                  <a:srgbClr val="808080"/>
                </a:solidFill>
                <a:latin typeface="Calibri" pitchFamily="34" charset="0"/>
              </a:rPr>
              <a:t>a de Redes</a:t>
            </a:r>
            <a:endParaRPr lang="es-MX" sz="900">
              <a:solidFill>
                <a:srgbClr val="808080"/>
              </a:solidFill>
              <a:latin typeface="Calibri" pitchFamily="34" charset="0"/>
            </a:endParaRPr>
          </a:p>
          <a:p>
            <a:r>
              <a:rPr lang="es-MX" sz="900">
                <a:solidFill>
                  <a:srgbClr val="808080"/>
                </a:solidFill>
                <a:latin typeface="Calibri" pitchFamily="34" charset="0"/>
              </a:rPr>
              <a:t>Departamento de Ingenier</a:t>
            </a:r>
            <a:r>
              <a:rPr lang="es-MX" sz="900">
                <a:solidFill>
                  <a:srgbClr val="808080"/>
                </a:solidFill>
                <a:latin typeface="Times New Roman"/>
              </a:rPr>
              <a:t>í</a:t>
            </a:r>
            <a:r>
              <a:rPr lang="es-MX" sz="900">
                <a:solidFill>
                  <a:srgbClr val="808080"/>
                </a:solidFill>
                <a:latin typeface="Calibri" pitchFamily="34" charset="0"/>
              </a:rPr>
              <a:t>a e Investigaciones Tecnol</a:t>
            </a:r>
            <a:r>
              <a:rPr lang="es-MX" sz="900">
                <a:solidFill>
                  <a:srgbClr val="808080"/>
                </a:solidFill>
                <a:latin typeface="Times New Roman"/>
              </a:rPr>
              <a:t>ó</a:t>
            </a:r>
            <a:r>
              <a:rPr lang="es-MX" sz="900">
                <a:solidFill>
                  <a:srgbClr val="808080"/>
                </a:solidFill>
                <a:latin typeface="Calibri" pitchFamily="34" charset="0"/>
              </a:rPr>
              <a:t>gicas </a:t>
            </a:r>
            <a:r>
              <a:rPr lang="es-ES" sz="900">
                <a:solidFill>
                  <a:srgbClr val="808080"/>
                </a:solidFill>
                <a:latin typeface="Calibri" pitchFamily="34" charset="0"/>
              </a:rPr>
              <a:t>- </a:t>
            </a:r>
            <a:r>
              <a:rPr lang="es-AR" sz="900">
                <a:solidFill>
                  <a:srgbClr val="808080"/>
                </a:solidFill>
                <a:latin typeface="Calibri" pitchFamily="34" charset="0"/>
              </a:rPr>
              <a:t>UNLAM</a:t>
            </a:r>
            <a:endParaRPr lang="es-ES" sz="900">
              <a:solidFill>
                <a:srgbClr val="808080"/>
              </a:solidFill>
              <a:latin typeface="Calibri" pitchFamily="34" charset="0"/>
            </a:endParaRPr>
          </a:p>
          <a:p>
            <a:endParaRPr lang="es-ES_tradnl"/>
          </a:p>
          <a:p>
            <a:endParaRPr lang="es-E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28442D-C9AB-401C-992C-87E1D1E35409}" type="slidenum">
              <a:rPr lang="es-ES_tradnl"/>
              <a:pPr>
                <a:defRPr/>
              </a:pPr>
              <a:t>‹Nº›</a:t>
            </a:fld>
            <a:endParaRPr lang="es-ES_tradnl"/>
          </a:p>
        </p:txBody>
      </p:sp>
      <p:pic>
        <p:nvPicPr>
          <p:cNvPr id="66566" name="Picture 6"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p:spPr>
      </p:pic>
    </p:spTree>
    <p:extLst>
      <p:ext uri="{BB962C8B-B14F-4D97-AF65-F5344CB8AC3E}">
        <p14:creationId xmlns:p14="http://schemas.microsoft.com/office/powerpoint/2010/main" val="327587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49F7FDB-5E21-474A-A267-27F10AF7592E}" type="slidenum">
              <a:rPr lang="es-ES_tradnl"/>
              <a:pPr>
                <a:defRPr/>
              </a:pPr>
              <a:t>‹Nº›</a:t>
            </a:fld>
            <a:endParaRPr lang="es-ES_tradnl"/>
          </a:p>
        </p:txBody>
      </p:sp>
    </p:spTree>
    <p:extLst>
      <p:ext uri="{BB962C8B-B14F-4D97-AF65-F5344CB8AC3E}">
        <p14:creationId xmlns:p14="http://schemas.microsoft.com/office/powerpoint/2010/main" val="448776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s.wikipedia.org/wiki/Proveedor_de_servicios_de_Internet"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s.wikipedia.org/wiki/NSFNET" TargetMode="External"/><Relationship Id="rId5" Type="http://schemas.openxmlformats.org/officeDocument/2006/relationships/hyperlink" Target="https://es.wikipedia.org/wiki/D%C3%A9cada_de_1990" TargetMode="External"/><Relationship Id="rId4" Type="http://schemas.openxmlformats.org/officeDocument/2006/relationships/hyperlink" Target="https://es.wikipedia.org/wiki/Peering"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Software" TargetMode="External"/><Relationship Id="rId7" Type="http://schemas.openxmlformats.org/officeDocument/2006/relationships/hyperlink" Target="https://es.wikipedia.org/wiki/API"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s.wikipedia.org/wiki/Red_de_computadoras" TargetMode="External"/><Relationship Id="rId5" Type="http://schemas.openxmlformats.org/officeDocument/2006/relationships/hyperlink" Target="https://es.wikipedia.org/wiki/Sistema_operativo" TargetMode="External"/><Relationship Id="rId4" Type="http://schemas.openxmlformats.org/officeDocument/2006/relationships/hyperlink" Target="https://es.wikipedia.org/wiki/Middlewar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ABBD730D-B218-422E-A578-03BEBFA775C6}" type="slidenum">
              <a:rPr lang="es-ES_tradnl" sz="1200"/>
              <a:pPr algn="r"/>
              <a:t>1</a:t>
            </a:fld>
            <a:endParaRPr lang="es-ES_tradnl" sz="1200"/>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noFill/>
          <a:ln/>
        </p:spPr>
        <p:txBody>
          <a:bodyPr/>
          <a:lstStyle/>
          <a:p>
            <a:pPr algn="ctr"/>
            <a:r>
              <a:rPr lang="es-MX" b="1">
                <a:latin typeface="Verdana" pitchFamily="34" charset="0"/>
              </a:rPr>
              <a:t>Presentación de PowerPoint Nro. 1</a:t>
            </a:r>
          </a:p>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7909E07-C593-43DE-9111-7333CEA4FB66}" type="slidenum">
              <a:rPr lang="es-ES_tradnl" smtClean="0"/>
              <a:pPr/>
              <a:t>14</a:t>
            </a:fld>
            <a:endParaRPr lang="es-ES_tradnl"/>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r>
              <a:rPr lang="es-ES_tradnl">
                <a:latin typeface="TimesNewRoman"/>
              </a:rPr>
              <a:t>IETF</a:t>
            </a:r>
          </a:p>
          <a:p>
            <a:endParaRPr lang="es-ES_tradnl">
              <a:latin typeface="TimesNewRoman"/>
            </a:endParaRPr>
          </a:p>
          <a:p>
            <a:r>
              <a:rPr lang="es-AR">
                <a:latin typeface="TimesNewRoman"/>
              </a:rPr>
              <a:t>Este organismo se encarga del desarrollo</a:t>
            </a:r>
            <a:r>
              <a:rPr lang="es-ES_tradnl">
                <a:latin typeface="TimesNewRoman"/>
              </a:rPr>
              <a:t>, arquitectura </a:t>
            </a:r>
            <a:r>
              <a:rPr lang="es-AR">
                <a:latin typeface="TimesNewRoman"/>
              </a:rPr>
              <a:t> y la ingeniería de los protocolos de Internet. </a:t>
            </a:r>
            <a:endParaRPr lang="es-ES_tradnl">
              <a:latin typeface="TimesNewRoman"/>
            </a:endParaRPr>
          </a:p>
          <a:p>
            <a:r>
              <a:rPr lang="es-AR">
                <a:latin typeface="TimesNewRoman"/>
              </a:rPr>
              <a:t>La IETF es una comunidad</a:t>
            </a:r>
            <a:r>
              <a:rPr lang="es-ES_tradnl">
                <a:latin typeface="TimesNewRoman"/>
              </a:rPr>
              <a:t> </a:t>
            </a:r>
            <a:r>
              <a:rPr lang="es-AR">
                <a:latin typeface="TimesNewRoman"/>
              </a:rPr>
              <a:t>internacional de diseñadores de red, operadores, vendedores e investigadores preocupados con la evolución de la</a:t>
            </a:r>
            <a:r>
              <a:rPr lang="es-ES_tradnl">
                <a:latin typeface="TimesNewRoman"/>
              </a:rPr>
              <a:t> </a:t>
            </a:r>
            <a:r>
              <a:rPr lang="es-AR">
                <a:latin typeface="TimesNewRoman"/>
              </a:rPr>
              <a:t>arquitectura de Internet y su buen funcionamiento. Está abierto para cualquier interesado.</a:t>
            </a:r>
            <a:endParaRPr lang="es-ES_tradnl">
              <a:latin typeface="TimesNewRoman"/>
            </a:endParaRPr>
          </a:p>
          <a:p>
            <a:r>
              <a:rPr lang="es-ES_tradnl">
                <a:latin typeface="TimesNewRoman"/>
              </a:rPr>
              <a:t>Se Organiza en Áreas de Trabajo. Los Directores de estas áreas componen el  IESG  Internet Engineering Steering Group que se responsabiliza de los protocolos estándar.</a:t>
            </a:r>
          </a:p>
          <a:p>
            <a:endParaRPr lang="es-ES_tradnl">
              <a:latin typeface="TimesNewRoman"/>
            </a:endParaRPr>
          </a:p>
          <a:p>
            <a:r>
              <a:rPr lang="es-ES_tradnl">
                <a:latin typeface="TimesNewRoman"/>
              </a:rPr>
              <a:t>IRTF</a:t>
            </a:r>
          </a:p>
          <a:p>
            <a:r>
              <a:rPr lang="es-ES_tradnl">
                <a:latin typeface="TimesNewRoman"/>
              </a:rPr>
              <a:t>Organización dedicada a la investigación, promueven la Transferencia tecnológica con la IETF</a:t>
            </a:r>
          </a:p>
          <a:p>
            <a:endParaRPr lang="es-AR">
              <a:latin typeface="TimesNew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rPr>
              <a:t>NAP</a:t>
            </a:r>
            <a:r>
              <a:rPr lang="es-MX" sz="2800" dirty="0">
                <a:solidFill>
                  <a:schemeClr val="tx2"/>
                </a:solidFill>
                <a:latin typeface="Arial" pitchFamily="34" charset="0"/>
              </a:rPr>
              <a:t> de Sprint </a:t>
            </a:r>
            <a:r>
              <a:rPr lang="es-MX" sz="2800" dirty="0">
                <a:solidFill>
                  <a:schemeClr val="tx2"/>
                </a:solidFill>
                <a:latin typeface="Arial" pitchFamily="34" charset="0"/>
                <a:sym typeface="Wingdings 3" pitchFamily="18" charset="2"/>
              </a:rPr>
              <a:t> </a:t>
            </a:r>
            <a:r>
              <a:rPr lang="es-MX" sz="2800" dirty="0" err="1">
                <a:solidFill>
                  <a:schemeClr val="tx2"/>
                </a:solidFill>
                <a:latin typeface="Arial" pitchFamily="34" charset="0"/>
                <a:sym typeface="Wingdings 3" pitchFamily="18" charset="2"/>
              </a:rPr>
              <a:t>Pennauken</a:t>
            </a:r>
            <a:r>
              <a:rPr lang="es-MX" sz="2800" dirty="0">
                <a:solidFill>
                  <a:schemeClr val="tx2"/>
                </a:solidFill>
                <a:latin typeface="Arial" pitchFamily="34" charset="0"/>
                <a:sym typeface="Wingdings 3" pitchFamily="18" charset="2"/>
              </a:rPr>
              <a:t> –NJ</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3600" dirty="0">
                <a:solidFill>
                  <a:schemeClr val="tx2"/>
                </a:solidFill>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a:t>
            </a:r>
            <a:r>
              <a:rPr lang="es-MX" sz="2800" dirty="0" err="1">
                <a:solidFill>
                  <a:schemeClr val="tx2"/>
                </a:solidFill>
                <a:latin typeface="Arial" pitchFamily="34" charset="0"/>
                <a:sym typeface="Wingdings 3" pitchFamily="18" charset="2"/>
              </a:rPr>
              <a:t>Pac</a:t>
            </a:r>
            <a:r>
              <a:rPr lang="es-MX" sz="2800" dirty="0">
                <a:solidFill>
                  <a:schemeClr val="tx2"/>
                </a:solidFill>
                <a:latin typeface="Arial" pitchFamily="34" charset="0"/>
                <a:sym typeface="Wingdings 3" pitchFamily="18" charset="2"/>
              </a:rPr>
              <a:t> BELL </a:t>
            </a:r>
            <a:r>
              <a:rPr lang="es-MX" dirty="0">
                <a:solidFill>
                  <a:schemeClr val="tx2"/>
                </a:solidFill>
                <a:latin typeface="Arial" pitchFamily="34" charset="0"/>
                <a:sym typeface="Wingdings 3" pitchFamily="18" charset="2"/>
              </a:rPr>
              <a:t>San Francisco – California</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 </a:t>
            </a:r>
            <a:r>
              <a:rPr lang="es-MX" sz="2800" dirty="0">
                <a:solidFill>
                  <a:schemeClr val="tx2"/>
                </a:solidFill>
                <a:latin typeface="Arial" pitchFamily="34" charset="0"/>
                <a:sym typeface="Wingdings 3" pitchFamily="18" charset="2"/>
              </a:rPr>
              <a:t>AADS  Chicago</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2800" b="1" i="1" dirty="0">
                <a:solidFill>
                  <a:schemeClr val="tx2"/>
                </a:solidFill>
                <a:effectLst>
                  <a:outerShdw blurRad="38100" dist="38100" dir="2700000" algn="tl">
                    <a:srgbClr val="000000"/>
                  </a:outerShdw>
                </a:effectLst>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MFS  </a:t>
            </a:r>
            <a:r>
              <a:rPr lang="es-MX" sz="2800" dirty="0" err="1">
                <a:solidFill>
                  <a:schemeClr val="tx2"/>
                </a:solidFill>
                <a:latin typeface="Arial" pitchFamily="34" charset="0"/>
                <a:sym typeface="Wingdings 3" pitchFamily="18" charset="2"/>
              </a:rPr>
              <a:t>Datanet</a:t>
            </a:r>
            <a:r>
              <a:rPr lang="es-MX" sz="2800" dirty="0">
                <a:solidFill>
                  <a:schemeClr val="tx2"/>
                </a:solidFill>
                <a:latin typeface="Arial" pitchFamily="34" charset="0"/>
                <a:sym typeface="Wingdings 3" pitchFamily="18" charset="2"/>
              </a:rPr>
              <a:t>  Washington D.C.</a:t>
            </a:r>
            <a:endParaRPr lang="es-AR" sz="4400" dirty="0">
              <a:solidFill>
                <a:schemeClr val="tx2"/>
              </a:solidFill>
              <a:latin typeface="Arial" pitchFamily="34" charset="0"/>
            </a:endParaRPr>
          </a:p>
          <a:p>
            <a:r>
              <a:rPr lang="es-ES" sz="1200" b="0" i="0" kern="1200">
                <a:solidFill>
                  <a:schemeClr val="tx1"/>
                </a:solidFill>
                <a:latin typeface="Times New Roman" pitchFamily="18" charset="0"/>
                <a:ea typeface="+mn-ea"/>
                <a:cs typeface="+mn-cs"/>
              </a:rPr>
              <a:t>Un</a:t>
            </a:r>
            <a:r>
              <a:rPr lang="es-ES" sz="1200" b="0" i="0" kern="1200" dirty="0">
                <a:solidFill>
                  <a:schemeClr val="tx1"/>
                </a:solidFill>
                <a:latin typeface="Times New Roman" pitchFamily="18" charset="0"/>
                <a:ea typeface="+mn-ea"/>
                <a:cs typeface="+mn-cs"/>
              </a:rPr>
              <a:t> </a:t>
            </a:r>
            <a:r>
              <a:rPr lang="es-ES" sz="1200" b="1" i="0" kern="1200" dirty="0">
                <a:solidFill>
                  <a:schemeClr val="tx1"/>
                </a:solidFill>
                <a:latin typeface="Times New Roman" pitchFamily="18" charset="0"/>
                <a:ea typeface="+mn-ea"/>
                <a:cs typeface="+mn-cs"/>
              </a:rPr>
              <a:t>punto de acceso a la red</a:t>
            </a:r>
            <a:r>
              <a:rPr lang="es-ES" sz="1200" b="0" i="0" kern="1200" dirty="0">
                <a:solidFill>
                  <a:schemeClr val="tx1"/>
                </a:solidFill>
                <a:latin typeface="Times New Roman" pitchFamily="18" charset="0"/>
                <a:ea typeface="+mn-ea"/>
                <a:cs typeface="+mn-cs"/>
              </a:rPr>
              <a:t> (</a:t>
            </a:r>
            <a:r>
              <a:rPr lang="es-ES" sz="1200" b="0" i="1" kern="1200" dirty="0">
                <a:solidFill>
                  <a:schemeClr val="tx1"/>
                </a:solidFill>
                <a:latin typeface="Times New Roman" pitchFamily="18" charset="0"/>
                <a:ea typeface="+mn-ea"/>
                <a:cs typeface="+mn-cs"/>
              </a:rPr>
              <a:t>Network Access Point</a:t>
            </a:r>
            <a:r>
              <a:rPr lang="es-ES" sz="1200" b="0" i="0" kern="1200" dirty="0">
                <a:solidFill>
                  <a:schemeClr val="tx1"/>
                </a:solidFill>
                <a:latin typeface="Times New Roman" pitchFamily="18" charset="0"/>
                <a:ea typeface="+mn-ea"/>
                <a:cs typeface="+mn-cs"/>
              </a:rPr>
              <a:t>, </a:t>
            </a:r>
            <a:r>
              <a:rPr lang="es-ES" sz="1200" b="1" i="0" kern="1200" dirty="0">
                <a:solidFill>
                  <a:schemeClr val="tx1"/>
                </a:solidFill>
                <a:latin typeface="Times New Roman" pitchFamily="18" charset="0"/>
                <a:ea typeface="+mn-ea"/>
                <a:cs typeface="+mn-cs"/>
              </a:rPr>
              <a:t>NAP</a:t>
            </a:r>
            <a:r>
              <a:rPr lang="es-ES" sz="1200" b="0" i="0" kern="1200" dirty="0">
                <a:solidFill>
                  <a:schemeClr val="tx1"/>
                </a:solidFill>
                <a:latin typeface="Times New Roman" pitchFamily="18" charset="0"/>
                <a:ea typeface="+mn-ea"/>
                <a:cs typeface="+mn-cs"/>
              </a:rPr>
              <a:t>) era un centro público de intercambio de red donde los </a:t>
            </a:r>
            <a:r>
              <a:rPr lang="es-ES" sz="1200" b="0" i="0" u="none" strike="noStrike" kern="1200" dirty="0">
                <a:solidFill>
                  <a:schemeClr val="tx1"/>
                </a:solidFill>
                <a:latin typeface="Times New Roman" pitchFamily="18" charset="0"/>
                <a:ea typeface="+mn-ea"/>
                <a:cs typeface="+mn-cs"/>
                <a:hlinkClick r:id="rId3" tooltip="Proveedor de servicios de Internet"/>
              </a:rPr>
              <a:t>proveedores de servicios de internet</a:t>
            </a:r>
            <a:r>
              <a:rPr lang="es-ES" sz="1200" b="0" i="0" kern="1200" dirty="0">
                <a:solidFill>
                  <a:schemeClr val="tx1"/>
                </a:solidFill>
                <a:latin typeface="Times New Roman" pitchFamily="18" charset="0"/>
                <a:ea typeface="+mn-ea"/>
                <a:cs typeface="+mn-cs"/>
              </a:rPr>
              <a:t> (</a:t>
            </a:r>
            <a:r>
              <a:rPr lang="es-ES" sz="1200" b="1" i="0" kern="1200" dirty="0">
                <a:solidFill>
                  <a:schemeClr val="tx1"/>
                </a:solidFill>
                <a:latin typeface="Times New Roman" pitchFamily="18" charset="0"/>
                <a:ea typeface="+mn-ea"/>
                <a:cs typeface="+mn-cs"/>
              </a:rPr>
              <a:t>ISP</a:t>
            </a:r>
            <a:r>
              <a:rPr lang="es-ES" sz="1200" b="0" i="0" kern="1200" dirty="0">
                <a:solidFill>
                  <a:schemeClr val="tx1"/>
                </a:solidFill>
                <a:latin typeface="Times New Roman" pitchFamily="18" charset="0"/>
                <a:ea typeface="+mn-ea"/>
                <a:cs typeface="+mn-cs"/>
              </a:rPr>
              <a:t>) se interconectaban realizando acuerdos de intercambio o </a:t>
            </a:r>
            <a:r>
              <a:rPr lang="es-ES" sz="1200" b="0" i="1" u="none" strike="noStrike" kern="1200" dirty="0" err="1">
                <a:solidFill>
                  <a:schemeClr val="tx1"/>
                </a:solidFill>
                <a:latin typeface="Times New Roman" pitchFamily="18" charset="0"/>
                <a:ea typeface="+mn-ea"/>
                <a:cs typeface="+mn-cs"/>
                <a:hlinkClick r:id="rId4" tooltip="Peering"/>
              </a:rPr>
              <a:t>peering</a:t>
            </a:r>
            <a:r>
              <a:rPr lang="es-ES" sz="1200" b="0" i="0" kern="1200" dirty="0">
                <a:solidFill>
                  <a:schemeClr val="tx1"/>
                </a:solidFill>
                <a:latin typeface="Times New Roman" pitchFamily="18" charset="0"/>
                <a:ea typeface="+mn-ea"/>
                <a:cs typeface="+mn-cs"/>
              </a:rPr>
              <a:t>.</a:t>
            </a:r>
          </a:p>
          <a:p>
            <a:r>
              <a:rPr lang="es-ES" sz="1200" b="0" i="0" kern="1200" dirty="0">
                <a:solidFill>
                  <a:schemeClr val="tx1"/>
                </a:solidFill>
                <a:latin typeface="Times New Roman" pitchFamily="18" charset="0"/>
                <a:ea typeface="+mn-ea"/>
                <a:cs typeface="+mn-cs"/>
              </a:rPr>
              <a:t>Los NAP fueron un componente clave en la </a:t>
            </a:r>
            <a:r>
              <a:rPr lang="es-ES" sz="1200" b="0" i="0" u="none" strike="noStrike" kern="1200" dirty="0">
                <a:solidFill>
                  <a:schemeClr val="tx1"/>
                </a:solidFill>
                <a:latin typeface="Times New Roman" pitchFamily="18" charset="0"/>
                <a:ea typeface="+mn-ea"/>
                <a:cs typeface="+mn-cs"/>
                <a:hlinkClick r:id="rId5" tooltip="Década de 1990"/>
              </a:rPr>
              <a:t>década de 1990</a:t>
            </a:r>
            <a:r>
              <a:rPr lang="es-ES" sz="1200" b="0" i="0" kern="1200" dirty="0">
                <a:solidFill>
                  <a:schemeClr val="tx1"/>
                </a:solidFill>
                <a:latin typeface="Times New Roman" pitchFamily="18" charset="0"/>
                <a:ea typeface="+mn-ea"/>
                <a:cs typeface="+mn-cs"/>
              </a:rPr>
              <a:t> en la transición de </a:t>
            </a:r>
            <a:r>
              <a:rPr lang="es-ES" sz="1200" b="0" i="0" u="none" strike="noStrike" kern="1200" dirty="0">
                <a:solidFill>
                  <a:schemeClr val="tx1"/>
                </a:solidFill>
                <a:latin typeface="Times New Roman" pitchFamily="18" charset="0"/>
                <a:ea typeface="+mn-ea"/>
                <a:cs typeface="+mn-cs"/>
                <a:hlinkClick r:id="rId6" tooltip="NSFNET"/>
              </a:rPr>
              <a:t>NSFNET</a:t>
            </a:r>
            <a:r>
              <a:rPr lang="es-ES" sz="1200" b="0" i="0" kern="1200" dirty="0">
                <a:solidFill>
                  <a:schemeClr val="tx1"/>
                </a:solidFill>
                <a:latin typeface="Times New Roman" pitchFamily="18" charset="0"/>
                <a:ea typeface="+mn-ea"/>
                <a:cs typeface="+mn-cs"/>
              </a:rPr>
              <a:t> (donde subsistían redes de gobiernos) a la red comercial ofrecida por proveedores privados de Internet en la actualidad. Los NAP (Network Access Point) son grandes centros de acceso y distribución del tráfico de Internet, y en la actualidad existen cinco en todo el mundo.</a:t>
            </a:r>
            <a:br>
              <a:rPr lang="es-ES" dirty="0"/>
            </a:br>
            <a:br>
              <a:rPr lang="es-ES" dirty="0"/>
            </a:br>
            <a:r>
              <a:rPr lang="es-ES" sz="1200" b="0" i="0" kern="1200" dirty="0">
                <a:solidFill>
                  <a:schemeClr val="tx1"/>
                </a:solidFill>
                <a:latin typeface="Times New Roman" pitchFamily="18" charset="0"/>
                <a:ea typeface="+mn-ea"/>
                <a:cs typeface="+mn-cs"/>
              </a:rPr>
              <a:t>La función de un NAP es ofrecer a los usuarios, además de servicios básicos de centros de datos, soluciones de valor añadido como servicios de profesionales de ingeniería, instalación, diseño, operación, seguridad física y lógica, almacenamiento de datos y lo que se denomina "recuperación de desastres informáticos".</a:t>
            </a:r>
          </a:p>
          <a:p>
            <a:endParaRPr lang="es-ES" dirty="0"/>
          </a:p>
        </p:txBody>
      </p:sp>
      <p:sp>
        <p:nvSpPr>
          <p:cNvPr id="4" name="3 Marcador de número de diapositiva"/>
          <p:cNvSpPr>
            <a:spLocks noGrp="1"/>
          </p:cNvSpPr>
          <p:nvPr>
            <p:ph type="sldNum" sz="quarter" idx="10"/>
          </p:nvPr>
        </p:nvSpPr>
        <p:spPr/>
        <p:txBody>
          <a:bodyPr/>
          <a:lstStyle/>
          <a:p>
            <a:pPr>
              <a:defRPr/>
            </a:pPr>
            <a:fld id="{449F7FDB-5E21-474A-A267-27F10AF7592E}" type="slidenum">
              <a:rPr lang="es-ES_tradnl" smtClean="0"/>
              <a:pPr>
                <a:defRPr/>
              </a:pPr>
              <a:t>18</a:t>
            </a:fld>
            <a:endParaRPr lang="es-ES_tradn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7C260B9-B901-47FF-A49A-9A8CDDC9D78F}" type="slidenum">
              <a:rPr lang="es-ES_tradnl" smtClean="0"/>
              <a:pPr/>
              <a:t>20</a:t>
            </a:fld>
            <a:endParaRPr lang="es-ES_tradnl"/>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r>
              <a:rPr lang="es-ES_tradnl"/>
              <a:t>UCAID</a:t>
            </a:r>
          </a:p>
          <a:p>
            <a:r>
              <a:rPr lang="es-ES_tradnl"/>
              <a:t>CORPORACION AVANZADA PARA EL DESARROLLO AVANZADO DE INTERNET.</a:t>
            </a:r>
          </a:p>
          <a:p>
            <a:r>
              <a:rPr lang="es-ES_tradnl"/>
              <a:t>STANFORD - HARVARD - MIT - COLUMBIA</a:t>
            </a:r>
          </a:p>
          <a:p>
            <a:endParaRPr lang="es-ES_tradnl"/>
          </a:p>
          <a:p>
            <a:r>
              <a:rPr lang="es-ES_tradnl"/>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FEA784B-9A5E-4594-A260-C9E25503672E}" type="slidenum">
              <a:rPr lang="es-ES_tradnl" smtClean="0"/>
              <a:pPr/>
              <a:t>21</a:t>
            </a:fld>
            <a:endParaRPr lang="es-ES_tradnl"/>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xfrm>
            <a:off x="914400" y="4398963"/>
            <a:ext cx="5029200" cy="4114800"/>
          </a:xfrm>
          <a:solidFill>
            <a:srgbClr val="FFFFFF"/>
          </a:solidFill>
          <a:ln>
            <a:solidFill>
              <a:srgbClr val="000000"/>
            </a:solidFill>
          </a:ln>
        </p:spPr>
        <p:txBody>
          <a:bodyPr/>
          <a:lstStyle/>
          <a:p>
            <a:r>
              <a:rPr lang="es-ES_tradnl" b="1"/>
              <a:t>UCAID</a:t>
            </a:r>
            <a:endParaRPr lang="es-ES_tradnl"/>
          </a:p>
          <a:p>
            <a:r>
              <a:rPr lang="es-ES_tradnl"/>
              <a:t>CORPORACION AVANZADA PARA EL DESARROLLO AVANZADO DE INTERNET.</a:t>
            </a:r>
          </a:p>
          <a:p>
            <a:r>
              <a:rPr lang="es-ES_tradnl"/>
              <a:t>EN ABRIL DE 1998 SE LANZO </a:t>
            </a:r>
            <a:r>
              <a:rPr lang="es-ES_tradnl" b="1"/>
              <a:t>ABILENE</a:t>
            </a:r>
            <a:r>
              <a:rPr lang="es-ES_tradnl"/>
              <a:t> - RED AVANZADA DESARROLLADA EN SOCIEDAD CON QUEST COMUNICATIONS , NORTHERN TELECOM Y CISCO SYSTEMS . ESTE PROYECTO ENGLOBA FACILIDADES DE ALTA VELOCIDAD , SONET DE ALTA VELOCIDAD, ROUTEADORES IP SOBRE SONET, Y UNA RED DE FIBRA OPTICA DE APLTA COBERTURA .</a:t>
            </a:r>
          </a:p>
          <a:p>
            <a:endParaRPr lang="es-ES_tradnl"/>
          </a:p>
          <a:p>
            <a:r>
              <a:rPr lang="es-ES_tradnl"/>
              <a:t>EN USA EXISTE VBNS (VERY HIGH SPEED BACKBONE NETWORK SERVICE ) DE LA NFS (NATIONAL SCIENCE FOUNDATION)</a:t>
            </a:r>
          </a:p>
          <a:p>
            <a:endParaRPr lang="es-ES_tradnl"/>
          </a:p>
          <a:p>
            <a:endParaRPr lang="es-ES_tradnl"/>
          </a:p>
          <a:p>
            <a:r>
              <a:rPr lang="es-ES_tradnl"/>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67325D17-932D-4331-8730-8EACD34B58BC}" type="slidenum">
              <a:rPr lang="es-ES_tradnl" smtClean="0"/>
              <a:pPr/>
              <a:t>22</a:t>
            </a:fld>
            <a:endParaRPr lang="es-ES_tradnl"/>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DF99A37-76AA-4334-9702-AA8F82274448}" type="slidenum">
              <a:rPr lang="es-ES_tradnl" smtClean="0"/>
              <a:pPr/>
              <a:t>23</a:t>
            </a:fld>
            <a:endParaRPr lang="es-ES_tradnl"/>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r>
              <a:rPr lang="es-ES_tradnl"/>
              <a:t>Alcance del proyecto I2</a:t>
            </a:r>
          </a:p>
          <a:p>
            <a:endParaRPr lang="es-ES_tradnl"/>
          </a:p>
          <a:p>
            <a:r>
              <a:rPr lang="es-ES_tradnl"/>
              <a:t>Satisfacer las necesidades dentro del campo académico en investigación , enseñanza y aprendizaje a nivel mundial.</a:t>
            </a:r>
          </a:p>
          <a:p>
            <a:endParaRPr lang="es-ES_tradnl"/>
          </a:p>
          <a:p>
            <a:r>
              <a:rPr lang="es-ES_tradnl"/>
              <a:t>Explotar totalmente las capacidades de las redes de ancho de banda</a:t>
            </a:r>
          </a:p>
          <a:p>
            <a:pPr lvl="1">
              <a:buFontTx/>
              <a:buChar char="•"/>
            </a:pPr>
            <a:r>
              <a:rPr lang="es-ES_tradnl"/>
              <a:t>Interactividad</a:t>
            </a:r>
          </a:p>
          <a:p>
            <a:pPr lvl="1">
              <a:buFontTx/>
              <a:buChar char="•"/>
            </a:pPr>
            <a:r>
              <a:rPr lang="es-ES_tradnl"/>
              <a:t>Colaboración  en tiempo real</a:t>
            </a:r>
          </a:p>
          <a:p>
            <a:pPr lvl="1">
              <a:buFontTx/>
              <a:buChar char="•"/>
            </a:pPr>
            <a:r>
              <a:rPr lang="es-ES_tradnl"/>
              <a:t>Educación a distancia</a:t>
            </a:r>
          </a:p>
          <a:p>
            <a:pPr lvl="1">
              <a:buFontTx/>
              <a:buChar char="•"/>
            </a:pPr>
            <a:r>
              <a:rPr lang="es-ES_tradnl"/>
              <a:t>Aprendizaje Continuado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76AF08F-D669-438B-A656-D48ED6D9A6D5}" type="slidenum">
              <a:rPr lang="es-ES_tradnl" smtClean="0"/>
              <a:pPr/>
              <a:t>24</a:t>
            </a:fld>
            <a:endParaRPr lang="es-ES_tradnl"/>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a:spcBef>
                <a:spcPts val="500"/>
              </a:spcBef>
              <a:spcAft>
                <a:spcPts val="500"/>
              </a:spcAft>
            </a:pPr>
            <a:r>
              <a:rPr lang="es-ES_tradnl" dirty="0"/>
              <a:t>Middleware</a:t>
            </a:r>
          </a:p>
          <a:p>
            <a:pPr>
              <a:spcBef>
                <a:spcPts val="500"/>
              </a:spcBef>
              <a:spcAft>
                <a:spcPts val="500"/>
              </a:spcAft>
            </a:pPr>
            <a:r>
              <a:rPr lang="es-ES_tradnl" dirty="0"/>
              <a:t>Software de comunicaciones que reside físicamente en el cliente remoto y en un servidor de comunicaciones, localizado entre el cliente y el servidor de aplicaciones. Es el software que actúa como un traductor universal entre distintas tecnologías de radiofrecuencia y protocolos .</a:t>
            </a:r>
          </a:p>
          <a:p>
            <a:pPr>
              <a:spcBef>
                <a:spcPts val="500"/>
              </a:spcBef>
              <a:spcAft>
                <a:spcPts val="500"/>
              </a:spcAft>
            </a:pPr>
            <a:r>
              <a:rPr lang="es-ES_tradnl" dirty="0"/>
              <a:t>El software que maneja y soporta los diferentes componentes de un sistema distribuido. En esencia esta localizado en el medio (</a:t>
            </a:r>
            <a:r>
              <a:rPr lang="es-ES_tradnl" i="1" dirty="0" err="1"/>
              <a:t>middle</a:t>
            </a:r>
            <a:r>
              <a:rPr lang="es-ES_tradnl" dirty="0"/>
              <a:t>) del sistema</a:t>
            </a:r>
          </a:p>
          <a:p>
            <a:r>
              <a:rPr lang="es-ES_tradnl" dirty="0"/>
              <a:t>Un </a:t>
            </a:r>
            <a:r>
              <a:rPr lang="es-ES_tradnl" b="1" dirty="0"/>
              <a:t>middleware</a:t>
            </a:r>
            <a:r>
              <a:rPr lang="es-ES_tradnl" dirty="0"/>
              <a:t> es la una capa de software cuya misión es facilitar el desarrollo y ejecución de aplicaciones interactivas en TV. Un mismo middleware puede poseer diferentes </a:t>
            </a:r>
            <a:r>
              <a:rPr lang="es-ES_tradnl" b="1" dirty="0"/>
              <a:t>máquinas virtuales</a:t>
            </a:r>
            <a:r>
              <a:rPr lang="es-ES_tradnl" dirty="0"/>
              <a:t> para soportar diferentes entornos de desarrollo (C, HTML/</a:t>
            </a:r>
            <a:r>
              <a:rPr lang="es-ES_tradnl" dirty="0" err="1"/>
              <a:t>JavaScript</a:t>
            </a:r>
            <a:r>
              <a:rPr lang="es-ES_tradnl" dirty="0"/>
              <a:t>, Java, etc.). </a:t>
            </a:r>
            <a:br>
              <a:rPr lang="es-ES_tradnl" dirty="0"/>
            </a:br>
            <a:br>
              <a:rPr lang="es-ES_tradnl" dirty="0"/>
            </a:br>
            <a:r>
              <a:rPr lang="es-ES_tradnl" dirty="0"/>
              <a:t>Una máquina virtual además define unas especificaciones que hay que seguir para poder desarrollar y acceder a todas las funcionalidades que ofrece un Set-top box (por ejemplo, dibujar en pantalla, capturar las señales de un mando a distancia o utilizar el canal de retorno). Estas especificaciones también se llaman </a:t>
            </a:r>
            <a:r>
              <a:rPr lang="es-ES_tradnl" b="1" dirty="0"/>
              <a:t>API</a:t>
            </a:r>
            <a:r>
              <a:rPr lang="es-ES_tradnl" dirty="0"/>
              <a:t> (</a:t>
            </a:r>
            <a:r>
              <a:rPr lang="es-ES_tradnl" dirty="0" err="1"/>
              <a:t>Application</a:t>
            </a:r>
            <a:r>
              <a:rPr lang="es-ES_tradnl" dirty="0"/>
              <a:t> </a:t>
            </a:r>
            <a:r>
              <a:rPr lang="es-ES_tradnl" dirty="0" err="1"/>
              <a:t>Programming</a:t>
            </a:r>
            <a:r>
              <a:rPr lang="es-ES_tradnl" dirty="0"/>
              <a:t> Interface).</a:t>
            </a:r>
            <a:br>
              <a:rPr lang="es-ES_tradnl" dirty="0"/>
            </a:br>
            <a:br>
              <a:rPr lang="es-ES_tradnl" dirty="0"/>
            </a:br>
            <a:r>
              <a:rPr lang="es-ES" sz="1200" b="1" i="1" kern="1200" dirty="0">
                <a:solidFill>
                  <a:schemeClr val="tx1"/>
                </a:solidFill>
                <a:latin typeface="Times New Roman" pitchFamily="18" charset="0"/>
                <a:ea typeface="+mn-ea"/>
                <a:cs typeface="+mn-cs"/>
              </a:rPr>
              <a:t>Middleware</a:t>
            </a:r>
            <a:r>
              <a:rPr lang="es-ES" sz="1200" b="0" i="0" kern="1200" dirty="0">
                <a:solidFill>
                  <a:schemeClr val="tx1"/>
                </a:solidFill>
                <a:latin typeface="Times New Roman" pitchFamily="18" charset="0"/>
                <a:ea typeface="+mn-ea"/>
                <a:cs typeface="+mn-cs"/>
              </a:rPr>
              <a:t> o </a:t>
            </a:r>
            <a:r>
              <a:rPr lang="es-ES" sz="1200" b="1" i="0" kern="1200" dirty="0">
                <a:solidFill>
                  <a:schemeClr val="tx1"/>
                </a:solidFill>
                <a:latin typeface="Times New Roman" pitchFamily="18" charset="0"/>
                <a:ea typeface="+mn-ea"/>
                <a:cs typeface="+mn-cs"/>
              </a:rPr>
              <a:t>lógica de intercambio de información entre aplicaciones</a:t>
            </a:r>
            <a:r>
              <a:rPr lang="es-ES" sz="1200" b="0" i="0" kern="1200" dirty="0">
                <a:solidFill>
                  <a:schemeClr val="tx1"/>
                </a:solidFill>
                <a:latin typeface="Times New Roman" pitchFamily="18" charset="0"/>
                <a:ea typeface="+mn-ea"/>
                <a:cs typeface="+mn-cs"/>
              </a:rPr>
              <a:t> ("</a:t>
            </a:r>
            <a:r>
              <a:rPr lang="es-ES" sz="1200" b="0" i="0" kern="1200" dirty="0" err="1">
                <a:solidFill>
                  <a:schemeClr val="tx1"/>
                </a:solidFill>
                <a:latin typeface="Times New Roman" pitchFamily="18" charset="0"/>
                <a:ea typeface="+mn-ea"/>
                <a:cs typeface="+mn-cs"/>
              </a:rPr>
              <a:t>interlogical</a:t>
            </a:r>
            <a:r>
              <a:rPr lang="es-ES" sz="1200" b="0" i="0" kern="1200" dirty="0">
                <a:solidFill>
                  <a:schemeClr val="tx1"/>
                </a:solidFill>
                <a:latin typeface="Times New Roman" pitchFamily="18" charset="0"/>
                <a:ea typeface="+mn-ea"/>
                <a:cs typeface="+mn-cs"/>
              </a:rPr>
              <a:t>") es un </a:t>
            </a:r>
            <a:r>
              <a:rPr lang="es-ES" sz="1200" b="0" i="0" u="none" strike="noStrike" kern="1200" dirty="0">
                <a:solidFill>
                  <a:schemeClr val="tx1"/>
                </a:solidFill>
                <a:latin typeface="Times New Roman" pitchFamily="18" charset="0"/>
                <a:ea typeface="+mn-ea"/>
                <a:cs typeface="+mn-cs"/>
                <a:hlinkClick r:id="rId3" tooltip="Software"/>
              </a:rPr>
              <a:t>software</a:t>
            </a:r>
            <a:r>
              <a:rPr lang="es-ES" sz="1200" b="0" i="0" kern="1200" dirty="0">
                <a:solidFill>
                  <a:schemeClr val="tx1"/>
                </a:solidFill>
                <a:latin typeface="Times New Roman" pitchFamily="18" charset="0"/>
                <a:ea typeface="+mn-ea"/>
                <a:cs typeface="+mn-cs"/>
              </a:rPr>
              <a:t> que asiste a una aplicación para interactuar o comunicarse con otras aplicaciones, o paquetes de programas, redes, hardware y/o sistemas operativos. Éste simplifica el trabajo de los programadores en la compleja tarea de generar las conexiones y sincronizaciones que son necesarias en los sistemas distribuidos. De esta forma, se provee una solución que mejora la calidad de servicio, así como la seguridad, el envío de mensajes, la actualización del directorio de servicio, etc.</a:t>
            </a:r>
            <a:r>
              <a:rPr lang="es-ES" sz="1200" b="0" i="0" u="none" strike="noStrike" kern="1200" baseline="30000" dirty="0">
                <a:solidFill>
                  <a:schemeClr val="tx1"/>
                </a:solidFill>
                <a:latin typeface="Times New Roman" pitchFamily="18" charset="0"/>
                <a:ea typeface="+mn-ea"/>
                <a:cs typeface="+mn-cs"/>
                <a:hlinkClick r:id="rId4"/>
              </a:rPr>
              <a:t>1</a:t>
            </a:r>
            <a:endParaRPr lang="es-ES" sz="1200" b="0" i="0" kern="1200" dirty="0">
              <a:solidFill>
                <a:schemeClr val="tx1"/>
              </a:solidFill>
              <a:latin typeface="Times New Roman" pitchFamily="18" charset="0"/>
              <a:ea typeface="+mn-ea"/>
              <a:cs typeface="+mn-cs"/>
            </a:endParaRPr>
          </a:p>
          <a:p>
            <a:r>
              <a:rPr lang="es-ES" sz="1200" b="0" i="0" kern="1200" dirty="0">
                <a:solidFill>
                  <a:schemeClr val="tx1"/>
                </a:solidFill>
                <a:latin typeface="Times New Roman" pitchFamily="18" charset="0"/>
                <a:ea typeface="+mn-ea"/>
                <a:cs typeface="+mn-cs"/>
              </a:rPr>
              <a:t>Funciona como una capa de abstracción de software distribuida, que se sitúa entre las capas de aplicaciones y las capas inferiores (</a:t>
            </a:r>
            <a:r>
              <a:rPr lang="es-ES" sz="1200" b="0" i="0" u="none" strike="noStrike" kern="1200" dirty="0">
                <a:solidFill>
                  <a:schemeClr val="tx1"/>
                </a:solidFill>
                <a:latin typeface="Times New Roman" pitchFamily="18" charset="0"/>
                <a:ea typeface="+mn-ea"/>
                <a:cs typeface="+mn-cs"/>
                <a:hlinkClick r:id="rId5" tooltip="Sistema operativo"/>
              </a:rPr>
              <a:t>sistema operativo</a:t>
            </a:r>
            <a:r>
              <a:rPr lang="es-ES" sz="1200" b="0" i="0" kern="1200" dirty="0">
                <a:solidFill>
                  <a:schemeClr val="tx1"/>
                </a:solidFill>
                <a:latin typeface="Times New Roman" pitchFamily="18" charset="0"/>
                <a:ea typeface="+mn-ea"/>
                <a:cs typeface="+mn-cs"/>
              </a:rPr>
              <a:t> y </a:t>
            </a:r>
            <a:r>
              <a:rPr lang="es-ES" sz="1200" b="0" i="0" u="none" strike="noStrike" kern="1200" dirty="0">
                <a:solidFill>
                  <a:schemeClr val="tx1"/>
                </a:solidFill>
                <a:latin typeface="Times New Roman" pitchFamily="18" charset="0"/>
                <a:ea typeface="+mn-ea"/>
                <a:cs typeface="+mn-cs"/>
                <a:hlinkClick r:id="rId6" tooltip="Red de computadoras"/>
              </a:rPr>
              <a:t>red</a:t>
            </a:r>
            <a:r>
              <a:rPr lang="es-ES" sz="1200" b="0" i="0" kern="1200" dirty="0">
                <a:solidFill>
                  <a:schemeClr val="tx1"/>
                </a:solidFill>
                <a:latin typeface="Times New Roman" pitchFamily="18" charset="0"/>
                <a:ea typeface="+mn-ea"/>
                <a:cs typeface="+mn-cs"/>
              </a:rPr>
              <a:t>). El middleware abstrae de la complejidad y heterogeneidad de las redes de comunicaciones subyacentes, así como de los sistemas operativos y lenguajes de programación, proporcionando una </a:t>
            </a:r>
            <a:r>
              <a:rPr lang="es-ES" sz="1200" b="0" i="0" u="none" strike="noStrike" kern="1200" dirty="0">
                <a:solidFill>
                  <a:schemeClr val="tx1"/>
                </a:solidFill>
                <a:latin typeface="Times New Roman" pitchFamily="18" charset="0"/>
                <a:ea typeface="+mn-ea"/>
                <a:cs typeface="+mn-cs"/>
                <a:hlinkClick r:id="rId7" tooltip="API"/>
              </a:rPr>
              <a:t>API</a:t>
            </a:r>
            <a:r>
              <a:rPr lang="es-ES" sz="1200" b="0" i="0" kern="1200" dirty="0">
                <a:solidFill>
                  <a:schemeClr val="tx1"/>
                </a:solidFill>
                <a:latin typeface="Times New Roman" pitchFamily="18" charset="0"/>
                <a:ea typeface="+mn-ea"/>
                <a:cs typeface="+mn-cs"/>
              </a:rPr>
              <a:t> para la fácil programación y manejo de aplicaciones distribuidas. Dependiendo del problema a resolver y de las funciones necesarias, serán útiles diferentes tipos de servicios de middleware. Por lo general el middleware del lado cliente está implementado por el Sistema Operativo, el cual posee las bibliotecas que ejecutan todas las funcionalidades para la comunicación a través de la red</a:t>
            </a:r>
          </a:p>
          <a:p>
            <a:pPr>
              <a:spcBef>
                <a:spcPts val="500"/>
              </a:spcBef>
              <a:spcAft>
                <a:spcPts val="500"/>
              </a:spcAft>
            </a:pPr>
            <a:endParaRPr lang="es-ES_tradnl"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B0BBCD5-08FB-4FB3-A850-998445903D13}" type="slidenum">
              <a:rPr lang="es-ES_tradnl" smtClean="0"/>
              <a:pPr/>
              <a:t>25</a:t>
            </a:fld>
            <a:endParaRPr lang="es-ES_tradnl"/>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B0BBCD5-08FB-4FB3-A850-998445903D13}" type="slidenum">
              <a:rPr lang="es-ES_tradnl" smtClean="0"/>
              <a:pPr/>
              <a:t>26</a:t>
            </a:fld>
            <a:endParaRPr lang="es-ES_tradnl"/>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542DB71-4517-4F6D-9DCC-D1B2E4682192}" type="slidenum">
              <a:rPr lang="es-ES_tradnl" smtClean="0"/>
              <a:pPr/>
              <a:t>27</a:t>
            </a:fld>
            <a:endParaRPr lang="es-ES_tradnl"/>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E0BCB8D-93A1-49DA-9592-F24238715B23}" type="slidenum">
              <a:rPr lang="es-ES_tradnl" sz="1200"/>
              <a:pPr algn="r"/>
              <a:t>2</a:t>
            </a:fld>
            <a:endParaRPr lang="es-ES_tradnl" sz="1200"/>
          </a:p>
        </p:txBody>
      </p:sp>
      <p:sp>
        <p:nvSpPr>
          <p:cNvPr id="82947" name="Rectangle 2"/>
          <p:cNvSpPr>
            <a:spLocks noGrp="1" noRot="1" noChangeAspect="1" noChangeArrowheads="1" noTextEdit="1"/>
          </p:cNvSpPr>
          <p:nvPr>
            <p:ph type="sldImg"/>
          </p:nvPr>
        </p:nvSpPr>
        <p:spPr>
          <a:xfrm>
            <a:off x="1144588" y="685800"/>
            <a:ext cx="4572000" cy="3429000"/>
          </a:xfrm>
          <a:ln/>
        </p:spPr>
      </p:sp>
      <p:sp>
        <p:nvSpPr>
          <p:cNvPr id="829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7ABBFA4-D1C0-48EB-993B-4CD36CEB0D6F}" type="slidenum">
              <a:rPr lang="es-ES_tradnl" smtClean="0"/>
              <a:pPr/>
              <a:t>28</a:t>
            </a:fld>
            <a:endParaRPr lang="es-ES_tradnl"/>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F1F8ABC-7764-4402-99B9-7F981A10AED9}" type="slidenum">
              <a:rPr lang="es-ES_tradnl" smtClean="0"/>
              <a:pPr/>
              <a:t>29</a:t>
            </a:fld>
            <a:endParaRPr lang="es-ES_tradnl"/>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r>
              <a:rPr lang="es-ES_tradnl"/>
              <a:t>ABILENE Y VBNS PROPORCIONAN LA CONECTIVIDAD PARA LOS GIGAPOPS QUE ESTAN INSTALADOS EN LAS PRINCIPALES UNIVERSIDADES DE LOS ESTADOS UNIDOS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1" i="1" kern="1200" dirty="0" err="1">
                <a:solidFill>
                  <a:schemeClr val="tx1"/>
                </a:solidFill>
                <a:effectLst/>
                <a:latin typeface="Times New Roman" pitchFamily="18" charset="0"/>
                <a:ea typeface="+mn-ea"/>
                <a:cs typeface="+mn-cs"/>
              </a:rPr>
              <a:t>Innova|Red</a:t>
            </a:r>
            <a:endParaRPr lang="es-AR" sz="1200" i="1"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Con fecha 18 de diciembre de 2006 se firmó un convenio entre la Secretaría de Comunicaciones de la Nación (SECOM), la Secretaría de Ciencia, Tecnología e Innovación Productiva (SECYT) hoy el Ministerio de Ciencia Tecnología e Innovación Productiva, y el Consejo Nacional de Investigaciones Científicas y Técnicas (CONICET); por el cual se encomendó a la Fundación INNOVA-T (entidad vinculada al CONICET), que efectúe las gestiones necesarias para obtener la conexión internacional con el sistema de Redes Avanzadas (Internet2), y tome a su cargo la operación nacional de la misma dentro del proyecto denominado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a:t>
            </a:r>
          </a:p>
          <a:p>
            <a:r>
              <a:rPr lang="es-AR" sz="1200" kern="1200" dirty="0">
                <a:solidFill>
                  <a:schemeClr val="tx1"/>
                </a:solidFill>
                <a:effectLst/>
                <a:latin typeface="Times New Roman" pitchFamily="18" charset="0"/>
                <a:ea typeface="+mn-ea"/>
                <a:cs typeface="+mn-cs"/>
              </a:rPr>
              <a:t>El mencionado convenio prevé la creación de un consejo asesor y de seguimiento de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 constituido por representantes de las instituciones estatales mencionadas y de los usuarios y prestadores del sistema.</a:t>
            </a:r>
          </a:p>
          <a:p>
            <a:r>
              <a:rPr lang="es-AR" sz="1200" kern="1200" dirty="0">
                <a:solidFill>
                  <a:schemeClr val="tx1"/>
                </a:solidFill>
                <a:effectLst/>
                <a:latin typeface="Times New Roman" pitchFamily="18" charset="0"/>
                <a:ea typeface="+mn-ea"/>
                <a:cs typeface="+mn-cs"/>
              </a:rPr>
              <a:t>El objetivo principal de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 es el desarrollo de  Redes Avanzadas reservadas en Argentina para las comunidades académicas, de manera que científicos y tecnólogos puedan intercambiar información y comunicarse de manera más ágil y efectiva. Un elemento técnico diferenciador de las Redes Avanzadas es la llamada Calidad de Servicio, que en términos simples implica la ausencia de congestión excesiva y fallas en la comunicación. Esto permite, entre otras ventajas, la operación remota de sistemas críticos tales como brazos robóticos en telemedicina o el control de plantas, procesos o sistemas de alto riesgo, aplicaciones para las cuales es inaceptable una interrupción o demora en la red de comunicaciones.</a:t>
            </a:r>
          </a:p>
          <a:p>
            <a:r>
              <a:rPr lang="es-AR" sz="1200" kern="1200" dirty="0">
                <a:solidFill>
                  <a:schemeClr val="tx1"/>
                </a:solidFill>
                <a:effectLst/>
                <a:latin typeface="Times New Roman" pitchFamily="18" charset="0"/>
                <a:ea typeface="+mn-ea"/>
                <a:cs typeface="+mn-cs"/>
              </a:rPr>
              <a:t>La Fundación INNOVA-T asumió a partir del 1° de abril de 2007 las actividades mencionadas comprometiéndose a una administración ágil y eficiente de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 y a procurar una creciente incorporación de nuevos usuarios que posibiliten la expansión de la red y la </a:t>
            </a:r>
            <a:r>
              <a:rPr lang="es-AR" sz="1200" kern="1200" dirty="0" err="1">
                <a:solidFill>
                  <a:schemeClr val="tx1"/>
                </a:solidFill>
                <a:effectLst/>
                <a:latin typeface="Times New Roman" pitchFamily="18" charset="0"/>
                <a:ea typeface="+mn-ea"/>
                <a:cs typeface="+mn-cs"/>
              </a:rPr>
              <a:t>autosustentabilidad</a:t>
            </a:r>
            <a:r>
              <a:rPr lang="es-AR" sz="1200" kern="1200" dirty="0">
                <a:solidFill>
                  <a:schemeClr val="tx1"/>
                </a:solidFill>
                <a:effectLst/>
                <a:latin typeface="Times New Roman" pitchFamily="18" charset="0"/>
                <a:ea typeface="+mn-ea"/>
                <a:cs typeface="+mn-cs"/>
              </a:rPr>
              <a:t> del proyecto en el mediano plazo.</a:t>
            </a:r>
          </a:p>
          <a:p>
            <a:r>
              <a:rPr lang="es-AR" sz="1200" kern="1200" dirty="0">
                <a:solidFill>
                  <a:schemeClr val="tx1"/>
                </a:solidFill>
                <a:effectLst/>
                <a:latin typeface="Times New Roman" pitchFamily="18" charset="0"/>
                <a:ea typeface="+mn-ea"/>
                <a:cs typeface="+mn-cs"/>
              </a:rPr>
              <a:t>La Red Troncal Digital de Alta Capacidad conecta a once ciudades con una capacidad de 10 </a:t>
            </a:r>
            <a:r>
              <a:rPr lang="es-AR" sz="1200" kern="1200" dirty="0" err="1">
                <a:solidFill>
                  <a:schemeClr val="tx1"/>
                </a:solidFill>
                <a:effectLst/>
                <a:latin typeface="Times New Roman" pitchFamily="18" charset="0"/>
                <a:ea typeface="+mn-ea"/>
                <a:cs typeface="+mn-cs"/>
              </a:rPr>
              <a:t>Gbps</a:t>
            </a:r>
            <a:r>
              <a:rPr lang="es-AR" sz="1200" kern="1200" dirty="0">
                <a:solidFill>
                  <a:schemeClr val="tx1"/>
                </a:solidFill>
                <a:effectLst/>
                <a:latin typeface="Times New Roman" pitchFamily="18" charset="0"/>
                <a:ea typeface="+mn-ea"/>
                <a:cs typeface="+mn-cs"/>
              </a:rPr>
              <a:t>. </a:t>
            </a:r>
          </a:p>
          <a:p>
            <a:endParaRPr lang="es-AR" dirty="0"/>
          </a:p>
        </p:txBody>
      </p:sp>
      <p:sp>
        <p:nvSpPr>
          <p:cNvPr id="4" name="3 Marcador de número de diapositiva"/>
          <p:cNvSpPr>
            <a:spLocks noGrp="1"/>
          </p:cNvSpPr>
          <p:nvPr>
            <p:ph type="sldNum" sz="quarter" idx="10"/>
          </p:nvPr>
        </p:nvSpPr>
        <p:spPr/>
        <p:txBody>
          <a:bodyPr/>
          <a:lstStyle/>
          <a:p>
            <a:pPr>
              <a:defRPr/>
            </a:pPr>
            <a:fld id="{449F7FDB-5E21-474A-A267-27F10AF7592E}" type="slidenum">
              <a:rPr lang="es-ES_tradnl" smtClean="0"/>
              <a:pPr>
                <a:defRPr/>
              </a:pPr>
              <a:t>33</a:t>
            </a:fld>
            <a:endParaRPr lang="es-ES_tradnl"/>
          </a:p>
        </p:txBody>
      </p:sp>
    </p:spTree>
    <p:extLst>
      <p:ext uri="{BB962C8B-B14F-4D97-AF65-F5344CB8AC3E}">
        <p14:creationId xmlns:p14="http://schemas.microsoft.com/office/powerpoint/2010/main" val="2322330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22C26C5-138D-4E86-A4A1-BC53B0A66509}" type="slidenum">
              <a:rPr lang="es-ES_tradnl" smtClean="0"/>
              <a:pPr/>
              <a:t>34</a:t>
            </a:fld>
            <a:endParaRPr lang="es-ES_tradnl"/>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0D6BBDF-2035-4E5C-9A40-C8FD6F68B218}" type="slidenum">
              <a:rPr lang="es-ES_tradnl" smtClean="0"/>
              <a:pPr/>
              <a:t>35</a:t>
            </a:fld>
            <a:endParaRPr lang="es-ES_tradnl"/>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ln/>
        </p:spPr>
      </p:sp>
      <p:sp>
        <p:nvSpPr>
          <p:cNvPr id="47107" name="2 Marcador de notas"/>
          <p:cNvSpPr>
            <a:spLocks noGrp="1"/>
          </p:cNvSpPr>
          <p:nvPr>
            <p:ph type="body" idx="1"/>
          </p:nvPr>
        </p:nvSpPr>
        <p:spPr>
          <a:noFill/>
          <a:ln/>
        </p:spPr>
        <p:txBody>
          <a:bodyPr/>
          <a:lstStyle/>
          <a:p>
            <a:pPr algn="ctr"/>
            <a:r>
              <a:rPr lang="es-MX" b="1">
                <a:latin typeface="Verdana" pitchFamily="34" charset="0"/>
              </a:rPr>
              <a:t>Presentación de PowerPoint Nro. 5</a:t>
            </a:r>
          </a:p>
          <a:p>
            <a:endParaRPr lang="es-ES"/>
          </a:p>
        </p:txBody>
      </p:sp>
      <p:sp>
        <p:nvSpPr>
          <p:cNvPr id="47108" name="3 Marcador de número de diapositiva"/>
          <p:cNvSpPr>
            <a:spLocks noGrp="1"/>
          </p:cNvSpPr>
          <p:nvPr>
            <p:ph type="sldNum" sz="quarter" idx="5"/>
          </p:nvPr>
        </p:nvSpPr>
        <p:spPr>
          <a:noFill/>
        </p:spPr>
        <p:txBody>
          <a:bodyPr/>
          <a:lstStyle/>
          <a:p>
            <a:fld id="{F2E37AC9-4E18-4C1F-AB2C-5E1ACE27A901}" type="slidenum">
              <a:rPr lang="es-ES_tradnl" smtClean="0"/>
              <a:pPr/>
              <a:t>3</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r>
              <a:rPr lang="es-ES_tradnl"/>
              <a:t>U.N.L.M</a:t>
            </a:r>
          </a:p>
        </p:txBody>
      </p:sp>
      <p:sp>
        <p:nvSpPr>
          <p:cNvPr id="91139" name="Rectangle 6"/>
          <p:cNvSpPr>
            <a:spLocks noGrp="1" noChangeArrowheads="1"/>
          </p:cNvSpPr>
          <p:nvPr>
            <p:ph type="ftr" sz="quarter" idx="4"/>
          </p:nvPr>
        </p:nvSpPr>
        <p:spPr>
          <a:noFill/>
        </p:spPr>
        <p:txBody>
          <a:bodyPr/>
          <a:lstStyle/>
          <a:p>
            <a:r>
              <a:rPr lang="es-ES_tradnl"/>
              <a:t>Informática Transversal</a:t>
            </a:r>
          </a:p>
        </p:txBody>
      </p:sp>
      <p:sp>
        <p:nvSpPr>
          <p:cNvPr id="91140" name="Rectangle 7"/>
          <p:cNvSpPr>
            <a:spLocks noGrp="1" noChangeArrowheads="1"/>
          </p:cNvSpPr>
          <p:nvPr>
            <p:ph type="sldNum" sz="quarter" idx="5"/>
          </p:nvPr>
        </p:nvSpPr>
        <p:spPr>
          <a:noFill/>
        </p:spPr>
        <p:txBody>
          <a:bodyPr/>
          <a:lstStyle/>
          <a:p>
            <a:fld id="{A5422001-B44C-4601-8108-A2930ABA827B}" type="slidenum">
              <a:rPr lang="es-ES_tradnl" smtClean="0"/>
              <a:pPr/>
              <a:t>7</a:t>
            </a:fld>
            <a:endParaRPr lang="es-ES_tradnl"/>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9C4B0F9-7055-471E-A76A-4475ABE6FC65}" type="slidenum">
              <a:rPr lang="es-ES_tradnl" smtClean="0"/>
              <a:pPr/>
              <a:t>9</a:t>
            </a:fld>
            <a:endParaRPr lang="es-ES_tradnl"/>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A63383E-C419-41E9-A41A-29F252C0AA3D}" type="slidenum">
              <a:rPr lang="es-ES_tradnl" smtClean="0"/>
              <a:pPr/>
              <a:t>10</a:t>
            </a:fld>
            <a:endParaRPr lang="es-ES_tradnl"/>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r>
              <a:rPr lang="es-ES_tradnl">
                <a:latin typeface="TimesNewRoman"/>
              </a:rPr>
              <a:t>IETF</a:t>
            </a:r>
          </a:p>
          <a:p>
            <a:endParaRPr lang="es-ES_tradnl">
              <a:latin typeface="TimesNewRoman"/>
            </a:endParaRPr>
          </a:p>
          <a:p>
            <a:r>
              <a:rPr lang="es-AR">
                <a:latin typeface="TimesNewRoman"/>
              </a:rPr>
              <a:t>Este organismo se encarga del desarrollo</a:t>
            </a:r>
            <a:r>
              <a:rPr lang="es-ES_tradnl">
                <a:latin typeface="TimesNewRoman"/>
              </a:rPr>
              <a:t>, arquitectura </a:t>
            </a:r>
            <a:r>
              <a:rPr lang="es-AR">
                <a:latin typeface="TimesNewRoman"/>
              </a:rPr>
              <a:t> y la ingeniería de los protocolos de Internet. </a:t>
            </a:r>
            <a:endParaRPr lang="es-ES_tradnl">
              <a:latin typeface="TimesNewRoman"/>
            </a:endParaRPr>
          </a:p>
          <a:p>
            <a:r>
              <a:rPr lang="es-AR">
                <a:latin typeface="TimesNewRoman"/>
              </a:rPr>
              <a:t>La IETF es una comunidad</a:t>
            </a:r>
            <a:r>
              <a:rPr lang="es-ES_tradnl">
                <a:latin typeface="TimesNewRoman"/>
              </a:rPr>
              <a:t> </a:t>
            </a:r>
            <a:r>
              <a:rPr lang="es-AR">
                <a:latin typeface="TimesNewRoman"/>
              </a:rPr>
              <a:t>internacional de diseñadores de red, operadores, vendedores e investigadores preocupados con la evolución de la</a:t>
            </a:r>
            <a:r>
              <a:rPr lang="es-ES_tradnl">
                <a:latin typeface="TimesNewRoman"/>
              </a:rPr>
              <a:t> </a:t>
            </a:r>
            <a:r>
              <a:rPr lang="es-AR">
                <a:latin typeface="TimesNewRoman"/>
              </a:rPr>
              <a:t>arquitectura de Internet y su buen funcionamiento. Está abierto para cualquier interesado.</a:t>
            </a:r>
            <a:endParaRPr lang="es-ES_tradnl">
              <a:latin typeface="TimesNewRoman"/>
            </a:endParaRPr>
          </a:p>
          <a:p>
            <a:r>
              <a:rPr lang="es-ES_tradnl">
                <a:latin typeface="TimesNewRoman"/>
              </a:rPr>
              <a:t>Se Organiza en Áreas de Trabajo. Los Directores de estas áreas componen el  IESG  Internet Engineering Steering Group que se responsabiliza de los protocolos estándar.</a:t>
            </a:r>
          </a:p>
          <a:p>
            <a:endParaRPr lang="es-ES_tradnl">
              <a:latin typeface="TimesNewRoman"/>
            </a:endParaRPr>
          </a:p>
          <a:p>
            <a:r>
              <a:rPr lang="es-ES_tradnl">
                <a:latin typeface="TimesNewRoman"/>
              </a:rPr>
              <a:t>IRTF</a:t>
            </a:r>
          </a:p>
          <a:p>
            <a:r>
              <a:rPr lang="es-ES_tradnl">
                <a:latin typeface="TimesNewRoman"/>
              </a:rPr>
              <a:t>Organización dedicada a la investigación, promueven la Transferencia tecnológica con la IETF</a:t>
            </a:r>
          </a:p>
          <a:p>
            <a:endParaRPr lang="es-AR">
              <a:latin typeface="TimesNew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05E6617-0DEE-4647-AF6B-5DB832D5346F}" type="slidenum">
              <a:rPr lang="es-ES_tradnl" smtClean="0"/>
              <a:pPr/>
              <a:t>11</a:t>
            </a:fld>
            <a:endParaRPr lang="es-ES_tradnl"/>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r>
              <a:rPr lang="es-ES_tradnl">
                <a:latin typeface="TimesNewRoman"/>
              </a:rPr>
              <a:t>IETF</a:t>
            </a:r>
          </a:p>
          <a:p>
            <a:endParaRPr lang="es-ES_tradnl">
              <a:latin typeface="TimesNewRoman"/>
            </a:endParaRPr>
          </a:p>
          <a:p>
            <a:r>
              <a:rPr lang="es-AR">
                <a:latin typeface="TimesNewRoman"/>
              </a:rPr>
              <a:t>Este organismo se encarga del desarrollo</a:t>
            </a:r>
            <a:r>
              <a:rPr lang="es-ES_tradnl">
                <a:latin typeface="TimesNewRoman"/>
              </a:rPr>
              <a:t>, arquitectura </a:t>
            </a:r>
            <a:r>
              <a:rPr lang="es-AR">
                <a:latin typeface="TimesNewRoman"/>
              </a:rPr>
              <a:t> y la ingeniería de los protocolos de Internet. </a:t>
            </a:r>
            <a:endParaRPr lang="es-ES_tradnl">
              <a:latin typeface="TimesNewRoman"/>
            </a:endParaRPr>
          </a:p>
          <a:p>
            <a:r>
              <a:rPr lang="es-AR">
                <a:latin typeface="TimesNewRoman"/>
              </a:rPr>
              <a:t>La IETF es una comunidad</a:t>
            </a:r>
            <a:r>
              <a:rPr lang="es-ES_tradnl">
                <a:latin typeface="TimesNewRoman"/>
              </a:rPr>
              <a:t> </a:t>
            </a:r>
            <a:r>
              <a:rPr lang="es-AR">
                <a:latin typeface="TimesNewRoman"/>
              </a:rPr>
              <a:t>internacional de diseñadores de red, operadores, vendedores e investigadores preocupados con la evolución de la</a:t>
            </a:r>
            <a:r>
              <a:rPr lang="es-ES_tradnl">
                <a:latin typeface="TimesNewRoman"/>
              </a:rPr>
              <a:t> </a:t>
            </a:r>
            <a:r>
              <a:rPr lang="es-AR">
                <a:latin typeface="TimesNewRoman"/>
              </a:rPr>
              <a:t>arquitectura de Internet y su buen funcionamiento. Está abierto para cualquier interesado.</a:t>
            </a:r>
            <a:endParaRPr lang="es-ES_tradnl">
              <a:latin typeface="TimesNewRoman"/>
            </a:endParaRPr>
          </a:p>
          <a:p>
            <a:r>
              <a:rPr lang="es-ES_tradnl">
                <a:latin typeface="TimesNewRoman"/>
              </a:rPr>
              <a:t>Se Organiza en Áreas de Trabajo. Los Directores de estas áreas componen el  IESG  Internet Engineering Steering Group que se responsabiliza de los protocolos estándar.</a:t>
            </a:r>
          </a:p>
          <a:p>
            <a:endParaRPr lang="es-ES_tradnl">
              <a:latin typeface="TimesNewRoman"/>
            </a:endParaRPr>
          </a:p>
          <a:p>
            <a:r>
              <a:rPr lang="es-ES_tradnl">
                <a:latin typeface="TimesNewRoman"/>
              </a:rPr>
              <a:t>IRTF</a:t>
            </a:r>
          </a:p>
          <a:p>
            <a:r>
              <a:rPr lang="es-ES_tradnl">
                <a:latin typeface="TimesNewRoman"/>
              </a:rPr>
              <a:t>Organización dedicada a la investigación, promueven la Transferencia tecnológica con la IETF</a:t>
            </a:r>
          </a:p>
          <a:p>
            <a:endParaRPr lang="es-AR">
              <a:latin typeface="TimesNew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A5B4247-DF0B-471B-A096-762F1B4A20CE}" type="slidenum">
              <a:rPr lang="es-ES_tradnl" smtClean="0"/>
              <a:pPr/>
              <a:t>12</a:t>
            </a:fld>
            <a:endParaRPr lang="es-ES_tradnl"/>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r>
              <a:rPr lang="es-ES_tradnl">
                <a:latin typeface="TimesNewRoman"/>
              </a:rPr>
              <a:t>IETF</a:t>
            </a:r>
          </a:p>
          <a:p>
            <a:endParaRPr lang="es-ES_tradnl">
              <a:latin typeface="TimesNewRoman"/>
            </a:endParaRPr>
          </a:p>
          <a:p>
            <a:r>
              <a:rPr lang="es-AR">
                <a:latin typeface="TimesNewRoman"/>
              </a:rPr>
              <a:t>Este organismo se encarga del desarrollo</a:t>
            </a:r>
            <a:r>
              <a:rPr lang="es-ES_tradnl">
                <a:latin typeface="TimesNewRoman"/>
              </a:rPr>
              <a:t>, arquitectura </a:t>
            </a:r>
            <a:r>
              <a:rPr lang="es-AR">
                <a:latin typeface="TimesNewRoman"/>
              </a:rPr>
              <a:t> y la ingeniería de los protocolos de Internet. </a:t>
            </a:r>
            <a:endParaRPr lang="es-ES_tradnl">
              <a:latin typeface="TimesNewRoman"/>
            </a:endParaRPr>
          </a:p>
          <a:p>
            <a:r>
              <a:rPr lang="es-AR">
                <a:latin typeface="TimesNewRoman"/>
              </a:rPr>
              <a:t>La IETF es una comunidad</a:t>
            </a:r>
            <a:r>
              <a:rPr lang="es-ES_tradnl">
                <a:latin typeface="TimesNewRoman"/>
              </a:rPr>
              <a:t> </a:t>
            </a:r>
            <a:r>
              <a:rPr lang="es-AR">
                <a:latin typeface="TimesNewRoman"/>
              </a:rPr>
              <a:t>internacional de diseñadores de red, operadores, vendedores e investigadores preocupados con la evolución de la</a:t>
            </a:r>
            <a:r>
              <a:rPr lang="es-ES_tradnl">
                <a:latin typeface="TimesNewRoman"/>
              </a:rPr>
              <a:t> </a:t>
            </a:r>
            <a:r>
              <a:rPr lang="es-AR">
                <a:latin typeface="TimesNewRoman"/>
              </a:rPr>
              <a:t>arquitectura de Internet y su buen funcionamiento. Está abierto para cualquier interesado.</a:t>
            </a:r>
            <a:endParaRPr lang="es-ES_tradnl">
              <a:latin typeface="TimesNewRoman"/>
            </a:endParaRPr>
          </a:p>
          <a:p>
            <a:r>
              <a:rPr lang="es-ES_tradnl">
                <a:latin typeface="TimesNewRoman"/>
              </a:rPr>
              <a:t>Se Organiza en Áreas de Trabajo. Los Directores de estas áreas componen el  IESG  Internet Engineering Steering Group que se responsabiliza de los protocolos estándar.</a:t>
            </a:r>
          </a:p>
          <a:p>
            <a:endParaRPr lang="es-ES_tradnl">
              <a:latin typeface="TimesNewRoman"/>
            </a:endParaRPr>
          </a:p>
          <a:p>
            <a:r>
              <a:rPr lang="es-ES_tradnl">
                <a:latin typeface="TimesNewRoman"/>
              </a:rPr>
              <a:t>IRTF</a:t>
            </a:r>
          </a:p>
          <a:p>
            <a:r>
              <a:rPr lang="es-ES_tradnl">
                <a:latin typeface="TimesNewRoman"/>
              </a:rPr>
              <a:t>Organización dedicada a la investigación, promueven la Transferencia tecnológica con la IETF</a:t>
            </a:r>
          </a:p>
          <a:p>
            <a:endParaRPr lang="es-AR">
              <a:latin typeface="TimesNew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4D6B5A1-0237-4F70-8C93-38FDCAD61778}" type="slidenum">
              <a:rPr lang="es-ES_tradnl" smtClean="0"/>
              <a:pPr/>
              <a:t>13</a:t>
            </a:fld>
            <a:endParaRPr lang="es-ES_tradnl"/>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r>
              <a:rPr lang="es-ES_tradnl">
                <a:latin typeface="TimesNewRoman"/>
              </a:rPr>
              <a:t>IETF</a:t>
            </a:r>
          </a:p>
          <a:p>
            <a:endParaRPr lang="es-ES_tradnl">
              <a:latin typeface="TimesNewRoman"/>
            </a:endParaRPr>
          </a:p>
          <a:p>
            <a:r>
              <a:rPr lang="es-AR">
                <a:latin typeface="TimesNewRoman"/>
              </a:rPr>
              <a:t>Este organismo se encarga del desarrollo</a:t>
            </a:r>
            <a:r>
              <a:rPr lang="es-ES_tradnl">
                <a:latin typeface="TimesNewRoman"/>
              </a:rPr>
              <a:t>, arquitectura </a:t>
            </a:r>
            <a:r>
              <a:rPr lang="es-AR">
                <a:latin typeface="TimesNewRoman"/>
              </a:rPr>
              <a:t> y la ingeniería de los protocolos de Internet. </a:t>
            </a:r>
            <a:endParaRPr lang="es-ES_tradnl">
              <a:latin typeface="TimesNewRoman"/>
            </a:endParaRPr>
          </a:p>
          <a:p>
            <a:r>
              <a:rPr lang="es-AR">
                <a:latin typeface="TimesNewRoman"/>
              </a:rPr>
              <a:t>La IETF es una comunidad</a:t>
            </a:r>
            <a:r>
              <a:rPr lang="es-ES_tradnl">
                <a:latin typeface="TimesNewRoman"/>
              </a:rPr>
              <a:t> </a:t>
            </a:r>
            <a:r>
              <a:rPr lang="es-AR">
                <a:latin typeface="TimesNewRoman"/>
              </a:rPr>
              <a:t>internacional de diseñadores de red, operadores, vendedores e investigadores preocupados con la evolución de la</a:t>
            </a:r>
            <a:r>
              <a:rPr lang="es-ES_tradnl">
                <a:latin typeface="TimesNewRoman"/>
              </a:rPr>
              <a:t> </a:t>
            </a:r>
            <a:r>
              <a:rPr lang="es-AR">
                <a:latin typeface="TimesNewRoman"/>
              </a:rPr>
              <a:t>arquitectura de Internet y su buen funcionamiento. Está abierto para cualquier interesado.</a:t>
            </a:r>
            <a:endParaRPr lang="es-ES_tradnl">
              <a:latin typeface="TimesNewRoman"/>
            </a:endParaRPr>
          </a:p>
          <a:p>
            <a:r>
              <a:rPr lang="es-ES_tradnl">
                <a:latin typeface="TimesNewRoman"/>
              </a:rPr>
              <a:t>Se Organiza en Áreas de Trabajo. Los Directores de estas áreas componen el  IESG  Internet Engineering Steering Group que se responsabiliza de los protocolos estándar.</a:t>
            </a:r>
          </a:p>
          <a:p>
            <a:endParaRPr lang="es-ES_tradnl">
              <a:latin typeface="TimesNewRoman"/>
            </a:endParaRPr>
          </a:p>
          <a:p>
            <a:r>
              <a:rPr lang="es-ES_tradnl">
                <a:latin typeface="TimesNewRoman"/>
              </a:rPr>
              <a:t>IRTF</a:t>
            </a:r>
          </a:p>
          <a:p>
            <a:r>
              <a:rPr lang="es-ES_tradnl">
                <a:latin typeface="TimesNewRoman"/>
              </a:rPr>
              <a:t>Organización dedicada a la investigación, promueven la Transferencia tecnológica con la IETF</a:t>
            </a:r>
          </a:p>
          <a:p>
            <a:endParaRPr lang="es-AR">
              <a:latin typeface="TimesNew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0CAD4798-842E-4411-A007-3120CE1AA8F3}" type="slidenum">
              <a:rPr lang="en-US"/>
              <a:pPr>
                <a:defRPr/>
              </a:pPr>
              <a:t>‹Nº›</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9AF57BE-42BB-4FEB-AB70-9A26B28743CB}"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B004EEFE-8B1C-4F00-BC8B-D22FE22C8C33}"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endParaRPr lang="en-US"/>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pPr>
              <a:defRPr/>
            </a:pPr>
            <a:fld id="{30F4CA07-3FD4-4B3E-A3AC-57EE713B1482}"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67ED7A19-F5B0-4BC8-8E5A-093986F0AB9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A379FB51-9CB9-453B-8FAA-8DBEB6E21DFD}"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25BD5C8D-2BCB-4483-94FA-B32E439A3DB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2FD2950E-0565-4FC9-98EF-CCF22A14F722}"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A20AA8F-34C4-4758-A032-E7B7C2E170C1}"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B5F90689-5E82-404B-8E12-B4B4813C379E}"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8C81FCC-548A-4B62-A128-B17BA36A6CFF}"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18443"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8444"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314B876-03C2-4B0C-8204-8DC3D73DA096}"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698" r:id="rId1"/>
    <p:sldLayoutId id="2147483699"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lena@palermo.edu"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png"/><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png"/><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png"/><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png"/><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png"/><Relationship Id="rId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5.png"/><Relationship Id="rId5" Type="http://schemas.openxmlformats.org/officeDocument/2006/relationships/oleObject" Target="../embeddings/oleObject12.bin"/><Relationship Id="rId4" Type="http://schemas.openxmlformats.org/officeDocument/2006/relationships/image" Target="../media/image14.jpeg"/></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5.png"/><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5.png"/><Relationship Id="rId4"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hyperlink" Target="http://www.psc.edu/science/Goddard/goddard.html" TargetMode="External"/><Relationship Id="rId7" Type="http://schemas.openxmlformats.org/officeDocument/2006/relationships/image" Target="http://www.retina.ar/retina/imagenes/apps_3dbrain.gif"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oleObject" Target="../embeddings/oleObject15.bin"/><Relationship Id="rId9"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hyperlink" Target="http://www.psc.edu/science/Goddard/goddard.html" TargetMode="Externa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8.bin"/><Relationship Id="rId5" Type="http://schemas.openxmlformats.org/officeDocument/2006/relationships/image" Target="../media/image21.png"/><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hyperlink" Target="http://www.sara.nl/" TargetMode="Externa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9.bin"/><Relationship Id="rId5" Type="http://schemas.openxmlformats.org/officeDocument/2006/relationships/image" Target="http://www.retina.ar/retina/imagenes/neth-usa_alive.jpg" TargetMode="External"/><Relationship Id="rId4" Type="http://schemas.openxmlformats.org/officeDocument/2006/relationships/image" Target="../media/image23.jpeg"/><Relationship Id="rId9" Type="http://schemas.openxmlformats.org/officeDocument/2006/relationships/image" Target="../media/image15.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hyperlink" Target="http://www.naoj.org/" TargetMode="Externa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1.bin"/><Relationship Id="rId5" Type="http://schemas.openxmlformats.org/officeDocument/2006/relationships/image" Target="http://www.retina.ar/retina/imagenes/jap-usa_telescope.jpg" TargetMode="External"/><Relationship Id="rId4" Type="http://schemas.openxmlformats.org/officeDocument/2006/relationships/image" Target="../media/image24.jpe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subTitle" idx="4294967295"/>
          </p:nvPr>
        </p:nvSpPr>
        <p:spPr>
          <a:xfrm>
            <a:off x="1371600" y="3933056"/>
            <a:ext cx="6400800" cy="1657350"/>
          </a:xfrm>
          <a:gradFill rotWithShape="0">
            <a:gsLst>
              <a:gs pos="0">
                <a:srgbClr val="FF9900"/>
              </a:gs>
              <a:gs pos="100000">
                <a:srgbClr val="FFFFFF"/>
              </a:gs>
            </a:gsLst>
            <a:lin ang="5400000" scaled="1"/>
          </a:gradFill>
          <a:ln w="76200">
            <a:solidFill>
              <a:schemeClr val="hlink"/>
            </a:solidFill>
          </a:ln>
        </p:spPr>
        <p:txBody>
          <a:bodyPr/>
          <a:lstStyle/>
          <a:p>
            <a:pPr marL="0" indent="0" algn="ctr">
              <a:buFontTx/>
              <a:buNone/>
            </a:pPr>
            <a:r>
              <a:rPr lang="es-AR" sz="4000" b="1" i="1" u="sng" dirty="0">
                <a:solidFill>
                  <a:srgbClr val="333399"/>
                </a:solidFill>
                <a:latin typeface="Arial" pitchFamily="34" charset="0"/>
              </a:rPr>
              <a:t>Unidad 2</a:t>
            </a:r>
          </a:p>
          <a:p>
            <a:pPr marL="0" indent="0" algn="ctr">
              <a:buFontTx/>
              <a:buNone/>
            </a:pPr>
            <a:r>
              <a:rPr lang="es-AR" sz="4000" b="1" i="1" u="sng" dirty="0">
                <a:solidFill>
                  <a:srgbClr val="333399"/>
                </a:solidFill>
                <a:latin typeface="Arial" pitchFamily="34" charset="0"/>
              </a:rPr>
              <a:t>2017</a:t>
            </a:r>
          </a:p>
        </p:txBody>
      </p:sp>
      <p:sp>
        <p:nvSpPr>
          <p:cNvPr id="79875" name="Rectangle 1027"/>
          <p:cNvSpPr>
            <a:spLocks noGrp="1" noChangeArrowheads="1"/>
          </p:cNvSpPr>
          <p:nvPr>
            <p:ph type="ctrTitle" idx="4294967295"/>
          </p:nvPr>
        </p:nvSpPr>
        <p:spPr>
          <a:xfrm>
            <a:off x="357158" y="357166"/>
            <a:ext cx="8064500" cy="3215850"/>
          </a:xfr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b="1" i="1" u="sng" dirty="0">
              <a:solidFill>
                <a:srgbClr val="333399"/>
              </a:solidFill>
              <a:latin typeface="Arial" pitchFamily="34" charset="0"/>
            </a:endParaRPr>
          </a:p>
        </p:txBody>
      </p:sp>
      <p:sp>
        <p:nvSpPr>
          <p:cNvPr id="6" name="5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43000" y="228600"/>
            <a:ext cx="77724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b="1" i="1">
                <a:solidFill>
                  <a:schemeClr val="folHlink"/>
                </a:solidFill>
                <a:effectLst>
                  <a:outerShdw blurRad="38100" dist="38100" dir="2700000" algn="tl">
                    <a:srgbClr val="000000"/>
                  </a:outerShdw>
                </a:effectLst>
                <a:latin typeface="Arial" pitchFamily="34" charset="0"/>
              </a:rPr>
              <a:t>Internet</a:t>
            </a:r>
            <a:br>
              <a:rPr lang="es-ES_tradnl" b="1" i="1">
                <a:solidFill>
                  <a:schemeClr val="folHlink"/>
                </a:solidFill>
                <a:effectLst>
                  <a:outerShdw blurRad="38100" dist="38100" dir="2700000" algn="tl">
                    <a:srgbClr val="000000"/>
                  </a:outerShdw>
                </a:effectLst>
                <a:latin typeface="Arial" pitchFamily="34" charset="0"/>
              </a:rPr>
            </a:br>
            <a:r>
              <a:rPr lang="es-ES_tradnl" sz="3200" b="1" i="1">
                <a:solidFill>
                  <a:schemeClr val="folHlink"/>
                </a:solidFill>
                <a:effectLst>
                  <a:outerShdw blurRad="38100" dist="38100" dir="2700000" algn="tl">
                    <a:srgbClr val="000000"/>
                  </a:outerShdw>
                </a:effectLst>
                <a:latin typeface="Arial" pitchFamily="34" charset="0"/>
              </a:rPr>
              <a:t>Organos/Organizaciones Formales</a:t>
            </a:r>
          </a:p>
        </p:txBody>
      </p:sp>
      <p:sp>
        <p:nvSpPr>
          <p:cNvPr id="148483" name="Rectangle 3"/>
          <p:cNvSpPr>
            <a:spLocks noGrp="1" noChangeArrowheads="1"/>
          </p:cNvSpPr>
          <p:nvPr>
            <p:ph type="body" idx="1"/>
          </p:nvPr>
        </p:nvSpPr>
        <p:spPr>
          <a:xfrm>
            <a:off x="685800" y="1600200"/>
            <a:ext cx="8229600" cy="4648200"/>
          </a:xfrm>
          <a:solidFill>
            <a:srgbClr val="333399"/>
          </a:solidFill>
          <a:ln w="76200" cmpd="tri">
            <a:solidFill>
              <a:srgbClr val="00FFFF"/>
            </a:solidFill>
          </a:ln>
        </p:spPr>
        <p:txBody>
          <a:bodyPr/>
          <a:lstStyle/>
          <a:p>
            <a:pPr>
              <a:lnSpc>
                <a:spcPct val="90000"/>
              </a:lnSpc>
              <a:defRPr/>
            </a:pPr>
            <a:r>
              <a:rPr lang="es-ES_tradnl" sz="2800" b="1" i="1" u="sng">
                <a:solidFill>
                  <a:srgbClr val="CCCC00"/>
                </a:solidFill>
                <a:effectLst>
                  <a:outerShdw blurRad="38100" dist="38100" dir="2700000" algn="tl">
                    <a:srgbClr val="000000"/>
                  </a:outerShdw>
                </a:effectLst>
                <a:latin typeface="Tahoma" pitchFamily="34" charset="0"/>
              </a:rPr>
              <a:t>ISOC</a:t>
            </a:r>
            <a:r>
              <a:rPr lang="es-ES_tradnl" sz="2800" b="1" i="1">
                <a:solidFill>
                  <a:srgbClr val="CCCC00"/>
                </a:solidFill>
                <a:effectLst>
                  <a:outerShdw blurRad="38100" dist="38100" dir="2700000" algn="tl">
                    <a:srgbClr val="000000"/>
                  </a:outerShdw>
                </a:effectLst>
                <a:latin typeface="Tahoma" pitchFamily="34" charset="0"/>
              </a:rPr>
              <a:t> - Internet Society (1992) </a:t>
            </a:r>
            <a:r>
              <a:rPr lang="es-ES_tradnl" sz="2800" i="1">
                <a:solidFill>
                  <a:srgbClr val="CCCC00"/>
                </a:solidFill>
                <a:effectLst>
                  <a:outerShdw blurRad="38100" dist="38100" dir="2700000" algn="tl">
                    <a:srgbClr val="000000"/>
                  </a:outerShdw>
                </a:effectLst>
                <a:latin typeface="Tahoma" pitchFamily="34" charset="0"/>
              </a:rPr>
              <a:t>Miembros de la comunidad de Internet.</a:t>
            </a:r>
            <a:r>
              <a:rPr lang="es-ES_tradnl" sz="2800" b="1" i="1">
                <a:solidFill>
                  <a:srgbClr val="CCCC00"/>
                </a:solidFill>
                <a:effectLst>
                  <a:outerShdw blurRad="38100" dist="38100" dir="2700000" algn="tl">
                    <a:srgbClr val="000000"/>
                  </a:outerShdw>
                </a:effectLst>
                <a:latin typeface="Tahoma" pitchFamily="34" charset="0"/>
              </a:rPr>
              <a:t> (www.isoc.org)</a:t>
            </a:r>
          </a:p>
          <a:p>
            <a:pPr>
              <a:lnSpc>
                <a:spcPct val="90000"/>
              </a:lnSpc>
              <a:defRPr/>
            </a:pPr>
            <a:r>
              <a:rPr lang="es-ES_tradnl" sz="2800" b="1" i="1" u="sng">
                <a:solidFill>
                  <a:srgbClr val="00FFFF"/>
                </a:solidFill>
                <a:effectLst>
                  <a:outerShdw blurRad="38100" dist="38100" dir="2700000" algn="tl">
                    <a:srgbClr val="000000"/>
                  </a:outerShdw>
                </a:effectLst>
                <a:latin typeface="Tahoma" pitchFamily="34" charset="0"/>
              </a:rPr>
              <a:t>IAB </a:t>
            </a:r>
            <a:r>
              <a:rPr lang="es-ES_tradnl" sz="2800" b="1" i="1">
                <a:solidFill>
                  <a:srgbClr val="00FFFF"/>
                </a:solidFill>
                <a:effectLst>
                  <a:outerShdw blurRad="38100" dist="38100" dir="2700000" algn="tl">
                    <a:srgbClr val="000000"/>
                  </a:outerShdw>
                </a:effectLst>
                <a:latin typeface="Tahoma" pitchFamily="34" charset="0"/>
              </a:rPr>
              <a:t>- Internet Activity Board (1993) </a:t>
            </a:r>
            <a:r>
              <a:rPr lang="es-ES_tradnl" sz="2800" i="1">
                <a:solidFill>
                  <a:srgbClr val="00FFFF"/>
                </a:solidFill>
                <a:effectLst>
                  <a:outerShdw blurRad="38100" dist="38100" dir="2700000" algn="tl">
                    <a:srgbClr val="000000"/>
                  </a:outerShdw>
                </a:effectLst>
                <a:latin typeface="Tahoma" pitchFamily="34" charset="0"/>
              </a:rPr>
              <a:t>Diseño, Ingeniería y Administración de Internet.</a:t>
            </a:r>
            <a:endParaRPr lang="es-ES_tradnl" sz="2800" b="1" i="1">
              <a:solidFill>
                <a:srgbClr val="00FFFF"/>
              </a:solidFill>
              <a:effectLst>
                <a:outerShdw blurRad="38100" dist="38100" dir="2700000" algn="tl">
                  <a:srgbClr val="000000"/>
                </a:outerShdw>
              </a:effectLst>
              <a:latin typeface="Tahoma" pitchFamily="34" charset="0"/>
            </a:endParaRPr>
          </a:p>
          <a:p>
            <a:pPr lvl="1">
              <a:lnSpc>
                <a:spcPct val="90000"/>
              </a:lnSpc>
              <a:defRPr/>
            </a:pPr>
            <a:r>
              <a:rPr lang="es-ES_tradnl" i="1" u="sng">
                <a:solidFill>
                  <a:srgbClr val="FFFF66"/>
                </a:solidFill>
                <a:effectLst>
                  <a:outerShdw blurRad="38100" dist="38100" dir="2700000" algn="tl">
                    <a:srgbClr val="000000"/>
                  </a:outerShdw>
                </a:effectLst>
                <a:latin typeface="Tahoma" pitchFamily="34" charset="0"/>
              </a:rPr>
              <a:t>IETF </a:t>
            </a:r>
            <a:r>
              <a:rPr lang="es-ES_tradnl" i="1">
                <a:solidFill>
                  <a:srgbClr val="FFFF66"/>
                </a:solidFill>
                <a:effectLst>
                  <a:outerShdw blurRad="38100" dist="38100" dir="2700000" algn="tl">
                    <a:srgbClr val="000000"/>
                  </a:outerShdw>
                </a:effectLst>
                <a:latin typeface="Tahoma" pitchFamily="34" charset="0"/>
              </a:rPr>
              <a:t>- Internet Engineering Task force . (Grupo de Trabajo de Ingeniería)</a:t>
            </a:r>
          </a:p>
          <a:p>
            <a:pPr lvl="1">
              <a:lnSpc>
                <a:spcPct val="90000"/>
              </a:lnSpc>
              <a:defRPr/>
            </a:pPr>
            <a:r>
              <a:rPr lang="es-ES_tradnl" i="1" u="sng">
                <a:solidFill>
                  <a:srgbClr val="FFFF66"/>
                </a:solidFill>
                <a:effectLst>
                  <a:outerShdw blurRad="38100" dist="38100" dir="2700000" algn="tl">
                    <a:srgbClr val="000000"/>
                  </a:outerShdw>
                </a:effectLst>
                <a:latin typeface="Tahoma" pitchFamily="34" charset="0"/>
              </a:rPr>
              <a:t>IRTF</a:t>
            </a:r>
            <a:r>
              <a:rPr lang="es-ES_tradnl" i="1">
                <a:solidFill>
                  <a:srgbClr val="FFFF66"/>
                </a:solidFill>
                <a:effectLst>
                  <a:outerShdw blurRad="38100" dist="38100" dir="2700000" algn="tl">
                    <a:srgbClr val="000000"/>
                  </a:outerShdw>
                </a:effectLst>
                <a:latin typeface="Tahoma" pitchFamily="34" charset="0"/>
              </a:rPr>
              <a:t> - Internet Research Task force. (Grupo de Trabajo de Investigación para Internet)</a:t>
            </a:r>
          </a:p>
          <a:p>
            <a:pPr>
              <a:lnSpc>
                <a:spcPct val="90000"/>
              </a:lnSpc>
              <a:defRPr/>
            </a:pPr>
            <a:r>
              <a:rPr lang="es-ES_tradnl" sz="2800" b="1" i="1" u="sng">
                <a:solidFill>
                  <a:schemeClr val="folHlink"/>
                </a:solidFill>
                <a:effectLst>
                  <a:outerShdw blurRad="38100" dist="38100" dir="2700000" algn="tl">
                    <a:srgbClr val="000000"/>
                  </a:outerShdw>
                </a:effectLst>
                <a:latin typeface="Tahoma" pitchFamily="34" charset="0"/>
              </a:rPr>
              <a:t>FNC </a:t>
            </a:r>
            <a:r>
              <a:rPr lang="es-ES_tradnl" sz="2800" b="1" i="1">
                <a:solidFill>
                  <a:schemeClr val="folHlink"/>
                </a:solidFill>
                <a:effectLst>
                  <a:outerShdw blurRad="38100" dist="38100" dir="2700000" algn="tl">
                    <a:srgbClr val="000000"/>
                  </a:outerShdw>
                </a:effectLst>
                <a:latin typeface="Tahoma" pitchFamily="34" charset="0"/>
              </a:rPr>
              <a:t>- Federal Networking Council 				(Consejo federal de Redes)</a:t>
            </a:r>
            <a:endParaRPr lang="es-ES_tradnl" sz="3600" b="1" i="1">
              <a:solidFill>
                <a:schemeClr val="folHlink"/>
              </a:solidFill>
              <a:effectLst>
                <a:outerShdw blurRad="38100" dist="38100" dir="2700000" algn="tl">
                  <a:srgbClr val="000000"/>
                </a:outerShdw>
              </a:effectLst>
              <a:latin typeface="Tahoma" pitchFamily="34"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143000" y="228600"/>
            <a:ext cx="74676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3200" b="1" i="1">
                <a:solidFill>
                  <a:schemeClr val="folHlink"/>
                </a:solidFill>
                <a:effectLst>
                  <a:outerShdw blurRad="38100" dist="38100" dir="2700000" algn="tl">
                    <a:srgbClr val="000000"/>
                  </a:outerShdw>
                </a:effectLst>
                <a:latin typeface="Arial" pitchFamily="34" charset="0"/>
              </a:rPr>
              <a:t>Internet</a:t>
            </a:r>
            <a:br>
              <a:rPr lang="es-ES_tradnl" sz="3200" b="1" i="1">
                <a:solidFill>
                  <a:schemeClr val="folHlink"/>
                </a:solidFill>
                <a:effectLst>
                  <a:outerShdw blurRad="38100" dist="38100" dir="2700000" algn="tl">
                    <a:srgbClr val="000000"/>
                  </a:outerShdw>
                </a:effectLst>
                <a:latin typeface="Arial" pitchFamily="34" charset="0"/>
              </a:rPr>
            </a:br>
            <a:r>
              <a:rPr lang="es-ES_tradnl" sz="3200" b="1" i="1">
                <a:solidFill>
                  <a:schemeClr val="folHlink"/>
                </a:solidFill>
                <a:effectLst>
                  <a:outerShdw blurRad="38100" dist="38100" dir="2700000" algn="tl">
                    <a:srgbClr val="000000"/>
                  </a:outerShdw>
                </a:effectLst>
                <a:latin typeface="Arial" pitchFamily="34" charset="0"/>
              </a:rPr>
              <a:t>Organos/Organizaciones Formales</a:t>
            </a:r>
          </a:p>
        </p:txBody>
      </p:sp>
      <p:sp>
        <p:nvSpPr>
          <p:cNvPr id="150531" name="Rectangle 3"/>
          <p:cNvSpPr>
            <a:spLocks noGrp="1" noChangeArrowheads="1"/>
          </p:cNvSpPr>
          <p:nvPr>
            <p:ph type="body" idx="1"/>
          </p:nvPr>
        </p:nvSpPr>
        <p:spPr>
          <a:xfrm>
            <a:off x="228600" y="1676400"/>
            <a:ext cx="8915400" cy="4724400"/>
          </a:xfrm>
          <a:solidFill>
            <a:schemeClr val="hlink"/>
          </a:solidFill>
          <a:ln w="76200">
            <a:solidFill>
              <a:schemeClr val="tx1"/>
            </a:solidFill>
          </a:ln>
        </p:spPr>
        <p:txBody>
          <a:bodyPr/>
          <a:lstStyle/>
          <a:p>
            <a:pPr>
              <a:defRPr/>
            </a:pPr>
            <a:r>
              <a:rPr lang="es-ES_tradnl" sz="2600" i="1" u="sng">
                <a:solidFill>
                  <a:schemeClr val="folHlink"/>
                </a:solidFill>
                <a:effectLst>
                  <a:outerShdw blurRad="38100" dist="38100" dir="2700000" algn="tl">
                    <a:srgbClr val="000000"/>
                  </a:outerShdw>
                </a:effectLst>
                <a:latin typeface="Tahoma" pitchFamily="34" charset="0"/>
              </a:rPr>
              <a:t>IETF </a:t>
            </a:r>
            <a:r>
              <a:rPr lang="es-ES_tradnl" sz="2600" i="1">
                <a:solidFill>
                  <a:srgbClr val="00FFFF"/>
                </a:solidFill>
                <a:effectLst>
                  <a:outerShdw blurRad="38100" dist="38100" dir="2700000" algn="tl">
                    <a:srgbClr val="000000"/>
                  </a:outerShdw>
                </a:effectLst>
                <a:latin typeface="Tahoma" pitchFamily="34" charset="0"/>
              </a:rPr>
              <a:t>- Internet Engineering Task force . O</a:t>
            </a:r>
            <a:r>
              <a:rPr lang="es-AR" sz="2600" i="1">
                <a:solidFill>
                  <a:srgbClr val="00FFFF"/>
                </a:solidFill>
                <a:effectLst>
                  <a:outerShdw blurRad="38100" dist="38100" dir="2700000" algn="tl">
                    <a:srgbClr val="000000"/>
                  </a:outerShdw>
                </a:effectLst>
                <a:latin typeface="Tahoma" pitchFamily="34" charset="0"/>
              </a:rPr>
              <a:t>rganismo </a:t>
            </a:r>
            <a:r>
              <a:rPr lang="es-ES_tradnl" sz="2600" i="1">
                <a:solidFill>
                  <a:srgbClr val="00FFFF"/>
                </a:solidFill>
                <a:effectLst>
                  <a:outerShdw blurRad="38100" dist="38100" dir="2700000" algn="tl">
                    <a:srgbClr val="000000"/>
                  </a:outerShdw>
                </a:effectLst>
                <a:latin typeface="Tahoma" pitchFamily="34" charset="0"/>
              </a:rPr>
              <a:t>que </a:t>
            </a:r>
            <a:r>
              <a:rPr lang="es-AR" sz="2600" i="1">
                <a:solidFill>
                  <a:srgbClr val="00FFFF"/>
                </a:solidFill>
                <a:effectLst>
                  <a:outerShdw blurRad="38100" dist="38100" dir="2700000" algn="tl">
                    <a:srgbClr val="000000"/>
                  </a:outerShdw>
                </a:effectLst>
                <a:latin typeface="Tahoma" pitchFamily="34" charset="0"/>
              </a:rPr>
              <a:t>se encarga del desarrollo</a:t>
            </a:r>
            <a:r>
              <a:rPr lang="es-ES_tradnl" sz="2600" i="1">
                <a:solidFill>
                  <a:srgbClr val="00FFFF"/>
                </a:solidFill>
                <a:effectLst>
                  <a:outerShdw blurRad="38100" dist="38100" dir="2700000" algn="tl">
                    <a:srgbClr val="000000"/>
                  </a:outerShdw>
                </a:effectLst>
                <a:latin typeface="Tahoma" pitchFamily="34" charset="0"/>
              </a:rPr>
              <a:t>, arquitectura </a:t>
            </a:r>
            <a:r>
              <a:rPr lang="es-AR" sz="2600" i="1">
                <a:solidFill>
                  <a:srgbClr val="00FFFF"/>
                </a:solidFill>
                <a:effectLst>
                  <a:outerShdw blurRad="38100" dist="38100" dir="2700000" algn="tl">
                    <a:srgbClr val="000000"/>
                  </a:outerShdw>
                </a:effectLst>
                <a:latin typeface="Tahoma" pitchFamily="34" charset="0"/>
              </a:rPr>
              <a:t>y la ingeniería de los protocolos de Internet. </a:t>
            </a:r>
            <a:endParaRPr lang="es-ES_tradnl" sz="2600" i="1">
              <a:solidFill>
                <a:srgbClr val="00FFFF"/>
              </a:solidFill>
              <a:effectLst>
                <a:outerShdw blurRad="38100" dist="38100" dir="2700000" algn="tl">
                  <a:srgbClr val="000000"/>
                </a:outerShdw>
              </a:effectLst>
              <a:latin typeface="Tahoma" pitchFamily="34" charset="0"/>
            </a:endParaRPr>
          </a:p>
          <a:p>
            <a:pPr lvl="1">
              <a:defRPr/>
            </a:pPr>
            <a:r>
              <a:rPr lang="es-AR" sz="2200" i="1">
                <a:solidFill>
                  <a:srgbClr val="00FFFF"/>
                </a:solidFill>
                <a:effectLst>
                  <a:outerShdw blurRad="38100" dist="38100" dir="2700000" algn="tl">
                    <a:srgbClr val="000000"/>
                  </a:outerShdw>
                </a:effectLst>
                <a:latin typeface="Tahoma" pitchFamily="34" charset="0"/>
              </a:rPr>
              <a:t>La IETF es una comunidad</a:t>
            </a:r>
            <a:r>
              <a:rPr lang="es-ES_tradnl" sz="2200" i="1">
                <a:solidFill>
                  <a:srgbClr val="00FFFF"/>
                </a:solidFill>
                <a:effectLst>
                  <a:outerShdw blurRad="38100" dist="38100" dir="2700000" algn="tl">
                    <a:srgbClr val="000000"/>
                  </a:outerShdw>
                </a:effectLst>
                <a:latin typeface="Tahoma" pitchFamily="34" charset="0"/>
              </a:rPr>
              <a:t> </a:t>
            </a:r>
            <a:r>
              <a:rPr lang="es-AR" sz="2200" i="1">
                <a:solidFill>
                  <a:srgbClr val="00FFFF"/>
                </a:solidFill>
                <a:effectLst>
                  <a:outerShdw blurRad="38100" dist="38100" dir="2700000" algn="tl">
                    <a:srgbClr val="000000"/>
                  </a:outerShdw>
                </a:effectLst>
                <a:latin typeface="Tahoma" pitchFamily="34" charset="0"/>
              </a:rPr>
              <a:t>internacional de diseñadores de red, operadores, vendedores e investigadores preocupados con la evolución de la</a:t>
            </a:r>
            <a:r>
              <a:rPr lang="es-ES_tradnl" sz="2200" i="1">
                <a:solidFill>
                  <a:srgbClr val="00FFFF"/>
                </a:solidFill>
                <a:effectLst>
                  <a:outerShdw blurRad="38100" dist="38100" dir="2700000" algn="tl">
                    <a:srgbClr val="000000"/>
                  </a:outerShdw>
                </a:effectLst>
                <a:latin typeface="Tahoma" pitchFamily="34" charset="0"/>
              </a:rPr>
              <a:t> </a:t>
            </a:r>
            <a:r>
              <a:rPr lang="es-AR" sz="2200" i="1">
                <a:solidFill>
                  <a:srgbClr val="00FFFF"/>
                </a:solidFill>
                <a:effectLst>
                  <a:outerShdw blurRad="38100" dist="38100" dir="2700000" algn="tl">
                    <a:srgbClr val="000000"/>
                  </a:outerShdw>
                </a:effectLst>
                <a:latin typeface="Tahoma" pitchFamily="34" charset="0"/>
              </a:rPr>
              <a:t>arquitectura de Internet y su buen funcionamiento. Está abierto para cualquier interesado.</a:t>
            </a:r>
            <a:endParaRPr lang="es-ES_tradnl" sz="2200" i="1">
              <a:solidFill>
                <a:srgbClr val="00FFFF"/>
              </a:solidFill>
              <a:effectLst>
                <a:outerShdw blurRad="38100" dist="38100" dir="2700000" algn="tl">
                  <a:srgbClr val="000000"/>
                </a:outerShdw>
              </a:effectLst>
              <a:latin typeface="Tahoma" pitchFamily="34" charset="0"/>
            </a:endParaRPr>
          </a:p>
          <a:p>
            <a:pPr lvl="1">
              <a:defRPr/>
            </a:pPr>
            <a:r>
              <a:rPr lang="es-ES_tradnl" sz="2200" i="1">
                <a:solidFill>
                  <a:srgbClr val="00FFFF"/>
                </a:solidFill>
                <a:effectLst>
                  <a:outerShdw blurRad="38100" dist="38100" dir="2700000" algn="tl">
                    <a:srgbClr val="000000"/>
                  </a:outerShdw>
                </a:effectLst>
                <a:latin typeface="Tahoma" pitchFamily="34" charset="0"/>
              </a:rPr>
              <a:t>Se Organiza en Áreas de Trabajo. Los Directores de estas áreas componen el  IESG  </a:t>
            </a:r>
            <a:r>
              <a:rPr lang="es-ES_tradnl" sz="2200" i="1">
                <a:solidFill>
                  <a:srgbClr val="00FFFF"/>
                </a:solidFill>
                <a:latin typeface="Tahoma" pitchFamily="34" charset="0"/>
              </a:rPr>
              <a:t>Internet Engineering Steering Group</a:t>
            </a:r>
            <a:r>
              <a:rPr lang="es-ES_tradnl" sz="2200" i="1">
                <a:solidFill>
                  <a:srgbClr val="00FFFF"/>
                </a:solidFill>
                <a:effectLst>
                  <a:outerShdw blurRad="38100" dist="38100" dir="2700000" algn="tl">
                    <a:srgbClr val="000000"/>
                  </a:outerShdw>
                </a:effectLst>
                <a:latin typeface="Tahoma" pitchFamily="34" charset="0"/>
              </a:rPr>
              <a:t> que se responsabiliza de los protocolos estándar.</a:t>
            </a:r>
          </a:p>
          <a:p>
            <a:pPr>
              <a:defRPr/>
            </a:pPr>
            <a:r>
              <a:rPr lang="es-ES_tradnl" sz="2600" i="1" u="sng">
                <a:solidFill>
                  <a:schemeClr val="folHlink"/>
                </a:solidFill>
                <a:latin typeface="Tahoma" pitchFamily="34" charset="0"/>
              </a:rPr>
              <a:t>IRTF </a:t>
            </a:r>
            <a:r>
              <a:rPr lang="es-ES_tradnl" sz="2600" i="1">
                <a:solidFill>
                  <a:schemeClr val="folHlink"/>
                </a:solidFill>
                <a:latin typeface="Tahoma" pitchFamily="34" charset="0"/>
              </a:rPr>
              <a:t>-</a:t>
            </a:r>
            <a:r>
              <a:rPr lang="es-ES_tradnl" sz="2600" i="1">
                <a:solidFill>
                  <a:srgbClr val="00FFFF"/>
                </a:solidFill>
                <a:latin typeface="Tahoma" pitchFamily="34" charset="0"/>
              </a:rPr>
              <a:t> Internet Research Task force. (Grupo de Trabajo de Investigación para Internet).</a:t>
            </a:r>
          </a:p>
        </p:txBody>
      </p:sp>
      <p:sp>
        <p:nvSpPr>
          <p:cNvPr id="4" name="3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066800" y="228600"/>
            <a:ext cx="77724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3200" b="1" i="1">
                <a:solidFill>
                  <a:schemeClr val="folHlink"/>
                </a:solidFill>
                <a:effectLst>
                  <a:outerShdw blurRad="38100" dist="38100" dir="2700000" algn="tl">
                    <a:srgbClr val="000000"/>
                  </a:outerShdw>
                </a:effectLst>
                <a:latin typeface="Arial" pitchFamily="34" charset="0"/>
              </a:rPr>
              <a:t>Internet</a:t>
            </a:r>
            <a:br>
              <a:rPr lang="es-ES_tradnl" sz="3200" b="1" i="1">
                <a:solidFill>
                  <a:schemeClr val="folHlink"/>
                </a:solidFill>
                <a:effectLst>
                  <a:outerShdw blurRad="38100" dist="38100" dir="2700000" algn="tl">
                    <a:srgbClr val="000000"/>
                  </a:outerShdw>
                </a:effectLst>
                <a:latin typeface="Arial" pitchFamily="34" charset="0"/>
              </a:rPr>
            </a:br>
            <a:r>
              <a:rPr lang="es-ES_tradnl" sz="3200" b="1" i="1">
                <a:solidFill>
                  <a:schemeClr val="folHlink"/>
                </a:solidFill>
                <a:effectLst>
                  <a:outerShdw blurRad="38100" dist="38100" dir="2700000" algn="tl">
                    <a:srgbClr val="000000"/>
                  </a:outerShdw>
                </a:effectLst>
                <a:latin typeface="Arial" pitchFamily="34" charset="0"/>
              </a:rPr>
              <a:t>Normalización en Internet</a:t>
            </a:r>
          </a:p>
        </p:txBody>
      </p:sp>
      <p:sp>
        <p:nvSpPr>
          <p:cNvPr id="152579" name="Rectangle 3"/>
          <p:cNvSpPr>
            <a:spLocks noGrp="1" noChangeArrowheads="1"/>
          </p:cNvSpPr>
          <p:nvPr>
            <p:ph type="body" idx="1"/>
          </p:nvPr>
        </p:nvSpPr>
        <p:spPr>
          <a:xfrm>
            <a:off x="228600" y="1676400"/>
            <a:ext cx="8915400" cy="4114800"/>
          </a:xfrm>
          <a:solidFill>
            <a:schemeClr val="hlink"/>
          </a:solidFill>
          <a:ln w="76200">
            <a:solidFill>
              <a:schemeClr val="tx1"/>
            </a:solidFill>
          </a:ln>
        </p:spPr>
        <p:txBody>
          <a:bodyPr/>
          <a:lstStyle/>
          <a:p>
            <a:pPr>
              <a:lnSpc>
                <a:spcPct val="90000"/>
              </a:lnSpc>
              <a:defRPr/>
            </a:pPr>
            <a:r>
              <a:rPr lang="es-ES_tradnl" sz="3000" i="1" u="sng">
                <a:solidFill>
                  <a:schemeClr val="folHlink"/>
                </a:solidFill>
                <a:effectLst>
                  <a:outerShdw blurRad="38100" dist="38100" dir="2700000" algn="tl">
                    <a:srgbClr val="000000"/>
                  </a:outerShdw>
                </a:effectLst>
                <a:latin typeface="Tahoma" pitchFamily="34" charset="0"/>
              </a:rPr>
              <a:t>RFC </a:t>
            </a:r>
            <a:r>
              <a:rPr lang="es-ES_tradnl" sz="3000" i="1">
                <a:solidFill>
                  <a:srgbClr val="00FFFF"/>
                </a:solidFill>
                <a:effectLst>
                  <a:outerShdw blurRad="38100" dist="38100" dir="2700000" algn="tl">
                    <a:srgbClr val="000000"/>
                  </a:outerShdw>
                </a:effectLst>
                <a:latin typeface="Tahoma" pitchFamily="34" charset="0"/>
              </a:rPr>
              <a:t>– </a:t>
            </a:r>
            <a:r>
              <a:rPr lang="es-ES_tradnl" sz="3000" i="1">
                <a:solidFill>
                  <a:schemeClr val="tx2"/>
                </a:solidFill>
                <a:effectLst>
                  <a:outerShdw blurRad="38100" dist="38100" dir="2700000" algn="tl">
                    <a:srgbClr val="000000"/>
                  </a:outerShdw>
                </a:effectLst>
                <a:latin typeface="Tahoma" pitchFamily="34" charset="0"/>
              </a:rPr>
              <a:t>Request For Comments</a:t>
            </a:r>
            <a:r>
              <a:rPr lang="es-ES_tradnl" sz="3000" i="1">
                <a:solidFill>
                  <a:srgbClr val="00FFFF"/>
                </a:solidFill>
                <a:effectLst>
                  <a:outerShdw blurRad="38100" dist="38100" dir="2700000" algn="tl">
                    <a:srgbClr val="000000"/>
                  </a:outerShdw>
                </a:effectLst>
                <a:latin typeface="Tahoma" pitchFamily="34" charset="0"/>
              </a:rPr>
              <a:t>  </a:t>
            </a:r>
          </a:p>
          <a:p>
            <a:pPr lvl="1">
              <a:lnSpc>
                <a:spcPct val="90000"/>
              </a:lnSpc>
              <a:defRPr/>
            </a:pPr>
            <a:r>
              <a:rPr lang="es-ES_tradnl" sz="3000" i="1">
                <a:solidFill>
                  <a:srgbClr val="00FFFF"/>
                </a:solidFill>
                <a:effectLst>
                  <a:outerShdw blurRad="38100" dist="38100" dir="2700000" algn="tl">
                    <a:srgbClr val="000000"/>
                  </a:outerShdw>
                </a:effectLst>
                <a:latin typeface="Tahoma" pitchFamily="34" charset="0"/>
              </a:rPr>
              <a:t>Documentos Producidos en el IETF .</a:t>
            </a:r>
          </a:p>
          <a:p>
            <a:pPr lvl="1">
              <a:lnSpc>
                <a:spcPct val="90000"/>
              </a:lnSpc>
              <a:defRPr/>
            </a:pPr>
            <a:r>
              <a:rPr lang="es-ES_tradnl" sz="3000" i="1">
                <a:solidFill>
                  <a:srgbClr val="00FFFF"/>
                </a:solidFill>
                <a:effectLst>
                  <a:outerShdw blurRad="38100" dist="38100" dir="2700000" algn="tl">
                    <a:srgbClr val="000000"/>
                  </a:outerShdw>
                </a:effectLst>
                <a:latin typeface="Tahoma" pitchFamily="34" charset="0"/>
              </a:rPr>
              <a:t>“Petición de Comentarios” .</a:t>
            </a:r>
          </a:p>
          <a:p>
            <a:pPr lvl="1">
              <a:lnSpc>
                <a:spcPct val="90000"/>
              </a:lnSpc>
              <a:defRPr/>
            </a:pPr>
            <a:r>
              <a:rPr lang="es-ES_tradnl" sz="3000" i="1">
                <a:solidFill>
                  <a:srgbClr val="00FFFF"/>
                </a:solidFill>
                <a:effectLst>
                  <a:outerShdw blurRad="38100" dist="38100" dir="2700000" algn="tl">
                    <a:srgbClr val="000000"/>
                  </a:outerShdw>
                </a:effectLst>
                <a:latin typeface="Tahoma" pitchFamily="34" charset="0"/>
              </a:rPr>
              <a:t>Documentos de comunicación primario que dan información sobre los estándares  y tecnologías  de Internet</a:t>
            </a:r>
          </a:p>
          <a:p>
            <a:pPr lvl="1">
              <a:lnSpc>
                <a:spcPct val="90000"/>
              </a:lnSpc>
              <a:defRPr/>
            </a:pPr>
            <a:r>
              <a:rPr lang="es-AR" sz="3000" i="1">
                <a:solidFill>
                  <a:srgbClr val="00FFFF"/>
                </a:solidFill>
                <a:effectLst>
                  <a:outerShdw blurRad="38100" dist="38100" dir="2700000" algn="tl">
                    <a:srgbClr val="000000"/>
                  </a:outerShdw>
                </a:effectLst>
                <a:latin typeface="Tahoma" pitchFamily="34" charset="0"/>
              </a:rPr>
              <a:t> </a:t>
            </a:r>
            <a:r>
              <a:rPr lang="es-ES_tradnl" sz="3000" i="1">
                <a:solidFill>
                  <a:srgbClr val="00FFFF"/>
                </a:solidFill>
                <a:effectLst>
                  <a:outerShdw blurRad="38100" dist="38100" dir="2700000" algn="tl">
                    <a:srgbClr val="000000"/>
                  </a:outerShdw>
                </a:effectLst>
                <a:latin typeface="Tahoma" pitchFamily="34" charset="0"/>
              </a:rPr>
              <a:t>EL IAB los aprueba como estándares pasando por un  proceso de Aprobación.</a:t>
            </a:r>
          </a:p>
        </p:txBody>
      </p:sp>
      <p:sp>
        <p:nvSpPr>
          <p:cNvPr id="4" name="3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828800" y="0"/>
            <a:ext cx="67818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3200" b="1" i="1">
                <a:solidFill>
                  <a:schemeClr val="folHlink"/>
                </a:solidFill>
                <a:effectLst>
                  <a:outerShdw blurRad="38100" dist="38100" dir="2700000" algn="tl">
                    <a:srgbClr val="000000"/>
                  </a:outerShdw>
                </a:effectLst>
                <a:latin typeface="Arial" pitchFamily="34" charset="0"/>
              </a:rPr>
              <a:t>Internet</a:t>
            </a:r>
            <a:br>
              <a:rPr lang="es-ES_tradnl" sz="3200" b="1" i="1">
                <a:solidFill>
                  <a:schemeClr val="folHlink"/>
                </a:solidFill>
                <a:effectLst>
                  <a:outerShdw blurRad="38100" dist="38100" dir="2700000" algn="tl">
                    <a:srgbClr val="000000"/>
                  </a:outerShdw>
                </a:effectLst>
                <a:latin typeface="Arial" pitchFamily="34" charset="0"/>
              </a:rPr>
            </a:br>
            <a:r>
              <a:rPr lang="es-ES_tradnl" sz="3200" b="1" i="1">
                <a:solidFill>
                  <a:schemeClr val="folHlink"/>
                </a:solidFill>
                <a:effectLst>
                  <a:outerShdw blurRad="38100" dist="38100" dir="2700000" algn="tl">
                    <a:srgbClr val="000000"/>
                  </a:outerShdw>
                </a:effectLst>
                <a:latin typeface="Arial" pitchFamily="34" charset="0"/>
              </a:rPr>
              <a:t>Normalización en Internet</a:t>
            </a:r>
          </a:p>
        </p:txBody>
      </p:sp>
      <p:sp>
        <p:nvSpPr>
          <p:cNvPr id="154627" name="Rectangle 3"/>
          <p:cNvSpPr>
            <a:spLocks noGrp="1" noChangeArrowheads="1"/>
          </p:cNvSpPr>
          <p:nvPr>
            <p:ph type="body" idx="1"/>
          </p:nvPr>
        </p:nvSpPr>
        <p:spPr>
          <a:xfrm>
            <a:off x="228600" y="1295400"/>
            <a:ext cx="8915400" cy="5334000"/>
          </a:xfrm>
          <a:solidFill>
            <a:schemeClr val="hlink"/>
          </a:solidFill>
          <a:ln w="76200">
            <a:solidFill>
              <a:schemeClr val="tx1"/>
            </a:solidFill>
          </a:ln>
        </p:spPr>
        <p:txBody>
          <a:bodyPr/>
          <a:lstStyle/>
          <a:p>
            <a:pPr>
              <a:lnSpc>
                <a:spcPct val="90000"/>
              </a:lnSpc>
              <a:defRPr/>
            </a:pPr>
            <a:r>
              <a:rPr lang="es-ES_tradnl" sz="2600" i="1" u="sng">
                <a:solidFill>
                  <a:schemeClr val="folHlink"/>
                </a:solidFill>
                <a:effectLst>
                  <a:outerShdw blurRad="38100" dist="38100" dir="2700000" algn="tl">
                    <a:srgbClr val="000000"/>
                  </a:outerShdw>
                </a:effectLst>
                <a:latin typeface="Tahoma" pitchFamily="34" charset="0"/>
              </a:rPr>
              <a:t>RFC </a:t>
            </a:r>
            <a:r>
              <a:rPr lang="es-ES_tradnl" sz="2600" i="1">
                <a:solidFill>
                  <a:srgbClr val="00FFFF"/>
                </a:solidFill>
                <a:effectLst>
                  <a:outerShdw blurRad="38100" dist="38100" dir="2700000" algn="tl">
                    <a:srgbClr val="000000"/>
                  </a:outerShdw>
                </a:effectLst>
                <a:latin typeface="Tahoma" pitchFamily="34" charset="0"/>
              </a:rPr>
              <a:t>– </a:t>
            </a:r>
            <a:r>
              <a:rPr lang="es-ES_tradnl" sz="2600" i="1">
                <a:solidFill>
                  <a:srgbClr val="FF99CC"/>
                </a:solidFill>
                <a:effectLst>
                  <a:outerShdw blurRad="38100" dist="38100" dir="2700000" algn="tl">
                    <a:srgbClr val="000000"/>
                  </a:outerShdw>
                </a:effectLst>
                <a:latin typeface="Tahoma" pitchFamily="34" charset="0"/>
              </a:rPr>
              <a:t>Request For Comments  </a:t>
            </a:r>
          </a:p>
          <a:p>
            <a:pPr lvl="1">
              <a:lnSpc>
                <a:spcPct val="90000"/>
              </a:lnSpc>
              <a:defRPr/>
            </a:pPr>
            <a:r>
              <a:rPr lang="es-ES_tradnl" sz="2600" i="1">
                <a:solidFill>
                  <a:srgbClr val="00FFFF"/>
                </a:solidFill>
                <a:effectLst>
                  <a:outerShdw blurRad="38100" dist="38100" dir="2700000" algn="tl">
                    <a:srgbClr val="000000"/>
                  </a:outerShdw>
                </a:effectLst>
                <a:latin typeface="Tahoma" pitchFamily="34" charset="0"/>
              </a:rPr>
              <a:t>Algunos son trabajos en Fase de Desarrollo .</a:t>
            </a:r>
          </a:p>
          <a:p>
            <a:pPr lvl="1">
              <a:lnSpc>
                <a:spcPct val="90000"/>
              </a:lnSpc>
              <a:defRPr/>
            </a:pPr>
            <a:r>
              <a:rPr lang="es-ES_tradnl" sz="2600" i="1">
                <a:solidFill>
                  <a:srgbClr val="00FFFF"/>
                </a:solidFill>
                <a:effectLst>
                  <a:outerShdw blurRad="38100" dist="38100" dir="2700000" algn="tl">
                    <a:srgbClr val="000000"/>
                  </a:outerShdw>
                </a:effectLst>
                <a:latin typeface="Tahoma" pitchFamily="34" charset="0"/>
              </a:rPr>
              <a:t>Gran parte de los Protocolos son Estandarizados a través de las RFC. </a:t>
            </a:r>
          </a:p>
          <a:p>
            <a:pPr lvl="1">
              <a:lnSpc>
                <a:spcPct val="90000"/>
              </a:lnSpc>
              <a:defRPr/>
            </a:pPr>
            <a:r>
              <a:rPr lang="es-ES_tradnl" sz="2600" i="1">
                <a:solidFill>
                  <a:srgbClr val="00FFFF"/>
                </a:solidFill>
                <a:effectLst>
                  <a:outerShdw blurRad="38100" dist="38100" dir="2700000" algn="tl">
                    <a:srgbClr val="000000"/>
                  </a:outerShdw>
                </a:effectLst>
                <a:latin typeface="Tahoma" pitchFamily="34" charset="0"/>
              </a:rPr>
              <a:t>Periodos de Revisión : 6 meses</a:t>
            </a:r>
          </a:p>
          <a:p>
            <a:pPr lvl="1">
              <a:lnSpc>
                <a:spcPct val="90000"/>
              </a:lnSpc>
              <a:defRPr/>
            </a:pPr>
            <a:r>
              <a:rPr lang="es-ES_tradnl" sz="2600" i="1">
                <a:solidFill>
                  <a:srgbClr val="00FFFF"/>
                </a:solidFill>
                <a:effectLst>
                  <a:outerShdw blurRad="38100" dist="38100" dir="2700000" algn="tl">
                    <a:srgbClr val="000000"/>
                  </a:outerShdw>
                </a:effectLst>
                <a:latin typeface="Tahoma" pitchFamily="34" charset="0"/>
              </a:rPr>
              <a:t>Son Publicados y Numerados con las siguientes categorías :</a:t>
            </a:r>
          </a:p>
          <a:p>
            <a:pPr lvl="2">
              <a:lnSpc>
                <a:spcPct val="90000"/>
              </a:lnSpc>
              <a:defRPr/>
            </a:pPr>
            <a:r>
              <a:rPr lang="es-ES_tradnl" sz="2200" i="1">
                <a:solidFill>
                  <a:schemeClr val="tx2"/>
                </a:solidFill>
                <a:effectLst>
                  <a:outerShdw blurRad="38100" dist="38100" dir="2700000" algn="tl">
                    <a:srgbClr val="000000"/>
                  </a:outerShdw>
                </a:effectLst>
                <a:latin typeface="Tahoma" pitchFamily="34" charset="0"/>
              </a:rPr>
              <a:t>Norma </a:t>
            </a: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 </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(Standard) Protocolo Estándar Oficial.</a:t>
            </a:r>
          </a:p>
          <a:p>
            <a:pPr lvl="2">
              <a:lnSpc>
                <a:spcPct val="90000"/>
              </a:lnSpc>
              <a:defRPr/>
            </a:pP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Borrador </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(Draft Standard) Fase de Estudio.</a:t>
            </a:r>
          </a:p>
          <a:p>
            <a:pPr lvl="2">
              <a:lnSpc>
                <a:spcPct val="90000"/>
              </a:lnSpc>
              <a:defRPr/>
            </a:pP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Propuesta  </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(Proposed Standard) Fase de Estudio en futura aprobación.</a:t>
            </a:r>
          </a:p>
          <a:p>
            <a:pPr lvl="2">
              <a:lnSpc>
                <a:spcPct val="90000"/>
              </a:lnSpc>
              <a:defRPr/>
            </a:pP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Experimental  </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Fase de Pruebas</a:t>
            </a:r>
          </a:p>
          <a:p>
            <a:pPr lvl="2">
              <a:lnSpc>
                <a:spcPct val="90000"/>
              </a:lnSpc>
              <a:defRPr/>
            </a:pP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Histórico </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 (Historic) Norma superada ya no considerada Estándar. </a:t>
            </a:r>
            <a:endParaRPr lang="es-ES_tradnl" sz="2200" i="1">
              <a:solidFill>
                <a:srgbClr val="00FFFF"/>
              </a:solidFill>
              <a:effectLst>
                <a:outerShdw blurRad="38100" dist="38100" dir="2700000" algn="tl">
                  <a:srgbClr val="000000"/>
                </a:outerShdw>
              </a:effectLst>
              <a:latin typeface="Tahoma" pitchFamily="34"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057400" y="228600"/>
            <a:ext cx="66294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3200" b="1" i="1">
                <a:solidFill>
                  <a:schemeClr val="folHlink"/>
                </a:solidFill>
                <a:effectLst>
                  <a:outerShdw blurRad="38100" dist="38100" dir="2700000" algn="tl">
                    <a:srgbClr val="000000"/>
                  </a:outerShdw>
                </a:effectLst>
                <a:latin typeface="Arial" pitchFamily="34" charset="0"/>
              </a:rPr>
              <a:t>Internet</a:t>
            </a:r>
            <a:br>
              <a:rPr lang="es-ES_tradnl" sz="3200" b="1" i="1">
                <a:solidFill>
                  <a:schemeClr val="folHlink"/>
                </a:solidFill>
                <a:effectLst>
                  <a:outerShdw blurRad="38100" dist="38100" dir="2700000" algn="tl">
                    <a:srgbClr val="000000"/>
                  </a:outerShdw>
                </a:effectLst>
                <a:latin typeface="Arial" pitchFamily="34" charset="0"/>
              </a:rPr>
            </a:br>
            <a:r>
              <a:rPr lang="es-ES_tradnl" sz="3200" b="1" i="1">
                <a:solidFill>
                  <a:schemeClr val="folHlink"/>
                </a:solidFill>
                <a:effectLst>
                  <a:outerShdw blurRad="38100" dist="38100" dir="2700000" algn="tl">
                    <a:srgbClr val="000000"/>
                  </a:outerShdw>
                </a:effectLst>
                <a:latin typeface="Arial" pitchFamily="34" charset="0"/>
              </a:rPr>
              <a:t>Normalización en Internet</a:t>
            </a:r>
          </a:p>
        </p:txBody>
      </p:sp>
      <p:sp>
        <p:nvSpPr>
          <p:cNvPr id="156675" name="Rectangle 3"/>
          <p:cNvSpPr>
            <a:spLocks noGrp="1" noChangeArrowheads="1"/>
          </p:cNvSpPr>
          <p:nvPr>
            <p:ph type="body" idx="1"/>
          </p:nvPr>
        </p:nvSpPr>
        <p:spPr>
          <a:xfrm>
            <a:off x="228600" y="1447800"/>
            <a:ext cx="8915400" cy="5181600"/>
          </a:xfrm>
          <a:solidFill>
            <a:schemeClr val="hlink"/>
          </a:solidFill>
          <a:ln w="76200">
            <a:solidFill>
              <a:schemeClr val="tx1"/>
            </a:solidFill>
          </a:ln>
        </p:spPr>
        <p:txBody>
          <a:bodyPr/>
          <a:lstStyle/>
          <a:p>
            <a:pPr>
              <a:defRPr/>
            </a:pPr>
            <a:r>
              <a:rPr lang="es-ES_tradnl" sz="2200" i="1" u="sng">
                <a:solidFill>
                  <a:schemeClr val="folHlink"/>
                </a:solidFill>
                <a:effectLst>
                  <a:outerShdw blurRad="38100" dist="38100" dir="2700000" algn="tl">
                    <a:srgbClr val="000000"/>
                  </a:outerShdw>
                </a:effectLst>
                <a:latin typeface="Tahoma" pitchFamily="34" charset="0"/>
              </a:rPr>
              <a:t>RFC </a:t>
            </a:r>
            <a:r>
              <a:rPr lang="es-ES_tradnl" sz="2200" i="1">
                <a:solidFill>
                  <a:srgbClr val="00FFFF"/>
                </a:solidFill>
                <a:effectLst>
                  <a:outerShdw blurRad="38100" dist="38100" dir="2700000" algn="tl">
                    <a:srgbClr val="000000"/>
                  </a:outerShdw>
                </a:effectLst>
                <a:latin typeface="Tahoma" pitchFamily="34" charset="0"/>
              </a:rPr>
              <a:t>– </a:t>
            </a:r>
            <a:r>
              <a:rPr lang="es-ES_tradnl" sz="2200" i="1">
                <a:solidFill>
                  <a:srgbClr val="FF99CC"/>
                </a:solidFill>
                <a:effectLst>
                  <a:outerShdw blurRad="38100" dist="38100" dir="2700000" algn="tl">
                    <a:srgbClr val="000000"/>
                  </a:outerShdw>
                </a:effectLst>
                <a:latin typeface="Tahoma" pitchFamily="34" charset="0"/>
              </a:rPr>
              <a:t>Request For Comments  </a:t>
            </a:r>
          </a:p>
          <a:p>
            <a:pPr lvl="1">
              <a:defRPr/>
            </a:pPr>
            <a:r>
              <a:rPr lang="es-ES_tradnl" sz="2600" i="1">
                <a:solidFill>
                  <a:srgbClr val="00FFFF"/>
                </a:solidFill>
                <a:effectLst>
                  <a:outerShdw blurRad="38100" dist="38100" dir="2700000" algn="tl">
                    <a:srgbClr val="000000"/>
                  </a:outerShdw>
                </a:effectLst>
                <a:latin typeface="Tahoma" pitchFamily="34" charset="0"/>
              </a:rPr>
              <a:t>Son clasificadas de acuerdo al nivel de requisito :</a:t>
            </a:r>
          </a:p>
          <a:p>
            <a:pPr lvl="2">
              <a:defRPr/>
            </a:pPr>
            <a:r>
              <a:rPr lang="es-ES_tradnl" sz="2200" i="1">
                <a:solidFill>
                  <a:srgbClr val="FFFF66"/>
                </a:solidFill>
                <a:effectLst>
                  <a:outerShdw blurRad="38100" dist="38100" dir="2700000" algn="tl">
                    <a:srgbClr val="000000"/>
                  </a:outerShdw>
                </a:effectLst>
                <a:latin typeface="Tahoma" pitchFamily="34" charset="0"/>
              </a:rPr>
              <a:t>Requerido </a:t>
            </a: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 </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(Required) Implementación Obligatoria en Sistemas de Internet.</a:t>
            </a:r>
          </a:p>
          <a:p>
            <a:pPr lvl="2">
              <a:defRPr/>
            </a:pPr>
            <a:r>
              <a:rPr lang="es-ES_tradnl" sz="2200" i="1">
                <a:solidFill>
                  <a:srgbClr val="FFFF66"/>
                </a:solidFill>
                <a:effectLst>
                  <a:outerShdw blurRad="38100" dist="38100" dir="2700000" algn="tl">
                    <a:srgbClr val="000000"/>
                  </a:outerShdw>
                </a:effectLst>
                <a:latin typeface="Tahoma" pitchFamily="34" charset="0"/>
                <a:sym typeface="Wingdings 3" pitchFamily="18" charset="2"/>
              </a:rPr>
              <a:t>Recomendado</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 </a:t>
            </a: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(Recommended) Implementación Recomendada en Sistemas de Internet.</a:t>
            </a:r>
          </a:p>
          <a:p>
            <a:pPr lvl="2">
              <a:defRPr/>
            </a:pPr>
            <a:r>
              <a:rPr lang="es-ES_tradnl" sz="2200" i="1">
                <a:solidFill>
                  <a:srgbClr val="FFFF66"/>
                </a:solidFill>
                <a:effectLst>
                  <a:outerShdw blurRad="38100" dist="38100" dir="2700000" algn="tl">
                    <a:srgbClr val="000000"/>
                  </a:outerShdw>
                </a:effectLst>
                <a:latin typeface="Tahoma" pitchFamily="34" charset="0"/>
                <a:sym typeface="Wingdings 3" pitchFamily="18" charset="2"/>
              </a:rPr>
              <a:t>Opcional</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 </a:t>
            </a: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 </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(Elective) Implementación Opcional en Sistemas de Internet.</a:t>
            </a:r>
          </a:p>
          <a:p>
            <a:pPr lvl="2">
              <a:defRPr/>
            </a:pPr>
            <a:r>
              <a:rPr lang="es-ES_tradnl" sz="2200" i="1">
                <a:solidFill>
                  <a:srgbClr val="FFFF66"/>
                </a:solidFill>
                <a:effectLst>
                  <a:outerShdw blurRad="38100" dist="38100" dir="2700000" algn="tl">
                    <a:srgbClr val="000000"/>
                  </a:outerShdw>
                </a:effectLst>
                <a:latin typeface="Tahoma" pitchFamily="34" charset="0"/>
                <a:sym typeface="Wingdings 3" pitchFamily="18" charset="2"/>
              </a:rPr>
              <a:t>Limitado </a:t>
            </a: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 </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(Limited) Implementación en algunos  Sistemas de Internet. </a:t>
            </a:r>
          </a:p>
          <a:p>
            <a:pPr lvl="2">
              <a:defRPr/>
            </a:pP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No Recomendado</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 </a:t>
            </a:r>
            <a:r>
              <a:rPr lang="es-ES_tradnl" sz="2200" i="1">
                <a:solidFill>
                  <a:schemeClr val="tx2"/>
                </a:solidFill>
                <a:effectLst>
                  <a:outerShdw blurRad="38100" dist="38100" dir="2700000" algn="tl">
                    <a:srgbClr val="000000"/>
                  </a:outerShdw>
                </a:effectLst>
                <a:latin typeface="Tahoma" pitchFamily="34" charset="0"/>
                <a:sym typeface="Wingdings 3" pitchFamily="18" charset="2"/>
              </a:rPr>
              <a:t></a:t>
            </a:r>
            <a:r>
              <a:rPr lang="es-ES_tradnl" sz="2200" i="1">
                <a:solidFill>
                  <a:srgbClr val="00FFFF"/>
                </a:solidFill>
                <a:effectLst>
                  <a:outerShdw blurRad="38100" dist="38100" dir="2700000" algn="tl">
                    <a:srgbClr val="000000"/>
                  </a:outerShdw>
                </a:effectLst>
                <a:latin typeface="Tahoma" pitchFamily="34" charset="0"/>
                <a:sym typeface="Wingdings 3" pitchFamily="18" charset="2"/>
              </a:rPr>
              <a:t> (Not Recommended) Históricos  o Implementación No Recomendada en Sistemas de Internet</a:t>
            </a:r>
            <a:endParaRPr lang="es-ES_tradnl" sz="2000" i="1">
              <a:solidFill>
                <a:srgbClr val="00FFFF"/>
              </a:solidFill>
              <a:effectLst>
                <a:outerShdw blurRad="38100" dist="38100" dir="2700000" algn="tl">
                  <a:srgbClr val="000000"/>
                </a:outerShdw>
              </a:effectLst>
              <a:latin typeface="Tahoma" pitchFamily="34"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050"/>
          <p:cNvSpPr>
            <a:spLocks noGrp="1" noChangeArrowheads="1"/>
          </p:cNvSpPr>
          <p:nvPr>
            <p:ph type="title"/>
          </p:nvPr>
        </p:nvSpPr>
        <p:spPr>
          <a:xfrm>
            <a:off x="1143000" y="381000"/>
            <a:ext cx="74676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3200" b="1" i="1">
                <a:solidFill>
                  <a:schemeClr val="folHlink"/>
                </a:solidFill>
                <a:effectLst>
                  <a:outerShdw blurRad="38100" dist="38100" dir="2700000" algn="tl">
                    <a:srgbClr val="000000"/>
                  </a:outerShdw>
                </a:effectLst>
                <a:latin typeface="Arial" pitchFamily="34" charset="0"/>
              </a:rPr>
              <a:t>Internet</a:t>
            </a:r>
            <a:br>
              <a:rPr lang="es-ES_tradnl" sz="3200" b="1" i="1">
                <a:solidFill>
                  <a:schemeClr val="folHlink"/>
                </a:solidFill>
                <a:effectLst>
                  <a:outerShdw blurRad="38100" dist="38100" dir="2700000" algn="tl">
                    <a:srgbClr val="000000"/>
                  </a:outerShdw>
                </a:effectLst>
                <a:latin typeface="Arial" pitchFamily="34" charset="0"/>
              </a:rPr>
            </a:br>
            <a:r>
              <a:rPr lang="es-ES_tradnl" sz="3200" b="1" i="1">
                <a:solidFill>
                  <a:schemeClr val="folHlink"/>
                </a:solidFill>
                <a:effectLst>
                  <a:outerShdw blurRad="38100" dist="38100" dir="2700000" algn="tl">
                    <a:srgbClr val="000000"/>
                  </a:outerShdw>
                </a:effectLst>
                <a:latin typeface="Arial" pitchFamily="34" charset="0"/>
              </a:rPr>
              <a:t>Organos/Organizaciones Formales</a:t>
            </a:r>
          </a:p>
        </p:txBody>
      </p:sp>
      <p:sp>
        <p:nvSpPr>
          <p:cNvPr id="201731" name="Rectangle 2051"/>
          <p:cNvSpPr>
            <a:spLocks noGrp="1" noChangeArrowheads="1"/>
          </p:cNvSpPr>
          <p:nvPr>
            <p:ph type="body" idx="1"/>
          </p:nvPr>
        </p:nvSpPr>
        <p:spPr>
          <a:xfrm>
            <a:off x="0" y="1752600"/>
            <a:ext cx="9144000" cy="5105400"/>
          </a:xfrm>
          <a:solidFill>
            <a:schemeClr val="hlink"/>
          </a:solidFill>
          <a:ln w="76200">
            <a:solidFill>
              <a:srgbClr val="00FFFF"/>
            </a:solidFill>
          </a:ln>
        </p:spPr>
        <p:txBody>
          <a:bodyPr/>
          <a:lstStyle/>
          <a:p>
            <a:pPr>
              <a:defRPr/>
            </a:pPr>
            <a:r>
              <a:rPr lang="es-ES_tradnl" b="1" i="1">
                <a:effectLst>
                  <a:outerShdw blurRad="38100" dist="38100" dir="2700000" algn="tl">
                    <a:srgbClr val="000000"/>
                  </a:outerShdw>
                </a:effectLst>
                <a:latin typeface="Arial" pitchFamily="34" charset="0"/>
              </a:rPr>
              <a:t>InteNIC</a:t>
            </a:r>
            <a:r>
              <a:rPr lang="es-ES_tradnl" i="1">
                <a:effectLst>
                  <a:outerShdw blurRad="38100" dist="38100" dir="2700000" algn="tl">
                    <a:srgbClr val="000000"/>
                  </a:outerShdw>
                </a:effectLst>
                <a:latin typeface="Arial" pitchFamily="34" charset="0"/>
              </a:rPr>
              <a:t>  Directorio y Base de Datos</a:t>
            </a:r>
          </a:p>
          <a:p>
            <a:pPr lvl="1">
              <a:defRPr/>
            </a:pPr>
            <a:r>
              <a:rPr lang="es-ES_tradnl" b="1" i="1">
                <a:effectLst>
                  <a:outerShdw blurRad="38100" dist="38100" dir="2700000" algn="tl">
                    <a:srgbClr val="000000"/>
                  </a:outerShdw>
                </a:effectLst>
                <a:latin typeface="Arial" pitchFamily="34" charset="0"/>
              </a:rPr>
              <a:t>ICANN </a:t>
            </a:r>
            <a:r>
              <a:rPr lang="es-ES_tradnl" i="1">
                <a:effectLst>
                  <a:outerShdw blurRad="38100" dist="38100" dir="2700000" algn="tl">
                    <a:srgbClr val="000000"/>
                  </a:outerShdw>
                </a:effectLst>
                <a:latin typeface="Arial" pitchFamily="34" charset="0"/>
              </a:rPr>
              <a:t>-INTERNET CORPORATION FOR ASSIGNED AND NUMBERS -1998</a:t>
            </a:r>
          </a:p>
          <a:p>
            <a:pPr lvl="1">
              <a:defRPr/>
            </a:pPr>
            <a:r>
              <a:rPr lang="es-ES_tradnl" i="1">
                <a:effectLst>
                  <a:outerShdw blurRad="38100" dist="38100" dir="2700000" algn="tl">
                    <a:srgbClr val="000000"/>
                  </a:outerShdw>
                </a:effectLst>
                <a:latin typeface="Arial" pitchFamily="34" charset="0"/>
              </a:rPr>
              <a:t>IANA - </a:t>
            </a:r>
            <a:r>
              <a:rPr lang="es-ES_tradnl" sz="2400" i="1">
                <a:effectLst>
                  <a:outerShdw blurRad="38100" dist="38100" dir="2700000" algn="tl">
                    <a:srgbClr val="000000"/>
                  </a:outerShdw>
                </a:effectLst>
                <a:latin typeface="Arial" pitchFamily="34" charset="0"/>
              </a:rPr>
              <a:t>Coordinación global de la raíz del DNS, direccionamiento IP, y los recursos del Protocolo IP</a:t>
            </a:r>
            <a:r>
              <a:rPr lang="es-ES_tradnl" sz="2400">
                <a:latin typeface="Arial" pitchFamily="34" charset="0"/>
              </a:rPr>
              <a:t> </a:t>
            </a:r>
            <a:endParaRPr lang="es-ES_tradnl" sz="2400" i="1">
              <a:effectLst>
                <a:outerShdw blurRad="38100" dist="38100" dir="2700000" algn="tl">
                  <a:srgbClr val="000000"/>
                </a:outerShdw>
              </a:effectLst>
              <a:latin typeface="Arial" pitchFamily="34" charset="0"/>
            </a:endParaRPr>
          </a:p>
          <a:p>
            <a:pPr lvl="3">
              <a:defRPr/>
            </a:pPr>
            <a:r>
              <a:rPr lang="es-ES_tradnl" b="1" i="1">
                <a:effectLst>
                  <a:outerShdw blurRad="38100" dist="38100" dir="2700000" algn="tl">
                    <a:srgbClr val="000000"/>
                  </a:outerShdw>
                </a:effectLst>
                <a:latin typeface="Arial" pitchFamily="34" charset="0"/>
              </a:rPr>
              <a:t>ARIN</a:t>
            </a:r>
            <a:r>
              <a:rPr lang="es-ES_tradnl" i="1">
                <a:effectLst>
                  <a:outerShdw blurRad="38100" dist="38100" dir="2700000" algn="tl">
                    <a:srgbClr val="000000"/>
                  </a:outerShdw>
                </a:effectLst>
                <a:latin typeface="Arial" pitchFamily="34" charset="0"/>
              </a:rPr>
              <a:t> (AMERICA)</a:t>
            </a:r>
          </a:p>
          <a:p>
            <a:pPr lvl="3">
              <a:defRPr/>
            </a:pPr>
            <a:r>
              <a:rPr lang="es-ES_tradnl" b="1" i="1">
                <a:effectLst>
                  <a:outerShdw blurRad="38100" dist="38100" dir="2700000" algn="tl">
                    <a:srgbClr val="000000"/>
                  </a:outerShdw>
                </a:effectLst>
                <a:latin typeface="Arial" pitchFamily="34" charset="0"/>
              </a:rPr>
              <a:t>LACNIC </a:t>
            </a:r>
            <a:r>
              <a:rPr lang="es-ES_tradnl" i="1">
                <a:effectLst>
                  <a:outerShdw blurRad="38100" dist="38100" dir="2700000" algn="tl">
                    <a:srgbClr val="000000"/>
                  </a:outerShdw>
                </a:effectLst>
                <a:latin typeface="Arial" pitchFamily="34" charset="0"/>
              </a:rPr>
              <a:t>(LATINO AMERICA Y CARIBE)</a:t>
            </a:r>
          </a:p>
          <a:p>
            <a:pPr lvl="3">
              <a:defRPr/>
            </a:pPr>
            <a:r>
              <a:rPr lang="es-ES_tradnl" b="1" i="1">
                <a:effectLst>
                  <a:outerShdw blurRad="38100" dist="38100" dir="2700000" algn="tl">
                    <a:srgbClr val="000000"/>
                  </a:outerShdw>
                </a:effectLst>
                <a:latin typeface="Arial" pitchFamily="34" charset="0"/>
              </a:rPr>
              <a:t>AfriNIC (</a:t>
            </a:r>
            <a:r>
              <a:rPr lang="es-ES_tradnl" i="1">
                <a:effectLst>
                  <a:outerShdw blurRad="38100" dist="38100" dir="2700000" algn="tl">
                    <a:srgbClr val="000000"/>
                  </a:outerShdw>
                </a:effectLst>
                <a:latin typeface="Arial" pitchFamily="34" charset="0"/>
              </a:rPr>
              <a:t>AFRICA)</a:t>
            </a:r>
          </a:p>
          <a:p>
            <a:pPr lvl="3">
              <a:defRPr/>
            </a:pPr>
            <a:r>
              <a:rPr lang="es-ES_tradnl" b="1" i="1">
                <a:effectLst>
                  <a:outerShdw blurRad="38100" dist="38100" dir="2700000" algn="tl">
                    <a:srgbClr val="000000"/>
                  </a:outerShdw>
                </a:effectLst>
                <a:latin typeface="Arial" pitchFamily="34" charset="0"/>
              </a:rPr>
              <a:t>RIPE NCC</a:t>
            </a:r>
            <a:r>
              <a:rPr lang="es-ES_tradnl" i="1">
                <a:effectLst>
                  <a:outerShdw blurRad="38100" dist="38100" dir="2700000" algn="tl">
                    <a:srgbClr val="000000"/>
                  </a:outerShdw>
                </a:effectLst>
                <a:latin typeface="Arial" pitchFamily="34" charset="0"/>
              </a:rPr>
              <a:t> (EUROPA, ESTE )</a:t>
            </a:r>
          </a:p>
          <a:p>
            <a:pPr lvl="3">
              <a:defRPr/>
            </a:pPr>
            <a:r>
              <a:rPr lang="es-ES_tradnl" b="1" i="1">
                <a:effectLst>
                  <a:outerShdw blurRad="38100" dist="38100" dir="2700000" algn="tl">
                    <a:srgbClr val="000000"/>
                  </a:outerShdw>
                </a:effectLst>
                <a:latin typeface="Arial" pitchFamily="34" charset="0"/>
              </a:rPr>
              <a:t>APNIC (</a:t>
            </a:r>
            <a:r>
              <a:rPr lang="es-ES_tradnl" i="1">
                <a:effectLst>
                  <a:outerShdw blurRad="38100" dist="38100" dir="2700000" algn="tl">
                    <a:srgbClr val="000000"/>
                  </a:outerShdw>
                </a:effectLst>
                <a:latin typeface="Arial" pitchFamily="34" charset="0"/>
              </a:rPr>
              <a:t>ASIA/PACIFICO)</a:t>
            </a:r>
          </a:p>
          <a:p>
            <a:pPr>
              <a:defRPr/>
            </a:pPr>
            <a:r>
              <a:rPr lang="es-ES_tradnl" b="1" i="1">
                <a:effectLst>
                  <a:outerShdw blurRad="38100" dist="38100" dir="2700000" algn="tl">
                    <a:srgbClr val="000000"/>
                  </a:outerShdw>
                </a:effectLst>
                <a:latin typeface="Arial" pitchFamily="34" charset="0"/>
              </a:rPr>
              <a:t>NIC Argentina</a:t>
            </a:r>
            <a:r>
              <a:rPr lang="es-ES_tradnl" i="1">
                <a:effectLst>
                  <a:outerShdw blurRad="38100" dist="38100" dir="2700000" algn="tl">
                    <a:srgbClr val="000000"/>
                  </a:outerShdw>
                </a:effectLst>
                <a:latin typeface="Arial" pitchFamily="34" charset="0"/>
              </a:rPr>
              <a:t> - Cancillería</a:t>
            </a:r>
            <a:endParaRPr lang="es-ES_tradnl"/>
          </a:p>
          <a:p>
            <a:pPr>
              <a:defRPr/>
            </a:pPr>
            <a:endParaRPr lang="es-ES_tradnl"/>
          </a:p>
        </p:txBody>
      </p:sp>
      <p:grpSp>
        <p:nvGrpSpPr>
          <p:cNvPr id="32772" name="Group 2063"/>
          <p:cNvGrpSpPr>
            <a:grpSpLocks/>
          </p:cNvGrpSpPr>
          <p:nvPr/>
        </p:nvGrpSpPr>
        <p:grpSpPr bwMode="auto">
          <a:xfrm>
            <a:off x="5292725" y="2276475"/>
            <a:ext cx="3851275" cy="4425950"/>
            <a:chOff x="3334" y="1434"/>
            <a:chExt cx="2426" cy="2788"/>
          </a:xfrm>
        </p:grpSpPr>
        <p:pic>
          <p:nvPicPr>
            <p:cNvPr id="32773" name="Picture 2053" descr="icaan"/>
            <p:cNvPicPr>
              <a:picLocks noChangeAspect="1" noChangeArrowheads="1"/>
            </p:cNvPicPr>
            <p:nvPr/>
          </p:nvPicPr>
          <p:blipFill>
            <a:blip r:embed="rId3" cstate="print"/>
            <a:srcRect/>
            <a:stretch>
              <a:fillRect/>
            </a:stretch>
          </p:blipFill>
          <p:spPr bwMode="auto">
            <a:xfrm>
              <a:off x="4921" y="1434"/>
              <a:ext cx="590" cy="680"/>
            </a:xfrm>
            <a:prstGeom prst="rect">
              <a:avLst/>
            </a:prstGeom>
            <a:noFill/>
            <a:ln w="9525">
              <a:noFill/>
              <a:miter lim="800000"/>
              <a:headEnd/>
              <a:tailEnd/>
            </a:ln>
          </p:spPr>
        </p:pic>
        <p:pic>
          <p:nvPicPr>
            <p:cNvPr id="32774" name="Picture 2054" descr="arin"/>
            <p:cNvPicPr>
              <a:picLocks noChangeAspect="1" noChangeArrowheads="1"/>
            </p:cNvPicPr>
            <p:nvPr/>
          </p:nvPicPr>
          <p:blipFill>
            <a:blip r:embed="rId4" cstate="print"/>
            <a:srcRect/>
            <a:stretch>
              <a:fillRect/>
            </a:stretch>
          </p:blipFill>
          <p:spPr bwMode="auto">
            <a:xfrm>
              <a:off x="4649" y="2614"/>
              <a:ext cx="644" cy="275"/>
            </a:xfrm>
            <a:prstGeom prst="rect">
              <a:avLst/>
            </a:prstGeom>
            <a:noFill/>
            <a:ln w="9525">
              <a:noFill/>
              <a:miter lim="800000"/>
              <a:headEnd/>
              <a:tailEnd/>
            </a:ln>
          </p:spPr>
        </p:pic>
        <p:pic>
          <p:nvPicPr>
            <p:cNvPr id="32775" name="Picture 2055" descr="LACNIC"/>
            <p:cNvPicPr>
              <a:picLocks noChangeAspect="1" noChangeArrowheads="1"/>
            </p:cNvPicPr>
            <p:nvPr/>
          </p:nvPicPr>
          <p:blipFill>
            <a:blip r:embed="rId5" cstate="print"/>
            <a:srcRect/>
            <a:stretch>
              <a:fillRect/>
            </a:stretch>
          </p:blipFill>
          <p:spPr bwMode="auto">
            <a:xfrm>
              <a:off x="4059" y="2795"/>
              <a:ext cx="510" cy="384"/>
            </a:xfrm>
            <a:prstGeom prst="rect">
              <a:avLst/>
            </a:prstGeom>
            <a:noFill/>
            <a:ln w="9525">
              <a:noFill/>
              <a:miter lim="800000"/>
              <a:headEnd/>
              <a:tailEnd/>
            </a:ln>
          </p:spPr>
        </p:pic>
        <p:pic>
          <p:nvPicPr>
            <p:cNvPr id="32776" name="Picture 2056" descr="ripe"/>
            <p:cNvPicPr>
              <a:picLocks noChangeAspect="1" noChangeArrowheads="1"/>
            </p:cNvPicPr>
            <p:nvPr/>
          </p:nvPicPr>
          <p:blipFill>
            <a:blip r:embed="rId6" cstate="print"/>
            <a:srcRect/>
            <a:stretch>
              <a:fillRect/>
            </a:stretch>
          </p:blipFill>
          <p:spPr bwMode="auto">
            <a:xfrm>
              <a:off x="4694" y="3249"/>
              <a:ext cx="537" cy="359"/>
            </a:xfrm>
            <a:prstGeom prst="rect">
              <a:avLst/>
            </a:prstGeom>
            <a:noFill/>
            <a:ln w="9525">
              <a:noFill/>
              <a:miter lim="800000"/>
              <a:headEnd/>
              <a:tailEnd/>
            </a:ln>
          </p:spPr>
        </p:pic>
        <p:pic>
          <p:nvPicPr>
            <p:cNvPr id="32777" name="Picture 2057" descr="afrinic"/>
            <p:cNvPicPr>
              <a:picLocks noChangeAspect="1" noChangeArrowheads="1"/>
            </p:cNvPicPr>
            <p:nvPr/>
          </p:nvPicPr>
          <p:blipFill>
            <a:blip r:embed="rId7" cstate="print"/>
            <a:srcRect/>
            <a:stretch>
              <a:fillRect/>
            </a:stretch>
          </p:blipFill>
          <p:spPr bwMode="auto">
            <a:xfrm>
              <a:off x="3379" y="3113"/>
              <a:ext cx="482" cy="320"/>
            </a:xfrm>
            <a:prstGeom prst="rect">
              <a:avLst/>
            </a:prstGeom>
            <a:noFill/>
            <a:ln w="9525">
              <a:noFill/>
              <a:miter lim="800000"/>
              <a:headEnd/>
              <a:tailEnd/>
            </a:ln>
          </p:spPr>
        </p:pic>
        <p:pic>
          <p:nvPicPr>
            <p:cNvPr id="32778" name="Picture 2058" descr="apnic"/>
            <p:cNvPicPr>
              <a:picLocks noChangeAspect="1" noChangeArrowheads="1"/>
            </p:cNvPicPr>
            <p:nvPr/>
          </p:nvPicPr>
          <p:blipFill>
            <a:blip r:embed="rId8" cstate="print"/>
            <a:srcRect/>
            <a:stretch>
              <a:fillRect/>
            </a:stretch>
          </p:blipFill>
          <p:spPr bwMode="auto">
            <a:xfrm>
              <a:off x="3334" y="3566"/>
              <a:ext cx="482" cy="252"/>
            </a:xfrm>
            <a:prstGeom prst="rect">
              <a:avLst/>
            </a:prstGeom>
            <a:noFill/>
            <a:ln w="9525">
              <a:noFill/>
              <a:miter lim="800000"/>
              <a:headEnd/>
              <a:tailEnd/>
            </a:ln>
          </p:spPr>
        </p:pic>
        <p:pic>
          <p:nvPicPr>
            <p:cNvPr id="32779" name="Picture 2059" descr="Dibujo"/>
            <p:cNvPicPr>
              <a:picLocks noChangeAspect="1" noChangeArrowheads="1"/>
            </p:cNvPicPr>
            <p:nvPr/>
          </p:nvPicPr>
          <p:blipFill>
            <a:blip r:embed="rId9" cstate="print"/>
            <a:srcRect/>
            <a:stretch>
              <a:fillRect/>
            </a:stretch>
          </p:blipFill>
          <p:spPr bwMode="auto">
            <a:xfrm>
              <a:off x="4241" y="3748"/>
              <a:ext cx="864" cy="474"/>
            </a:xfrm>
            <a:prstGeom prst="rect">
              <a:avLst/>
            </a:prstGeom>
            <a:noFill/>
            <a:ln w="9525">
              <a:noFill/>
              <a:miter lim="800000"/>
              <a:headEnd/>
              <a:tailEnd/>
            </a:ln>
          </p:spPr>
        </p:pic>
        <p:pic>
          <p:nvPicPr>
            <p:cNvPr id="32780" name="Picture 2062"/>
            <p:cNvPicPr>
              <a:picLocks noChangeAspect="1" noChangeArrowheads="1"/>
            </p:cNvPicPr>
            <p:nvPr/>
          </p:nvPicPr>
          <p:blipFill>
            <a:blip r:embed="rId10" cstate="print"/>
            <a:srcRect/>
            <a:stretch>
              <a:fillRect/>
            </a:stretch>
          </p:blipFill>
          <p:spPr bwMode="auto">
            <a:xfrm>
              <a:off x="5038" y="2205"/>
              <a:ext cx="722" cy="282"/>
            </a:xfrm>
            <a:prstGeom prst="rect">
              <a:avLst/>
            </a:prstGeom>
            <a:noFill/>
            <a:ln w="9525">
              <a:noFill/>
              <a:miter lim="800000"/>
              <a:headEnd/>
              <a:tailEnd/>
            </a:ln>
          </p:spPr>
        </p:pic>
      </p:grpSp>
      <p:sp>
        <p:nvSpPr>
          <p:cNvPr id="13" name="12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143000" y="381000"/>
            <a:ext cx="74676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3200" b="1" i="1">
                <a:solidFill>
                  <a:schemeClr val="folHlink"/>
                </a:solidFill>
                <a:effectLst>
                  <a:outerShdw blurRad="38100" dist="38100" dir="2700000" algn="tl">
                    <a:srgbClr val="000000"/>
                  </a:outerShdw>
                </a:effectLst>
                <a:latin typeface="Arial" pitchFamily="34" charset="0"/>
              </a:rPr>
              <a:t>Internet</a:t>
            </a:r>
            <a:br>
              <a:rPr lang="es-ES_tradnl" sz="3200" b="1" i="1">
                <a:solidFill>
                  <a:schemeClr val="folHlink"/>
                </a:solidFill>
                <a:effectLst>
                  <a:outerShdw blurRad="38100" dist="38100" dir="2700000" algn="tl">
                    <a:srgbClr val="000000"/>
                  </a:outerShdw>
                </a:effectLst>
                <a:latin typeface="Arial" pitchFamily="34" charset="0"/>
              </a:rPr>
            </a:br>
            <a:r>
              <a:rPr lang="es-ES_tradnl" sz="3200" b="1" i="1">
                <a:solidFill>
                  <a:schemeClr val="folHlink"/>
                </a:solidFill>
                <a:effectLst>
                  <a:outerShdw blurRad="38100" dist="38100" dir="2700000" algn="tl">
                    <a:srgbClr val="000000"/>
                  </a:outerShdw>
                </a:effectLst>
                <a:latin typeface="Arial" pitchFamily="34" charset="0"/>
              </a:rPr>
              <a:t>Organos/Organizaciones Formales</a:t>
            </a:r>
          </a:p>
        </p:txBody>
      </p:sp>
      <p:pic>
        <p:nvPicPr>
          <p:cNvPr id="33795" name="Picture 14"/>
          <p:cNvPicPr>
            <a:picLocks noChangeAspect="1" noChangeArrowheads="1"/>
          </p:cNvPicPr>
          <p:nvPr/>
        </p:nvPicPr>
        <p:blipFill>
          <a:blip r:embed="rId2" cstate="print"/>
          <a:srcRect/>
          <a:stretch>
            <a:fillRect/>
          </a:stretch>
        </p:blipFill>
        <p:spPr bwMode="auto">
          <a:xfrm>
            <a:off x="1619250" y="1700213"/>
            <a:ext cx="6840538" cy="3276600"/>
          </a:xfrm>
          <a:prstGeom prst="rect">
            <a:avLst/>
          </a:prstGeom>
          <a:gradFill rotWithShape="0">
            <a:gsLst>
              <a:gs pos="0">
                <a:srgbClr val="003366"/>
              </a:gs>
              <a:gs pos="50000">
                <a:srgbClr val="0099CC"/>
              </a:gs>
              <a:gs pos="100000">
                <a:srgbClr val="003366"/>
              </a:gs>
            </a:gsLst>
            <a:lin ang="2700000" scaled="1"/>
          </a:gradFill>
          <a:ln w="76200" algn="ctr">
            <a:solidFill>
              <a:srgbClr val="CCFFFF"/>
            </a:solidFill>
            <a:miter lim="800000"/>
            <a:headEnd/>
            <a:tailEnd/>
          </a:ln>
        </p:spPr>
      </p:pic>
      <p:pic>
        <p:nvPicPr>
          <p:cNvPr id="33796" name="Picture 15"/>
          <p:cNvPicPr>
            <a:picLocks noChangeAspect="1" noChangeArrowheads="1"/>
          </p:cNvPicPr>
          <p:nvPr/>
        </p:nvPicPr>
        <p:blipFill>
          <a:blip r:embed="rId3" cstate="print"/>
          <a:srcRect/>
          <a:stretch>
            <a:fillRect/>
          </a:stretch>
        </p:blipFill>
        <p:spPr bwMode="auto">
          <a:xfrm>
            <a:off x="1619250" y="4941888"/>
            <a:ext cx="6840538" cy="1916112"/>
          </a:xfrm>
          <a:prstGeom prst="rect">
            <a:avLst/>
          </a:prstGeom>
          <a:gradFill rotWithShape="0">
            <a:gsLst>
              <a:gs pos="0">
                <a:srgbClr val="003366"/>
              </a:gs>
              <a:gs pos="50000">
                <a:srgbClr val="0099CC"/>
              </a:gs>
              <a:gs pos="100000">
                <a:srgbClr val="003366"/>
              </a:gs>
            </a:gsLst>
            <a:lin ang="2700000" scaled="1"/>
          </a:gradFill>
          <a:ln w="76200" algn="ctr">
            <a:solidFill>
              <a:srgbClr val="CCFFFF"/>
            </a:solidFill>
            <a:miter lim="800000"/>
            <a:headEnd/>
            <a:tailEnd/>
          </a:ln>
        </p:spPr>
      </p:pic>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219200" y="228600"/>
            <a:ext cx="73914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3200" b="1" i="1">
                <a:solidFill>
                  <a:schemeClr val="folHlink"/>
                </a:solidFill>
                <a:effectLst>
                  <a:outerShdw blurRad="38100" dist="38100" dir="2700000" algn="tl">
                    <a:srgbClr val="000000"/>
                  </a:outerShdw>
                </a:effectLst>
                <a:latin typeface="Arial" pitchFamily="34" charset="0"/>
              </a:rPr>
              <a:t>Internet</a:t>
            </a:r>
            <a:br>
              <a:rPr lang="es-ES_tradnl" sz="3200" b="1" i="1">
                <a:solidFill>
                  <a:schemeClr val="folHlink"/>
                </a:solidFill>
                <a:effectLst>
                  <a:outerShdw blurRad="38100" dist="38100" dir="2700000" algn="tl">
                    <a:srgbClr val="000000"/>
                  </a:outerShdw>
                </a:effectLst>
                <a:latin typeface="Arial" pitchFamily="34" charset="0"/>
              </a:rPr>
            </a:br>
            <a:r>
              <a:rPr lang="es-ES_tradnl" sz="3200" b="1" i="1">
                <a:solidFill>
                  <a:schemeClr val="folHlink"/>
                </a:solidFill>
                <a:effectLst>
                  <a:outerShdw blurRad="38100" dist="38100" dir="2700000" algn="tl">
                    <a:srgbClr val="000000"/>
                  </a:outerShdw>
                </a:effectLst>
                <a:latin typeface="Arial" pitchFamily="34" charset="0"/>
              </a:rPr>
              <a:t>Organos/Organizaciones Formales</a:t>
            </a:r>
          </a:p>
        </p:txBody>
      </p:sp>
      <p:sp>
        <p:nvSpPr>
          <p:cNvPr id="34819" name="Rectangle 3"/>
          <p:cNvSpPr>
            <a:spLocks noGrp="1" noChangeArrowheads="1"/>
          </p:cNvSpPr>
          <p:nvPr>
            <p:ph type="body" idx="1"/>
          </p:nvPr>
        </p:nvSpPr>
        <p:spPr>
          <a:xfrm>
            <a:off x="685800" y="1676400"/>
            <a:ext cx="7924800" cy="4648200"/>
          </a:xfrm>
          <a:solidFill>
            <a:schemeClr val="hlink"/>
          </a:solidFill>
          <a:ln w="76200">
            <a:solidFill>
              <a:srgbClr val="00FFFF"/>
            </a:solidFill>
          </a:ln>
        </p:spPr>
        <p:txBody>
          <a:bodyPr/>
          <a:lstStyle/>
          <a:p>
            <a:r>
              <a:rPr lang="es-ES_tradnl" sz="3600" b="1" i="1">
                <a:latin typeface="Arial" pitchFamily="34" charset="0"/>
              </a:rPr>
              <a:t>ISP (Internet Service Provider)</a:t>
            </a:r>
            <a:endParaRPr lang="es-ES_tradnl" sz="3600" i="1">
              <a:latin typeface="Arial" pitchFamily="34" charset="0"/>
            </a:endParaRPr>
          </a:p>
          <a:p>
            <a:pPr lvl="1"/>
            <a:r>
              <a:rPr lang="es-ES_tradnl" sz="3200" i="1">
                <a:latin typeface="Arial" pitchFamily="34" charset="0"/>
              </a:rPr>
              <a:t>Organización Comercial que provee servicios o Acceso a Internet a sus Suscriptores u Organizaciones.</a:t>
            </a:r>
          </a:p>
          <a:p>
            <a:pPr lvl="1"/>
            <a:r>
              <a:rPr lang="es-ES_tradnl" i="1">
                <a:latin typeface="Arial" pitchFamily="34" charset="0"/>
              </a:rPr>
              <a:t>Debe Proveer</a:t>
            </a:r>
          </a:p>
          <a:p>
            <a:pPr lvl="2"/>
            <a:r>
              <a:rPr lang="es-ES_tradnl" i="1">
                <a:latin typeface="Arial" pitchFamily="34" charset="0"/>
              </a:rPr>
              <a:t>Señal de Comunicaciones.</a:t>
            </a:r>
          </a:p>
          <a:p>
            <a:pPr lvl="2"/>
            <a:r>
              <a:rPr lang="es-ES_tradnl" i="1">
                <a:latin typeface="Arial" pitchFamily="34" charset="0"/>
              </a:rPr>
              <a:t>Números y Nombres de Dominio.</a:t>
            </a:r>
          </a:p>
          <a:p>
            <a:pPr lvl="2"/>
            <a:r>
              <a:rPr lang="es-ES_tradnl" i="1">
                <a:latin typeface="Arial" pitchFamily="34" charset="0"/>
              </a:rPr>
              <a:t>Servicio de Soporte Técnico.</a:t>
            </a:r>
          </a:p>
          <a:p>
            <a:pPr lvl="2"/>
            <a:r>
              <a:rPr lang="es-ES_tradnl" i="1">
                <a:latin typeface="Arial" pitchFamily="34" charset="0"/>
              </a:rPr>
              <a:t>Otros Servicios .</a:t>
            </a:r>
            <a:endParaRPr lang="es-ES_tradnl"/>
          </a:p>
        </p:txBody>
      </p:sp>
      <p:sp>
        <p:nvSpPr>
          <p:cNvPr id="4" name="3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descr="Papel seda azul"/>
          <p:cNvSpPr>
            <a:spLocks noGrp="1" noChangeArrowheads="1"/>
          </p:cNvSpPr>
          <p:nvPr>
            <p:ph type="title"/>
          </p:nvPr>
        </p:nvSpPr>
        <p:spPr>
          <a:xfrm>
            <a:off x="0" y="304800"/>
            <a:ext cx="9144000" cy="990600"/>
          </a:xfrm>
          <a:blipFill dpi="0" rotWithShape="0">
            <a:blip r:embed="rId3" cstate="print"/>
            <a:srcRect/>
            <a:tile tx="0" ty="0" sx="100000" sy="100000" flip="none" algn="tl"/>
          </a:blipFill>
          <a:ln w="76200" cap="flat">
            <a:solidFill>
              <a:srgbClr val="0000FF"/>
            </a:solidFill>
          </a:ln>
        </p:spPr>
        <p:txBody>
          <a:bodyPr/>
          <a:lstStyle/>
          <a:p>
            <a:pPr>
              <a:defRPr/>
            </a:pPr>
            <a:r>
              <a:rPr lang="es-ES_tradnl" sz="3200" b="1" i="1">
                <a:solidFill>
                  <a:srgbClr val="800000"/>
                </a:solidFill>
                <a:effectLst>
                  <a:outerShdw blurRad="38100" dist="38100" dir="2700000" algn="tl">
                    <a:srgbClr val="000000"/>
                  </a:outerShdw>
                </a:effectLst>
                <a:latin typeface="Arial" pitchFamily="34" charset="0"/>
              </a:rPr>
              <a:t>ATM Modo Asincrónico de Transmisión</a:t>
            </a:r>
            <a:br>
              <a:rPr lang="es-ES_tradnl" sz="3200" b="1" i="1">
                <a:solidFill>
                  <a:srgbClr val="800000"/>
                </a:solidFill>
                <a:effectLst>
                  <a:outerShdw blurRad="38100" dist="38100" dir="2700000" algn="tl">
                    <a:srgbClr val="000000"/>
                  </a:outerShdw>
                </a:effectLst>
                <a:latin typeface="Arial" pitchFamily="34" charset="0"/>
              </a:rPr>
            </a:br>
            <a:r>
              <a:rPr lang="es-ES_tradnl" sz="3200" b="1" i="1">
                <a:solidFill>
                  <a:srgbClr val="800000"/>
                </a:solidFill>
                <a:effectLst>
                  <a:outerShdw blurRad="38100" dist="38100" dir="2700000" algn="tl">
                    <a:srgbClr val="000000"/>
                  </a:outerShdw>
                </a:effectLst>
                <a:latin typeface="Arial" pitchFamily="34" charset="0"/>
              </a:rPr>
              <a:t>Estructura Internet Año 2000</a:t>
            </a:r>
          </a:p>
        </p:txBody>
      </p:sp>
      <p:sp>
        <p:nvSpPr>
          <p:cNvPr id="160771" name="Text Box 3"/>
          <p:cNvSpPr txBox="1">
            <a:spLocks noChangeArrowheads="1"/>
          </p:cNvSpPr>
          <p:nvPr/>
        </p:nvSpPr>
        <p:spPr bwMode="auto">
          <a:xfrm>
            <a:off x="228600" y="1524000"/>
            <a:ext cx="8686800" cy="4375150"/>
          </a:xfrm>
          <a:prstGeom prst="rect">
            <a:avLst/>
          </a:prstGeom>
          <a:solidFill>
            <a:schemeClr val="hlink"/>
          </a:solidFill>
          <a:ln w="76200">
            <a:solidFill>
              <a:schemeClr val="accent2"/>
            </a:solidFill>
            <a:miter lim="800000"/>
            <a:headEnd/>
            <a:tailEnd/>
          </a:ln>
          <a:effectLst/>
        </p:spPr>
        <p:txBody>
          <a:bodyPr>
            <a:spAutoFit/>
          </a:bodyPr>
          <a:lstStyle/>
          <a:p>
            <a:pPr>
              <a:buFontTx/>
              <a:buChar char="•"/>
              <a:defRPr/>
            </a:pPr>
            <a:r>
              <a:rPr lang="es-MX" sz="4400" i="1" dirty="0">
                <a:solidFill>
                  <a:schemeClr val="tx2"/>
                </a:solidFill>
                <a:effectLst>
                  <a:outerShdw blurRad="38100" dist="38100" dir="2700000" algn="tl">
                    <a:srgbClr val="000000"/>
                  </a:outerShdw>
                </a:effectLst>
                <a:latin typeface="Arial" pitchFamily="34" charset="0"/>
              </a:rPr>
              <a:t>NAP :</a:t>
            </a:r>
            <a:r>
              <a:rPr lang="es-MX" sz="4400" dirty="0">
                <a:solidFill>
                  <a:schemeClr val="tx2"/>
                </a:solidFill>
                <a:latin typeface="Arial" pitchFamily="34" charset="0"/>
              </a:rPr>
              <a:t> </a:t>
            </a:r>
            <a:r>
              <a:rPr lang="es-MX" sz="4400" b="1" i="1" dirty="0">
                <a:solidFill>
                  <a:schemeClr val="accent2"/>
                </a:solidFill>
                <a:effectLst>
                  <a:outerShdw blurRad="38100" dist="38100" dir="2700000" algn="tl">
                    <a:srgbClr val="000000"/>
                  </a:outerShdw>
                </a:effectLst>
                <a:latin typeface="Arial" pitchFamily="34" charset="0"/>
              </a:rPr>
              <a:t>Network Access Point</a:t>
            </a:r>
          </a:p>
          <a:p>
            <a:pPr lvl="1">
              <a:defRPr/>
            </a:pPr>
            <a:r>
              <a:rPr lang="es-MX" sz="4400" b="1" i="1" dirty="0">
                <a:solidFill>
                  <a:schemeClr val="accent2"/>
                </a:solidFill>
                <a:effectLst>
                  <a:outerShdw blurRad="38100" dist="38100" dir="2700000" algn="tl">
                    <a:srgbClr val="000000"/>
                  </a:outerShdw>
                </a:effectLst>
                <a:latin typeface="Arial" pitchFamily="34" charset="0"/>
              </a:rPr>
              <a:t>		(</a:t>
            </a:r>
            <a:r>
              <a:rPr lang="es-MX" sz="4400" b="1" i="1" dirty="0" err="1">
                <a:solidFill>
                  <a:schemeClr val="accent2"/>
                </a:solidFill>
                <a:effectLst>
                  <a:outerShdw blurRad="38100" dist="38100" dir="2700000" algn="tl">
                    <a:srgbClr val="000000"/>
                  </a:outerShdw>
                </a:effectLst>
                <a:latin typeface="Arial" pitchFamily="34" charset="0"/>
              </a:rPr>
              <a:t>Switch</a:t>
            </a:r>
            <a:r>
              <a:rPr lang="es-MX" sz="4400" b="1" i="1" dirty="0">
                <a:solidFill>
                  <a:schemeClr val="accent2"/>
                </a:solidFill>
                <a:effectLst>
                  <a:outerShdw blurRad="38100" dist="38100" dir="2700000" algn="tl">
                    <a:srgbClr val="000000"/>
                  </a:outerShdw>
                </a:effectLst>
                <a:latin typeface="Arial" pitchFamily="34" charset="0"/>
              </a:rPr>
              <a:t> ATM /FDDI)</a:t>
            </a:r>
          </a:p>
          <a:p>
            <a:pPr lvl="1">
              <a:defRPr/>
            </a:pPr>
            <a:endParaRPr lang="es-MX" sz="4400" b="1" i="1" dirty="0">
              <a:solidFill>
                <a:schemeClr val="accent2"/>
              </a:solidFill>
              <a:effectLst>
                <a:outerShdw blurRad="38100" dist="38100" dir="2700000" algn="tl">
                  <a:srgbClr val="000000"/>
                </a:outerShdw>
              </a:effectLst>
              <a:latin typeface="Arial" pitchFamily="34" charset="0"/>
            </a:endParaRP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rPr>
              <a:t>NAP</a:t>
            </a:r>
            <a:r>
              <a:rPr lang="es-MX" sz="2800" dirty="0">
                <a:solidFill>
                  <a:schemeClr val="tx2"/>
                </a:solidFill>
                <a:latin typeface="Arial" pitchFamily="34" charset="0"/>
              </a:rPr>
              <a:t> de Sprint </a:t>
            </a:r>
            <a:r>
              <a:rPr lang="es-MX" sz="2800" dirty="0">
                <a:solidFill>
                  <a:schemeClr val="tx2"/>
                </a:solidFill>
                <a:latin typeface="Arial" pitchFamily="34" charset="0"/>
                <a:sym typeface="Wingdings 3" pitchFamily="18" charset="2"/>
              </a:rPr>
              <a:t> </a:t>
            </a:r>
            <a:r>
              <a:rPr lang="es-MX" sz="2800" dirty="0" err="1">
                <a:solidFill>
                  <a:schemeClr val="tx2"/>
                </a:solidFill>
                <a:latin typeface="Arial" pitchFamily="34" charset="0"/>
                <a:sym typeface="Wingdings 3" pitchFamily="18" charset="2"/>
              </a:rPr>
              <a:t>Pennauken</a:t>
            </a:r>
            <a:r>
              <a:rPr lang="es-MX" sz="2800" dirty="0">
                <a:solidFill>
                  <a:schemeClr val="tx2"/>
                </a:solidFill>
                <a:latin typeface="Arial" pitchFamily="34" charset="0"/>
                <a:sym typeface="Wingdings 3" pitchFamily="18" charset="2"/>
              </a:rPr>
              <a:t> –NJ</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3600" dirty="0">
                <a:solidFill>
                  <a:schemeClr val="tx2"/>
                </a:solidFill>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a:t>
            </a:r>
            <a:r>
              <a:rPr lang="es-MX" sz="2800" dirty="0" err="1">
                <a:solidFill>
                  <a:schemeClr val="tx2"/>
                </a:solidFill>
                <a:latin typeface="Arial" pitchFamily="34" charset="0"/>
                <a:sym typeface="Wingdings 3" pitchFamily="18" charset="2"/>
              </a:rPr>
              <a:t>Pac</a:t>
            </a:r>
            <a:r>
              <a:rPr lang="es-MX" sz="2800" dirty="0">
                <a:solidFill>
                  <a:schemeClr val="tx2"/>
                </a:solidFill>
                <a:latin typeface="Arial" pitchFamily="34" charset="0"/>
                <a:sym typeface="Wingdings 3" pitchFamily="18" charset="2"/>
              </a:rPr>
              <a:t> BELL </a:t>
            </a:r>
            <a:r>
              <a:rPr lang="es-MX" dirty="0">
                <a:solidFill>
                  <a:schemeClr val="tx2"/>
                </a:solidFill>
                <a:latin typeface="Arial" pitchFamily="34" charset="0"/>
                <a:sym typeface="Wingdings 3" pitchFamily="18" charset="2"/>
              </a:rPr>
              <a:t>San Francisco – California</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 </a:t>
            </a:r>
            <a:r>
              <a:rPr lang="es-MX" sz="2800" dirty="0">
                <a:solidFill>
                  <a:schemeClr val="tx2"/>
                </a:solidFill>
                <a:latin typeface="Arial" pitchFamily="34" charset="0"/>
                <a:sym typeface="Wingdings 3" pitchFamily="18" charset="2"/>
              </a:rPr>
              <a:t>AADS  Chicago</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2800" b="1" i="1" dirty="0">
                <a:solidFill>
                  <a:schemeClr val="tx2"/>
                </a:solidFill>
                <a:effectLst>
                  <a:outerShdw blurRad="38100" dist="38100" dir="2700000" algn="tl">
                    <a:srgbClr val="000000"/>
                  </a:outerShdw>
                </a:effectLst>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MFS  </a:t>
            </a:r>
            <a:r>
              <a:rPr lang="es-MX" sz="2800" dirty="0" err="1">
                <a:solidFill>
                  <a:schemeClr val="tx2"/>
                </a:solidFill>
                <a:latin typeface="Arial" pitchFamily="34" charset="0"/>
                <a:sym typeface="Wingdings 3" pitchFamily="18" charset="2"/>
              </a:rPr>
              <a:t>Datanet</a:t>
            </a:r>
            <a:r>
              <a:rPr lang="es-MX" sz="2800" dirty="0">
                <a:solidFill>
                  <a:schemeClr val="tx2"/>
                </a:solidFill>
                <a:latin typeface="Arial" pitchFamily="34" charset="0"/>
                <a:sym typeface="Wingdings 3" pitchFamily="18" charset="2"/>
              </a:rPr>
              <a:t>  Washington D.C.</a:t>
            </a:r>
            <a:endParaRPr lang="es-AR" sz="4400" dirty="0">
              <a:solidFill>
                <a:schemeClr val="tx2"/>
              </a:solidFill>
              <a:latin typeface="Arial" pitchFamily="34"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descr="Papel seda azul"/>
          <p:cNvSpPr>
            <a:spLocks noGrp="1" noChangeArrowheads="1"/>
          </p:cNvSpPr>
          <p:nvPr>
            <p:ph type="title"/>
          </p:nvPr>
        </p:nvSpPr>
        <p:spPr>
          <a:xfrm>
            <a:off x="250825" y="304800"/>
            <a:ext cx="8893175" cy="9906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a:solidFill>
                  <a:srgbClr val="800000"/>
                </a:solidFill>
                <a:effectLst>
                  <a:outerShdw blurRad="38100" dist="38100" dir="2700000" algn="tl">
                    <a:srgbClr val="000000"/>
                  </a:outerShdw>
                </a:effectLst>
                <a:latin typeface="Arial" pitchFamily="34" charset="0"/>
              </a:rPr>
              <a:t>Estructura Internet Argentina</a:t>
            </a:r>
          </a:p>
        </p:txBody>
      </p:sp>
      <p:sp>
        <p:nvSpPr>
          <p:cNvPr id="161795" name="Text Box 3"/>
          <p:cNvSpPr txBox="1">
            <a:spLocks noChangeArrowheads="1"/>
          </p:cNvSpPr>
          <p:nvPr/>
        </p:nvSpPr>
        <p:spPr bwMode="auto">
          <a:xfrm>
            <a:off x="228600" y="1524000"/>
            <a:ext cx="8686800" cy="3582988"/>
          </a:xfrm>
          <a:prstGeom prst="rect">
            <a:avLst/>
          </a:prstGeom>
          <a:solidFill>
            <a:schemeClr val="hlink"/>
          </a:solidFill>
          <a:ln w="76200">
            <a:solidFill>
              <a:schemeClr val="accent2"/>
            </a:solidFill>
            <a:miter lim="800000"/>
            <a:headEnd/>
            <a:tailEnd/>
          </a:ln>
          <a:effectLst/>
        </p:spPr>
        <p:txBody>
          <a:bodyPr>
            <a:spAutoFit/>
          </a:bodyPr>
          <a:lstStyle/>
          <a:p>
            <a:pPr>
              <a:buFontTx/>
              <a:buChar char="•"/>
              <a:defRPr/>
            </a:pPr>
            <a:r>
              <a:rPr lang="es-MX" sz="4400" i="1">
                <a:solidFill>
                  <a:schemeClr val="tx2"/>
                </a:solidFill>
                <a:effectLst>
                  <a:outerShdw blurRad="38100" dist="38100" dir="2700000" algn="tl">
                    <a:srgbClr val="000000"/>
                  </a:outerShdw>
                </a:effectLst>
                <a:latin typeface="Arial" pitchFamily="34" charset="0"/>
              </a:rPr>
              <a:t>NAP :</a:t>
            </a:r>
            <a:r>
              <a:rPr lang="es-MX" sz="4400">
                <a:solidFill>
                  <a:schemeClr val="tx2"/>
                </a:solidFill>
                <a:latin typeface="Arial" pitchFamily="34" charset="0"/>
              </a:rPr>
              <a:t> </a:t>
            </a:r>
            <a:r>
              <a:rPr lang="es-MX" sz="4400" b="1" i="1">
                <a:solidFill>
                  <a:schemeClr val="accent2"/>
                </a:solidFill>
                <a:effectLst>
                  <a:outerShdw blurRad="38100" dist="38100" dir="2700000" algn="tl">
                    <a:srgbClr val="000000"/>
                  </a:outerShdw>
                </a:effectLst>
                <a:latin typeface="Arial" pitchFamily="34" charset="0"/>
              </a:rPr>
              <a:t>Network Access Point</a:t>
            </a:r>
          </a:p>
          <a:p>
            <a:pPr lvl="1">
              <a:defRPr/>
            </a:pPr>
            <a:r>
              <a:rPr lang="es-MX" sz="4400" b="1" i="1">
                <a:solidFill>
                  <a:schemeClr val="accent2"/>
                </a:solidFill>
                <a:effectLst>
                  <a:outerShdw blurRad="38100" dist="38100" dir="2700000" algn="tl">
                    <a:srgbClr val="000000"/>
                  </a:outerShdw>
                </a:effectLst>
                <a:latin typeface="Arial" pitchFamily="34" charset="0"/>
              </a:rPr>
              <a:t>		</a:t>
            </a:r>
          </a:p>
          <a:p>
            <a:pPr lvl="1">
              <a:buFont typeface="Wingdings" pitchFamily="2" charset="2"/>
              <a:buChar char="ü"/>
              <a:defRPr/>
            </a:pPr>
            <a:r>
              <a:rPr lang="es-MX" sz="3600" b="1" i="1">
                <a:solidFill>
                  <a:schemeClr val="tx2"/>
                </a:solidFill>
                <a:effectLst>
                  <a:outerShdw blurRad="38100" dist="38100" dir="2700000" algn="tl">
                    <a:srgbClr val="000000"/>
                  </a:outerShdw>
                </a:effectLst>
                <a:latin typeface="Arial" pitchFamily="34" charset="0"/>
              </a:rPr>
              <a:t>NAP</a:t>
            </a:r>
            <a:r>
              <a:rPr lang="es-MX" sz="2800">
                <a:solidFill>
                  <a:schemeClr val="tx2"/>
                </a:solidFill>
                <a:latin typeface="Arial" pitchFamily="34" charset="0"/>
              </a:rPr>
              <a:t> de  Telefonica </a:t>
            </a:r>
            <a:r>
              <a:rPr lang="es-MX" sz="2800">
                <a:solidFill>
                  <a:schemeClr val="tx2"/>
                </a:solidFill>
                <a:latin typeface="Arial" pitchFamily="34" charset="0"/>
                <a:sym typeface="Wingdings 3" pitchFamily="18" charset="2"/>
              </a:rPr>
              <a:t> Buenos Aires</a:t>
            </a:r>
          </a:p>
          <a:p>
            <a:pPr lvl="1">
              <a:buFont typeface="Wingdings" pitchFamily="2" charset="2"/>
              <a:buChar char="ü"/>
              <a:defRPr/>
            </a:pPr>
            <a:r>
              <a:rPr lang="es-MX" sz="3600" b="1" i="1">
                <a:solidFill>
                  <a:schemeClr val="tx2"/>
                </a:solidFill>
                <a:effectLst>
                  <a:outerShdw blurRad="38100" dist="38100" dir="2700000" algn="tl">
                    <a:srgbClr val="000000"/>
                  </a:outerShdw>
                </a:effectLst>
                <a:latin typeface="Arial" pitchFamily="34" charset="0"/>
                <a:sym typeface="Wingdings 3" pitchFamily="18" charset="2"/>
              </a:rPr>
              <a:t>NAP</a:t>
            </a:r>
            <a:r>
              <a:rPr lang="es-MX" sz="3600">
                <a:solidFill>
                  <a:schemeClr val="tx2"/>
                </a:solidFill>
                <a:latin typeface="Arial" pitchFamily="34" charset="0"/>
                <a:sym typeface="Wingdings 3" pitchFamily="18" charset="2"/>
              </a:rPr>
              <a:t> </a:t>
            </a:r>
            <a:r>
              <a:rPr lang="es-MX" sz="2800">
                <a:solidFill>
                  <a:schemeClr val="tx2"/>
                </a:solidFill>
                <a:latin typeface="Arial" pitchFamily="34" charset="0"/>
                <a:sym typeface="Wingdings 3" pitchFamily="18" charset="2"/>
              </a:rPr>
              <a:t>de  Telecom     Buenos Aires</a:t>
            </a:r>
            <a:endParaRPr lang="es-MX">
              <a:solidFill>
                <a:schemeClr val="tx2"/>
              </a:solidFill>
              <a:latin typeface="Arial" pitchFamily="34" charset="0"/>
              <a:sym typeface="Wingdings 3" pitchFamily="18" charset="2"/>
            </a:endParaRPr>
          </a:p>
          <a:p>
            <a:pPr lvl="1">
              <a:buFont typeface="Wingdings" pitchFamily="2" charset="2"/>
              <a:buChar char="ü"/>
              <a:defRPr/>
            </a:pPr>
            <a:r>
              <a:rPr lang="es-MX" sz="3600" b="1" i="1">
                <a:solidFill>
                  <a:schemeClr val="tx2"/>
                </a:solidFill>
                <a:effectLst>
                  <a:outerShdw blurRad="38100" dist="38100" dir="2700000" algn="tl">
                    <a:srgbClr val="000000"/>
                  </a:outerShdw>
                </a:effectLst>
                <a:latin typeface="Arial" pitchFamily="34" charset="0"/>
                <a:sym typeface="Wingdings 3" pitchFamily="18" charset="2"/>
              </a:rPr>
              <a:t>NAP </a:t>
            </a:r>
            <a:r>
              <a:rPr lang="es-MX" sz="2800">
                <a:solidFill>
                  <a:schemeClr val="tx2"/>
                </a:solidFill>
                <a:latin typeface="Arial" pitchFamily="34" charset="0"/>
                <a:sym typeface="Wingdings 3" pitchFamily="18" charset="2"/>
              </a:rPr>
              <a:t>de   Cabase     Buenos Aires </a:t>
            </a:r>
          </a:p>
          <a:p>
            <a:pPr lvl="2">
              <a:buFont typeface="Wingdings" pitchFamily="2" charset="2"/>
              <a:buNone/>
              <a:defRPr/>
            </a:pPr>
            <a:r>
              <a:rPr lang="es-MX" sz="2800">
                <a:solidFill>
                  <a:schemeClr val="tx2"/>
                </a:solidFill>
                <a:latin typeface="Arial" pitchFamily="34" charset="0"/>
                <a:sym typeface="Wingdings 3" pitchFamily="18" charset="2"/>
              </a:rPr>
              <a:t>(Camara Argentina de Base de Datos)  </a:t>
            </a:r>
            <a:endParaRPr lang="es-AR" sz="2800">
              <a:solidFill>
                <a:schemeClr val="tx2"/>
              </a:solidFill>
              <a:latin typeface="Arial" pitchFamily="34" charset="0"/>
              <a:sym typeface="Wingdings 3" pitchFamily="18" charset="2"/>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subTitle" idx="4294967295"/>
          </p:nvPr>
        </p:nvSpPr>
        <p:spPr>
          <a:xfrm>
            <a:off x="-28195" y="4653136"/>
            <a:ext cx="9144000" cy="2182857"/>
          </a:xfr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a:solidFill>
                  <a:srgbClr val="333399"/>
                </a:solidFill>
                <a:latin typeface="Arial" pitchFamily="34" charset="0"/>
              </a:rPr>
              <a:t>PABLO ALEJANDRO LENA</a:t>
            </a:r>
          </a:p>
          <a:p>
            <a:pPr marL="0" indent="0" algn="ctr">
              <a:lnSpc>
                <a:spcPct val="90000"/>
              </a:lnSpc>
              <a:buFontTx/>
              <a:buNone/>
            </a:pPr>
            <a:r>
              <a:rPr lang="es-ES_tradnl" sz="2800" b="1" i="1" dirty="0">
                <a:solidFill>
                  <a:srgbClr val="333399"/>
                </a:solidFill>
                <a:latin typeface="Arial" pitchFamily="34" charset="0"/>
                <a:hlinkClick r:id="rId3"/>
              </a:rPr>
              <a:t>plena@palermo.edu</a:t>
            </a:r>
            <a:endParaRPr lang="es-ES_tradnl" sz="2800" b="1" i="1" dirty="0">
              <a:solidFill>
                <a:srgbClr val="333399"/>
              </a:solidFill>
              <a:latin typeface="Arial" pitchFamily="34" charset="0"/>
            </a:endParaRPr>
          </a:p>
          <a:p>
            <a:pPr marL="0" indent="0" algn="ctr">
              <a:lnSpc>
                <a:spcPct val="90000"/>
              </a:lnSpc>
              <a:buFontTx/>
              <a:buNone/>
            </a:pPr>
            <a:r>
              <a:rPr lang="es-ES_tradnl" sz="2800" b="1" i="1" dirty="0">
                <a:solidFill>
                  <a:srgbClr val="333399"/>
                </a:solidFill>
                <a:latin typeface="Arial" pitchFamily="34" charset="0"/>
              </a:rPr>
              <a:t>legacena@gmail.com                 </a:t>
            </a:r>
          </a:p>
          <a:p>
            <a:pPr marL="0" indent="0" algn="ctr">
              <a:lnSpc>
                <a:spcPct val="90000"/>
              </a:lnSpc>
              <a:buFontTx/>
              <a:buNone/>
            </a:pPr>
            <a:r>
              <a:rPr lang="es-AR" sz="3600" b="1" i="1" u="sng" dirty="0">
                <a:solidFill>
                  <a:srgbClr val="333399"/>
                </a:solidFill>
                <a:latin typeface="Arial" pitchFamily="34" charset="0"/>
              </a:rPr>
              <a:t>2017</a:t>
            </a:r>
          </a:p>
        </p:txBody>
      </p:sp>
      <p:sp>
        <p:nvSpPr>
          <p:cNvPr id="81923" name="Rectangle 3"/>
          <p:cNvSpPr>
            <a:spLocks noGrp="1" noChangeArrowheads="1"/>
          </p:cNvSpPr>
          <p:nvPr>
            <p:ph type="ctrTitle" idx="4294967295"/>
          </p:nvPr>
        </p:nvSpPr>
        <p:spPr>
          <a:xfrm>
            <a:off x="395288" y="260648"/>
            <a:ext cx="8496300" cy="3888432"/>
          </a:xfr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br>
              <a:rPr lang="es-MX" b="1" i="1" dirty="0">
                <a:solidFill>
                  <a:srgbClr val="333399"/>
                </a:solidFill>
                <a:latin typeface="Arial" charset="0"/>
              </a:rPr>
            </a:b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b="1" i="1" u="sng" dirty="0">
              <a:solidFill>
                <a:srgbClr val="333399"/>
              </a:solidFill>
              <a:latin typeface="Arial" pitchFamily="34" charset="0"/>
            </a:endParaRPr>
          </a:p>
        </p:txBody>
      </p:sp>
      <p:sp>
        <p:nvSpPr>
          <p:cNvPr id="6" name="5 Marcador de pie de página"/>
          <p:cNvSpPr>
            <a:spLocks noGrp="1"/>
          </p:cNvSpPr>
          <p:nvPr>
            <p:ph type="ftr" sz="quarter" idx="11"/>
          </p:nvPr>
        </p:nvSpPr>
        <p:spPr/>
        <p:txBody>
          <a:bodyPr/>
          <a:lstStyle/>
          <a:p>
            <a:pP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295400" y="152400"/>
            <a:ext cx="7620000" cy="9144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n-US" sz="3200" b="1" i="1">
                <a:solidFill>
                  <a:schemeClr val="folHlink"/>
                </a:solidFill>
                <a:effectLst>
                  <a:outerShdw blurRad="38100" dist="38100" dir="2700000" algn="tl">
                    <a:srgbClr val="000000"/>
                  </a:outerShdw>
                </a:effectLst>
                <a:latin typeface="Arial" pitchFamily="34" charset="0"/>
              </a:rPr>
              <a:t>WWW2  -  Internet 2</a:t>
            </a:r>
            <a:endParaRPr lang="es-ES" sz="3200" b="1" i="1">
              <a:solidFill>
                <a:schemeClr val="folHlink"/>
              </a:solidFill>
              <a:effectLst>
                <a:outerShdw blurRad="38100" dist="38100" dir="2700000" algn="tl">
                  <a:srgbClr val="000000"/>
                </a:outerShdw>
              </a:effectLst>
              <a:latin typeface="Arial" pitchFamily="34" charset="0"/>
            </a:endParaRPr>
          </a:p>
        </p:txBody>
      </p:sp>
      <p:sp>
        <p:nvSpPr>
          <p:cNvPr id="1028" name="Rectangle 3"/>
          <p:cNvSpPr>
            <a:spLocks noGrp="1" noChangeArrowheads="1"/>
          </p:cNvSpPr>
          <p:nvPr>
            <p:ph type="body" idx="1"/>
          </p:nvPr>
        </p:nvSpPr>
        <p:spPr>
          <a:xfrm>
            <a:off x="0" y="1295400"/>
            <a:ext cx="9144000" cy="5029200"/>
          </a:xfrm>
          <a:solidFill>
            <a:schemeClr val="accent2"/>
          </a:solidFill>
          <a:ln w="76200">
            <a:solidFill>
              <a:schemeClr val="folHlink"/>
            </a:solidFill>
          </a:ln>
        </p:spPr>
        <p:txBody>
          <a:bodyPr/>
          <a:lstStyle/>
          <a:p>
            <a:pPr>
              <a:lnSpc>
                <a:spcPct val="90000"/>
              </a:lnSpc>
            </a:pPr>
            <a:r>
              <a:rPr lang="es-AR" b="1" i="1">
                <a:latin typeface="Arial Rounded MT Bold" pitchFamily="34" charset="0"/>
                <a:cs typeface="Times New Roman" pitchFamily="18" charset="0"/>
              </a:rPr>
              <a:t>Proyecto Tecnológico nacido en EEUU en el año 1996 </a:t>
            </a:r>
            <a:r>
              <a:rPr lang="es-ES_tradnl" b="1" i="1">
                <a:latin typeface="Arial Rounded MT Bold" pitchFamily="34" charset="0"/>
                <a:cs typeface="Times New Roman" pitchFamily="18" charset="0"/>
              </a:rPr>
              <a:t>con objetivos académicos</a:t>
            </a:r>
            <a:r>
              <a:rPr lang="es-AR" b="1" i="1">
                <a:latin typeface="Arial Rounded MT Bold" pitchFamily="34" charset="0"/>
                <a:cs typeface="Times New Roman" pitchFamily="18" charset="0"/>
              </a:rPr>
              <a:t>.</a:t>
            </a:r>
          </a:p>
          <a:p>
            <a:pPr>
              <a:lnSpc>
                <a:spcPct val="90000"/>
              </a:lnSpc>
            </a:pPr>
            <a:r>
              <a:rPr lang="es-AR" b="1" i="1">
                <a:latin typeface="Arial Rounded MT Bold" pitchFamily="34" charset="0"/>
                <a:cs typeface="Times New Roman" pitchFamily="18" charset="0"/>
              </a:rPr>
              <a:t>Consorcio Admistrador sin fines de Lucro (UCAID) - </a:t>
            </a:r>
            <a:r>
              <a:rPr lang="es-AR" sz="2400" b="1" i="1">
                <a:latin typeface="Arial Rounded MT Bold" pitchFamily="34" charset="0"/>
                <a:cs typeface="Times New Roman" pitchFamily="18" charset="0"/>
              </a:rPr>
              <a:t>University Corporation for Advanced Internet Developer)  </a:t>
            </a:r>
            <a:endParaRPr lang="es-AR" b="1" i="1">
              <a:latin typeface="Arial Rounded MT Bold" pitchFamily="34" charset="0"/>
              <a:cs typeface="Times New Roman" pitchFamily="18" charset="0"/>
            </a:endParaRPr>
          </a:p>
          <a:p>
            <a:pPr lvl="1">
              <a:lnSpc>
                <a:spcPct val="90000"/>
              </a:lnSpc>
            </a:pPr>
            <a:r>
              <a:rPr lang="es-AR" b="1" i="1">
                <a:latin typeface="Arial Rounded MT Bold" pitchFamily="34" charset="0"/>
                <a:cs typeface="Times New Roman" pitchFamily="18" charset="0"/>
              </a:rPr>
              <a:t>34 Universidades Americanas </a:t>
            </a:r>
          </a:p>
          <a:p>
            <a:pPr lvl="1">
              <a:lnSpc>
                <a:spcPct val="90000"/>
              </a:lnSpc>
            </a:pPr>
            <a:r>
              <a:rPr lang="es-AR" b="1" i="1">
                <a:latin typeface="Arial Rounded MT Bold" pitchFamily="34" charset="0"/>
                <a:cs typeface="Times New Roman" pitchFamily="18" charset="0"/>
              </a:rPr>
              <a:t>190 Instituciones del Mundo</a:t>
            </a:r>
            <a:endParaRPr lang="es-ES_tradnl" b="1" i="1">
              <a:latin typeface="Arial Rounded MT Bold" pitchFamily="34" charset="0"/>
              <a:cs typeface="Times New Roman" pitchFamily="18" charset="0"/>
            </a:endParaRPr>
          </a:p>
          <a:p>
            <a:pPr lvl="1">
              <a:lnSpc>
                <a:spcPct val="90000"/>
              </a:lnSpc>
            </a:pPr>
            <a:r>
              <a:rPr lang="es-ES_tradnl" b="1" i="1">
                <a:latin typeface="Arial Rounded MT Bold" pitchFamily="34" charset="0"/>
                <a:cs typeface="Times New Roman" pitchFamily="18" charset="0"/>
              </a:rPr>
              <a:t>Argentina Dic 2001</a:t>
            </a:r>
          </a:p>
          <a:p>
            <a:pPr lvl="1">
              <a:lnSpc>
                <a:spcPct val="90000"/>
              </a:lnSpc>
            </a:pPr>
            <a:r>
              <a:rPr lang="es-ES_tradnl" b="1" i="1">
                <a:latin typeface="Arial Rounded MT Bold" pitchFamily="34" charset="0"/>
                <a:cs typeface="Times New Roman" pitchFamily="18" charset="0"/>
              </a:rPr>
              <a:t>América </a:t>
            </a:r>
          </a:p>
          <a:p>
            <a:pPr lvl="2">
              <a:lnSpc>
                <a:spcPct val="90000"/>
              </a:lnSpc>
            </a:pPr>
            <a:r>
              <a:rPr lang="es-AR" b="1" i="1">
                <a:latin typeface="Arial Rounded MT Bold" pitchFamily="34" charset="0"/>
              </a:rPr>
              <a:t>Brasil - Chile - Mexico - Canada - Panama</a:t>
            </a:r>
          </a:p>
        </p:txBody>
      </p:sp>
      <p:graphicFrame>
        <p:nvGraphicFramePr>
          <p:cNvPr id="1026" name="Object 4"/>
          <p:cNvGraphicFramePr>
            <a:graphicFrameLocks noChangeAspect="1"/>
          </p:cNvGraphicFramePr>
          <p:nvPr/>
        </p:nvGraphicFramePr>
        <p:xfrm>
          <a:off x="7696200" y="228600"/>
          <a:ext cx="1066800" cy="736600"/>
        </p:xfrm>
        <a:graphic>
          <a:graphicData uri="http://schemas.openxmlformats.org/presentationml/2006/ole">
            <mc:AlternateContent xmlns:mc="http://schemas.openxmlformats.org/markup-compatibility/2006">
              <mc:Choice xmlns:v="urn:schemas-microsoft-com:vml" Requires="v">
                <p:oleObj spid="_x0000_s1040"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228600"/>
                        <a:ext cx="10668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447800" y="152400"/>
            <a:ext cx="75438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n-US" sz="3200" b="1" i="1">
                <a:solidFill>
                  <a:schemeClr val="folHlink"/>
                </a:solidFill>
                <a:effectLst>
                  <a:outerShdw blurRad="38100" dist="38100" dir="2700000" algn="tl">
                    <a:srgbClr val="000000"/>
                  </a:outerShdw>
                </a:effectLst>
                <a:latin typeface="Arial" pitchFamily="34" charset="0"/>
              </a:rPr>
              <a:t>WWW2  -  Internet 2</a:t>
            </a:r>
            <a:endParaRPr lang="es-ES" sz="3200" b="1" i="1">
              <a:solidFill>
                <a:schemeClr val="folHlink"/>
              </a:solidFill>
              <a:effectLst>
                <a:outerShdw blurRad="38100" dist="38100" dir="2700000" algn="tl">
                  <a:srgbClr val="000000"/>
                </a:outerShdw>
              </a:effectLst>
              <a:latin typeface="Arial" pitchFamily="34" charset="0"/>
            </a:endParaRPr>
          </a:p>
        </p:txBody>
      </p:sp>
      <p:sp>
        <p:nvSpPr>
          <p:cNvPr id="2052" name="Rectangle 3"/>
          <p:cNvSpPr>
            <a:spLocks noGrp="1" noChangeArrowheads="1"/>
          </p:cNvSpPr>
          <p:nvPr>
            <p:ph type="body" idx="1"/>
          </p:nvPr>
        </p:nvSpPr>
        <p:spPr>
          <a:xfrm>
            <a:off x="0" y="1981200"/>
            <a:ext cx="8915400" cy="4038600"/>
          </a:xfrm>
          <a:solidFill>
            <a:schemeClr val="accent2"/>
          </a:solidFill>
          <a:ln w="76200" cap="flat">
            <a:solidFill>
              <a:schemeClr val="folHlink"/>
            </a:solidFill>
          </a:ln>
        </p:spPr>
        <p:txBody>
          <a:bodyPr/>
          <a:lstStyle/>
          <a:p>
            <a:pPr>
              <a:lnSpc>
                <a:spcPct val="90000"/>
              </a:lnSpc>
            </a:pPr>
            <a:r>
              <a:rPr lang="es-AR" b="1" i="1">
                <a:latin typeface="Arial Rounded MT Bold" pitchFamily="34" charset="0"/>
                <a:cs typeface="Times New Roman" pitchFamily="18" charset="0"/>
              </a:rPr>
              <a:t>Por que otra RED ?</a:t>
            </a:r>
          </a:p>
          <a:p>
            <a:pPr lvl="1">
              <a:lnSpc>
                <a:spcPct val="90000"/>
              </a:lnSpc>
            </a:pPr>
            <a:r>
              <a:rPr lang="es-AR" b="1" i="1">
                <a:latin typeface="Arial Rounded MT Bold" pitchFamily="34" charset="0"/>
                <a:cs typeface="Times New Roman" pitchFamily="18" charset="0"/>
              </a:rPr>
              <a:t>Internet no es academica en la Actualidad</a:t>
            </a:r>
          </a:p>
          <a:p>
            <a:pPr lvl="1">
              <a:lnSpc>
                <a:spcPct val="90000"/>
              </a:lnSpc>
            </a:pPr>
            <a:r>
              <a:rPr lang="es-AR" b="1" i="1">
                <a:latin typeface="Arial Rounded MT Bold" pitchFamily="34" charset="0"/>
                <a:cs typeface="Times New Roman" pitchFamily="18" charset="0"/>
              </a:rPr>
              <a:t>Red actual alberga intereses comerciales y particulares</a:t>
            </a:r>
          </a:p>
          <a:p>
            <a:pPr lvl="1">
              <a:lnSpc>
                <a:spcPct val="90000"/>
              </a:lnSpc>
            </a:pPr>
            <a:r>
              <a:rPr lang="es-AR" b="1" i="1">
                <a:latin typeface="Arial Rounded MT Bold" pitchFamily="34" charset="0"/>
                <a:cs typeface="Times New Roman" pitchFamily="18" charset="0"/>
              </a:rPr>
              <a:t>Los protocolos actuales de internet no garantizan la calidad del servicio (QoS)</a:t>
            </a:r>
          </a:p>
        </p:txBody>
      </p:sp>
      <p:graphicFrame>
        <p:nvGraphicFramePr>
          <p:cNvPr id="2050" name="Object 4"/>
          <p:cNvGraphicFramePr>
            <a:graphicFrameLocks noChangeAspect="1"/>
          </p:cNvGraphicFramePr>
          <p:nvPr/>
        </p:nvGraphicFramePr>
        <p:xfrm>
          <a:off x="7696200" y="381000"/>
          <a:ext cx="914400" cy="631825"/>
        </p:xfrm>
        <a:graphic>
          <a:graphicData uri="http://schemas.openxmlformats.org/presentationml/2006/ole">
            <mc:AlternateContent xmlns:mc="http://schemas.openxmlformats.org/markup-compatibility/2006">
              <mc:Choice xmlns:v="urn:schemas-microsoft-com:vml" Requires="v">
                <p:oleObj spid="_x0000_s2064"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447800" y="228600"/>
            <a:ext cx="72390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n-US" sz="3200" b="1" i="1">
                <a:solidFill>
                  <a:schemeClr val="folHlink"/>
                </a:solidFill>
                <a:effectLst>
                  <a:outerShdw blurRad="38100" dist="38100" dir="2700000" algn="tl">
                    <a:srgbClr val="000000"/>
                  </a:outerShdw>
                </a:effectLst>
                <a:latin typeface="Arial" pitchFamily="34" charset="0"/>
              </a:rPr>
              <a:t>WWW2  -  Internet 2</a:t>
            </a:r>
            <a:br>
              <a:rPr lang="en-US" sz="3200" b="1" i="1">
                <a:solidFill>
                  <a:schemeClr val="folHlink"/>
                </a:solidFill>
                <a:effectLst>
                  <a:outerShdw blurRad="38100" dist="38100" dir="2700000" algn="tl">
                    <a:srgbClr val="000000"/>
                  </a:outerShdw>
                </a:effectLst>
                <a:latin typeface="Arial" pitchFamily="34" charset="0"/>
              </a:rPr>
            </a:br>
            <a:r>
              <a:rPr lang="en-US" sz="3200" b="1" i="1">
                <a:solidFill>
                  <a:schemeClr val="folHlink"/>
                </a:solidFill>
                <a:effectLst>
                  <a:outerShdw blurRad="38100" dist="38100" dir="2700000" algn="tl">
                    <a:srgbClr val="000000"/>
                  </a:outerShdw>
                </a:effectLst>
                <a:latin typeface="Arial" pitchFamily="34" charset="0"/>
              </a:rPr>
              <a:t>Objetivos</a:t>
            </a:r>
            <a:endParaRPr lang="es-ES" sz="3200" b="1" i="1">
              <a:solidFill>
                <a:schemeClr val="folHlink"/>
              </a:solidFill>
              <a:effectLst>
                <a:outerShdw blurRad="38100" dist="38100" dir="2700000" algn="tl">
                  <a:srgbClr val="000000"/>
                </a:outerShdw>
              </a:effectLst>
              <a:latin typeface="Arial" pitchFamily="34" charset="0"/>
            </a:endParaRPr>
          </a:p>
        </p:txBody>
      </p:sp>
      <p:sp>
        <p:nvSpPr>
          <p:cNvPr id="3076" name="Rectangle 3"/>
          <p:cNvSpPr>
            <a:spLocks noGrp="1" noChangeArrowheads="1"/>
          </p:cNvSpPr>
          <p:nvPr>
            <p:ph type="body" idx="1"/>
          </p:nvPr>
        </p:nvSpPr>
        <p:spPr>
          <a:xfrm>
            <a:off x="0" y="1676400"/>
            <a:ext cx="9144000" cy="5029200"/>
          </a:xfrm>
          <a:solidFill>
            <a:schemeClr val="accent2"/>
          </a:solidFill>
          <a:ln w="76200" cap="flat">
            <a:solidFill>
              <a:schemeClr val="folHlink"/>
            </a:solidFill>
          </a:ln>
        </p:spPr>
        <p:txBody>
          <a:bodyPr/>
          <a:lstStyle/>
          <a:p>
            <a:r>
              <a:rPr lang="es-ES_tradnl" sz="2800" b="1" i="1">
                <a:latin typeface="Arial Rounded MT Bold" pitchFamily="34" charset="0"/>
                <a:cs typeface="Times New Roman" pitchFamily="18" charset="0"/>
              </a:rPr>
              <a:t>Crear aplicaciones p/investigación</a:t>
            </a:r>
          </a:p>
          <a:p>
            <a:r>
              <a:rPr lang="es-ES_tradnl" sz="2800" b="1" i="1">
                <a:latin typeface="Arial Rounded MT Bold" pitchFamily="34" charset="0"/>
                <a:cs typeface="Times New Roman" pitchFamily="18" charset="0"/>
              </a:rPr>
              <a:t>Acercar nuevas tecnologías </a:t>
            </a:r>
          </a:p>
          <a:p>
            <a:pPr lvl="1"/>
            <a:r>
              <a:rPr lang="es-ES_tradnl" sz="2400" b="1" i="1">
                <a:latin typeface="Arial Rounded MT Bold" pitchFamily="34" charset="0"/>
                <a:cs typeface="Times New Roman" pitchFamily="18" charset="0"/>
              </a:rPr>
              <a:t>Educación</a:t>
            </a:r>
          </a:p>
          <a:p>
            <a:pPr lvl="1"/>
            <a:r>
              <a:rPr lang="es-ES_tradnl" sz="2400" b="1" i="1">
                <a:latin typeface="Arial Rounded MT Bold" pitchFamily="34" charset="0"/>
                <a:cs typeface="Times New Roman" pitchFamily="18" charset="0"/>
              </a:rPr>
              <a:t>Medicina y Salud ETC.</a:t>
            </a:r>
          </a:p>
          <a:p>
            <a:r>
              <a:rPr lang="es-ES_tradnl" sz="2800" b="1" i="1">
                <a:latin typeface="Arial Rounded MT Bold" pitchFamily="34" charset="0"/>
                <a:cs typeface="Times New Roman" pitchFamily="18" charset="0"/>
              </a:rPr>
              <a:t>Transferir la tecnología de WWW2 a WWW</a:t>
            </a:r>
          </a:p>
          <a:p>
            <a:r>
              <a:rPr lang="es-ES_tradnl" sz="2800" b="1" i="1">
                <a:latin typeface="Arial Rounded MT Bold" pitchFamily="34" charset="0"/>
                <a:cs typeface="Times New Roman" pitchFamily="18" charset="0"/>
              </a:rPr>
              <a:t>Capacidad de Colaboración de Centros académicos.</a:t>
            </a:r>
          </a:p>
          <a:p>
            <a:pPr lvl="1"/>
            <a:r>
              <a:rPr lang="es-ES_tradnl" sz="2400" b="1" i="1">
                <a:latin typeface="Arial Rounded MT Bold" pitchFamily="34" charset="0"/>
                <a:cs typeface="Times New Roman" pitchFamily="18" charset="0"/>
              </a:rPr>
              <a:t>Compartir desarrollos , recursos y experiencias</a:t>
            </a:r>
          </a:p>
          <a:p>
            <a:r>
              <a:rPr lang="es-ES_tradnl" sz="2800" b="1" i="1">
                <a:latin typeface="Arial Rounded MT Bold" pitchFamily="34" charset="0"/>
                <a:cs typeface="Times New Roman" pitchFamily="18" charset="0"/>
              </a:rPr>
              <a:t>No reemplazar a Internet </a:t>
            </a:r>
          </a:p>
          <a:p>
            <a:pPr lvl="1"/>
            <a:r>
              <a:rPr lang="es-ES_tradnl" sz="2400" b="1" i="1">
                <a:latin typeface="Arial Rounded MT Bold" pitchFamily="34" charset="0"/>
                <a:cs typeface="Times New Roman" pitchFamily="18" charset="0"/>
              </a:rPr>
              <a:t>Unir Instituciones Académicas y tecnologías</a:t>
            </a:r>
          </a:p>
        </p:txBody>
      </p:sp>
      <p:graphicFrame>
        <p:nvGraphicFramePr>
          <p:cNvPr id="3074" name="Object 4"/>
          <p:cNvGraphicFramePr>
            <a:graphicFrameLocks noChangeAspect="1"/>
          </p:cNvGraphicFramePr>
          <p:nvPr/>
        </p:nvGraphicFramePr>
        <p:xfrm>
          <a:off x="7391400" y="381000"/>
          <a:ext cx="914400" cy="631825"/>
        </p:xfrm>
        <a:graphic>
          <a:graphicData uri="http://schemas.openxmlformats.org/presentationml/2006/ole">
            <mc:AlternateContent xmlns:mc="http://schemas.openxmlformats.org/markup-compatibility/2006">
              <mc:Choice xmlns:v="urn:schemas-microsoft-com:vml" Requires="v">
                <p:oleObj spid="_x0000_s3088"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1371600" y="152400"/>
            <a:ext cx="76200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n-US" sz="3200" b="1" i="1">
                <a:solidFill>
                  <a:schemeClr val="folHlink"/>
                </a:solidFill>
                <a:effectLst>
                  <a:outerShdw blurRad="38100" dist="38100" dir="2700000" algn="tl">
                    <a:srgbClr val="000000"/>
                  </a:outerShdw>
                </a:effectLst>
                <a:latin typeface="Arial" pitchFamily="34" charset="0"/>
              </a:rPr>
              <a:t>WWW2  -  Internet 2</a:t>
            </a:r>
            <a:br>
              <a:rPr lang="en-US" sz="3200" b="1" i="1">
                <a:solidFill>
                  <a:schemeClr val="folHlink"/>
                </a:solidFill>
                <a:effectLst>
                  <a:outerShdw blurRad="38100" dist="38100" dir="2700000" algn="tl">
                    <a:srgbClr val="000000"/>
                  </a:outerShdw>
                </a:effectLst>
                <a:latin typeface="Arial" pitchFamily="34" charset="0"/>
              </a:rPr>
            </a:br>
            <a:r>
              <a:rPr lang="en-US" sz="3200" b="1" i="1">
                <a:solidFill>
                  <a:schemeClr val="folHlink"/>
                </a:solidFill>
                <a:effectLst>
                  <a:outerShdw blurRad="38100" dist="38100" dir="2700000" algn="tl">
                    <a:srgbClr val="000000"/>
                  </a:outerShdw>
                </a:effectLst>
                <a:latin typeface="Arial" pitchFamily="34" charset="0"/>
              </a:rPr>
              <a:t>Objetivos</a:t>
            </a:r>
            <a:endParaRPr lang="es-ES" sz="3200" b="1" i="1">
              <a:solidFill>
                <a:schemeClr val="folHlink"/>
              </a:solidFill>
              <a:effectLst>
                <a:outerShdw blurRad="38100" dist="38100" dir="2700000" algn="tl">
                  <a:srgbClr val="000000"/>
                </a:outerShdw>
              </a:effectLst>
              <a:latin typeface="Arial" pitchFamily="34" charset="0"/>
            </a:endParaRPr>
          </a:p>
        </p:txBody>
      </p:sp>
      <p:sp>
        <p:nvSpPr>
          <p:cNvPr id="4100" name="Rectangle 3"/>
          <p:cNvSpPr>
            <a:spLocks noGrp="1" noChangeArrowheads="1"/>
          </p:cNvSpPr>
          <p:nvPr>
            <p:ph type="body" idx="1"/>
          </p:nvPr>
        </p:nvSpPr>
        <p:spPr>
          <a:xfrm>
            <a:off x="228600" y="1752600"/>
            <a:ext cx="8915400" cy="4572000"/>
          </a:xfrm>
          <a:solidFill>
            <a:schemeClr val="accent2"/>
          </a:solidFill>
          <a:ln w="76200" cap="flat">
            <a:solidFill>
              <a:schemeClr val="folHlink"/>
            </a:solidFill>
          </a:ln>
        </p:spPr>
        <p:txBody>
          <a:bodyPr/>
          <a:lstStyle/>
          <a:p>
            <a:pPr>
              <a:lnSpc>
                <a:spcPct val="90000"/>
              </a:lnSpc>
            </a:pPr>
            <a:r>
              <a:rPr lang="es-ES_tradnl" b="1" i="1">
                <a:latin typeface="Arial Rounded MT Bold" pitchFamily="34" charset="0"/>
                <a:cs typeface="Times New Roman" pitchFamily="18" charset="0"/>
              </a:rPr>
              <a:t>Mejorar procesos educativos e investigación (Proximidad Virtual) </a:t>
            </a:r>
            <a:endParaRPr lang="es-AR" b="1" i="1">
              <a:latin typeface="Arial Rounded MT Bold" pitchFamily="34" charset="0"/>
              <a:cs typeface="Times New Roman" pitchFamily="18" charset="0"/>
            </a:endParaRPr>
          </a:p>
          <a:p>
            <a:pPr>
              <a:lnSpc>
                <a:spcPct val="90000"/>
              </a:lnSpc>
            </a:pPr>
            <a:r>
              <a:rPr lang="es-ES_tradnl" b="1" i="1">
                <a:latin typeface="Arial Rounded MT Bold" pitchFamily="34" charset="0"/>
                <a:cs typeface="Times New Roman" pitchFamily="18" charset="0"/>
              </a:rPr>
              <a:t>Evitar el uso de la Red para fines no académicos o científicos.</a:t>
            </a:r>
          </a:p>
          <a:p>
            <a:pPr>
              <a:lnSpc>
                <a:spcPct val="90000"/>
              </a:lnSpc>
            </a:pPr>
            <a:r>
              <a:rPr lang="es-ES_tradnl" b="1" i="1">
                <a:latin typeface="Arial Rounded MT Bold" pitchFamily="34" charset="0"/>
                <a:cs typeface="Times New Roman" pitchFamily="18" charset="0"/>
              </a:rPr>
              <a:t>Promover las nuevas mejoras y avances Telemáticos en la Red</a:t>
            </a:r>
          </a:p>
          <a:p>
            <a:pPr lvl="1">
              <a:lnSpc>
                <a:spcPct val="90000"/>
              </a:lnSpc>
            </a:pPr>
            <a:r>
              <a:rPr lang="es-ES_tradnl" b="1" i="1">
                <a:latin typeface="Arial Rounded MT Bold" pitchFamily="34" charset="0"/>
                <a:cs typeface="Times New Roman" pitchFamily="18" charset="0"/>
              </a:rPr>
              <a:t>Uso de la Banda Ancha</a:t>
            </a:r>
          </a:p>
          <a:p>
            <a:pPr lvl="1">
              <a:lnSpc>
                <a:spcPct val="90000"/>
              </a:lnSpc>
            </a:pPr>
            <a:r>
              <a:rPr lang="es-ES_tradnl" b="1" i="1">
                <a:latin typeface="Arial Rounded MT Bold" pitchFamily="34" charset="0"/>
                <a:cs typeface="Times New Roman" pitchFamily="18" charset="0"/>
              </a:rPr>
              <a:t>Tecnologías de Wireless</a:t>
            </a:r>
          </a:p>
          <a:p>
            <a:pPr lvl="1">
              <a:lnSpc>
                <a:spcPct val="90000"/>
              </a:lnSpc>
            </a:pPr>
            <a:r>
              <a:rPr lang="es-ES_tradnl" b="1" i="1">
                <a:latin typeface="Arial Rounded MT Bold" pitchFamily="34" charset="0"/>
                <a:cs typeface="Times New Roman" pitchFamily="18" charset="0"/>
              </a:rPr>
              <a:t>IPV6</a:t>
            </a:r>
          </a:p>
        </p:txBody>
      </p:sp>
      <p:graphicFrame>
        <p:nvGraphicFramePr>
          <p:cNvPr id="4098" name="Object 4"/>
          <p:cNvGraphicFramePr>
            <a:graphicFrameLocks noChangeAspect="1"/>
          </p:cNvGraphicFramePr>
          <p:nvPr/>
        </p:nvGraphicFramePr>
        <p:xfrm>
          <a:off x="7620000" y="381000"/>
          <a:ext cx="914400" cy="631825"/>
        </p:xfrm>
        <a:graphic>
          <a:graphicData uri="http://schemas.openxmlformats.org/presentationml/2006/ole">
            <mc:AlternateContent xmlns:mc="http://schemas.openxmlformats.org/markup-compatibility/2006">
              <mc:Choice xmlns:v="urn:schemas-microsoft-com:vml" Requires="v">
                <p:oleObj spid="_x0000_s4112"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447800" y="152400"/>
            <a:ext cx="74676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n-US" sz="3200" b="1" i="1">
                <a:solidFill>
                  <a:schemeClr val="folHlink"/>
                </a:solidFill>
                <a:effectLst>
                  <a:outerShdw blurRad="38100" dist="38100" dir="2700000" algn="tl">
                    <a:srgbClr val="000000"/>
                  </a:outerShdw>
                </a:effectLst>
                <a:latin typeface="Arial" pitchFamily="34" charset="0"/>
              </a:rPr>
              <a:t>WWW2  -  Internet 2</a:t>
            </a:r>
            <a:br>
              <a:rPr lang="en-US" sz="3200" b="1" i="1">
                <a:solidFill>
                  <a:schemeClr val="folHlink"/>
                </a:solidFill>
                <a:effectLst>
                  <a:outerShdw blurRad="38100" dist="38100" dir="2700000" algn="tl">
                    <a:srgbClr val="000000"/>
                  </a:outerShdw>
                </a:effectLst>
                <a:latin typeface="Arial" pitchFamily="34" charset="0"/>
              </a:rPr>
            </a:br>
            <a:r>
              <a:rPr lang="en-US" sz="3200" b="1" i="1">
                <a:solidFill>
                  <a:schemeClr val="folHlink"/>
                </a:solidFill>
                <a:effectLst>
                  <a:outerShdw blurRad="38100" dist="38100" dir="2700000" algn="tl">
                    <a:srgbClr val="000000"/>
                  </a:outerShdw>
                </a:effectLst>
                <a:latin typeface="Arial" pitchFamily="34" charset="0"/>
              </a:rPr>
              <a:t>Objetivos</a:t>
            </a:r>
            <a:endParaRPr lang="es-ES" sz="3200" b="1" i="1">
              <a:solidFill>
                <a:schemeClr val="folHlink"/>
              </a:solidFill>
              <a:effectLst>
                <a:outerShdw blurRad="38100" dist="38100" dir="2700000" algn="tl">
                  <a:srgbClr val="000000"/>
                </a:outerShdw>
              </a:effectLst>
              <a:latin typeface="Arial" pitchFamily="34" charset="0"/>
            </a:endParaRPr>
          </a:p>
        </p:txBody>
      </p:sp>
      <p:sp>
        <p:nvSpPr>
          <p:cNvPr id="5124" name="Rectangle 3"/>
          <p:cNvSpPr>
            <a:spLocks noGrp="1" noChangeArrowheads="1"/>
          </p:cNvSpPr>
          <p:nvPr>
            <p:ph type="body" idx="1"/>
          </p:nvPr>
        </p:nvSpPr>
        <p:spPr>
          <a:xfrm>
            <a:off x="0" y="1676400"/>
            <a:ext cx="9144000" cy="5181600"/>
          </a:xfrm>
          <a:solidFill>
            <a:schemeClr val="accent2"/>
          </a:solidFill>
          <a:ln w="76200" cap="flat">
            <a:solidFill>
              <a:schemeClr val="folHlink"/>
            </a:solidFill>
          </a:ln>
        </p:spPr>
        <p:txBody>
          <a:bodyPr/>
          <a:lstStyle/>
          <a:p>
            <a:pPr>
              <a:lnSpc>
                <a:spcPct val="90000"/>
              </a:lnSpc>
            </a:pPr>
            <a:r>
              <a:rPr lang="es-ES_tradnl" b="1" i="1" dirty="0">
                <a:latin typeface="Arial Rounded MT Bold" pitchFamily="34" charset="0"/>
                <a:cs typeface="Times New Roman" pitchFamily="18" charset="0"/>
              </a:rPr>
              <a:t>Facilitar el desarrollo y despliegue de servicios basados en </a:t>
            </a:r>
            <a:r>
              <a:rPr lang="es-ES_tradnl" b="1" i="1" dirty="0" err="1">
                <a:latin typeface="Arial Rounded MT Bold" pitchFamily="34" charset="0"/>
                <a:cs typeface="Times New Roman" pitchFamily="18" charset="0"/>
              </a:rPr>
              <a:t>QoS</a:t>
            </a:r>
            <a:r>
              <a:rPr lang="es-ES_tradnl" b="1" i="1" dirty="0">
                <a:latin typeface="Arial Rounded MT Bold" pitchFamily="34" charset="0"/>
                <a:cs typeface="Times New Roman" pitchFamily="18" charset="0"/>
              </a:rPr>
              <a:t>.</a:t>
            </a:r>
          </a:p>
          <a:p>
            <a:pPr>
              <a:lnSpc>
                <a:spcPct val="90000"/>
              </a:lnSpc>
            </a:pPr>
            <a:r>
              <a:rPr lang="es-ES_tradnl" b="1" i="1" dirty="0">
                <a:latin typeface="Arial Rounded MT Bold" pitchFamily="34" charset="0"/>
                <a:cs typeface="Times New Roman" pitchFamily="18" charset="0"/>
              </a:rPr>
              <a:t>Soportar el desarrollo y adopción  de aplicaciones para suministrar  Middleware y herramientas de desarrollo. </a:t>
            </a:r>
          </a:p>
          <a:p>
            <a:pPr>
              <a:lnSpc>
                <a:spcPct val="90000"/>
              </a:lnSpc>
            </a:pPr>
            <a:r>
              <a:rPr lang="es-ES_tradnl" b="1" i="1" dirty="0">
                <a:latin typeface="Arial Rounded MT Bold" pitchFamily="34" charset="0"/>
                <a:cs typeface="Times New Roman" pitchFamily="18" charset="0"/>
              </a:rPr>
              <a:t>Coordinar la adopción de estándares de trabajo para garantizar </a:t>
            </a:r>
            <a:r>
              <a:rPr lang="es-ES_tradnl" b="1" i="1" dirty="0" err="1">
                <a:latin typeface="Arial Rounded MT Bold" pitchFamily="34" charset="0"/>
                <a:cs typeface="Times New Roman" pitchFamily="18" charset="0"/>
              </a:rPr>
              <a:t>QoS</a:t>
            </a:r>
            <a:r>
              <a:rPr lang="es-ES_tradnl" b="1" i="1" dirty="0">
                <a:latin typeface="Arial Rounded MT Bold" pitchFamily="34" charset="0"/>
                <a:cs typeface="Times New Roman" pitchFamily="18" charset="0"/>
              </a:rPr>
              <a:t>.</a:t>
            </a:r>
          </a:p>
          <a:p>
            <a:pPr>
              <a:lnSpc>
                <a:spcPct val="90000"/>
              </a:lnSpc>
            </a:pPr>
            <a:r>
              <a:rPr lang="es-ES_tradnl" b="1" i="1" dirty="0">
                <a:latin typeface="Arial Rounded MT Bold" pitchFamily="34" charset="0"/>
                <a:cs typeface="Times New Roman" pitchFamily="18" charset="0"/>
              </a:rPr>
              <a:t>Estudiar el impacto de nuevas infraestructuras , servicios , y aplicaciones de la comunidad universitaria  </a:t>
            </a:r>
            <a:endParaRPr lang="es-AR" b="1" i="1" dirty="0">
              <a:latin typeface="Arial Rounded MT Bold" pitchFamily="34" charset="0"/>
              <a:cs typeface="Times New Roman" pitchFamily="18" charset="0"/>
            </a:endParaRPr>
          </a:p>
        </p:txBody>
      </p:sp>
      <p:graphicFrame>
        <p:nvGraphicFramePr>
          <p:cNvPr id="5122" name="Object 4"/>
          <p:cNvGraphicFramePr>
            <a:graphicFrameLocks noChangeAspect="1"/>
          </p:cNvGraphicFramePr>
          <p:nvPr/>
        </p:nvGraphicFramePr>
        <p:xfrm>
          <a:off x="7772400" y="457200"/>
          <a:ext cx="914400" cy="631825"/>
        </p:xfrm>
        <a:graphic>
          <a:graphicData uri="http://schemas.openxmlformats.org/presentationml/2006/ole">
            <mc:AlternateContent xmlns:mc="http://schemas.openxmlformats.org/markup-compatibility/2006">
              <mc:Choice xmlns:v="urn:schemas-microsoft-com:vml" Requires="v">
                <p:oleObj spid="_x0000_s5136"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600200" y="228600"/>
            <a:ext cx="73152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a:solidFill>
                  <a:schemeClr val="folHlink"/>
                </a:solidFill>
                <a:effectLst>
                  <a:outerShdw blurRad="38100" dist="38100" dir="2700000" algn="tl">
                    <a:srgbClr val="000000"/>
                  </a:outerShdw>
                </a:effectLst>
                <a:latin typeface="Arial" pitchFamily="34" charset="0"/>
              </a:rPr>
              <a:t>WWW2  -  Internet 2</a:t>
            </a:r>
            <a:br>
              <a:rPr lang="es-AR"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Diferencias con Internet I</a:t>
            </a:r>
          </a:p>
        </p:txBody>
      </p:sp>
      <p:sp>
        <p:nvSpPr>
          <p:cNvPr id="6148" name="Rectangle 3"/>
          <p:cNvSpPr>
            <a:spLocks noGrp="1" noChangeArrowheads="1"/>
          </p:cNvSpPr>
          <p:nvPr>
            <p:ph type="body" idx="1"/>
          </p:nvPr>
        </p:nvSpPr>
        <p:spPr>
          <a:xfrm>
            <a:off x="0" y="1676400"/>
            <a:ext cx="9144000" cy="5181600"/>
          </a:xfrm>
          <a:solidFill>
            <a:schemeClr val="accent2"/>
          </a:solidFill>
          <a:ln w="76200" cap="flat">
            <a:solidFill>
              <a:schemeClr val="folHlink"/>
            </a:solidFill>
          </a:ln>
        </p:spPr>
        <p:txBody>
          <a:bodyPr/>
          <a:lstStyle/>
          <a:p>
            <a:pPr>
              <a:lnSpc>
                <a:spcPct val="90000"/>
              </a:lnSpc>
            </a:pPr>
            <a:r>
              <a:rPr lang="es-ES_tradnl" sz="4000" b="1" i="1" dirty="0">
                <a:latin typeface="Arial Rounded MT Bold" pitchFamily="34" charset="0"/>
                <a:cs typeface="Times New Roman" pitchFamily="18" charset="0"/>
              </a:rPr>
              <a:t>Disponibilidad de Ancho de Banda.</a:t>
            </a:r>
          </a:p>
          <a:p>
            <a:pPr>
              <a:lnSpc>
                <a:spcPct val="90000"/>
              </a:lnSpc>
            </a:pPr>
            <a:r>
              <a:rPr lang="es-ES_tradnl" sz="4000" b="1" i="1" dirty="0" err="1">
                <a:latin typeface="Arial Rounded MT Bold" pitchFamily="34" charset="0"/>
                <a:cs typeface="Times New Roman" pitchFamily="18" charset="0"/>
              </a:rPr>
              <a:t>QoS</a:t>
            </a:r>
            <a:r>
              <a:rPr lang="es-ES_tradnl" sz="4000" b="1" i="1" dirty="0">
                <a:latin typeface="Arial Rounded MT Bold" pitchFamily="34" charset="0"/>
                <a:cs typeface="Times New Roman" pitchFamily="18" charset="0"/>
              </a:rPr>
              <a:t> (</a:t>
            </a:r>
            <a:r>
              <a:rPr lang="es-ES_tradnl" sz="4000" b="1" i="1" dirty="0" err="1">
                <a:latin typeface="Arial Rounded MT Bold" pitchFamily="34" charset="0"/>
                <a:cs typeface="Times New Roman" pitchFamily="18" charset="0"/>
              </a:rPr>
              <a:t>Quality</a:t>
            </a:r>
            <a:r>
              <a:rPr lang="es-ES_tradnl" sz="4000" b="1" i="1" dirty="0">
                <a:latin typeface="Arial Rounded MT Bold" pitchFamily="34" charset="0"/>
                <a:cs typeface="Times New Roman" pitchFamily="18" charset="0"/>
              </a:rPr>
              <a:t> of </a:t>
            </a:r>
            <a:r>
              <a:rPr lang="es-ES_tradnl" sz="4000" b="1" i="1" dirty="0" err="1">
                <a:latin typeface="Arial Rounded MT Bold" pitchFamily="34" charset="0"/>
                <a:cs typeface="Times New Roman" pitchFamily="18" charset="0"/>
              </a:rPr>
              <a:t>Service</a:t>
            </a:r>
            <a:r>
              <a:rPr lang="es-ES_tradnl" sz="4000" b="1" i="1" dirty="0">
                <a:latin typeface="Arial Rounded MT Bold" pitchFamily="34" charset="0"/>
                <a:cs typeface="Times New Roman" pitchFamily="18" charset="0"/>
              </a:rPr>
              <a:t> </a:t>
            </a:r>
            <a:r>
              <a:rPr lang="es-ES_tradnl" sz="4000" b="1" i="1" dirty="0" err="1">
                <a:latin typeface="Arial Rounded MT Bold" pitchFamily="34" charset="0"/>
                <a:cs typeface="Times New Roman" pitchFamily="18" charset="0"/>
              </a:rPr>
              <a:t>Guarantiees</a:t>
            </a:r>
            <a:r>
              <a:rPr lang="es-ES_tradnl" sz="4000" b="1" i="1" dirty="0">
                <a:latin typeface="Arial Rounded MT Bold" pitchFamily="34" charset="0"/>
                <a:cs typeface="Times New Roman" pitchFamily="18" charset="0"/>
              </a:rPr>
              <a:t>)</a:t>
            </a:r>
          </a:p>
          <a:p>
            <a:pPr>
              <a:lnSpc>
                <a:spcPct val="90000"/>
              </a:lnSpc>
            </a:pPr>
            <a:r>
              <a:rPr lang="es-ES_tradnl" sz="4000" b="1" i="1" dirty="0">
                <a:latin typeface="Arial Rounded MT Bold" pitchFamily="34" charset="0"/>
                <a:cs typeface="Times New Roman" pitchFamily="18" charset="0"/>
              </a:rPr>
              <a:t>Administración de Ancho de Banda y Prioridad.</a:t>
            </a:r>
          </a:p>
          <a:p>
            <a:pPr>
              <a:lnSpc>
                <a:spcPct val="90000"/>
              </a:lnSpc>
            </a:pPr>
            <a:r>
              <a:rPr lang="es-ES_tradnl" sz="4000" b="1" i="1" dirty="0">
                <a:latin typeface="Arial Rounded MT Bold" pitchFamily="34" charset="0"/>
                <a:cs typeface="Times New Roman" pitchFamily="18" charset="0"/>
              </a:rPr>
              <a:t>Bajo Retardo  - Latencia (Aplicaciones en tiempo real)</a:t>
            </a:r>
          </a:p>
        </p:txBody>
      </p:sp>
      <p:graphicFrame>
        <p:nvGraphicFramePr>
          <p:cNvPr id="6146" name="Object 4"/>
          <p:cNvGraphicFramePr>
            <a:graphicFrameLocks noChangeAspect="1"/>
          </p:cNvGraphicFramePr>
          <p:nvPr/>
        </p:nvGraphicFramePr>
        <p:xfrm>
          <a:off x="7772400" y="533400"/>
          <a:ext cx="914400" cy="631825"/>
        </p:xfrm>
        <a:graphic>
          <a:graphicData uri="http://schemas.openxmlformats.org/presentationml/2006/ole">
            <mc:AlternateContent xmlns:mc="http://schemas.openxmlformats.org/markup-compatibility/2006">
              <mc:Choice xmlns:v="urn:schemas-microsoft-com:vml" Requires="v">
                <p:oleObj spid="_x0000_s88071" name="Imagen de mapa de bits" r:id="rId4" imgW="1171429" imgH="809738" progId="PBrush">
                  <p:embed/>
                </p:oleObj>
              </mc:Choice>
              <mc:Fallback>
                <p:oleObj name="Imagen de mapa de bits" r:id="rId4" imgW="1171429" imgH="809738" progId="PBrush">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600200" y="228600"/>
            <a:ext cx="73152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a:solidFill>
                  <a:schemeClr val="folHlink"/>
                </a:solidFill>
                <a:effectLst>
                  <a:outerShdw blurRad="38100" dist="38100" dir="2700000" algn="tl">
                    <a:srgbClr val="000000"/>
                  </a:outerShdw>
                </a:effectLst>
                <a:latin typeface="Arial" pitchFamily="34" charset="0"/>
              </a:rPr>
              <a:t>WWW2  -  Internet 2</a:t>
            </a:r>
            <a:br>
              <a:rPr lang="es-AR"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Diferencias con Internet I</a:t>
            </a:r>
          </a:p>
        </p:txBody>
      </p:sp>
      <p:sp>
        <p:nvSpPr>
          <p:cNvPr id="6148" name="Rectangle 3"/>
          <p:cNvSpPr>
            <a:spLocks noGrp="1" noChangeArrowheads="1"/>
          </p:cNvSpPr>
          <p:nvPr>
            <p:ph type="body" idx="1"/>
          </p:nvPr>
        </p:nvSpPr>
        <p:spPr>
          <a:xfrm>
            <a:off x="0" y="1676400"/>
            <a:ext cx="9144000" cy="5181600"/>
          </a:xfrm>
          <a:solidFill>
            <a:schemeClr val="accent2"/>
          </a:solidFill>
          <a:ln w="76200" cap="flat">
            <a:solidFill>
              <a:schemeClr val="folHlink"/>
            </a:solidFill>
          </a:ln>
        </p:spPr>
        <p:txBody>
          <a:bodyPr/>
          <a:lstStyle/>
          <a:p>
            <a:pPr>
              <a:lnSpc>
                <a:spcPct val="90000"/>
              </a:lnSpc>
            </a:pPr>
            <a:r>
              <a:rPr lang="es-ES_tradnl" b="1" i="1" dirty="0" err="1">
                <a:latin typeface="Arial Rounded MT Bold" pitchFamily="34" charset="0"/>
                <a:cs typeface="Times New Roman" pitchFamily="18" charset="0"/>
              </a:rPr>
              <a:t>Multicasting</a:t>
            </a:r>
            <a:r>
              <a:rPr lang="es-ES_tradnl" b="1" i="1" dirty="0">
                <a:latin typeface="Arial Rounded MT Bold" pitchFamily="34" charset="0"/>
                <a:cs typeface="Times New Roman" pitchFamily="18" charset="0"/>
              </a:rPr>
              <a:t>       </a:t>
            </a:r>
            <a:r>
              <a:rPr lang="es-ES_tradnl" b="1" i="1" dirty="0" err="1">
                <a:latin typeface="Arial Rounded MT Bold" pitchFamily="34" charset="0"/>
                <a:cs typeface="Times New Roman" pitchFamily="18" charset="0"/>
              </a:rPr>
              <a:t>Multienvio</a:t>
            </a:r>
            <a:r>
              <a:rPr lang="es-ES_tradnl" b="1" i="1" dirty="0">
                <a:latin typeface="Arial Rounded MT Bold" pitchFamily="34" charset="0"/>
                <a:cs typeface="Times New Roman" pitchFamily="18" charset="0"/>
              </a:rPr>
              <a:t> </a:t>
            </a:r>
            <a:r>
              <a:rPr lang="es-ES_tradnl" b="1" i="1" dirty="0">
                <a:solidFill>
                  <a:schemeClr val="accent1"/>
                </a:solidFill>
                <a:latin typeface="Arial Rounded MT Bold" pitchFamily="34" charset="0"/>
                <a:cs typeface="Times New Roman" pitchFamily="18" charset="0"/>
                <a:sym typeface="Wingdings 3" pitchFamily="18" charset="2"/>
              </a:rPr>
              <a:t> </a:t>
            </a:r>
            <a:r>
              <a:rPr lang="es-ES_tradnl" b="1" i="1" dirty="0">
                <a:latin typeface="Arial Rounded MT Bold" pitchFamily="34" charset="0"/>
                <a:cs typeface="Times New Roman" pitchFamily="18" charset="0"/>
                <a:sym typeface="Wingdings 3" pitchFamily="18" charset="2"/>
              </a:rPr>
              <a:t> IPv6</a:t>
            </a:r>
          </a:p>
          <a:p>
            <a:pPr>
              <a:lnSpc>
                <a:spcPct val="90000"/>
              </a:lnSpc>
            </a:pPr>
            <a:r>
              <a:rPr lang="es-ES_tradnl" b="1" i="1" dirty="0">
                <a:latin typeface="Arial Rounded MT Bold" pitchFamily="34" charset="0"/>
                <a:cs typeface="Times New Roman" pitchFamily="18" charset="0"/>
              </a:rPr>
              <a:t>Internet no esta preparada para las nuevas necesidades</a:t>
            </a:r>
          </a:p>
          <a:p>
            <a:pPr lvl="1">
              <a:lnSpc>
                <a:spcPct val="90000"/>
              </a:lnSpc>
              <a:buFontTx/>
              <a:buChar char="•"/>
            </a:pPr>
            <a:r>
              <a:rPr lang="es-AR" sz="3200" b="1" i="1" dirty="0">
                <a:latin typeface="Arial Rounded MT Bold" pitchFamily="34" charset="0"/>
                <a:cs typeface="Times New Roman" pitchFamily="18" charset="0"/>
              </a:rPr>
              <a:t>Videoconferencia - Trabajo en Grupo -Aplicaciones Científicas .</a:t>
            </a:r>
          </a:p>
          <a:p>
            <a:pPr>
              <a:lnSpc>
                <a:spcPct val="90000"/>
              </a:lnSpc>
            </a:pPr>
            <a:r>
              <a:rPr lang="es-AR" sz="3600" b="1" i="1" dirty="0">
                <a:latin typeface="Arial Rounded MT Bold" pitchFamily="34" charset="0"/>
                <a:cs typeface="Times New Roman" pitchFamily="18" charset="0"/>
              </a:rPr>
              <a:t>Seguridad  Intrínseca.</a:t>
            </a:r>
          </a:p>
        </p:txBody>
      </p:sp>
      <p:graphicFrame>
        <p:nvGraphicFramePr>
          <p:cNvPr id="6146" name="Object 4"/>
          <p:cNvGraphicFramePr>
            <a:graphicFrameLocks noChangeAspect="1"/>
          </p:cNvGraphicFramePr>
          <p:nvPr/>
        </p:nvGraphicFramePr>
        <p:xfrm>
          <a:off x="7772400" y="533400"/>
          <a:ext cx="914400" cy="631825"/>
        </p:xfrm>
        <a:graphic>
          <a:graphicData uri="http://schemas.openxmlformats.org/presentationml/2006/ole">
            <mc:AlternateContent xmlns:mc="http://schemas.openxmlformats.org/markup-compatibility/2006">
              <mc:Choice xmlns:v="urn:schemas-microsoft-com:vml" Requires="v">
                <p:oleObj spid="_x0000_s6160"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371600" y="228600"/>
            <a:ext cx="74676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a:solidFill>
                  <a:schemeClr val="folHlink"/>
                </a:solidFill>
                <a:effectLst>
                  <a:outerShdw blurRad="38100" dist="38100" dir="2700000" algn="tl">
                    <a:srgbClr val="000000"/>
                  </a:outerShdw>
                </a:effectLst>
                <a:latin typeface="Arial" pitchFamily="34" charset="0"/>
              </a:rPr>
              <a:t>WWW2  -  Internet 2</a:t>
            </a:r>
            <a:br>
              <a:rPr lang="es-AR"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Tendencias de Estilo</a:t>
            </a:r>
          </a:p>
        </p:txBody>
      </p:sp>
      <p:sp>
        <p:nvSpPr>
          <p:cNvPr id="7172" name="Rectangle 3"/>
          <p:cNvSpPr>
            <a:spLocks noGrp="1" noChangeArrowheads="1"/>
          </p:cNvSpPr>
          <p:nvPr>
            <p:ph type="body" idx="1"/>
          </p:nvPr>
        </p:nvSpPr>
        <p:spPr>
          <a:xfrm>
            <a:off x="609600" y="1752600"/>
            <a:ext cx="8305800" cy="4572000"/>
          </a:xfrm>
          <a:solidFill>
            <a:schemeClr val="accent2"/>
          </a:solidFill>
          <a:ln w="76200" cap="flat">
            <a:solidFill>
              <a:schemeClr val="folHlink"/>
            </a:solidFill>
          </a:ln>
        </p:spPr>
        <p:txBody>
          <a:bodyPr/>
          <a:lstStyle/>
          <a:p>
            <a:pPr>
              <a:lnSpc>
                <a:spcPct val="90000"/>
              </a:lnSpc>
            </a:pPr>
            <a:r>
              <a:rPr lang="es-ES_tradnl" b="1" i="1">
                <a:latin typeface="Arial Rounded MT Bold" pitchFamily="34" charset="0"/>
                <a:cs typeface="Times New Roman" pitchFamily="18" charset="0"/>
              </a:rPr>
              <a:t>Programación Orientada a Objetos</a:t>
            </a:r>
          </a:p>
          <a:p>
            <a:pPr lvl="1">
              <a:lnSpc>
                <a:spcPct val="90000"/>
              </a:lnSpc>
              <a:buFontTx/>
              <a:buChar char="•"/>
            </a:pPr>
            <a:r>
              <a:rPr lang="es-AR" sz="3200" b="1" i="1">
                <a:latin typeface="Arial Rounded MT Bold" pitchFamily="34" charset="0"/>
                <a:cs typeface="Times New Roman" pitchFamily="18" charset="0"/>
              </a:rPr>
              <a:t>Modularizacion de Software </a:t>
            </a:r>
          </a:p>
          <a:p>
            <a:pPr lvl="2">
              <a:lnSpc>
                <a:spcPct val="90000"/>
              </a:lnSpc>
            </a:pPr>
            <a:r>
              <a:rPr lang="es-AR" sz="3200" b="1" i="1">
                <a:latin typeface="Arial Rounded MT Bold" pitchFamily="34" charset="0"/>
                <a:cs typeface="Times New Roman" pitchFamily="18" charset="0"/>
                <a:sym typeface="Wingdings 3" pitchFamily="18" charset="2"/>
              </a:rPr>
              <a:t>  Componentes Interoperables</a:t>
            </a:r>
          </a:p>
          <a:p>
            <a:pPr>
              <a:lnSpc>
                <a:spcPct val="90000"/>
              </a:lnSpc>
            </a:pPr>
            <a:r>
              <a:rPr lang="es-AR" b="1" i="1">
                <a:latin typeface="Arial Rounded MT Bold" pitchFamily="34" charset="0"/>
                <a:cs typeface="Times New Roman" pitchFamily="18" charset="0"/>
              </a:rPr>
              <a:t> Espacios Distribuidos</a:t>
            </a:r>
          </a:p>
          <a:p>
            <a:pPr>
              <a:lnSpc>
                <a:spcPct val="90000"/>
              </a:lnSpc>
            </a:pPr>
            <a:r>
              <a:rPr lang="es-AR" b="1" i="1">
                <a:latin typeface="Arial Rounded MT Bold" pitchFamily="34" charset="0"/>
                <a:cs typeface="Times New Roman" pitchFamily="18" charset="0"/>
              </a:rPr>
              <a:t>Desarrollo y Estandarizacion de API’s</a:t>
            </a:r>
          </a:p>
          <a:p>
            <a:pPr>
              <a:lnSpc>
                <a:spcPct val="90000"/>
              </a:lnSpc>
            </a:pPr>
            <a:r>
              <a:rPr lang="es-AR" b="1" i="1">
                <a:latin typeface="Arial Rounded MT Bold" pitchFamily="34" charset="0"/>
                <a:cs typeface="Times New Roman" pitchFamily="18" charset="0"/>
              </a:rPr>
              <a:t>Gestion de Red Inteligente</a:t>
            </a:r>
          </a:p>
          <a:p>
            <a:pPr>
              <a:lnSpc>
                <a:spcPct val="90000"/>
              </a:lnSpc>
            </a:pPr>
            <a:r>
              <a:rPr lang="es-AR" b="1" i="1">
                <a:latin typeface="Arial Rounded MT Bold" pitchFamily="34" charset="0"/>
                <a:cs typeface="Times New Roman" pitchFamily="18" charset="0"/>
              </a:rPr>
              <a:t>Rendimiento Integrado</a:t>
            </a:r>
          </a:p>
        </p:txBody>
      </p:sp>
      <p:graphicFrame>
        <p:nvGraphicFramePr>
          <p:cNvPr id="7170" name="Object 4"/>
          <p:cNvGraphicFramePr>
            <a:graphicFrameLocks noChangeAspect="1"/>
          </p:cNvGraphicFramePr>
          <p:nvPr/>
        </p:nvGraphicFramePr>
        <p:xfrm>
          <a:off x="7620000" y="533400"/>
          <a:ext cx="914400" cy="631825"/>
        </p:xfrm>
        <a:graphic>
          <a:graphicData uri="http://schemas.openxmlformats.org/presentationml/2006/ole">
            <mc:AlternateContent xmlns:mc="http://schemas.openxmlformats.org/markup-compatibility/2006">
              <mc:Choice xmlns:v="urn:schemas-microsoft-com:vml" Requires="v">
                <p:oleObj spid="_x0000_s7184"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1447800" y="228600"/>
            <a:ext cx="73914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a:solidFill>
                  <a:schemeClr val="folHlink"/>
                </a:solidFill>
                <a:effectLst>
                  <a:outerShdw blurRad="38100" dist="38100" dir="2700000" algn="tl">
                    <a:srgbClr val="000000"/>
                  </a:outerShdw>
                </a:effectLst>
                <a:latin typeface="Arial" pitchFamily="34" charset="0"/>
              </a:rPr>
              <a:t>WWW2  -  Internet 2</a:t>
            </a:r>
            <a:br>
              <a:rPr lang="es-AR"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Tendencias de Estilo</a:t>
            </a:r>
          </a:p>
        </p:txBody>
      </p:sp>
      <p:sp>
        <p:nvSpPr>
          <p:cNvPr id="8196" name="Rectangle 3"/>
          <p:cNvSpPr>
            <a:spLocks noGrp="1" noChangeArrowheads="1"/>
          </p:cNvSpPr>
          <p:nvPr>
            <p:ph type="body" idx="1"/>
          </p:nvPr>
        </p:nvSpPr>
        <p:spPr>
          <a:xfrm>
            <a:off x="0" y="1828800"/>
            <a:ext cx="8991600" cy="5029200"/>
          </a:xfrm>
          <a:solidFill>
            <a:schemeClr val="accent2"/>
          </a:solidFill>
          <a:ln w="76200" cap="flat">
            <a:solidFill>
              <a:schemeClr val="folHlink"/>
            </a:solidFill>
          </a:ln>
        </p:spPr>
        <p:txBody>
          <a:bodyPr/>
          <a:lstStyle/>
          <a:p>
            <a:r>
              <a:rPr lang="es-ES_tradnl" sz="2800" b="1" i="1">
                <a:latin typeface="Arial Rounded MT Bold" pitchFamily="34" charset="0"/>
                <a:cs typeface="Times New Roman" pitchFamily="18" charset="0"/>
              </a:rPr>
              <a:t>“Gigapop” - Punto de Presencia con capacidad de Gigabits.</a:t>
            </a:r>
          </a:p>
          <a:p>
            <a:r>
              <a:rPr lang="es-ES_tradnl" sz="2800" b="1" i="1">
                <a:latin typeface="Arial Rounded MT Bold" pitchFamily="34" charset="0"/>
                <a:cs typeface="Times New Roman" pitchFamily="18" charset="0"/>
              </a:rPr>
              <a:t>Nivel Lógico : </a:t>
            </a:r>
          </a:p>
          <a:p>
            <a:pPr lvl="1">
              <a:buFontTx/>
              <a:buChar char="•"/>
            </a:pPr>
            <a:r>
              <a:rPr lang="es-ES_tradnl" b="1" i="1">
                <a:latin typeface="Arial Rounded MT Bold" pitchFamily="34" charset="0"/>
                <a:cs typeface="Times New Roman" pitchFamily="18" charset="0"/>
              </a:rPr>
              <a:t>Punto de Interconexión de red que provee acceso a usuarios I2</a:t>
            </a:r>
            <a:endParaRPr lang="es-AR" b="1" i="1">
              <a:latin typeface="Arial Rounded MT Bold" pitchFamily="34" charset="0"/>
              <a:cs typeface="Times New Roman" pitchFamily="18" charset="0"/>
            </a:endParaRPr>
          </a:p>
          <a:p>
            <a:pPr lvl="2"/>
            <a:r>
              <a:rPr lang="es-AR" sz="2800" b="1" i="1">
                <a:latin typeface="Arial Rounded MT Bold" pitchFamily="34" charset="0"/>
                <a:cs typeface="Times New Roman" pitchFamily="18" charset="0"/>
              </a:rPr>
              <a:t>C/Gp puede estar implementado por una o mas organizaciones</a:t>
            </a:r>
          </a:p>
          <a:p>
            <a:pPr lvl="2"/>
            <a:r>
              <a:rPr lang="es-AR" sz="2800" b="1" i="1">
                <a:latin typeface="Arial Rounded MT Bold" pitchFamily="34" charset="0"/>
                <a:cs typeface="Times New Roman" pitchFamily="18" charset="0"/>
              </a:rPr>
              <a:t>Trafico exclusivo I2</a:t>
            </a:r>
          </a:p>
          <a:p>
            <a:pPr lvl="2"/>
            <a:r>
              <a:rPr lang="es-AR" sz="2800" b="1" i="1">
                <a:latin typeface="Arial Rounded MT Bold" pitchFamily="34" charset="0"/>
                <a:cs typeface="Times New Roman" pitchFamily="18" charset="0"/>
              </a:rPr>
              <a:t>Trafico IP sobre ATM</a:t>
            </a:r>
          </a:p>
          <a:p>
            <a:pPr lvl="2"/>
            <a:r>
              <a:rPr lang="es-AR" sz="2800" b="1" i="1">
                <a:latin typeface="Arial Rounded MT Bold" pitchFamily="34" charset="0"/>
                <a:cs typeface="Times New Roman" pitchFamily="18" charset="0"/>
              </a:rPr>
              <a:t>Ipv6</a:t>
            </a:r>
          </a:p>
        </p:txBody>
      </p:sp>
      <p:graphicFrame>
        <p:nvGraphicFramePr>
          <p:cNvPr id="8194" name="Object 4"/>
          <p:cNvGraphicFramePr>
            <a:graphicFrameLocks noChangeAspect="1"/>
          </p:cNvGraphicFramePr>
          <p:nvPr/>
        </p:nvGraphicFramePr>
        <p:xfrm>
          <a:off x="7848600" y="457200"/>
          <a:ext cx="914400" cy="631825"/>
        </p:xfrm>
        <a:graphic>
          <a:graphicData uri="http://schemas.openxmlformats.org/presentationml/2006/ole">
            <mc:AlternateContent xmlns:mc="http://schemas.openxmlformats.org/markup-compatibility/2006">
              <mc:Choice xmlns:v="urn:schemas-microsoft-com:vml" Requires="v">
                <p:oleObj spid="_x0000_s8208"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981200" y="228600"/>
            <a:ext cx="67818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a:solidFill>
                  <a:schemeClr val="folHlink"/>
                </a:solidFill>
                <a:effectLst>
                  <a:outerShdw blurRad="38100" dist="38100" dir="2700000" algn="tl">
                    <a:srgbClr val="000000"/>
                  </a:outerShdw>
                </a:effectLst>
                <a:latin typeface="Arial" pitchFamily="34" charset="0"/>
              </a:rPr>
              <a:t>WWW2  -  Internet 2</a:t>
            </a:r>
            <a:br>
              <a:rPr lang="es-AR"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Tendencias de Estilo</a:t>
            </a:r>
          </a:p>
        </p:txBody>
      </p:sp>
      <p:sp>
        <p:nvSpPr>
          <p:cNvPr id="9220" name="Rectangle 3"/>
          <p:cNvSpPr>
            <a:spLocks noGrp="1" noChangeArrowheads="1"/>
          </p:cNvSpPr>
          <p:nvPr>
            <p:ph type="body" idx="1"/>
          </p:nvPr>
        </p:nvSpPr>
        <p:spPr>
          <a:xfrm>
            <a:off x="0" y="1676400"/>
            <a:ext cx="9144000" cy="5486400"/>
          </a:xfrm>
          <a:solidFill>
            <a:schemeClr val="accent2"/>
          </a:solidFill>
          <a:ln w="76200" cap="flat">
            <a:solidFill>
              <a:schemeClr val="folHlink"/>
            </a:solidFill>
          </a:ln>
        </p:spPr>
        <p:txBody>
          <a:bodyPr/>
          <a:lstStyle/>
          <a:p>
            <a:pPr>
              <a:lnSpc>
                <a:spcPct val="90000"/>
              </a:lnSpc>
            </a:pPr>
            <a:r>
              <a:rPr lang="es-ES_tradnl" sz="2800" b="1" i="1">
                <a:latin typeface="Arial Rounded MT Bold" pitchFamily="34" charset="0"/>
                <a:cs typeface="Times New Roman" pitchFamily="18" charset="0"/>
              </a:rPr>
              <a:t>“Gigapop” - Punto de Presencia regionales para redes avanzadas .</a:t>
            </a:r>
          </a:p>
          <a:p>
            <a:pPr>
              <a:lnSpc>
                <a:spcPct val="90000"/>
              </a:lnSpc>
            </a:pPr>
            <a:r>
              <a:rPr lang="es-ES_tradnl" sz="2800" b="1" i="1">
                <a:latin typeface="Arial Rounded MT Bold" pitchFamily="34" charset="0"/>
                <a:cs typeface="Times New Roman" pitchFamily="18" charset="0"/>
              </a:rPr>
              <a:t>Nivel Físico : </a:t>
            </a:r>
          </a:p>
          <a:p>
            <a:pPr lvl="1">
              <a:lnSpc>
                <a:spcPct val="90000"/>
              </a:lnSpc>
              <a:buFontTx/>
              <a:buChar char="•"/>
            </a:pPr>
            <a:r>
              <a:rPr lang="es-ES_tradnl" b="1" i="1">
                <a:latin typeface="Arial Rounded MT Bold" pitchFamily="34" charset="0"/>
                <a:cs typeface="Times New Roman" pitchFamily="18" charset="0"/>
              </a:rPr>
              <a:t>Lugar que alberga un conjunto de equipos de comunicaciones y hardware de soporte con un nivel de seguridad acorde.</a:t>
            </a:r>
            <a:endParaRPr lang="es-AR" b="1" i="1">
              <a:latin typeface="Arial Rounded MT Bold" pitchFamily="34" charset="0"/>
              <a:cs typeface="Times New Roman" pitchFamily="18" charset="0"/>
            </a:endParaRPr>
          </a:p>
          <a:p>
            <a:pPr lvl="2">
              <a:lnSpc>
                <a:spcPct val="90000"/>
              </a:lnSpc>
            </a:pPr>
            <a:r>
              <a:rPr lang="es-AR" sz="2800" b="1" i="1">
                <a:latin typeface="Arial Rounded MT Bold" pitchFamily="34" charset="0"/>
                <a:cs typeface="Times New Roman" pitchFamily="18" charset="0"/>
              </a:rPr>
              <a:t>Gestion Operativa de I2 (Servicios , Seguridad )</a:t>
            </a:r>
          </a:p>
          <a:p>
            <a:pPr lvl="2">
              <a:lnSpc>
                <a:spcPct val="90000"/>
              </a:lnSpc>
            </a:pPr>
            <a:r>
              <a:rPr lang="es-AR" sz="2800" b="1" i="1">
                <a:latin typeface="Arial Rounded MT Bold" pitchFamily="34" charset="0"/>
                <a:cs typeface="Times New Roman" pitchFamily="18" charset="0"/>
              </a:rPr>
              <a:t>Un Entidad colectiva gobierna a cada Gigapop</a:t>
            </a:r>
          </a:p>
          <a:p>
            <a:pPr lvl="2">
              <a:lnSpc>
                <a:spcPct val="90000"/>
              </a:lnSpc>
            </a:pPr>
            <a:r>
              <a:rPr lang="es-AR" sz="2800" b="1" i="1">
                <a:latin typeface="Arial Rounded MT Bold" pitchFamily="34" charset="0"/>
                <a:cs typeface="Times New Roman" pitchFamily="18" charset="0"/>
              </a:rPr>
              <a:t>Posibilita la Conexión de la siguiente generacion de Internet</a:t>
            </a:r>
          </a:p>
        </p:txBody>
      </p:sp>
      <p:graphicFrame>
        <p:nvGraphicFramePr>
          <p:cNvPr id="9218" name="Object 0"/>
          <p:cNvGraphicFramePr>
            <a:graphicFrameLocks noChangeAspect="1"/>
          </p:cNvGraphicFramePr>
          <p:nvPr/>
        </p:nvGraphicFramePr>
        <p:xfrm>
          <a:off x="7696200" y="457200"/>
          <a:ext cx="914400" cy="631825"/>
        </p:xfrm>
        <a:graphic>
          <a:graphicData uri="http://schemas.openxmlformats.org/presentationml/2006/ole">
            <mc:AlternateContent xmlns:mc="http://schemas.openxmlformats.org/markup-compatibility/2006">
              <mc:Choice xmlns:v="urn:schemas-microsoft-com:vml" Requires="v">
                <p:oleObj spid="_x0000_s9232"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0" y="260648"/>
            <a:ext cx="9144000" cy="3024336"/>
          </a:xfrm>
          <a:gradFill rotWithShape="0">
            <a:gsLst>
              <a:gs pos="0">
                <a:srgbClr val="FF9900"/>
              </a:gs>
              <a:gs pos="100000">
                <a:srgbClr val="FFFFFF"/>
              </a:gs>
            </a:gsLst>
            <a:lin ang="5400000" scaled="1"/>
          </a:gra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br>
              <a:rPr lang="es-MX" b="1" i="1" dirty="0">
                <a:solidFill>
                  <a:srgbClr val="333399"/>
                </a:solidFill>
                <a:latin typeface="Arial" charset="0"/>
              </a:rPr>
            </a:b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ES_tradnl" b="1" i="1" u="sng" dirty="0">
              <a:solidFill>
                <a:srgbClr val="333399"/>
              </a:solidFill>
              <a:latin typeface="Arial" pitchFamily="34" charset="0"/>
            </a:endParaRPr>
          </a:p>
        </p:txBody>
      </p:sp>
      <p:sp>
        <p:nvSpPr>
          <p:cNvPr id="38915" name="Rectangle 3"/>
          <p:cNvSpPr>
            <a:spLocks noGrp="1" noChangeArrowheads="1"/>
          </p:cNvSpPr>
          <p:nvPr>
            <p:ph type="subTitle" idx="1"/>
          </p:nvPr>
        </p:nvSpPr>
        <p:spPr>
          <a:xfrm>
            <a:off x="1547664" y="3717032"/>
            <a:ext cx="6400800" cy="2867025"/>
          </a:xfrm>
          <a:solidFill>
            <a:srgbClr val="00FFFF"/>
          </a:solidFill>
          <a:ln w="76200">
            <a:solidFill>
              <a:schemeClr val="hlink"/>
            </a:solidFill>
          </a:ln>
        </p:spPr>
        <p:txBody>
          <a:bodyPr/>
          <a:lstStyle/>
          <a:p>
            <a:r>
              <a:rPr lang="es-ES_tradnl" sz="2800" b="1" i="1" u="sng" dirty="0">
                <a:solidFill>
                  <a:schemeClr val="hlink"/>
                </a:solidFill>
                <a:effectLst>
                  <a:outerShdw blurRad="38100" dist="38100" dir="2700000" algn="tl">
                    <a:srgbClr val="000000"/>
                  </a:outerShdw>
                </a:effectLst>
                <a:latin typeface="Arial Rounded MT Bold" pitchFamily="34" charset="0"/>
              </a:rPr>
              <a:t>REDES DE COMPUTADORAS</a:t>
            </a:r>
          </a:p>
          <a:p>
            <a:r>
              <a:rPr lang="es-ES_tradnl" sz="2800" b="1" i="1" u="sng" dirty="0">
                <a:solidFill>
                  <a:schemeClr val="hlink"/>
                </a:solidFill>
                <a:effectLst>
                  <a:outerShdw blurRad="38100" dist="38100" dir="2700000" algn="tl">
                    <a:srgbClr val="000000"/>
                  </a:outerShdw>
                </a:effectLst>
                <a:latin typeface="Arial Rounded MT Bold" pitchFamily="34" charset="0"/>
              </a:rPr>
              <a:t>INTERNET  1 y 2</a:t>
            </a:r>
          </a:p>
          <a:p>
            <a:r>
              <a:rPr lang="es-ES_tradnl" sz="2800" b="1" i="1" u="sng" dirty="0">
                <a:solidFill>
                  <a:schemeClr val="hlink"/>
                </a:solidFill>
                <a:effectLst>
                  <a:outerShdw blurRad="38100" dist="38100" dir="2700000" algn="tl">
                    <a:srgbClr val="000000"/>
                  </a:outerShdw>
                </a:effectLst>
                <a:latin typeface="Arial Rounded MT Bold" pitchFamily="34" charset="0"/>
              </a:rPr>
              <a:t>VLAN , VPN </a:t>
            </a:r>
          </a:p>
          <a:p>
            <a:endParaRPr lang="es-ES_tradnl" sz="2800" b="1" i="1" u="sng" dirty="0">
              <a:solidFill>
                <a:schemeClr val="hlink"/>
              </a:solidFill>
              <a:effectLst>
                <a:outerShdw blurRad="38100" dist="38100" dir="2700000" algn="tl">
                  <a:srgbClr val="000000"/>
                </a:outerShdw>
              </a:effectLst>
              <a:latin typeface="Arial Rounded MT Bold" pitchFamily="34" charset="0"/>
            </a:endParaRPr>
          </a:p>
          <a:p>
            <a:r>
              <a:rPr lang="es-ES_tradnl" sz="4000" b="1" i="1">
                <a:solidFill>
                  <a:schemeClr val="accent2"/>
                </a:solidFill>
                <a:effectLst>
                  <a:outerShdw blurRad="38100" dist="38100" dir="2700000" algn="tl">
                    <a:srgbClr val="000000"/>
                  </a:outerShdw>
                </a:effectLst>
                <a:latin typeface="Arial Rounded MT Bold" pitchFamily="34" charset="0"/>
              </a:rPr>
              <a:t>2017</a:t>
            </a:r>
            <a:endParaRPr lang="es-ES_tradnl" sz="4000" b="1" i="1" dirty="0">
              <a:solidFill>
                <a:schemeClr val="accent2"/>
              </a:solidFill>
              <a:effectLst>
                <a:outerShdw blurRad="38100" dist="38100" dir="2700000" algn="tl">
                  <a:srgbClr val="000000"/>
                </a:outerShdw>
              </a:effectLst>
              <a:latin typeface="Arial Rounded MT Bold" pitchFamily="34" charset="0"/>
            </a:endParaRPr>
          </a:p>
        </p:txBody>
      </p:sp>
      <p:sp>
        <p:nvSpPr>
          <p:cNvPr id="6" name="5 Marcador de pie de página"/>
          <p:cNvSpPr>
            <a:spLocks noGrp="1"/>
          </p:cNvSpPr>
          <p:nvPr>
            <p:ph type="ftr" sz="quarter" idx="11"/>
          </p:nvPr>
        </p:nvSpPr>
        <p:spPr/>
        <p:txBody>
          <a:bodyPr/>
          <a:lstStyle/>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Papel seda azul"/>
          <p:cNvSpPr>
            <a:spLocks noGrp="1" noChangeArrowheads="1"/>
          </p:cNvSpPr>
          <p:nvPr>
            <p:ph type="title"/>
          </p:nvPr>
        </p:nvSpPr>
        <p:spPr>
          <a:xfrm>
            <a:off x="1066800" y="381000"/>
            <a:ext cx="8077200" cy="1143000"/>
          </a:xfrm>
          <a:blipFill dpi="0" rotWithShape="0">
            <a:blip r:embed="rId3" cstate="print"/>
            <a:srcRect/>
            <a:tile tx="0" ty="0" sx="100000" sy="100000" flip="none" algn="tl"/>
          </a:blipFill>
          <a:ln w="76200" cap="flat">
            <a:solidFill>
              <a:srgbClr val="0000FF"/>
            </a:solidFill>
          </a:ln>
        </p:spPr>
        <p:txBody>
          <a:bodyPr/>
          <a:lstStyle/>
          <a:p>
            <a:pPr>
              <a:defRPr/>
            </a:pPr>
            <a:r>
              <a:rPr lang="es-AR" sz="3200" b="1" i="1" dirty="0">
                <a:solidFill>
                  <a:srgbClr val="800000"/>
                </a:solidFill>
                <a:effectLst>
                  <a:outerShdw blurRad="38100" dist="38100" dir="2700000" algn="tl">
                    <a:srgbClr val="000000"/>
                  </a:outerShdw>
                </a:effectLst>
                <a:latin typeface="Arial" pitchFamily="34" charset="0"/>
              </a:rPr>
              <a:t>WWW2  -  Internet 2</a:t>
            </a:r>
            <a:br>
              <a:rPr lang="es-AR" sz="3200" b="1" i="1" dirty="0">
                <a:solidFill>
                  <a:srgbClr val="800000"/>
                </a:solidFill>
                <a:effectLst>
                  <a:outerShdw blurRad="38100" dist="38100" dir="2700000" algn="tl">
                    <a:srgbClr val="000000"/>
                  </a:outerShdw>
                </a:effectLst>
                <a:latin typeface="Arial" pitchFamily="34" charset="0"/>
              </a:rPr>
            </a:br>
            <a:r>
              <a:rPr lang="es-MX" sz="3200" b="1" i="1" dirty="0">
                <a:solidFill>
                  <a:srgbClr val="800000"/>
                </a:solidFill>
                <a:effectLst>
                  <a:outerShdw blurRad="38100" dist="38100" dir="2700000" algn="tl">
                    <a:srgbClr val="000000"/>
                  </a:outerShdw>
                </a:effectLst>
                <a:latin typeface="Arial" pitchFamily="34" charset="0"/>
              </a:rPr>
              <a:t>Backbones Iniciales</a:t>
            </a:r>
            <a:endParaRPr lang="es-ES_tradnl" sz="3200" b="1" i="1" dirty="0">
              <a:solidFill>
                <a:srgbClr val="800000"/>
              </a:solidFill>
              <a:effectLst>
                <a:outerShdw blurRad="38100" dist="38100" dir="2700000" algn="tl">
                  <a:srgbClr val="000000"/>
                </a:outerShdw>
              </a:effectLst>
              <a:latin typeface="Arial" pitchFamily="34" charset="0"/>
            </a:endParaRPr>
          </a:p>
        </p:txBody>
      </p:sp>
      <p:graphicFrame>
        <p:nvGraphicFramePr>
          <p:cNvPr id="11266" name="Object 0"/>
          <p:cNvGraphicFramePr>
            <a:graphicFrameLocks noChangeAspect="1"/>
          </p:cNvGraphicFramePr>
          <p:nvPr>
            <p:extLst>
              <p:ext uri="{D42A27DB-BD31-4B8C-83A1-F6EECF244321}">
                <p14:modId xmlns:p14="http://schemas.microsoft.com/office/powerpoint/2010/main" val="533904841"/>
              </p:ext>
            </p:extLst>
          </p:nvPr>
        </p:nvGraphicFramePr>
        <p:xfrm>
          <a:off x="304800" y="1905000"/>
          <a:ext cx="8610600" cy="4838700"/>
        </p:xfrm>
        <a:graphic>
          <a:graphicData uri="http://schemas.openxmlformats.org/presentationml/2006/ole">
            <mc:AlternateContent xmlns:mc="http://schemas.openxmlformats.org/markup-compatibility/2006">
              <mc:Choice xmlns:v="urn:schemas-microsoft-com:vml" Requires="v">
                <p:oleObj spid="_x0000_s11280" name="Imagen de mapa de bits" r:id="rId4" imgW="5624047" imgH="3246401" progId="PBrush">
                  <p:embed/>
                </p:oleObj>
              </mc:Choice>
              <mc:Fallback>
                <p:oleObj name="Imagen de mapa de bits" r:id="rId4" imgW="5624047" imgH="3246401"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05000"/>
                        <a:ext cx="8610600" cy="483870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0" y="2667000"/>
            <a:ext cx="1905000" cy="381000"/>
          </a:xfrm>
          <a:prstGeom prst="rect">
            <a:avLst/>
          </a:prstGeom>
          <a:solidFill>
            <a:srgbClr val="000000">
              <a:alpha val="50195"/>
            </a:srgbClr>
          </a:solidFill>
          <a:ln w="12700" cap="sq">
            <a:noFill/>
            <a:miter lim="800000"/>
            <a:headEnd type="none" w="sm" len="sm"/>
            <a:tailEnd type="none" w="sm" len="sm"/>
          </a:ln>
        </p:spPr>
        <p:txBody>
          <a:bodyPr wrap="none" anchor="ctr"/>
          <a:lstStyle/>
          <a:p>
            <a:endParaRPr lang="es-ES"/>
          </a:p>
        </p:txBody>
      </p:sp>
      <p:sp>
        <p:nvSpPr>
          <p:cNvPr id="181251" name="Rectangle 3"/>
          <p:cNvSpPr>
            <a:spLocks noChangeArrowheads="1"/>
          </p:cNvSpPr>
          <p:nvPr/>
        </p:nvSpPr>
        <p:spPr bwMode="auto">
          <a:xfrm>
            <a:off x="1874838" y="159702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pic>
        <p:nvPicPr>
          <p:cNvPr id="10245" name="Picture 4"/>
          <p:cNvPicPr>
            <a:picLocks noChangeAspect="1" noChangeArrowheads="1"/>
          </p:cNvPicPr>
          <p:nvPr/>
        </p:nvPicPr>
        <p:blipFill>
          <a:blip r:embed="rId3" cstate="print"/>
          <a:srcRect/>
          <a:stretch>
            <a:fillRect/>
          </a:stretch>
        </p:blipFill>
        <p:spPr bwMode="auto">
          <a:xfrm>
            <a:off x="0" y="1524000"/>
            <a:ext cx="9144000" cy="5562600"/>
          </a:xfrm>
          <a:prstGeom prst="rect">
            <a:avLst/>
          </a:prstGeom>
          <a:blipFill dpi="0" rotWithShape="0">
            <a:blip r:embed="rId4" cstate="print"/>
            <a:srcRect/>
            <a:tile tx="0" ty="0" sx="100000" sy="100000" flip="none" algn="tl"/>
          </a:blipFill>
          <a:ln w="76200" cap="flat">
            <a:solidFill>
              <a:srgbClr val="0000FF"/>
            </a:solidFill>
            <a:miter lim="800000"/>
            <a:headEnd/>
            <a:tailEnd/>
          </a:ln>
        </p:spPr>
      </p:pic>
      <p:sp>
        <p:nvSpPr>
          <p:cNvPr id="181253" name="Rectangle 5"/>
          <p:cNvSpPr>
            <a:spLocks noGrp="1" noChangeArrowheads="1"/>
          </p:cNvSpPr>
          <p:nvPr>
            <p:ph type="title"/>
          </p:nvPr>
        </p:nvSpPr>
        <p:spPr>
          <a:xfrm>
            <a:off x="1447800" y="0"/>
            <a:ext cx="67818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dirty="0">
                <a:solidFill>
                  <a:schemeClr val="folHlink"/>
                </a:solidFill>
                <a:effectLst>
                  <a:outerShdw blurRad="38100" dist="38100" dir="2700000" algn="tl">
                    <a:srgbClr val="000000"/>
                  </a:outerShdw>
                </a:effectLst>
                <a:latin typeface="Arial" pitchFamily="34" charset="0"/>
              </a:rPr>
              <a:t>WWW2  -  Internet 2</a:t>
            </a:r>
            <a:br>
              <a:rPr lang="es-AR" sz="3200" b="1" i="1" dirty="0">
                <a:solidFill>
                  <a:schemeClr val="folHlink"/>
                </a:solidFill>
                <a:effectLst>
                  <a:outerShdw blurRad="38100" dist="38100" dir="2700000" algn="tl">
                    <a:srgbClr val="000000"/>
                  </a:outerShdw>
                </a:effectLst>
                <a:latin typeface="Arial" pitchFamily="34" charset="0"/>
              </a:rPr>
            </a:br>
            <a:r>
              <a:rPr lang="es-MX" sz="3200" b="1" i="1" dirty="0">
                <a:solidFill>
                  <a:schemeClr val="folHlink"/>
                </a:solidFill>
                <a:effectLst>
                  <a:outerShdw blurRad="38100" dist="38100" dir="2700000" algn="tl">
                    <a:srgbClr val="000000"/>
                  </a:outerShdw>
                </a:effectLst>
                <a:latin typeface="Arial" pitchFamily="34" charset="0"/>
              </a:rPr>
              <a:t>Backbones</a:t>
            </a:r>
            <a:endParaRPr lang="es-AR" sz="3200" b="1" i="1" dirty="0">
              <a:solidFill>
                <a:schemeClr val="folHlink"/>
              </a:solidFill>
              <a:effectLst>
                <a:outerShdw blurRad="38100" dist="38100" dir="2700000" algn="tl">
                  <a:srgbClr val="000000"/>
                </a:outerShdw>
              </a:effectLst>
              <a:latin typeface="Arial" pitchFamily="34" charset="0"/>
            </a:endParaRPr>
          </a:p>
        </p:txBody>
      </p:sp>
      <p:graphicFrame>
        <p:nvGraphicFramePr>
          <p:cNvPr id="10242" name="Object 6"/>
          <p:cNvGraphicFramePr>
            <a:graphicFrameLocks noChangeAspect="1"/>
          </p:cNvGraphicFramePr>
          <p:nvPr/>
        </p:nvGraphicFramePr>
        <p:xfrm>
          <a:off x="6934200" y="304800"/>
          <a:ext cx="914400" cy="631825"/>
        </p:xfrm>
        <a:graphic>
          <a:graphicData uri="http://schemas.openxmlformats.org/presentationml/2006/ole">
            <mc:AlternateContent xmlns:mc="http://schemas.openxmlformats.org/markup-compatibility/2006">
              <mc:Choice xmlns:v="urn:schemas-microsoft-com:vml" Requires="v">
                <p:oleObj spid="_x0000_s10256" name="Imagen de mapa de bits" r:id="rId5" imgW="1171429" imgH="809738" progId="PBrush">
                  <p:embed/>
                </p:oleObj>
              </mc:Choice>
              <mc:Fallback>
                <p:oleObj name="Imagen de mapa de bits" r:id="rId5" imgW="1171429" imgH="809738" progId="PBrush">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3048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6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Papel seda azul"/>
          <p:cNvSpPr>
            <a:spLocks noGrp="1" noChangeArrowheads="1"/>
          </p:cNvSpPr>
          <p:nvPr>
            <p:ph type="title"/>
          </p:nvPr>
        </p:nvSpPr>
        <p:spPr>
          <a:xfrm>
            <a:off x="1403648" y="26977"/>
            <a:ext cx="6745560" cy="1143000"/>
          </a:xfrm>
          <a:blipFill dpi="0" rotWithShape="0">
            <a:blip r:embed="rId2" cstate="print"/>
            <a:srcRect/>
            <a:tile tx="0" ty="0" sx="100000" sy="100000" flip="none" algn="tl"/>
          </a:blipFill>
          <a:ln w="76200" cap="flat">
            <a:solidFill>
              <a:srgbClr val="0000FF"/>
            </a:solidFill>
          </a:ln>
        </p:spPr>
        <p:txBody>
          <a:bodyPr/>
          <a:lstStyle/>
          <a:p>
            <a:pPr>
              <a:defRPr/>
            </a:pPr>
            <a:r>
              <a:rPr lang="es-AR" sz="3200" b="1" i="1" dirty="0">
                <a:solidFill>
                  <a:srgbClr val="800000"/>
                </a:solidFill>
                <a:effectLst>
                  <a:outerShdw blurRad="38100" dist="38100" dir="2700000" algn="tl">
                    <a:srgbClr val="000000"/>
                  </a:outerShdw>
                </a:effectLst>
                <a:latin typeface="Arial" pitchFamily="34" charset="0"/>
              </a:rPr>
              <a:t>WWW2  -  Internet 2</a:t>
            </a:r>
            <a:br>
              <a:rPr lang="es-AR" sz="3200" b="1" i="1" dirty="0">
                <a:solidFill>
                  <a:srgbClr val="800000"/>
                </a:solidFill>
                <a:effectLst>
                  <a:outerShdw blurRad="38100" dist="38100" dir="2700000" algn="tl">
                    <a:srgbClr val="000000"/>
                  </a:outerShdw>
                </a:effectLst>
                <a:latin typeface="Arial" pitchFamily="34" charset="0"/>
              </a:rPr>
            </a:br>
            <a:r>
              <a:rPr lang="es-MX" sz="3200" b="1" i="1" dirty="0">
                <a:solidFill>
                  <a:srgbClr val="800000"/>
                </a:solidFill>
                <a:effectLst>
                  <a:outerShdw blurRad="38100" dist="38100" dir="2700000" algn="tl">
                    <a:srgbClr val="000000"/>
                  </a:outerShdw>
                </a:effectLst>
                <a:latin typeface="Arial" pitchFamily="34" charset="0"/>
              </a:rPr>
              <a:t>Backbones Actuales</a:t>
            </a:r>
            <a:endParaRPr lang="es-ES_tradnl" sz="3200" b="1" i="1" dirty="0">
              <a:solidFill>
                <a:srgbClr val="800000"/>
              </a:solidFill>
              <a:effectLst>
                <a:outerShdw blurRad="38100" dist="38100" dir="2700000" algn="tl">
                  <a:srgbClr val="000000"/>
                </a:outerShdw>
              </a:effectLst>
              <a:latin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23986"/>
            <a:ext cx="8496944" cy="5245181"/>
          </a:xfrm>
          <a:prstGeom prst="rect">
            <a:avLst/>
          </a:prstGeom>
          <a:blipFill dpi="0" rotWithShape="0">
            <a:blip r:embed="rId2" cstate="print"/>
            <a:srcRect/>
            <a:tile tx="0" ty="0" sx="100000" sy="100000" flip="none" algn="tl"/>
          </a:blipFill>
          <a:ln w="76200" cap="flat">
            <a:solidFill>
              <a:srgbClr val="0000FF"/>
            </a:solidFill>
            <a:miter lim="800000"/>
            <a:headEnd/>
            <a:tailEnd/>
          </a:ln>
        </p:spPr>
      </p:pic>
      <p:sp>
        <p:nvSpPr>
          <p:cNvPr id="4" name="3 Marcador de pie de página"/>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882778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Papel seda azul"/>
          <p:cNvSpPr>
            <a:spLocks noGrp="1" noChangeArrowheads="1"/>
          </p:cNvSpPr>
          <p:nvPr>
            <p:ph type="title"/>
          </p:nvPr>
        </p:nvSpPr>
        <p:spPr>
          <a:xfrm>
            <a:off x="1403648" y="26977"/>
            <a:ext cx="6745560" cy="1143000"/>
          </a:xfrm>
          <a:blipFill dpi="0" rotWithShape="0">
            <a:blip r:embed="rId3" cstate="print"/>
            <a:srcRect/>
            <a:tile tx="0" ty="0" sx="100000" sy="100000" flip="none" algn="tl"/>
          </a:blipFill>
          <a:ln w="76200" cap="flat">
            <a:solidFill>
              <a:srgbClr val="0000FF"/>
            </a:solidFill>
          </a:ln>
        </p:spPr>
        <p:txBody>
          <a:bodyPr/>
          <a:lstStyle/>
          <a:p>
            <a:pPr>
              <a:defRPr/>
            </a:pPr>
            <a:r>
              <a:rPr lang="es-AR" sz="3200" b="1" i="1" dirty="0">
                <a:solidFill>
                  <a:srgbClr val="800000"/>
                </a:solidFill>
                <a:effectLst>
                  <a:outerShdw blurRad="38100" dist="38100" dir="2700000" algn="tl">
                    <a:srgbClr val="000000"/>
                  </a:outerShdw>
                </a:effectLst>
                <a:latin typeface="Arial" pitchFamily="34" charset="0"/>
              </a:rPr>
              <a:t>WWW2  -  Internet 2</a:t>
            </a:r>
            <a:br>
              <a:rPr lang="es-AR" sz="3200" b="1" i="1" dirty="0">
                <a:solidFill>
                  <a:srgbClr val="800000"/>
                </a:solidFill>
                <a:effectLst>
                  <a:outerShdw blurRad="38100" dist="38100" dir="2700000" algn="tl">
                    <a:srgbClr val="000000"/>
                  </a:outerShdw>
                </a:effectLst>
                <a:latin typeface="Arial" pitchFamily="34" charset="0"/>
              </a:rPr>
            </a:br>
            <a:r>
              <a:rPr lang="es-AR" sz="3200" b="1" i="1" dirty="0">
                <a:solidFill>
                  <a:srgbClr val="800000"/>
                </a:solidFill>
                <a:effectLst>
                  <a:outerShdw blurRad="38100" dist="38100" dir="2700000" algn="tl">
                    <a:srgbClr val="000000"/>
                  </a:outerShdw>
                </a:effectLst>
                <a:latin typeface="Arial" pitchFamily="34" charset="0"/>
              </a:rPr>
              <a:t>Red Clara – </a:t>
            </a:r>
            <a:r>
              <a:rPr lang="es-AR" sz="3200" b="1" i="1" dirty="0" err="1">
                <a:solidFill>
                  <a:srgbClr val="800000"/>
                </a:solidFill>
                <a:effectLst>
                  <a:outerShdw blurRad="38100" dist="38100" dir="2700000" algn="tl">
                    <a:srgbClr val="000000"/>
                  </a:outerShdw>
                </a:effectLst>
                <a:latin typeface="Arial" pitchFamily="34" charset="0"/>
              </a:rPr>
              <a:t>Backbone</a:t>
            </a:r>
            <a:r>
              <a:rPr lang="es-AR" sz="3200" b="1" i="1" dirty="0">
                <a:solidFill>
                  <a:srgbClr val="800000"/>
                </a:solidFill>
                <a:effectLst>
                  <a:outerShdw blurRad="38100" dist="38100" dir="2700000" algn="tl">
                    <a:srgbClr val="000000"/>
                  </a:outerShdw>
                </a:effectLst>
                <a:latin typeface="Arial" pitchFamily="34" charset="0"/>
              </a:rPr>
              <a:t> Argentina</a:t>
            </a:r>
            <a:endParaRPr lang="es-ES_tradnl" sz="3200" b="1" i="1" dirty="0">
              <a:solidFill>
                <a:srgbClr val="800000"/>
              </a:solidFill>
              <a:effectLst>
                <a:outerShdw blurRad="38100" dist="38100" dir="2700000" algn="tl">
                  <a:srgbClr val="000000"/>
                </a:outerShdw>
              </a:effectLst>
              <a:latin typeface="Arial" pitchFamily="34" charset="0"/>
            </a:endParaRPr>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8" y="1969349"/>
            <a:ext cx="4465807" cy="4628003"/>
          </a:xfrm>
          <a:prstGeom prst="rect">
            <a:avLst/>
          </a:prstGeom>
          <a:blipFill dpi="0" rotWithShape="0">
            <a:blip r:embed="rId3" cstate="print"/>
            <a:srcRect/>
            <a:tile tx="0" ty="0" sx="100000" sy="100000" flip="none" algn="tl"/>
          </a:blipFill>
          <a:ln w="76200" cap="flat">
            <a:solidFill>
              <a:srgbClr val="0000FF"/>
            </a:solidFill>
            <a:miter lim="800000"/>
            <a:headEnd/>
            <a:tailEnd/>
          </a:ln>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3669" y="2636912"/>
            <a:ext cx="4199841" cy="3960440"/>
          </a:xfrm>
          <a:prstGeom prst="rect">
            <a:avLst/>
          </a:prstGeom>
          <a:blipFill dpi="0" rotWithShape="0">
            <a:blip r:embed="rId3" cstate="print"/>
            <a:srcRect/>
            <a:tile tx="0" ty="0" sx="100000" sy="100000" flip="none" algn="tl"/>
          </a:blipFill>
          <a:ln w="76200" cap="flat">
            <a:solidFill>
              <a:srgbClr val="0000FF"/>
            </a:solidFill>
            <a:miter lim="800000"/>
            <a:headEnd/>
            <a:tailEnd/>
          </a:ln>
        </p:spPr>
      </p:pic>
      <p:sp>
        <p:nvSpPr>
          <p:cNvPr id="5" name="Rectangle 2" descr="Papel seda azul"/>
          <p:cNvSpPr txBox="1">
            <a:spLocks noChangeArrowheads="1"/>
          </p:cNvSpPr>
          <p:nvPr/>
        </p:nvSpPr>
        <p:spPr bwMode="auto">
          <a:xfrm>
            <a:off x="5796136" y="1568673"/>
            <a:ext cx="2583904" cy="801351"/>
          </a:xfrm>
          <a:prstGeom prst="rect">
            <a:avLst/>
          </a:prstGeom>
          <a:blipFill dpi="0" rotWithShape="0">
            <a:blip r:embed="rId3" cstate="print"/>
            <a:srcRect/>
            <a:tile tx="0" ty="0" sx="100000" sy="100000" flip="none" algn="tl"/>
          </a:blip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s-AR" sz="3200" b="1" i="1" kern="0" dirty="0">
                <a:solidFill>
                  <a:srgbClr val="800000"/>
                </a:solidFill>
                <a:effectLst>
                  <a:outerShdw blurRad="38100" dist="38100" dir="2700000" algn="tl">
                    <a:srgbClr val="000000"/>
                  </a:outerShdw>
                </a:effectLst>
                <a:latin typeface="Arial" pitchFamily="34" charset="0"/>
              </a:rPr>
              <a:t>Innova Red</a:t>
            </a:r>
            <a:endParaRPr lang="es-ES_tradnl" sz="3200" b="1" i="1" kern="0" dirty="0">
              <a:solidFill>
                <a:srgbClr val="800000"/>
              </a:solidFill>
              <a:effectLst>
                <a:outerShdw blurRad="38100" dist="38100" dir="2700000" algn="tl">
                  <a:srgbClr val="000000"/>
                </a:outerShdw>
              </a:effectLst>
              <a:latin typeface="Arial" pitchFamily="34" charset="0"/>
            </a:endParaRPr>
          </a:p>
        </p:txBody>
      </p:sp>
      <p:sp>
        <p:nvSpPr>
          <p:cNvPr id="6" name="5 Marcador de pie de página"/>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98616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600200" y="228600"/>
            <a:ext cx="72390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a:solidFill>
                  <a:schemeClr val="folHlink"/>
                </a:solidFill>
                <a:effectLst>
                  <a:outerShdw blurRad="38100" dist="38100" dir="2700000" algn="tl">
                    <a:srgbClr val="000000"/>
                  </a:outerShdw>
                </a:effectLst>
                <a:latin typeface="Arial" pitchFamily="34" charset="0"/>
              </a:rPr>
              <a:t>WWW2  -  Internet 2</a:t>
            </a:r>
            <a:br>
              <a:rPr lang="es-AR"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Aplicaciones</a:t>
            </a:r>
          </a:p>
        </p:txBody>
      </p:sp>
      <p:sp>
        <p:nvSpPr>
          <p:cNvPr id="12292" name="Rectangle 3"/>
          <p:cNvSpPr>
            <a:spLocks noGrp="1" noChangeArrowheads="1"/>
          </p:cNvSpPr>
          <p:nvPr>
            <p:ph type="body" idx="1"/>
          </p:nvPr>
        </p:nvSpPr>
        <p:spPr>
          <a:xfrm>
            <a:off x="0" y="1752600"/>
            <a:ext cx="8915400" cy="3886200"/>
          </a:xfrm>
          <a:solidFill>
            <a:schemeClr val="accent2"/>
          </a:solidFill>
          <a:ln w="76200" cap="flat">
            <a:solidFill>
              <a:schemeClr val="folHlink"/>
            </a:solidFill>
          </a:ln>
        </p:spPr>
        <p:txBody>
          <a:bodyPr/>
          <a:lstStyle/>
          <a:p>
            <a:pPr>
              <a:lnSpc>
                <a:spcPct val="90000"/>
              </a:lnSpc>
            </a:pPr>
            <a:r>
              <a:rPr lang="es-AR" sz="2800" b="1" i="1">
                <a:latin typeface="Arial Rounded MT Bold" pitchFamily="34" charset="0"/>
                <a:cs typeface="Times New Roman" pitchFamily="18" charset="0"/>
              </a:rPr>
              <a:t>Video Conferencia</a:t>
            </a:r>
          </a:p>
          <a:p>
            <a:pPr>
              <a:lnSpc>
                <a:spcPct val="90000"/>
              </a:lnSpc>
            </a:pPr>
            <a:r>
              <a:rPr lang="es-AR" sz="2800" b="1" i="1">
                <a:latin typeface="Arial Rounded MT Bold" pitchFamily="34" charset="0"/>
                <a:cs typeface="Times New Roman" pitchFamily="18" charset="0"/>
              </a:rPr>
              <a:t>Video a pedido </a:t>
            </a:r>
          </a:p>
          <a:p>
            <a:pPr>
              <a:lnSpc>
                <a:spcPct val="90000"/>
              </a:lnSpc>
            </a:pPr>
            <a:r>
              <a:rPr lang="es-AR" sz="2800" b="1" i="1">
                <a:latin typeface="Arial Rounded MT Bold" pitchFamily="34" charset="0"/>
                <a:cs typeface="Times New Roman" pitchFamily="18" charset="0"/>
              </a:rPr>
              <a:t>Acceso a depositos masivos de datos</a:t>
            </a:r>
          </a:p>
          <a:p>
            <a:pPr>
              <a:lnSpc>
                <a:spcPct val="90000"/>
              </a:lnSpc>
            </a:pPr>
            <a:r>
              <a:rPr lang="es-AR" sz="2800" b="1" i="1">
                <a:latin typeface="Arial Rounded MT Bold" pitchFamily="34" charset="0"/>
                <a:cs typeface="Times New Roman" pitchFamily="18" charset="0"/>
              </a:rPr>
              <a:t>Simulacion distribuida </a:t>
            </a:r>
          </a:p>
          <a:p>
            <a:pPr lvl="1">
              <a:lnSpc>
                <a:spcPct val="90000"/>
              </a:lnSpc>
              <a:buFontTx/>
              <a:buChar char="•"/>
            </a:pPr>
            <a:r>
              <a:rPr lang="es-AR" b="1" i="1">
                <a:latin typeface="Arial Rounded MT Bold" pitchFamily="34" charset="0"/>
                <a:cs typeface="Times New Roman" pitchFamily="18" charset="0"/>
              </a:rPr>
              <a:t>Teleinmersion</a:t>
            </a:r>
          </a:p>
          <a:p>
            <a:pPr lvl="1">
              <a:lnSpc>
                <a:spcPct val="90000"/>
              </a:lnSpc>
              <a:buFontTx/>
              <a:buChar char="•"/>
            </a:pPr>
            <a:r>
              <a:rPr lang="es-AR" b="1" i="1">
                <a:latin typeface="Arial Rounded MT Bold" pitchFamily="34" charset="0"/>
                <a:cs typeface="Times New Roman" pitchFamily="18" charset="0"/>
              </a:rPr>
              <a:t>Temedicina</a:t>
            </a:r>
          </a:p>
          <a:p>
            <a:pPr lvl="1">
              <a:lnSpc>
                <a:spcPct val="90000"/>
              </a:lnSpc>
              <a:buFontTx/>
              <a:buChar char="•"/>
            </a:pPr>
            <a:r>
              <a:rPr lang="es-AR" b="1" i="1">
                <a:latin typeface="Arial Rounded MT Bold" pitchFamily="34" charset="0"/>
                <a:cs typeface="Times New Roman" pitchFamily="18" charset="0"/>
              </a:rPr>
              <a:t>Reserva de Espacio (Medicina - Astronomia)</a:t>
            </a:r>
          </a:p>
        </p:txBody>
      </p:sp>
      <p:graphicFrame>
        <p:nvGraphicFramePr>
          <p:cNvPr id="12290" name="Object 0"/>
          <p:cNvGraphicFramePr>
            <a:graphicFrameLocks noChangeAspect="1"/>
          </p:cNvGraphicFramePr>
          <p:nvPr/>
        </p:nvGraphicFramePr>
        <p:xfrm>
          <a:off x="7620000" y="457200"/>
          <a:ext cx="914400" cy="631825"/>
        </p:xfrm>
        <a:graphic>
          <a:graphicData uri="http://schemas.openxmlformats.org/presentationml/2006/ole">
            <mc:AlternateContent xmlns:mc="http://schemas.openxmlformats.org/markup-compatibility/2006">
              <mc:Choice xmlns:v="urn:schemas-microsoft-com:vml" Requires="v">
                <p:oleObj spid="_x0000_s12304"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371600" y="228600"/>
            <a:ext cx="75438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a:solidFill>
                  <a:schemeClr val="folHlink"/>
                </a:solidFill>
                <a:effectLst>
                  <a:outerShdw blurRad="38100" dist="38100" dir="2700000" algn="tl">
                    <a:srgbClr val="000000"/>
                  </a:outerShdw>
                </a:effectLst>
                <a:latin typeface="Arial" pitchFamily="34" charset="0"/>
              </a:rPr>
              <a:t>WWW2  -  Internet 2</a:t>
            </a:r>
            <a:br>
              <a:rPr lang="es-AR"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Aplicaciones</a:t>
            </a:r>
          </a:p>
        </p:txBody>
      </p:sp>
      <p:sp>
        <p:nvSpPr>
          <p:cNvPr id="13316" name="Rectangle 3"/>
          <p:cNvSpPr>
            <a:spLocks noGrp="1" noChangeArrowheads="1"/>
          </p:cNvSpPr>
          <p:nvPr>
            <p:ph type="body" idx="1"/>
          </p:nvPr>
        </p:nvSpPr>
        <p:spPr>
          <a:xfrm>
            <a:off x="228600" y="2133600"/>
            <a:ext cx="8915400" cy="4038600"/>
          </a:xfrm>
          <a:solidFill>
            <a:schemeClr val="accent2"/>
          </a:solidFill>
          <a:ln w="76200" cap="flat">
            <a:solidFill>
              <a:schemeClr val="folHlink"/>
            </a:solidFill>
          </a:ln>
        </p:spPr>
        <p:txBody>
          <a:bodyPr/>
          <a:lstStyle/>
          <a:p>
            <a:pPr>
              <a:lnSpc>
                <a:spcPct val="90000"/>
              </a:lnSpc>
            </a:pPr>
            <a:r>
              <a:rPr lang="es-AR" sz="3600" b="1" i="1">
                <a:latin typeface="Arial Rounded MT Bold" pitchFamily="34" charset="0"/>
                <a:cs typeface="Times New Roman" pitchFamily="18" charset="0"/>
              </a:rPr>
              <a:t>Bibliotecas Digitales</a:t>
            </a:r>
          </a:p>
          <a:p>
            <a:pPr>
              <a:lnSpc>
                <a:spcPct val="90000"/>
              </a:lnSpc>
            </a:pPr>
            <a:r>
              <a:rPr lang="es-AR" sz="3600" b="1" i="1">
                <a:latin typeface="Arial Rounded MT Bold" pitchFamily="34" charset="0"/>
                <a:cs typeface="Times New Roman" pitchFamily="18" charset="0"/>
              </a:rPr>
              <a:t>Realidad Virtual</a:t>
            </a:r>
          </a:p>
          <a:p>
            <a:pPr>
              <a:lnSpc>
                <a:spcPct val="90000"/>
              </a:lnSpc>
            </a:pPr>
            <a:r>
              <a:rPr lang="es-AR" sz="3600" b="1" i="1">
                <a:latin typeface="Arial Rounded MT Bold" pitchFamily="34" charset="0"/>
                <a:cs typeface="Times New Roman" pitchFamily="18" charset="0"/>
              </a:rPr>
              <a:t>Laboratorios Virtuales (LAV)</a:t>
            </a:r>
          </a:p>
          <a:p>
            <a:pPr>
              <a:lnSpc>
                <a:spcPct val="90000"/>
              </a:lnSpc>
            </a:pPr>
            <a:r>
              <a:rPr lang="es-AR" sz="3600" b="1" i="1">
                <a:latin typeface="Arial Rounded MT Bold" pitchFamily="34" charset="0"/>
                <a:cs typeface="Times New Roman" pitchFamily="18" charset="0"/>
              </a:rPr>
              <a:t>Servicios Interactivos (TV Ineractiva)</a:t>
            </a:r>
          </a:p>
          <a:p>
            <a:pPr>
              <a:lnSpc>
                <a:spcPct val="90000"/>
              </a:lnSpc>
            </a:pPr>
            <a:r>
              <a:rPr lang="es-AR" sz="3600" b="1" i="1">
                <a:latin typeface="Arial Rounded MT Bold" pitchFamily="34" charset="0"/>
                <a:cs typeface="Times New Roman" pitchFamily="18" charset="0"/>
              </a:rPr>
              <a:t>Utilizacion de Servicios Remotos (Telescopios</a:t>
            </a:r>
            <a:r>
              <a:rPr lang="es-AR" sz="2800" b="1" i="1">
                <a:latin typeface="Arial Rounded MT Bold" pitchFamily="34" charset="0"/>
                <a:cs typeface="Times New Roman" pitchFamily="18" charset="0"/>
              </a:rPr>
              <a:t>)</a:t>
            </a:r>
          </a:p>
          <a:p>
            <a:pPr>
              <a:lnSpc>
                <a:spcPct val="90000"/>
              </a:lnSpc>
            </a:pPr>
            <a:endParaRPr lang="es-AR" sz="2800" b="1" i="1">
              <a:latin typeface="Arial Rounded MT Bold" pitchFamily="34" charset="0"/>
              <a:cs typeface="Times New Roman" pitchFamily="18" charset="0"/>
            </a:endParaRPr>
          </a:p>
        </p:txBody>
      </p:sp>
      <p:graphicFrame>
        <p:nvGraphicFramePr>
          <p:cNvPr id="13314" name="Object 0"/>
          <p:cNvGraphicFramePr>
            <a:graphicFrameLocks noChangeAspect="1"/>
          </p:cNvGraphicFramePr>
          <p:nvPr/>
        </p:nvGraphicFramePr>
        <p:xfrm>
          <a:off x="7696200" y="457200"/>
          <a:ext cx="914400" cy="631825"/>
        </p:xfrm>
        <a:graphic>
          <a:graphicData uri="http://schemas.openxmlformats.org/presentationml/2006/ole">
            <mc:AlternateContent xmlns:mc="http://schemas.openxmlformats.org/markup-compatibility/2006">
              <mc:Choice xmlns:v="urn:schemas-microsoft-com:vml" Requires="v">
                <p:oleObj spid="_x0000_s13328"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87395" name="Rectangle 3"/>
          <p:cNvSpPr>
            <a:spLocks noChangeArrowheads="1"/>
          </p:cNvSpPr>
          <p:nvPr/>
        </p:nvSpPr>
        <p:spPr bwMode="auto">
          <a:xfrm>
            <a:off x="0" y="1524000"/>
            <a:ext cx="9144000" cy="4291013"/>
          </a:xfrm>
          <a:prstGeom prst="rect">
            <a:avLst/>
          </a:prstGeom>
          <a:gradFill rotWithShape="0">
            <a:gsLst>
              <a:gs pos="0">
                <a:srgbClr val="0000FF"/>
              </a:gs>
              <a:gs pos="100000">
                <a:srgbClr val="00FFFF"/>
              </a:gs>
            </a:gsLst>
            <a:lin ang="5400000" scaled="1"/>
          </a:gradFill>
          <a:ln w="12700" cap="sq">
            <a:noFill/>
            <a:miter lim="800000"/>
            <a:headEnd/>
            <a:tailEnd/>
          </a:ln>
          <a:effectLst>
            <a:outerShdw dist="17961" dir="2700000" algn="ctr" rotWithShape="0">
              <a:srgbClr val="000000"/>
            </a:outerShdw>
          </a:effectLst>
        </p:spPr>
        <p:txBody>
          <a:bodyPr>
            <a:spAutoFit/>
          </a:bodyPr>
          <a:lstStyle/>
          <a:p>
            <a:pPr algn="just" eaLnBrk="1" hangingPunct="1">
              <a:spcBef>
                <a:spcPct val="50000"/>
              </a:spcBef>
              <a:buFontTx/>
              <a:buChar char="•"/>
              <a:defRPr/>
            </a:pPr>
            <a:r>
              <a:rPr kumimoji="1" lang="es-ES_tradnl" b="1" i="1">
                <a:solidFill>
                  <a:srgbClr val="782727"/>
                </a:solidFill>
                <a:latin typeface="Verdana" pitchFamily="34" charset="0"/>
                <a:ea typeface="Arial Unicode MS" pitchFamily="34" charset="-128"/>
                <a:cs typeface="Arial Unicode MS" pitchFamily="34" charset="-128"/>
              </a:rPr>
              <a:t>Aplicación permite la visualización en tiempo real de la actividad del cerebro durante actividades de representación visual y de memoria, con el sujeto en un explorador MRI remoto. </a:t>
            </a:r>
            <a:endParaRPr kumimoji="1" lang="en-US" b="1" i="1">
              <a:solidFill>
                <a:srgbClr val="FFFFCC"/>
              </a:solidFill>
              <a:latin typeface="Arial Unicode MS" pitchFamily="34" charset="-128"/>
              <a:ea typeface="Arial Unicode MS" pitchFamily="34" charset="-128"/>
              <a:cs typeface="Arial Unicode MS" pitchFamily="34" charset="-128"/>
            </a:endParaRPr>
          </a:p>
          <a:p>
            <a:pPr algn="just">
              <a:spcBef>
                <a:spcPct val="50000"/>
              </a:spcBef>
              <a:buFontTx/>
              <a:buChar char="•"/>
              <a:defRPr/>
            </a:pPr>
            <a:r>
              <a:rPr kumimoji="1" lang="es-ES_tradnl" b="1" i="1">
                <a:solidFill>
                  <a:srgbClr val="782727"/>
                </a:solidFill>
                <a:latin typeface="Verdana" pitchFamily="34" charset="0"/>
                <a:ea typeface="Arial Unicode MS" pitchFamily="34" charset="-128"/>
                <a:cs typeface="Arial Unicode MS" pitchFamily="34" charset="-128"/>
              </a:rPr>
              <a:t>Internet2 proporcionará el volumen de datos y la calidad del servicio (QoS) necesarios para conectar en paralelo la computadora de análisis con la computadora de visualización.</a:t>
            </a:r>
            <a:endParaRPr kumimoji="1" lang="en-US" b="1" i="1">
              <a:solidFill>
                <a:srgbClr val="FFFFCC"/>
              </a:solidFill>
              <a:latin typeface="Arial Unicode MS" pitchFamily="34" charset="-128"/>
              <a:ea typeface="Arial Unicode MS" pitchFamily="34" charset="-128"/>
              <a:cs typeface="Arial Unicode MS" pitchFamily="34" charset="-128"/>
            </a:endParaRPr>
          </a:p>
          <a:p>
            <a:pPr>
              <a:spcBef>
                <a:spcPct val="50000"/>
              </a:spcBef>
              <a:buFontTx/>
              <a:buChar char="•"/>
              <a:defRPr/>
            </a:pPr>
            <a:r>
              <a:rPr kumimoji="1" lang="es-ES_tradnl" sz="1600" b="1" i="1">
                <a:solidFill>
                  <a:schemeClr val="bg1"/>
                </a:solidFill>
                <a:effectLst>
                  <a:outerShdw blurRad="38100" dist="38100" dir="2700000" algn="tl">
                    <a:srgbClr val="000000"/>
                  </a:outerShdw>
                </a:effectLst>
                <a:latin typeface="Verdana" pitchFamily="34" charset="0"/>
                <a:ea typeface="Arial Unicode MS" pitchFamily="34" charset="-128"/>
                <a:cs typeface="Arial Unicode MS" pitchFamily="34" charset="-128"/>
                <a:hlinkClick r:id="rId3"/>
              </a:rPr>
              <a:t>http://www.psc.edu/science/Goddard/goddard.html</a:t>
            </a:r>
            <a:r>
              <a:rPr kumimoji="1" lang="es-ES_tradnl">
                <a:solidFill>
                  <a:schemeClr val="bg1"/>
                </a:solidFill>
                <a:latin typeface="Verdana" pitchFamily="34" charset="0"/>
                <a:ea typeface="Arial Unicode MS" pitchFamily="34" charset="-128"/>
                <a:cs typeface="Arial Unicode MS" pitchFamily="34" charset="-128"/>
              </a:rPr>
              <a:t> </a:t>
            </a:r>
            <a:endParaRPr kumimoji="1" lang="en-US">
              <a:solidFill>
                <a:schemeClr val="bg1"/>
              </a:solidFill>
              <a:latin typeface="Arial Unicode MS" pitchFamily="34" charset="-128"/>
              <a:ea typeface="Arial Unicode MS" pitchFamily="34" charset="-128"/>
              <a:cs typeface="Arial Unicode MS" pitchFamily="34" charset="-128"/>
            </a:endParaRPr>
          </a:p>
          <a:p>
            <a:pPr algn="ctr">
              <a:spcBef>
                <a:spcPct val="50000"/>
              </a:spcBef>
              <a:defRPr/>
            </a:pPr>
            <a:endParaRPr kumimoji="1" lang="en-US">
              <a:solidFill>
                <a:schemeClr val="bg1"/>
              </a:solidFill>
            </a:endParaRPr>
          </a:p>
        </p:txBody>
      </p:sp>
      <p:graphicFrame>
        <p:nvGraphicFramePr>
          <p:cNvPr id="14338" name="Object 4"/>
          <p:cNvGraphicFramePr>
            <a:graphicFrameLocks noChangeAspect="1"/>
          </p:cNvGraphicFramePr>
          <p:nvPr/>
        </p:nvGraphicFramePr>
        <p:xfrm>
          <a:off x="228600" y="304800"/>
          <a:ext cx="762000" cy="601663"/>
        </p:xfrm>
        <a:graphic>
          <a:graphicData uri="http://schemas.openxmlformats.org/presentationml/2006/ole">
            <mc:AlternateContent xmlns:mc="http://schemas.openxmlformats.org/markup-compatibility/2006">
              <mc:Choice xmlns:v="urn:schemas-microsoft-com:vml" Requires="v">
                <p:oleObj spid="_x0000_s14366" name="Imagen de mapa de bits" r:id="rId4" imgW="482795" imgH="380885" progId="PBrush">
                  <p:embed/>
                </p:oleObj>
              </mc:Choice>
              <mc:Fallback>
                <p:oleObj name="Imagen de mapa de bits" r:id="rId4" imgW="482795" imgH="380885" progId="PBrush">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
                        <a:ext cx="762000" cy="6016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7397" name="Rectangle 5"/>
          <p:cNvSpPr>
            <a:spLocks noGrp="1" noChangeArrowheads="1"/>
          </p:cNvSpPr>
          <p:nvPr>
            <p:ph type="title"/>
          </p:nvPr>
        </p:nvSpPr>
        <p:spPr>
          <a:xfrm>
            <a:off x="1219200" y="228600"/>
            <a:ext cx="76962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a:solidFill>
                  <a:schemeClr val="folHlink"/>
                </a:solidFill>
                <a:effectLst>
                  <a:outerShdw blurRad="38100" dist="38100" dir="2700000" algn="tl">
                    <a:srgbClr val="000000"/>
                  </a:outerShdw>
                </a:effectLst>
                <a:latin typeface="Arial" pitchFamily="34" charset="0"/>
              </a:rPr>
              <a:t>WWW2  -  Internet 2</a:t>
            </a:r>
            <a:br>
              <a:rPr lang="es-AR" sz="3200" b="1" i="1">
                <a:solidFill>
                  <a:schemeClr val="folHlink"/>
                </a:solidFill>
                <a:effectLst>
                  <a:outerShdw blurRad="38100" dist="38100" dir="2700000" algn="tl">
                    <a:srgbClr val="000000"/>
                  </a:outerShdw>
                </a:effectLst>
                <a:latin typeface="Arial" pitchFamily="34" charset="0"/>
              </a:rPr>
            </a:br>
            <a:r>
              <a:rPr lang="es-MX" sz="3200" b="1" i="1">
                <a:solidFill>
                  <a:schemeClr val="folHlink"/>
                </a:solidFill>
                <a:effectLst>
                  <a:outerShdw blurRad="38100" dist="38100" dir="2700000" algn="tl">
                    <a:srgbClr val="000000"/>
                  </a:outerShdw>
                </a:effectLst>
                <a:latin typeface="Arial" pitchFamily="34" charset="0"/>
              </a:rPr>
              <a:t>Mapeo en 3D del Cerebro</a:t>
            </a:r>
            <a:endParaRPr lang="es-AR" sz="3200" b="1" i="1">
              <a:solidFill>
                <a:schemeClr val="folHlink"/>
              </a:solidFill>
              <a:effectLst>
                <a:outerShdw blurRad="38100" dist="38100" dir="2700000" algn="tl">
                  <a:srgbClr val="000000"/>
                </a:outerShdw>
              </a:effectLst>
              <a:latin typeface="Arial" pitchFamily="34" charset="0"/>
            </a:endParaRPr>
          </a:p>
        </p:txBody>
      </p:sp>
      <p:pic>
        <p:nvPicPr>
          <p:cNvPr id="14343" name="Picture 6" descr="http://www.retina.ar/retina/imagenes/apps_3dbrain.gif"/>
          <p:cNvPicPr>
            <a:picLocks noChangeAspect="1" noChangeArrowheads="1"/>
          </p:cNvPicPr>
          <p:nvPr/>
        </p:nvPicPr>
        <p:blipFill>
          <a:blip r:embed="rId6" r:link="rId7" cstate="print"/>
          <a:srcRect/>
          <a:stretch>
            <a:fillRect/>
          </a:stretch>
        </p:blipFill>
        <p:spPr bwMode="auto">
          <a:xfrm>
            <a:off x="6705600" y="4962525"/>
            <a:ext cx="2438400" cy="1895475"/>
          </a:xfrm>
          <a:prstGeom prst="rect">
            <a:avLst/>
          </a:prstGeom>
          <a:noFill/>
          <a:ln w="9525">
            <a:noFill/>
            <a:miter lim="800000"/>
            <a:headEnd/>
            <a:tailEnd/>
          </a:ln>
        </p:spPr>
      </p:pic>
      <p:graphicFrame>
        <p:nvGraphicFramePr>
          <p:cNvPr id="14339" name="Object 7"/>
          <p:cNvGraphicFramePr>
            <a:graphicFrameLocks noChangeAspect="1"/>
          </p:cNvGraphicFramePr>
          <p:nvPr/>
        </p:nvGraphicFramePr>
        <p:xfrm>
          <a:off x="7696200" y="457200"/>
          <a:ext cx="914400" cy="631825"/>
        </p:xfrm>
        <a:graphic>
          <a:graphicData uri="http://schemas.openxmlformats.org/presentationml/2006/ole">
            <mc:AlternateContent xmlns:mc="http://schemas.openxmlformats.org/markup-compatibility/2006">
              <mc:Choice xmlns:v="urn:schemas-microsoft-com:vml" Requires="v">
                <p:oleObj spid="_x0000_s14367" name="Imagen de mapa de bits" r:id="rId8" imgW="1171429" imgH="809738" progId="PBrush">
                  <p:embed/>
                </p:oleObj>
              </mc:Choice>
              <mc:Fallback>
                <p:oleObj name="Imagen de mapa de bits" r:id="rId8" imgW="1171429" imgH="809738" progId="PBrush">
                  <p:embed/>
                  <p:pic>
                    <p:nvPicPr>
                      <p:cNvPr id="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62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7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88419" name="Rectangle 3"/>
          <p:cNvSpPr>
            <a:spLocks noChangeArrowheads="1"/>
          </p:cNvSpPr>
          <p:nvPr/>
        </p:nvSpPr>
        <p:spPr bwMode="auto">
          <a:xfrm>
            <a:off x="228600" y="1524000"/>
            <a:ext cx="8686800" cy="5133975"/>
          </a:xfrm>
          <a:prstGeom prst="rect">
            <a:avLst/>
          </a:prstGeom>
          <a:solidFill>
            <a:srgbClr val="00FFFF"/>
          </a:solidFill>
          <a:ln w="12700" cap="sq">
            <a:solidFill>
              <a:srgbClr val="FF0000"/>
            </a:solidFill>
            <a:miter lim="800000"/>
            <a:headEnd/>
            <a:tailEnd/>
          </a:ln>
          <a:effectLst>
            <a:outerShdw dist="17961" dir="2700000" algn="ctr" rotWithShape="0">
              <a:srgbClr val="000000"/>
            </a:outerShdw>
          </a:effectLst>
        </p:spPr>
        <p:txBody>
          <a:bodyPr>
            <a:spAutoFit/>
          </a:bodyPr>
          <a:lstStyle/>
          <a:p>
            <a:pPr algn="just" eaLnBrk="1" hangingPunct="1">
              <a:spcBef>
                <a:spcPct val="50000"/>
              </a:spcBef>
              <a:buFontTx/>
              <a:buChar char="•"/>
              <a:defRPr/>
            </a:pPr>
            <a:r>
              <a:rPr kumimoji="1" lang="en-US" sz="2000" b="1" i="1">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Carnegie Mellon University, University of Pittsburgh Medical Center, Pittsburgh Supercomputing Center</a:t>
            </a:r>
            <a:endParaRPr kumimoji="1" lang="es-ES" sz="2000" b="1" i="1">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s-ES_tradnl" sz="2000" b="1" i="1">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Proceso de diseñar un sistema en línea de un microscopio que pueda generar imágenes de las muestras vivas, y registrar acontecimientos de 3 dimensiones dinámicamente produciendo conjuntos de datos tetra dimensionales (4-D) (espacio TRIDIMENSIONAL más tiempo) en un computadora remota.</a:t>
            </a:r>
          </a:p>
          <a:p>
            <a:pPr algn="just" eaLnBrk="1" hangingPunct="1">
              <a:spcBef>
                <a:spcPct val="50000"/>
              </a:spcBef>
              <a:buFontTx/>
              <a:buChar char="•"/>
              <a:defRPr/>
            </a:pPr>
            <a:r>
              <a:rPr kumimoji="1" lang="es-ES_tradnl" sz="2000" b="1" i="1">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El proyecto de Tele microscopia 4-D requerirá ancho de banda y calidad de servicio intensivas y garantizadas cuando este utilizado su capacidad completa. Internet2 ayudará a asegurar que los conjuntos de datos sean transmitidos rápidamente y confiablemente antes puedan ocurrir daños a los organismos</a:t>
            </a:r>
            <a:r>
              <a:rPr kumimoji="1" lang="es-ES_tradnl" sz="2000" b="1" i="1">
                <a:solidFill>
                  <a:srgbClr val="782727"/>
                </a:solidFill>
                <a:effectLst>
                  <a:outerShdw blurRad="38100" dist="38100" dir="2700000" algn="tl">
                    <a:srgbClr val="000000"/>
                  </a:outerShdw>
                </a:effectLst>
                <a:latin typeface="Verdana" pitchFamily="34" charset="0"/>
                <a:ea typeface="Arial Unicode MS" pitchFamily="34" charset="-128"/>
                <a:cs typeface="Arial Unicode MS" pitchFamily="34" charset="-128"/>
              </a:rPr>
              <a:t>. </a:t>
            </a:r>
            <a:endParaRPr kumimoji="1" lang="es-ES" sz="2000" b="1" i="1">
              <a:solidFill>
                <a:srgbClr val="782727"/>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n-US" sz="2000" b="1" i="1">
                <a:solidFill>
                  <a:srgbClr val="782727"/>
                </a:solidFill>
                <a:latin typeface="Verdana" pitchFamily="34" charset="0"/>
                <a:ea typeface="Arial Unicode MS" pitchFamily="34" charset="-128"/>
                <a:cs typeface="Arial Unicode MS" pitchFamily="34" charset="-128"/>
                <a:hlinkClick r:id="rId3"/>
              </a:rPr>
              <a:t>http://www.psc.edu/science/Goddard/goddard.html </a:t>
            </a:r>
            <a:endParaRPr kumimoji="1" lang="en-US" sz="2000" b="1" i="1">
              <a:solidFill>
                <a:srgbClr val="782727"/>
              </a:solidFill>
              <a:latin typeface="Verdana" pitchFamily="34" charset="0"/>
              <a:ea typeface="Arial Unicode MS" pitchFamily="34" charset="-128"/>
              <a:cs typeface="Arial Unicode MS" pitchFamily="34" charset="-128"/>
            </a:endParaRPr>
          </a:p>
        </p:txBody>
      </p:sp>
      <p:graphicFrame>
        <p:nvGraphicFramePr>
          <p:cNvPr id="15362" name="Object 4"/>
          <p:cNvGraphicFramePr>
            <a:graphicFrameLocks noChangeAspect="1"/>
          </p:cNvGraphicFramePr>
          <p:nvPr/>
        </p:nvGraphicFramePr>
        <p:xfrm>
          <a:off x="228600" y="304800"/>
          <a:ext cx="762000" cy="601663"/>
        </p:xfrm>
        <a:graphic>
          <a:graphicData uri="http://schemas.openxmlformats.org/presentationml/2006/ole">
            <mc:AlternateContent xmlns:mc="http://schemas.openxmlformats.org/markup-compatibility/2006">
              <mc:Choice xmlns:v="urn:schemas-microsoft-com:vml" Requires="v">
                <p:oleObj spid="_x0000_s15390" name="Imagen de mapa de bits" r:id="rId4" imgW="482795" imgH="380885" progId="PBrush">
                  <p:embed/>
                </p:oleObj>
              </mc:Choice>
              <mc:Fallback>
                <p:oleObj name="Imagen de mapa de bits" r:id="rId4" imgW="482795" imgH="380885" progId="PBrush">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
                        <a:ext cx="762000" cy="6016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1" name="Rectangle 5"/>
          <p:cNvSpPr>
            <a:spLocks noGrp="1" noChangeArrowheads="1"/>
          </p:cNvSpPr>
          <p:nvPr>
            <p:ph type="title"/>
          </p:nvPr>
        </p:nvSpPr>
        <p:spPr>
          <a:xfrm>
            <a:off x="1219200" y="228600"/>
            <a:ext cx="7696200" cy="1219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AR" sz="3200" b="1" i="1">
                <a:solidFill>
                  <a:schemeClr val="folHlink"/>
                </a:solidFill>
                <a:effectLst>
                  <a:outerShdw blurRad="38100" dist="38100" dir="2700000" algn="tl">
                    <a:srgbClr val="000000"/>
                  </a:outerShdw>
                </a:effectLst>
                <a:latin typeface="Arial" pitchFamily="34" charset="0"/>
              </a:rPr>
              <a:t>WWW2  -  Internet 2</a:t>
            </a:r>
            <a:br>
              <a:rPr lang="es-AR"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 </a:t>
            </a:r>
            <a:r>
              <a:rPr lang="es-MX" sz="3200" b="1" i="1">
                <a:solidFill>
                  <a:schemeClr val="folHlink"/>
                </a:solidFill>
                <a:effectLst>
                  <a:outerShdw blurRad="38100" dist="38100" dir="2700000" algn="tl">
                    <a:srgbClr val="000000"/>
                  </a:outerShdw>
                </a:effectLst>
                <a:latin typeface="Arial" pitchFamily="34" charset="0"/>
              </a:rPr>
              <a:t>Tele microscopia 4-D</a:t>
            </a:r>
            <a:endParaRPr lang="es-AR" sz="3200" b="1" i="1">
              <a:solidFill>
                <a:schemeClr val="folHlink"/>
              </a:solidFill>
              <a:effectLst>
                <a:outerShdw blurRad="38100" dist="38100" dir="2700000" algn="tl">
                  <a:srgbClr val="000000"/>
                </a:outerShdw>
              </a:effectLst>
              <a:latin typeface="Arial" pitchFamily="34" charset="0"/>
            </a:endParaRPr>
          </a:p>
        </p:txBody>
      </p:sp>
      <p:graphicFrame>
        <p:nvGraphicFramePr>
          <p:cNvPr id="15363" name="Object 6"/>
          <p:cNvGraphicFramePr>
            <a:graphicFrameLocks noChangeAspect="1"/>
          </p:cNvGraphicFramePr>
          <p:nvPr/>
        </p:nvGraphicFramePr>
        <p:xfrm>
          <a:off x="7696200" y="533400"/>
          <a:ext cx="914400" cy="631825"/>
        </p:xfrm>
        <a:graphic>
          <a:graphicData uri="http://schemas.openxmlformats.org/presentationml/2006/ole">
            <mc:AlternateContent xmlns:mc="http://schemas.openxmlformats.org/markup-compatibility/2006">
              <mc:Choice xmlns:v="urn:schemas-microsoft-com:vml" Requires="v">
                <p:oleObj spid="_x0000_s15391" name="Imagen de mapa de bits" r:id="rId6" imgW="1171429" imgH="809738" progId="PBrush">
                  <p:embed/>
                </p:oleObj>
              </mc:Choice>
              <mc:Fallback>
                <p:oleObj name="Imagen de mapa de bits" r:id="rId6" imgW="1171429" imgH="809738" progId="PBrush">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2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6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89443" name="Rectangle 3"/>
          <p:cNvSpPr>
            <a:spLocks noChangeArrowheads="1"/>
          </p:cNvSpPr>
          <p:nvPr/>
        </p:nvSpPr>
        <p:spPr bwMode="auto">
          <a:xfrm>
            <a:off x="0" y="1371600"/>
            <a:ext cx="9144000" cy="5021263"/>
          </a:xfrm>
          <a:prstGeom prst="rect">
            <a:avLst/>
          </a:prstGeom>
          <a:solidFill>
            <a:srgbClr val="33CCCC"/>
          </a:solidFill>
          <a:ln w="12700" cap="sq">
            <a:noFill/>
            <a:miter lim="800000"/>
            <a:headEnd/>
            <a:tailEnd/>
          </a:ln>
          <a:effectLst>
            <a:outerShdw dist="17961" dir="2700000" algn="ctr" rotWithShape="0">
              <a:srgbClr val="000000"/>
            </a:outerShdw>
          </a:effectLst>
        </p:spPr>
        <p:txBody>
          <a:bodyPr>
            <a:spAutoFit/>
          </a:bodyPr>
          <a:lstStyle/>
          <a:p>
            <a:pPr eaLnBrk="1" hangingPunct="1">
              <a:spcBef>
                <a:spcPct val="50000"/>
              </a:spcBef>
              <a:buFontTx/>
              <a:buChar char="•"/>
              <a:defRPr/>
            </a:pPr>
            <a:r>
              <a:rPr kumimoji="1" lang="es-ES_tradnl" b="1" i="1">
                <a:solidFill>
                  <a:srgbClr val="782727"/>
                </a:solidFill>
                <a:latin typeface="Verdana" pitchFamily="34" charset="0"/>
                <a:ea typeface="Arial Unicode MS" pitchFamily="34" charset="-128"/>
                <a:cs typeface="Arial Unicode MS" pitchFamily="34" charset="-128"/>
              </a:rPr>
              <a:t>El ambiente inmersivo conectado </a:t>
            </a:r>
            <a:r>
              <a:rPr kumimoji="1" lang="es-ES_tradnl" sz="2000" b="1" i="1">
                <a:solidFill>
                  <a:srgbClr val="782727"/>
                </a:solidFill>
                <a:latin typeface="Verdana" pitchFamily="34" charset="0"/>
                <a:ea typeface="Arial Unicode MS" pitchFamily="34" charset="-128"/>
                <a:cs typeface="Arial Unicode MS" pitchFamily="34" charset="-128"/>
              </a:rPr>
              <a:t>Arquitectónicamente</a:t>
            </a:r>
          </a:p>
          <a:p>
            <a:pPr algn="just" eaLnBrk="1" hangingPunct="1">
              <a:spcBef>
                <a:spcPct val="50000"/>
              </a:spcBef>
              <a:buFontTx/>
              <a:buChar char="•"/>
              <a:defRPr/>
            </a:pPr>
            <a:r>
              <a:rPr kumimoji="1" lang="es-ES_tradnl" b="1" i="1">
                <a:solidFill>
                  <a:srgbClr val="782727"/>
                </a:solidFill>
                <a:latin typeface="Verdana" pitchFamily="34" charset="0"/>
                <a:ea typeface="Arial Unicode MS" pitchFamily="34" charset="-128"/>
                <a:cs typeface="Arial Unicode MS" pitchFamily="34" charset="-128"/>
              </a:rPr>
              <a:t>Evalúa la utilidad de la realidad virtual en colaboración para el diseño arquitectónico. </a:t>
            </a:r>
          </a:p>
          <a:p>
            <a:pPr algn="just" eaLnBrk="1" hangingPunct="1">
              <a:spcBef>
                <a:spcPct val="50000"/>
              </a:spcBef>
              <a:buFontTx/>
              <a:buChar char="•"/>
              <a:defRPr/>
            </a:pPr>
            <a:r>
              <a:rPr kumimoji="1" lang="es-ES_tradnl" b="1" i="1">
                <a:solidFill>
                  <a:srgbClr val="782727"/>
                </a:solidFill>
                <a:latin typeface="Verdana" pitchFamily="34" charset="0"/>
                <a:ea typeface="Arial Unicode MS" pitchFamily="34" charset="-128"/>
                <a:cs typeface="Arial Unicode MS" pitchFamily="34" charset="-128"/>
              </a:rPr>
              <a:t>Comenzó en febrero de 1999 en SARA en cooperación con EVL y la oficina de Arquitectura metropolitana. En febrero de 1998, el arquitecto Rem Koolhaas ganó la competencia internacional de diseño de la Fundación Richard H.</a:t>
            </a:r>
          </a:p>
          <a:p>
            <a:pPr algn="just" eaLnBrk="1" hangingPunct="1">
              <a:spcBef>
                <a:spcPct val="50000"/>
              </a:spcBef>
              <a:defRPr/>
            </a:pPr>
            <a:r>
              <a:rPr kumimoji="1" lang="es-ES_tradnl" b="1" i="1">
                <a:solidFill>
                  <a:srgbClr val="782727"/>
                </a:solidFill>
                <a:latin typeface="Verdana" pitchFamily="34" charset="0"/>
                <a:ea typeface="Arial Unicode MS" pitchFamily="34" charset="-128"/>
                <a:cs typeface="Arial Unicode MS" pitchFamily="34" charset="-128"/>
              </a:rPr>
              <a:t> Driehaus.</a:t>
            </a:r>
            <a:endParaRPr kumimoji="1" lang="es-ES" b="1" i="1">
              <a:solidFill>
                <a:srgbClr val="782727"/>
              </a:solidFill>
              <a:latin typeface="Arial Unicode MS" pitchFamily="34" charset="-128"/>
              <a:ea typeface="Arial Unicode MS" pitchFamily="34" charset="-128"/>
              <a:cs typeface="Arial Unicode MS" pitchFamily="34" charset="-128"/>
            </a:endParaRPr>
          </a:p>
          <a:p>
            <a:pPr algn="just" eaLnBrk="1" hangingPunct="1">
              <a:spcBef>
                <a:spcPct val="50000"/>
              </a:spcBef>
              <a:buFontTx/>
              <a:buChar char="•"/>
              <a:defRPr/>
            </a:pPr>
            <a:r>
              <a:rPr kumimoji="1" lang="en-US" b="1" i="1">
                <a:solidFill>
                  <a:srgbClr val="782727"/>
                </a:solidFill>
                <a:latin typeface="Verdana" pitchFamily="34" charset="0"/>
                <a:ea typeface="Arial Unicode MS" pitchFamily="34" charset="-128"/>
                <a:cs typeface="Arial Unicode MS" pitchFamily="34" charset="-128"/>
              </a:rPr>
              <a:t>Netherlands / United States</a:t>
            </a:r>
            <a:r>
              <a:rPr kumimoji="1" lang="en-US">
                <a:solidFill>
                  <a:srgbClr val="782727"/>
                </a:solidFill>
                <a:latin typeface="Verdana" pitchFamily="34" charset="0"/>
                <a:ea typeface="Arial Unicode MS" pitchFamily="34" charset="-128"/>
                <a:cs typeface="Arial Unicode MS" pitchFamily="34" charset="-128"/>
              </a:rPr>
              <a:t>           </a:t>
            </a:r>
            <a:endParaRPr kumimoji="1" lang="es-ES">
              <a:solidFill>
                <a:srgbClr val="782727"/>
              </a:solidFill>
              <a:latin typeface="Arial Unicode MS" pitchFamily="34" charset="-128"/>
              <a:ea typeface="Arial Unicode MS" pitchFamily="34" charset="-128"/>
              <a:cs typeface="Arial Unicode MS" pitchFamily="34" charset="-128"/>
            </a:endParaRPr>
          </a:p>
          <a:p>
            <a:pPr algn="just" eaLnBrk="1" hangingPunct="1">
              <a:spcBef>
                <a:spcPct val="50000"/>
              </a:spcBef>
              <a:defRPr/>
            </a:pPr>
            <a:r>
              <a:rPr kumimoji="1" lang="en-US">
                <a:solidFill>
                  <a:schemeClr val="accent1"/>
                </a:solidFill>
                <a:latin typeface="Verdana" pitchFamily="34" charset="0"/>
                <a:ea typeface="Arial Unicode MS" pitchFamily="34" charset="-128"/>
                <a:cs typeface="Arial Unicode MS" pitchFamily="34" charset="-128"/>
                <a:hlinkClick r:id="rId3"/>
              </a:rPr>
              <a:t>http://www.sara.nl/</a:t>
            </a:r>
            <a:endParaRPr kumimoji="1" lang="es-ES">
              <a:solidFill>
                <a:schemeClr val="accent1"/>
              </a:solidFill>
              <a:latin typeface="Verdana" pitchFamily="34" charset="0"/>
              <a:ea typeface="Arial Unicode MS" pitchFamily="34" charset="-128"/>
              <a:cs typeface="Arial Unicode MS" pitchFamily="34" charset="-128"/>
            </a:endParaRPr>
          </a:p>
        </p:txBody>
      </p:sp>
      <p:sp>
        <p:nvSpPr>
          <p:cNvPr id="189444" name="Rectangle 4"/>
          <p:cNvSpPr>
            <a:spLocks noChangeArrowheads="1"/>
          </p:cNvSpPr>
          <p:nvPr/>
        </p:nvSpPr>
        <p:spPr bwMode="auto">
          <a:xfrm>
            <a:off x="3711575" y="258762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pic>
        <p:nvPicPr>
          <p:cNvPr id="16391" name="Picture 5" descr="http://www.retina.ar/retina/imagenes/neth-usa_alive.jpg"/>
          <p:cNvPicPr>
            <a:picLocks noChangeAspect="1" noChangeArrowheads="1"/>
          </p:cNvPicPr>
          <p:nvPr/>
        </p:nvPicPr>
        <p:blipFill>
          <a:blip r:embed="rId4" r:link="rId5" cstate="print"/>
          <a:srcRect/>
          <a:stretch>
            <a:fillRect/>
          </a:stretch>
        </p:blipFill>
        <p:spPr bwMode="auto">
          <a:xfrm>
            <a:off x="5943600" y="4343400"/>
            <a:ext cx="3200400" cy="2514600"/>
          </a:xfrm>
          <a:prstGeom prst="rect">
            <a:avLst/>
          </a:prstGeom>
          <a:noFill/>
          <a:ln w="9525">
            <a:noFill/>
            <a:miter lim="800000"/>
            <a:headEnd/>
            <a:tailEnd/>
          </a:ln>
        </p:spPr>
      </p:pic>
      <p:graphicFrame>
        <p:nvGraphicFramePr>
          <p:cNvPr id="16386" name="Object 0"/>
          <p:cNvGraphicFramePr>
            <a:graphicFrameLocks noChangeAspect="1"/>
          </p:cNvGraphicFramePr>
          <p:nvPr/>
        </p:nvGraphicFramePr>
        <p:xfrm>
          <a:off x="228600" y="304800"/>
          <a:ext cx="762000" cy="601663"/>
        </p:xfrm>
        <a:graphic>
          <a:graphicData uri="http://schemas.openxmlformats.org/presentationml/2006/ole">
            <mc:AlternateContent xmlns:mc="http://schemas.openxmlformats.org/markup-compatibility/2006">
              <mc:Choice xmlns:v="urn:schemas-microsoft-com:vml" Requires="v">
                <p:oleObj spid="_x0000_s16414" name="Imagen de mapa de bits" r:id="rId6" imgW="482795" imgH="380885" progId="PBrush">
                  <p:embed/>
                </p:oleObj>
              </mc:Choice>
              <mc:Fallback>
                <p:oleObj name="Imagen de mapa de bits" r:id="rId6" imgW="482795" imgH="380885" progId="PBrush">
                  <p:embed/>
                  <p:pic>
                    <p:nvPicPr>
                      <p:cNvPr id="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04800"/>
                        <a:ext cx="762000" cy="6016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9447" name="Rectangle 7"/>
          <p:cNvSpPr>
            <a:spLocks noGrp="1" noChangeArrowheads="1"/>
          </p:cNvSpPr>
          <p:nvPr>
            <p:ph type="title"/>
          </p:nvPr>
        </p:nvSpPr>
        <p:spPr>
          <a:xfrm>
            <a:off x="1143000" y="0"/>
            <a:ext cx="7772400" cy="12954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br>
              <a:rPr lang="es-MX"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WWW2  -  Internet 2</a:t>
            </a:r>
            <a:br>
              <a:rPr lang="es-MX" sz="3200" b="1" i="1">
                <a:solidFill>
                  <a:schemeClr val="folHlink"/>
                </a:solidFill>
                <a:effectLst>
                  <a:outerShdw blurRad="38100" dist="38100" dir="2700000" algn="tl">
                    <a:srgbClr val="000000"/>
                  </a:outerShdw>
                </a:effectLst>
                <a:latin typeface="Arial" pitchFamily="34" charset="0"/>
              </a:rPr>
            </a:br>
            <a:r>
              <a:rPr lang="es-AR" sz="3200" b="1" i="1">
                <a:solidFill>
                  <a:schemeClr val="folHlink"/>
                </a:solidFill>
                <a:effectLst>
                  <a:outerShdw blurRad="38100" dist="38100" dir="2700000" algn="tl">
                    <a:srgbClr val="000000"/>
                  </a:outerShdw>
                </a:effectLst>
                <a:latin typeface="Arial" pitchFamily="34" charset="0"/>
              </a:rPr>
              <a:t> </a:t>
            </a:r>
            <a:r>
              <a:rPr lang="es-MX" sz="3200" b="1" i="1">
                <a:solidFill>
                  <a:schemeClr val="folHlink"/>
                </a:solidFill>
                <a:effectLst>
                  <a:outerShdw blurRad="38100" dist="38100" dir="2700000" algn="tl">
                    <a:srgbClr val="000000"/>
                  </a:outerShdw>
                </a:effectLst>
                <a:latin typeface="Arial" pitchFamily="34" charset="0"/>
              </a:rPr>
              <a:t>Alive</a:t>
            </a:r>
            <a:br>
              <a:rPr lang="es-ES" sz="3200" b="1" i="1">
                <a:solidFill>
                  <a:schemeClr val="folHlink"/>
                </a:solidFill>
                <a:effectLst>
                  <a:outerShdw blurRad="38100" dist="38100" dir="2700000" algn="tl">
                    <a:srgbClr val="000000"/>
                  </a:outerShdw>
                </a:effectLst>
                <a:latin typeface="Arial" pitchFamily="34" charset="0"/>
              </a:rPr>
            </a:br>
            <a:endParaRPr lang="es-AR" sz="3200" b="1" i="1">
              <a:solidFill>
                <a:schemeClr val="folHlink"/>
              </a:solidFill>
              <a:effectLst>
                <a:outerShdw blurRad="38100" dist="38100" dir="2700000" algn="tl">
                  <a:srgbClr val="000000"/>
                </a:outerShdw>
              </a:effectLst>
              <a:latin typeface="Arial" pitchFamily="34" charset="0"/>
            </a:endParaRPr>
          </a:p>
        </p:txBody>
      </p:sp>
      <p:graphicFrame>
        <p:nvGraphicFramePr>
          <p:cNvPr id="16387" name="Object 1"/>
          <p:cNvGraphicFramePr>
            <a:graphicFrameLocks noChangeAspect="1"/>
          </p:cNvGraphicFramePr>
          <p:nvPr/>
        </p:nvGraphicFramePr>
        <p:xfrm>
          <a:off x="7772400" y="381000"/>
          <a:ext cx="914400" cy="631825"/>
        </p:xfrm>
        <a:graphic>
          <a:graphicData uri="http://schemas.openxmlformats.org/presentationml/2006/ole">
            <mc:AlternateContent xmlns:mc="http://schemas.openxmlformats.org/markup-compatibility/2006">
              <mc:Choice xmlns:v="urn:schemas-microsoft-com:vml" Requires="v">
                <p:oleObj spid="_x0000_s16415" name="Imagen de mapa de bits" r:id="rId8" imgW="1171429" imgH="809738" progId="PBrush">
                  <p:embed/>
                </p:oleObj>
              </mc:Choice>
              <mc:Fallback>
                <p:oleObj name="Imagen de mapa de bits" r:id="rId8" imgW="1171429" imgH="809738" progId="PBrush">
                  <p:embed/>
                  <p:pic>
                    <p:nvPicPr>
                      <p:cNvPr id="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8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90467" name="Rectangle 3"/>
          <p:cNvSpPr>
            <a:spLocks noChangeArrowheads="1"/>
          </p:cNvSpPr>
          <p:nvPr/>
        </p:nvSpPr>
        <p:spPr bwMode="auto">
          <a:xfrm>
            <a:off x="228600" y="1066800"/>
            <a:ext cx="8915400" cy="4838700"/>
          </a:xfrm>
          <a:prstGeom prst="rect">
            <a:avLst/>
          </a:prstGeom>
          <a:solidFill>
            <a:srgbClr val="33CCCC"/>
          </a:solidFill>
          <a:ln w="12700" cap="sq">
            <a:noFill/>
            <a:miter lim="800000"/>
            <a:headEnd/>
            <a:tailEnd/>
          </a:ln>
          <a:effectLst>
            <a:outerShdw dist="17961" dir="2700000" algn="ctr" rotWithShape="0">
              <a:srgbClr val="000000"/>
            </a:outerShdw>
          </a:effectLst>
        </p:spPr>
        <p:txBody>
          <a:bodyPr>
            <a:spAutoFit/>
          </a:bodyPr>
          <a:lstStyle/>
          <a:p>
            <a:pPr algn="just" eaLnBrk="1" hangingPunct="1">
              <a:spcBef>
                <a:spcPct val="50000"/>
              </a:spcBef>
              <a:buFontTx/>
              <a:buChar char="•"/>
              <a:defRPr/>
            </a:pPr>
            <a:r>
              <a:rPr kumimoji="1" lang="es-ES_tradnl" b="1" i="1">
                <a:solidFill>
                  <a:srgbClr val="782727"/>
                </a:solidFill>
                <a:latin typeface="Verdana" pitchFamily="34" charset="0"/>
                <a:ea typeface="Arial Unicode MS" pitchFamily="34" charset="-128"/>
                <a:cs typeface="Arial Unicode MS" pitchFamily="34" charset="-128"/>
              </a:rPr>
              <a:t>Hawai-vinculado vía una conexión de alta velocidad con el sitio de la conferencia INET2000/iGrid 2000 en Yokohama. </a:t>
            </a:r>
          </a:p>
          <a:p>
            <a:pPr algn="just" eaLnBrk="1" hangingPunct="1">
              <a:spcBef>
                <a:spcPct val="50000"/>
              </a:spcBef>
              <a:buFontTx/>
              <a:buChar char="•"/>
              <a:defRPr/>
            </a:pPr>
            <a:r>
              <a:rPr kumimoji="1" lang="es-ES_tradnl" b="1" i="1">
                <a:solidFill>
                  <a:srgbClr val="782727"/>
                </a:solidFill>
                <a:latin typeface="Verdana" pitchFamily="34" charset="0"/>
                <a:ea typeface="Arial Unicode MS" pitchFamily="34" charset="-128"/>
                <a:cs typeface="Arial Unicode MS" pitchFamily="34" charset="-128"/>
              </a:rPr>
              <a:t>Imágenes astronómicas de alta definición se extraen y se descargan rápidamente. </a:t>
            </a:r>
          </a:p>
          <a:p>
            <a:pPr algn="just" eaLnBrk="1" hangingPunct="1">
              <a:spcBef>
                <a:spcPct val="50000"/>
              </a:spcBef>
              <a:buFontTx/>
              <a:buChar char="•"/>
              <a:defRPr/>
            </a:pPr>
            <a:r>
              <a:rPr kumimoji="1" lang="es-ES_tradnl" b="1" i="1">
                <a:solidFill>
                  <a:srgbClr val="782727"/>
                </a:solidFill>
                <a:latin typeface="Verdana" pitchFamily="34" charset="0"/>
                <a:ea typeface="Arial Unicode MS" pitchFamily="34" charset="-128"/>
                <a:cs typeface="Arial Unicode MS" pitchFamily="34" charset="-128"/>
              </a:rPr>
              <a:t>Clases y las discusiones interactivas en tiempo real con los investigadores entre Hawai y Yokohama usando las herramientas multimedia de comunicación de alta calidad.</a:t>
            </a:r>
            <a:endParaRPr kumimoji="1" lang="es-ES" b="1" i="1">
              <a:solidFill>
                <a:srgbClr val="782727"/>
              </a:solidFill>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n-US" b="1" i="1">
                <a:solidFill>
                  <a:srgbClr val="782727"/>
                </a:solidFill>
                <a:latin typeface="Verdana" pitchFamily="34" charset="0"/>
                <a:ea typeface="Arial Unicode MS" pitchFamily="34" charset="-128"/>
                <a:cs typeface="Arial Unicode MS" pitchFamily="34" charset="-128"/>
              </a:rPr>
              <a:t>Japan / United States        </a:t>
            </a:r>
            <a:endParaRPr kumimoji="1" lang="es-ES" b="1" i="1">
              <a:solidFill>
                <a:srgbClr val="782727"/>
              </a:solidFill>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n-US" b="1" i="1">
                <a:solidFill>
                  <a:srgbClr val="782727"/>
                </a:solidFill>
                <a:latin typeface="Verdana" pitchFamily="34" charset="0"/>
                <a:ea typeface="Arial Unicode MS" pitchFamily="34" charset="-128"/>
                <a:cs typeface="Arial Unicode MS" pitchFamily="34" charset="-128"/>
                <a:hlinkClick r:id="rId3"/>
              </a:rPr>
              <a:t>http://www.naoj.org/</a:t>
            </a:r>
            <a:r>
              <a:rPr kumimoji="1" lang="es-ES" b="1" i="1">
                <a:solidFill>
                  <a:srgbClr val="782727"/>
                </a:solidFill>
                <a:latin typeface="Verdana" pitchFamily="34" charset="0"/>
                <a:ea typeface="Arial Unicode MS" pitchFamily="34" charset="-128"/>
                <a:cs typeface="Arial Unicode MS" pitchFamily="34" charset="-128"/>
              </a:rPr>
              <a:t> </a:t>
            </a:r>
            <a:endParaRPr kumimoji="1" lang="en-US" b="1" i="1">
              <a:solidFill>
                <a:srgbClr val="782727"/>
              </a:solidFill>
              <a:latin typeface="Verdana" pitchFamily="34" charset="0"/>
              <a:ea typeface="Arial Unicode MS" pitchFamily="34" charset="-128"/>
              <a:cs typeface="Arial Unicode MS" pitchFamily="34" charset="-128"/>
            </a:endParaRPr>
          </a:p>
        </p:txBody>
      </p:sp>
      <p:sp>
        <p:nvSpPr>
          <p:cNvPr id="190468" name="Rectangle 4"/>
          <p:cNvSpPr>
            <a:spLocks noChangeArrowheads="1"/>
          </p:cNvSpPr>
          <p:nvPr/>
        </p:nvSpPr>
        <p:spPr bwMode="auto">
          <a:xfrm>
            <a:off x="3592513" y="2449513"/>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pic>
        <p:nvPicPr>
          <p:cNvPr id="17415" name="Picture 5" descr="http://www.retina.ar/retina/imagenes/jap-usa_telescope.jpg"/>
          <p:cNvPicPr>
            <a:picLocks noChangeAspect="1" noChangeArrowheads="1"/>
          </p:cNvPicPr>
          <p:nvPr/>
        </p:nvPicPr>
        <p:blipFill>
          <a:blip r:embed="rId4" r:link="rId5" cstate="print"/>
          <a:srcRect/>
          <a:stretch>
            <a:fillRect/>
          </a:stretch>
        </p:blipFill>
        <p:spPr bwMode="auto">
          <a:xfrm>
            <a:off x="6858000" y="4572000"/>
            <a:ext cx="2286000" cy="2286000"/>
          </a:xfrm>
          <a:prstGeom prst="rect">
            <a:avLst/>
          </a:prstGeom>
          <a:noFill/>
          <a:ln w="9525">
            <a:noFill/>
            <a:miter lim="800000"/>
            <a:headEnd/>
            <a:tailEnd/>
          </a:ln>
        </p:spPr>
      </p:pic>
      <p:graphicFrame>
        <p:nvGraphicFramePr>
          <p:cNvPr id="17410" name="Object 6"/>
          <p:cNvGraphicFramePr>
            <a:graphicFrameLocks noChangeAspect="1"/>
          </p:cNvGraphicFramePr>
          <p:nvPr/>
        </p:nvGraphicFramePr>
        <p:xfrm>
          <a:off x="228600" y="304800"/>
          <a:ext cx="762000" cy="601663"/>
        </p:xfrm>
        <a:graphic>
          <a:graphicData uri="http://schemas.openxmlformats.org/presentationml/2006/ole">
            <mc:AlternateContent xmlns:mc="http://schemas.openxmlformats.org/markup-compatibility/2006">
              <mc:Choice xmlns:v="urn:schemas-microsoft-com:vml" Requires="v">
                <p:oleObj spid="_x0000_s17438" name="Imagen de mapa de bits" r:id="rId6" imgW="482795" imgH="380885" progId="PBrush">
                  <p:embed/>
                </p:oleObj>
              </mc:Choice>
              <mc:Fallback>
                <p:oleObj name="Imagen de mapa de bits" r:id="rId6" imgW="482795" imgH="380885" progId="PBrush">
                  <p:embed/>
                  <p:pic>
                    <p:nvPicPr>
                      <p:cNvPr id="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04800"/>
                        <a:ext cx="762000" cy="6016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0471" name="Rectangle 7"/>
          <p:cNvSpPr>
            <a:spLocks noGrp="1" noChangeArrowheads="1"/>
          </p:cNvSpPr>
          <p:nvPr>
            <p:ph type="title"/>
          </p:nvPr>
        </p:nvSpPr>
        <p:spPr>
          <a:xfrm>
            <a:off x="1371600" y="0"/>
            <a:ext cx="7772400" cy="10668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MX" sz="2400" b="1" i="1">
                <a:solidFill>
                  <a:schemeClr val="folHlink"/>
                </a:solidFill>
                <a:effectLst>
                  <a:outerShdw blurRad="38100" dist="38100" dir="2700000" algn="tl">
                    <a:srgbClr val="000000"/>
                  </a:outerShdw>
                </a:effectLst>
                <a:latin typeface="Arial" pitchFamily="34" charset="0"/>
              </a:rPr>
              <a:t>W</a:t>
            </a:r>
            <a:r>
              <a:rPr lang="es-AR" sz="2400" b="1" i="1">
                <a:solidFill>
                  <a:schemeClr val="folHlink"/>
                </a:solidFill>
                <a:effectLst>
                  <a:outerShdw blurRad="38100" dist="38100" dir="2700000" algn="tl">
                    <a:srgbClr val="000000"/>
                  </a:outerShdw>
                </a:effectLst>
                <a:latin typeface="Arial" pitchFamily="34" charset="0"/>
              </a:rPr>
              <a:t>WW2  -  Internet 2</a:t>
            </a:r>
            <a:br>
              <a:rPr lang="es-MX" sz="2400" b="1" i="1">
                <a:solidFill>
                  <a:schemeClr val="folHlink"/>
                </a:solidFill>
                <a:effectLst>
                  <a:outerShdw blurRad="38100" dist="38100" dir="2700000" algn="tl">
                    <a:srgbClr val="000000"/>
                  </a:outerShdw>
                </a:effectLst>
                <a:latin typeface="Arial" pitchFamily="34" charset="0"/>
              </a:rPr>
            </a:br>
            <a:r>
              <a:rPr lang="es-MX" sz="2400" b="1" i="1">
                <a:solidFill>
                  <a:schemeClr val="folHlink"/>
                </a:solidFill>
                <a:effectLst>
                  <a:outerShdw blurRad="38100" dist="38100" dir="2700000" algn="tl">
                    <a:srgbClr val="000000"/>
                  </a:outerShdw>
                </a:effectLst>
                <a:latin typeface="Arial" pitchFamily="34" charset="0"/>
              </a:rPr>
              <a:t>Telescopio Subaro Hawai</a:t>
            </a:r>
            <a:endParaRPr lang="es-AR" sz="2400" b="1" i="1">
              <a:solidFill>
                <a:schemeClr val="folHlink"/>
              </a:solidFill>
              <a:effectLst>
                <a:outerShdw blurRad="38100" dist="38100" dir="2700000" algn="tl">
                  <a:srgbClr val="000000"/>
                </a:outerShdw>
              </a:effectLst>
              <a:latin typeface="Arial" pitchFamily="34" charset="0"/>
            </a:endParaRPr>
          </a:p>
        </p:txBody>
      </p:sp>
      <p:graphicFrame>
        <p:nvGraphicFramePr>
          <p:cNvPr id="17411" name="Object 8"/>
          <p:cNvGraphicFramePr>
            <a:graphicFrameLocks noChangeAspect="1"/>
          </p:cNvGraphicFramePr>
          <p:nvPr/>
        </p:nvGraphicFramePr>
        <p:xfrm>
          <a:off x="7924800" y="304800"/>
          <a:ext cx="914400" cy="631825"/>
        </p:xfrm>
        <a:graphic>
          <a:graphicData uri="http://schemas.openxmlformats.org/presentationml/2006/ole">
            <mc:AlternateContent xmlns:mc="http://schemas.openxmlformats.org/markup-compatibility/2006">
              <mc:Choice xmlns:v="urn:schemas-microsoft-com:vml" Requires="v">
                <p:oleObj spid="_x0000_s17439" name="Imagen de mapa de bits" r:id="rId8" imgW="1171429" imgH="809738" progId="PBrush">
                  <p:embed/>
                </p:oleObj>
              </mc:Choice>
              <mc:Fallback>
                <p:oleObj name="Imagen de mapa de bits" r:id="rId8" imgW="1171429" imgH="809738" progId="PBrush">
                  <p:embed/>
                  <p:pic>
                    <p:nvPicPr>
                      <p:cNvPr id="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4800" y="3048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8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6699"/>
            </a:gs>
            <a:gs pos="100000">
              <a:srgbClr val="00060A"/>
            </a:gs>
          </a:gsLst>
          <a:lin ang="5400000" scaled="1"/>
        </a:gra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143000" y="381000"/>
            <a:ext cx="7510463" cy="1389063"/>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3600" b="1" i="1">
                <a:solidFill>
                  <a:schemeClr val="folHlink"/>
                </a:solidFill>
                <a:effectLst>
                  <a:outerShdw blurRad="38100" dist="38100" dir="2700000" algn="tl">
                    <a:srgbClr val="000000"/>
                  </a:outerShdw>
                </a:effectLst>
                <a:latin typeface="Arial" pitchFamily="34" charset="0"/>
              </a:rPr>
              <a:t>REDES DE COMPUTADORAS</a:t>
            </a:r>
            <a:br>
              <a:rPr lang="es-ES_tradnl" sz="3600" b="1" i="1">
                <a:solidFill>
                  <a:schemeClr val="folHlink"/>
                </a:solidFill>
                <a:effectLst>
                  <a:outerShdw blurRad="38100" dist="38100" dir="2700000" algn="tl">
                    <a:srgbClr val="000000"/>
                  </a:outerShdw>
                </a:effectLst>
                <a:latin typeface="Arial" pitchFamily="34" charset="0"/>
              </a:rPr>
            </a:br>
            <a:r>
              <a:rPr lang="es-ES_tradnl" sz="3600" b="1" i="1">
                <a:solidFill>
                  <a:schemeClr val="folHlink"/>
                </a:solidFill>
                <a:effectLst>
                  <a:outerShdw blurRad="38100" dist="38100" dir="2700000" algn="tl">
                    <a:srgbClr val="000000"/>
                  </a:outerShdw>
                </a:effectLst>
                <a:latin typeface="Arial" pitchFamily="34" charset="0"/>
              </a:rPr>
              <a:t>Distribución Geográfica</a:t>
            </a:r>
          </a:p>
        </p:txBody>
      </p:sp>
      <p:sp>
        <p:nvSpPr>
          <p:cNvPr id="22531" name="Freeform 3"/>
          <p:cNvSpPr>
            <a:spLocks/>
          </p:cNvSpPr>
          <p:nvPr/>
        </p:nvSpPr>
        <p:spPr bwMode="auto">
          <a:xfrm>
            <a:off x="533400" y="1981200"/>
            <a:ext cx="8094663" cy="1588"/>
          </a:xfrm>
          <a:custGeom>
            <a:avLst/>
            <a:gdLst>
              <a:gd name="T0" fmla="*/ 0 w 5522"/>
              <a:gd name="T1" fmla="*/ 0 h 1"/>
              <a:gd name="T2" fmla="*/ 2147483647 w 5522"/>
              <a:gd name="T3" fmla="*/ 0 h 1"/>
              <a:gd name="T4" fmla="*/ 0 60000 65536"/>
              <a:gd name="T5" fmla="*/ 0 60000 65536"/>
              <a:gd name="T6" fmla="*/ 0 w 5522"/>
              <a:gd name="T7" fmla="*/ 0 h 1"/>
              <a:gd name="T8" fmla="*/ 5522 w 5522"/>
              <a:gd name="T9" fmla="*/ 1 h 1"/>
            </a:gdLst>
            <a:ahLst/>
            <a:cxnLst>
              <a:cxn ang="T4">
                <a:pos x="T0" y="T1"/>
              </a:cxn>
              <a:cxn ang="T5">
                <a:pos x="T2" y="T3"/>
              </a:cxn>
            </a:cxnLst>
            <a:rect l="T6" t="T7" r="T8" b="T9"/>
            <a:pathLst>
              <a:path w="5522" h="1">
                <a:moveTo>
                  <a:pt x="0" y="0"/>
                </a:moveTo>
                <a:lnTo>
                  <a:pt x="5521" y="0"/>
                </a:lnTo>
              </a:path>
            </a:pathLst>
          </a:custGeom>
          <a:noFill/>
          <a:ln w="635">
            <a:solidFill>
              <a:srgbClr val="0000FF"/>
            </a:solidFill>
            <a:round/>
            <a:headEnd/>
            <a:tailEnd/>
          </a:ln>
        </p:spPr>
        <p:txBody>
          <a:bodyPr/>
          <a:lstStyle/>
          <a:p>
            <a:endParaRPr lang="es-ES"/>
          </a:p>
        </p:txBody>
      </p:sp>
      <p:sp>
        <p:nvSpPr>
          <p:cNvPr id="142340" name="Rectangle 4"/>
          <p:cNvSpPr>
            <a:spLocks noGrp="1" noChangeArrowheads="1"/>
          </p:cNvSpPr>
          <p:nvPr>
            <p:ph type="body" idx="1"/>
          </p:nvPr>
        </p:nvSpPr>
        <p:spPr>
          <a:xfrm>
            <a:off x="457200" y="2209800"/>
            <a:ext cx="8458200" cy="4114800"/>
          </a:xfrm>
          <a:gradFill rotWithShape="0">
            <a:gsLst>
              <a:gs pos="0">
                <a:schemeClr val="hlink"/>
              </a:gs>
              <a:gs pos="50000">
                <a:srgbClr val="006699"/>
              </a:gs>
              <a:gs pos="100000">
                <a:schemeClr val="hlink"/>
              </a:gs>
            </a:gsLst>
            <a:lin ang="5400000" scaled="1"/>
          </a:gradFill>
          <a:ln w="76200" cap="flat">
            <a:solidFill>
              <a:srgbClr val="FFFFFF"/>
            </a:solidFill>
          </a:ln>
        </p:spPr>
        <p:txBody>
          <a:bodyPr/>
          <a:lstStyle/>
          <a:p>
            <a:pPr>
              <a:lnSpc>
                <a:spcPct val="90000"/>
              </a:lnSpc>
              <a:defRPr/>
            </a:pPr>
            <a:r>
              <a:rPr lang="es-MX" sz="4000" b="1" i="1">
                <a:effectLst>
                  <a:outerShdw blurRad="38100" dist="38100" dir="2700000" algn="tl">
                    <a:srgbClr val="000000"/>
                  </a:outerShdw>
                </a:effectLst>
                <a:latin typeface="Arial" pitchFamily="34" charset="0"/>
              </a:rPr>
              <a:t>LAN  Local</a:t>
            </a:r>
          </a:p>
          <a:p>
            <a:pPr>
              <a:lnSpc>
                <a:spcPct val="90000"/>
              </a:lnSpc>
              <a:defRPr/>
            </a:pPr>
            <a:r>
              <a:rPr lang="es-MX" sz="4000" b="1" i="1">
                <a:effectLst>
                  <a:outerShdw blurRad="38100" dist="38100" dir="2700000" algn="tl">
                    <a:srgbClr val="000000"/>
                  </a:outerShdw>
                </a:effectLst>
                <a:latin typeface="Arial" pitchFamily="34" charset="0"/>
              </a:rPr>
              <a:t>MAN Metropolitana</a:t>
            </a:r>
          </a:p>
          <a:p>
            <a:pPr>
              <a:lnSpc>
                <a:spcPct val="90000"/>
              </a:lnSpc>
              <a:defRPr/>
            </a:pPr>
            <a:r>
              <a:rPr lang="es-MX" sz="4000" b="1" i="1">
                <a:effectLst>
                  <a:outerShdw blurRad="38100" dist="38100" dir="2700000" algn="tl">
                    <a:srgbClr val="000000"/>
                  </a:outerShdw>
                </a:effectLst>
                <a:latin typeface="Arial" pitchFamily="34" charset="0"/>
              </a:rPr>
              <a:t>WAN Amplia</a:t>
            </a:r>
          </a:p>
          <a:p>
            <a:pPr>
              <a:lnSpc>
                <a:spcPct val="90000"/>
              </a:lnSpc>
              <a:defRPr/>
            </a:pPr>
            <a:r>
              <a:rPr lang="es-MX" sz="4000" b="1" i="1">
                <a:effectLst>
                  <a:outerShdw blurRad="38100" dist="38100" dir="2700000" algn="tl">
                    <a:srgbClr val="000000"/>
                  </a:outerShdw>
                </a:effectLst>
                <a:latin typeface="Arial" pitchFamily="34" charset="0"/>
              </a:rPr>
              <a:t>PAN Personal</a:t>
            </a:r>
          </a:p>
          <a:p>
            <a:pPr>
              <a:lnSpc>
                <a:spcPct val="90000"/>
              </a:lnSpc>
              <a:defRPr/>
            </a:pPr>
            <a:r>
              <a:rPr lang="es-MX" sz="4000" b="1" i="1">
                <a:effectLst>
                  <a:outerShdw blurRad="38100" dist="38100" dir="2700000" algn="tl">
                    <a:srgbClr val="000000"/>
                  </a:outerShdw>
                </a:effectLst>
                <a:latin typeface="Arial" pitchFamily="34" charset="0"/>
              </a:rPr>
              <a:t>SAN Almacenamiento (Backup)</a:t>
            </a:r>
            <a:endParaRPr lang="es-AR" sz="4000" b="1" i="1">
              <a:effectLst>
                <a:outerShdw blurRad="38100" dist="38100" dir="2700000" algn="tl">
                  <a:srgbClr val="000000"/>
                </a:outerShdw>
              </a:effectLst>
              <a:latin typeface="Arial" pitchFamily="34" charset="0"/>
            </a:endParaRPr>
          </a:p>
        </p:txBody>
      </p:sp>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143000" y="228600"/>
            <a:ext cx="77724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4000" b="1" i="1">
                <a:solidFill>
                  <a:schemeClr val="folHlink"/>
                </a:solidFill>
                <a:effectLst>
                  <a:outerShdw blurRad="38100" dist="38100" dir="2700000" algn="tl">
                    <a:srgbClr val="000000"/>
                  </a:outerShdw>
                </a:effectLst>
                <a:latin typeface="Arial" pitchFamily="34" charset="0"/>
              </a:rPr>
              <a:t>Red Virtual (Usuario)</a:t>
            </a:r>
          </a:p>
        </p:txBody>
      </p:sp>
      <p:sp>
        <p:nvSpPr>
          <p:cNvPr id="37891" name="Rectangle 3"/>
          <p:cNvSpPr>
            <a:spLocks noGrp="1" noChangeArrowheads="1"/>
          </p:cNvSpPr>
          <p:nvPr>
            <p:ph type="body" idx="1"/>
          </p:nvPr>
        </p:nvSpPr>
        <p:spPr>
          <a:xfrm>
            <a:off x="228600" y="1981200"/>
            <a:ext cx="8686800" cy="4114800"/>
          </a:xfrm>
          <a:solidFill>
            <a:schemeClr val="accent2"/>
          </a:solidFill>
          <a:ln w="76200" cap="flat">
            <a:solidFill>
              <a:schemeClr val="folHlink"/>
            </a:solidFill>
          </a:ln>
        </p:spPr>
        <p:txBody>
          <a:bodyPr/>
          <a:lstStyle/>
          <a:p>
            <a:pPr algn="just"/>
            <a:r>
              <a:rPr lang="es-ES_tradnl" sz="2800" b="1" i="1">
                <a:latin typeface="Arial Rounded MT Bold" pitchFamily="34" charset="0"/>
                <a:cs typeface="Times New Roman" pitchFamily="18" charset="0"/>
              </a:rPr>
              <a:t>Es la combinación de hardware y software heterogéneo, que entrega al usuario la apariencia de un sistema de comunicación integrado y uniforme al cual se conectan muchas computadoras.</a:t>
            </a:r>
          </a:p>
          <a:p>
            <a:pPr algn="just"/>
            <a:r>
              <a:rPr lang="es-ES_tradnl" sz="2800" b="1" i="1">
                <a:latin typeface="Arial Rounded MT Bold" pitchFamily="34" charset="0"/>
                <a:cs typeface="Times New Roman" pitchFamily="18" charset="0"/>
              </a:rPr>
              <a:t>Una Interred es un sistema de red virtual porque da la ilusión de un sistema uniforme  </a:t>
            </a: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447800" y="152400"/>
            <a:ext cx="7010400" cy="9906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4000" b="1" i="1">
                <a:solidFill>
                  <a:schemeClr val="folHlink"/>
                </a:solidFill>
                <a:effectLst>
                  <a:outerShdw blurRad="38100" dist="38100" dir="2700000" algn="tl">
                    <a:srgbClr val="000000"/>
                  </a:outerShdw>
                </a:effectLst>
                <a:latin typeface="Arial" pitchFamily="34" charset="0"/>
              </a:rPr>
              <a:t>Red Virtual (Usuario)</a:t>
            </a:r>
          </a:p>
        </p:txBody>
      </p:sp>
      <p:sp>
        <p:nvSpPr>
          <p:cNvPr id="38915" name="Rectangle 3"/>
          <p:cNvSpPr>
            <a:spLocks noGrp="1" noChangeArrowheads="1"/>
          </p:cNvSpPr>
          <p:nvPr>
            <p:ph type="body" idx="1"/>
          </p:nvPr>
        </p:nvSpPr>
        <p:spPr/>
        <p:txBody>
          <a:bodyPr/>
          <a:lstStyle/>
          <a:p>
            <a:endParaRPr lang="es-AR"/>
          </a:p>
        </p:txBody>
      </p:sp>
      <p:pic>
        <p:nvPicPr>
          <p:cNvPr id="38916" name="Picture 4" descr="F13_3"/>
          <p:cNvPicPr>
            <a:picLocks noChangeAspect="1" noChangeArrowheads="1"/>
          </p:cNvPicPr>
          <p:nvPr/>
        </p:nvPicPr>
        <p:blipFill>
          <a:blip r:embed="rId2" cstate="print">
            <a:lum bright="-50000" contrast="64000"/>
            <a:grayscl/>
          </a:blip>
          <a:srcRect/>
          <a:stretch>
            <a:fillRect/>
          </a:stretch>
        </p:blipFill>
        <p:spPr bwMode="auto">
          <a:xfrm>
            <a:off x="457200" y="1371600"/>
            <a:ext cx="8305800" cy="5186363"/>
          </a:xfrm>
          <a:prstGeom prst="rect">
            <a:avLst/>
          </a:prstGeom>
          <a:noFill/>
          <a:ln w="50800">
            <a:solidFill>
              <a:srgbClr val="33CCCC"/>
            </a:solidFill>
            <a:miter lim="800000"/>
            <a:headEnd/>
            <a:tailEnd/>
          </a:ln>
        </p:spPr>
      </p:pic>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371600" y="228600"/>
            <a:ext cx="7391400" cy="9144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4000" b="1" i="1">
                <a:solidFill>
                  <a:schemeClr val="folHlink"/>
                </a:solidFill>
                <a:effectLst>
                  <a:outerShdw blurRad="38100" dist="38100" dir="2700000" algn="tl">
                    <a:srgbClr val="000000"/>
                  </a:outerShdw>
                </a:effectLst>
                <a:latin typeface="Arial" pitchFamily="34" charset="0"/>
              </a:rPr>
              <a:t>VLAN (LAN Virtuales) </a:t>
            </a:r>
          </a:p>
        </p:txBody>
      </p:sp>
      <p:sp>
        <p:nvSpPr>
          <p:cNvPr id="39939" name="Rectangle 3"/>
          <p:cNvSpPr>
            <a:spLocks noGrp="1" noChangeArrowheads="1"/>
          </p:cNvSpPr>
          <p:nvPr>
            <p:ph type="body" idx="1"/>
          </p:nvPr>
        </p:nvSpPr>
        <p:spPr>
          <a:xfrm>
            <a:off x="228600" y="1295400"/>
            <a:ext cx="8915400" cy="4876800"/>
          </a:xfrm>
          <a:solidFill>
            <a:schemeClr val="accent2"/>
          </a:solidFill>
          <a:ln w="76200" cap="flat">
            <a:solidFill>
              <a:schemeClr val="folHlink"/>
            </a:solidFill>
          </a:ln>
        </p:spPr>
        <p:txBody>
          <a:bodyPr/>
          <a:lstStyle/>
          <a:p>
            <a:pPr algn="just">
              <a:lnSpc>
                <a:spcPct val="90000"/>
              </a:lnSpc>
            </a:pPr>
            <a:r>
              <a:rPr lang="es-ES_tradnl" b="1" i="1">
                <a:latin typeface="Arial Rounded MT Bold" pitchFamily="34" charset="0"/>
                <a:cs typeface="Times New Roman" pitchFamily="18" charset="0"/>
              </a:rPr>
              <a:t>Agrupación Lógica de Dispositivos y Usuarios.</a:t>
            </a:r>
          </a:p>
          <a:p>
            <a:pPr algn="just">
              <a:lnSpc>
                <a:spcPct val="90000"/>
              </a:lnSpc>
            </a:pPr>
            <a:r>
              <a:rPr lang="es-ES_tradnl" b="1" i="1">
                <a:latin typeface="Arial Rounded MT Bold" pitchFamily="34" charset="0"/>
                <a:cs typeface="Times New Roman" pitchFamily="18" charset="0"/>
              </a:rPr>
              <a:t>Están agrupados por función, aplicación o departamento sin tener en cuenta la ubicación del segmento físico.</a:t>
            </a:r>
          </a:p>
          <a:p>
            <a:pPr algn="just">
              <a:lnSpc>
                <a:spcPct val="90000"/>
              </a:lnSpc>
            </a:pPr>
            <a:r>
              <a:rPr lang="es-ES_tradnl" b="1" i="1">
                <a:latin typeface="Arial Rounded MT Bold" pitchFamily="34" charset="0"/>
                <a:cs typeface="Times New Roman" pitchFamily="18" charset="0"/>
              </a:rPr>
              <a:t>Dividen las LAN formando los grupos de trabajo a través de  backbones comunes.</a:t>
            </a:r>
          </a:p>
          <a:p>
            <a:pPr algn="just">
              <a:lnSpc>
                <a:spcPct val="90000"/>
              </a:lnSpc>
            </a:pPr>
            <a:r>
              <a:rPr lang="es-ES_tradnl" b="1" i="1">
                <a:latin typeface="Arial Rounded MT Bold" pitchFamily="34" charset="0"/>
                <a:cs typeface="Times New Roman" pitchFamily="18" charset="0"/>
              </a:rPr>
              <a:t>Segmentan lógicamente infraestructura de LAN Físicas en distintas Subredes.</a:t>
            </a: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vlan"/>
          <p:cNvPicPr>
            <a:picLocks noChangeAspect="1" noChangeArrowheads="1"/>
          </p:cNvPicPr>
          <p:nvPr/>
        </p:nvPicPr>
        <p:blipFill>
          <a:blip r:embed="rId2" cstate="print"/>
          <a:srcRect/>
          <a:stretch>
            <a:fillRect/>
          </a:stretch>
        </p:blipFill>
        <p:spPr bwMode="auto">
          <a:xfrm>
            <a:off x="0" y="0"/>
            <a:ext cx="9144000" cy="6381750"/>
          </a:xfrm>
          <a:prstGeom prst="rect">
            <a:avLst/>
          </a:prstGeom>
          <a:noFill/>
          <a:ln w="9525">
            <a:noFill/>
            <a:miter lim="800000"/>
            <a:headEnd/>
            <a:tailEnd/>
          </a:ln>
        </p:spPr>
      </p:pic>
      <p:sp>
        <p:nvSpPr>
          <p:cNvPr id="196611" name="Rectangle 3"/>
          <p:cNvSpPr>
            <a:spLocks noGrp="1" noChangeArrowheads="1"/>
          </p:cNvSpPr>
          <p:nvPr>
            <p:ph type="title"/>
          </p:nvPr>
        </p:nvSpPr>
        <p:spPr>
          <a:xfrm>
            <a:off x="0" y="6172200"/>
            <a:ext cx="9144000" cy="685800"/>
          </a:xfrm>
          <a:solidFill>
            <a:schemeClr val="hlink"/>
          </a:solidFill>
        </p:spPr>
        <p:txBody>
          <a:bodyPr/>
          <a:lstStyle/>
          <a:p>
            <a:pPr>
              <a:tabLst>
                <a:tab pos="2959100" algn="l"/>
              </a:tabLst>
              <a:defRPr/>
            </a:pPr>
            <a:r>
              <a:rPr lang="es-ES_tradnl" sz="4000" b="1" i="1">
                <a:solidFill>
                  <a:srgbClr val="00FFFF"/>
                </a:solidFill>
                <a:effectLst>
                  <a:outerShdw blurRad="38100" dist="38100" dir="2700000" algn="tl">
                    <a:srgbClr val="000000"/>
                  </a:outerShdw>
                </a:effectLst>
                <a:latin typeface="Arial" pitchFamily="34" charset="0"/>
              </a:rPr>
              <a:t>VLAN (LAN Virtuales)</a:t>
            </a:r>
            <a:r>
              <a:rPr lang="es-ES_tradnl" sz="4000" b="1" i="1">
                <a:solidFill>
                  <a:schemeClr val="folHlink"/>
                </a:solidFill>
                <a:effectLst>
                  <a:outerShdw blurRad="38100" dist="38100" dir="2700000" algn="tl">
                    <a:srgbClr val="000000"/>
                  </a:outerShdw>
                </a:effectLst>
                <a:latin typeface="Arial" pitchFamily="34" charset="0"/>
              </a:rPr>
              <a:t> </a:t>
            </a:r>
            <a:endParaRPr lang="es-ES_tradnl">
              <a:latin typeface="Arial" pitchFamily="34"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066800" y="228600"/>
            <a:ext cx="7772400" cy="8382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br>
              <a:rPr lang="es-ES_tradnl" sz="4000" b="1" i="1">
                <a:solidFill>
                  <a:schemeClr val="folHlink"/>
                </a:solidFill>
                <a:effectLst>
                  <a:outerShdw blurRad="38100" dist="38100" dir="2700000" algn="tl">
                    <a:srgbClr val="000000"/>
                  </a:outerShdw>
                </a:effectLst>
                <a:latin typeface="Arial" pitchFamily="34" charset="0"/>
              </a:rPr>
            </a:br>
            <a:r>
              <a:rPr lang="es-ES_tradnl" sz="4000" b="1" i="1">
                <a:solidFill>
                  <a:schemeClr val="folHlink"/>
                </a:solidFill>
                <a:effectLst>
                  <a:outerShdw blurRad="38100" dist="38100" dir="2700000" algn="tl">
                    <a:srgbClr val="000000"/>
                  </a:outerShdw>
                </a:effectLst>
                <a:latin typeface="Arial" pitchFamily="34" charset="0"/>
              </a:rPr>
              <a:t>Trunking </a:t>
            </a:r>
            <a:br>
              <a:rPr lang="es-ES_tradnl" sz="4000" b="1" i="1">
                <a:solidFill>
                  <a:schemeClr val="folHlink"/>
                </a:solidFill>
                <a:effectLst>
                  <a:outerShdw blurRad="38100" dist="38100" dir="2700000" algn="tl">
                    <a:srgbClr val="000000"/>
                  </a:outerShdw>
                </a:effectLst>
                <a:latin typeface="Arial" pitchFamily="34" charset="0"/>
              </a:rPr>
            </a:br>
            <a:endParaRPr lang="es-ES_tradnl" sz="4000" b="1" i="1">
              <a:solidFill>
                <a:schemeClr val="folHlink"/>
              </a:solidFill>
              <a:effectLst>
                <a:outerShdw blurRad="38100" dist="38100" dir="2700000" algn="tl">
                  <a:srgbClr val="000000"/>
                </a:outerShdw>
              </a:effectLst>
              <a:latin typeface="Arial" pitchFamily="34" charset="0"/>
            </a:endParaRPr>
          </a:p>
        </p:txBody>
      </p:sp>
      <p:sp>
        <p:nvSpPr>
          <p:cNvPr id="41987" name="Rectangle 3"/>
          <p:cNvSpPr>
            <a:spLocks noGrp="1" noChangeArrowheads="1"/>
          </p:cNvSpPr>
          <p:nvPr>
            <p:ph type="body" idx="1"/>
          </p:nvPr>
        </p:nvSpPr>
        <p:spPr>
          <a:xfrm>
            <a:off x="0" y="1219200"/>
            <a:ext cx="9144000" cy="5334000"/>
          </a:xfrm>
          <a:solidFill>
            <a:schemeClr val="accent2"/>
          </a:solidFill>
          <a:ln w="76200" cap="flat">
            <a:solidFill>
              <a:schemeClr val="folHlink"/>
            </a:solidFill>
          </a:ln>
        </p:spPr>
        <p:txBody>
          <a:bodyPr/>
          <a:lstStyle/>
          <a:p>
            <a:pPr algn="just"/>
            <a:r>
              <a:rPr lang="es-ES_tradnl" sz="2800" b="1" i="1">
                <a:latin typeface="Arial Rounded MT Bold" pitchFamily="34" charset="0"/>
                <a:cs typeface="Times New Roman" pitchFamily="18" charset="0"/>
              </a:rPr>
              <a:t>Es un circuito virtual para  comunicaciones punto a punto utilizado en redes.</a:t>
            </a:r>
          </a:p>
          <a:p>
            <a:pPr algn="just"/>
            <a:r>
              <a:rPr lang="es-ES_tradnl" sz="2800" b="1" i="1">
                <a:latin typeface="Arial Rounded MT Bold" pitchFamily="34" charset="0"/>
                <a:cs typeface="Times New Roman" pitchFamily="18" charset="0"/>
              </a:rPr>
              <a:t>Este concepto presupone la compartición de ancho de banda en un mismo medio de transmisión.</a:t>
            </a:r>
          </a:p>
          <a:p>
            <a:pPr algn="just"/>
            <a:r>
              <a:rPr lang="es-ES_tradnl" sz="2800" b="1" i="1">
                <a:latin typeface="Arial Rounded MT Bold" pitchFamily="34" charset="0"/>
                <a:cs typeface="Times New Roman" pitchFamily="18" charset="0"/>
              </a:rPr>
              <a:t>Son los distintos circuitos creados en la VLANs</a:t>
            </a:r>
          </a:p>
          <a:p>
            <a:pPr algn="just"/>
            <a:r>
              <a:rPr lang="es-ES_tradnl" sz="2800" b="1" i="1">
                <a:latin typeface="Arial Rounded MT Bold" pitchFamily="34" charset="0"/>
                <a:cs typeface="Times New Roman" pitchFamily="18" charset="0"/>
              </a:rPr>
              <a:t>Un TRACK que permite el intercambio de información entre corresponsales de una misma VLAN .</a:t>
            </a:r>
          </a:p>
          <a:p>
            <a:pPr algn="just"/>
            <a:r>
              <a:rPr lang="es-ES_tradnl" sz="2800" b="1" i="1">
                <a:latin typeface="Arial Rounded MT Bold" pitchFamily="34" charset="0"/>
                <a:cs typeface="Times New Roman" pitchFamily="18" charset="0"/>
              </a:rPr>
              <a:t>Es implementado por medio de protocolos como ISL o 802,1q .</a:t>
            </a:r>
          </a:p>
          <a:p>
            <a:pPr algn="just"/>
            <a:endParaRPr lang="es-ES_tradnl" sz="2800" b="1" i="1">
              <a:latin typeface="Arial Rounded MT Bold" pitchFamily="34" charset="0"/>
              <a:cs typeface="Times New Roman" pitchFamily="18"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143000" y="0"/>
            <a:ext cx="7772400" cy="10668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4000" b="1" i="1">
                <a:solidFill>
                  <a:schemeClr val="folHlink"/>
                </a:solidFill>
                <a:effectLst>
                  <a:outerShdw blurRad="38100" dist="38100" dir="2700000" algn="tl">
                    <a:srgbClr val="000000"/>
                  </a:outerShdw>
                </a:effectLst>
                <a:latin typeface="Arial" pitchFamily="34" charset="0"/>
              </a:rPr>
              <a:t>Trunking</a:t>
            </a:r>
          </a:p>
        </p:txBody>
      </p:sp>
      <p:sp>
        <p:nvSpPr>
          <p:cNvPr id="43011" name="Rectangle 3"/>
          <p:cNvSpPr>
            <a:spLocks noGrp="1" noChangeArrowheads="1"/>
          </p:cNvSpPr>
          <p:nvPr>
            <p:ph type="body" idx="1"/>
          </p:nvPr>
        </p:nvSpPr>
        <p:spPr/>
        <p:txBody>
          <a:bodyPr/>
          <a:lstStyle/>
          <a:p>
            <a:endParaRPr lang="es-AR"/>
          </a:p>
        </p:txBody>
      </p:sp>
      <p:pic>
        <p:nvPicPr>
          <p:cNvPr id="43012" name="Picture 4" descr="2c"/>
          <p:cNvPicPr>
            <a:picLocks noChangeAspect="1" noChangeArrowheads="1"/>
          </p:cNvPicPr>
          <p:nvPr/>
        </p:nvPicPr>
        <p:blipFill>
          <a:blip r:embed="rId2" cstate="print"/>
          <a:srcRect/>
          <a:stretch>
            <a:fillRect/>
          </a:stretch>
        </p:blipFill>
        <p:spPr bwMode="auto">
          <a:xfrm>
            <a:off x="457200" y="1295400"/>
            <a:ext cx="8305800" cy="4953000"/>
          </a:xfrm>
          <a:prstGeom prst="rect">
            <a:avLst/>
          </a:prstGeom>
          <a:solidFill>
            <a:schemeClr val="accent2"/>
          </a:solidFill>
          <a:ln w="76200">
            <a:solidFill>
              <a:schemeClr val="folHlink"/>
            </a:solidFill>
            <a:miter lim="800000"/>
            <a:headEnd/>
            <a:tailEnd/>
          </a:ln>
        </p:spPr>
      </p:pic>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371600" y="228600"/>
            <a:ext cx="73152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4000" b="1" i="1">
                <a:solidFill>
                  <a:schemeClr val="folHlink"/>
                </a:solidFill>
                <a:effectLst>
                  <a:outerShdw blurRad="38100" dist="38100" dir="2700000" algn="tl">
                    <a:srgbClr val="000000"/>
                  </a:outerShdw>
                </a:effectLst>
                <a:latin typeface="Arial" pitchFamily="34" charset="0"/>
              </a:rPr>
              <a:t>Red Privada Virtual (VPN)</a:t>
            </a:r>
          </a:p>
        </p:txBody>
      </p:sp>
      <p:sp>
        <p:nvSpPr>
          <p:cNvPr id="44035" name="Rectangle 3"/>
          <p:cNvSpPr>
            <a:spLocks noGrp="1" noChangeArrowheads="1"/>
          </p:cNvSpPr>
          <p:nvPr>
            <p:ph type="body" idx="1"/>
          </p:nvPr>
        </p:nvSpPr>
        <p:spPr>
          <a:xfrm>
            <a:off x="457200" y="1752600"/>
            <a:ext cx="8229600" cy="4953000"/>
          </a:xfrm>
          <a:solidFill>
            <a:schemeClr val="accent2"/>
          </a:solidFill>
          <a:ln w="76200" cap="flat">
            <a:solidFill>
              <a:schemeClr val="folHlink"/>
            </a:solidFill>
          </a:ln>
        </p:spPr>
        <p:txBody>
          <a:bodyPr/>
          <a:lstStyle/>
          <a:p>
            <a:pPr algn="just">
              <a:lnSpc>
                <a:spcPct val="90000"/>
              </a:lnSpc>
            </a:pPr>
            <a:r>
              <a:rPr lang="es-ES_tradnl" sz="2800" b="1" i="1">
                <a:latin typeface="Arial Rounded MT Bold" pitchFamily="34" charset="0"/>
                <a:cs typeface="Times New Roman" pitchFamily="18" charset="0"/>
              </a:rPr>
              <a:t>Es el uso de facilidades de conectividad para acceder a entornos privado de trabajos comunicados a través de Internet.</a:t>
            </a:r>
          </a:p>
          <a:p>
            <a:pPr algn="just">
              <a:lnSpc>
                <a:spcPct val="90000"/>
              </a:lnSpc>
            </a:pPr>
            <a:r>
              <a:rPr lang="es-ES_tradnl" sz="2800" b="1" i="1">
                <a:latin typeface="Arial Rounded MT Bold" pitchFamily="34" charset="0"/>
                <a:cs typeface="Times New Roman" pitchFamily="18" charset="0"/>
              </a:rPr>
              <a:t>Permite la conexión con el uso de Sistemas de Seguridad de Accesos/Procesos para el trabajo de :</a:t>
            </a:r>
          </a:p>
          <a:p>
            <a:pPr lvl="1" algn="just">
              <a:lnSpc>
                <a:spcPct val="90000"/>
              </a:lnSpc>
              <a:buFontTx/>
              <a:buChar char="•"/>
            </a:pPr>
            <a:r>
              <a:rPr lang="es-ES_tradnl" b="1" i="1">
                <a:latin typeface="Arial Rounded MT Bold" pitchFamily="34" charset="0"/>
                <a:cs typeface="Times New Roman" pitchFamily="18" charset="0"/>
              </a:rPr>
              <a:t>Oficinas de Enlace</a:t>
            </a:r>
          </a:p>
          <a:p>
            <a:pPr lvl="1" algn="just">
              <a:lnSpc>
                <a:spcPct val="90000"/>
              </a:lnSpc>
              <a:buFontTx/>
              <a:buChar char="•"/>
            </a:pPr>
            <a:r>
              <a:rPr lang="es-ES_tradnl" b="1" i="1">
                <a:latin typeface="Arial Rounded MT Bold" pitchFamily="34" charset="0"/>
                <a:cs typeface="Times New Roman" pitchFamily="18" charset="0"/>
              </a:rPr>
              <a:t>Empleados Móviles</a:t>
            </a:r>
          </a:p>
          <a:p>
            <a:pPr lvl="1" algn="just">
              <a:lnSpc>
                <a:spcPct val="90000"/>
              </a:lnSpc>
              <a:buFontTx/>
              <a:buChar char="•"/>
            </a:pPr>
            <a:r>
              <a:rPr lang="es-ES_tradnl" b="1" i="1">
                <a:latin typeface="Arial Rounded MT Bold" pitchFamily="34" charset="0"/>
                <a:cs typeface="Times New Roman" pitchFamily="18" charset="0"/>
              </a:rPr>
              <a:t>Proveedores</a:t>
            </a:r>
          </a:p>
          <a:p>
            <a:pPr lvl="1" algn="just">
              <a:lnSpc>
                <a:spcPct val="90000"/>
              </a:lnSpc>
              <a:buFontTx/>
              <a:buChar char="•"/>
            </a:pPr>
            <a:r>
              <a:rPr lang="es-ES_tradnl" b="1" i="1">
                <a:latin typeface="Arial Rounded MT Bold" pitchFamily="34" charset="0"/>
                <a:cs typeface="Times New Roman" pitchFamily="18" charset="0"/>
              </a:rPr>
              <a:t>Vendedores Externos </a:t>
            </a:r>
          </a:p>
          <a:p>
            <a:pPr lvl="1" algn="just">
              <a:lnSpc>
                <a:spcPct val="90000"/>
              </a:lnSpc>
              <a:buFontTx/>
              <a:buChar char="•"/>
            </a:pPr>
            <a:r>
              <a:rPr lang="es-ES_tradnl" b="1" i="1">
                <a:latin typeface="Arial Rounded MT Bold" pitchFamily="34" charset="0"/>
                <a:cs typeface="Times New Roman" pitchFamily="18" charset="0"/>
              </a:rPr>
              <a:t>Oficinas de Trabajo Remotas etc.</a:t>
            </a:r>
          </a:p>
          <a:p>
            <a:pPr lvl="1" algn="just">
              <a:lnSpc>
                <a:spcPct val="90000"/>
              </a:lnSpc>
              <a:buFontTx/>
              <a:buChar char="•"/>
            </a:pPr>
            <a:endParaRPr lang="es-ES_tradnl" b="1" i="1">
              <a:latin typeface="Arial Rounded MT Bold" pitchFamily="34" charset="0"/>
              <a:cs typeface="Times New Roman" pitchFamily="18"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066800" y="304800"/>
            <a:ext cx="77724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sz="4000" b="1" i="1">
                <a:solidFill>
                  <a:schemeClr val="folHlink"/>
                </a:solidFill>
                <a:effectLst>
                  <a:outerShdw blurRad="38100" dist="38100" dir="2700000" algn="tl">
                    <a:srgbClr val="000000"/>
                  </a:outerShdw>
                </a:effectLst>
                <a:latin typeface="Arial" pitchFamily="34" charset="0"/>
              </a:rPr>
              <a:t>Red Privada Virtual (VPN)</a:t>
            </a:r>
          </a:p>
        </p:txBody>
      </p:sp>
      <p:sp>
        <p:nvSpPr>
          <p:cNvPr id="45059" name="Rectangle 3"/>
          <p:cNvSpPr>
            <a:spLocks noGrp="1" noChangeArrowheads="1"/>
          </p:cNvSpPr>
          <p:nvPr>
            <p:ph type="body" idx="1"/>
          </p:nvPr>
        </p:nvSpPr>
        <p:spPr>
          <a:xfrm>
            <a:off x="685800" y="1981200"/>
            <a:ext cx="8077200" cy="4495800"/>
          </a:xfrm>
          <a:solidFill>
            <a:schemeClr val="accent2"/>
          </a:solidFill>
          <a:ln w="76200" cap="flat">
            <a:solidFill>
              <a:schemeClr val="folHlink"/>
            </a:solidFill>
          </a:ln>
        </p:spPr>
        <p:txBody>
          <a:bodyPr/>
          <a:lstStyle/>
          <a:p>
            <a:pPr algn="just">
              <a:lnSpc>
                <a:spcPct val="90000"/>
              </a:lnSpc>
            </a:pPr>
            <a:r>
              <a:rPr lang="es-ES_tradnl" b="1" i="1">
                <a:latin typeface="Arial Rounded MT Bold" pitchFamily="34" charset="0"/>
                <a:cs typeface="Times New Roman" pitchFamily="18" charset="0"/>
              </a:rPr>
              <a:t>Para la formación de las VPN se debe tener el cuenta la combinación de  :</a:t>
            </a:r>
          </a:p>
          <a:p>
            <a:pPr lvl="1" algn="just">
              <a:lnSpc>
                <a:spcPct val="90000"/>
              </a:lnSpc>
              <a:buFontTx/>
              <a:buChar char="•"/>
            </a:pPr>
            <a:r>
              <a:rPr lang="es-ES_tradnl" sz="3200" b="1" i="1">
                <a:latin typeface="Arial Rounded MT Bold" pitchFamily="34" charset="0"/>
                <a:cs typeface="Times New Roman" pitchFamily="18" charset="0"/>
              </a:rPr>
              <a:t>Firewalls (Políticas de Uso y Seguridad)</a:t>
            </a:r>
          </a:p>
          <a:p>
            <a:pPr lvl="1" algn="just">
              <a:lnSpc>
                <a:spcPct val="90000"/>
              </a:lnSpc>
              <a:buFontTx/>
              <a:buChar char="•"/>
            </a:pPr>
            <a:r>
              <a:rPr lang="es-ES_tradnl" sz="3200" b="1" i="1">
                <a:latin typeface="Arial Rounded MT Bold" pitchFamily="34" charset="0"/>
                <a:cs typeface="Times New Roman" pitchFamily="18" charset="0"/>
              </a:rPr>
              <a:t>Proxys</a:t>
            </a:r>
          </a:p>
          <a:p>
            <a:pPr lvl="1" algn="just">
              <a:lnSpc>
                <a:spcPct val="90000"/>
              </a:lnSpc>
              <a:buFontTx/>
              <a:buChar char="•"/>
            </a:pPr>
            <a:r>
              <a:rPr lang="es-ES_tradnl" sz="3200" b="1" i="1">
                <a:latin typeface="Arial Rounded MT Bold" pitchFamily="34" charset="0"/>
                <a:cs typeface="Times New Roman" pitchFamily="18" charset="0"/>
              </a:rPr>
              <a:t>Servidores de Acceso</a:t>
            </a:r>
          </a:p>
          <a:p>
            <a:pPr lvl="1" algn="just">
              <a:lnSpc>
                <a:spcPct val="90000"/>
              </a:lnSpc>
              <a:buFontTx/>
              <a:buChar char="•"/>
            </a:pPr>
            <a:r>
              <a:rPr lang="es-ES_tradnl" sz="3200" b="1" i="1">
                <a:latin typeface="Arial Rounded MT Bold" pitchFamily="34" charset="0"/>
                <a:cs typeface="Times New Roman" pitchFamily="18" charset="0"/>
              </a:rPr>
              <a:t>Métodos de encriptación (IP sec)</a:t>
            </a:r>
            <a:endParaRPr lang="es-ES_tradnl" b="1" i="1">
              <a:latin typeface="Arial Rounded MT Bold" pitchFamily="34" charset="0"/>
              <a:cs typeface="Times New Roman" pitchFamily="18"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41A3C9CB-6B47-44F9-AD2A-08448EA219BC}" type="slidenum">
              <a:rPr lang="en-US" sz="1400">
                <a:latin typeface="+mn-lt"/>
              </a:rPr>
              <a:pPr algn="r">
                <a:defRPr/>
              </a:pPr>
              <a:t>48</a:t>
            </a:fld>
            <a:endParaRPr lang="en-US" sz="1400">
              <a:latin typeface="+mn-lt"/>
            </a:endParaRPr>
          </a:p>
        </p:txBody>
      </p:sp>
      <p:graphicFrame>
        <p:nvGraphicFramePr>
          <p:cNvPr id="78851"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8865" name="Diapositiva" r:id="rId3" imgW="4572000" imgH="3429000" progId="PowerPoint.Slide.8">
                  <p:embed/>
                </p:oleObj>
              </mc:Choice>
              <mc:Fallback>
                <p:oleObj name="Diapositiva" r:id="rId3" imgW="4572000" imgH="3429000" progId="PowerPoint.Slide.8">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fotointernet.jpg"/>
          <p:cNvPicPr>
            <a:picLocks noChangeAspect="1"/>
          </p:cNvPicPr>
          <p:nvPr/>
        </p:nvPicPr>
        <p:blipFill>
          <a:blip r:embed="rId2" cstate="print"/>
          <a:stretch>
            <a:fillRect/>
          </a:stretch>
        </p:blipFill>
        <p:spPr>
          <a:xfrm>
            <a:off x="4922912" y="1700808"/>
            <a:ext cx="4221088" cy="4221088"/>
          </a:xfrm>
          <a:prstGeom prst="rect">
            <a:avLst/>
          </a:prstGeom>
          <a:ln w="76200">
            <a:solidFill>
              <a:schemeClr val="bg1">
                <a:lumMod val="50000"/>
              </a:schemeClr>
            </a:solidFill>
          </a:ln>
        </p:spPr>
      </p:pic>
      <p:sp>
        <p:nvSpPr>
          <p:cNvPr id="5" name="4 Título"/>
          <p:cNvSpPr>
            <a:spLocks noGrp="1"/>
          </p:cNvSpPr>
          <p:nvPr>
            <p:ph type="title"/>
          </p:nvPr>
        </p:nvSpPr>
        <p:spPr>
          <a:xfrm>
            <a:off x="1214414" y="285728"/>
            <a:ext cx="7128792" cy="1362075"/>
          </a:xfrm>
          <a:gradFill rotWithShape="0">
            <a:gsLst>
              <a:gs pos="0">
                <a:srgbClr val="003366"/>
              </a:gs>
              <a:gs pos="50000">
                <a:srgbClr val="0099CC"/>
              </a:gs>
              <a:gs pos="100000">
                <a:srgbClr val="003366"/>
              </a:gs>
            </a:gsLst>
            <a:lin ang="2700000" scaled="1"/>
          </a:gradFill>
          <a:ln w="76200" cap="flat">
            <a:solidFill>
              <a:srgbClr val="CCFFFF"/>
            </a:solidFill>
            <a:miter lim="800000"/>
            <a:headEnd/>
            <a:tailEnd/>
          </a:ln>
        </p:spPr>
        <p:txBody>
          <a:bodyPr vert="horz" wrap="square" lIns="91440" tIns="45720" rIns="91440" bIns="45720" numCol="1" anchor="ctr" anchorCtr="0" compatLnSpc="1">
            <a:prstTxWarp prst="textNoShape">
              <a:avLst/>
            </a:prstTxWarp>
          </a:bodyPr>
          <a:lstStyle/>
          <a:p>
            <a:pPr algn="ctr">
              <a:defRPr/>
            </a:pPr>
            <a:r>
              <a:rPr lang="es-AR" sz="4400" i="1" dirty="0">
                <a:solidFill>
                  <a:schemeClr val="folHlink"/>
                </a:solidFill>
                <a:effectLst>
                  <a:outerShdw blurRad="38100" dist="38100" dir="2700000" algn="tl">
                    <a:srgbClr val="000000"/>
                  </a:outerShdw>
                </a:effectLst>
                <a:latin typeface="Arial" pitchFamily="34" charset="0"/>
                <a:ea typeface="+mj-ea"/>
                <a:cs typeface="+mj-cs"/>
              </a:rPr>
              <a:t>Internet</a:t>
            </a:r>
          </a:p>
        </p:txBody>
      </p:sp>
      <p:sp>
        <p:nvSpPr>
          <p:cNvPr id="4" name="2 Marcador de pie de página"/>
          <p:cNvSpPr>
            <a:spLocks noGrp="1"/>
          </p:cNvSpPr>
          <p:nvPr>
            <p:ph type="ftr" sz="quarter" idx="11"/>
          </p:nvPr>
        </p:nvSpPr>
        <p:spPr/>
        <p:txBody>
          <a:bodyPr/>
          <a:lstStyle/>
          <a:p>
            <a:pPr>
              <a:defRPr/>
            </a:pPr>
            <a:endParaRPr lang="es-ES"/>
          </a:p>
        </p:txBody>
      </p:sp>
      <p:pic>
        <p:nvPicPr>
          <p:cNvPr id="7" name="6 Imagen" descr="ciencia-01-internet-10000.jpg"/>
          <p:cNvPicPr>
            <a:picLocks noChangeAspect="1"/>
          </p:cNvPicPr>
          <p:nvPr/>
        </p:nvPicPr>
        <p:blipFill>
          <a:blip r:embed="rId3" cstate="print"/>
          <a:stretch>
            <a:fillRect/>
          </a:stretch>
        </p:blipFill>
        <p:spPr>
          <a:xfrm>
            <a:off x="251520" y="2276872"/>
            <a:ext cx="4625247" cy="3024336"/>
          </a:xfrm>
          <a:prstGeom prst="rect">
            <a:avLst/>
          </a:prstGeom>
          <a:ln w="76200">
            <a:solidFill>
              <a:schemeClr val="bg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5"/>
                                        </p:tgtEl>
                                        <p:attrNameLst>
                                          <p:attrName>ppt_y</p:attrName>
                                        </p:attrNameLst>
                                      </p:cBhvr>
                                      <p:tavLst>
                                        <p:tav tm="0">
                                          <p:val>
                                            <p:strVal val="#ppt_y"/>
                                          </p:val>
                                        </p:tav>
                                        <p:tav tm="100000">
                                          <p:val>
                                            <p:strVal val="#ppt_y"/>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amond(in)">
                                      <p:cBhvr>
                                        <p:cTn id="15" dur="2000"/>
                                        <p:tgtEl>
                                          <p:spTgt spid="7"/>
                                        </p:tgtEl>
                                      </p:cBhvr>
                                    </p:animEffect>
                                  </p:childTnLst>
                                </p:cTn>
                              </p:par>
                              <p:par>
                                <p:cTn id="16" presetID="21"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4)">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1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447800" y="381000"/>
            <a:ext cx="7010400" cy="762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b="1" i="1" dirty="0">
                <a:solidFill>
                  <a:schemeClr val="folHlink"/>
                </a:solidFill>
                <a:effectLst>
                  <a:outerShdw blurRad="38100" dist="38100" dir="2700000" algn="tl">
                    <a:srgbClr val="000000"/>
                  </a:outerShdw>
                </a:effectLst>
                <a:latin typeface="Arial" pitchFamily="34" charset="0"/>
              </a:rPr>
              <a:t>Introducción - Internet</a:t>
            </a:r>
          </a:p>
        </p:txBody>
      </p:sp>
      <p:sp>
        <p:nvSpPr>
          <p:cNvPr id="144387" name="Rectangle 3"/>
          <p:cNvSpPr>
            <a:spLocks noGrp="1" noChangeArrowheads="1"/>
          </p:cNvSpPr>
          <p:nvPr>
            <p:ph type="body" idx="1"/>
          </p:nvPr>
        </p:nvSpPr>
        <p:spPr>
          <a:xfrm>
            <a:off x="762000" y="1447800"/>
            <a:ext cx="7772400" cy="5029200"/>
          </a:xfrm>
          <a:gradFill rotWithShape="0">
            <a:gsLst>
              <a:gs pos="0">
                <a:schemeClr val="hlink"/>
              </a:gs>
              <a:gs pos="50000">
                <a:srgbClr val="006699"/>
              </a:gs>
              <a:gs pos="100000">
                <a:schemeClr val="hlink"/>
              </a:gs>
            </a:gsLst>
            <a:lin ang="5400000" scaled="1"/>
          </a:gradFill>
          <a:ln w="76200" cap="flat">
            <a:solidFill>
              <a:srgbClr val="FFFFFF"/>
            </a:solidFill>
          </a:ln>
        </p:spPr>
        <p:txBody>
          <a:bodyPr/>
          <a:lstStyle/>
          <a:p>
            <a:pPr>
              <a:lnSpc>
                <a:spcPct val="90000"/>
              </a:lnSpc>
              <a:defRPr/>
            </a:pPr>
            <a:r>
              <a:rPr lang="es-ES_tradnl" b="1" i="1">
                <a:solidFill>
                  <a:schemeClr val="folHlink"/>
                </a:solidFill>
                <a:latin typeface="Arial" pitchFamily="34" charset="0"/>
              </a:rPr>
              <a:t>Red de Redes</a:t>
            </a:r>
          </a:p>
          <a:p>
            <a:pPr>
              <a:lnSpc>
                <a:spcPct val="90000"/>
              </a:lnSpc>
              <a:defRPr/>
            </a:pPr>
            <a:r>
              <a:rPr lang="es-ES_tradnl" b="1" i="1">
                <a:latin typeface="Arial" pitchFamily="34" charset="0"/>
              </a:rPr>
              <a:t>Origen  </a:t>
            </a:r>
            <a:r>
              <a:rPr lang="es-ES_tradnl" sz="3600" b="1" i="1">
                <a:solidFill>
                  <a:srgbClr val="FF0000"/>
                </a:solidFill>
                <a:latin typeface="Arial" pitchFamily="34" charset="0"/>
                <a:sym typeface="Wingdings 3" pitchFamily="18" charset="2"/>
              </a:rPr>
              <a:t></a:t>
            </a:r>
            <a:r>
              <a:rPr lang="es-ES_tradnl" sz="3600" b="1" i="1">
                <a:solidFill>
                  <a:srgbClr val="FF0000"/>
                </a:solidFill>
                <a:latin typeface="Arial" pitchFamily="34" charset="0"/>
              </a:rPr>
              <a:t> </a:t>
            </a:r>
            <a:r>
              <a:rPr lang="es-ES_tradnl" b="1" i="1">
                <a:latin typeface="Arial" pitchFamily="34" charset="0"/>
              </a:rPr>
              <a:t>     Ministerio de Defensa 			   Americano (ARPAnet)</a:t>
            </a:r>
          </a:p>
          <a:p>
            <a:pPr>
              <a:lnSpc>
                <a:spcPct val="90000"/>
              </a:lnSpc>
              <a:buFontTx/>
              <a:buNone/>
              <a:defRPr/>
            </a:pPr>
            <a:r>
              <a:rPr lang="es-ES_tradnl" b="1" i="1">
                <a:latin typeface="Arial" pitchFamily="34" charset="0"/>
              </a:rPr>
              <a:t>				   </a:t>
            </a:r>
            <a:r>
              <a:rPr lang="es-ES_tradnl" sz="1800" b="1" i="1">
                <a:latin typeface="Arial" pitchFamily="34" charset="0"/>
              </a:rPr>
              <a:t>(Agencia de Programas Avanzados de                      			       Investigación)</a:t>
            </a:r>
            <a:r>
              <a:rPr lang="es-ES_tradnl" b="1" i="1">
                <a:latin typeface="Arial" pitchFamily="34" charset="0"/>
              </a:rPr>
              <a:t>	</a:t>
            </a:r>
          </a:p>
          <a:p>
            <a:pPr>
              <a:lnSpc>
                <a:spcPct val="90000"/>
              </a:lnSpc>
              <a:defRPr/>
            </a:pPr>
            <a:r>
              <a:rPr lang="es-ES_tradnl" b="1" i="1">
                <a:latin typeface="Arial" pitchFamily="34" charset="0"/>
              </a:rPr>
              <a:t>Embrión de las Superautopistas de la información.</a:t>
            </a:r>
          </a:p>
          <a:p>
            <a:pPr>
              <a:lnSpc>
                <a:spcPct val="90000"/>
              </a:lnSpc>
              <a:defRPr/>
            </a:pPr>
            <a:r>
              <a:rPr lang="es-ES_tradnl" b="1" i="1">
                <a:latin typeface="Arial" pitchFamily="34" charset="0"/>
              </a:rPr>
              <a:t>Conjunto de redes de computadores interconectadas.       </a:t>
            </a:r>
          </a:p>
        </p:txBody>
      </p:sp>
      <p:sp>
        <p:nvSpPr>
          <p:cNvPr id="4" name="3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pPr>
              <a:defRPr/>
            </a:pPr>
            <a:endParaRPr lang="es-ES"/>
          </a:p>
        </p:txBody>
      </p:sp>
      <p:sp>
        <p:nvSpPr>
          <p:cNvPr id="173058" name="Rectangle 2"/>
          <p:cNvSpPr>
            <a:spLocks noGrp="1" noChangeArrowheads="1"/>
          </p:cNvSpPr>
          <p:nvPr>
            <p:ph type="title"/>
          </p:nvPr>
        </p:nvSpPr>
        <p:spPr>
          <a:xfrm>
            <a:off x="1475656" y="35331"/>
            <a:ext cx="6840760" cy="762000"/>
          </a:xfrm>
          <a:gradFill rotWithShape="0">
            <a:gsLst>
              <a:gs pos="0">
                <a:srgbClr val="003366"/>
              </a:gs>
              <a:gs pos="50000">
                <a:srgbClr val="0099CC"/>
              </a:gs>
              <a:gs pos="100000">
                <a:srgbClr val="003366"/>
              </a:gs>
            </a:gsLst>
            <a:lin ang="2700000" scaled="1"/>
          </a:gradFill>
          <a:ln w="76200" cap="flat">
            <a:solidFill>
              <a:srgbClr val="CCFFFF"/>
            </a:solidFill>
          </a:ln>
        </p:spPr>
        <p:txBody>
          <a:bodyPr anchor="ctr"/>
          <a:lstStyle/>
          <a:p>
            <a:pPr algn="ctr" eaLnBrk="1" hangingPunct="1">
              <a:defRPr/>
            </a:pPr>
            <a:r>
              <a:rPr lang="es-ES_tradnl" b="1" i="1" dirty="0">
                <a:solidFill>
                  <a:schemeClr val="accent6">
                    <a:lumMod val="20000"/>
                    <a:lumOff val="80000"/>
                  </a:schemeClr>
                </a:solidFill>
                <a:effectLst>
                  <a:outerShdw blurRad="38100" dist="38100" dir="2700000" algn="tl">
                    <a:srgbClr val="000000"/>
                  </a:outerShdw>
                </a:effectLst>
                <a:latin typeface="Arial" pitchFamily="34" charset="0"/>
                <a:cs typeface="Arial" pitchFamily="34" charset="0"/>
              </a:rPr>
              <a:t>Internet - Definición</a:t>
            </a:r>
          </a:p>
        </p:txBody>
      </p:sp>
      <p:sp>
        <p:nvSpPr>
          <p:cNvPr id="24580" name="Rectangle 3"/>
          <p:cNvSpPr>
            <a:spLocks noGrp="1" noChangeArrowheads="1"/>
          </p:cNvSpPr>
          <p:nvPr>
            <p:ph type="body" idx="1"/>
          </p:nvPr>
        </p:nvSpPr>
        <p:spPr>
          <a:xfrm>
            <a:off x="0" y="980728"/>
            <a:ext cx="9144000" cy="5877273"/>
          </a:xfrm>
          <a:solidFill>
            <a:srgbClr val="000080"/>
          </a:solidFill>
          <a:ln w="76200" cap="flat">
            <a:solidFill>
              <a:srgbClr val="00CCFF"/>
            </a:solidFill>
          </a:ln>
        </p:spPr>
        <p:txBody>
          <a:bodyPr/>
          <a:lstStyle/>
          <a:p>
            <a:pPr algn="just" eaLnBrk="1" hangingPunct="1"/>
            <a:r>
              <a:rPr lang="es-ES_tradnl" sz="2800" b="1" i="1" dirty="0">
                <a:latin typeface="Arial" pitchFamily="34" charset="0"/>
                <a:cs typeface="Arial" pitchFamily="34" charset="0"/>
              </a:rPr>
              <a:t>Internet es una plataforma mundial de comunicaciones multimedia (Red WAN). </a:t>
            </a:r>
          </a:p>
          <a:p>
            <a:pPr algn="just" eaLnBrk="1" hangingPunct="1"/>
            <a:r>
              <a:rPr lang="es-ES_tradnl" sz="2800" b="1" i="1" dirty="0">
                <a:solidFill>
                  <a:srgbClr val="FFFF00"/>
                </a:solidFill>
                <a:latin typeface="Arial" pitchFamily="34" charset="0"/>
                <a:cs typeface="Arial" pitchFamily="34" charset="0"/>
              </a:rPr>
              <a:t>Utiliza en el protocolo IP y el direccionamiento de objetos de información, servicios e individuos basado en el DNS (Domain Name System). </a:t>
            </a:r>
          </a:p>
          <a:p>
            <a:pPr algn="just" eaLnBrk="1" hangingPunct="1"/>
            <a:r>
              <a:rPr lang="es-ES_tradnl" sz="2800" b="1" i="1" dirty="0">
                <a:latin typeface="Arial" pitchFamily="34" charset="0"/>
                <a:cs typeface="Arial" pitchFamily="34" charset="0"/>
              </a:rPr>
              <a:t>Vehículo para actividades que se relacionen en cualquier grado con el intercambio de información y de contenido en tiempo real/diferido (voz, datos, video) y de información de comunicaciones y control entre sistemas. </a:t>
            </a:r>
          </a:p>
          <a:p>
            <a:pPr algn="just" eaLnBrk="1" hangingPunct="1"/>
            <a:r>
              <a:rPr lang="es-ES_tradnl" sz="2800" b="1" i="1" dirty="0">
                <a:solidFill>
                  <a:srgbClr val="FFFF00"/>
                </a:solidFill>
                <a:latin typeface="Arial" pitchFamily="34" charset="0"/>
                <a:cs typeface="Arial" pitchFamily="34" charset="0"/>
              </a:rPr>
              <a:t>Operacionaliza diferentes sistemas informáticos y terminales de usuario fijas y/o móviles.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fade">
                                      <p:cBhvr>
                                        <p:cTn id="7" dur="500"/>
                                        <p:tgtEl>
                                          <p:spTgt spid="1730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80">
                                            <p:bg/>
                                          </p:spTgt>
                                        </p:tgtEl>
                                        <p:attrNameLst>
                                          <p:attrName>style.visibility</p:attrName>
                                        </p:attrNameLst>
                                      </p:cBhvr>
                                      <p:to>
                                        <p:strVal val="visible"/>
                                      </p:to>
                                    </p:set>
                                    <p:anim calcmode="lin" valueType="num">
                                      <p:cBhvr additive="base">
                                        <p:cTn id="12" dur="500" fill="hold"/>
                                        <p:tgtEl>
                                          <p:spTgt spid="24580">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24580">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580">
                                            <p:txEl>
                                              <p:pRg st="0" end="0"/>
                                            </p:txEl>
                                          </p:spTgt>
                                        </p:tgtEl>
                                        <p:attrNameLst>
                                          <p:attrName>style.visibility</p:attrName>
                                        </p:attrNameLst>
                                      </p:cBhvr>
                                      <p:to>
                                        <p:strVal val="visible"/>
                                      </p:to>
                                    </p:set>
                                    <p:anim calcmode="lin" valueType="num">
                                      <p:cBhvr additive="base">
                                        <p:cTn id="18"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580">
                                            <p:txEl>
                                              <p:pRg st="1" end="1"/>
                                            </p:txEl>
                                          </p:spTgt>
                                        </p:tgtEl>
                                        <p:attrNameLst>
                                          <p:attrName>style.visibility</p:attrName>
                                        </p:attrNameLst>
                                      </p:cBhvr>
                                      <p:to>
                                        <p:strVal val="visible"/>
                                      </p:to>
                                    </p:set>
                                    <p:anim calcmode="lin" valueType="num">
                                      <p:cBhvr additive="base">
                                        <p:cTn id="24"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580">
                                            <p:txEl>
                                              <p:pRg st="2" end="2"/>
                                            </p:txEl>
                                          </p:spTgt>
                                        </p:tgtEl>
                                        <p:attrNameLst>
                                          <p:attrName>style.visibility</p:attrName>
                                        </p:attrNameLst>
                                      </p:cBhvr>
                                      <p:to>
                                        <p:strVal val="visible"/>
                                      </p:to>
                                    </p:set>
                                    <p:anim calcmode="lin" valueType="num">
                                      <p:cBhvr additive="base">
                                        <p:cTn id="30"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580">
                                            <p:txEl>
                                              <p:pRg st="3" end="3"/>
                                            </p:txEl>
                                          </p:spTgt>
                                        </p:tgtEl>
                                        <p:attrNameLst>
                                          <p:attrName>style.visibility</p:attrName>
                                        </p:attrNameLst>
                                      </p:cBhvr>
                                      <p:to>
                                        <p:strVal val="visible"/>
                                      </p:to>
                                    </p:set>
                                    <p:anim calcmode="lin" valueType="num">
                                      <p:cBhvr additive="base">
                                        <p:cTn id="36"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P spid="2458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219200" y="304800"/>
            <a:ext cx="7543800" cy="11430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b="1" i="1">
                <a:solidFill>
                  <a:schemeClr val="folHlink"/>
                </a:solidFill>
                <a:effectLst>
                  <a:outerShdw blurRad="38100" dist="38100" dir="2700000" algn="tl">
                    <a:srgbClr val="000000"/>
                  </a:outerShdw>
                </a:effectLst>
                <a:latin typeface="Arial" pitchFamily="34" charset="0"/>
              </a:rPr>
              <a:t>Internet</a:t>
            </a:r>
            <a:br>
              <a:rPr lang="es-ES_tradnl" b="1" i="1">
                <a:solidFill>
                  <a:schemeClr val="folHlink"/>
                </a:solidFill>
                <a:effectLst>
                  <a:outerShdw blurRad="38100" dist="38100" dir="2700000" algn="tl">
                    <a:srgbClr val="000000"/>
                  </a:outerShdw>
                </a:effectLst>
                <a:latin typeface="Arial" pitchFamily="34" charset="0"/>
              </a:rPr>
            </a:br>
            <a:r>
              <a:rPr lang="es-ES_tradnl" b="1" i="1">
                <a:solidFill>
                  <a:schemeClr val="folHlink"/>
                </a:solidFill>
                <a:effectLst>
                  <a:outerShdw blurRad="38100" dist="38100" dir="2700000" algn="tl">
                    <a:srgbClr val="000000"/>
                  </a:outerShdw>
                </a:effectLst>
                <a:latin typeface="Arial" pitchFamily="34" charset="0"/>
              </a:rPr>
              <a:t>Funcionamiento Interno</a:t>
            </a:r>
          </a:p>
        </p:txBody>
      </p:sp>
      <p:sp>
        <p:nvSpPr>
          <p:cNvPr id="145411" name="Rectangle 3"/>
          <p:cNvSpPr>
            <a:spLocks noGrp="1" noChangeArrowheads="1"/>
          </p:cNvSpPr>
          <p:nvPr>
            <p:ph type="body" idx="1"/>
          </p:nvPr>
        </p:nvSpPr>
        <p:spPr>
          <a:xfrm>
            <a:off x="685800" y="1981200"/>
            <a:ext cx="8229600" cy="4419600"/>
          </a:xfrm>
          <a:gradFill rotWithShape="0">
            <a:gsLst>
              <a:gs pos="0">
                <a:schemeClr val="hlink"/>
              </a:gs>
              <a:gs pos="50000">
                <a:srgbClr val="006699"/>
              </a:gs>
              <a:gs pos="100000">
                <a:schemeClr val="hlink"/>
              </a:gs>
            </a:gsLst>
            <a:lin ang="5400000" scaled="1"/>
          </a:gradFill>
          <a:ln w="76200" cap="flat">
            <a:solidFill>
              <a:srgbClr val="FFFFFF"/>
            </a:solidFill>
          </a:ln>
        </p:spPr>
        <p:txBody>
          <a:bodyPr/>
          <a:lstStyle/>
          <a:p>
            <a:pPr>
              <a:lnSpc>
                <a:spcPct val="90000"/>
              </a:lnSpc>
              <a:buFontTx/>
              <a:buNone/>
              <a:defRPr/>
            </a:pPr>
            <a:r>
              <a:rPr lang="es-ES_tradnl" sz="4000" b="1" i="1">
                <a:latin typeface="Arial" pitchFamily="34" charset="0"/>
              </a:rPr>
              <a:t>No se ajusta :</a:t>
            </a:r>
          </a:p>
          <a:p>
            <a:pPr lvl="3">
              <a:lnSpc>
                <a:spcPct val="90000"/>
              </a:lnSpc>
              <a:buFontTx/>
              <a:buChar char="•"/>
              <a:defRPr/>
            </a:pPr>
            <a:r>
              <a:rPr lang="es-ES_tradnl" sz="4000" b="1" i="1">
                <a:latin typeface="Arial" pitchFamily="34" charset="0"/>
              </a:rPr>
              <a:t>Tipo de Computadora</a:t>
            </a:r>
          </a:p>
          <a:p>
            <a:pPr lvl="3">
              <a:lnSpc>
                <a:spcPct val="90000"/>
              </a:lnSpc>
              <a:buFontTx/>
              <a:buChar char="•"/>
              <a:defRPr/>
            </a:pPr>
            <a:r>
              <a:rPr lang="es-ES_tradnl" sz="4000" b="1" i="1">
                <a:latin typeface="Arial" pitchFamily="34" charset="0"/>
              </a:rPr>
              <a:t>Tipo Red</a:t>
            </a:r>
          </a:p>
          <a:p>
            <a:pPr lvl="3">
              <a:lnSpc>
                <a:spcPct val="90000"/>
              </a:lnSpc>
              <a:buFontTx/>
              <a:buChar char="•"/>
              <a:defRPr/>
            </a:pPr>
            <a:r>
              <a:rPr lang="es-ES_tradnl" sz="4000" b="1" i="1">
                <a:latin typeface="Arial" pitchFamily="34" charset="0"/>
              </a:rPr>
              <a:t>Topología</a:t>
            </a:r>
          </a:p>
          <a:p>
            <a:pPr lvl="3">
              <a:lnSpc>
                <a:spcPct val="90000"/>
              </a:lnSpc>
              <a:buFontTx/>
              <a:buChar char="•"/>
              <a:defRPr/>
            </a:pPr>
            <a:r>
              <a:rPr lang="es-ES_tradnl" sz="4000" b="1" i="1">
                <a:latin typeface="Arial" pitchFamily="34" charset="0"/>
              </a:rPr>
              <a:t>Medios Físicos Empleados</a:t>
            </a:r>
          </a:p>
          <a:p>
            <a:pPr lvl="3">
              <a:lnSpc>
                <a:spcPct val="90000"/>
              </a:lnSpc>
              <a:buFontTx/>
              <a:buChar char="•"/>
              <a:defRPr/>
            </a:pPr>
            <a:endParaRPr lang="es-ES_tradnl" sz="4000" b="1" i="1">
              <a:latin typeface="Arial" pitchFamily="34"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143000" y="381000"/>
            <a:ext cx="7620000" cy="13716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s-ES_tradnl" b="1" i="1">
                <a:solidFill>
                  <a:schemeClr val="folHlink"/>
                </a:solidFill>
                <a:effectLst>
                  <a:outerShdw blurRad="38100" dist="38100" dir="2700000" algn="tl">
                    <a:srgbClr val="000000"/>
                  </a:outerShdw>
                </a:effectLst>
                <a:latin typeface="Arial" pitchFamily="34" charset="0"/>
              </a:rPr>
              <a:t>Internet</a:t>
            </a:r>
            <a:br>
              <a:rPr lang="es-ES_tradnl" b="1" i="1">
                <a:solidFill>
                  <a:schemeClr val="folHlink"/>
                </a:solidFill>
                <a:effectLst>
                  <a:outerShdw blurRad="38100" dist="38100" dir="2700000" algn="tl">
                    <a:srgbClr val="000000"/>
                  </a:outerShdw>
                </a:effectLst>
                <a:latin typeface="Arial" pitchFamily="34" charset="0"/>
              </a:rPr>
            </a:br>
            <a:r>
              <a:rPr lang="es-ES_tradnl" b="1" i="1">
                <a:solidFill>
                  <a:schemeClr val="folHlink"/>
                </a:solidFill>
                <a:effectLst>
                  <a:outerShdw blurRad="38100" dist="38100" dir="2700000" algn="tl">
                    <a:srgbClr val="000000"/>
                  </a:outerShdw>
                </a:effectLst>
                <a:latin typeface="Arial" pitchFamily="34" charset="0"/>
              </a:rPr>
              <a:t>Funcionamiento Interno</a:t>
            </a:r>
          </a:p>
        </p:txBody>
      </p:sp>
      <p:sp>
        <p:nvSpPr>
          <p:cNvPr id="146435" name="Rectangle 3"/>
          <p:cNvSpPr>
            <a:spLocks noGrp="1" noChangeArrowheads="1"/>
          </p:cNvSpPr>
          <p:nvPr>
            <p:ph type="body" idx="1"/>
          </p:nvPr>
        </p:nvSpPr>
        <p:spPr>
          <a:xfrm>
            <a:off x="685800" y="1981200"/>
            <a:ext cx="8229600" cy="4648200"/>
          </a:xfrm>
          <a:gradFill rotWithShape="0">
            <a:gsLst>
              <a:gs pos="0">
                <a:schemeClr val="hlink"/>
              </a:gs>
              <a:gs pos="50000">
                <a:srgbClr val="006699"/>
              </a:gs>
              <a:gs pos="100000">
                <a:schemeClr val="hlink"/>
              </a:gs>
            </a:gsLst>
            <a:lin ang="5400000" scaled="1"/>
          </a:gradFill>
          <a:ln w="76200" cap="flat">
            <a:solidFill>
              <a:srgbClr val="FFFFFF"/>
            </a:solidFill>
          </a:ln>
        </p:spPr>
        <p:txBody>
          <a:bodyPr/>
          <a:lstStyle/>
          <a:p>
            <a:pPr>
              <a:buFontTx/>
              <a:buNone/>
              <a:defRPr/>
            </a:pPr>
            <a:r>
              <a:rPr lang="es-ES_tradnl" b="1" i="1">
                <a:latin typeface="Arial" pitchFamily="34" charset="0"/>
              </a:rPr>
              <a:t>Sistema de Procesamiento de Datos  Distribuidos</a:t>
            </a:r>
          </a:p>
          <a:p>
            <a:pPr lvl="1">
              <a:buFontTx/>
              <a:buNone/>
              <a:defRPr/>
            </a:pPr>
            <a:r>
              <a:rPr lang="es-ES_tradnl" sz="3200" b="1" i="1">
                <a:latin typeface="Arial" pitchFamily="34" charset="0"/>
              </a:rPr>
              <a:t>Arquitectura Cliente - Servidor</a:t>
            </a:r>
          </a:p>
          <a:p>
            <a:pPr>
              <a:buFontTx/>
              <a:buNone/>
              <a:defRPr/>
            </a:pPr>
            <a:r>
              <a:rPr lang="es-ES_tradnl" b="1" i="1">
                <a:latin typeface="Arial" pitchFamily="34" charset="0"/>
              </a:rPr>
              <a:t>Interconectividad de medios físicos  (Heterogeneidad).</a:t>
            </a:r>
          </a:p>
          <a:p>
            <a:pPr>
              <a:buFontTx/>
              <a:buNone/>
              <a:defRPr/>
            </a:pPr>
            <a:r>
              <a:rPr lang="es-ES_tradnl" b="1" i="1">
                <a:latin typeface="Arial" pitchFamily="34" charset="0"/>
              </a:rPr>
              <a:t>Interconectividad de Medios lógicos (Protocolo de Comunicaciones-</a:t>
            </a:r>
            <a:r>
              <a:rPr lang="es-ES_tradnl" b="1" i="1">
                <a:solidFill>
                  <a:schemeClr val="folHlink"/>
                </a:solidFill>
                <a:latin typeface="Arial" pitchFamily="34" charset="0"/>
              </a:rPr>
              <a:t>N.O.S.</a:t>
            </a:r>
            <a:r>
              <a:rPr lang="es-ES_tradnl" b="1" i="1">
                <a:latin typeface="Arial" pitchFamily="34" charset="0"/>
              </a:rPr>
              <a:t>). </a:t>
            </a:r>
          </a:p>
          <a:p>
            <a:pPr>
              <a:buFontTx/>
              <a:buNone/>
              <a:defRPr/>
            </a:pPr>
            <a:r>
              <a:rPr lang="es-ES_tradnl" b="1" i="1">
                <a:latin typeface="Arial" pitchFamily="34" charset="0"/>
              </a:rPr>
              <a:t> </a:t>
            </a:r>
          </a:p>
        </p:txBody>
      </p:sp>
      <p:sp>
        <p:nvSpPr>
          <p:cNvPr id="4" name="3 Marcador de pie de página"/>
          <p:cNvSpPr>
            <a:spLocks noGrp="1"/>
          </p:cNvSpPr>
          <p:nvPr>
            <p:ph type="ftr" sz="quarter" idx="11"/>
          </p:nvPr>
        </p:nvSpPr>
        <p:spPr/>
        <p:txBody>
          <a:bodyPr/>
          <a:lstStyle/>
          <a:p>
            <a:pPr>
              <a:defRPr/>
            </a:pPr>
            <a:endParaRPr lang="en-US"/>
          </a:p>
        </p:txBody>
      </p:sp>
    </p:spTree>
  </p:cSld>
  <p:clrMapOvr>
    <a:overrideClrMapping bg1="dk2" tx1="lt1" bg2="dk1" tx2="lt2" accent1="accent1" accent2="accent2" accent3="accent3" accent4="accent4" accent5="accent5" accent6="accent6" hlink="hlink" folHlink="folHlink"/>
  </p:clrMapOvr>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10.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2.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3.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4.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5.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6.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7.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8.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9.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1529</TotalTime>
  <Words>3016</Words>
  <Application>Microsoft Office PowerPoint</Application>
  <PresentationFormat>Carta (216 x 279 mm)</PresentationFormat>
  <Paragraphs>363</Paragraphs>
  <Slides>48</Slides>
  <Notes>24</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2</vt:i4>
      </vt:variant>
      <vt:variant>
        <vt:lpstr>Títulos de diapositiva</vt:lpstr>
      </vt:variant>
      <vt:variant>
        <vt:i4>48</vt:i4>
      </vt:variant>
    </vt:vector>
  </HeadingPairs>
  <TitlesOfParts>
    <vt:vector size="61" baseType="lpstr">
      <vt:lpstr>Arial Unicode MS</vt:lpstr>
      <vt:lpstr>Arial</vt:lpstr>
      <vt:lpstr>Arial Rounded MT Bold</vt:lpstr>
      <vt:lpstr>Calibri</vt:lpstr>
      <vt:lpstr>Tahoma</vt:lpstr>
      <vt:lpstr>Times New Roman</vt:lpstr>
      <vt:lpstr>TimesNewRoman</vt:lpstr>
      <vt:lpstr>Verdana</vt:lpstr>
      <vt:lpstr>Wingdings</vt:lpstr>
      <vt:lpstr>Wingdings 3</vt:lpstr>
      <vt:lpstr>Impulso</vt:lpstr>
      <vt:lpstr>Imagen de mapa de bits</vt:lpstr>
      <vt:lpstr>Diapositiva</vt:lpstr>
      <vt:lpstr>Tecnología de Redes 2634 Introducción a las Comunicaciones 0013</vt:lpstr>
      <vt:lpstr> Tecnología de Redes 2634 Introducción a las Comunicaciones 0013</vt:lpstr>
      <vt:lpstr> Tecnología de Redes 2634 Introducción a las Comunicaciones 0013</vt:lpstr>
      <vt:lpstr>REDES DE COMPUTADORAS Distribución Geográfica</vt:lpstr>
      <vt:lpstr>Internet</vt:lpstr>
      <vt:lpstr>Introducción - Internet</vt:lpstr>
      <vt:lpstr>Internet - Definición</vt:lpstr>
      <vt:lpstr>Internet Funcionamiento Interno</vt:lpstr>
      <vt:lpstr>Internet Funcionamiento Interno</vt:lpstr>
      <vt:lpstr>Internet Organos/Organizaciones Formales</vt:lpstr>
      <vt:lpstr>Internet Organos/Organizaciones Formales</vt:lpstr>
      <vt:lpstr>Internet Normalización en Internet</vt:lpstr>
      <vt:lpstr>Internet Normalización en Internet</vt:lpstr>
      <vt:lpstr>Internet Normalización en Internet</vt:lpstr>
      <vt:lpstr>Internet Organos/Organizaciones Formales</vt:lpstr>
      <vt:lpstr>Internet Organos/Organizaciones Formales</vt:lpstr>
      <vt:lpstr>Internet Organos/Organizaciones Formales</vt:lpstr>
      <vt:lpstr>ATM Modo Asincrónico de Transmisión Estructura Internet Año 2000</vt:lpstr>
      <vt:lpstr>Estructura Internet Argentina</vt:lpstr>
      <vt:lpstr>WWW2  -  Internet 2</vt:lpstr>
      <vt:lpstr>WWW2  -  Internet 2</vt:lpstr>
      <vt:lpstr>WWW2  -  Internet 2 Objetivos</vt:lpstr>
      <vt:lpstr>WWW2  -  Internet 2 Objetivos</vt:lpstr>
      <vt:lpstr>WWW2  -  Internet 2 Objetivos</vt:lpstr>
      <vt:lpstr>WWW2  -  Internet 2 Diferencias con Internet I</vt:lpstr>
      <vt:lpstr>WWW2  -  Internet 2 Diferencias con Internet I</vt:lpstr>
      <vt:lpstr>WWW2  -  Internet 2 Tendencias de Estilo</vt:lpstr>
      <vt:lpstr>WWW2  -  Internet 2 Tendencias de Estilo</vt:lpstr>
      <vt:lpstr>WWW2  -  Internet 2 Tendencias de Estilo</vt:lpstr>
      <vt:lpstr>WWW2  -  Internet 2 Backbones Iniciales</vt:lpstr>
      <vt:lpstr>WWW2  -  Internet 2 Backbones</vt:lpstr>
      <vt:lpstr>WWW2  -  Internet 2 Backbones Actuales</vt:lpstr>
      <vt:lpstr>WWW2  -  Internet 2 Red Clara – Backbone Argentina</vt:lpstr>
      <vt:lpstr>WWW2  -  Internet 2 Aplicaciones</vt:lpstr>
      <vt:lpstr>WWW2  -  Internet 2 Aplicaciones</vt:lpstr>
      <vt:lpstr>WWW2  -  Internet 2 Mapeo en 3D del Cerebro</vt:lpstr>
      <vt:lpstr>WWW2  -  Internet 2  Tele microscopia 4-D</vt:lpstr>
      <vt:lpstr> WWW2  -  Internet 2  Alive </vt:lpstr>
      <vt:lpstr>WWW2  -  Internet 2 Telescopio Subaro Hawai</vt:lpstr>
      <vt:lpstr>Red Virtual (Usuario)</vt:lpstr>
      <vt:lpstr>Red Virtual (Usuario)</vt:lpstr>
      <vt:lpstr>VLAN (LAN Virtuales) </vt:lpstr>
      <vt:lpstr>VLAN (LAN Virtuales) </vt:lpstr>
      <vt:lpstr> Trunking  </vt:lpstr>
      <vt:lpstr>Trunking</vt:lpstr>
      <vt:lpstr>Red Privada Virtual (VPN)</vt:lpstr>
      <vt:lpstr>Red Privada Virtual (VPN)</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07/02/2003_x000d_
REDES DE COMPUTADORAS_x000d_
CLASIFICACIÓN, CONCEPTOS_x000d_
TOPOLOGIAS, VLAN , VPN _x000d_
INTERNET</dc:description>
  <cp:lastModifiedBy>Pablo Lena</cp:lastModifiedBy>
  <cp:revision>163</cp:revision>
  <dcterms:created xsi:type="dcterms:W3CDTF">2000-05-04T00:32:53Z</dcterms:created>
  <dcterms:modified xsi:type="dcterms:W3CDTF">2017-04-21T11:36:54Z</dcterms:modified>
  <cp:category>Transparencias de Clase</cp:category>
</cp:coreProperties>
</file>