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448" r:id="rId2"/>
    <p:sldId id="450" r:id="rId3"/>
    <p:sldId id="330" r:id="rId4"/>
    <p:sldId id="308" r:id="rId5"/>
    <p:sldId id="309" r:id="rId6"/>
    <p:sldId id="331" r:id="rId7"/>
    <p:sldId id="256" r:id="rId8"/>
    <p:sldId id="332" r:id="rId9"/>
    <p:sldId id="257" r:id="rId10"/>
    <p:sldId id="262" r:id="rId11"/>
    <p:sldId id="263" r:id="rId12"/>
    <p:sldId id="338" r:id="rId13"/>
    <p:sldId id="424" r:id="rId14"/>
    <p:sldId id="434" r:id="rId15"/>
    <p:sldId id="435" r:id="rId16"/>
    <p:sldId id="436" r:id="rId17"/>
    <p:sldId id="437" r:id="rId18"/>
    <p:sldId id="438" r:id="rId19"/>
    <p:sldId id="443" r:id="rId20"/>
    <p:sldId id="444" r:id="rId21"/>
    <p:sldId id="439" r:id="rId22"/>
    <p:sldId id="440" r:id="rId23"/>
    <p:sldId id="441" r:id="rId24"/>
    <p:sldId id="442" r:id="rId25"/>
    <p:sldId id="313" r:id="rId26"/>
    <p:sldId id="273" r:id="rId27"/>
    <p:sldId id="274" r:id="rId28"/>
    <p:sldId id="310" r:id="rId29"/>
    <p:sldId id="311" r:id="rId30"/>
    <p:sldId id="312" r:id="rId31"/>
    <p:sldId id="299" r:id="rId32"/>
    <p:sldId id="300" r:id="rId33"/>
    <p:sldId id="264" r:id="rId34"/>
    <p:sldId id="265" r:id="rId35"/>
    <p:sldId id="266" r:id="rId36"/>
    <p:sldId id="267" r:id="rId37"/>
    <p:sldId id="301" r:id="rId38"/>
    <p:sldId id="268" r:id="rId39"/>
    <p:sldId id="269" r:id="rId40"/>
    <p:sldId id="270" r:id="rId41"/>
    <p:sldId id="271" r:id="rId42"/>
    <p:sldId id="279" r:id="rId43"/>
    <p:sldId id="280" r:id="rId44"/>
    <p:sldId id="282" r:id="rId45"/>
    <p:sldId id="340" r:id="rId46"/>
    <p:sldId id="275" r:id="rId47"/>
    <p:sldId id="339" r:id="rId48"/>
    <p:sldId id="261" r:id="rId49"/>
    <p:sldId id="302" r:id="rId50"/>
    <p:sldId id="445" r:id="rId51"/>
  </p:sldIdLst>
  <p:sldSz cx="9144000" cy="6858000" type="letter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CCCC00"/>
    <a:srgbClr val="FF99CC"/>
    <a:srgbClr val="969696"/>
    <a:srgbClr val="00FFFF"/>
    <a:srgbClr val="00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70844" autoAdjust="0"/>
  </p:normalViewPr>
  <p:slideViewPr>
    <p:cSldViewPr>
      <p:cViewPr varScale="1">
        <p:scale>
          <a:sx n="52" d="100"/>
          <a:sy n="52" d="100"/>
        </p:scale>
        <p:origin x="23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png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Arial" charset="0"/>
                <a:ea typeface="Times New Roman" pitchFamily="18" charset="0"/>
                <a:cs typeface="Arial" charset="0"/>
              </a:defRPr>
            </a:lvl1pPr>
          </a:lstStyle>
          <a:p>
            <a:r>
              <a:rPr lang="es-AR" sz="900">
                <a:solidFill>
                  <a:srgbClr val="808080"/>
                </a:solidFill>
                <a:latin typeface="Calibri" pitchFamily="34" charset="0"/>
              </a:rPr>
              <a:t>DESARROLLADOR DE APLICACIONES WEB </a:t>
            </a:r>
            <a:r>
              <a:rPr lang="es-AR" sz="900">
                <a:solidFill>
                  <a:srgbClr val="808080"/>
                </a:solidFill>
                <a:latin typeface="Times New Roman"/>
              </a:rPr>
              <a:t>–</a:t>
            </a:r>
            <a:r>
              <a:rPr lang="es-AR" sz="900">
                <a:solidFill>
                  <a:srgbClr val="808080"/>
                </a:solidFill>
                <a:latin typeface="Calibri" pitchFamily="34" charset="0"/>
              </a:rPr>
              <a:t> Tecnolog</a:t>
            </a:r>
            <a:r>
              <a:rPr lang="es-AR" sz="900">
                <a:solidFill>
                  <a:srgbClr val="808080"/>
                </a:solidFill>
                <a:latin typeface="Times New Roman"/>
              </a:rPr>
              <a:t>í</a:t>
            </a:r>
            <a:r>
              <a:rPr lang="es-AR" sz="900">
                <a:solidFill>
                  <a:srgbClr val="808080"/>
                </a:solidFill>
                <a:latin typeface="Calibri" pitchFamily="34" charset="0"/>
              </a:rPr>
              <a:t>a de Redes</a:t>
            </a:r>
            <a:endParaRPr lang="es-MX" sz="900">
              <a:solidFill>
                <a:srgbClr val="808080"/>
              </a:solidFill>
              <a:latin typeface="Calibri" pitchFamily="34" charset="0"/>
            </a:endParaRPr>
          </a:p>
          <a:p>
            <a:r>
              <a:rPr lang="es-MX" sz="900">
                <a:solidFill>
                  <a:srgbClr val="808080"/>
                </a:solidFill>
                <a:latin typeface="Calibri" pitchFamily="34" charset="0"/>
              </a:rPr>
              <a:t>Departamento de Ingenier</a:t>
            </a:r>
            <a:r>
              <a:rPr lang="es-MX" sz="900">
                <a:solidFill>
                  <a:srgbClr val="808080"/>
                </a:solidFill>
                <a:latin typeface="Times New Roman"/>
              </a:rPr>
              <a:t>í</a:t>
            </a:r>
            <a:r>
              <a:rPr lang="es-MX" sz="900">
                <a:solidFill>
                  <a:srgbClr val="808080"/>
                </a:solidFill>
                <a:latin typeface="Calibri" pitchFamily="34" charset="0"/>
              </a:rPr>
              <a:t>a e Investigaciones Tecnol</a:t>
            </a:r>
            <a:r>
              <a:rPr lang="es-MX" sz="900">
                <a:solidFill>
                  <a:srgbClr val="808080"/>
                </a:solidFill>
                <a:latin typeface="Times New Roman"/>
              </a:rPr>
              <a:t>ó</a:t>
            </a:r>
            <a:r>
              <a:rPr lang="es-MX" sz="900">
                <a:solidFill>
                  <a:srgbClr val="808080"/>
                </a:solidFill>
                <a:latin typeface="Calibri" pitchFamily="34" charset="0"/>
              </a:rPr>
              <a:t>gicas </a:t>
            </a:r>
            <a:r>
              <a:rPr lang="es-ES" sz="900">
                <a:solidFill>
                  <a:srgbClr val="808080"/>
                </a:solidFill>
                <a:latin typeface="Calibri" pitchFamily="34" charset="0"/>
              </a:rPr>
              <a:t>- </a:t>
            </a:r>
            <a:r>
              <a:rPr lang="es-AR" sz="900">
                <a:solidFill>
                  <a:srgbClr val="808080"/>
                </a:solidFill>
                <a:latin typeface="Calibri" pitchFamily="34" charset="0"/>
              </a:rPr>
              <a:t>UNLAM</a:t>
            </a:r>
            <a:endParaRPr lang="es-ES" sz="900">
              <a:solidFill>
                <a:srgbClr val="808080"/>
              </a:solidFill>
              <a:latin typeface="Calibri" pitchFamily="34" charset="0"/>
            </a:endParaRPr>
          </a:p>
          <a:p>
            <a:endParaRPr lang="es-ES_tradnl"/>
          </a:p>
          <a:p>
            <a:endParaRPr lang="es-E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ECF9BF-A511-4B8D-8AE1-6BF36653818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pic>
        <p:nvPicPr>
          <p:cNvPr id="104454" name="Picture 6" descr="Unlam 3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49275" cy="412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7626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2AE810-230D-4968-9275-65432819D6D2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89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D7C63-BCCF-47A5-A6ED-12E537583EED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MX" b="1" dirty="0" smtClean="0">
                <a:latin typeface="Verdana" pitchFamily="34" charset="0"/>
              </a:rPr>
              <a:t>Presentación de PowerPoint Nro. 1</a:t>
            </a:r>
          </a:p>
          <a:p>
            <a:endParaRPr lang="es-E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45195-8EA9-4E82-911C-63C665C28EEE}" type="slidenum">
              <a:rPr lang="es-ES_tradnl" smtClean="0"/>
              <a:pPr/>
              <a:t>10</a:t>
            </a:fld>
            <a:endParaRPr lang="es-ES_tradn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2E11C-3F08-492D-80B7-A8DB48B5EC2D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CDBA1-6D1F-4B8D-BB45-6D896EA342E1}" type="slidenum">
              <a:rPr lang="es-ES_tradnl" smtClean="0"/>
              <a:pPr/>
              <a:t>12</a:t>
            </a:fld>
            <a:endParaRPr lang="es-ES_tradnl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A61C4-BEAA-4B57-89BB-1C272E6D509A}" type="slidenum">
              <a:rPr lang="es-ES_tradnl" smtClean="0"/>
              <a:pPr/>
              <a:t>14</a:t>
            </a:fld>
            <a:endParaRPr lang="es-ES_tradnl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37E6F-C9FB-41FF-8DC1-923D068CB6A7}" type="slidenum">
              <a:rPr lang="es-ES_tradnl" smtClean="0"/>
              <a:pPr/>
              <a:t>15</a:t>
            </a:fld>
            <a:endParaRPr lang="es-ES_tradnl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6E595-D2E7-42A0-ADA7-670C76839BA5}" type="slidenum">
              <a:rPr lang="es-ES_tradnl" smtClean="0"/>
              <a:pPr/>
              <a:t>16</a:t>
            </a:fld>
            <a:endParaRPr lang="es-ES_tradn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4CFAF-49DE-4D3B-8AB1-126EF440904D}" type="slidenum">
              <a:rPr lang="es-ES_tradnl" smtClean="0"/>
              <a:pPr/>
              <a:t>17</a:t>
            </a:fld>
            <a:endParaRPr lang="es-ES_tradn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09C1A-E15E-431F-A793-EC3A1E0C6C22}" type="slidenum">
              <a:rPr lang="es-ES_tradnl" smtClean="0"/>
              <a:pPr/>
              <a:t>18</a:t>
            </a:fld>
            <a:endParaRPr lang="es-ES_trad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E9C7-B052-46D8-A55C-B7A10F24F287}" type="slidenum">
              <a:rPr lang="es-ES_tradnl" smtClean="0"/>
              <a:pPr/>
              <a:t>19</a:t>
            </a:fld>
            <a:endParaRPr lang="es-ES_trad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BAE82-377F-4EB0-8124-CDDDD0D318D7}" type="slidenum">
              <a:rPr lang="es-ES_tradnl" smtClean="0"/>
              <a:pPr/>
              <a:t>20</a:t>
            </a:fld>
            <a:endParaRPr lang="es-ES_tradnl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F1192-895F-4F93-B20A-73578983726D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hlink"/>
          </a:solidFill>
          <a:ln/>
        </p:spPr>
        <p:txBody>
          <a:bodyPr/>
          <a:lstStyle/>
          <a:p>
            <a:pPr algn="ctr"/>
            <a:r>
              <a:rPr lang="es-MX" b="1" smtClean="0">
                <a:latin typeface="Verdana" pitchFamily="34" charset="0"/>
              </a:rPr>
              <a:t>Presentación de PowerPoint Nro. 2</a:t>
            </a:r>
          </a:p>
          <a:p>
            <a:pPr algn="ctr"/>
            <a:endParaRPr lang="es-MX" b="1" smtClean="0">
              <a:latin typeface="Verdana" pitchFamily="34" charset="0"/>
            </a:endParaRPr>
          </a:p>
          <a:p>
            <a:pPr algn="ctr"/>
            <a:endParaRPr lang="es-MX" b="1" smtClean="0">
              <a:latin typeface="Verdana" pitchFamily="34" charset="0"/>
            </a:endParaRPr>
          </a:p>
          <a:p>
            <a:endParaRPr lang="es-ES" b="1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6B37A-63A1-4F37-A5D7-B6E134914BB8}" type="slidenum">
              <a:rPr lang="es-ES_tradnl" smtClean="0"/>
              <a:pPr/>
              <a:t>21</a:t>
            </a:fld>
            <a:endParaRPr lang="es-ES_tradn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3D23D-45CF-4B46-B643-AB5ED6F7686F}" type="slidenum">
              <a:rPr lang="es-ES_tradnl" smtClean="0"/>
              <a:pPr/>
              <a:t>22</a:t>
            </a:fld>
            <a:endParaRPr lang="es-ES_tradnl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ED998-CD09-4195-B832-E67A1E643A6F}" type="slidenum">
              <a:rPr lang="es-ES_tradnl" smtClean="0"/>
              <a:pPr/>
              <a:t>23</a:t>
            </a:fld>
            <a:endParaRPr lang="es-ES_tradn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29690-1325-471D-A512-050424D59D80}" type="slidenum">
              <a:rPr lang="es-ES_tradnl" smtClean="0"/>
              <a:pPr/>
              <a:t>24</a:t>
            </a:fld>
            <a:endParaRPr lang="es-ES_tradn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877D3-2AD2-4B8B-B12E-BD859BFDC848}" type="slidenum">
              <a:rPr lang="es-ES_tradnl" smtClean="0"/>
              <a:pPr/>
              <a:t>25</a:t>
            </a:fld>
            <a:endParaRPr lang="es-ES_tradn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504343-A4CC-424A-9C3D-AC033C837940}" type="slidenum">
              <a:rPr lang="es-ES_tradnl" smtClean="0"/>
              <a:pPr/>
              <a:t>26</a:t>
            </a:fld>
            <a:endParaRPr lang="es-ES_tradnl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6EB7A-2A10-4BE2-8535-2DB321209280}" type="slidenum">
              <a:rPr lang="es-ES_tradnl" smtClean="0"/>
              <a:pPr/>
              <a:t>27</a:t>
            </a:fld>
            <a:endParaRPr lang="es-ES_tradnl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5747E-4F69-40F9-A52D-448CCDF8D57F}" type="slidenum">
              <a:rPr lang="es-ES_tradnl" smtClean="0"/>
              <a:pPr/>
              <a:t>28</a:t>
            </a:fld>
            <a:endParaRPr lang="es-ES_tradnl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5F4FD-2776-4B78-B684-8038EBFC82DA}" type="slidenum">
              <a:rPr lang="es-ES_tradnl" smtClean="0"/>
              <a:pPr/>
              <a:t>29</a:t>
            </a:fld>
            <a:endParaRPr lang="es-ES_tradnl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22839-5AA3-4AC2-B417-59B7624023FE}" type="slidenum">
              <a:rPr lang="es-ES_tradnl" smtClean="0"/>
              <a:pPr/>
              <a:t>30</a:t>
            </a:fld>
            <a:endParaRPr lang="es-ES_tradnl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901BD-40F0-41EF-85C6-187FC7E874DC}" type="slidenum">
              <a:rPr lang="es-ES_tradnl" smtClean="0"/>
              <a:pPr/>
              <a:t>3</a:t>
            </a:fld>
            <a:endParaRPr lang="es-ES_tradn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21D1B-AF57-4552-8532-616EF628CD9B}" type="slidenum">
              <a:rPr lang="es-ES_tradnl" smtClean="0"/>
              <a:pPr/>
              <a:t>31</a:t>
            </a:fld>
            <a:endParaRPr lang="es-ES_tradnl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BFC53-E74F-4EA3-B8D6-716DE416DC4A}" type="slidenum">
              <a:rPr lang="es-ES_tradnl" smtClean="0"/>
              <a:pPr/>
              <a:t>32</a:t>
            </a:fld>
            <a:endParaRPr lang="es-ES_tradnl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37BB4-57D7-4085-AE6D-C235A6EE192A}" type="slidenum">
              <a:rPr lang="es-ES_tradnl" smtClean="0"/>
              <a:pPr/>
              <a:t>33</a:t>
            </a:fld>
            <a:endParaRPr lang="es-ES_tradnl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3E46-2A4D-4065-BA4A-2452F32F076F}" type="slidenum">
              <a:rPr lang="es-ES_tradnl" smtClean="0"/>
              <a:pPr/>
              <a:t>34</a:t>
            </a:fld>
            <a:endParaRPr lang="es-ES_tradnl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5A028-9BD6-4778-81D5-F1E4C5D893E6}" type="slidenum">
              <a:rPr lang="es-ES_tradnl" smtClean="0"/>
              <a:pPr/>
              <a:t>35</a:t>
            </a:fld>
            <a:endParaRPr lang="es-ES_tradnl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3F8B0-2C8B-4218-BF13-F76D7F995D28}" type="slidenum">
              <a:rPr lang="es-ES_tradnl" smtClean="0"/>
              <a:pPr/>
              <a:t>36</a:t>
            </a:fld>
            <a:endParaRPr lang="es-ES_tradnl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DC1A8-06F9-4E73-A00E-F9293C177EDB}" type="slidenum">
              <a:rPr lang="es-ES_tradnl" smtClean="0"/>
              <a:pPr/>
              <a:t>37</a:t>
            </a:fld>
            <a:endParaRPr lang="es-ES_tradnl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77F0D-65FD-433E-97F5-52A0F678D5B5}" type="slidenum">
              <a:rPr lang="es-ES_tradnl" smtClean="0"/>
              <a:pPr/>
              <a:t>38</a:t>
            </a:fld>
            <a:endParaRPr lang="es-ES_tradnl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7C3A2-B41E-4F85-A1D7-9E94050403A8}" type="slidenum">
              <a:rPr lang="es-ES_tradnl" smtClean="0"/>
              <a:pPr/>
              <a:t>39</a:t>
            </a:fld>
            <a:endParaRPr lang="es-ES_tradnl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6F647-B5AB-4A6B-B708-1B53665D21FD}" type="slidenum">
              <a:rPr lang="es-ES_tradnl" smtClean="0"/>
              <a:pPr/>
              <a:t>40</a:t>
            </a:fld>
            <a:endParaRPr lang="es-ES_tradnl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BD94F-2590-47FF-B1D6-10254B387460}" type="slidenum">
              <a:rPr lang="es-ES_tradnl" smtClean="0"/>
              <a:pPr/>
              <a:t>4</a:t>
            </a:fld>
            <a:endParaRPr lang="es-ES_tradnl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FAAA2-1903-4359-A1EE-073042254FC8}" type="slidenum">
              <a:rPr lang="es-ES_tradnl" smtClean="0"/>
              <a:pPr/>
              <a:t>41</a:t>
            </a:fld>
            <a:endParaRPr lang="es-ES_tradnl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E012C-0BC6-4063-8F11-C4FA6CB8A740}" type="slidenum">
              <a:rPr lang="es-ES_tradnl" smtClean="0"/>
              <a:pPr/>
              <a:t>42</a:t>
            </a:fld>
            <a:endParaRPr lang="es-ES_tradnl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92825-C83B-44BE-B076-F24A9F4066A6}" type="slidenum">
              <a:rPr lang="es-ES_tradnl" smtClean="0"/>
              <a:pPr/>
              <a:t>43</a:t>
            </a:fld>
            <a:endParaRPr lang="es-ES_tradnl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81C3F-E5C6-4EF3-82B8-2A241747D379}" type="slidenum">
              <a:rPr lang="es-ES_tradnl" smtClean="0"/>
              <a:pPr/>
              <a:t>44</a:t>
            </a:fld>
            <a:endParaRPr lang="es-ES_tradnl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C8F51-4921-493E-9E8B-43A36469DC38}" type="slidenum">
              <a:rPr lang="es-ES_tradnl" smtClean="0"/>
              <a:pPr/>
              <a:t>45</a:t>
            </a:fld>
            <a:endParaRPr lang="es-ES_tradnl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EEE29-8242-4439-ADD7-8A9C06368EEA}" type="slidenum">
              <a:rPr lang="es-ES_tradnl" smtClean="0"/>
              <a:pPr/>
              <a:t>46</a:t>
            </a:fld>
            <a:endParaRPr lang="es-ES_tradnl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B9FB7-AF8B-48CF-B78D-ABB8A5B05ED8}" type="slidenum">
              <a:rPr lang="es-ES_tradnl" smtClean="0"/>
              <a:pPr/>
              <a:t>47</a:t>
            </a:fld>
            <a:endParaRPr lang="es-ES_tradnl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5AFCF-D984-4DB1-8BD8-E48063896B1F}" type="slidenum">
              <a:rPr lang="es-ES_tradnl" smtClean="0"/>
              <a:pPr/>
              <a:t>48</a:t>
            </a:fld>
            <a:endParaRPr lang="es-ES_tradnl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3F4D4-F274-4F7F-A876-CDC9BEC691A0}" type="slidenum">
              <a:rPr lang="es-ES_tradnl" smtClean="0"/>
              <a:pPr/>
              <a:t>49</a:t>
            </a:fld>
            <a:endParaRPr lang="es-ES_tradnl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70C75-D671-4DD5-859F-0E072BC85468}" type="slidenum">
              <a:rPr lang="es-ES_tradnl" smtClean="0"/>
              <a:pPr/>
              <a:t>5</a:t>
            </a:fld>
            <a:endParaRPr lang="es-ES_tradnl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ACAA3-5C99-4681-8542-8E123B2CDB63}" type="slidenum">
              <a:rPr lang="es-ES_tradnl" smtClean="0"/>
              <a:pPr/>
              <a:t>6</a:t>
            </a:fld>
            <a:endParaRPr lang="es-ES_tradnl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DCC39-548E-44A9-AFA2-52295917304E}" type="slidenum">
              <a:rPr lang="es-ES_tradnl" smtClean="0"/>
              <a:pPr/>
              <a:t>7</a:t>
            </a:fld>
            <a:endParaRPr lang="es-ES_tradnl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1E66B-1ABE-4954-B5D7-766246441487}" type="slidenum">
              <a:rPr lang="es-ES_tradnl" smtClean="0"/>
              <a:pPr/>
              <a:t>8</a:t>
            </a:fld>
            <a:endParaRPr lang="es-ES_tradnl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31C298-DF63-401F-B237-3519E055A0BB}" type="slidenum">
              <a:rPr lang="es-ES_tradnl" smtClean="0"/>
              <a:pPr/>
              <a:t>9</a:t>
            </a:fld>
            <a:endParaRPr lang="es-ES_tradn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Haga clic para modificar el estilo de título del patrón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Haga clic para modificar el estilo de subtítulo del patrón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0C4B5-2012-4FAA-BE56-EC25229D9A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0394-2738-4D6B-9101-505FE6B51A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7E05E-7041-4E9F-82A1-4216C3CB7E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68F00-C337-4F1A-B776-DB0F6EC633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13CB6-1C12-4D38-8096-6D085E7FD5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6261-7DE9-45CD-B72E-A47B5F733B3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AA0F-F9D9-4796-8FF2-8BE1DE0298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0C07-8943-4F08-AFEF-4EB7B4582B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26B63-FDB5-4D46-91A7-45563B3E99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C96A-7B8A-4D7D-93BE-DCB817F8E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92CFC-B9C6-497B-A2A8-516230DA9A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1885B-B26B-43BB-8A11-3B8F34BB51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04C89-1D62-47B0-A936-DD1D2A34E8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C8803-A415-40B1-9EE0-C74E0FD089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rgbClr val="006699"/>
            </a:gs>
            <a:gs pos="100000">
              <a:srgbClr val="002F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6945455-7847-4E1C-9779-9F7B096DF1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ena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egacena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928662" y="3861048"/>
            <a:ext cx="7929618" cy="2214578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s-ES_tradnl" sz="3600" b="1" i="1" u="sng" dirty="0" err="1" smtClean="0">
                <a:solidFill>
                  <a:srgbClr val="333399"/>
                </a:solidFill>
                <a:latin typeface="Arial" charset="0"/>
              </a:rPr>
              <a:t>Mg.</a:t>
            </a:r>
            <a:r>
              <a:rPr lang="es-ES_tradnl" sz="3600" b="1" i="1" u="sng" dirty="0" smtClean="0">
                <a:solidFill>
                  <a:srgbClr val="333399"/>
                </a:solidFill>
                <a:latin typeface="Arial" charset="0"/>
              </a:rPr>
              <a:t> PABLO ALEJANDRO LENA</a:t>
            </a:r>
          </a:p>
          <a:p>
            <a:pPr>
              <a:lnSpc>
                <a:spcPct val="80000"/>
              </a:lnSpc>
            </a:pPr>
            <a:r>
              <a:rPr lang="es-ES_tradnl" sz="3600" b="1" i="1" u="sng" dirty="0" smtClean="0">
                <a:solidFill>
                  <a:srgbClr val="333399"/>
                </a:solidFill>
                <a:latin typeface="Arial" charset="0"/>
                <a:hlinkClick r:id="rId3"/>
              </a:rPr>
              <a:t>plena@unlam.edu.ar</a:t>
            </a:r>
            <a:endParaRPr lang="es-ES_tradnl" sz="3600" b="1" i="1" u="sng" dirty="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s-ES_tradnl" sz="3600" b="1" i="1" u="sng" dirty="0" smtClean="0">
                <a:solidFill>
                  <a:srgbClr val="333399"/>
                </a:solidFill>
                <a:latin typeface="Arial" charset="0"/>
                <a:hlinkClick r:id="rId4"/>
              </a:rPr>
              <a:t>legacena@gmail.com</a:t>
            </a:r>
            <a:endParaRPr lang="es-ES_tradnl" sz="3600" b="1" i="1" u="sng" dirty="0" smtClean="0">
              <a:solidFill>
                <a:srgbClr val="333399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s-AR" sz="3600" b="1" i="1" u="sng" smtClean="0">
                <a:solidFill>
                  <a:srgbClr val="333399"/>
                </a:solidFill>
                <a:latin typeface="Arial" charset="0"/>
              </a:rPr>
              <a:t>2017</a:t>
            </a:r>
            <a:endParaRPr lang="es-ES" sz="3600" b="1" i="1" u="sng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8662" y="500042"/>
            <a:ext cx="8001056" cy="3072974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  <a:endParaRPr lang="es-AR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20000" cy="1143000"/>
          </a:xfrm>
          <a:solidFill>
            <a:schemeClr val="bg1"/>
          </a:solidFill>
        </p:spPr>
        <p:txBody>
          <a:bodyPr/>
          <a:lstStyle/>
          <a:p>
            <a:r>
              <a:rPr lang="es-ES_tradnl" i="1" u="sng" smtClean="0">
                <a:latin typeface="Arial" charset="0"/>
              </a:rPr>
              <a:t>Topología  o Forma General</a:t>
            </a:r>
            <a:endParaRPr lang="es-ES_tradnl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  <a:solidFill>
            <a:srgbClr val="000080"/>
          </a:solidFill>
          <a:ln w="76200">
            <a:solidFill>
              <a:srgbClr val="3366FF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b="1" i="1" smtClean="0">
                <a:solidFill>
                  <a:schemeClr val="folHlink"/>
                </a:solidFill>
                <a:latin typeface="Arial" charset="0"/>
              </a:rPr>
              <a:t>Término de origen griego , que se refiere al estudio de las formas y que se emplea en el diseño de las redes de comunicaciones, para referirse a la forma en que están conectados los nodos de red.</a:t>
            </a:r>
          </a:p>
          <a:p>
            <a:pPr algn="just">
              <a:lnSpc>
                <a:spcPct val="90000"/>
              </a:lnSpc>
            </a:pPr>
            <a:r>
              <a:rPr lang="es-ES_tradnl" b="1" i="1" smtClean="0">
                <a:solidFill>
                  <a:schemeClr val="folHlink"/>
                </a:solidFill>
                <a:latin typeface="Arial" charset="0"/>
              </a:rPr>
              <a:t>Distribución física de una red de telecomunicaciones.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s-ES_tradnl" sz="3600" i="1" u="sng" smtClean="0">
                <a:latin typeface="Arial" charset="0"/>
              </a:rPr>
              <a:t>Topología  o Forma General</a:t>
            </a:r>
            <a:br>
              <a:rPr lang="es-ES_tradnl" sz="3600" i="1" u="sng" smtClean="0">
                <a:latin typeface="Arial" charset="0"/>
              </a:rPr>
            </a:br>
            <a:r>
              <a:rPr lang="es-ES_tradnl" sz="3600" i="1" u="sng" smtClean="0">
                <a:latin typeface="Arial" charset="0"/>
              </a:rPr>
              <a:t>Elementos de la Estructura de Red</a:t>
            </a:r>
            <a:endParaRPr lang="es-ES_tradnl" i="1" u="sng" smtClean="0">
              <a:latin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006699"/>
          </a:solidFill>
        </p:spPr>
        <p:txBody>
          <a:bodyPr/>
          <a:lstStyle/>
          <a:p>
            <a:r>
              <a:rPr lang="es-ES_tradnl" sz="4400" b="1" i="1" smtClean="0">
                <a:solidFill>
                  <a:schemeClr val="accent1"/>
                </a:solidFill>
                <a:latin typeface="Arial" charset="0"/>
              </a:rPr>
              <a:t>Nodo </a:t>
            </a:r>
            <a:r>
              <a:rPr lang="es-ES_tradnl" b="1" i="1" smtClean="0">
                <a:solidFill>
                  <a:schemeClr val="accent1"/>
                </a:solidFill>
                <a:latin typeface="Arial" charset="0"/>
              </a:rPr>
              <a:t>(Elemento Activo-Servidor)</a:t>
            </a:r>
            <a:endParaRPr lang="es-ES_tradnl" sz="4400" b="1" i="1" smtClean="0">
              <a:solidFill>
                <a:schemeClr val="accent1"/>
              </a:solidFill>
              <a:latin typeface="Arial" charset="0"/>
            </a:endParaRPr>
          </a:p>
          <a:p>
            <a:endParaRPr lang="es-ES_tradnl" sz="4400" b="1" i="1" smtClean="0">
              <a:solidFill>
                <a:schemeClr val="accent1"/>
              </a:solidFill>
              <a:latin typeface="Arial" charset="0"/>
            </a:endParaRPr>
          </a:p>
          <a:p>
            <a:r>
              <a:rPr lang="es-ES_tradnl" sz="4400" b="1" i="1" smtClean="0">
                <a:solidFill>
                  <a:schemeClr val="accent1"/>
                </a:solidFill>
                <a:latin typeface="Arial" charset="0"/>
              </a:rPr>
              <a:t>Enlace </a:t>
            </a:r>
            <a:r>
              <a:rPr lang="es-ES_tradnl" b="1" i="1" smtClean="0">
                <a:solidFill>
                  <a:schemeClr val="accent1"/>
                </a:solidFill>
                <a:latin typeface="Arial" charset="0"/>
              </a:rPr>
              <a:t>(Troncal – Usuario)</a:t>
            </a:r>
          </a:p>
          <a:p>
            <a:endParaRPr lang="es-ES_tradnl" sz="4400" b="1" i="1" smtClean="0">
              <a:solidFill>
                <a:schemeClr val="accent1"/>
              </a:solidFill>
              <a:latin typeface="Arial" charset="0"/>
            </a:endParaRPr>
          </a:p>
          <a:p>
            <a:r>
              <a:rPr lang="es-ES_tradnl" sz="4400" b="1" i="1" smtClean="0">
                <a:solidFill>
                  <a:schemeClr val="accent1"/>
                </a:solidFill>
                <a:latin typeface="Arial" charset="0"/>
              </a:rPr>
              <a:t>Equipo Terminal</a:t>
            </a:r>
            <a:endParaRPr lang="es-ES_tradnl" sz="4000" smtClean="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s-ES_tradnl" sz="3600" i="1" u="sng" smtClean="0">
                <a:latin typeface="Arial" charset="0"/>
              </a:rPr>
              <a:t>Topología  o Forma General</a:t>
            </a:r>
            <a:br>
              <a:rPr lang="es-ES_tradnl" sz="3600" i="1" u="sng" smtClean="0">
                <a:latin typeface="Arial" charset="0"/>
              </a:rPr>
            </a:br>
            <a:r>
              <a:rPr lang="es-ES_tradnl" sz="3600" i="1" u="sng" smtClean="0">
                <a:latin typeface="Arial" charset="0"/>
              </a:rPr>
              <a:t>Elementos de la Estructura de Red</a:t>
            </a:r>
            <a:endParaRPr lang="es-ES_tradnl" i="1" u="sng" smtClean="0">
              <a:latin typeface="Arial" charset="0"/>
            </a:endParaRPr>
          </a:p>
        </p:txBody>
      </p:sp>
      <p:sp>
        <p:nvSpPr>
          <p:cNvPr id="1028" name="Rectangle 2054"/>
          <p:cNvSpPr>
            <a:spLocks noChangeArrowheads="1"/>
          </p:cNvSpPr>
          <p:nvPr/>
        </p:nvSpPr>
        <p:spPr bwMode="auto">
          <a:xfrm>
            <a:off x="2311400" y="101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1026" name="Object 2048"/>
          <p:cNvGraphicFramePr>
            <a:graphicFrameLocks noChangeAspect="1"/>
          </p:cNvGraphicFramePr>
          <p:nvPr/>
        </p:nvGraphicFramePr>
        <p:xfrm>
          <a:off x="609600" y="1295400"/>
          <a:ext cx="8077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7153202" imgH="7634133" progId="">
                  <p:embed/>
                </p:oleObj>
              </mc:Choice>
              <mc:Fallback>
                <p:oleObj r:id="rId4" imgW="7153202" imgH="763413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8077200" cy="5562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762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143000"/>
          </a:xfrm>
          <a:solidFill>
            <a:srgbClr val="006699"/>
          </a:solidFill>
          <a:ln w="76200" cap="flat" algn="ctr"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es-AR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Backhaul de Comunicaciones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642350" cy="5013325"/>
          </a:xfrm>
          <a:solidFill>
            <a:srgbClr val="000080"/>
          </a:solidFill>
          <a:ln w="76200" cap="flat" algn="ctr">
            <a:solidFill>
              <a:srgbClr val="3366FF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s-ES_tradnl" sz="2800" b="1" i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Backhaul (red de retorno):</a:t>
            </a:r>
            <a:r>
              <a:rPr lang="es-ES_tradnl" sz="2800" b="1" i="1" smtClean="0">
                <a:solidFill>
                  <a:schemeClr val="folHlink"/>
                </a:solidFill>
                <a:latin typeface="Arial" charset="0"/>
              </a:rPr>
              <a:t> Conexión de baja, media o alta velocidad que conecta a computadoras u otros equipos de telecomunicaciones encargados de hacer circular la información. </a:t>
            </a:r>
          </a:p>
          <a:p>
            <a:pPr algn="just">
              <a:lnSpc>
                <a:spcPct val="90000"/>
              </a:lnSpc>
              <a:defRPr/>
            </a:pPr>
            <a:r>
              <a:rPr lang="es-ES_tradnl" sz="2800" b="1" i="1" smtClean="0">
                <a:solidFill>
                  <a:schemeClr val="folHlink"/>
                </a:solidFill>
                <a:latin typeface="Arial" charset="0"/>
              </a:rPr>
              <a:t>Conectan redes de datos, redes de telefonía celular y constituyen una estructura fundamental de las redes de comunicación. </a:t>
            </a:r>
          </a:p>
          <a:p>
            <a:pPr algn="just">
              <a:lnSpc>
                <a:spcPct val="90000"/>
              </a:lnSpc>
              <a:defRPr/>
            </a:pPr>
            <a:r>
              <a:rPr lang="es-ES_tradnl" sz="2800" b="1" i="1" smtClean="0">
                <a:solidFill>
                  <a:schemeClr val="folHlink"/>
                </a:solidFill>
                <a:latin typeface="Arial" charset="0"/>
              </a:rPr>
              <a:t>Usado para interconectar redes entre sí utilizando diferentes tipos de tecnologías alambricas o inalámbicas.</a:t>
            </a:r>
            <a:endParaRPr lang="es-AR" sz="2800" b="1" i="1" smtClean="0">
              <a:solidFill>
                <a:schemeClr val="folHlink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Clasificación de Redes</a:t>
            </a:r>
            <a:br>
              <a:rPr lang="es-ES_tradnl" i="1" smtClean="0">
                <a:solidFill>
                  <a:schemeClr val="bg1"/>
                </a:solidFill>
                <a:latin typeface="Arial" charset="0"/>
              </a:rPr>
            </a:b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Distribución Geográfica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9459" name="Group 1178"/>
          <p:cNvGrpSpPr>
            <a:grpSpLocks/>
          </p:cNvGrpSpPr>
          <p:nvPr/>
        </p:nvGrpSpPr>
        <p:grpSpPr bwMode="auto">
          <a:xfrm>
            <a:off x="228600" y="1676400"/>
            <a:ext cx="8915400" cy="4800600"/>
            <a:chOff x="-3" y="-3"/>
            <a:chExt cx="4583" cy="2406"/>
          </a:xfrm>
        </p:grpSpPr>
        <p:grpSp>
          <p:nvGrpSpPr>
            <p:cNvPr id="19460" name="Group 1176"/>
            <p:cNvGrpSpPr>
              <a:grpSpLocks/>
            </p:cNvGrpSpPr>
            <p:nvPr/>
          </p:nvGrpSpPr>
          <p:grpSpPr bwMode="auto">
            <a:xfrm>
              <a:off x="0" y="0"/>
              <a:ext cx="4577" cy="2400"/>
              <a:chOff x="0" y="0"/>
              <a:chExt cx="4577" cy="2400"/>
            </a:xfrm>
          </p:grpSpPr>
          <p:grpSp>
            <p:nvGrpSpPr>
              <p:cNvPr id="19462" name="Group 1141"/>
              <p:cNvGrpSpPr>
                <a:grpSpLocks/>
              </p:cNvGrpSpPr>
              <p:nvPr/>
            </p:nvGrpSpPr>
            <p:grpSpPr bwMode="auto">
              <a:xfrm>
                <a:off x="0" y="0"/>
                <a:ext cx="1557" cy="384"/>
                <a:chOff x="0" y="0"/>
                <a:chExt cx="1557" cy="384"/>
              </a:xfrm>
            </p:grpSpPr>
            <p:sp>
              <p:nvSpPr>
                <p:cNvPr id="19514" name="Rectangle 1122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501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Distancia entre Procesadores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15" name="Rectangle 11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7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3" name="Group 1143"/>
              <p:cNvGrpSpPr>
                <a:grpSpLocks/>
              </p:cNvGrpSpPr>
              <p:nvPr/>
            </p:nvGrpSpPr>
            <p:grpSpPr bwMode="auto">
              <a:xfrm>
                <a:off x="1557" y="0"/>
                <a:ext cx="1086" cy="384"/>
                <a:chOff x="1557" y="0"/>
                <a:chExt cx="1086" cy="384"/>
              </a:xfrm>
            </p:grpSpPr>
            <p:sp>
              <p:nvSpPr>
                <p:cNvPr id="19512" name="Rectangle 1123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1030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Lugar Geográfico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13" name="Rectangle 1142"/>
                <p:cNvSpPr>
                  <a:spLocks noChangeArrowheads="1"/>
                </p:cNvSpPr>
                <p:nvPr/>
              </p:nvSpPr>
              <p:spPr bwMode="auto">
                <a:xfrm>
                  <a:off x="1557" y="0"/>
                  <a:ext cx="1086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4" name="Group 1145"/>
              <p:cNvGrpSpPr>
                <a:grpSpLocks/>
              </p:cNvGrpSpPr>
              <p:nvPr/>
            </p:nvGrpSpPr>
            <p:grpSpPr bwMode="auto">
              <a:xfrm>
                <a:off x="2643" y="0"/>
                <a:ext cx="1934" cy="384"/>
                <a:chOff x="2643" y="0"/>
                <a:chExt cx="1934" cy="384"/>
              </a:xfrm>
            </p:grpSpPr>
            <p:sp>
              <p:nvSpPr>
                <p:cNvPr id="19510" name="Rectangle 1124"/>
                <p:cNvSpPr>
                  <a:spLocks noChangeArrowheads="1"/>
                </p:cNvSpPr>
                <p:nvPr/>
              </p:nvSpPr>
              <p:spPr bwMode="auto">
                <a:xfrm>
                  <a:off x="2671" y="0"/>
                  <a:ext cx="1878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Ejemplo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11" name="Rectangle 1144"/>
                <p:cNvSpPr>
                  <a:spLocks noChangeArrowheads="1"/>
                </p:cNvSpPr>
                <p:nvPr/>
              </p:nvSpPr>
              <p:spPr bwMode="auto">
                <a:xfrm>
                  <a:off x="2643" y="0"/>
                  <a:ext cx="1934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5" name="Group 1147"/>
              <p:cNvGrpSpPr>
                <a:grpSpLocks/>
              </p:cNvGrpSpPr>
              <p:nvPr/>
            </p:nvGrpSpPr>
            <p:grpSpPr bwMode="auto">
              <a:xfrm>
                <a:off x="0" y="384"/>
                <a:ext cx="1557" cy="384"/>
                <a:chOff x="0" y="384"/>
                <a:chExt cx="1557" cy="384"/>
              </a:xfrm>
            </p:grpSpPr>
            <p:sp>
              <p:nvSpPr>
                <p:cNvPr id="19508" name="Rectangle 1125"/>
                <p:cNvSpPr>
                  <a:spLocks noChangeArrowheads="1"/>
                </p:cNvSpPr>
                <p:nvPr/>
              </p:nvSpPr>
              <p:spPr bwMode="auto">
                <a:xfrm>
                  <a:off x="28" y="384"/>
                  <a:ext cx="1501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0,1 m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09" name="Rectangle 1146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557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6" name="Group 1149"/>
              <p:cNvGrpSpPr>
                <a:grpSpLocks/>
              </p:cNvGrpSpPr>
              <p:nvPr/>
            </p:nvGrpSpPr>
            <p:grpSpPr bwMode="auto">
              <a:xfrm>
                <a:off x="1557" y="384"/>
                <a:ext cx="1086" cy="384"/>
                <a:chOff x="1557" y="384"/>
                <a:chExt cx="1086" cy="384"/>
              </a:xfrm>
            </p:grpSpPr>
            <p:sp>
              <p:nvSpPr>
                <p:cNvPr id="19506" name="Rectangle 1126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1030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Tarjeta de Circuitos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07" name="Rectangle 1148"/>
                <p:cNvSpPr>
                  <a:spLocks noChangeArrowheads="1"/>
                </p:cNvSpPr>
                <p:nvPr/>
              </p:nvSpPr>
              <p:spPr bwMode="auto">
                <a:xfrm>
                  <a:off x="1557" y="384"/>
                  <a:ext cx="1086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7" name="Group 1151"/>
              <p:cNvGrpSpPr>
                <a:grpSpLocks/>
              </p:cNvGrpSpPr>
              <p:nvPr/>
            </p:nvGrpSpPr>
            <p:grpSpPr bwMode="auto">
              <a:xfrm>
                <a:off x="2643" y="384"/>
                <a:ext cx="1934" cy="384"/>
                <a:chOff x="2643" y="384"/>
                <a:chExt cx="1934" cy="384"/>
              </a:xfrm>
            </p:grpSpPr>
            <p:sp>
              <p:nvSpPr>
                <p:cNvPr id="19504" name="Rectangle 1127"/>
                <p:cNvSpPr>
                  <a:spLocks noChangeArrowheads="1"/>
                </p:cNvSpPr>
                <p:nvPr/>
              </p:nvSpPr>
              <p:spPr bwMode="auto">
                <a:xfrm>
                  <a:off x="2671" y="384"/>
                  <a:ext cx="1878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Maquina de Flujo de datos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05" name="Rectangle 1150"/>
                <p:cNvSpPr>
                  <a:spLocks noChangeArrowheads="1"/>
                </p:cNvSpPr>
                <p:nvPr/>
              </p:nvSpPr>
              <p:spPr bwMode="auto">
                <a:xfrm>
                  <a:off x="2643" y="384"/>
                  <a:ext cx="1934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8" name="Group 1153"/>
              <p:cNvGrpSpPr>
                <a:grpSpLocks/>
              </p:cNvGrpSpPr>
              <p:nvPr/>
            </p:nvGrpSpPr>
            <p:grpSpPr bwMode="auto">
              <a:xfrm>
                <a:off x="0" y="768"/>
                <a:ext cx="1557" cy="384"/>
                <a:chOff x="0" y="768"/>
                <a:chExt cx="1557" cy="384"/>
              </a:xfrm>
            </p:grpSpPr>
            <p:sp>
              <p:nvSpPr>
                <p:cNvPr id="19502" name="Rectangle 1128"/>
                <p:cNvSpPr>
                  <a:spLocks noChangeArrowheads="1"/>
                </p:cNvSpPr>
                <p:nvPr/>
              </p:nvSpPr>
              <p:spPr bwMode="auto">
                <a:xfrm>
                  <a:off x="28" y="768"/>
                  <a:ext cx="1501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 Mts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03" name="Rectangle 1152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557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69" name="Group 1155"/>
              <p:cNvGrpSpPr>
                <a:grpSpLocks/>
              </p:cNvGrpSpPr>
              <p:nvPr/>
            </p:nvGrpSpPr>
            <p:grpSpPr bwMode="auto">
              <a:xfrm>
                <a:off x="1557" y="768"/>
                <a:ext cx="1086" cy="384"/>
                <a:chOff x="1557" y="768"/>
                <a:chExt cx="1086" cy="384"/>
              </a:xfrm>
            </p:grpSpPr>
            <p:sp>
              <p:nvSpPr>
                <p:cNvPr id="19500" name="Rectangle 1129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1030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Sistema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01" name="Rectangle 1154"/>
                <p:cNvSpPr>
                  <a:spLocks noChangeArrowheads="1"/>
                </p:cNvSpPr>
                <p:nvPr/>
              </p:nvSpPr>
              <p:spPr bwMode="auto">
                <a:xfrm>
                  <a:off x="1557" y="768"/>
                  <a:ext cx="1086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0" name="Group 1157"/>
              <p:cNvGrpSpPr>
                <a:grpSpLocks/>
              </p:cNvGrpSpPr>
              <p:nvPr/>
            </p:nvGrpSpPr>
            <p:grpSpPr bwMode="auto">
              <a:xfrm>
                <a:off x="2643" y="768"/>
                <a:ext cx="1934" cy="384"/>
                <a:chOff x="2643" y="768"/>
                <a:chExt cx="1934" cy="384"/>
              </a:xfrm>
            </p:grpSpPr>
            <p:sp>
              <p:nvSpPr>
                <p:cNvPr id="19498" name="Rectangle 1130"/>
                <p:cNvSpPr>
                  <a:spLocks noChangeArrowheads="1"/>
                </p:cNvSpPr>
                <p:nvPr/>
              </p:nvSpPr>
              <p:spPr bwMode="auto">
                <a:xfrm>
                  <a:off x="2671" y="768"/>
                  <a:ext cx="1878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Sever -Host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99" name="Rectangle 1156"/>
                <p:cNvSpPr>
                  <a:spLocks noChangeArrowheads="1"/>
                </p:cNvSpPr>
                <p:nvPr/>
              </p:nvSpPr>
              <p:spPr bwMode="auto">
                <a:xfrm>
                  <a:off x="2643" y="768"/>
                  <a:ext cx="1934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1" name="Group 1159"/>
              <p:cNvGrpSpPr>
                <a:grpSpLocks/>
              </p:cNvGrpSpPr>
              <p:nvPr/>
            </p:nvGrpSpPr>
            <p:grpSpPr bwMode="auto">
              <a:xfrm>
                <a:off x="0" y="1152"/>
                <a:ext cx="1557" cy="480"/>
                <a:chOff x="0" y="1152"/>
                <a:chExt cx="1557" cy="480"/>
              </a:xfrm>
            </p:grpSpPr>
            <p:sp>
              <p:nvSpPr>
                <p:cNvPr id="19496" name="Rectangle 1131"/>
                <p:cNvSpPr>
                  <a:spLocks noChangeArrowheads="1"/>
                </p:cNvSpPr>
                <p:nvPr/>
              </p:nvSpPr>
              <p:spPr bwMode="auto">
                <a:xfrm>
                  <a:off x="28" y="1152"/>
                  <a:ext cx="1501" cy="480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10 Mts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97" name="Rectangle 1158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557" cy="480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2" name="Group 1161"/>
              <p:cNvGrpSpPr>
                <a:grpSpLocks/>
              </p:cNvGrpSpPr>
              <p:nvPr/>
            </p:nvGrpSpPr>
            <p:grpSpPr bwMode="auto">
              <a:xfrm>
                <a:off x="1557" y="1152"/>
                <a:ext cx="1086" cy="480"/>
                <a:chOff x="1557" y="1152"/>
                <a:chExt cx="1086" cy="480"/>
              </a:xfrm>
            </p:grpSpPr>
            <p:sp>
              <p:nvSpPr>
                <p:cNvPr id="19494" name="Rectangle 1132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1030" cy="480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Cuarto/ambientes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95" name="Rectangle 1160"/>
                <p:cNvSpPr>
                  <a:spLocks noChangeArrowheads="1"/>
                </p:cNvSpPr>
                <p:nvPr/>
              </p:nvSpPr>
              <p:spPr bwMode="auto">
                <a:xfrm>
                  <a:off x="1557" y="1152"/>
                  <a:ext cx="1086" cy="480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3" name="Group 1163"/>
              <p:cNvGrpSpPr>
                <a:grpSpLocks/>
              </p:cNvGrpSpPr>
              <p:nvPr/>
            </p:nvGrpSpPr>
            <p:grpSpPr bwMode="auto">
              <a:xfrm>
                <a:off x="2643" y="1152"/>
                <a:ext cx="1934" cy="480"/>
                <a:chOff x="2643" y="1152"/>
                <a:chExt cx="1934" cy="480"/>
              </a:xfrm>
            </p:grpSpPr>
            <p:sp>
              <p:nvSpPr>
                <p:cNvPr id="19492" name="Rectangle 1133"/>
                <p:cNvSpPr>
                  <a:spLocks noChangeArrowheads="1"/>
                </p:cNvSpPr>
                <p:nvPr/>
              </p:nvSpPr>
              <p:spPr bwMode="auto">
                <a:xfrm>
                  <a:off x="2671" y="1152"/>
                  <a:ext cx="1878" cy="480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4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PAN – Personal Área Network </a:t>
                  </a:r>
                </a:p>
                <a:p>
                  <a:pPr algn="ctr"/>
                  <a:r>
                    <a:rPr lang="es-ES_tradnl" sz="14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HAN – Home  Área Network</a:t>
                  </a:r>
                  <a:endParaRPr lang="es-ES_tradnl" sz="1600" b="1">
                    <a:solidFill>
                      <a:schemeClr val="tx2"/>
                    </a:solidFill>
                    <a:latin typeface="Verdana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r>
                    <a:rPr lang="es-ES_tradnl" sz="16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LAN – Local Área Network</a:t>
                  </a:r>
                </a:p>
                <a:p>
                  <a:pPr algn="ctr"/>
                  <a:endParaRPr lang="es-ES_tradnl" sz="16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93" name="Rectangle 1162"/>
                <p:cNvSpPr>
                  <a:spLocks noChangeArrowheads="1"/>
                </p:cNvSpPr>
                <p:nvPr/>
              </p:nvSpPr>
              <p:spPr bwMode="auto">
                <a:xfrm>
                  <a:off x="2643" y="1152"/>
                  <a:ext cx="1934" cy="480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4" name="Group 1165"/>
              <p:cNvGrpSpPr>
                <a:grpSpLocks/>
              </p:cNvGrpSpPr>
              <p:nvPr/>
            </p:nvGrpSpPr>
            <p:grpSpPr bwMode="auto">
              <a:xfrm>
                <a:off x="0" y="1632"/>
                <a:ext cx="1557" cy="384"/>
                <a:chOff x="0" y="1632"/>
                <a:chExt cx="1557" cy="384"/>
              </a:xfrm>
            </p:grpSpPr>
            <p:sp>
              <p:nvSpPr>
                <p:cNvPr id="19490" name="Rectangle 1134"/>
                <p:cNvSpPr>
                  <a:spLocks noChangeArrowheads="1"/>
                </p:cNvSpPr>
                <p:nvPr/>
              </p:nvSpPr>
              <p:spPr bwMode="auto">
                <a:xfrm>
                  <a:off x="28" y="1632"/>
                  <a:ext cx="1501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100 Mts 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91" name="Rectangle 1164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1557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5" name="Group 1167"/>
              <p:cNvGrpSpPr>
                <a:grpSpLocks/>
              </p:cNvGrpSpPr>
              <p:nvPr/>
            </p:nvGrpSpPr>
            <p:grpSpPr bwMode="auto">
              <a:xfrm>
                <a:off x="1557" y="1632"/>
                <a:ext cx="1086" cy="384"/>
                <a:chOff x="1557" y="1632"/>
                <a:chExt cx="1086" cy="384"/>
              </a:xfrm>
            </p:grpSpPr>
            <p:sp>
              <p:nvSpPr>
                <p:cNvPr id="19488" name="Rectangle 1135"/>
                <p:cNvSpPr>
                  <a:spLocks noChangeArrowheads="1"/>
                </p:cNvSpPr>
                <p:nvPr/>
              </p:nvSpPr>
              <p:spPr bwMode="auto">
                <a:xfrm>
                  <a:off x="1585" y="1632"/>
                  <a:ext cx="1030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Edificio 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89" name="Rectangle 1166"/>
                <p:cNvSpPr>
                  <a:spLocks noChangeArrowheads="1"/>
                </p:cNvSpPr>
                <p:nvPr/>
              </p:nvSpPr>
              <p:spPr bwMode="auto">
                <a:xfrm>
                  <a:off x="1557" y="1632"/>
                  <a:ext cx="1086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6" name="Group 1169"/>
              <p:cNvGrpSpPr>
                <a:grpSpLocks/>
              </p:cNvGrpSpPr>
              <p:nvPr/>
            </p:nvGrpSpPr>
            <p:grpSpPr bwMode="auto">
              <a:xfrm>
                <a:off x="2643" y="1632"/>
                <a:ext cx="1934" cy="384"/>
                <a:chOff x="2643" y="1632"/>
                <a:chExt cx="1934" cy="384"/>
              </a:xfrm>
            </p:grpSpPr>
            <p:sp>
              <p:nvSpPr>
                <p:cNvPr id="19486" name="Rectangle 1136"/>
                <p:cNvSpPr>
                  <a:spLocks noChangeArrowheads="1"/>
                </p:cNvSpPr>
                <p:nvPr/>
              </p:nvSpPr>
              <p:spPr bwMode="auto">
                <a:xfrm>
                  <a:off x="2671" y="1632"/>
                  <a:ext cx="1878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LAN – Local Area Network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87" name="Rectangle 1168"/>
                <p:cNvSpPr>
                  <a:spLocks noChangeArrowheads="1"/>
                </p:cNvSpPr>
                <p:nvPr/>
              </p:nvSpPr>
              <p:spPr bwMode="auto">
                <a:xfrm>
                  <a:off x="2643" y="1632"/>
                  <a:ext cx="1934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7" name="Group 1171"/>
              <p:cNvGrpSpPr>
                <a:grpSpLocks/>
              </p:cNvGrpSpPr>
              <p:nvPr/>
            </p:nvGrpSpPr>
            <p:grpSpPr bwMode="auto">
              <a:xfrm>
                <a:off x="0" y="2016"/>
                <a:ext cx="1557" cy="384"/>
                <a:chOff x="0" y="2016"/>
                <a:chExt cx="1557" cy="384"/>
              </a:xfrm>
            </p:grpSpPr>
            <p:sp>
              <p:nvSpPr>
                <p:cNvPr id="19484" name="Rectangle 1137"/>
                <p:cNvSpPr>
                  <a:spLocks noChangeArrowheads="1"/>
                </p:cNvSpPr>
                <p:nvPr/>
              </p:nvSpPr>
              <p:spPr bwMode="auto">
                <a:xfrm>
                  <a:off x="28" y="2016"/>
                  <a:ext cx="1501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 Km 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85" name="Rectangle 1170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1557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8" name="Group 1173"/>
              <p:cNvGrpSpPr>
                <a:grpSpLocks/>
              </p:cNvGrpSpPr>
              <p:nvPr/>
            </p:nvGrpSpPr>
            <p:grpSpPr bwMode="auto">
              <a:xfrm>
                <a:off x="1557" y="2016"/>
                <a:ext cx="1086" cy="384"/>
                <a:chOff x="1557" y="2016"/>
                <a:chExt cx="1086" cy="384"/>
              </a:xfrm>
            </p:grpSpPr>
            <p:sp>
              <p:nvSpPr>
                <p:cNvPr id="19482" name="Rectangle 1138"/>
                <p:cNvSpPr>
                  <a:spLocks noChangeArrowheads="1"/>
                </p:cNvSpPr>
                <p:nvPr/>
              </p:nvSpPr>
              <p:spPr bwMode="auto">
                <a:xfrm>
                  <a:off x="1585" y="2016"/>
                  <a:ext cx="1030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Campus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83" name="Rectangle 1172"/>
                <p:cNvSpPr>
                  <a:spLocks noChangeArrowheads="1"/>
                </p:cNvSpPr>
                <p:nvPr/>
              </p:nvSpPr>
              <p:spPr bwMode="auto">
                <a:xfrm>
                  <a:off x="1557" y="2016"/>
                  <a:ext cx="1086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19479" name="Group 1175"/>
              <p:cNvGrpSpPr>
                <a:grpSpLocks/>
              </p:cNvGrpSpPr>
              <p:nvPr/>
            </p:nvGrpSpPr>
            <p:grpSpPr bwMode="auto">
              <a:xfrm>
                <a:off x="2643" y="2016"/>
                <a:ext cx="1934" cy="384"/>
                <a:chOff x="2643" y="2016"/>
                <a:chExt cx="1934" cy="384"/>
              </a:xfrm>
            </p:grpSpPr>
            <p:sp>
              <p:nvSpPr>
                <p:cNvPr id="19480" name="Rectangle 1139"/>
                <p:cNvSpPr>
                  <a:spLocks noChangeArrowheads="1"/>
                </p:cNvSpPr>
                <p:nvPr/>
              </p:nvSpPr>
              <p:spPr bwMode="auto">
                <a:xfrm>
                  <a:off x="2671" y="2016"/>
                  <a:ext cx="1878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LAN – Local Área Network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81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643" y="2016"/>
                  <a:ext cx="1934" cy="384"/>
                </a:xfrm>
                <a:prstGeom prst="rect">
                  <a:avLst/>
                </a:prstGeom>
                <a:noFill/>
                <a:ln w="762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sp>
          <p:nvSpPr>
            <p:cNvPr id="19461" name="Rectangle 1177"/>
            <p:cNvSpPr>
              <a:spLocks noChangeArrowheads="1"/>
            </p:cNvSpPr>
            <p:nvPr/>
          </p:nvSpPr>
          <p:spPr bwMode="auto">
            <a:xfrm>
              <a:off x="-3" y="-3"/>
              <a:ext cx="4583" cy="2406"/>
            </a:xfrm>
            <a:prstGeom prst="rect">
              <a:avLst/>
            </a:prstGeom>
            <a:noFill/>
            <a:ln w="762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2192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Clasificación de Redes</a:t>
            </a:r>
            <a:br>
              <a:rPr lang="es-ES_tradnl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Distribución Geográfica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0483" name="Group 1122"/>
          <p:cNvGrpSpPr>
            <a:grpSpLocks/>
          </p:cNvGrpSpPr>
          <p:nvPr/>
        </p:nvGrpSpPr>
        <p:grpSpPr bwMode="auto">
          <a:xfrm>
            <a:off x="381000" y="2438400"/>
            <a:ext cx="8305800" cy="4114800"/>
            <a:chOff x="-3" y="-3"/>
            <a:chExt cx="4583" cy="1638"/>
          </a:xfrm>
        </p:grpSpPr>
        <p:grpSp>
          <p:nvGrpSpPr>
            <p:cNvPr id="20496" name="Group 1120"/>
            <p:cNvGrpSpPr>
              <a:grpSpLocks/>
            </p:cNvGrpSpPr>
            <p:nvPr/>
          </p:nvGrpSpPr>
          <p:grpSpPr bwMode="auto">
            <a:xfrm>
              <a:off x="0" y="0"/>
              <a:ext cx="4577" cy="1632"/>
              <a:chOff x="0" y="0"/>
              <a:chExt cx="4577" cy="1632"/>
            </a:xfrm>
          </p:grpSpPr>
          <p:grpSp>
            <p:nvGrpSpPr>
              <p:cNvPr id="20498" name="Group 1097"/>
              <p:cNvGrpSpPr>
                <a:grpSpLocks/>
              </p:cNvGrpSpPr>
              <p:nvPr/>
            </p:nvGrpSpPr>
            <p:grpSpPr bwMode="auto">
              <a:xfrm>
                <a:off x="0" y="0"/>
                <a:ext cx="1557" cy="384"/>
                <a:chOff x="0" y="0"/>
                <a:chExt cx="1557" cy="384"/>
              </a:xfrm>
            </p:grpSpPr>
            <p:sp>
              <p:nvSpPr>
                <p:cNvPr id="20532" name="Rectangle 1084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501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10 Km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33" name="Rectangle 10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7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499" name="Group 1099"/>
              <p:cNvGrpSpPr>
                <a:grpSpLocks/>
              </p:cNvGrpSpPr>
              <p:nvPr/>
            </p:nvGrpSpPr>
            <p:grpSpPr bwMode="auto">
              <a:xfrm>
                <a:off x="1557" y="0"/>
                <a:ext cx="1086" cy="384"/>
                <a:chOff x="1557" y="0"/>
                <a:chExt cx="1086" cy="384"/>
              </a:xfrm>
            </p:grpSpPr>
            <p:sp>
              <p:nvSpPr>
                <p:cNvPr id="20530" name="Rectangle 1085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1030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Ciudad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31" name="Rectangle 1098"/>
                <p:cNvSpPr>
                  <a:spLocks noChangeArrowheads="1"/>
                </p:cNvSpPr>
                <p:nvPr/>
              </p:nvSpPr>
              <p:spPr bwMode="auto">
                <a:xfrm>
                  <a:off x="1557" y="0"/>
                  <a:ext cx="1086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0" name="Group 1101"/>
              <p:cNvGrpSpPr>
                <a:grpSpLocks/>
              </p:cNvGrpSpPr>
              <p:nvPr/>
            </p:nvGrpSpPr>
            <p:grpSpPr bwMode="auto">
              <a:xfrm>
                <a:off x="2643" y="0"/>
                <a:ext cx="1934" cy="384"/>
                <a:chOff x="2643" y="0"/>
                <a:chExt cx="1934" cy="384"/>
              </a:xfrm>
            </p:grpSpPr>
            <p:sp>
              <p:nvSpPr>
                <p:cNvPr id="20528" name="Rectangle 1086"/>
                <p:cNvSpPr>
                  <a:spLocks noChangeArrowheads="1"/>
                </p:cNvSpPr>
                <p:nvPr/>
              </p:nvSpPr>
              <p:spPr bwMode="auto">
                <a:xfrm>
                  <a:off x="2671" y="0"/>
                  <a:ext cx="1878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MAN – Metropolitan Área Network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29" name="Rectangle 1100"/>
                <p:cNvSpPr>
                  <a:spLocks noChangeArrowheads="1"/>
                </p:cNvSpPr>
                <p:nvPr/>
              </p:nvSpPr>
              <p:spPr bwMode="auto">
                <a:xfrm>
                  <a:off x="2643" y="0"/>
                  <a:ext cx="1934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1" name="Group 1103"/>
              <p:cNvGrpSpPr>
                <a:grpSpLocks/>
              </p:cNvGrpSpPr>
              <p:nvPr/>
            </p:nvGrpSpPr>
            <p:grpSpPr bwMode="auto">
              <a:xfrm>
                <a:off x="0" y="384"/>
                <a:ext cx="1557" cy="384"/>
                <a:chOff x="0" y="384"/>
                <a:chExt cx="1557" cy="384"/>
              </a:xfrm>
            </p:grpSpPr>
            <p:sp>
              <p:nvSpPr>
                <p:cNvPr id="20526" name="Rectangle 1087"/>
                <p:cNvSpPr>
                  <a:spLocks noChangeArrowheads="1"/>
                </p:cNvSpPr>
                <p:nvPr/>
              </p:nvSpPr>
              <p:spPr bwMode="auto">
                <a:xfrm>
                  <a:off x="28" y="384"/>
                  <a:ext cx="1501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100 Km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27" name="Rectangle 110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557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2" name="Group 1105"/>
              <p:cNvGrpSpPr>
                <a:grpSpLocks/>
              </p:cNvGrpSpPr>
              <p:nvPr/>
            </p:nvGrpSpPr>
            <p:grpSpPr bwMode="auto">
              <a:xfrm>
                <a:off x="1557" y="384"/>
                <a:ext cx="1086" cy="384"/>
                <a:chOff x="1557" y="384"/>
                <a:chExt cx="1086" cy="384"/>
              </a:xfrm>
            </p:grpSpPr>
            <p:sp>
              <p:nvSpPr>
                <p:cNvPr id="20524" name="Rectangle 1088"/>
                <p:cNvSpPr>
                  <a:spLocks noChangeArrowheads="1"/>
                </p:cNvSpPr>
                <p:nvPr/>
              </p:nvSpPr>
              <p:spPr bwMode="auto">
                <a:xfrm>
                  <a:off x="1585" y="384"/>
                  <a:ext cx="1030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País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25" name="Rectangle 1104"/>
                <p:cNvSpPr>
                  <a:spLocks noChangeArrowheads="1"/>
                </p:cNvSpPr>
                <p:nvPr/>
              </p:nvSpPr>
              <p:spPr bwMode="auto">
                <a:xfrm>
                  <a:off x="1557" y="384"/>
                  <a:ext cx="1086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3" name="Group 1107"/>
              <p:cNvGrpSpPr>
                <a:grpSpLocks/>
              </p:cNvGrpSpPr>
              <p:nvPr/>
            </p:nvGrpSpPr>
            <p:grpSpPr bwMode="auto">
              <a:xfrm>
                <a:off x="2643" y="384"/>
                <a:ext cx="1934" cy="384"/>
                <a:chOff x="2643" y="384"/>
                <a:chExt cx="1934" cy="384"/>
              </a:xfrm>
            </p:grpSpPr>
            <p:sp>
              <p:nvSpPr>
                <p:cNvPr id="20522" name="Rectangle 1089"/>
                <p:cNvSpPr>
                  <a:spLocks noChangeArrowheads="1"/>
                </p:cNvSpPr>
                <p:nvPr/>
              </p:nvSpPr>
              <p:spPr bwMode="auto">
                <a:xfrm>
                  <a:off x="2671" y="384"/>
                  <a:ext cx="1878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WAN – Wide Área Network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23" name="Rectangle 1106"/>
                <p:cNvSpPr>
                  <a:spLocks noChangeArrowheads="1"/>
                </p:cNvSpPr>
                <p:nvPr/>
              </p:nvSpPr>
              <p:spPr bwMode="auto">
                <a:xfrm>
                  <a:off x="2643" y="384"/>
                  <a:ext cx="1934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4" name="Group 1109"/>
              <p:cNvGrpSpPr>
                <a:grpSpLocks/>
              </p:cNvGrpSpPr>
              <p:nvPr/>
            </p:nvGrpSpPr>
            <p:grpSpPr bwMode="auto">
              <a:xfrm>
                <a:off x="0" y="768"/>
                <a:ext cx="1557" cy="384"/>
                <a:chOff x="0" y="768"/>
                <a:chExt cx="1557" cy="384"/>
              </a:xfrm>
            </p:grpSpPr>
            <p:sp>
              <p:nvSpPr>
                <p:cNvPr id="20520" name="Rectangle 1090"/>
                <p:cNvSpPr>
                  <a:spLocks noChangeArrowheads="1"/>
                </p:cNvSpPr>
                <p:nvPr/>
              </p:nvSpPr>
              <p:spPr bwMode="auto">
                <a:xfrm>
                  <a:off x="28" y="768"/>
                  <a:ext cx="1501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1.000 Km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21" name="Rectangle 110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557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5" name="Group 1111"/>
              <p:cNvGrpSpPr>
                <a:grpSpLocks/>
              </p:cNvGrpSpPr>
              <p:nvPr/>
            </p:nvGrpSpPr>
            <p:grpSpPr bwMode="auto">
              <a:xfrm>
                <a:off x="1557" y="768"/>
                <a:ext cx="1086" cy="384"/>
                <a:chOff x="1557" y="768"/>
                <a:chExt cx="1086" cy="384"/>
              </a:xfrm>
            </p:grpSpPr>
            <p:sp>
              <p:nvSpPr>
                <p:cNvPr id="20518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585" y="768"/>
                  <a:ext cx="1030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Continente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19" name="Rectangle 1110"/>
                <p:cNvSpPr>
                  <a:spLocks noChangeArrowheads="1"/>
                </p:cNvSpPr>
                <p:nvPr/>
              </p:nvSpPr>
              <p:spPr bwMode="auto">
                <a:xfrm>
                  <a:off x="1557" y="768"/>
                  <a:ext cx="1086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6" name="Group 1113"/>
              <p:cNvGrpSpPr>
                <a:grpSpLocks/>
              </p:cNvGrpSpPr>
              <p:nvPr/>
            </p:nvGrpSpPr>
            <p:grpSpPr bwMode="auto">
              <a:xfrm>
                <a:off x="2643" y="768"/>
                <a:ext cx="1934" cy="384"/>
                <a:chOff x="2643" y="768"/>
                <a:chExt cx="1934" cy="384"/>
              </a:xfrm>
            </p:grpSpPr>
            <p:sp>
              <p:nvSpPr>
                <p:cNvPr id="20516" name="Rectangle 1092"/>
                <p:cNvSpPr>
                  <a:spLocks noChangeArrowheads="1"/>
                </p:cNvSpPr>
                <p:nvPr/>
              </p:nvSpPr>
              <p:spPr bwMode="auto">
                <a:xfrm>
                  <a:off x="2671" y="768"/>
                  <a:ext cx="1878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WAN – Wide Área Network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17" name="Rectangle 1112"/>
                <p:cNvSpPr>
                  <a:spLocks noChangeArrowheads="1"/>
                </p:cNvSpPr>
                <p:nvPr/>
              </p:nvSpPr>
              <p:spPr bwMode="auto">
                <a:xfrm>
                  <a:off x="2643" y="768"/>
                  <a:ext cx="1934" cy="384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7" name="Group 1115"/>
              <p:cNvGrpSpPr>
                <a:grpSpLocks/>
              </p:cNvGrpSpPr>
              <p:nvPr/>
            </p:nvGrpSpPr>
            <p:grpSpPr bwMode="auto">
              <a:xfrm>
                <a:off x="0" y="1152"/>
                <a:ext cx="1557" cy="480"/>
                <a:chOff x="0" y="1152"/>
                <a:chExt cx="1557" cy="480"/>
              </a:xfrm>
            </p:grpSpPr>
            <p:sp>
              <p:nvSpPr>
                <p:cNvPr id="20514" name="Rectangle 1093"/>
                <p:cNvSpPr>
                  <a:spLocks noChangeArrowheads="1"/>
                </p:cNvSpPr>
                <p:nvPr/>
              </p:nvSpPr>
              <p:spPr bwMode="auto">
                <a:xfrm>
                  <a:off x="28" y="1152"/>
                  <a:ext cx="1501" cy="480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10.000 Km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15" name="Rectangle 1114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557" cy="480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8" name="Group 1117"/>
              <p:cNvGrpSpPr>
                <a:grpSpLocks/>
              </p:cNvGrpSpPr>
              <p:nvPr/>
            </p:nvGrpSpPr>
            <p:grpSpPr bwMode="auto">
              <a:xfrm>
                <a:off x="1557" y="1152"/>
                <a:ext cx="1086" cy="480"/>
                <a:chOff x="1557" y="1152"/>
                <a:chExt cx="1086" cy="480"/>
              </a:xfrm>
            </p:grpSpPr>
            <p:sp>
              <p:nvSpPr>
                <p:cNvPr id="20512" name="Rectangle 1094"/>
                <p:cNvSpPr>
                  <a:spLocks noChangeArrowheads="1"/>
                </p:cNvSpPr>
                <p:nvPr/>
              </p:nvSpPr>
              <p:spPr bwMode="auto">
                <a:xfrm>
                  <a:off x="1585" y="1152"/>
                  <a:ext cx="1030" cy="480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Tierra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13" name="Rectangle 1116"/>
                <p:cNvSpPr>
                  <a:spLocks noChangeArrowheads="1"/>
                </p:cNvSpPr>
                <p:nvPr/>
              </p:nvSpPr>
              <p:spPr bwMode="auto">
                <a:xfrm>
                  <a:off x="1557" y="1152"/>
                  <a:ext cx="1086" cy="480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509" name="Group 1119"/>
              <p:cNvGrpSpPr>
                <a:grpSpLocks/>
              </p:cNvGrpSpPr>
              <p:nvPr/>
            </p:nvGrpSpPr>
            <p:grpSpPr bwMode="auto">
              <a:xfrm>
                <a:off x="2643" y="1152"/>
                <a:ext cx="1934" cy="480"/>
                <a:chOff x="2643" y="1152"/>
                <a:chExt cx="1934" cy="480"/>
              </a:xfrm>
            </p:grpSpPr>
            <p:sp>
              <p:nvSpPr>
                <p:cNvPr id="20510" name="Rectangle 1095"/>
                <p:cNvSpPr>
                  <a:spLocks noChangeArrowheads="1"/>
                </p:cNvSpPr>
                <p:nvPr/>
              </p:nvSpPr>
              <p:spPr bwMode="auto">
                <a:xfrm>
                  <a:off x="2671" y="1152"/>
                  <a:ext cx="1878" cy="480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WAN – Wide Área Network</a:t>
                  </a:r>
                </a:p>
                <a:p>
                  <a:pPr algn="ctr"/>
                  <a:r>
                    <a:rPr lang="es-ES_tradnl" sz="20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Internet</a:t>
                  </a:r>
                </a:p>
                <a:p>
                  <a:pPr algn="ctr"/>
                  <a:endParaRPr lang="es-ES_tradnl" sz="20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11" name="Rectangle 1118"/>
                <p:cNvSpPr>
                  <a:spLocks noChangeArrowheads="1"/>
                </p:cNvSpPr>
                <p:nvPr/>
              </p:nvSpPr>
              <p:spPr bwMode="auto">
                <a:xfrm>
                  <a:off x="2643" y="1152"/>
                  <a:ext cx="1934" cy="480"/>
                </a:xfrm>
                <a:prstGeom prst="rect">
                  <a:avLst/>
                </a:prstGeom>
                <a:noFill/>
                <a:ln w="76200" cmpd="tri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sp>
          <p:nvSpPr>
            <p:cNvPr id="20497" name="Rectangle 1121"/>
            <p:cNvSpPr>
              <a:spLocks noChangeArrowheads="1"/>
            </p:cNvSpPr>
            <p:nvPr/>
          </p:nvSpPr>
          <p:spPr bwMode="auto">
            <a:xfrm>
              <a:off x="-3" y="-3"/>
              <a:ext cx="4583" cy="1638"/>
            </a:xfrm>
            <a:prstGeom prst="rect">
              <a:avLst/>
            </a:prstGeom>
            <a:noFill/>
            <a:ln w="76200" cmpd="tri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  <p:grpSp>
        <p:nvGrpSpPr>
          <p:cNvPr id="20484" name="Group 1134"/>
          <p:cNvGrpSpPr>
            <a:grpSpLocks/>
          </p:cNvGrpSpPr>
          <p:nvPr/>
        </p:nvGrpSpPr>
        <p:grpSpPr bwMode="auto">
          <a:xfrm>
            <a:off x="381000" y="1752600"/>
            <a:ext cx="8305800" cy="619125"/>
            <a:chOff x="-3" y="-3"/>
            <a:chExt cx="4583" cy="390"/>
          </a:xfrm>
        </p:grpSpPr>
        <p:grpSp>
          <p:nvGrpSpPr>
            <p:cNvPr id="20485" name="Group 1132"/>
            <p:cNvGrpSpPr>
              <a:grpSpLocks/>
            </p:cNvGrpSpPr>
            <p:nvPr/>
          </p:nvGrpSpPr>
          <p:grpSpPr bwMode="auto">
            <a:xfrm>
              <a:off x="0" y="0"/>
              <a:ext cx="4577" cy="384"/>
              <a:chOff x="0" y="0"/>
              <a:chExt cx="4577" cy="384"/>
            </a:xfrm>
          </p:grpSpPr>
          <p:grpSp>
            <p:nvGrpSpPr>
              <p:cNvPr id="20487" name="Group 1127"/>
              <p:cNvGrpSpPr>
                <a:grpSpLocks/>
              </p:cNvGrpSpPr>
              <p:nvPr/>
            </p:nvGrpSpPr>
            <p:grpSpPr bwMode="auto">
              <a:xfrm>
                <a:off x="0" y="0"/>
                <a:ext cx="1557" cy="384"/>
                <a:chOff x="0" y="0"/>
                <a:chExt cx="1557" cy="384"/>
              </a:xfrm>
            </p:grpSpPr>
            <p:sp>
              <p:nvSpPr>
                <p:cNvPr id="20494" name="Rectangle 1123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501" cy="384"/>
                </a:xfrm>
                <a:prstGeom prst="rect">
                  <a:avLst/>
                </a:prstGeom>
                <a:noFill/>
                <a:ln w="762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6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Distancia entre Procesadores</a:t>
                  </a:r>
                  <a:endParaRPr lang="es-ES_tradnl" sz="1600">
                    <a:solidFill>
                      <a:schemeClr val="tx2"/>
                    </a:solidFill>
                    <a:latin typeface="Verdana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s-ES_tradnl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495" name="Rectangle 11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57" cy="384"/>
                </a:xfrm>
                <a:prstGeom prst="rect">
                  <a:avLst/>
                </a:prstGeom>
                <a:noFill/>
                <a:ln w="762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488" name="Group 1129"/>
              <p:cNvGrpSpPr>
                <a:grpSpLocks/>
              </p:cNvGrpSpPr>
              <p:nvPr/>
            </p:nvGrpSpPr>
            <p:grpSpPr bwMode="auto">
              <a:xfrm>
                <a:off x="1557" y="0"/>
                <a:ext cx="1086" cy="384"/>
                <a:chOff x="1557" y="0"/>
                <a:chExt cx="1086" cy="384"/>
              </a:xfrm>
            </p:grpSpPr>
            <p:sp>
              <p:nvSpPr>
                <p:cNvPr id="20492" name="Rectangle 1124"/>
                <p:cNvSpPr>
                  <a:spLocks noChangeArrowheads="1"/>
                </p:cNvSpPr>
                <p:nvPr/>
              </p:nvSpPr>
              <p:spPr bwMode="auto">
                <a:xfrm>
                  <a:off x="1585" y="0"/>
                  <a:ext cx="1030" cy="384"/>
                </a:xfrm>
                <a:prstGeom prst="rect">
                  <a:avLst/>
                </a:prstGeom>
                <a:noFill/>
                <a:ln w="762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6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Lugar Geográfico</a:t>
                  </a:r>
                  <a:endParaRPr lang="es-ES_tradnl" sz="1600">
                    <a:solidFill>
                      <a:schemeClr val="tx2"/>
                    </a:solidFill>
                    <a:latin typeface="Verdana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s-ES_tradnl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493" name="Rectangle 1128"/>
                <p:cNvSpPr>
                  <a:spLocks noChangeArrowheads="1"/>
                </p:cNvSpPr>
                <p:nvPr/>
              </p:nvSpPr>
              <p:spPr bwMode="auto">
                <a:xfrm>
                  <a:off x="1557" y="0"/>
                  <a:ext cx="1086" cy="384"/>
                </a:xfrm>
                <a:prstGeom prst="rect">
                  <a:avLst/>
                </a:prstGeom>
                <a:noFill/>
                <a:ln w="762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  <p:grpSp>
            <p:nvGrpSpPr>
              <p:cNvPr id="20489" name="Group 1131"/>
              <p:cNvGrpSpPr>
                <a:grpSpLocks/>
              </p:cNvGrpSpPr>
              <p:nvPr/>
            </p:nvGrpSpPr>
            <p:grpSpPr bwMode="auto">
              <a:xfrm>
                <a:off x="2643" y="0"/>
                <a:ext cx="1934" cy="384"/>
                <a:chOff x="2643" y="0"/>
                <a:chExt cx="1934" cy="384"/>
              </a:xfrm>
            </p:grpSpPr>
            <p:sp>
              <p:nvSpPr>
                <p:cNvPr id="20490" name="Rectangle 1125"/>
                <p:cNvSpPr>
                  <a:spLocks noChangeArrowheads="1"/>
                </p:cNvSpPr>
                <p:nvPr/>
              </p:nvSpPr>
              <p:spPr bwMode="auto">
                <a:xfrm>
                  <a:off x="2671" y="0"/>
                  <a:ext cx="1878" cy="384"/>
                </a:xfrm>
                <a:prstGeom prst="rect">
                  <a:avLst/>
                </a:prstGeom>
                <a:noFill/>
                <a:ln w="762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s-ES_tradnl" sz="1600" b="1">
                      <a:solidFill>
                        <a:schemeClr val="tx2"/>
                      </a:solidFill>
                      <a:latin typeface="Verdana" pitchFamily="34" charset="0"/>
                      <a:ea typeface="Arial Unicode MS" pitchFamily="34" charset="-128"/>
                      <a:cs typeface="Arial Unicode MS" pitchFamily="34" charset="-128"/>
                    </a:rPr>
                    <a:t>Ejemplo</a:t>
                  </a:r>
                  <a:endParaRPr lang="es-ES_tradnl" sz="1600">
                    <a:solidFill>
                      <a:schemeClr val="tx2"/>
                    </a:solidFill>
                    <a:latin typeface="Verdana" pitchFamily="34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/>
                  <a:endParaRPr lang="es-ES_tradnl" sz="16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491" name="Rectangle 1130"/>
                <p:cNvSpPr>
                  <a:spLocks noChangeArrowheads="1"/>
                </p:cNvSpPr>
                <p:nvPr/>
              </p:nvSpPr>
              <p:spPr bwMode="auto">
                <a:xfrm>
                  <a:off x="2643" y="0"/>
                  <a:ext cx="1934" cy="384"/>
                </a:xfrm>
                <a:prstGeom prst="rect">
                  <a:avLst/>
                </a:prstGeom>
                <a:noFill/>
                <a:ln w="762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s-ES"/>
                </a:p>
              </p:txBody>
            </p:sp>
          </p:grpSp>
        </p:grpSp>
        <p:sp>
          <p:nvSpPr>
            <p:cNvPr id="20486" name="Rectangle 1133"/>
            <p:cNvSpPr>
              <a:spLocks noChangeArrowheads="1"/>
            </p:cNvSpPr>
            <p:nvPr/>
          </p:nvSpPr>
          <p:spPr bwMode="auto">
            <a:xfrm>
              <a:off x="-3" y="-3"/>
              <a:ext cx="4583" cy="390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PAN 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Personal Area Network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Red de Comunicaciones para Terminales que conectan de usuarios dentro de un área muy limitada. (Piso – Habitación).</a:t>
            </a:r>
          </a:p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Su definición fue resultante de la aplicación de comunicaciones inalámbricas y espectro disperso.</a:t>
            </a:r>
          </a:p>
          <a:p>
            <a:pPr>
              <a:lnSpc>
                <a:spcPct val="90000"/>
              </a:lnSpc>
            </a:pPr>
            <a:r>
              <a:rPr lang="es-AR" b="1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Bluetooth</a:t>
            </a:r>
            <a:r>
              <a:rPr lang="es-AR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, una tecnología que permite la interconexión de los diferentes dispositivos móviles personales</a:t>
            </a:r>
            <a:r>
              <a:rPr lang="es-AR" i="1" smtClean="0">
                <a:solidFill>
                  <a:schemeClr val="bg1"/>
                </a:solidFill>
                <a:latin typeface="Arial" charset="0"/>
              </a:rPr>
              <a:t> </a:t>
            </a:r>
            <a:endParaRPr lang="es-ES_tradnl" i="1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HAN 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Home Area Network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55295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Red de Comunicaciones  Hogareña para Terminales que conectan de usuarios dentro de un área muy limitada. (Piso – Habitaciónes o ambientes).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Su definición fue resultante de la aplicación de comunicaciones inalámbricas y comunicación de empresas que ofrecen servicios de “Triple Play”.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LAN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Local Area Network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4196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Red de Comunicaciones para Computadoras que sirve a la conexión de usuarios dentro de un área geográficamente limitada.</a:t>
            </a:r>
          </a:p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Red de Área Local o Red de Computadoras Personales dentro de un área confinada que se compone de Servidores, Estaciones de Trabajo, Sistemas Operativos de Redes y Un Enlace de Comunicaciones.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1143000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INTRANET</a:t>
            </a:r>
            <a:endParaRPr lang="es-ES_tradnl" b="1" smtClean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7244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LAN o MAN que utiliza las tecnologías de Internet .</a:t>
            </a:r>
          </a:p>
          <a:p>
            <a:pPr algn="just">
              <a:lnSpc>
                <a:spcPct val="90000"/>
              </a:lnSpc>
            </a:pPr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Brindan a los usuarios la capacidad de compartir dinámicamente recursos internos de la misma forma que los usuarios de Internet lo hacen. </a:t>
            </a:r>
          </a:p>
          <a:p>
            <a:pPr algn="just">
              <a:lnSpc>
                <a:spcPct val="90000"/>
              </a:lnSpc>
            </a:pPr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Puede tener o no los Servicios de Internet.</a:t>
            </a:r>
          </a:p>
          <a:p>
            <a:pPr algn="just">
              <a:lnSpc>
                <a:spcPct val="90000"/>
              </a:lnSpc>
            </a:pPr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Una Intranet necesita de:</a:t>
            </a:r>
          </a:p>
          <a:p>
            <a:pPr lvl="2" algn="just">
              <a:lnSpc>
                <a:spcPct val="90000"/>
              </a:lnSpc>
            </a:pPr>
            <a:r>
              <a:rPr lang="es-ES_tradnl" sz="2000" i="1" smtClean="0">
                <a:solidFill>
                  <a:schemeClr val="bg1"/>
                </a:solidFill>
                <a:latin typeface="Arial" charset="0"/>
              </a:rPr>
              <a:t>· </a:t>
            </a:r>
            <a:r>
              <a:rPr lang="es-ES_tradnl" sz="2000" b="1" i="1" smtClean="0">
                <a:solidFill>
                  <a:schemeClr val="bg1"/>
                </a:solidFill>
                <a:latin typeface="Arial" charset="0"/>
              </a:rPr>
              <a:t>TCP/IP </a:t>
            </a:r>
          </a:p>
          <a:p>
            <a:pPr lvl="2" algn="just">
              <a:lnSpc>
                <a:spcPct val="90000"/>
              </a:lnSpc>
            </a:pPr>
            <a:r>
              <a:rPr lang="es-ES_tradnl" sz="2000" b="1" i="1" smtClean="0">
                <a:solidFill>
                  <a:schemeClr val="bg1"/>
                </a:solidFill>
                <a:latin typeface="Arial" charset="0"/>
              </a:rPr>
              <a:t>· Un Navegador de Web (Clientes)</a:t>
            </a:r>
          </a:p>
          <a:p>
            <a:pPr lvl="2" algn="just">
              <a:lnSpc>
                <a:spcPct val="90000"/>
              </a:lnSpc>
            </a:pPr>
            <a:r>
              <a:rPr lang="es-ES_tradnl" sz="2000" b="1" i="1" smtClean="0">
                <a:solidFill>
                  <a:schemeClr val="bg1"/>
                </a:solidFill>
                <a:latin typeface="Arial" charset="0"/>
              </a:rPr>
              <a:t>· Un servidor de Web (Servidor)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413398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</a:t>
            </a:r>
            <a:r>
              <a:rPr lang="es-AR" b="1" i="1" u="sng">
                <a:solidFill>
                  <a:srgbClr val="333399"/>
                </a:solidFill>
                <a:latin typeface="Arial" charset="0"/>
              </a:rPr>
              <a:t>Comunicaciones </a:t>
            </a:r>
            <a:r>
              <a:rPr lang="es-AR" b="1" i="1" u="sng" smtClean="0">
                <a:solidFill>
                  <a:srgbClr val="333399"/>
                </a:solidFill>
                <a:latin typeface="Arial" charset="0"/>
              </a:rPr>
              <a:t>0013</a:t>
            </a:r>
            <a:br>
              <a:rPr lang="es-AR" b="1" i="1" u="sng" smtClean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smtClean="0">
                <a:solidFill>
                  <a:srgbClr val="333399"/>
                </a:solidFill>
                <a:latin typeface="Arial" charset="0"/>
              </a:rPr>
              <a:t>Unidad </a:t>
            </a: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2712" y="3786188"/>
            <a:ext cx="6400800" cy="2716212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s-ES_tradnl" sz="2400" b="1" i="1" dirty="0" smtClean="0">
              <a:solidFill>
                <a:srgbClr val="333399"/>
              </a:solidFill>
              <a:latin typeface="Arial" charset="0"/>
              <a:ea typeface="+mj-ea"/>
              <a:cs typeface="+mj-cs"/>
            </a:endParaRPr>
          </a:p>
          <a:p>
            <a:pPr>
              <a:lnSpc>
                <a:spcPct val="80000"/>
              </a:lnSpc>
            </a:pPr>
            <a:r>
              <a:rPr lang="es-ES_tradnl" sz="2400" b="1" i="1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COMUNICACIONES , CONCEPTOS.</a:t>
            </a:r>
          </a:p>
          <a:p>
            <a:pPr>
              <a:lnSpc>
                <a:spcPct val="80000"/>
              </a:lnSpc>
            </a:pPr>
            <a:r>
              <a:rPr lang="es-ES_tradnl" sz="2400" b="1" i="1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MULTIPLEXACIÓN</a:t>
            </a:r>
          </a:p>
          <a:p>
            <a:pPr>
              <a:lnSpc>
                <a:spcPct val="80000"/>
              </a:lnSpc>
            </a:pPr>
            <a:r>
              <a:rPr lang="es-ES_tradnl" sz="2400" b="1" i="1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ATENUACION Y RUIDO</a:t>
            </a:r>
          </a:p>
          <a:p>
            <a:pPr>
              <a:lnSpc>
                <a:spcPct val="80000"/>
              </a:lnSpc>
            </a:pPr>
            <a:r>
              <a:rPr lang="es-ES_tradnl" sz="2400" b="1" i="1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PROTOCOLOS – MODELO OSI</a:t>
            </a:r>
          </a:p>
          <a:p>
            <a:pPr>
              <a:lnSpc>
                <a:spcPct val="80000"/>
              </a:lnSpc>
            </a:pPr>
            <a:r>
              <a:rPr lang="es-AR" sz="2400" b="1" i="1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0916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001000" cy="9906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/>
            </a:r>
            <a:br>
              <a:rPr lang="es-ES_tradnl" i="1" smtClean="0">
                <a:solidFill>
                  <a:schemeClr val="bg1"/>
                </a:solidFill>
                <a:latin typeface="Arial" charset="0"/>
              </a:rPr>
            </a:b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EXTRANET</a:t>
            </a:r>
            <a:br>
              <a:rPr lang="es-ES_tradnl" i="1" smtClean="0">
                <a:solidFill>
                  <a:schemeClr val="bg1"/>
                </a:solidFill>
                <a:latin typeface="Arial" charset="0"/>
              </a:rPr>
            </a:b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610600" cy="51054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WAN  </a:t>
            </a:r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 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Vista desde la Intranet .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Brindan los servicios de Internet.</a:t>
            </a:r>
          </a:p>
          <a:p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Una Intranet es separada de la Extranet por :</a:t>
            </a:r>
          </a:p>
          <a:p>
            <a:pPr lvl="1"/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Un Servidor que las separa como Barrera de Seguridad la Intranet de la Extranet.</a:t>
            </a:r>
          </a:p>
          <a:p>
            <a:pPr lvl="1"/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Un Servidor que traduce las direcciones de Intranet a la Extranet (IPV-4).</a:t>
            </a:r>
          </a:p>
          <a:p>
            <a:pPr lvl="1"/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Un Servidor que Entrega los servicios de la Extranet a la Intranet de acuerdo a Políticas de la Organización.</a:t>
            </a:r>
            <a:endParaRPr lang="es-ES_tradnl" b="1" i="1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91400" cy="1295400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 </a:t>
            </a:r>
            <a:br>
              <a:rPr lang="es-ES_tradnl" b="1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i="1" smtClean="0">
                <a:latin typeface="Arial" charset="0"/>
              </a:rPr>
              <a:t>Metropolitan  Area Network</a:t>
            </a:r>
            <a:endParaRPr lang="es-ES_tradnl" smtClean="0">
              <a:latin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10600" cy="3886200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s-ES_tradnl" i="1" smtClean="0">
                <a:solidFill>
                  <a:schemeClr val="accent1"/>
                </a:solidFill>
                <a:latin typeface="Arial" charset="0"/>
              </a:rPr>
              <a:t>Red de Comunicaciones Pública o Privada que cubre un Area Geográfica limitada como una Ciudad, Suburbio o Área Metropolitana.</a:t>
            </a:r>
          </a:p>
          <a:p>
            <a:pPr algn="just"/>
            <a:r>
              <a:rPr lang="es-ES_tradnl" i="1" smtClean="0">
                <a:solidFill>
                  <a:schemeClr val="accent1"/>
                </a:solidFill>
                <a:latin typeface="Arial" charset="0"/>
              </a:rPr>
              <a:t>Pueden ser la consecuencia de la unión de varias LANs  utilizando facilidades de comunicaciones ( Gateways, Bridges, Etc).</a:t>
            </a:r>
            <a:r>
              <a:rPr lang="es-ES_tradnl" smtClean="0">
                <a:solidFill>
                  <a:schemeClr val="accent1"/>
                </a:solidFill>
                <a:latin typeface="Arial" charset="0"/>
              </a:rPr>
              <a:t>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467600" cy="1371600"/>
          </a:xfrm>
          <a:solidFill>
            <a:schemeClr val="bg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</a:t>
            </a:r>
            <a:r>
              <a:rPr lang="es-ES_tradnl" b="1" i="1" smtClean="0">
                <a:solidFill>
                  <a:schemeClr val="accent1"/>
                </a:solidFill>
                <a:latin typeface="Arial" charset="0"/>
              </a:rPr>
              <a:t/>
            </a:r>
            <a:br>
              <a:rPr lang="es-ES_tradnl" b="1" i="1" smtClean="0">
                <a:solidFill>
                  <a:schemeClr val="accent1"/>
                </a:solidFill>
                <a:latin typeface="Arial" charset="0"/>
              </a:rPr>
            </a:br>
            <a:r>
              <a:rPr lang="es-ES_tradnl" i="1" smtClean="0">
                <a:solidFill>
                  <a:schemeClr val="accent1"/>
                </a:solidFill>
                <a:latin typeface="Arial" charset="0"/>
              </a:rPr>
              <a:t>Wide  Area Network</a:t>
            </a:r>
            <a:endParaRPr lang="es-ES_tradnl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229600" cy="4191000"/>
          </a:xfrm>
          <a:solidFill>
            <a:schemeClr val="accent1"/>
          </a:solidFill>
          <a:ln w="76200">
            <a:solidFill>
              <a:srgbClr val="339966"/>
            </a:solidFill>
          </a:ln>
        </p:spPr>
        <p:txBody>
          <a:bodyPr/>
          <a:lstStyle/>
          <a:p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Red de Comunicaciones Pública o Privada que cubre un Area Geográfica Amplia o Extensa como Estados o Países. </a:t>
            </a:r>
          </a:p>
          <a:p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Pueden ser la consecuencia de la unión de varias MANs  utilizando facilidades de comunicaciones . </a:t>
            </a:r>
          </a:p>
          <a:p>
            <a:r>
              <a:rPr lang="es-MX" sz="2800" i="1" smtClean="0">
                <a:solidFill>
                  <a:schemeClr val="bg1"/>
                </a:solidFill>
                <a:latin typeface="Arial" charset="0"/>
              </a:rPr>
              <a:t>L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</a:rPr>
              <a:t>as redes de área amplia típicamente tienen topologías irregulares. </a:t>
            </a:r>
            <a:r>
              <a:rPr lang="es-ES_tradnl" sz="2800" i="1" smtClean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chemeClr val="bg1"/>
                </a:solidFill>
                <a:latin typeface="Arial" charset="0"/>
              </a:rPr>
              <a:t>SAN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Storage Área Network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8006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ed dedicada al almacenamiento de datos</a:t>
            </a: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endParaRPr lang="es-MX" sz="2800" i="1" smtClean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ed cuyo propósito primario es la </a:t>
            </a: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ransferencia de datos entre sistemas computacionales </a:t>
            </a: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,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elementos de almacenamiento y entre elementos de almacenamiento</a:t>
            </a: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nfraestructura de comunicación</a:t>
            </a: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es</a:t>
            </a:r>
            <a:r>
              <a:rPr lang="es-AR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que provee conexiones físicas, y una capa de administración que organiza las conexiones, elementos de almacenamiento y sistemas computacionales de modo que la transferencia de los datos sea segura y robusta </a:t>
            </a:r>
            <a:r>
              <a:rPr lang="es-MX" sz="2800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</a:t>
            </a:r>
            <a:endParaRPr lang="es-ES_tradnl" sz="2800" i="1" smtClean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chemeClr val="bg1"/>
                </a:solidFill>
                <a:latin typeface="Arial" charset="0"/>
              </a:rPr>
              <a:t>SAN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Storage Área Network</a:t>
            </a:r>
            <a:endParaRPr lang="es-ES_tradnl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895600" y="3124200"/>
            <a:ext cx="3352800" cy="914400"/>
          </a:xfrm>
          <a:solidFill>
            <a:schemeClr val="accent1"/>
          </a:solidFill>
        </p:spPr>
        <p:txBody>
          <a:bodyPr/>
          <a:lstStyle/>
          <a:p>
            <a:r>
              <a:rPr lang="es-MX" smtClean="0">
                <a:solidFill>
                  <a:schemeClr val="bg1"/>
                </a:solidFill>
              </a:rPr>
              <a:t>Grafico de SAN</a:t>
            </a:r>
            <a:endParaRPr lang="es-AR" smtClean="0">
              <a:solidFill>
                <a:schemeClr val="bg1"/>
              </a:solidFill>
            </a:endParaRP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28600" y="1752600"/>
          <a:ext cx="861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n de mapa de bits" r:id="rId4" imgW="3251367" imgH="1790792" progId="PBrush">
                  <p:embed/>
                </p:oleObj>
              </mc:Choice>
              <mc:Fallback>
                <p:oleObj name="Imagen de mapa de bits" r:id="rId4" imgW="3251367" imgH="179079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20000" contrast="2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610600" cy="4800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762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990600"/>
          </a:xfrm>
        </p:spPr>
        <p:txBody>
          <a:bodyPr/>
          <a:lstStyle/>
          <a:p>
            <a:r>
              <a:rPr lang="es-ES_tradnl" sz="4800" i="1" u="sng" smtClean="0">
                <a:latin typeface="Arial" charset="0"/>
              </a:rPr>
              <a:t>Topología o Red en BUS</a:t>
            </a:r>
            <a:br>
              <a:rPr lang="es-ES_tradnl" sz="4800" i="1" u="sng" smtClean="0">
                <a:latin typeface="Arial" charset="0"/>
              </a:rPr>
            </a:br>
            <a:endParaRPr lang="es-ES_tradnl" sz="4800" i="1" u="sng" smtClean="0">
              <a:latin typeface="Arial" charset="0"/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76600" y="3429000"/>
            <a:ext cx="2514600" cy="685800"/>
          </a:xfrm>
        </p:spPr>
        <p:txBody>
          <a:bodyPr/>
          <a:lstStyle/>
          <a:p>
            <a:r>
              <a:rPr lang="es-ES_tradnl" smtClean="0"/>
              <a:t>Gráfico 6.5</a:t>
            </a:r>
          </a:p>
        </p:txBody>
      </p:sp>
      <p:sp>
        <p:nvSpPr>
          <p:cNvPr id="29700" name="Rectangle 1030"/>
          <p:cNvSpPr>
            <a:spLocks noChangeArrowheads="1"/>
          </p:cNvSpPr>
          <p:nvPr/>
        </p:nvSpPr>
        <p:spPr bwMode="auto">
          <a:xfrm>
            <a:off x="2133600" y="265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29701" name="Picture 1031" descr="F6_5"/>
          <p:cNvPicPr>
            <a:picLocks noChangeAspect="1" noChangeArrowheads="1"/>
          </p:cNvPicPr>
          <p:nvPr/>
        </p:nvPicPr>
        <p:blipFill>
          <a:blip r:embed="rId3" cstate="print">
            <a:lum bright="-48000" contrast="98000"/>
          </a:blip>
          <a:srcRect/>
          <a:stretch>
            <a:fillRect/>
          </a:stretch>
        </p:blipFill>
        <p:spPr bwMode="auto">
          <a:xfrm>
            <a:off x="457200" y="1828800"/>
            <a:ext cx="838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1143000"/>
          </a:xfrm>
          <a:solidFill>
            <a:schemeClr val="bg1"/>
          </a:solidFill>
        </p:spPr>
        <p:txBody>
          <a:bodyPr/>
          <a:lstStyle/>
          <a:p>
            <a:r>
              <a:rPr lang="es-ES_tradnl" sz="3600" b="1" i="1" u="sng" smtClean="0">
                <a:latin typeface="Arial" charset="0"/>
              </a:rPr>
              <a:t>Topología de Canal o Bus</a:t>
            </a:r>
            <a:br>
              <a:rPr lang="es-ES_tradnl" sz="3600" b="1" i="1" u="sng" smtClean="0">
                <a:latin typeface="Arial" charset="0"/>
              </a:rPr>
            </a:br>
            <a:r>
              <a:rPr lang="es-ES_tradnl" sz="3600" b="1" i="1" u="sng" smtClean="0">
                <a:latin typeface="Arial" charset="0"/>
              </a:rPr>
              <a:t>Características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Todos los equipos están conectados al Canal </a:t>
            </a:r>
            <a:r>
              <a:rPr lang="es-ES_tradnl" i="1" smtClean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</a:t>
            </a: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 Pasivos</a:t>
            </a:r>
          </a:p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La Responsabilidad de la Administración de la Red recae en cada Nodo a través del protocolo empleado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 3" pitchFamily="18" charset="2"/>
              <a:buChar char=""/>
            </a:pPr>
            <a:r>
              <a:rPr lang="es-ES_tradnl" sz="3200" i="1" smtClean="0">
                <a:solidFill>
                  <a:schemeClr val="tx2"/>
                </a:solidFill>
                <a:latin typeface="Arial" charset="0"/>
              </a:rPr>
              <a:t>Cada Nodo envía datos a la red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 3" pitchFamily="18" charset="2"/>
              <a:buChar char=""/>
            </a:pPr>
            <a:r>
              <a:rPr lang="es-ES_tradnl" sz="3200" i="1" smtClean="0">
                <a:solidFill>
                  <a:schemeClr val="tx2"/>
                </a:solidFill>
                <a:latin typeface="Arial" charset="0"/>
              </a:rPr>
              <a:t>Cada Nodo rescata datos que deben recibir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086600" cy="1143000"/>
          </a:xfrm>
          <a:solidFill>
            <a:schemeClr val="tx2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rgbClr val="006699"/>
                </a:solidFill>
                <a:latin typeface="Arial" charset="0"/>
              </a:rPr>
              <a:t>Topología de Canal o Bus</a:t>
            </a:r>
            <a:br>
              <a:rPr lang="es-ES_tradnl" sz="3600" b="1" i="1" u="sng" smtClean="0">
                <a:solidFill>
                  <a:srgbClr val="006699"/>
                </a:solidFill>
                <a:latin typeface="Arial" charset="0"/>
              </a:rPr>
            </a:br>
            <a:r>
              <a:rPr lang="es-ES_tradnl" sz="3600" b="1" i="1" u="sng" smtClean="0">
                <a:solidFill>
                  <a:srgbClr val="006699"/>
                </a:solidFill>
                <a:latin typeface="Arial" charset="0"/>
              </a:rPr>
              <a:t>Características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105400"/>
          </a:xfrm>
          <a:solidFill>
            <a:schemeClr val="bg1"/>
          </a:solidFill>
        </p:spPr>
        <p:txBody>
          <a:bodyPr/>
          <a:lstStyle/>
          <a:p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Son altamente confiables pero pueden tener problemas de Colisión de Mensajes </a:t>
            </a:r>
            <a:r>
              <a:rPr lang="es-ES_tradnl" i="1" smtClean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</a:t>
            </a: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 Cantidad Limitada de máquinas conectadas.</a:t>
            </a:r>
          </a:p>
          <a:p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Se pueden agregar/suprimir estaciones</a:t>
            </a:r>
          </a:p>
          <a:p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La caída de un nodo no produce la caída de la red.</a:t>
            </a:r>
          </a:p>
          <a:p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El corte del canal produce la caída de la Red. </a:t>
            </a:r>
          </a:p>
          <a:p>
            <a:endParaRPr lang="es-ES_tradnl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543800" cy="1143000"/>
          </a:xfrm>
          <a:solidFill>
            <a:schemeClr val="bg1"/>
          </a:solidFill>
        </p:spPr>
        <p:txBody>
          <a:bodyPr/>
          <a:lstStyle/>
          <a:p>
            <a:r>
              <a:rPr lang="es-ES_tradnl" sz="3600" b="1" i="1" u="sng" smtClean="0">
                <a:latin typeface="Arial" charset="0"/>
              </a:rPr>
              <a:t>Ejemplos - Ethernet (Bus)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2590800"/>
            <a:ext cx="2286000" cy="1143000"/>
          </a:xfrm>
        </p:spPr>
        <p:txBody>
          <a:bodyPr/>
          <a:lstStyle/>
          <a:p>
            <a:r>
              <a:rPr lang="es-ES_tradnl" smtClean="0"/>
              <a:t>Figura 6.6</a:t>
            </a:r>
          </a:p>
        </p:txBody>
      </p:sp>
      <p:pic>
        <p:nvPicPr>
          <p:cNvPr id="32778" name="Picture 10" descr="Ethernet"/>
          <p:cNvPicPr>
            <a:picLocks noChangeAspect="1" noChangeArrowheads="1"/>
          </p:cNvPicPr>
          <p:nvPr/>
        </p:nvPicPr>
        <p:blipFill>
          <a:blip r:embed="rId3" cstate="print">
            <a:lum bright="-48000" contrast="98000"/>
          </a:blip>
          <a:srcRect/>
          <a:stretch>
            <a:fillRect/>
          </a:stretch>
        </p:blipFill>
        <p:spPr bwMode="auto">
          <a:xfrm>
            <a:off x="468313" y="1412875"/>
            <a:ext cx="8207375" cy="4870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43800" cy="1143000"/>
          </a:xfrm>
          <a:solidFill>
            <a:schemeClr val="tx2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Ethernet (Bus)- Características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953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Las Computadoras Transmiten Paquetes</a:t>
            </a:r>
          </a:p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Mientras una transmite las demás esperan</a:t>
            </a:r>
          </a:p>
          <a:p>
            <a:pPr>
              <a:lnSpc>
                <a:spcPct val="90000"/>
              </a:lnSpc>
            </a:pP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Sistema distribuido de coordinación (CSMA)</a:t>
            </a:r>
          </a:p>
          <a:p>
            <a:pPr lvl="1">
              <a:lnSpc>
                <a:spcPct val="90000"/>
              </a:lnSpc>
            </a:pPr>
            <a:r>
              <a:rPr lang="es-ES_tradnl" sz="3200" i="1" smtClean="0">
                <a:solidFill>
                  <a:schemeClr val="tx2"/>
                </a:solidFill>
                <a:latin typeface="Arial" charset="0"/>
              </a:rPr>
              <a:t>Detección de Portadora de Acceso múltiple</a:t>
            </a:r>
          </a:p>
          <a:p>
            <a:pPr lvl="1">
              <a:lnSpc>
                <a:spcPct val="90000"/>
              </a:lnSpc>
            </a:pPr>
            <a:r>
              <a:rPr lang="es-ES_tradnl" sz="3200" i="1" smtClean="0">
                <a:solidFill>
                  <a:schemeClr val="tx2"/>
                </a:solidFill>
                <a:latin typeface="Arial" charset="0"/>
              </a:rPr>
              <a:t>Se transmiten paquetes si no esta en uso el Cable</a:t>
            </a:r>
          </a:p>
          <a:p>
            <a:pPr lvl="3">
              <a:lnSpc>
                <a:spcPct val="90000"/>
              </a:lnSpc>
            </a:pPr>
            <a:r>
              <a:rPr lang="es-ES_tradnl" sz="3200" b="1" i="1" smtClean="0">
                <a:solidFill>
                  <a:schemeClr val="tx2"/>
                </a:solidFill>
                <a:latin typeface="Arial" charset="0"/>
              </a:rPr>
              <a:t>COLISIONES</a:t>
            </a:r>
            <a:r>
              <a:rPr lang="es-ES_tradnl" sz="2800" b="1" i="1" smtClean="0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defRPr/>
            </a:pPr>
            <a:r>
              <a:rPr lang="es-ES_tradnl" sz="3600" b="1" i="1" smtClean="0">
                <a:solidFill>
                  <a:srgbClr val="333399"/>
                </a:solidFill>
                <a:latin typeface="Arial" charset="0"/>
              </a:rPr>
              <a:t>REDES DE COMPUTADORAS</a:t>
            </a:r>
            <a:br>
              <a:rPr lang="es-ES_tradnl" sz="3600" b="1" i="1" smtClean="0">
                <a:solidFill>
                  <a:srgbClr val="333399"/>
                </a:solidFill>
                <a:latin typeface="Arial" charset="0"/>
              </a:rPr>
            </a:br>
            <a:r>
              <a:rPr lang="es-ES_tradnl" sz="3600" b="1" i="1" smtClean="0">
                <a:solidFill>
                  <a:srgbClr val="333399"/>
                </a:solidFill>
                <a:latin typeface="Arial" charset="0"/>
              </a:rPr>
              <a:t>DEFINICION</a:t>
            </a:r>
            <a:endParaRPr lang="es-AR" sz="3600" b="1" i="1" smtClean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695844"/>
          </a:xfr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s-ES_tradnl" sz="2400" b="1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Las redes  son  sistemas  de  canales  de comunicación que constan de  conjunto  de  elementos denominados "NODOS";que se interconectan de alguna manera. </a:t>
            </a:r>
          </a:p>
          <a:p>
            <a:pPr algn="just">
              <a:buFontTx/>
              <a:buNone/>
            </a:pPr>
            <a:r>
              <a:rPr lang="es-ES_tradnl" sz="2400" b="1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 </a:t>
            </a:r>
            <a:endParaRPr lang="es-AR" sz="24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just"/>
            <a:r>
              <a:rPr lang="es-ES_tradnl" sz="2400" b="1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Las comunicaciones mediante  redes  permiten  establecer  contacto  cuando se necesita entre determinados  procesadores  o terminales que utilizan portadoras comunes u otros medios de comunicación.</a:t>
            </a:r>
            <a:endParaRPr lang="es-AR" sz="24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r>
              <a:rPr lang="es-ES_tradnl" sz="2400" b="1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 </a:t>
            </a:r>
            <a:endParaRPr lang="es-AR" sz="24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just"/>
            <a:r>
              <a:rPr lang="es-ES_tradnl" sz="2400" b="1" i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Como todo sistema computarizado su composición es a base de Software y Hardware.</a:t>
            </a:r>
            <a:endParaRPr lang="es-AR" sz="2400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s-AR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152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Ethernet (Bus)- Características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Solución de las colisiones</a:t>
            </a:r>
            <a:r>
              <a:rPr lang="es-ES_tradnl" i="1" smtClean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 </a:t>
            </a:r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Sistema distribuido de coordinación y detección de colisiones (CSMA/CD)</a:t>
            </a:r>
          </a:p>
          <a:p>
            <a:r>
              <a:rPr lang="es-ES_tradnl" i="1" smtClean="0">
                <a:solidFill>
                  <a:schemeClr val="tx2"/>
                </a:solidFill>
                <a:latin typeface="Arial" charset="0"/>
              </a:rPr>
              <a:t>Después de una colisión existe un retardo aleatorio menor que a un tiempo D, si vuele a haber colisiones el retardo para los emisores serán menores a 2D </a:t>
            </a:r>
          </a:p>
          <a:p>
            <a:endParaRPr lang="es-ES_tradnl" smtClean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0"/>
          <p:cNvSpPr>
            <a:spLocks noChangeArrowheads="1"/>
          </p:cNvSpPr>
          <p:nvPr/>
        </p:nvSpPr>
        <p:spPr bwMode="auto">
          <a:xfrm>
            <a:off x="1371600" y="228600"/>
            <a:ext cx="70866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Ethernet Grueso</a:t>
            </a:r>
            <a:endParaRPr lang="es-ES_tradnl" sz="4400">
              <a:solidFill>
                <a:schemeClr val="bg1"/>
              </a:solidFill>
            </a:endParaRPr>
          </a:p>
        </p:txBody>
      </p:sp>
      <p:sp>
        <p:nvSpPr>
          <p:cNvPr id="35843" name="Text Box 2051"/>
          <p:cNvSpPr txBox="1">
            <a:spLocks noChangeArrowheads="1"/>
          </p:cNvSpPr>
          <p:nvPr/>
        </p:nvSpPr>
        <p:spPr bwMode="auto">
          <a:xfrm>
            <a:off x="3870325" y="59848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AR" sz="2400"/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4098925" y="3622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AR" sz="2400"/>
          </a:p>
        </p:txBody>
      </p:sp>
      <p:pic>
        <p:nvPicPr>
          <p:cNvPr id="35845" name="Picture 2053" descr="F8_3"/>
          <p:cNvPicPr>
            <a:picLocks noChangeAspect="1" noChangeArrowheads="1"/>
          </p:cNvPicPr>
          <p:nvPr/>
        </p:nvPicPr>
        <p:blipFill>
          <a:blip r:embed="rId3" cstate="print">
            <a:lum bright="-60000" contrast="40000"/>
          </a:blip>
          <a:srcRect/>
          <a:stretch>
            <a:fillRect/>
          </a:stretch>
        </p:blipFill>
        <p:spPr bwMode="auto">
          <a:xfrm>
            <a:off x="228600" y="1524000"/>
            <a:ext cx="8610600" cy="4872038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19200" y="228600"/>
            <a:ext cx="74676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Ethernet Fino</a:t>
            </a:r>
            <a:r>
              <a:rPr lang="es-ES_tradnl" sz="44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6867" name="Picture 3" descr="F8_5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04800" y="1447800"/>
            <a:ext cx="8534400" cy="4719638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Topología  o Red en Estrella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343150" y="2143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3081" name="Group 12"/>
          <p:cNvGrpSpPr>
            <a:grpSpLocks/>
          </p:cNvGrpSpPr>
          <p:nvPr/>
        </p:nvGrpSpPr>
        <p:grpSpPr bwMode="auto">
          <a:xfrm>
            <a:off x="304800" y="1295400"/>
            <a:ext cx="8610600" cy="5257800"/>
            <a:chOff x="192" y="816"/>
            <a:chExt cx="5424" cy="3312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192" y="816"/>
            <a:ext cx="5424" cy="3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r:id="rId4" imgW="5505733" imgH="3168813" progId="PBrush">
                    <p:embed/>
                  </p:oleObj>
                </mc:Choice>
                <mc:Fallback>
                  <p:oleObj r:id="rId4" imgW="5505733" imgH="3168813" progId="PBrush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816"/>
                          <a:ext cx="5424" cy="3312"/>
                        </a:xfrm>
                        <a:prstGeom prst="rect">
                          <a:avLst/>
                        </a:prstGeom>
                        <a:noFill/>
                        <a:ln w="7620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"/>
            <p:cNvGraphicFramePr>
              <a:graphicFrameLocks noChangeAspect="1"/>
            </p:cNvGraphicFramePr>
            <p:nvPr/>
          </p:nvGraphicFramePr>
          <p:xfrm>
            <a:off x="3264" y="960"/>
            <a:ext cx="220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VISIO" r:id="rId6" imgW="820080" imgH="330480" progId="">
                    <p:embed/>
                  </p:oleObj>
                </mc:Choice>
                <mc:Fallback>
                  <p:oleObj name="VISIO" r:id="rId6" imgW="820080" imgH="33048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208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6"/>
            <p:cNvGraphicFramePr>
              <a:graphicFrameLocks noChangeAspect="1"/>
            </p:cNvGraphicFramePr>
            <p:nvPr/>
          </p:nvGraphicFramePr>
          <p:xfrm>
            <a:off x="3312" y="3552"/>
            <a:ext cx="2207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Visio" r:id="rId8" imgW="3501406" imgH="669675" progId="">
                    <p:embed/>
                  </p:oleObj>
                </mc:Choice>
                <mc:Fallback>
                  <p:oleObj name="Visio" r:id="rId8" imgW="3501406" imgH="669675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552"/>
                          <a:ext cx="2207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"/>
            <p:cNvGraphicFramePr>
              <a:graphicFrameLocks noChangeAspect="1"/>
            </p:cNvGraphicFramePr>
            <p:nvPr/>
          </p:nvGraphicFramePr>
          <p:xfrm flipH="1">
            <a:off x="384" y="912"/>
            <a:ext cx="1152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Visio" r:id="rId10" imgW="1848403" imgH="1389306" progId="">
                    <p:embed/>
                  </p:oleObj>
                </mc:Choice>
                <mc:Fallback>
                  <p:oleObj name="Visio" r:id="rId10" imgW="1848403" imgH="1389306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84" y="912"/>
                          <a:ext cx="1152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8"/>
            <p:cNvGraphicFramePr>
              <a:graphicFrameLocks noChangeAspect="1"/>
            </p:cNvGraphicFramePr>
            <p:nvPr/>
          </p:nvGraphicFramePr>
          <p:xfrm>
            <a:off x="576" y="3024"/>
            <a:ext cx="571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Visio" r:id="rId12" imgW="1776277" imgH="2688779" progId="">
                    <p:embed/>
                  </p:oleObj>
                </mc:Choice>
                <mc:Fallback>
                  <p:oleObj name="Visio" r:id="rId12" imgW="1776277" imgH="2688779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24"/>
                          <a:ext cx="571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Topología de Estrella</a:t>
            </a:r>
            <a:b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Características</a:t>
            </a:r>
            <a:endParaRPr lang="es-ES_tradnl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1148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i="1" smtClean="0">
                <a:solidFill>
                  <a:schemeClr val="bg1"/>
                </a:solidFill>
                <a:latin typeface="Arial" charset="0"/>
              </a:rPr>
              <a:t>Centrales Privadas de Comunicaciones de  Datos  ( Datos, Voz) (PBX) .</a:t>
            </a:r>
          </a:p>
          <a:p>
            <a:r>
              <a:rPr lang="es-ES_tradnl" sz="3600" i="1" smtClean="0">
                <a:solidFill>
                  <a:schemeClr val="bg1"/>
                </a:solidFill>
                <a:latin typeface="Arial" charset="0"/>
              </a:rPr>
              <a:t>Mucha Distancia</a:t>
            </a:r>
            <a:r>
              <a:rPr lang="es-ES_tradnl" sz="3600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No es Conveniente</a:t>
            </a:r>
          </a:p>
          <a:p>
            <a:r>
              <a:rPr lang="es-ES_tradnl" sz="3600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Server/Nodo Central – Elemento Activo.</a:t>
            </a:r>
          </a:p>
          <a:p>
            <a:r>
              <a:rPr lang="es-ES_tradnl" sz="3600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Server  </a:t>
            </a:r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Controla Flujo de Información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52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Topología de Estrella</a:t>
            </a:r>
            <a:b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Características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  <a:solidFill>
            <a:schemeClr val="accent1"/>
          </a:solidFill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Server/ Elemento Activo   influyen directamente en el tamaño de la Red.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Sin el </a:t>
            </a:r>
            <a:r>
              <a:rPr lang="es-ES_tradnl" i="1" u="sng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Computador Central/ Elemento Activo</a:t>
            </a:r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  la Red no funciona.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El Server Puede tener otro Computador como Procesador de Comunicaciones  Dedicado.(FRONT-END).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4676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Topología de Estrella</a:t>
            </a:r>
            <a:b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Desventajas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458200" cy="4267200"/>
          </a:xfrm>
          <a:solidFill>
            <a:schemeClr val="accent1"/>
          </a:solidFill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Server/ Elemento Activo   influyen directamente en el tamaño de la Red y en el Rendimiento.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Elemento Activo  Difusión - Conmutación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Orden de Acceso/Prioridad de uso de Servicios de la Red - Selectivo de acuerdo al Sistema Operativo – Sondeo.</a:t>
            </a:r>
          </a:p>
          <a:p>
            <a:endParaRPr lang="es-ES_tradnl" i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219200" y="228600"/>
            <a:ext cx="73914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Ethernet Par Trenzado</a:t>
            </a:r>
            <a:endParaRPr lang="es-ES_tradnl" sz="4400">
              <a:solidFill>
                <a:schemeClr val="bg1"/>
              </a:solidFill>
            </a:endParaRPr>
          </a:p>
        </p:txBody>
      </p:sp>
      <p:grpSp>
        <p:nvGrpSpPr>
          <p:cNvPr id="40963" name="Group 7"/>
          <p:cNvGrpSpPr>
            <a:grpSpLocks/>
          </p:cNvGrpSpPr>
          <p:nvPr/>
        </p:nvGrpSpPr>
        <p:grpSpPr bwMode="auto">
          <a:xfrm>
            <a:off x="304800" y="1447800"/>
            <a:ext cx="8610600" cy="5105400"/>
            <a:chOff x="192" y="912"/>
            <a:chExt cx="5424" cy="3216"/>
          </a:xfrm>
        </p:grpSpPr>
        <p:pic>
          <p:nvPicPr>
            <p:cNvPr id="40964" name="Picture 3" descr="F8_6"/>
            <p:cNvPicPr>
              <a:picLocks noChangeAspect="1" noChangeArrowheads="1"/>
            </p:cNvPicPr>
            <p:nvPr/>
          </p:nvPicPr>
          <p:blipFill>
            <a:blip r:embed="rId3" cstate="print">
              <a:lum bright="-40000" contrast="40000"/>
            </a:blip>
            <a:srcRect/>
            <a:stretch>
              <a:fillRect/>
            </a:stretch>
          </p:blipFill>
          <p:spPr bwMode="auto">
            <a:xfrm>
              <a:off x="192" y="912"/>
              <a:ext cx="5424" cy="3216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40965" name="Text Box 4"/>
            <p:cNvSpPr txBox="1">
              <a:spLocks noChangeArrowheads="1"/>
            </p:cNvSpPr>
            <p:nvPr/>
          </p:nvSpPr>
          <p:spPr bwMode="auto">
            <a:xfrm>
              <a:off x="1104" y="1248"/>
              <a:ext cx="1914" cy="336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2400" b="1">
                  <a:solidFill>
                    <a:schemeClr val="bg1"/>
                  </a:solidFill>
                  <a:latin typeface="Verdana" pitchFamily="34" charset="0"/>
                </a:rPr>
                <a:t>Elemento Activo</a:t>
              </a:r>
              <a:endParaRPr lang="es-AR" sz="24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3360" y="1296"/>
              <a:ext cx="2119" cy="336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2400" b="1">
                  <a:solidFill>
                    <a:schemeClr val="bg1"/>
                  </a:solidFill>
                  <a:latin typeface="Verdana" pitchFamily="34" charset="0"/>
                </a:rPr>
                <a:t>Multipar UTP -STP</a:t>
              </a:r>
              <a:endParaRPr lang="es-AR" sz="24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67" name="Text Box 6"/>
            <p:cNvSpPr txBox="1">
              <a:spLocks noChangeArrowheads="1"/>
            </p:cNvSpPr>
            <p:nvPr/>
          </p:nvSpPr>
          <p:spPr bwMode="auto">
            <a:xfrm>
              <a:off x="192" y="2688"/>
              <a:ext cx="1816" cy="336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2400" b="1">
                  <a:solidFill>
                    <a:schemeClr val="bg1"/>
                  </a:solidFill>
                  <a:latin typeface="Verdana" pitchFamily="34" charset="0"/>
                </a:rPr>
                <a:t>Conector RJ-45</a:t>
              </a:r>
              <a:endParaRPr lang="es-AR" sz="24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3914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Topología  o Red en Anillo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3429000"/>
            <a:ext cx="2590800" cy="1066800"/>
          </a:xfrm>
        </p:spPr>
        <p:txBody>
          <a:bodyPr/>
          <a:lstStyle/>
          <a:p>
            <a:r>
              <a:rPr lang="es-ES_tradnl" smtClean="0"/>
              <a:t>Grafico 6.4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3140075" y="2635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43013" name="Picture 5" descr="Anillo-Si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8001000" cy="443547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315200" cy="11430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Topología  o Red en Anillo</a:t>
            </a:r>
            <a:br>
              <a:rPr lang="es-ES_tradnl" sz="3600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Clasificación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90800"/>
            <a:ext cx="7772400" cy="20574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4000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Anillo con control centralizado </a:t>
            </a:r>
          </a:p>
          <a:p>
            <a:pPr>
              <a:lnSpc>
                <a:spcPct val="90000"/>
              </a:lnSpc>
            </a:pPr>
            <a:endParaRPr lang="es-ES_tradnl" sz="4000" i="1" smtClean="0">
              <a:solidFill>
                <a:schemeClr val="bg1"/>
              </a:solidFill>
              <a:latin typeface="Arial" charset="0"/>
              <a:sym typeface="Wingdings 3" pitchFamily="18" charset="2"/>
            </a:endParaRPr>
          </a:p>
          <a:p>
            <a:pPr>
              <a:lnSpc>
                <a:spcPct val="90000"/>
              </a:lnSpc>
            </a:pPr>
            <a:r>
              <a:rPr lang="es-ES_tradnl" sz="4000" i="1" smtClean="0">
                <a:solidFill>
                  <a:schemeClr val="bg1"/>
                </a:solidFill>
                <a:latin typeface="Arial" charset="0"/>
                <a:sym typeface="Wingdings 3" pitchFamily="18" charset="2"/>
              </a:rPr>
              <a:t>Anillo con control distribuido</a:t>
            </a:r>
            <a:endParaRPr lang="es-ES_tradnl" smtClean="0">
              <a:solidFill>
                <a:schemeClr val="bg1"/>
              </a:solidFill>
              <a:latin typeface="Arial" charset="0"/>
              <a:sym typeface="Wingdings 3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1447800"/>
          </a:xfrm>
          <a:gradFill rotWithShape="0">
            <a:gsLst>
              <a:gs pos="0">
                <a:schemeClr val="accent1"/>
              </a:gs>
              <a:gs pos="100000">
                <a:schemeClr val="tx2"/>
              </a:gs>
            </a:gsLst>
            <a:lin ang="5400000" scaled="1"/>
          </a:gradFill>
        </p:spPr>
        <p:txBody>
          <a:bodyPr/>
          <a:lstStyle/>
          <a:p>
            <a:r>
              <a:rPr lang="es-ES_tradnl" b="1" i="1" smtClean="0">
                <a:solidFill>
                  <a:srgbClr val="006699"/>
                </a:solidFill>
                <a:latin typeface="Arial" charset="0"/>
              </a:rPr>
              <a:t>Comunicaciones en Red</a:t>
            </a:r>
            <a:br>
              <a:rPr lang="es-ES_tradnl" b="1" i="1" smtClean="0">
                <a:solidFill>
                  <a:srgbClr val="006699"/>
                </a:solidFill>
                <a:latin typeface="Arial" charset="0"/>
              </a:rPr>
            </a:br>
            <a:r>
              <a:rPr lang="es-ES_tradnl" b="1" i="1" smtClean="0">
                <a:solidFill>
                  <a:srgbClr val="006699"/>
                </a:solidFill>
                <a:latin typeface="Arial" charset="0"/>
              </a:rPr>
              <a:t>Tareas Discretas</a:t>
            </a:r>
            <a:r>
              <a:rPr lang="es-ES_tradnl" smtClean="0">
                <a:latin typeface="Arial" charset="0"/>
              </a:rPr>
              <a:t> 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  <a:solidFill>
            <a:srgbClr val="006699"/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_tradnl" sz="3600" i="1" smtClean="0">
                <a:solidFill>
                  <a:schemeClr val="accent1"/>
                </a:solidFill>
                <a:latin typeface="Arial" charset="0"/>
              </a:rPr>
              <a:t>Reconocer datos</a:t>
            </a:r>
          </a:p>
          <a:p>
            <a:pPr>
              <a:buFont typeface="Wingdings" pitchFamily="2" charset="2"/>
              <a:buChar char="v"/>
            </a:pPr>
            <a:r>
              <a:rPr lang="es-ES_tradnl" sz="3600" i="1" smtClean="0">
                <a:solidFill>
                  <a:schemeClr val="accent1"/>
                </a:solidFill>
                <a:latin typeface="Arial" charset="0"/>
              </a:rPr>
              <a:t>Dividir los datos en fragmentos manejables.</a:t>
            </a:r>
          </a:p>
          <a:p>
            <a:pPr>
              <a:buFont typeface="Wingdings" pitchFamily="2" charset="2"/>
              <a:buChar char="v"/>
            </a:pPr>
            <a:r>
              <a:rPr lang="es-ES_tradnl" sz="3600" i="1" smtClean="0">
                <a:solidFill>
                  <a:schemeClr val="accent1"/>
                </a:solidFill>
                <a:latin typeface="Arial" charset="0"/>
              </a:rPr>
              <a:t>Agregar información a cada Fragmento de datos para :</a:t>
            </a:r>
          </a:p>
          <a:p>
            <a:pPr lvl="2">
              <a:buFont typeface="Wingdings" pitchFamily="2" charset="2"/>
              <a:buChar char="v"/>
            </a:pPr>
            <a:r>
              <a:rPr lang="es-ES_tradnl" sz="2800" i="1" smtClean="0">
                <a:solidFill>
                  <a:schemeClr val="accent1"/>
                </a:solidFill>
                <a:latin typeface="Arial" charset="0"/>
              </a:rPr>
              <a:t>Determinar la Ubicación de los Datos</a:t>
            </a:r>
          </a:p>
          <a:p>
            <a:pPr lvl="2">
              <a:buFont typeface="Wingdings" pitchFamily="2" charset="2"/>
              <a:buChar char="v"/>
            </a:pPr>
            <a:r>
              <a:rPr lang="es-ES_tradnl" sz="2800" i="1" smtClean="0">
                <a:solidFill>
                  <a:schemeClr val="accent1"/>
                </a:solidFill>
                <a:latin typeface="Arial" charset="0"/>
              </a:rPr>
              <a:t>Identificar al receptor</a:t>
            </a:r>
          </a:p>
          <a:p>
            <a:endParaRPr lang="es-ES_tradnl" sz="3600" i="1" smtClean="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81800" cy="1143000"/>
          </a:xfrm>
          <a:solidFill>
            <a:schemeClr val="accent1"/>
          </a:solidFill>
          <a:ln w="76200">
            <a:solidFill>
              <a:srgbClr val="339966"/>
            </a:solidFill>
          </a:ln>
        </p:spPr>
        <p:txBody>
          <a:bodyPr/>
          <a:lstStyle/>
          <a:p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Topología  o Red en Anillo</a:t>
            </a:r>
            <a:br>
              <a:rPr lang="es-ES_tradnl" sz="3600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Control Distribuido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  <a:solidFill>
            <a:schemeClr val="accent1"/>
          </a:solidFill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Cada </a:t>
            </a:r>
            <a:r>
              <a:rPr lang="es-ES_tradnl" b="1" i="1" smtClean="0">
                <a:solidFill>
                  <a:schemeClr val="bg1"/>
                </a:solidFill>
                <a:latin typeface="Arial" charset="0"/>
              </a:rPr>
              <a:t>Nodo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está conectado a dos solamente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Con un solo anillo, un nodo se detiene y toda la red deja de funcionar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Con un solo anillo, Los datos tienen un solo sentido de movimiento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Los paquetes salen a la red con la dirección del destinatario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1143000"/>
          </a:xfrm>
          <a:solidFill>
            <a:schemeClr val="accent1"/>
          </a:solidFill>
          <a:ln w="76200">
            <a:solidFill>
              <a:srgbClr val="339966"/>
            </a:solidFill>
          </a:ln>
        </p:spPr>
        <p:txBody>
          <a:bodyPr/>
          <a:lstStyle/>
          <a:p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Topología  o Red en Anillo</a:t>
            </a:r>
            <a:br>
              <a:rPr lang="es-ES_tradnl" sz="3600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i="1" u="sng" smtClean="0">
                <a:solidFill>
                  <a:schemeClr val="bg1"/>
                </a:solidFill>
                <a:latin typeface="Arial" charset="0"/>
              </a:rPr>
              <a:t>Control Centralizado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458200" cy="3429000"/>
          </a:xfrm>
          <a:solidFill>
            <a:schemeClr val="accent1"/>
          </a:solidFill>
        </p:spPr>
        <p:txBody>
          <a:bodyPr/>
          <a:lstStyle/>
          <a:p>
            <a:r>
              <a:rPr lang="es-ES_tradnl" b="1" i="1" smtClean="0">
                <a:solidFill>
                  <a:schemeClr val="bg1"/>
                </a:solidFill>
                <a:latin typeface="Arial" charset="0"/>
              </a:rPr>
              <a:t>Nodo</a:t>
            </a:r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 de Control que organiza y autoriza el acceso a la red 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Dependencia Directa del elemento de Control - Ventaja/Desventaja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El Nodo Central puede determinar si es Centralizado o Distribuido</a:t>
            </a:r>
            <a:r>
              <a:rPr lang="es-ES_tradnl" smtClean="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62800" cy="1143000"/>
          </a:xfrm>
          <a:solidFill>
            <a:schemeClr val="accent1"/>
          </a:solidFill>
          <a:ln w="57150">
            <a:solidFill>
              <a:srgbClr val="008000"/>
            </a:solidFill>
          </a:ln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Ejemplos - Token Ring (IBM)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3352800"/>
            <a:ext cx="2743200" cy="762000"/>
          </a:xfrm>
        </p:spPr>
        <p:txBody>
          <a:bodyPr/>
          <a:lstStyle/>
          <a:p>
            <a:r>
              <a:rPr lang="es-ES_tradnl" smtClean="0"/>
              <a:t>Gráfico 6.7 </a:t>
            </a:r>
          </a:p>
        </p:txBody>
      </p:sp>
      <p:pic>
        <p:nvPicPr>
          <p:cNvPr id="47108" name="Picture 4" descr="F6_7"/>
          <p:cNvPicPr>
            <a:picLocks noChangeAspect="1" noChangeArrowheads="1"/>
          </p:cNvPicPr>
          <p:nvPr/>
        </p:nvPicPr>
        <p:blipFill>
          <a:blip r:embed="rId3" cstate="print">
            <a:lum bright="-52000" contrast="100000"/>
          </a:blip>
          <a:srcRect/>
          <a:stretch>
            <a:fillRect/>
          </a:stretch>
        </p:blipFill>
        <p:spPr bwMode="auto">
          <a:xfrm>
            <a:off x="304800" y="1676400"/>
            <a:ext cx="8534400" cy="4800600"/>
          </a:xfrm>
          <a:prstGeom prst="rect">
            <a:avLst/>
          </a:prstGeom>
          <a:noFill/>
          <a:ln w="76200">
            <a:solidFill>
              <a:srgbClr val="008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1143000"/>
          </a:xfrm>
          <a:solidFill>
            <a:schemeClr val="accent1"/>
          </a:solidFill>
          <a:ln w="57150">
            <a:solidFill>
              <a:srgbClr val="008000"/>
            </a:solidFill>
          </a:ln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Token Ring - Características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6482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Opera en un solo medio compartido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El permiso de Acceso se hace a través de un ¨Pase de Ficha¨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El transmisor que tiene la ficha tiene el control completo de la red</a:t>
            </a:r>
          </a:p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Para la solicitud de la ficha envían un mensaje Corto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  <a:solidFill>
            <a:schemeClr val="accent1"/>
          </a:solidFill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Ejemplos - FDDI</a:t>
            </a:r>
            <a:b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</a:br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es-ES_tradnl" sz="2400" b="1" i="1" u="sng" smtClean="0">
                <a:solidFill>
                  <a:schemeClr val="bg1"/>
                </a:solidFill>
                <a:latin typeface="Arial" charset="0"/>
              </a:rPr>
              <a:t>Interconexión de datos distribuidos por fibra)</a:t>
            </a:r>
            <a:endParaRPr lang="es-ES_tradnl" sz="3600" b="1" i="1" u="sng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3276600"/>
            <a:ext cx="2514600" cy="1143000"/>
          </a:xfrm>
        </p:spPr>
        <p:txBody>
          <a:bodyPr/>
          <a:lstStyle/>
          <a:p>
            <a:r>
              <a:rPr lang="es-ES_tradnl" smtClean="0"/>
              <a:t>Figura 6.8</a:t>
            </a:r>
          </a:p>
        </p:txBody>
      </p:sp>
      <p:pic>
        <p:nvPicPr>
          <p:cNvPr id="49156" name="Picture 4" descr="F6_8"/>
          <p:cNvPicPr>
            <a:picLocks noChangeAspect="1" noChangeArrowheads="1"/>
          </p:cNvPicPr>
          <p:nvPr/>
        </p:nvPicPr>
        <p:blipFill>
          <a:blip r:embed="rId3" cstate="print">
            <a:lum bright="-40000" contrast="82000"/>
          </a:blip>
          <a:srcRect/>
          <a:stretch>
            <a:fillRect/>
          </a:stretch>
        </p:blipFill>
        <p:spPr bwMode="auto">
          <a:xfrm>
            <a:off x="304800" y="1600200"/>
            <a:ext cx="8534400" cy="4738688"/>
          </a:xfrm>
          <a:prstGeom prst="rect">
            <a:avLst/>
          </a:prstGeom>
          <a:solidFill>
            <a:schemeClr val="folHlink"/>
          </a:solidFill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1143000"/>
          </a:xfrm>
          <a:solidFill>
            <a:schemeClr val="accent1"/>
          </a:solidFill>
          <a:ln w="57150">
            <a:solidFill>
              <a:srgbClr val="008000"/>
            </a:solidFill>
          </a:ln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Topología en Malla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6482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algn="just"/>
            <a:r>
              <a:rPr lang="es-MX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</a:t>
            </a:r>
            <a:r>
              <a:rPr lang="es-AR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onfiguración apta para ser usada cuando varios nodos deben cubrir una zona geográfica extensa</a:t>
            </a:r>
            <a:r>
              <a:rPr lang="es-MX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</a:t>
            </a:r>
            <a:r>
              <a:rPr lang="es-AR" i="1" smtClean="0">
                <a:solidFill>
                  <a:schemeClr val="bg1"/>
                </a:solidFill>
                <a:latin typeface="Arial" charset="0"/>
              </a:rPr>
              <a:t> </a:t>
            </a:r>
            <a:endParaRPr lang="es-MX" i="1" smtClean="0">
              <a:solidFill>
                <a:schemeClr val="bg1"/>
              </a:solidFill>
              <a:latin typeface="Arial" charset="0"/>
            </a:endParaRPr>
          </a:p>
          <a:p>
            <a:pPr algn="just"/>
            <a:r>
              <a:rPr lang="es-MX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</a:t>
            </a:r>
            <a:r>
              <a:rPr lang="es-AR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 caso de una interrupción entre nodos , mantener el enlace usando otro camino  aumenta disponibilidad</a:t>
            </a:r>
            <a:r>
              <a:rPr lang="es-MX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 </a:t>
            </a:r>
          </a:p>
          <a:p>
            <a:pPr algn="just"/>
            <a:r>
              <a:rPr lang="es-MX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B</a:t>
            </a:r>
            <a:r>
              <a:rPr lang="es-AR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aja eficiencia de l</a:t>
            </a:r>
            <a:r>
              <a:rPr lang="es-MX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os </a:t>
            </a:r>
            <a:r>
              <a:rPr lang="es-AR" i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enlaces, debido a la existencia de enlaces redundantes. </a:t>
            </a:r>
            <a:endParaRPr lang="es-ES_tradnl" i="1" smtClean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010400" cy="685800"/>
          </a:xfrm>
          <a:solidFill>
            <a:schemeClr val="accent1"/>
          </a:solidFill>
          <a:ln w="92075" cmpd="tri">
            <a:solidFill>
              <a:srgbClr val="008000"/>
            </a:solidFill>
          </a:ln>
        </p:spPr>
        <p:txBody>
          <a:bodyPr/>
          <a:lstStyle/>
          <a:p>
            <a:r>
              <a:rPr lang="es-ES_tradnl" sz="3600" b="1" i="1" u="sng" smtClean="0">
                <a:solidFill>
                  <a:schemeClr val="bg1"/>
                </a:solidFill>
                <a:latin typeface="Arial" charset="0"/>
              </a:rPr>
              <a:t>Topologías híbridas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3657600"/>
          </a:xfrm>
          <a:solidFill>
            <a:schemeClr val="accent1"/>
          </a:solidFill>
          <a:ln w="82550">
            <a:solidFill>
              <a:srgbClr val="008000"/>
            </a:solidFill>
          </a:ln>
        </p:spPr>
        <p:txBody>
          <a:bodyPr/>
          <a:lstStyle/>
          <a:p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Se Superan las limitaciones de cada Tipo de Red</a:t>
            </a:r>
          </a:p>
          <a:p>
            <a:pPr lvl="1"/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Incompatibilidad del medio de Transmisión (Tranceivers)</a:t>
            </a:r>
          </a:p>
          <a:p>
            <a:pPr lvl="1"/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Limitación en el número de estaciones</a:t>
            </a:r>
          </a:p>
          <a:p>
            <a:pPr lvl="1"/>
            <a:r>
              <a:rPr lang="es-ES_tradnl" i="1" smtClean="0">
                <a:solidFill>
                  <a:schemeClr val="bg1"/>
                </a:solidFill>
                <a:latin typeface="Arial" charset="0"/>
              </a:rPr>
              <a:t>Limitación en el alcance de las Redes</a:t>
            </a:r>
          </a:p>
          <a:p>
            <a:pPr lvl="1"/>
            <a:endParaRPr lang="es-ES_tradnl" i="1" smtClean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371600" y="381000"/>
            <a:ext cx="7391400" cy="685800"/>
          </a:xfrm>
          <a:solidFill>
            <a:schemeClr val="accent1"/>
          </a:solidFill>
          <a:ln w="76200">
            <a:solidFill>
              <a:srgbClr val="008000"/>
            </a:solidFill>
          </a:ln>
        </p:spPr>
        <p:txBody>
          <a:bodyPr/>
          <a:lstStyle/>
          <a:p>
            <a:pPr algn="ctr">
              <a:buFontTx/>
              <a:buNone/>
            </a:pPr>
            <a:r>
              <a:rPr lang="es-ES_tradnl" b="1" i="1" smtClean="0">
                <a:solidFill>
                  <a:schemeClr val="bg1"/>
                </a:solidFill>
                <a:latin typeface="Arial" charset="0"/>
              </a:rPr>
              <a:t>Topología Híbrida - Telefonía</a:t>
            </a:r>
            <a:endParaRPr lang="es-ES_tradnl" smtClean="0">
              <a:solidFill>
                <a:schemeClr val="bg1"/>
              </a:solidFill>
            </a:endParaRPr>
          </a:p>
        </p:txBody>
      </p:sp>
      <p:sp>
        <p:nvSpPr>
          <p:cNvPr id="52227" name="Rectangle 1030"/>
          <p:cNvSpPr>
            <a:spLocks noChangeArrowheads="1"/>
          </p:cNvSpPr>
          <p:nvPr/>
        </p:nvSpPr>
        <p:spPr bwMode="auto">
          <a:xfrm>
            <a:off x="2025650" y="2406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52228" name="Picture 1029" descr="hibrid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8686800" cy="46482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b="1" i="1" smtClean="0">
                <a:solidFill>
                  <a:schemeClr val="accent1"/>
                </a:solidFill>
                <a:latin typeface="Arial" charset="0"/>
              </a:rPr>
              <a:t>Cablemodem - Topología Híbrida</a:t>
            </a:r>
            <a:endParaRPr lang="es-ES_tradnl" smtClean="0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533400" y="1219200"/>
          <a:ext cx="83058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Imagen de mapa de bits" r:id="rId4" imgW="7344192" imgH="3562146" progId="PBrush">
                  <p:embed/>
                </p:oleObj>
              </mc:Choice>
              <mc:Fallback>
                <p:oleObj name="Imagen de mapa de bits" r:id="rId4" imgW="7344192" imgH="3562146" progId="PBrus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305800" cy="52863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609600" y="1295400"/>
          <a:ext cx="3733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Foto de Photo Editor" r:id="rId6" imgW="2104762" imgH="2429214" progId="">
                  <p:embed/>
                </p:oleObj>
              </mc:Choice>
              <mc:Fallback>
                <p:oleObj name="Foto de Photo Editor" r:id="rId6" imgW="2104762" imgH="242921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3733800" cy="190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219200" y="228600"/>
            <a:ext cx="7696200" cy="1143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Esquemas de Cableado - Ventajas</a:t>
            </a:r>
            <a:endParaRPr lang="es-ES_tradnl" sz="4400">
              <a:solidFill>
                <a:schemeClr val="bg1"/>
              </a:solidFill>
            </a:endParaRPr>
          </a:p>
        </p:txBody>
      </p:sp>
      <p:pic>
        <p:nvPicPr>
          <p:cNvPr id="53251" name="Picture 3" descr="F8_7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81000" y="1295400"/>
            <a:ext cx="8458200" cy="5257800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543800" cy="1371600"/>
          </a:xfrm>
          <a:solidFill>
            <a:schemeClr val="accent1"/>
          </a:solidFill>
        </p:spPr>
        <p:txBody>
          <a:bodyPr/>
          <a:lstStyle/>
          <a:p>
            <a:r>
              <a:rPr lang="es-ES_tradnl" b="1" i="1" smtClean="0">
                <a:solidFill>
                  <a:srgbClr val="006699"/>
                </a:solidFill>
                <a:latin typeface="Arial" charset="0"/>
              </a:rPr>
              <a:t>Comunicaciones en Red</a:t>
            </a:r>
            <a:br>
              <a:rPr lang="es-ES_tradnl" b="1" i="1" smtClean="0">
                <a:solidFill>
                  <a:srgbClr val="006699"/>
                </a:solidFill>
                <a:latin typeface="Arial" charset="0"/>
              </a:rPr>
            </a:br>
            <a:r>
              <a:rPr lang="es-ES_tradnl" b="1" i="1" smtClean="0">
                <a:solidFill>
                  <a:srgbClr val="006699"/>
                </a:solidFill>
                <a:latin typeface="Arial" charset="0"/>
              </a:rPr>
              <a:t>Tareas Discretas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  <a:solidFill>
            <a:srgbClr val="006699"/>
          </a:solidFill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ES_tradnl" sz="4000" i="1" smtClean="0">
                <a:solidFill>
                  <a:schemeClr val="accent1"/>
                </a:solidFill>
                <a:latin typeface="Arial" charset="0"/>
              </a:rPr>
              <a:t>Agregar Información de :</a:t>
            </a:r>
          </a:p>
          <a:p>
            <a:pPr lvl="2">
              <a:buFont typeface="Wingdings" pitchFamily="2" charset="2"/>
              <a:buChar char="v"/>
            </a:pPr>
            <a:r>
              <a:rPr lang="es-ES_tradnl" sz="3200" i="1" smtClean="0">
                <a:solidFill>
                  <a:schemeClr val="accent1"/>
                </a:solidFill>
                <a:latin typeface="Arial" charset="0"/>
              </a:rPr>
              <a:t>Sincronización </a:t>
            </a:r>
          </a:p>
          <a:p>
            <a:pPr lvl="2">
              <a:buFont typeface="Wingdings" pitchFamily="2" charset="2"/>
              <a:buChar char="v"/>
            </a:pPr>
            <a:r>
              <a:rPr lang="es-ES_tradnl" sz="3200" i="1" smtClean="0">
                <a:solidFill>
                  <a:schemeClr val="accent1"/>
                </a:solidFill>
                <a:latin typeface="Arial" charset="0"/>
              </a:rPr>
              <a:t>Comprobación de errores</a:t>
            </a:r>
          </a:p>
          <a:p>
            <a:pPr>
              <a:buFont typeface="Wingdings" pitchFamily="2" charset="2"/>
              <a:buChar char="v"/>
            </a:pPr>
            <a:r>
              <a:rPr lang="es-ES_tradnl" sz="4000" i="1" smtClean="0">
                <a:solidFill>
                  <a:schemeClr val="accent1"/>
                </a:solidFill>
                <a:latin typeface="Arial" charset="0"/>
              </a:rPr>
              <a:t>Poner los datos en la red</a:t>
            </a:r>
          </a:p>
          <a:p>
            <a:pPr>
              <a:buFont typeface="Wingdings" pitchFamily="2" charset="2"/>
              <a:buChar char="v"/>
            </a:pPr>
            <a:r>
              <a:rPr lang="es-ES_tradnl" sz="4000" i="1" smtClean="0">
                <a:solidFill>
                  <a:schemeClr val="accent1"/>
                </a:solidFill>
                <a:latin typeface="Arial" charset="0"/>
              </a:rPr>
              <a:t>Enviarlos</a:t>
            </a:r>
          </a:p>
          <a:p>
            <a:endParaRPr lang="es-ES_trad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02D4919-606F-4E23-A431-A888274B196A}" type="slidenum">
              <a:rPr lang="en-US" sz="1400">
                <a:latin typeface="+mn-lt"/>
              </a:rPr>
              <a:pPr algn="r">
                <a:defRPr/>
              </a:pPr>
              <a:t>50</a:t>
            </a:fld>
            <a:endParaRPr lang="en-US" sz="1400">
              <a:latin typeface="+mn-lt"/>
            </a:endParaRPr>
          </a:p>
        </p:txBody>
      </p:sp>
      <p:graphicFrame>
        <p:nvGraphicFramePr>
          <p:cNvPr id="119811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543800" cy="1371600"/>
          </a:xfrm>
          <a:solidFill>
            <a:schemeClr val="accent1"/>
          </a:solidFill>
        </p:spPr>
        <p:txBody>
          <a:bodyPr/>
          <a:lstStyle/>
          <a:p>
            <a:r>
              <a:rPr lang="es-ES_tradnl" b="1" i="1" smtClean="0">
                <a:solidFill>
                  <a:srgbClr val="006699"/>
                </a:solidFill>
                <a:latin typeface="Arial" charset="0"/>
              </a:rPr>
              <a:t>Comunicaciones en Red</a:t>
            </a:r>
            <a:br>
              <a:rPr lang="es-ES_tradnl" b="1" i="1" smtClean="0">
                <a:solidFill>
                  <a:srgbClr val="006699"/>
                </a:solidFill>
                <a:latin typeface="Arial" charset="0"/>
              </a:rPr>
            </a:br>
            <a:r>
              <a:rPr lang="es-ES_tradnl" sz="3600" b="1" i="1" smtClean="0">
                <a:solidFill>
                  <a:srgbClr val="006699"/>
                </a:solidFill>
                <a:latin typeface="Arial" charset="0"/>
              </a:rPr>
              <a:t>Arquitectura Cliente - Servidor</a:t>
            </a:r>
          </a:p>
        </p:txBody>
      </p:sp>
      <p:sp>
        <p:nvSpPr>
          <p:cNvPr id="12291" name="Rectangle 1030"/>
          <p:cNvSpPr>
            <a:spLocks noChangeArrowheads="1"/>
          </p:cNvSpPr>
          <p:nvPr/>
        </p:nvSpPr>
        <p:spPr bwMode="auto">
          <a:xfrm>
            <a:off x="2498725" y="2559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2292" name="Picture 1029" descr="ARQ-CLIENTE-SERVID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8223250" cy="1371600"/>
          </a:xfrm>
          <a:solidFill>
            <a:srgbClr val="006699"/>
          </a:solidFill>
          <a:ln w="76200">
            <a:solidFill>
              <a:srgbClr val="00FFFF"/>
            </a:solidFill>
          </a:ln>
        </p:spPr>
        <p:txBody>
          <a:bodyPr/>
          <a:lstStyle/>
          <a:p>
            <a:pPr>
              <a:defRPr/>
            </a:pPr>
            <a: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Redes de Computadoras</a:t>
            </a:r>
            <a:b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Tipos de Conexión</a:t>
            </a:r>
            <a:r>
              <a:rPr lang="es-ES_tradnl" smtClean="0">
                <a:latin typeface="Arial" charset="0"/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3914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_tradnl" i="1" smtClean="0">
                <a:solidFill>
                  <a:schemeClr val="accent1"/>
                </a:solidFill>
                <a:latin typeface="Arial" charset="0"/>
              </a:rPr>
              <a:t>Conexión Directa (Punto a Punto)</a:t>
            </a:r>
            <a:endParaRPr lang="es-ES_tradnl" smtClean="0">
              <a:solidFill>
                <a:schemeClr val="accent1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_tradnl" smtClean="0">
              <a:solidFill>
                <a:schemeClr val="accent1"/>
              </a:solidFill>
              <a:latin typeface="Arial" charset="0"/>
            </a:endParaRPr>
          </a:p>
        </p:txBody>
      </p:sp>
      <p:pic>
        <p:nvPicPr>
          <p:cNvPr id="13316" name="Picture 4" descr="F6_1"/>
          <p:cNvPicPr>
            <a:picLocks noChangeAspect="1" noChangeArrowheads="1"/>
          </p:cNvPicPr>
          <p:nvPr/>
        </p:nvPicPr>
        <p:blipFill>
          <a:blip r:embed="rId3" cstate="print">
            <a:lum bright="-68000" contrast="10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457200" y="2743200"/>
            <a:ext cx="83058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620000" cy="1371600"/>
          </a:xfrm>
          <a:solidFill>
            <a:srgbClr val="006699"/>
          </a:solidFill>
        </p:spPr>
        <p:txBody>
          <a:bodyPr/>
          <a:lstStyle/>
          <a:p>
            <a:pPr>
              <a:defRPr/>
            </a:pPr>
            <a: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Redes de Computadoras</a:t>
            </a:r>
            <a:b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Tipos de Conexión</a:t>
            </a:r>
            <a:r>
              <a:rPr lang="es-ES_tradnl" smtClean="0">
                <a:latin typeface="Arial" charset="0"/>
              </a:rPr>
              <a:t> 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3914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ES_tradnl" i="1" smtClean="0">
                <a:solidFill>
                  <a:schemeClr val="accent1"/>
                </a:solidFill>
                <a:latin typeface="Arial" charset="0"/>
              </a:rPr>
              <a:t>Conexión Multipunto</a:t>
            </a:r>
            <a:endParaRPr lang="es-ES_tradnl" smtClean="0">
              <a:solidFill>
                <a:schemeClr val="accent1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_tradnl" smtClean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4340" name="Rectangle 1030"/>
          <p:cNvSpPr>
            <a:spLocks noChangeArrowheads="1"/>
          </p:cNvSpPr>
          <p:nvPr/>
        </p:nvSpPr>
        <p:spPr bwMode="auto">
          <a:xfrm>
            <a:off x="248285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14341" name="Picture 1029" descr="mp-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8458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458200" cy="1066800"/>
          </a:xfrm>
        </p:spPr>
        <p:txBody>
          <a:bodyPr/>
          <a:lstStyle/>
          <a:p>
            <a:pPr>
              <a:defRPr/>
            </a:pPr>
            <a: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Redes de Computadoras</a:t>
            </a:r>
            <a:b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Tipos de Conexión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391400" cy="685800"/>
          </a:xfrm>
          <a:solidFill>
            <a:schemeClr val="accent1"/>
          </a:solidFill>
        </p:spPr>
        <p:txBody>
          <a:bodyPr/>
          <a:lstStyle/>
          <a:p>
            <a:pPr>
              <a:buFontTx/>
              <a:buNone/>
            </a:pPr>
            <a:r>
              <a:rPr lang="es-ES_tradnl" smtClean="0">
                <a:latin typeface="Arial" charset="0"/>
              </a:rPr>
              <a:t>Canales de Comunicación Compartidos</a:t>
            </a:r>
            <a:endParaRPr lang="es-ES_tradnl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" y="2643182"/>
            <a:ext cx="8915400" cy="3868738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s-ES_tradnl" sz="3200" b="1" i="1" dirty="0">
                <a:solidFill>
                  <a:schemeClr val="accent1"/>
                </a:solidFill>
                <a:latin typeface="Arial" charset="0"/>
                <a:cs typeface="Arial" charset="0"/>
              </a:rPr>
              <a:t>Dieron origen a las Redes de Área Local.</a:t>
            </a:r>
            <a:endParaRPr lang="es-AR" sz="3200" b="1" i="1" dirty="0">
              <a:solidFill>
                <a:schemeClr val="accent1"/>
              </a:solidFill>
              <a:latin typeface="Arial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s-AR" sz="3200" b="1" i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Alternativa a las costosas Conexiones Punto a Punto. </a:t>
            </a:r>
            <a:endParaRPr lang="es-MX" sz="3200" b="1" i="1" dirty="0">
              <a:solidFill>
                <a:schemeClr val="accent1"/>
              </a:solidFill>
              <a:latin typeface="Arial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s-AR" sz="3200" b="1" i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Medio Compartido al cual se conectan muchas computadoras.</a:t>
            </a:r>
            <a:r>
              <a:rPr lang="es-ES_tradnl" sz="3200" b="1" i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 </a:t>
            </a:r>
            <a:endParaRPr lang="es-AR" sz="3200" b="1" i="1" dirty="0">
              <a:solidFill>
                <a:schemeClr val="accent1"/>
              </a:solidFill>
              <a:latin typeface="Arial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s-AR" sz="3200" b="1" i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Se utilizaron inicialmente para cortas distancias y luego para largas</a:t>
            </a:r>
            <a:r>
              <a:rPr lang="es-MX" sz="3200" b="1" i="1" dirty="0">
                <a:solidFill>
                  <a:schemeClr val="accent1"/>
                </a:solidFill>
                <a:latin typeface="Arial" charset="0"/>
                <a:cs typeface="Times New Roman" pitchFamily="18" charset="0"/>
              </a:rPr>
              <a:t>.</a:t>
            </a:r>
            <a:endParaRPr lang="es-ES_tradnl" sz="2400" dirty="0">
              <a:solidFill>
                <a:schemeClr val="accent1"/>
              </a:solidFill>
              <a:latin typeface="Arial" charset="0"/>
            </a:endParaRPr>
          </a:p>
          <a:p>
            <a:endParaRPr lang="es-ES_tradnl" sz="2400" dirty="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ulso">
  <a:themeElements>
    <a:clrScheme name="Im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Im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m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3333</TotalTime>
  <Words>1498</Words>
  <Application>Microsoft Office PowerPoint</Application>
  <PresentationFormat>Carta (216 x 279 mm)</PresentationFormat>
  <Paragraphs>263</Paragraphs>
  <Slides>50</Slides>
  <Notes>48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5</vt:i4>
      </vt:variant>
      <vt:variant>
        <vt:lpstr>Títulos de diapositiva</vt:lpstr>
      </vt:variant>
      <vt:variant>
        <vt:i4>50</vt:i4>
      </vt:variant>
    </vt:vector>
  </HeadingPairs>
  <TitlesOfParts>
    <vt:vector size="63" baseType="lpstr">
      <vt:lpstr>Arial</vt:lpstr>
      <vt:lpstr>Arial Unicode MS</vt:lpstr>
      <vt:lpstr>Calibri</vt:lpstr>
      <vt:lpstr>Times New Roman</vt:lpstr>
      <vt:lpstr>Verdana</vt:lpstr>
      <vt:lpstr>Wingdings</vt:lpstr>
      <vt:lpstr>Wingdings 3</vt:lpstr>
      <vt:lpstr>Impulso</vt:lpstr>
      <vt:lpstr>Imagen de mapa de bits</vt:lpstr>
      <vt:lpstr>VISIO</vt:lpstr>
      <vt:lpstr>Visio</vt:lpstr>
      <vt:lpstr>Foto de Photo Editor</vt:lpstr>
      <vt:lpstr>Diapositiva</vt:lpstr>
      <vt:lpstr>Tecnología de Redes 2634 Introducción a las Comunicaciones 0013</vt:lpstr>
      <vt:lpstr>Tecnología de Redes 2634 Introducción a las Comunicaciones 0013 Unidad 1</vt:lpstr>
      <vt:lpstr>REDES DE COMPUTADORAS DEFINICION</vt:lpstr>
      <vt:lpstr>Comunicaciones en Red Tareas Discretas </vt:lpstr>
      <vt:lpstr>Comunicaciones en Red Tareas Discretas</vt:lpstr>
      <vt:lpstr>Comunicaciones en Red Arquitectura Cliente - Servidor</vt:lpstr>
      <vt:lpstr>Redes de Computadoras Tipos de Conexión </vt:lpstr>
      <vt:lpstr>Redes de Computadoras Tipos de Conexión </vt:lpstr>
      <vt:lpstr>Redes de Computadoras Tipos de Conexión</vt:lpstr>
      <vt:lpstr>Topología  o Forma General</vt:lpstr>
      <vt:lpstr>Topología  o Forma General Elementos de la Estructura de Red</vt:lpstr>
      <vt:lpstr>Topología  o Forma General Elementos de la Estructura de Red</vt:lpstr>
      <vt:lpstr>Backhaul de Comunicaciones</vt:lpstr>
      <vt:lpstr>Clasificación de Redes Distribución Geográfica</vt:lpstr>
      <vt:lpstr>Clasificación de Redes Distribución Geográfica</vt:lpstr>
      <vt:lpstr>PAN Personal Area Network</vt:lpstr>
      <vt:lpstr>HAN Home Area Network</vt:lpstr>
      <vt:lpstr>LAN Local Area Network</vt:lpstr>
      <vt:lpstr>INTRANET</vt:lpstr>
      <vt:lpstr> EXTRANET </vt:lpstr>
      <vt:lpstr>MAN  Metropolitan  Area Network</vt:lpstr>
      <vt:lpstr>WAN  Wide  Area Network</vt:lpstr>
      <vt:lpstr>SAN Storage Área Network</vt:lpstr>
      <vt:lpstr>SAN Storage Área Network</vt:lpstr>
      <vt:lpstr>Topología o Red en BUS </vt:lpstr>
      <vt:lpstr>Topología de Canal o Bus Características</vt:lpstr>
      <vt:lpstr>Topología de Canal o Bus Características</vt:lpstr>
      <vt:lpstr>Ejemplos - Ethernet (Bus) </vt:lpstr>
      <vt:lpstr>Ethernet (Bus)- Características</vt:lpstr>
      <vt:lpstr>Ethernet (Bus)- Características</vt:lpstr>
      <vt:lpstr>Presentación de PowerPoint</vt:lpstr>
      <vt:lpstr>Presentación de PowerPoint</vt:lpstr>
      <vt:lpstr>Topología  o Red en Estrella</vt:lpstr>
      <vt:lpstr>Topología de Estrella Características</vt:lpstr>
      <vt:lpstr>Topología de Estrella Características</vt:lpstr>
      <vt:lpstr>Topología de Estrella Desventajas</vt:lpstr>
      <vt:lpstr>Presentación de PowerPoint</vt:lpstr>
      <vt:lpstr>Topología  o Red en Anillo</vt:lpstr>
      <vt:lpstr>Topología  o Red en Anillo Clasificación</vt:lpstr>
      <vt:lpstr>Topología  o Red en Anillo Control Distribuido</vt:lpstr>
      <vt:lpstr>Topología  o Red en Anillo Control Centralizado</vt:lpstr>
      <vt:lpstr>Ejemplos - Token Ring (IBM)</vt:lpstr>
      <vt:lpstr>Token Ring - Características</vt:lpstr>
      <vt:lpstr>Ejemplos - FDDI (Interconexión de datos distribuidos por fibra)</vt:lpstr>
      <vt:lpstr>Topología en Malla</vt:lpstr>
      <vt:lpstr>Topologías híbridas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Codanet 2095</dc:title>
  <dc:subject>Redes y COmunicaciones de Datos en Internet</dc:subject>
  <dc:creator>Lic Pablo Alejandro Lena</dc:creator>
  <dc:description>Actualizada al 12/12/2005_x000d_
REDES DE COMPUTADORAS_x000d_
CLASIFICACIÓN, CONCEPTOS_x000d_
TOPOLOGIAS, VLAN , VPN _x000d_
INTERNET</dc:description>
  <cp:lastModifiedBy>Laboratorios</cp:lastModifiedBy>
  <cp:revision>330</cp:revision>
  <dcterms:created xsi:type="dcterms:W3CDTF">2000-05-04T00:32:53Z</dcterms:created>
  <dcterms:modified xsi:type="dcterms:W3CDTF">2017-04-07T21:36:56Z</dcterms:modified>
  <cp:category>Transparencias de Clase</cp:category>
</cp:coreProperties>
</file>