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420" r:id="rId2"/>
    <p:sldId id="421" r:id="rId3"/>
    <p:sldId id="285" r:id="rId4"/>
    <p:sldId id="380" r:id="rId5"/>
    <p:sldId id="364" r:id="rId6"/>
    <p:sldId id="367" r:id="rId7"/>
    <p:sldId id="366" r:id="rId8"/>
    <p:sldId id="365" r:id="rId9"/>
    <p:sldId id="410" r:id="rId10"/>
    <p:sldId id="412" r:id="rId11"/>
    <p:sldId id="371" r:id="rId12"/>
    <p:sldId id="414" r:id="rId13"/>
    <p:sldId id="372" r:id="rId14"/>
    <p:sldId id="373" r:id="rId15"/>
    <p:sldId id="377" r:id="rId16"/>
    <p:sldId id="415" r:id="rId17"/>
    <p:sldId id="416" r:id="rId18"/>
    <p:sldId id="417" r:id="rId19"/>
    <p:sldId id="370" r:id="rId20"/>
    <p:sldId id="418" r:id="rId21"/>
    <p:sldId id="374" r:id="rId22"/>
    <p:sldId id="375" r:id="rId23"/>
    <p:sldId id="378" r:id="rId24"/>
    <p:sldId id="379" r:id="rId25"/>
    <p:sldId id="419" r:id="rId26"/>
  </p:sldIdLst>
  <p:sldSz cx="9144000" cy="6858000" type="letter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CC00"/>
    <a:srgbClr val="FF99CC"/>
    <a:srgbClr val="969696"/>
    <a:srgbClr val="00FFFF"/>
    <a:srgbClr val="00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 autoAdjust="0"/>
  </p:normalViewPr>
  <p:slideViewPr>
    <p:cSldViewPr>
      <p:cViewPr varScale="1">
        <p:scale>
          <a:sx n="42" d="100"/>
          <a:sy n="42" d="100"/>
        </p:scale>
        <p:origin x="12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1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s-AR"/>
              <a:t>DESARROLLADOR DE APLICACIONES WEB </a:t>
            </a:r>
            <a:r>
              <a:rPr lang="es-AR">
                <a:latin typeface="Times New Roman"/>
              </a:rPr>
              <a:t>–</a:t>
            </a:r>
            <a:r>
              <a:rPr lang="es-AR"/>
              <a:t> Tecnolog</a:t>
            </a:r>
            <a:r>
              <a:rPr lang="es-AR">
                <a:latin typeface="Times New Roman"/>
              </a:rPr>
              <a:t>í</a:t>
            </a:r>
            <a:r>
              <a:rPr lang="es-AR"/>
              <a:t>a de Redes</a:t>
            </a:r>
            <a:endParaRPr lang="es-MX"/>
          </a:p>
          <a:p>
            <a:pPr>
              <a:defRPr/>
            </a:pPr>
            <a:r>
              <a:rPr lang="es-MX"/>
              <a:t>Departamento de Ingenier</a:t>
            </a:r>
            <a:r>
              <a:rPr lang="es-MX">
                <a:latin typeface="Times New Roman"/>
              </a:rPr>
              <a:t>í</a:t>
            </a:r>
            <a:r>
              <a:rPr lang="es-MX"/>
              <a:t>a e Investigaciones Tecnol</a:t>
            </a:r>
            <a:r>
              <a:rPr lang="es-MX">
                <a:latin typeface="Times New Roman"/>
              </a:rPr>
              <a:t>ó</a:t>
            </a:r>
            <a:r>
              <a:rPr lang="es-MX"/>
              <a:t>gicas </a:t>
            </a:r>
            <a:r>
              <a:rPr lang="es-ES"/>
              <a:t>- </a:t>
            </a:r>
            <a:r>
              <a:rPr lang="es-AR"/>
              <a:t>UNLAM</a:t>
            </a:r>
            <a:endParaRPr lang="es-ES"/>
          </a:p>
          <a:p>
            <a:pPr>
              <a:defRPr/>
            </a:pPr>
            <a:endParaRPr lang="es-ES_tradnl"/>
          </a:p>
          <a:p>
            <a:pPr>
              <a:defRPr/>
            </a:pPr>
            <a:endParaRPr lang="es-E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E1FB63-53B7-497C-817D-A41D191683C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pic>
        <p:nvPicPr>
          <p:cNvPr id="53253" name="Picture 6" descr="Unlam 3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492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1230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6BF9CA7-415B-46A5-BFE8-ADF3E2B91AE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0366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C3C4628-277F-44C5-9F33-F1254FC106CA}" type="slidenum">
              <a:rPr lang="es-ES_tradnl" sz="1200"/>
              <a:pPr algn="r"/>
              <a:t>1</a:t>
            </a:fld>
            <a:endParaRPr lang="es-ES_tradnl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MX" b="1">
                <a:latin typeface="Verdana" pitchFamily="34" charset="0"/>
              </a:rPr>
              <a:t>Presentación de PowerPoint Nro. 1</a:t>
            </a:r>
          </a:p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60284-89C4-4543-99F7-8E8D212AFD93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es-ES" dirty="0"/>
              <a:t>Antenas direccionales … Alcance entre 5 a 10 km dependiendo de la potencia de emisión</a:t>
            </a:r>
            <a:r>
              <a:rPr lang="es-ES" baseline="0" dirty="0"/>
              <a:t> y si obstáculos.</a:t>
            </a:r>
          </a:p>
          <a:p>
            <a:r>
              <a:rPr lang="es-ES" baseline="0" dirty="0"/>
              <a:t>Antenas helicoidales ….</a:t>
            </a:r>
            <a:r>
              <a:rPr lang="es-ES" dirty="0"/>
              <a:t> Alcance alrededor</a:t>
            </a:r>
            <a:r>
              <a:rPr lang="es-ES" baseline="0" dirty="0"/>
              <a:t> de 25 km </a:t>
            </a:r>
            <a:r>
              <a:rPr lang="es-ES" dirty="0" err="1"/>
              <a:t>km</a:t>
            </a:r>
            <a:r>
              <a:rPr lang="es-ES" dirty="0"/>
              <a:t> dependiendo de la potencia de emisión</a:t>
            </a:r>
            <a:r>
              <a:rPr lang="es-ES" baseline="0" dirty="0"/>
              <a:t> y si obstáculos.</a:t>
            </a:r>
            <a:endParaRPr lang="es-E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6F496-96B5-49E8-8DDC-39193D48A23A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D73643-4FE4-4C7A-B8E6-EFC6C72C554B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509AA-9EC3-4B38-9DDD-CD412148B9D2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E370B-E0B7-4958-B70A-397029996082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FCCD4-31CC-4607-9C3E-3947B548F923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55BD8B-C8FA-41FE-8EED-3565731DAA3C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25CC3-4738-44C2-AE88-AE81C2CB2C35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33F52-E00B-453B-8428-C20BB083AD32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355EA-D495-4023-808F-349012D56F9E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53C0130-421C-4A9B-8121-F84FC903249E}" type="slidenum">
              <a:rPr lang="es-ES_tradnl" sz="1200"/>
              <a:pPr algn="r"/>
              <a:t>2</a:t>
            </a:fld>
            <a:endParaRPr lang="es-ES_tradnl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8E4DA1-5D63-46C6-AAA3-2CE92C4E5A5B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89E9C8-2541-4FCF-8785-A4C1CBCB1C57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9F04A-ED26-4D56-8B81-4E97335B6EC4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75960E-43F1-4F72-BB7A-D89951AF0FA9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MX" b="1">
                <a:latin typeface="Verdana" pitchFamily="34" charset="0"/>
              </a:rPr>
              <a:t>Presentación de PowerPoint Nro. 7</a:t>
            </a:r>
          </a:p>
          <a:p>
            <a:endParaRPr lang="es-ES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B887C-55C0-4A7F-AA92-A8F7566CB987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82843-2B3C-48AF-ACFF-65FE9F89E54F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21E21-74C9-45DF-967F-4CED28854280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B2A5A-6D41-499F-9B2F-723A98960619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30712-1245-4841-AD73-119F0AE3869A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FD1B85-7CD8-4F2D-BA11-B4C050B52D92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FB80F1-F8FA-47A1-B6AC-2DCFDF32A278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Haga clic para modificar el estilo de título del patrón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Haga clic para modificar el estilo de subtítulo del patrón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94FDE-CB4F-4C08-B0B0-84625DC85D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31219-3160-421B-B04A-41B0E45C3B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DDF1D-E20B-440C-B175-8F96E4D982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A53CC-C21F-44FB-BF61-7E2F73E88B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825D2-699F-48CB-B53B-71881272D0A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DB18F-47FB-4E35-8257-465BA318DB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68980-540B-4A2F-9ECF-2032681ED0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CCE5F-AA8D-4D26-B79D-549FB06638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588AD-D3A6-4482-ADFC-2DC2F24CDB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77D43-EA69-49CE-8764-A3CB6E58D82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C6A20-8EA4-4410-9C39-CFF3B99F27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rgbClr val="006699"/>
            </a:gs>
            <a:gs pos="100000">
              <a:srgbClr val="002F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07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07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07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080" name="Freeform 8"/>
          <p:cNvSpPr>
            <a:spLocks/>
          </p:cNvSpPr>
          <p:nvPr/>
        </p:nvSpPr>
        <p:spPr bwMode="white">
          <a:xfrm>
            <a:off x="0" y="0"/>
            <a:ext cx="9144000" cy="1682750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08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08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38E2BD3-ED4B-4EFC-900E-5B8AD25D49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7" name="16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904875" cy="942975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subTitle" idx="4294967295"/>
          </p:nvPr>
        </p:nvSpPr>
        <p:spPr>
          <a:xfrm>
            <a:off x="1331640" y="4149080"/>
            <a:ext cx="6400800" cy="1657350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hlink"/>
            </a:solidFill>
          </a:ln>
        </p:spPr>
        <p:txBody>
          <a:bodyPr/>
          <a:lstStyle/>
          <a:p>
            <a:pPr marL="0" indent="0" algn="ctr">
              <a:buFontTx/>
              <a:buNone/>
            </a:pP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Unidad 2</a:t>
            </a:r>
          </a:p>
          <a:p>
            <a:pPr marL="0" indent="0" algn="ctr">
              <a:buFontTx/>
              <a:buNone/>
            </a:pP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2017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684213" y="404664"/>
            <a:ext cx="8064500" cy="3312368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hlink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54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54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b="1" i="1" u="sng" dirty="0">
                <a:solidFill>
                  <a:srgbClr val="333399"/>
                </a:solidFill>
                <a:latin typeface="Arial" charset="0"/>
              </a:rPr>
              <a:t>Introducción a las Comunicaciones 0013</a:t>
            </a:r>
            <a:endParaRPr lang="es-AR" b="1" i="1" u="sng" dirty="0">
              <a:solidFill>
                <a:schemeClr val="accent2">
                  <a:lumMod val="50000"/>
                  <a:lumOff val="5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785225" cy="4895850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 algn="just"/>
            <a:r>
              <a:rPr lang="es-AR" sz="2800" b="1" i="1">
                <a:latin typeface="Arial Rounded MT Bold" pitchFamily="34" charset="0"/>
                <a:cs typeface="Times New Roman" pitchFamily="18" charset="0"/>
              </a:rPr>
              <a:t>Celdas</a:t>
            </a:r>
          </a:p>
          <a:p>
            <a:pPr lvl="1" algn="just">
              <a:buFontTx/>
              <a:buChar char="•"/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La celda es el área de servicio efectiva brindada por un elemento activo inalámbrico.</a:t>
            </a:r>
          </a:p>
          <a:p>
            <a:pPr lvl="1" algn="just">
              <a:buFontTx/>
              <a:buChar char="•"/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Los clientes pueden moverse entre el área de cobertura sin perder la conexión a la red corporativa.</a:t>
            </a:r>
          </a:p>
          <a:p>
            <a:pPr algn="just"/>
            <a:r>
              <a:rPr lang="es-AR" sz="2800" b="1" i="1">
                <a:latin typeface="Arial Rounded MT Bold" pitchFamily="34" charset="0"/>
                <a:cs typeface="Times New Roman" pitchFamily="18" charset="0"/>
              </a:rPr>
              <a:t>Movilidad</a:t>
            </a:r>
          </a:p>
          <a:p>
            <a:pPr lvl="1" algn="just">
              <a:buFontTx/>
              <a:buChar char="•"/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Analizar si es necesario que el usuario tenga necesidad de acceso continuo en el edificio.</a:t>
            </a:r>
            <a:endParaRPr lang="en-US" b="1" i="1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250825" y="0"/>
            <a:ext cx="8642350" cy="1476375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algn="ctr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Requerimientos Funcionales</a:t>
            </a:r>
            <a:br>
              <a:rPr lang="en-US" sz="44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AR" sz="44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Área de trabajo</a:t>
            </a:r>
            <a:endParaRPr lang="es-ES" sz="44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1431925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Requerimientos Funcionales</a:t>
            </a:r>
            <a:b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AR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Área de trabajo - Antenas</a:t>
            </a:r>
            <a:endParaRPr lang="es-E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989138"/>
            <a:ext cx="8135938" cy="4511696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 algn="just"/>
            <a:r>
              <a:rPr lang="es-AR" b="1" i="1" dirty="0">
                <a:latin typeface="Arial Rounded MT Bold" pitchFamily="34" charset="0"/>
                <a:cs typeface="Times New Roman" pitchFamily="18" charset="0"/>
              </a:rPr>
              <a:t>Direccionales. </a:t>
            </a:r>
          </a:p>
          <a:p>
            <a:pPr lvl="1" algn="just"/>
            <a:r>
              <a:rPr lang="es-AR" b="1" i="1" dirty="0">
                <a:latin typeface="Arial Rounded MT Bold" pitchFamily="34" charset="0"/>
                <a:cs typeface="Times New Roman" pitchFamily="18" charset="0"/>
              </a:rPr>
              <a:t>  Cobertura de 80º, </a:t>
            </a:r>
          </a:p>
          <a:p>
            <a:pPr algn="just"/>
            <a:r>
              <a:rPr lang="es-AR" b="1" i="1" dirty="0">
                <a:latin typeface="Arial Rounded MT Bold" pitchFamily="34" charset="0"/>
                <a:cs typeface="Times New Roman" pitchFamily="18" charset="0"/>
              </a:rPr>
              <a:t>Omnidireccionales.</a:t>
            </a:r>
          </a:p>
          <a:p>
            <a:pPr lvl="1" algn="just"/>
            <a:r>
              <a:rPr lang="es-AR" b="1" i="1" dirty="0">
                <a:latin typeface="Arial Rounded MT Bold" pitchFamily="34" charset="0"/>
                <a:cs typeface="Times New Roman" pitchFamily="18" charset="0"/>
              </a:rPr>
              <a:t>   Tienen cobertura de 360º.</a:t>
            </a:r>
          </a:p>
          <a:p>
            <a:pPr algn="just"/>
            <a:r>
              <a:rPr lang="es-AR" b="1" i="1" dirty="0">
                <a:latin typeface="Arial Rounded MT Bold" pitchFamily="34" charset="0"/>
                <a:cs typeface="Times New Roman" pitchFamily="18" charset="0"/>
              </a:rPr>
              <a:t>Sectoriales.</a:t>
            </a:r>
          </a:p>
          <a:p>
            <a:pPr lvl="1" algn="just"/>
            <a:r>
              <a:rPr lang="es-AR" b="1" i="1" dirty="0">
                <a:latin typeface="Arial Rounded MT Bold" pitchFamily="34" charset="0"/>
                <a:cs typeface="Times New Roman" pitchFamily="18" charset="0"/>
              </a:rPr>
              <a:t>   Combinación de las anteriores  </a:t>
            </a:r>
          </a:p>
          <a:p>
            <a:pPr lvl="1" algn="just"/>
            <a:r>
              <a:rPr lang="es-AR" b="1" i="1" dirty="0">
                <a:latin typeface="Arial Rounded MT Bold" pitchFamily="34" charset="0"/>
                <a:cs typeface="Times New Roman" pitchFamily="18" charset="0"/>
              </a:rPr>
              <a:t>(Muy costosas) </a:t>
            </a:r>
          </a:p>
          <a:p>
            <a:pPr algn="just"/>
            <a:endParaRPr lang="es-ES" b="1" i="1" dirty="0">
              <a:latin typeface="Arial Rounded MT Bold" pitchFamily="34" charset="0"/>
              <a:cs typeface="Times New Roman" pitchFamily="18" charset="0"/>
            </a:endParaRPr>
          </a:p>
          <a:p>
            <a:pPr algn="just"/>
            <a:endParaRPr lang="es-ES" sz="2800" b="1" i="1" dirty="0">
              <a:latin typeface="Arial Rounded MT Bold" pitchFamily="34" charset="0"/>
              <a:cs typeface="Times New Roman" pitchFamily="18" charset="0"/>
            </a:endParaRPr>
          </a:p>
          <a:p>
            <a:pPr algn="just"/>
            <a:endParaRPr lang="es-ES" sz="2800" b="1" i="1" dirty="0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41438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Requerimientos Funcionales</a:t>
            </a:r>
            <a:b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AR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Área de trabajo</a:t>
            </a:r>
            <a:endParaRPr lang="es-E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72400" cy="1152525"/>
          </a:xfrm>
        </p:spPr>
        <p:txBody>
          <a:bodyPr/>
          <a:lstStyle/>
          <a:p>
            <a:pPr algn="just">
              <a:buFontTx/>
              <a:buNone/>
            </a:pPr>
            <a:r>
              <a:rPr lang="es-ES_tradnl" i="1"/>
              <a:t>Ejemplo de Antenas</a:t>
            </a:r>
            <a:endParaRPr lang="es-ES" i="1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01930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15365" name="Picture 5" descr="Anten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313"/>
            <a:ext cx="9144000" cy="5373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61287" cy="1412875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n-US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Requerimientos Funcionales</a:t>
            </a:r>
            <a:br>
              <a:rPr lang="en-US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Areas de Trabajo -</a:t>
            </a:r>
            <a:r>
              <a:rPr lang="es-AR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Antenas</a:t>
            </a:r>
            <a:endParaRPr lang="es-E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628775"/>
            <a:ext cx="5400675" cy="5229225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En Lugares cerrados se recomienda el uso de antenas sectoriales.</a:t>
            </a:r>
          </a:p>
          <a:p>
            <a:pPr algn="just">
              <a:lnSpc>
                <a:spcPct val="80000"/>
              </a:lnSpc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Ubicación de la antena </a:t>
            </a:r>
          </a:p>
          <a:p>
            <a:pPr lvl="1">
              <a:lnSpc>
                <a:spcPct val="80000"/>
              </a:lnSpc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2,50 mts del piso a 4 mts de altura, y estar lo mas cerca posible del área de trabajo.</a:t>
            </a:r>
          </a:p>
          <a:p>
            <a:pPr algn="just">
              <a:lnSpc>
                <a:spcPct val="80000"/>
              </a:lnSpc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Esquina del techo </a:t>
            </a:r>
          </a:p>
          <a:p>
            <a:pPr lvl="1">
              <a:lnSpc>
                <a:spcPct val="80000"/>
              </a:lnSpc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Mejor ángulo de cobertura, ya que la señal está libre de obstáculos.</a:t>
            </a:r>
            <a:endParaRPr lang="es-ES" b="1" i="1">
              <a:latin typeface="Arial Rounded MT Bold" pitchFamily="34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endParaRPr lang="es-ES" b="1" i="1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6389" name="Picture 5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525" y="1916113"/>
            <a:ext cx="3419475" cy="4321175"/>
          </a:xfrm>
          <a:prstGeom prst="rect">
            <a:avLst/>
          </a:prstGeom>
          <a:solidFill>
            <a:schemeClr val="accent2"/>
          </a:solidFill>
          <a:ln w="76200" algn="ctr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61288" cy="488950"/>
          </a:xfrm>
        </p:spPr>
        <p:txBody>
          <a:bodyPr/>
          <a:lstStyle/>
          <a:p>
            <a:r>
              <a:rPr lang="en-US" sz="4000"/>
              <a:t>Requerimientos Funcionales</a:t>
            </a:r>
            <a:br>
              <a:rPr lang="en-US" sz="4000"/>
            </a:br>
            <a:r>
              <a:rPr lang="en-US" sz="4000"/>
              <a:t>Continuación -  </a:t>
            </a:r>
            <a:r>
              <a:rPr lang="es-AR" sz="3000" b="1" u="sng"/>
              <a:t>Ubicación de las antenas</a:t>
            </a:r>
            <a:endParaRPr lang="es-ES" sz="3000" u="sng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700213"/>
            <a:ext cx="4608513" cy="4824412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Ubicación Lateral  para un rango de transmisión amplio.</a:t>
            </a:r>
          </a:p>
          <a:p>
            <a:pPr>
              <a:lnSpc>
                <a:spcPct val="80000"/>
              </a:lnSpc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No más de 3 antenas.</a:t>
            </a:r>
          </a:p>
          <a:p>
            <a:pPr>
              <a:lnSpc>
                <a:spcPct val="80000"/>
              </a:lnSpc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Máximo 100 mts de distancia entre antenas.</a:t>
            </a:r>
          </a:p>
          <a:p>
            <a:pPr>
              <a:lnSpc>
                <a:spcPct val="80000"/>
              </a:lnSpc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Cable de antenas lo más corto posible y de 50 ohmios. </a:t>
            </a:r>
          </a:p>
          <a:p>
            <a:pPr algn="just">
              <a:lnSpc>
                <a:spcPct val="80000"/>
              </a:lnSpc>
            </a:pPr>
            <a:endParaRPr lang="es-ES" b="1" i="1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7413" name="Picture 5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2205038"/>
            <a:ext cx="3960813" cy="3222625"/>
          </a:xfrm>
          <a:prstGeom prst="rect">
            <a:avLst/>
          </a:prstGeom>
          <a:solidFill>
            <a:schemeClr val="accent2"/>
          </a:solidFill>
          <a:ln w="76200" algn="ctr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684213" y="0"/>
            <a:ext cx="7761287" cy="1412875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algn="ctr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Requerimientos Funcionales</a:t>
            </a:r>
            <a:br>
              <a:rPr lang="en-US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44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Areas de Trabajo -</a:t>
            </a:r>
            <a:r>
              <a:rPr lang="es-AR" sz="44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Antenas</a:t>
            </a:r>
            <a:endParaRPr lang="es-ES" sz="44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569325" cy="1296988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Requerimientos Funcionales</a:t>
            </a:r>
            <a:b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AR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Área de trabajo</a:t>
            </a:r>
            <a:endParaRPr lang="es-E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type="body"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3850" y="1557338"/>
            <a:ext cx="8496300" cy="5114925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713788" cy="4543425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s-AR" sz="3600" b="1" i="1">
                <a:latin typeface="Arial Rounded MT Bold" pitchFamily="34" charset="0"/>
                <a:cs typeface="Times New Roman" pitchFamily="18" charset="0"/>
              </a:rPr>
              <a:t>Rendimiento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s-AR" sz="3600" b="1" i="1">
                <a:latin typeface="Arial Rounded MT Bold" pitchFamily="34" charset="0"/>
                <a:cs typeface="Times New Roman" pitchFamily="18" charset="0"/>
              </a:rPr>
              <a:t>Transmisión de multimedia.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s-AR" sz="3600" b="1" i="1">
                <a:latin typeface="Arial Rounded MT Bold" pitchFamily="34" charset="0"/>
                <a:cs typeface="Times New Roman" pitchFamily="18" charset="0"/>
              </a:rPr>
              <a:t>Manejo grandes volúmenes de datos.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s-AR" sz="3600" b="1" i="1">
                <a:latin typeface="Arial Rounded MT Bold" pitchFamily="34" charset="0"/>
                <a:cs typeface="Times New Roman" pitchFamily="18" charset="0"/>
              </a:rPr>
              <a:t>Gráficos complejos.</a:t>
            </a:r>
          </a:p>
          <a:p>
            <a:pPr>
              <a:lnSpc>
                <a:spcPct val="80000"/>
              </a:lnSpc>
            </a:pPr>
            <a:r>
              <a:rPr lang="es-AR" sz="3600" b="1" i="1">
                <a:latin typeface="Arial Rounded MT Bold" pitchFamily="34" charset="0"/>
                <a:cs typeface="Times New Roman" pitchFamily="18" charset="0"/>
              </a:rPr>
              <a:t>Áreas de Cobertura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s-AR" sz="3600" b="1" i="1">
                <a:latin typeface="Arial Rounded MT Bold" pitchFamily="34" charset="0"/>
                <a:cs typeface="Times New Roman" pitchFamily="18" charset="0"/>
              </a:rPr>
              <a:t>¿Hasta dónde debe proveer servicio?</a:t>
            </a:r>
            <a:endParaRPr lang="en-US" sz="3600" b="1" i="1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497887" cy="1511300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Requerimientos Funcionales</a:t>
            </a:r>
            <a:b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AR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Área de trabajo</a:t>
            </a:r>
            <a:endParaRPr lang="es-E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496300" cy="4471988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b="1" i="1">
                <a:latin typeface="Arial Rounded MT Bold" pitchFamily="34" charset="0"/>
                <a:cs typeface="Times New Roman" pitchFamily="18" charset="0"/>
              </a:rPr>
              <a:t>Usuarios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s-AR" sz="3200" b="1" i="1">
                <a:latin typeface="Arial Rounded MT Bold" pitchFamily="34" charset="0"/>
                <a:cs typeface="Times New Roman" pitchFamily="18" charset="0"/>
              </a:rPr>
              <a:t>Densidad: Prestar atención sobre aglomeración de clientes en lugares específicos (salas de reuniones, cafeterías, pasillos, oficinas).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s-AR" sz="3200" b="1" i="1">
                <a:latin typeface="Arial Rounded MT Bold" pitchFamily="34" charset="0"/>
                <a:cs typeface="Times New Roman" pitchFamily="18" charset="0"/>
              </a:rPr>
              <a:t>Población: Relación de cantidad total de usuarios sobre necesidad de rendimientos de la red.</a:t>
            </a:r>
            <a:endParaRPr lang="en-US" sz="3200" b="1" i="1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50237" cy="1439863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Requerimientos Funcionales</a:t>
            </a:r>
            <a:b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AR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Área de trabajo</a:t>
            </a:r>
            <a:endParaRPr lang="es-E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27213"/>
            <a:ext cx="9144000" cy="5030787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Características de la aplicación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Analizar los tipos de aplicaciones a utilizar por medio de la red inalámbrica, para aspectos de retardos, proveer datos críticos en función del tiempo.</a:t>
            </a:r>
          </a:p>
          <a:p>
            <a:pPr>
              <a:lnSpc>
                <a:spcPct val="80000"/>
              </a:lnSpc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Consideraciones ambientales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A diferencia del cableado, las redes inalámbricas sufren de interferencia como un hecho ineludible.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s-AR" b="1" i="1">
                <a:latin typeface="Arial Rounded MT Bold" pitchFamily="34" charset="0"/>
                <a:cs typeface="Times New Roman" pitchFamily="18" charset="0"/>
              </a:rPr>
              <a:t>Analizar tempranamente el edificio y tipos de materiales para prever posibles pérdidas en la señal.</a:t>
            </a:r>
            <a:endParaRPr lang="en-US" b="1" i="1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893175" cy="1492250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Requerimientos Funcionales</a:t>
            </a:r>
            <a:b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AR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Área de trabajo</a:t>
            </a:r>
            <a:endParaRPr lang="es-E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989138"/>
            <a:ext cx="5184775" cy="4535487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s-AR" sz="2400" b="1" i="1">
                <a:latin typeface="Arial Rounded MT Bold" pitchFamily="34" charset="0"/>
                <a:cs typeface="Times New Roman" pitchFamily="18" charset="0"/>
              </a:rPr>
              <a:t>Elementos Activos  Alambricos e Inalámbricos.</a:t>
            </a:r>
          </a:p>
          <a:p>
            <a:pPr>
              <a:lnSpc>
                <a:spcPct val="80000"/>
              </a:lnSpc>
            </a:pPr>
            <a:endParaRPr lang="es-AR" sz="2400" b="1" i="1">
              <a:latin typeface="Arial Rounded MT Bold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s-AR" sz="2400" b="1" i="1">
                <a:latin typeface="Arial Rounded MT Bold" pitchFamily="34" charset="0"/>
                <a:cs typeface="Times New Roman" pitchFamily="18" charset="0"/>
              </a:rPr>
              <a:t>Elementos Activos  Inalámbricos deben estar conectados a las antenas externas.</a:t>
            </a:r>
          </a:p>
          <a:p>
            <a:pPr>
              <a:lnSpc>
                <a:spcPct val="80000"/>
              </a:lnSpc>
            </a:pPr>
            <a:endParaRPr lang="es-AR" sz="2400" b="1" i="1">
              <a:latin typeface="Arial Rounded MT Bold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s-AR" sz="2400" b="1" i="1">
                <a:latin typeface="Arial Rounded MT Bold" pitchFamily="34" charset="0"/>
                <a:cs typeface="Times New Roman" pitchFamily="18" charset="0"/>
              </a:rPr>
              <a:t>El tipo de antena a utilizar va a depender de la ubicación del Closet telecomunicaciones, el área de trabajo a cubrir y las posibles interferencias.</a:t>
            </a:r>
            <a:endParaRPr lang="es-ES" sz="2400" b="1" i="1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2060575"/>
            <a:ext cx="3240088" cy="4032250"/>
          </a:xfrm>
          <a:prstGeom prst="rect">
            <a:avLst/>
          </a:prstGeom>
          <a:solidFill>
            <a:schemeClr val="accent2"/>
          </a:solidFill>
          <a:ln w="76200" algn="ctr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225287" name="Rectangle 7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1143000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Requerimientos Funcionales</a:t>
            </a:r>
            <a:b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Closet de Telecomunicaciones</a:t>
            </a:r>
            <a:endParaRPr lang="es-ES" sz="36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33825"/>
            <a:ext cx="9144000" cy="2689225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hlink"/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 </a:t>
            </a:r>
            <a:endParaRPr lang="es-ES_tradnl" sz="2800" b="1" i="1" dirty="0">
              <a:solidFill>
                <a:srgbClr val="333399"/>
              </a:solidFill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Mg. PABLO ALEJANDRO LENA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plena@unlam.edu.ar                 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AR" sz="3600" b="1" i="1" u="sng" dirty="0">
                <a:solidFill>
                  <a:srgbClr val="333399"/>
                </a:solidFill>
                <a:latin typeface="Arial" charset="0"/>
              </a:rPr>
              <a:t>2017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28596" y="260648"/>
            <a:ext cx="8496300" cy="3247721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hlink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54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54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b="1" i="1" u="sng" dirty="0">
                <a:solidFill>
                  <a:srgbClr val="333399"/>
                </a:solidFill>
                <a:latin typeface="Arial" charset="0"/>
              </a:rPr>
              <a:t>Introducción a las Comunicaciones 0013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250825" y="333375"/>
            <a:ext cx="8321675" cy="1366838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algn="ctr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Requerimientos Funcionales</a:t>
            </a:r>
            <a:b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Closet de Telecomunicaciones</a:t>
            </a:r>
            <a:endParaRPr lang="es-ES" sz="36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1989138"/>
            <a:ext cx="9144000" cy="3978275"/>
          </a:xfrm>
          <a:prstGeom prst="rect">
            <a:avLst/>
          </a:prstGeom>
          <a:solidFill>
            <a:schemeClr val="accent2"/>
          </a:solidFill>
          <a:ln w="76200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3600" b="1" i="1" dirty="0">
                <a:latin typeface="Arial Rounded MT Bold" pitchFamily="34" charset="0"/>
                <a:cs typeface="Times New Roman" pitchFamily="18" charset="0"/>
              </a:rPr>
              <a:t>Cantidad de usuarios por  Elemento Activo inalámbrico.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3200" b="1" i="1" dirty="0">
                <a:latin typeface="Arial Rounded MT Bold" pitchFamily="34" charset="0"/>
                <a:cs typeface="Times New Roman" pitchFamily="18" charset="0"/>
              </a:rPr>
              <a:t>Límite de estaciones en 802.11: 2.016 clientes.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3200" b="1" i="1" dirty="0">
                <a:latin typeface="Arial Rounded MT Bold" pitchFamily="34" charset="0"/>
                <a:cs typeface="Times New Roman" pitchFamily="18" charset="0"/>
              </a:rPr>
              <a:t>Para óptimo servicio se recomienda una cantidad entre 30 a 35 clientes.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3200" b="1" i="1" dirty="0">
                <a:latin typeface="Arial Rounded MT Bold" pitchFamily="34" charset="0"/>
                <a:cs typeface="Times New Roman" pitchFamily="18" charset="0"/>
              </a:rPr>
              <a:t>Uso de telefonía de </a:t>
            </a:r>
            <a:r>
              <a:rPr lang="es-ES" sz="3200" b="1" i="1" dirty="0" err="1">
                <a:latin typeface="Arial Rounded MT Bold" pitchFamily="34" charset="0"/>
                <a:cs typeface="Times New Roman" pitchFamily="18" charset="0"/>
              </a:rPr>
              <a:t>VoIP</a:t>
            </a:r>
            <a:r>
              <a:rPr lang="es-ES" sz="3200" b="1" i="1" dirty="0">
                <a:latin typeface="Arial Rounded MT Bold" pitchFamily="34" charset="0"/>
                <a:cs typeface="Times New Roman" pitchFamily="18" charset="0"/>
              </a:rPr>
              <a:t> y aplicaciones multimedia  entre 10 y 15 clientes 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s-ES" sz="3200" b="1" i="1" dirty="0">
              <a:latin typeface="Arial Rounded MT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051800" cy="1198562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Requerimientos Funcionales</a:t>
            </a:r>
            <a:b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Cuarto de Equipos</a:t>
            </a:r>
            <a:endParaRPr lang="es-ES" sz="36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2276475"/>
            <a:ext cx="4464050" cy="3457575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s-AR" sz="2800" b="1" i="1">
                <a:latin typeface="Arial Rounded MT Bold" pitchFamily="34" charset="0"/>
                <a:cs typeface="Times New Roman" pitchFamily="18" charset="0"/>
              </a:rPr>
              <a:t>En esta ubicación deberán alojarse los dispositivos  y elementos activos del backbone .</a:t>
            </a:r>
          </a:p>
          <a:p>
            <a:pPr>
              <a:lnSpc>
                <a:spcPct val="80000"/>
              </a:lnSpc>
            </a:pPr>
            <a:r>
              <a:rPr lang="es-AR" sz="2800" b="1" i="1">
                <a:latin typeface="Arial Rounded MT Bold" pitchFamily="34" charset="0"/>
                <a:cs typeface="Times New Roman" pitchFamily="18" charset="0"/>
              </a:rPr>
              <a:t>El uso de Backbone inalámbricos  se puede dar en backbone de Backup.</a:t>
            </a:r>
            <a:endParaRPr lang="es-ES" sz="2800" b="1" i="1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2133600"/>
            <a:ext cx="3816350" cy="3600450"/>
          </a:xfrm>
          <a:prstGeom prst="rect">
            <a:avLst/>
          </a:prstGeom>
          <a:solidFill>
            <a:schemeClr val="accent2"/>
          </a:solidFill>
          <a:ln w="76200" algn="ctr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439863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Requerimientos Funcionales</a:t>
            </a:r>
            <a:b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AR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Cuarto de entrada de Servicios.</a:t>
            </a:r>
            <a:endParaRPr lang="es-ES" sz="36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989138"/>
            <a:ext cx="8424862" cy="4108450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s-AR" sz="2800" b="1" i="1">
                <a:latin typeface="Arial Rounded MT Bold" pitchFamily="34" charset="0"/>
                <a:cs typeface="Times New Roman" pitchFamily="18" charset="0"/>
              </a:rPr>
              <a:t>La entrada a las servicios del edificio es el punto en el cual el cableado externo  ingresa dentro del edificio. </a:t>
            </a:r>
          </a:p>
          <a:p>
            <a:pPr>
              <a:lnSpc>
                <a:spcPct val="80000"/>
              </a:lnSpc>
            </a:pPr>
            <a:r>
              <a:rPr lang="es-AR" sz="2800" b="1" i="1">
                <a:latin typeface="Arial Rounded MT Bold" pitchFamily="34" charset="0"/>
                <a:cs typeface="Times New Roman" pitchFamily="18" charset="0"/>
              </a:rPr>
              <a:t>Cableado Eléctrico  y Masa  - Alambricos</a:t>
            </a:r>
          </a:p>
          <a:p>
            <a:pPr>
              <a:lnSpc>
                <a:spcPct val="80000"/>
              </a:lnSpc>
            </a:pPr>
            <a:r>
              <a:rPr lang="es-AR" sz="2800" b="1" i="1">
                <a:latin typeface="Arial Rounded MT Bold" pitchFamily="34" charset="0"/>
                <a:cs typeface="Times New Roman" pitchFamily="18" charset="0"/>
              </a:rPr>
              <a:t>Interfaz con el cableado vertical (backbone).</a:t>
            </a:r>
          </a:p>
          <a:p>
            <a:pPr>
              <a:lnSpc>
                <a:spcPct val="80000"/>
              </a:lnSpc>
            </a:pPr>
            <a:r>
              <a:rPr lang="es-AR" sz="2800" b="1" i="1">
                <a:latin typeface="Arial Rounded MT Bold" pitchFamily="34" charset="0"/>
                <a:cs typeface="Times New Roman" pitchFamily="18" charset="0"/>
              </a:rPr>
              <a:t>No existen dispositivos inalámbricos que reemplacen o que convivan con el cuarto de entrada de servicios (Backbone Inalámbrico). </a:t>
            </a:r>
            <a:endParaRPr lang="es-ES" sz="2800" b="1" i="1">
              <a:latin typeface="Arial Rounded MT Bold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s-ES" sz="2800" b="1" i="1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989888" cy="1727200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Interferencias</a:t>
            </a:r>
            <a:b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Materiales / grado de interferencia.</a:t>
            </a:r>
            <a:endParaRPr lang="es-ES" sz="36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26628" name="Picture 4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05038"/>
            <a:ext cx="8569325" cy="4392612"/>
          </a:xfrm>
          <a:prstGeom prst="rect">
            <a:avLst/>
          </a:prstGeom>
          <a:solidFill>
            <a:schemeClr val="accent2"/>
          </a:solidFill>
          <a:ln w="76200" algn="ctr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80400" cy="1223963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Interferencias</a:t>
            </a:r>
            <a:b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Elementos que la producen</a:t>
            </a:r>
            <a:endParaRPr lang="es-ES" sz="36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55650" y="2133600"/>
            <a:ext cx="6481763" cy="4108450"/>
          </a:xfrm>
          <a:prstGeom prst="rect">
            <a:avLst/>
          </a:prstGeom>
          <a:solidFill>
            <a:schemeClr val="accent2"/>
          </a:solidFill>
          <a:ln w="76200" algn="ctr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AR" sz="4400" b="1" i="1">
                <a:latin typeface="Arial Rounded MT Bold" pitchFamily="34" charset="0"/>
                <a:cs typeface="Times New Roman" pitchFamily="18" charset="0"/>
              </a:rPr>
              <a:t>Bluetooth.</a:t>
            </a:r>
            <a:r>
              <a:rPr lang="en-US" sz="4400" b="1" i="1">
                <a:latin typeface="Arial Rounded MT Bold" pitchFamily="34" charset="0"/>
                <a:cs typeface="Times New Roman" pitchFamily="18" charset="0"/>
              </a:rPr>
              <a:t> </a:t>
            </a:r>
            <a:endParaRPr lang="es-ES" sz="4400" b="1" i="1">
              <a:latin typeface="Arial Rounded MT Bold" pitchFamily="34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AR" sz="4400" b="1" i="1">
                <a:latin typeface="Arial Rounded MT Bold" pitchFamily="34" charset="0"/>
                <a:cs typeface="Times New Roman" pitchFamily="18" charset="0"/>
              </a:rPr>
              <a:t>Hornos Microondas.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4400" b="1" i="1">
                <a:latin typeface="Arial Rounded MT Bold" pitchFamily="34" charset="0"/>
                <a:cs typeface="Times New Roman" pitchFamily="18" charset="0"/>
              </a:rPr>
              <a:t>Teléfonos inalámbricos.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AR" sz="4400" b="1" i="1">
                <a:latin typeface="Arial Rounded MT Bold" pitchFamily="34" charset="0"/>
                <a:cs typeface="Times New Roman" pitchFamily="18" charset="0"/>
              </a:rPr>
              <a:t>Otras redes WLAN.</a:t>
            </a:r>
            <a:r>
              <a:rPr lang="en-US" sz="4400" b="1" i="1">
                <a:latin typeface="Arial Rounded MT Bold" pitchFamily="34" charset="0"/>
                <a:cs typeface="Times New Roman" pitchFamily="18" charset="0"/>
              </a:rPr>
              <a:t> </a:t>
            </a:r>
            <a:endParaRPr lang="es-ES" sz="4400" b="1" i="1">
              <a:latin typeface="Arial Rounded MT Bold" pitchFamily="34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s-ES" sz="4400" b="1" i="1">
              <a:latin typeface="Arial Rounded MT Bold" pitchFamily="34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s-ES" sz="4400" b="1" i="1">
              <a:latin typeface="Arial Rounded MT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B17ED0A-703F-4EEA-945F-0B7097187B92}" type="slidenum">
              <a:rPr lang="en-US" sz="1400">
                <a:latin typeface="+mn-lt"/>
              </a:rPr>
              <a:pPr algn="r">
                <a:defRPr/>
              </a:pPr>
              <a:t>25</a:t>
            </a:fld>
            <a:endParaRPr lang="en-US" sz="1400">
              <a:latin typeface="+mn-lt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iapositiva" r:id="rId3" imgW="4572000" imgH="3429000" progId="PowerPoint.Slide.8">
                  <p:embed/>
                </p:oleObj>
              </mc:Choice>
              <mc:Fallback>
                <p:oleObj name="Diapositiva" r:id="rId3" imgW="4572000" imgH="3429000" progId="PowerPoint.Slid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00"/>
            <a:ext cx="9144000" cy="2260104"/>
          </a:xfrm>
          <a:solidFill>
            <a:schemeClr val="hlink"/>
          </a:solidFill>
          <a:ln w="38100">
            <a:solidFill>
              <a:schemeClr val="folHlink"/>
            </a:solidFill>
          </a:ln>
        </p:spPr>
        <p:txBody>
          <a:bodyPr/>
          <a:lstStyle/>
          <a:p>
            <a:r>
              <a:rPr lang="es-AR" sz="54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54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b="1" i="1" u="sng" dirty="0">
                <a:solidFill>
                  <a:srgbClr val="333399"/>
                </a:solidFill>
                <a:latin typeface="Arial" charset="0"/>
              </a:rPr>
              <a:t>Introducción a las Comunicaciones 0013</a:t>
            </a:r>
            <a:endParaRPr lang="es-ES_tradnl" b="1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2996952"/>
            <a:ext cx="6400800" cy="3022848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s-ES_tradnl" sz="4000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El Cableado Estructurado y los Medios Inalámbricos</a:t>
            </a:r>
          </a:p>
          <a:p>
            <a:pPr>
              <a:spcBef>
                <a:spcPct val="0"/>
              </a:spcBef>
              <a:defRPr/>
            </a:pPr>
            <a:r>
              <a:rPr lang="es-ES_tradnl" sz="4000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96863"/>
            <a:ext cx="8620125" cy="1462087"/>
          </a:xfrm>
          <a:solidFill>
            <a:schemeClr val="hlink"/>
          </a:solidFill>
          <a:ln w="38100" cap="flat" algn="ctr">
            <a:solidFill>
              <a:schemeClr val="folHlink"/>
            </a:solidFill>
          </a:ln>
        </p:spPr>
        <p:txBody>
          <a:bodyPr/>
          <a:lstStyle/>
          <a:p>
            <a:pPr>
              <a:defRPr/>
            </a:pPr>
            <a:r>
              <a:rPr lang="es-ES" i="1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Redes Inalámbricas</a:t>
            </a:r>
            <a:br>
              <a:rPr lang="es-ES" i="1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</a:br>
            <a:r>
              <a:rPr lang="es-ES" i="1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Consideraciones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750300" cy="4184650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 anchor="ctr"/>
          <a:lstStyle/>
          <a:p>
            <a:pPr marL="0" indent="0">
              <a:spcBef>
                <a:spcPct val="0"/>
              </a:spcBef>
              <a:defRPr/>
            </a:pPr>
            <a:r>
              <a:rPr lang="es-E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Las redes inalámbricas están lejos de suplantar al cableado estructurado.</a:t>
            </a:r>
          </a:p>
          <a:p>
            <a:pPr marL="0" indent="0">
              <a:spcBef>
                <a:spcPct val="0"/>
              </a:spcBef>
              <a:defRPr/>
            </a:pPr>
            <a:r>
              <a:rPr lang="es-E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claridad de la señal es un factor muy importante, por eso la importancia de los obstáculos y las interferencias.</a:t>
            </a:r>
          </a:p>
          <a:p>
            <a:pPr marL="0" indent="0">
              <a:spcBef>
                <a:spcPct val="0"/>
              </a:spcBef>
              <a:defRPr/>
            </a:pPr>
            <a:r>
              <a:rPr lang="es-E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 ciertos lugares no son implementadas por factores de seguridad.</a:t>
            </a:r>
          </a:p>
          <a:p>
            <a:pPr marL="0" indent="0">
              <a:spcBef>
                <a:spcPct val="0"/>
              </a:spcBef>
              <a:defRPr/>
            </a:pPr>
            <a:r>
              <a:rPr lang="es-E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Son fáciles de instalar y fáciles de escalar.</a:t>
            </a:r>
          </a:p>
          <a:p>
            <a:pPr marL="0" indent="0">
              <a:spcBef>
                <a:spcPct val="0"/>
              </a:spcBef>
              <a:defRPr/>
            </a:pPr>
            <a:endParaRPr lang="es-ES" sz="28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0250" cy="1341438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s-AR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WLAN Topologías </a:t>
            </a:r>
            <a:br>
              <a:rPr lang="es-AR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AR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Modos de Operación</a:t>
            </a:r>
            <a:endParaRPr lang="en-US" sz="40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496300" cy="4465637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 algn="just"/>
            <a:r>
              <a:rPr lang="es-AR" sz="2800" b="1" i="1">
                <a:latin typeface="Arial Rounded MT Bold" pitchFamily="34" charset="0"/>
                <a:cs typeface="Times New Roman" pitchFamily="18" charset="0"/>
              </a:rPr>
              <a:t>Infraestructura</a:t>
            </a:r>
            <a:r>
              <a:rPr lang="en-US" sz="2800" b="1" i="1">
                <a:latin typeface="Arial Rounded MT Bold" pitchFamily="34" charset="0"/>
                <a:cs typeface="Times New Roman" pitchFamily="18" charset="0"/>
              </a:rPr>
              <a:t>  -  Puntos de Acceso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205038"/>
            <a:ext cx="67691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s-AR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WLAN Topologías </a:t>
            </a:r>
            <a:br>
              <a:rPr lang="es-AR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AR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Modos de Operación</a:t>
            </a:r>
            <a:endParaRPr lang="en-US" sz="40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43425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 algn="just"/>
            <a:r>
              <a:rPr lang="es-AR" sz="2800" b="1" i="1">
                <a:latin typeface="Arial Rounded MT Bold" pitchFamily="34" charset="0"/>
                <a:cs typeface="Times New Roman" pitchFamily="18" charset="0"/>
              </a:rPr>
              <a:t>Infraestructura</a:t>
            </a:r>
            <a:r>
              <a:rPr lang="en-US" sz="2800" b="1" i="1">
                <a:latin typeface="Arial Rounded MT Bold" pitchFamily="34" charset="0"/>
                <a:cs typeface="Times New Roman" pitchFamily="18" charset="0"/>
              </a:rPr>
              <a:t>  - </a:t>
            </a:r>
            <a:r>
              <a:rPr lang="es-ES" sz="2800" b="1" i="1">
                <a:latin typeface="Arial Rounded MT Bold" pitchFamily="34" charset="0"/>
                <a:cs typeface="Times New Roman" pitchFamily="18" charset="0"/>
              </a:rPr>
              <a:t>Puntos de extensión</a:t>
            </a:r>
            <a:endParaRPr lang="en-US" sz="2800" b="1" i="1">
              <a:latin typeface="Arial Rounded MT Bold" pitchFamily="34" charset="0"/>
              <a:cs typeface="Times New Roman" pitchFamily="18" charset="0"/>
            </a:endParaRPr>
          </a:p>
        </p:txBody>
      </p:sp>
      <p:pic>
        <p:nvPicPr>
          <p:cNvPr id="9220" name="Picture 4" descr="E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2924175"/>
            <a:ext cx="6842125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419225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s-AR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WLAN Topologías </a:t>
            </a:r>
            <a:br>
              <a:rPr lang="es-AR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AR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Modos de Operación</a:t>
            </a:r>
            <a:endParaRPr lang="en-US" sz="40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424862" cy="4256088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 algn="just"/>
            <a:r>
              <a:rPr lang="es-AR" sz="2800" b="1" i="1">
                <a:latin typeface="Arial Rounded MT Bold" pitchFamily="34" charset="0"/>
                <a:cs typeface="Times New Roman" pitchFamily="18" charset="0"/>
              </a:rPr>
              <a:t>Infraestructura</a:t>
            </a:r>
            <a:r>
              <a:rPr lang="en-US" sz="2800" b="1" i="1">
                <a:latin typeface="Arial Rounded MT Bold" pitchFamily="34" charset="0"/>
                <a:cs typeface="Times New Roman" pitchFamily="18" charset="0"/>
              </a:rPr>
              <a:t> -</a:t>
            </a:r>
            <a:r>
              <a:rPr lang="es-ES" sz="2800" b="1" i="1">
                <a:latin typeface="Arial Rounded MT Bold" pitchFamily="34" charset="0"/>
                <a:cs typeface="Times New Roman" pitchFamily="18" charset="0"/>
              </a:rPr>
              <a:t> Antenas Direccionales</a:t>
            </a:r>
            <a:endParaRPr lang="en-US" sz="2800" b="1" i="1">
              <a:latin typeface="Arial Rounded MT Bold" pitchFamily="34" charset="0"/>
              <a:cs typeface="Times New Roman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2852738"/>
            <a:ext cx="72009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66800" indent="-1066800"/>
            <a:r>
              <a:rPr lang="es-AR"/>
              <a:t>Posibles estructuras de una WLAN</a:t>
            </a:r>
            <a:br>
              <a:rPr lang="en-US"/>
            </a:b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642350" cy="4471988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 algn="just"/>
            <a:r>
              <a:rPr lang="es-AR" sz="2800" b="1" i="1">
                <a:latin typeface="Arial Rounded MT Bold" pitchFamily="34" charset="0"/>
                <a:cs typeface="Times New Roman" pitchFamily="18" charset="0"/>
              </a:rPr>
              <a:t>Ad - Hoc</a:t>
            </a:r>
            <a:endParaRPr lang="en-US" sz="2800" b="1" i="1">
              <a:latin typeface="Arial Rounded MT Bold" pitchFamily="34" charset="0"/>
              <a:cs typeface="Times New Roman" pitchFamily="18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565400"/>
            <a:ext cx="7561262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395288" y="0"/>
            <a:ext cx="8350250" cy="1341438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algn="ctr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AR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WLAN Topologías </a:t>
            </a:r>
            <a:br>
              <a:rPr lang="es-AR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AR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Modos de Operación</a:t>
            </a:r>
            <a:endParaRPr lang="en-US" sz="40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61288" cy="1223962"/>
          </a:xfrm>
          <a:gradFill rotWithShape="0">
            <a:gsLst>
              <a:gs pos="0">
                <a:srgbClr val="003366"/>
              </a:gs>
              <a:gs pos="50000">
                <a:srgbClr val="0099CC"/>
              </a:gs>
              <a:gs pos="100000">
                <a:srgbClr val="003366"/>
              </a:gs>
            </a:gsLst>
            <a:lin ang="2700000" scaled="1"/>
          </a:gradFill>
          <a:ln w="76200" cap="flat" algn="ctr">
            <a:solidFill>
              <a:srgbClr val="CCFFFF"/>
            </a:solidFill>
          </a:ln>
        </p:spPr>
        <p:txBody>
          <a:bodyPr/>
          <a:lstStyle/>
          <a:p>
            <a:pPr>
              <a:defRPr/>
            </a:pPr>
            <a:r>
              <a:rPr lang="en-US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Requerimientos Funcionales</a:t>
            </a:r>
            <a:br>
              <a:rPr lang="en-US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AR" sz="4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Área de trabajo</a:t>
            </a:r>
            <a:endParaRPr lang="es-ES" sz="40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989138"/>
            <a:ext cx="8569325" cy="4464050"/>
          </a:xfrm>
          <a:solidFill>
            <a:schemeClr val="accent2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 algn="just"/>
            <a:r>
              <a:rPr lang="es-AR" sz="2800" b="1" i="1" dirty="0">
                <a:latin typeface="Arial Rounded MT Bold" pitchFamily="34" charset="0"/>
                <a:cs typeface="Times New Roman" pitchFamily="18" charset="0"/>
              </a:rPr>
              <a:t>El área de trabajo si puede ser implementada Con dispositivos inalámbricos.</a:t>
            </a:r>
          </a:p>
          <a:p>
            <a:pPr algn="just"/>
            <a:r>
              <a:rPr lang="es-AR" sz="2800" b="1" i="1" dirty="0">
                <a:latin typeface="Arial Rounded MT Bold" pitchFamily="34" charset="0"/>
                <a:cs typeface="Times New Roman" pitchFamily="18" charset="0"/>
              </a:rPr>
              <a:t>El Elemento Activo  se debería ubicarse en el Closet de Telecomunicaciones.</a:t>
            </a:r>
          </a:p>
          <a:p>
            <a:pPr algn="just"/>
            <a:r>
              <a:rPr lang="es-AR" sz="2800" b="1" i="1" dirty="0">
                <a:latin typeface="Arial Rounded MT Bold" pitchFamily="34" charset="0"/>
                <a:cs typeface="Times New Roman" pitchFamily="18" charset="0"/>
              </a:rPr>
              <a:t>Las placas de red inalámbricas se conectan a antenas inalámbricas y estás al Elemento Activo</a:t>
            </a:r>
            <a:endParaRPr lang="es-ES" sz="2800" b="1" i="1" dirty="0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pulso">
  <a:themeElements>
    <a:clrScheme name="Im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Im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m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presentaciones\Vuelo sin motor.pot</Template>
  <TotalTime>1669</TotalTime>
  <Words>744</Words>
  <Application>Microsoft Office PowerPoint</Application>
  <PresentationFormat>Carta (216 x 279 mm)</PresentationFormat>
  <Paragraphs>129</Paragraphs>
  <Slides>25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Arial Rounded MT Bold</vt:lpstr>
      <vt:lpstr>Calibri</vt:lpstr>
      <vt:lpstr>Times New Roman</vt:lpstr>
      <vt:lpstr>Verdana</vt:lpstr>
      <vt:lpstr>Impulso</vt:lpstr>
      <vt:lpstr>Diapositiva</vt:lpstr>
      <vt:lpstr>Tecnología de Redes 2634 Introducción a las Comunicaciones 0013</vt:lpstr>
      <vt:lpstr>Tecnología de Redes 2634 Introducción a las Comunicaciones 0013</vt:lpstr>
      <vt:lpstr>Tecnología de Redes 2634 Introducción a las Comunicaciones 0013</vt:lpstr>
      <vt:lpstr>Redes Inalámbricas Consideraciones</vt:lpstr>
      <vt:lpstr>WLAN Topologías  Modos de Operación</vt:lpstr>
      <vt:lpstr>WLAN Topologías  Modos de Operación</vt:lpstr>
      <vt:lpstr>WLAN Topologías  Modos de Operación</vt:lpstr>
      <vt:lpstr>Posibles estructuras de una WLAN </vt:lpstr>
      <vt:lpstr>Requerimientos Funcionales Área de trabajo</vt:lpstr>
      <vt:lpstr>Presentación de PowerPoint</vt:lpstr>
      <vt:lpstr>Requerimientos Funcionales Área de trabajo - Antenas</vt:lpstr>
      <vt:lpstr>Requerimientos Funcionales Área de trabajo</vt:lpstr>
      <vt:lpstr>Requerimientos Funcionales  Areas de Trabajo - Antenas</vt:lpstr>
      <vt:lpstr>Requerimientos Funcionales Continuación -  Ubicación de las antenas</vt:lpstr>
      <vt:lpstr>Requerimientos Funcionales  Área de trabajo</vt:lpstr>
      <vt:lpstr>Requerimientos Funcionales  Área de trabajo</vt:lpstr>
      <vt:lpstr>Requerimientos Funcionales  Área de trabajo</vt:lpstr>
      <vt:lpstr>Requerimientos Funcionales  Área de trabajo</vt:lpstr>
      <vt:lpstr>Requerimientos Funcionales  Closet de Telecomunicaciones</vt:lpstr>
      <vt:lpstr>Presentación de PowerPoint</vt:lpstr>
      <vt:lpstr>Requerimientos Funcionales  Cuarto de Equipos</vt:lpstr>
      <vt:lpstr>Requerimientos Funcionales Cuarto de entrada de Servicios.</vt:lpstr>
      <vt:lpstr>Interferencias Materiales / grado de interferencia.</vt:lpstr>
      <vt:lpstr>Interferencias Elementos que la producen</vt:lpstr>
      <vt:lpstr>Presentación de PowerPoint</vt:lpstr>
    </vt:vector>
  </TitlesOfParts>
  <Company>Lic Pablo Alejandro Lena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Comunicaciones de Datos en Internet</dc:title>
  <dc:creator>Lic Pablo Alejandro Lena</dc:creator>
  <dc:description>Actualizada al 18/03/07_x000d_
El Cableado Estructurado y los Medios Inalámbricos 2007</dc:description>
  <cp:lastModifiedBy>Pablo Lena</cp:lastModifiedBy>
  <cp:revision>170</cp:revision>
  <dcterms:created xsi:type="dcterms:W3CDTF">2000-05-04T00:32:53Z</dcterms:created>
  <dcterms:modified xsi:type="dcterms:W3CDTF">2017-04-28T13:08:33Z</dcterms:modified>
  <cp:category>Transparencias de Clase</cp:category>
</cp:coreProperties>
</file>