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2.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76"/>
  </p:notesMasterIdLst>
  <p:handoutMasterIdLst>
    <p:handoutMasterId r:id="rId77"/>
  </p:handoutMasterIdLst>
  <p:sldIdLst>
    <p:sldId id="578" r:id="rId2"/>
    <p:sldId id="579" r:id="rId3"/>
    <p:sldId id="419" r:id="rId4"/>
    <p:sldId id="370" r:id="rId5"/>
    <p:sldId id="371" r:id="rId6"/>
    <p:sldId id="372" r:id="rId7"/>
    <p:sldId id="358" r:id="rId8"/>
    <p:sldId id="360" r:id="rId9"/>
    <p:sldId id="399" r:id="rId10"/>
    <p:sldId id="508" r:id="rId11"/>
    <p:sldId id="516" r:id="rId12"/>
    <p:sldId id="510" r:id="rId13"/>
    <p:sldId id="509" r:id="rId14"/>
    <p:sldId id="511" r:id="rId15"/>
    <p:sldId id="517" r:id="rId16"/>
    <p:sldId id="512" r:id="rId17"/>
    <p:sldId id="513" r:id="rId18"/>
    <p:sldId id="514" r:id="rId19"/>
    <p:sldId id="515" r:id="rId20"/>
    <p:sldId id="518" r:id="rId21"/>
    <p:sldId id="570" r:id="rId22"/>
    <p:sldId id="571" r:id="rId23"/>
    <p:sldId id="400" r:id="rId24"/>
    <p:sldId id="519" r:id="rId25"/>
    <p:sldId id="421" r:id="rId26"/>
    <p:sldId id="417" r:id="rId27"/>
    <p:sldId id="581" r:id="rId28"/>
    <p:sldId id="520" r:id="rId29"/>
    <p:sldId id="422" r:id="rId30"/>
    <p:sldId id="430" r:id="rId31"/>
    <p:sldId id="431" r:id="rId32"/>
    <p:sldId id="432" r:id="rId33"/>
    <p:sldId id="433" r:id="rId34"/>
    <p:sldId id="580" r:id="rId35"/>
    <p:sldId id="435" r:id="rId36"/>
    <p:sldId id="436" r:id="rId37"/>
    <p:sldId id="441" r:id="rId38"/>
    <p:sldId id="437" r:id="rId39"/>
    <p:sldId id="528" r:id="rId40"/>
    <p:sldId id="439" r:id="rId41"/>
    <p:sldId id="438" r:id="rId42"/>
    <p:sldId id="442" r:id="rId43"/>
    <p:sldId id="529" r:id="rId44"/>
    <p:sldId id="440" r:id="rId45"/>
    <p:sldId id="402" r:id="rId46"/>
    <p:sldId id="572" r:id="rId47"/>
    <p:sldId id="582" r:id="rId48"/>
    <p:sldId id="576" r:id="rId49"/>
    <p:sldId id="405" r:id="rId50"/>
    <p:sldId id="413" r:id="rId51"/>
    <p:sldId id="404" r:id="rId52"/>
    <p:sldId id="443" r:id="rId53"/>
    <p:sldId id="444" r:id="rId54"/>
    <p:sldId id="445" r:id="rId55"/>
    <p:sldId id="406" r:id="rId56"/>
    <p:sldId id="448" r:id="rId57"/>
    <p:sldId id="530" r:id="rId58"/>
    <p:sldId id="531" r:id="rId59"/>
    <p:sldId id="573" r:id="rId60"/>
    <p:sldId id="575" r:id="rId61"/>
    <p:sldId id="533" r:id="rId62"/>
    <p:sldId id="534" r:id="rId63"/>
    <p:sldId id="453" r:id="rId64"/>
    <p:sldId id="535" r:id="rId65"/>
    <p:sldId id="536" r:id="rId66"/>
    <p:sldId id="458" r:id="rId67"/>
    <p:sldId id="454" r:id="rId68"/>
    <p:sldId id="459" r:id="rId69"/>
    <p:sldId id="460" r:id="rId70"/>
    <p:sldId id="538" r:id="rId71"/>
    <p:sldId id="557" r:id="rId72"/>
    <p:sldId id="540" r:id="rId73"/>
    <p:sldId id="574" r:id="rId74"/>
    <p:sldId id="577" r:id="rId75"/>
  </p:sldIdLst>
  <p:sldSz cx="9144000" cy="6858000" type="letter"/>
  <p:notesSz cx="6858000" cy="9144000"/>
  <p:defaultTextStyle>
    <a:defPPr>
      <a:defRPr lang="es-ES_tradnl"/>
    </a:defPPr>
    <a:lvl1pPr algn="just" rtl="0" eaLnBrk="0" fontAlgn="base" hangingPunct="0">
      <a:spcBef>
        <a:spcPct val="0"/>
      </a:spcBef>
      <a:spcAft>
        <a:spcPct val="0"/>
      </a:spcAft>
      <a:buChar char="•"/>
      <a:defRPr sz="2400" b="1" i="1" kern="1200">
        <a:solidFill>
          <a:srgbClr val="00FFFF"/>
        </a:solidFill>
        <a:effectLst>
          <a:outerShdw blurRad="38100" dist="38100" dir="2700000" algn="tl">
            <a:srgbClr val="000000">
              <a:alpha val="43137"/>
            </a:srgbClr>
          </a:outerShdw>
        </a:effectLst>
        <a:latin typeface="Arial" charset="0"/>
        <a:ea typeface="+mn-ea"/>
        <a:cs typeface="+mn-cs"/>
      </a:defRPr>
    </a:lvl1pPr>
    <a:lvl2pPr marL="457200" algn="just" rtl="0" eaLnBrk="0" fontAlgn="base" hangingPunct="0">
      <a:spcBef>
        <a:spcPct val="0"/>
      </a:spcBef>
      <a:spcAft>
        <a:spcPct val="0"/>
      </a:spcAft>
      <a:buChar char="•"/>
      <a:defRPr sz="2400" b="1" i="1" kern="1200">
        <a:solidFill>
          <a:srgbClr val="00FFFF"/>
        </a:solidFill>
        <a:effectLst>
          <a:outerShdw blurRad="38100" dist="38100" dir="2700000" algn="tl">
            <a:srgbClr val="000000">
              <a:alpha val="43137"/>
            </a:srgbClr>
          </a:outerShdw>
        </a:effectLst>
        <a:latin typeface="Arial" charset="0"/>
        <a:ea typeface="+mn-ea"/>
        <a:cs typeface="+mn-cs"/>
      </a:defRPr>
    </a:lvl2pPr>
    <a:lvl3pPr marL="914400" algn="just" rtl="0" eaLnBrk="0" fontAlgn="base" hangingPunct="0">
      <a:spcBef>
        <a:spcPct val="0"/>
      </a:spcBef>
      <a:spcAft>
        <a:spcPct val="0"/>
      </a:spcAft>
      <a:buChar char="•"/>
      <a:defRPr sz="2400" b="1" i="1" kern="1200">
        <a:solidFill>
          <a:srgbClr val="00FFFF"/>
        </a:solidFill>
        <a:effectLst>
          <a:outerShdw blurRad="38100" dist="38100" dir="2700000" algn="tl">
            <a:srgbClr val="000000">
              <a:alpha val="43137"/>
            </a:srgbClr>
          </a:outerShdw>
        </a:effectLst>
        <a:latin typeface="Arial" charset="0"/>
        <a:ea typeface="+mn-ea"/>
        <a:cs typeface="+mn-cs"/>
      </a:defRPr>
    </a:lvl3pPr>
    <a:lvl4pPr marL="1371600" algn="just" rtl="0" eaLnBrk="0" fontAlgn="base" hangingPunct="0">
      <a:spcBef>
        <a:spcPct val="0"/>
      </a:spcBef>
      <a:spcAft>
        <a:spcPct val="0"/>
      </a:spcAft>
      <a:buChar char="•"/>
      <a:defRPr sz="2400" b="1" i="1" kern="1200">
        <a:solidFill>
          <a:srgbClr val="00FFFF"/>
        </a:solidFill>
        <a:effectLst>
          <a:outerShdw blurRad="38100" dist="38100" dir="2700000" algn="tl">
            <a:srgbClr val="000000">
              <a:alpha val="43137"/>
            </a:srgbClr>
          </a:outerShdw>
        </a:effectLst>
        <a:latin typeface="Arial" charset="0"/>
        <a:ea typeface="+mn-ea"/>
        <a:cs typeface="+mn-cs"/>
      </a:defRPr>
    </a:lvl4pPr>
    <a:lvl5pPr marL="1828800" algn="just" rtl="0" eaLnBrk="0" fontAlgn="base" hangingPunct="0">
      <a:spcBef>
        <a:spcPct val="0"/>
      </a:spcBef>
      <a:spcAft>
        <a:spcPct val="0"/>
      </a:spcAft>
      <a:buChar char="•"/>
      <a:defRPr sz="2400" b="1" i="1" kern="1200">
        <a:solidFill>
          <a:srgbClr val="00FFFF"/>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sz="2400" b="1" i="1" kern="1200">
        <a:solidFill>
          <a:srgbClr val="00FFFF"/>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sz="2400" b="1" i="1" kern="1200">
        <a:solidFill>
          <a:srgbClr val="00FFFF"/>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sz="2400" b="1" i="1" kern="1200">
        <a:solidFill>
          <a:srgbClr val="00FFFF"/>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sz="2400" b="1" i="1" kern="1200">
        <a:solidFill>
          <a:srgbClr val="00FFFF"/>
        </a:solidFill>
        <a:effectLst>
          <a:outerShdw blurRad="38100" dist="38100" dir="2700000" algn="tl">
            <a:srgbClr val="000000">
              <a:alpha val="43137"/>
            </a:srgbClr>
          </a:outerShdw>
        </a:effectLst>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33CC33"/>
    <a:srgbClr val="CCCC00"/>
    <a:srgbClr val="FF99CC"/>
    <a:srgbClr val="969696"/>
    <a:srgbClr val="00FFFF"/>
    <a:srgbClr val="006699"/>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5080" autoAdjust="0"/>
  </p:normalViewPr>
  <p:slideViewPr>
    <p:cSldViewPr>
      <p:cViewPr varScale="1">
        <p:scale>
          <a:sx n="61" d="100"/>
          <a:sy n="61" d="100"/>
        </p:scale>
        <p:origin x="1572" y="7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varScale="1">
      <p:scale>
        <a:sx n="1" d="1"/>
        <a:sy n="1" d="1"/>
      </p:scale>
      <p:origin x="0" y="-7494"/>
    </p:cViewPr>
  </p:sorterViewPr>
  <p:notesViewPr>
    <p:cSldViewPr>
      <p:cViewPr>
        <p:scale>
          <a:sx n="100" d="100"/>
          <a:sy n="100" d="100"/>
        </p:scale>
        <p:origin x="-173" y="-4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_rels/viewProps.xml.rels><?xml version="1.0" encoding="UTF-8" standalone="yes"?>
<Relationships xmlns="http://schemas.openxmlformats.org/package/2006/relationships"><Relationship Id="rId3" Type="http://schemas.openxmlformats.org/officeDocument/2006/relationships/slide" Target="slides/slide58.xml"/><Relationship Id="rId7" Type="http://schemas.openxmlformats.org/officeDocument/2006/relationships/slide" Target="slides/slide70.xml"/><Relationship Id="rId2" Type="http://schemas.openxmlformats.org/officeDocument/2006/relationships/slide" Target="slides/slide26.xml"/><Relationship Id="rId1" Type="http://schemas.openxmlformats.org/officeDocument/2006/relationships/slide" Target="slides/slide10.xml"/><Relationship Id="rId6" Type="http://schemas.openxmlformats.org/officeDocument/2006/relationships/slide" Target="slides/slide64.xml"/><Relationship Id="rId5" Type="http://schemas.openxmlformats.org/officeDocument/2006/relationships/slide" Target="slides/slide61.xml"/><Relationship Id="rId4" Type="http://schemas.openxmlformats.org/officeDocument/2006/relationships/slide" Target="slides/slide5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buFontTx/>
              <a:buNone/>
              <a:defRPr sz="1200" b="0" i="0">
                <a:solidFill>
                  <a:schemeClr val="tx1"/>
                </a:solidFill>
                <a:effectLst/>
                <a:latin typeface="Times New Roman" pitchFamily="18" charset="0"/>
              </a:defRPr>
            </a:lvl1pPr>
          </a:lstStyle>
          <a:p>
            <a:pPr>
              <a:defRPr/>
            </a:pPr>
            <a:endParaRPr lang="es-ES_tradnl"/>
          </a:p>
        </p:txBody>
      </p:sp>
      <p:sp>
        <p:nvSpPr>
          <p:cNvPr id="3277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FontTx/>
              <a:buNone/>
              <a:defRPr sz="1200" b="0" i="0">
                <a:solidFill>
                  <a:schemeClr val="tx1"/>
                </a:solidFill>
                <a:effectLst/>
                <a:latin typeface="Times New Roman" pitchFamily="18" charset="0"/>
              </a:defRPr>
            </a:lvl1pPr>
          </a:lstStyle>
          <a:p>
            <a:pPr>
              <a:defRPr/>
            </a:pPr>
            <a:endParaRPr lang="es-ES_tradnl"/>
          </a:p>
        </p:txBody>
      </p:sp>
      <p:sp>
        <p:nvSpPr>
          <p:cNvPr id="3277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buFontTx/>
              <a:buNone/>
              <a:defRPr sz="1200" b="0" i="0">
                <a:solidFill>
                  <a:schemeClr val="tx1"/>
                </a:solidFill>
                <a:effectLst/>
                <a:latin typeface="Times New Roman" pitchFamily="18" charset="0"/>
              </a:defRPr>
            </a:lvl1pPr>
          </a:lstStyle>
          <a:p>
            <a:pPr>
              <a:defRPr/>
            </a:pPr>
            <a:endParaRPr lang="es-ES_tradnl"/>
          </a:p>
        </p:txBody>
      </p:sp>
      <p:sp>
        <p:nvSpPr>
          <p:cNvPr id="3277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FontTx/>
              <a:buNone/>
              <a:defRPr sz="1200" b="0" i="0">
                <a:solidFill>
                  <a:schemeClr val="tx1"/>
                </a:solidFill>
                <a:effectLst/>
                <a:latin typeface="Times New Roman" pitchFamily="18" charset="0"/>
              </a:defRPr>
            </a:lvl1pPr>
          </a:lstStyle>
          <a:p>
            <a:pPr>
              <a:defRPr/>
            </a:pPr>
            <a:fld id="{F18B4DD5-610E-498B-ACE2-B191F1EEBB19}" type="slidenum">
              <a:rPr lang="es-ES_tradnl"/>
              <a:pPr>
                <a:defRPr/>
              </a:pPr>
              <a:t>‹Nº›</a:t>
            </a:fld>
            <a:endParaRPr lang="es-ES_tradnl"/>
          </a:p>
        </p:txBody>
      </p:sp>
    </p:spTree>
    <p:extLst>
      <p:ext uri="{BB962C8B-B14F-4D97-AF65-F5344CB8AC3E}">
        <p14:creationId xmlns:p14="http://schemas.microsoft.com/office/powerpoint/2010/main" val="5979216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buFontTx/>
              <a:buNone/>
              <a:defRPr sz="1200" b="0" i="0">
                <a:solidFill>
                  <a:schemeClr val="tx1"/>
                </a:solidFill>
                <a:effectLst/>
                <a:latin typeface="Times New Roman" pitchFamily="18" charset="0"/>
              </a:defRPr>
            </a:lvl1pPr>
          </a:lstStyle>
          <a:p>
            <a:pPr>
              <a:defRPr/>
            </a:pPr>
            <a:endParaRPr lang="es-ES_tradnl"/>
          </a:p>
        </p:txBody>
      </p:sp>
      <p:sp>
        <p:nvSpPr>
          <p:cNvPr id="1843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FontTx/>
              <a:buNone/>
              <a:defRPr sz="1200" b="0" i="0">
                <a:solidFill>
                  <a:schemeClr val="tx1"/>
                </a:solidFill>
                <a:effectLst/>
                <a:latin typeface="Times New Roman" pitchFamily="18" charset="0"/>
              </a:defRPr>
            </a:lvl1pPr>
          </a:lstStyle>
          <a:p>
            <a:pPr>
              <a:defRPr/>
            </a:pPr>
            <a:endParaRPr lang="es-ES_tradnl"/>
          </a:p>
        </p:txBody>
      </p:sp>
      <p:sp>
        <p:nvSpPr>
          <p:cNvPr id="849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smtClean="0"/>
              <a:t>Haga clic para modificar el estilo de texto del patrón</a:t>
            </a:r>
          </a:p>
          <a:p>
            <a:pPr lvl="1"/>
            <a:r>
              <a:rPr lang="es-ES_tradnl" noProof="0" smtClean="0"/>
              <a:t>Segundo nivel</a:t>
            </a:r>
          </a:p>
          <a:p>
            <a:pPr lvl="2"/>
            <a:r>
              <a:rPr lang="es-ES_tradnl" noProof="0" smtClean="0"/>
              <a:t>Tercer nivel</a:t>
            </a:r>
          </a:p>
          <a:p>
            <a:pPr lvl="3"/>
            <a:r>
              <a:rPr lang="es-ES_tradnl" noProof="0" smtClean="0"/>
              <a:t>Cuarto nivel</a:t>
            </a:r>
          </a:p>
          <a:p>
            <a:pPr lvl="4"/>
            <a:r>
              <a:rPr lang="es-ES_tradnl" noProof="0" smtClean="0"/>
              <a:t>Quinto nivel</a:t>
            </a:r>
          </a:p>
        </p:txBody>
      </p:sp>
      <p:sp>
        <p:nvSpPr>
          <p:cNvPr id="1843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buFontTx/>
              <a:buNone/>
              <a:defRPr sz="1200" b="0" i="0">
                <a:solidFill>
                  <a:schemeClr val="tx1"/>
                </a:solidFill>
                <a:effectLst/>
                <a:latin typeface="Times New Roman" pitchFamily="18" charset="0"/>
              </a:defRPr>
            </a:lvl1pPr>
          </a:lstStyle>
          <a:p>
            <a:pPr>
              <a:defRPr/>
            </a:pPr>
            <a:endParaRPr lang="es-ES_tradnl"/>
          </a:p>
        </p:txBody>
      </p:sp>
      <p:sp>
        <p:nvSpPr>
          <p:cNvPr id="1843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FontTx/>
              <a:buNone/>
              <a:defRPr sz="1200" b="0" i="0">
                <a:solidFill>
                  <a:schemeClr val="tx1"/>
                </a:solidFill>
                <a:effectLst/>
                <a:latin typeface="Times New Roman" pitchFamily="18" charset="0"/>
              </a:defRPr>
            </a:lvl1pPr>
          </a:lstStyle>
          <a:p>
            <a:pPr>
              <a:defRPr/>
            </a:pPr>
            <a:fld id="{BEB17558-011D-4BFC-82E8-9FE7A7C52BB4}" type="slidenum">
              <a:rPr lang="es-ES_tradnl"/>
              <a:pPr>
                <a:defRPr/>
              </a:pPr>
              <a:t>‹Nº›</a:t>
            </a:fld>
            <a:endParaRPr lang="es-ES_tradnl"/>
          </a:p>
        </p:txBody>
      </p:sp>
    </p:spTree>
    <p:extLst>
      <p:ext uri="{BB962C8B-B14F-4D97-AF65-F5344CB8AC3E}">
        <p14:creationId xmlns:p14="http://schemas.microsoft.com/office/powerpoint/2010/main" val="12553127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es.wikipedia.org/wiki/IEEE" TargetMode="External"/><Relationship Id="rId2" Type="http://schemas.openxmlformats.org/officeDocument/2006/relationships/slide" Target="../slides/slide73.xml"/><Relationship Id="rId1" Type="http://schemas.openxmlformats.org/officeDocument/2006/relationships/notesMaster" Target="../notesMasters/notesMaster1.xml"/><Relationship Id="rId6" Type="http://schemas.openxmlformats.org/officeDocument/2006/relationships/hyperlink" Target="https://es.wikipedia.org/w/index.php?title=IEEE_802.11n&amp;action=edit&amp;section=2" TargetMode="External"/><Relationship Id="rId5" Type="http://schemas.openxmlformats.org/officeDocument/2006/relationships/hyperlink" Target="https://es.wikipedia.org/wiki/MIMO" TargetMode="External"/><Relationship Id="rId4" Type="http://schemas.openxmlformats.org/officeDocument/2006/relationships/hyperlink" Target="http://es.wikipedia.org/wiki/MIMO"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es.wikipedia.org/wiki/Ancho_de_banda" TargetMode="External"/><Relationship Id="rId13" Type="http://schemas.openxmlformats.org/officeDocument/2006/relationships/hyperlink" Target="http://es.wikipedia.org/wiki/BitTorrent" TargetMode="External"/><Relationship Id="rId18" Type="http://schemas.openxmlformats.org/officeDocument/2006/relationships/hyperlink" Target="http://es.wikipedia.org/wiki/2006" TargetMode="External"/><Relationship Id="rId3" Type="http://schemas.openxmlformats.org/officeDocument/2006/relationships/hyperlink" Target="http://es.wikipedia.org/wiki/Red_de_computadoras" TargetMode="External"/><Relationship Id="rId7" Type="http://schemas.openxmlformats.org/officeDocument/2006/relationships/hyperlink" Target="http://es.wikipedia.org/wiki/Copyright" TargetMode="External"/><Relationship Id="rId12" Type="http://schemas.openxmlformats.org/officeDocument/2006/relationships/hyperlink" Target="http://es.wikipedia.org/wiki/Ruteador" TargetMode="External"/><Relationship Id="rId17" Type="http://schemas.openxmlformats.org/officeDocument/2006/relationships/hyperlink" Target="http://es.wikipedia.org/wiki/Skype" TargetMode="External"/><Relationship Id="rId2" Type="http://schemas.openxmlformats.org/officeDocument/2006/relationships/slide" Target="../slides/slide32.xml"/><Relationship Id="rId16" Type="http://schemas.openxmlformats.org/officeDocument/2006/relationships/hyperlink" Target="http://es.wikipedia.org/wiki/Freenet" TargetMode="External"/><Relationship Id="rId20" Type="http://schemas.openxmlformats.org/officeDocument/2006/relationships/hyperlink" Target="http://es.wikipedia.org/wiki/BBC" TargetMode="External"/><Relationship Id="rId1" Type="http://schemas.openxmlformats.org/officeDocument/2006/relationships/notesMaster" Target="../notesMasters/notesMaster1.xml"/><Relationship Id="rId6" Type="http://schemas.openxmlformats.org/officeDocument/2006/relationships/hyperlink" Target="http://es.wikipedia.org/wiki/Nodo_(inform%C3%A1tica)" TargetMode="External"/><Relationship Id="rId11" Type="http://schemas.openxmlformats.org/officeDocument/2006/relationships/hyperlink" Target="http://es.wikipedia.org/wiki/NAT" TargetMode="External"/><Relationship Id="rId5" Type="http://schemas.openxmlformats.org/officeDocument/2006/relationships/hyperlink" Target="http://es.wikipedia.org/wiki/Servidor" TargetMode="External"/><Relationship Id="rId15" Type="http://schemas.openxmlformats.org/officeDocument/2006/relationships/hyperlink" Target="http://es.wikipedia.org/wiki/CFS" TargetMode="External"/><Relationship Id="rId10" Type="http://schemas.openxmlformats.org/officeDocument/2006/relationships/hyperlink" Target="http://es.wikipedia.org/wiki/Tiempo_real" TargetMode="External"/><Relationship Id="rId19" Type="http://schemas.openxmlformats.org/officeDocument/2006/relationships/hyperlink" Target="http://es.wikipedia.org/wiki/Warner_Bros" TargetMode="External"/><Relationship Id="rId4" Type="http://schemas.openxmlformats.org/officeDocument/2006/relationships/hyperlink" Target="http://es.wikipedia.org/wiki/Cliente_(inform%C3%A1tica)" TargetMode="External"/><Relationship Id="rId9" Type="http://schemas.openxmlformats.org/officeDocument/2006/relationships/hyperlink" Target="http://es.wikipedia.org/wiki/VoIP" TargetMode="External"/><Relationship Id="rId14" Type="http://schemas.openxmlformats.org/officeDocument/2006/relationships/hyperlink" Target="http://es.wikipedia.org/wiki/EDonkey2000"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es.wikipedia.org/wiki/Biblioteca" TargetMode="External"/><Relationship Id="rId3" Type="http://schemas.openxmlformats.org/officeDocument/2006/relationships/hyperlink" Target="http://es.wikipedia.org/wiki/Wi-Fi" TargetMode="External"/><Relationship Id="rId7" Type="http://schemas.openxmlformats.org/officeDocument/2006/relationships/hyperlink" Target="http://es.wikipedia.org/wiki/Aeropuerto" TargetMode="External"/><Relationship Id="rId12" Type="http://schemas.openxmlformats.org/officeDocument/2006/relationships/hyperlink" Target="http://es.wikipedia.org/wiki/PDA"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es.wikipedia.org/wiki/WISP" TargetMode="External"/><Relationship Id="rId11" Type="http://schemas.openxmlformats.org/officeDocument/2006/relationships/hyperlink" Target="http://es.wikipedia.org/wiki/Internet" TargetMode="External"/><Relationship Id="rId5" Type="http://schemas.openxmlformats.org/officeDocument/2006/relationships/hyperlink" Target="http://es.wikipedia.org/w/index.php?title=Internet_Inal%C3%A1mbrico&amp;action=edit&amp;redlink=1" TargetMode="External"/><Relationship Id="rId10" Type="http://schemas.openxmlformats.org/officeDocument/2006/relationships/hyperlink" Target="http://es.wikipedia.org/wiki/Hotel" TargetMode="External"/><Relationship Id="rId4" Type="http://schemas.openxmlformats.org/officeDocument/2006/relationships/hyperlink" Target="http://es.wikipedia.org/wiki/Punto_de_acceso" TargetMode="External"/><Relationship Id="rId9" Type="http://schemas.openxmlformats.org/officeDocument/2006/relationships/hyperlink" Target="http://es.wikipedia.org/wiki/Cafeter%C3%ADa"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es.kioskea.net/contents/wimax/wimax-intro.php3"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Pal376869686hw.hwShow(event,%20this,%20%22industria%22);%20this.style.cursor=%22hand%22;%20this.style.textDecoration=%22underline%22;%20this.style.borderBottom=%22solid%22;"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AA4B3C47-2C1C-4B8F-9ECF-D3B63A263AB1}" type="slidenum">
              <a:rPr lang="es-ES_tradnl" smtClean="0"/>
              <a:pPr/>
              <a:t>1</a:t>
            </a:fld>
            <a:endParaRPr lang="es-ES_tradnl" smtClean="0"/>
          </a:p>
        </p:txBody>
      </p:sp>
      <p:sp>
        <p:nvSpPr>
          <p:cNvPr id="37891" name="Rectangle 2"/>
          <p:cNvSpPr>
            <a:spLocks noGrp="1" noRot="1" noChangeAspect="1" noChangeArrowheads="1" noTextEdit="1"/>
          </p:cNvSpPr>
          <p:nvPr>
            <p:ph type="sldImg"/>
          </p:nvPr>
        </p:nvSpPr>
        <p:spPr>
          <a:xfrm>
            <a:off x="1146175" y="685800"/>
            <a:ext cx="4567238" cy="3427413"/>
          </a:xfrm>
          <a:solidFill>
            <a:srgbClr val="FFFFFF"/>
          </a:solidFill>
          <a:ln/>
        </p:spPr>
      </p:sp>
      <p:sp>
        <p:nvSpPr>
          <p:cNvPr id="37892" name="Rectangle 3"/>
          <p:cNvSpPr>
            <a:spLocks noGrp="1" noChangeArrowheads="1"/>
          </p:cNvSpPr>
          <p:nvPr>
            <p:ph type="body" idx="1"/>
          </p:nvPr>
        </p:nvSpPr>
        <p:spPr>
          <a:solidFill>
            <a:srgbClr val="FFFF99"/>
          </a:solidFill>
          <a:ln>
            <a:solidFill>
              <a:srgbClr val="000000"/>
            </a:solidFill>
          </a:ln>
        </p:spPr>
        <p:txBody>
          <a:bodyPr/>
          <a:lstStyle/>
          <a:p>
            <a:pPr algn="ctr"/>
            <a:r>
              <a:rPr lang="es-MX" sz="1800" b="1" smtClean="0">
                <a:latin typeface="Verdana" pitchFamily="34" charset="0"/>
              </a:rPr>
              <a:t>Presentación de PowerPoint Nro. 9</a:t>
            </a:r>
          </a:p>
          <a:p>
            <a:pPr algn="ctr"/>
            <a:endParaRPr lang="es-MX" sz="1800" b="1" smtClean="0">
              <a:latin typeface="Verdana" pitchFamily="34" charset="0"/>
            </a:endParaRPr>
          </a:p>
          <a:p>
            <a:endParaRPr lang="es-E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1D614BC6-2434-41FA-BB34-B328554285EE}" type="slidenum">
              <a:rPr lang="es-ES_tradnl" smtClean="0"/>
              <a:pPr/>
              <a:t>40</a:t>
            </a:fld>
            <a:endParaRPr lang="es-ES_tradnl" smtClean="0"/>
          </a:p>
        </p:txBody>
      </p:sp>
      <p:sp>
        <p:nvSpPr>
          <p:cNvPr id="91139" name="Rectangle 2"/>
          <p:cNvSpPr>
            <a:spLocks noGrp="1" noRot="1" noChangeAspect="1" noChangeArrowheads="1" noTextEdit="1"/>
          </p:cNvSpPr>
          <p:nvPr>
            <p:ph type="sldImg"/>
          </p:nvPr>
        </p:nvSpPr>
        <p:spPr>
          <a:xfrm>
            <a:off x="1160463" y="700088"/>
            <a:ext cx="4581525" cy="3435350"/>
          </a:xfrm>
          <a:solidFill>
            <a:srgbClr val="FFFFFF"/>
          </a:solidFill>
          <a:ln/>
        </p:spPr>
      </p:sp>
      <p:sp>
        <p:nvSpPr>
          <p:cNvPr id="91140" name="Rectangle 3"/>
          <p:cNvSpPr>
            <a:spLocks noGrp="1" noChangeArrowheads="1"/>
          </p:cNvSpPr>
          <p:nvPr>
            <p:ph type="body" idx="1"/>
          </p:nvPr>
        </p:nvSpPr>
        <p:spPr>
          <a:xfrm>
            <a:off x="920750" y="4344988"/>
            <a:ext cx="5060950" cy="4135437"/>
          </a:xfrm>
          <a:solidFill>
            <a:srgbClr val="FFFFFF"/>
          </a:solidFill>
          <a:ln>
            <a:solidFill>
              <a:srgbClr val="000000"/>
            </a:solidFill>
          </a:ln>
        </p:spPr>
        <p:txBody>
          <a:bodyPr/>
          <a:lstStyle/>
          <a:p>
            <a:endParaRPr lang="es-AR"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466E555A-DD8C-4BB0-B9F0-4725EC7D630C}" type="slidenum">
              <a:rPr lang="es-ES_tradnl" smtClean="0"/>
              <a:pPr/>
              <a:t>48</a:t>
            </a:fld>
            <a:endParaRPr lang="es-ES_tradnl" smtClean="0"/>
          </a:p>
        </p:txBody>
      </p:sp>
      <p:sp>
        <p:nvSpPr>
          <p:cNvPr id="90115"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pPr>
              <a:defRPr/>
            </a:pPr>
            <a:r>
              <a:rPr lang="es-ES" i="1" dirty="0" smtClean="0">
                <a:effectLst>
                  <a:outerShdw blurRad="38100" dist="38100" dir="2700000" algn="tl">
                    <a:srgbClr val="C0C0C0"/>
                  </a:outerShdw>
                </a:effectLst>
              </a:rPr>
              <a:t> Las tres antenas trasmiten hacia </a:t>
            </a:r>
            <a:r>
              <a:rPr lang="es-ES" i="1" dirty="0" err="1" smtClean="0">
                <a:effectLst>
                  <a:outerShdw blurRad="38100" dist="38100" dir="2700000" algn="tl">
                    <a:srgbClr val="C0C0C0"/>
                  </a:outerShdw>
                </a:effectLst>
              </a:rPr>
              <a:t>distintosdispositivos</a:t>
            </a:r>
            <a:r>
              <a:rPr lang="es-ES" i="1" dirty="0" smtClean="0">
                <a:effectLst>
                  <a:outerShdw blurRad="38100" dist="38100" dir="2700000" algn="tl">
                    <a:srgbClr val="C0C0C0"/>
                  </a:outerShdw>
                </a:effectLst>
              </a:rPr>
              <a:t> inalámbricos. Contiene cuatro puertos LAN cableados, y un puerto  Internet/WAN Puerto para conectar un Cable Modem o un Modem </a:t>
            </a:r>
            <a:r>
              <a:rPr lang="es-ES" i="1" dirty="0" err="1" smtClean="0">
                <a:effectLst>
                  <a:outerShdw blurRad="38100" dist="38100" dir="2700000" algn="tl">
                    <a:srgbClr val="C0C0C0"/>
                  </a:outerShdw>
                </a:effectLst>
              </a:rPr>
              <a:t>DSL.Las</a:t>
            </a:r>
            <a:r>
              <a:rPr lang="es-ES" i="1" dirty="0" smtClean="0">
                <a:effectLst>
                  <a:outerShdw blurRad="38100" dist="38100" dir="2700000" algn="tl">
                    <a:srgbClr val="C0C0C0"/>
                  </a:outerShdw>
                </a:effectLst>
              </a:rPr>
              <a:t> tres antenas usan la tecnología  802.11 </a:t>
            </a:r>
            <a:r>
              <a:rPr lang="es-ES" i="1" dirty="0" err="1" smtClean="0">
                <a:effectLst>
                  <a:outerShdw blurRad="38100" dist="38100" dir="2700000" algn="tl">
                    <a:srgbClr val="C0C0C0"/>
                  </a:outerShdw>
                </a:effectLst>
              </a:rPr>
              <a:t>Super</a:t>
            </a:r>
            <a:r>
              <a:rPr lang="es-ES" i="1" dirty="0" smtClean="0">
                <a:effectLst>
                  <a:outerShdw blurRad="38100" dist="38100" dir="2700000" algn="tl">
                    <a:srgbClr val="C0C0C0"/>
                  </a:outerShdw>
                </a:effectLst>
              </a:rPr>
              <a:t> G de 108 Mbps.</a:t>
            </a:r>
          </a:p>
          <a:p>
            <a:pPr>
              <a:defRPr/>
            </a:pPr>
            <a:endParaRPr lang="es-ES" i="1" dirty="0" smtClean="0">
              <a:effectLst>
                <a:outerShdw blurRad="38100" dist="38100" dir="2700000" algn="tl">
                  <a:srgbClr val="C0C0C0"/>
                </a:outerShdw>
              </a:effectLst>
            </a:endParaRPr>
          </a:p>
          <a:p>
            <a:pPr>
              <a:buFontTx/>
              <a:buChar char="•"/>
              <a:defRPr/>
            </a:pPr>
            <a:r>
              <a:rPr lang="es-ES" sz="700" i="1" dirty="0" smtClean="0">
                <a:cs typeface="Arial" pitchFamily="34" charset="0"/>
              </a:rPr>
              <a:t>Los Access Point dan acceso a una red en particular, mientras que los </a:t>
            </a:r>
            <a:r>
              <a:rPr lang="es-ES" sz="700" i="1" dirty="0" err="1" smtClean="0">
                <a:cs typeface="Arial" pitchFamily="34" charset="0"/>
              </a:rPr>
              <a:t>los</a:t>
            </a:r>
            <a:r>
              <a:rPr lang="es-ES" sz="700" i="1" dirty="0" smtClean="0">
                <a:cs typeface="Arial" pitchFamily="34" charset="0"/>
              </a:rPr>
              <a:t> </a:t>
            </a:r>
            <a:r>
              <a:rPr lang="es-ES" sz="700" i="1" dirty="0" err="1" smtClean="0">
                <a:cs typeface="Arial" pitchFamily="34" charset="0"/>
              </a:rPr>
              <a:t>routers</a:t>
            </a:r>
            <a:r>
              <a:rPr lang="es-ES" sz="700" i="1" dirty="0" smtClean="0">
                <a:cs typeface="Arial" pitchFamily="34" charset="0"/>
              </a:rPr>
              <a:t> pueden tener como clientes una variedad de redes. </a:t>
            </a:r>
          </a:p>
          <a:p>
            <a:pPr>
              <a:buFontTx/>
              <a:buChar char="•"/>
              <a:defRPr/>
            </a:pPr>
            <a:endParaRPr lang="es-ES" sz="700" i="1" dirty="0" smtClean="0">
              <a:cs typeface="Arial" pitchFamily="34" charset="0"/>
            </a:endParaRPr>
          </a:p>
          <a:p>
            <a:pPr>
              <a:buFontTx/>
              <a:buChar char="•"/>
              <a:defRPr/>
            </a:pPr>
            <a:r>
              <a:rPr lang="es-ES" sz="700" i="1" dirty="0" smtClean="0">
                <a:cs typeface="Arial" pitchFamily="34" charset="0"/>
              </a:rPr>
              <a:t>El </a:t>
            </a:r>
            <a:r>
              <a:rPr lang="es-ES" sz="700" i="1" dirty="0" err="1" smtClean="0">
                <a:cs typeface="Arial" pitchFamily="34" charset="0"/>
              </a:rPr>
              <a:t>router</a:t>
            </a:r>
            <a:r>
              <a:rPr lang="es-ES" sz="700" i="1" dirty="0" smtClean="0">
                <a:cs typeface="Arial" pitchFamily="34" charset="0"/>
              </a:rPr>
              <a:t> toma la IP y de acuerdo a esto decide adonde </a:t>
            </a:r>
            <a:r>
              <a:rPr lang="es-ES" sz="700" i="1" dirty="0" err="1" smtClean="0">
                <a:cs typeface="Arial" pitchFamily="34" charset="0"/>
              </a:rPr>
              <a:t>forwardea</a:t>
            </a:r>
            <a:r>
              <a:rPr lang="es-ES" sz="700" i="1" dirty="0" smtClean="0">
                <a:cs typeface="Arial" pitchFamily="34" charset="0"/>
              </a:rPr>
              <a:t> el paquete.</a:t>
            </a:r>
          </a:p>
          <a:p>
            <a:pPr>
              <a:defRPr/>
            </a:pPr>
            <a:r>
              <a:rPr lang="es-ES" sz="700" i="1" dirty="0" smtClean="0">
                <a:cs typeface="Arial" pitchFamily="34" charset="0"/>
              </a:rPr>
              <a:t>Generalmente los </a:t>
            </a:r>
            <a:r>
              <a:rPr lang="es-ES" sz="700" i="1" dirty="0" err="1" smtClean="0">
                <a:cs typeface="Arial" pitchFamily="34" charset="0"/>
              </a:rPr>
              <a:t>acces</a:t>
            </a:r>
            <a:r>
              <a:rPr lang="es-ES" sz="700" i="1" dirty="0" smtClean="0">
                <a:cs typeface="Arial" pitchFamily="34" charset="0"/>
              </a:rPr>
              <a:t> Point ignoran la dirección IP y </a:t>
            </a:r>
            <a:r>
              <a:rPr lang="es-ES" sz="700" i="1" dirty="0" err="1" smtClean="0">
                <a:cs typeface="Arial" pitchFamily="34" charset="0"/>
              </a:rPr>
              <a:t>forwardean</a:t>
            </a:r>
            <a:r>
              <a:rPr lang="es-ES" sz="700" i="1" dirty="0" smtClean="0">
                <a:cs typeface="Arial" pitchFamily="34" charset="0"/>
              </a:rPr>
              <a:t> todos los paquetes.</a:t>
            </a:r>
          </a:p>
          <a:p>
            <a:pPr>
              <a:defRPr/>
            </a:pPr>
            <a:endParaRPr lang="es-ES" sz="700" i="1" dirty="0" smtClean="0">
              <a:cs typeface="Arial" pitchFamily="34" charset="0"/>
            </a:endParaRPr>
          </a:p>
          <a:p>
            <a:pPr>
              <a:buFontTx/>
              <a:buChar char="•"/>
              <a:defRPr/>
            </a:pPr>
            <a:r>
              <a:rPr lang="es-ES" sz="700" i="1" dirty="0" smtClean="0">
                <a:cs typeface="Arial" pitchFamily="34" charset="0"/>
              </a:rPr>
              <a:t>Adicionalmente los </a:t>
            </a:r>
            <a:r>
              <a:rPr lang="es-ES" sz="700" i="1" dirty="0" err="1" smtClean="0">
                <a:cs typeface="Arial" pitchFamily="34" charset="0"/>
              </a:rPr>
              <a:t>router</a:t>
            </a:r>
            <a:r>
              <a:rPr lang="es-ES" sz="700" i="1" dirty="0" smtClean="0">
                <a:cs typeface="Arial" pitchFamily="34" charset="0"/>
              </a:rPr>
              <a:t> implementan Network </a:t>
            </a:r>
            <a:r>
              <a:rPr lang="es-ES" sz="700" i="1" dirty="0" err="1" smtClean="0">
                <a:cs typeface="Arial" pitchFamily="34" charset="0"/>
              </a:rPr>
              <a:t>Address</a:t>
            </a:r>
            <a:r>
              <a:rPr lang="es-ES" sz="700" i="1" dirty="0" smtClean="0">
                <a:cs typeface="Arial" pitchFamily="34" charset="0"/>
              </a:rPr>
              <a:t> </a:t>
            </a:r>
            <a:r>
              <a:rPr lang="es-ES" sz="700" i="1" dirty="0" err="1" smtClean="0">
                <a:cs typeface="Arial" pitchFamily="34" charset="0"/>
              </a:rPr>
              <a:t>Translation</a:t>
            </a:r>
            <a:r>
              <a:rPr lang="es-ES" sz="700" i="1" dirty="0" smtClean="0">
                <a:cs typeface="Arial" pitchFamily="34" charset="0"/>
              </a:rPr>
              <a:t> (NAT), permitiendo utilizar direcciones privadas (definidas en el RFC 1918) y  así proveer conectividad a los clientes de una red con el resto de Internet. </a:t>
            </a:r>
          </a:p>
          <a:p>
            <a:pPr>
              <a:defRPr/>
            </a:pPr>
            <a:endParaRPr lang="es-ES" sz="700" i="1" dirty="0" smtClean="0">
              <a:cs typeface="Arial" pitchFamily="34" charset="0"/>
            </a:endParaRPr>
          </a:p>
          <a:p>
            <a:pPr>
              <a:buFontTx/>
              <a:buChar char="•"/>
              <a:defRPr/>
            </a:pPr>
            <a:r>
              <a:rPr lang="es-ES" sz="700" i="1" dirty="0" smtClean="0">
                <a:cs typeface="Arial" pitchFamily="34" charset="0"/>
              </a:rPr>
              <a:t>Los </a:t>
            </a:r>
            <a:r>
              <a:rPr lang="es-ES" sz="700" i="1" dirty="0" err="1" smtClean="0">
                <a:cs typeface="Arial" pitchFamily="34" charset="0"/>
              </a:rPr>
              <a:t>routers</a:t>
            </a:r>
            <a:r>
              <a:rPr lang="es-ES" sz="700" i="1" dirty="0" smtClean="0">
                <a:cs typeface="Arial" pitchFamily="34" charset="0"/>
              </a:rPr>
              <a:t> proporcionan control de los puertos, la funcionalidad de un firewall  y un servidor </a:t>
            </a:r>
            <a:r>
              <a:rPr lang="es-ES" sz="700" i="1" dirty="0" err="1" smtClean="0">
                <a:cs typeface="Arial" pitchFamily="34" charset="0"/>
              </a:rPr>
              <a:t>Dynamic</a:t>
            </a:r>
            <a:r>
              <a:rPr lang="es-ES" sz="700" i="1" dirty="0" smtClean="0">
                <a:cs typeface="Arial" pitchFamily="34" charset="0"/>
              </a:rPr>
              <a:t> Host </a:t>
            </a:r>
            <a:r>
              <a:rPr lang="es-ES" sz="700" i="1" dirty="0" err="1" smtClean="0">
                <a:cs typeface="Arial" pitchFamily="34" charset="0"/>
              </a:rPr>
              <a:t>Configuration</a:t>
            </a:r>
            <a:r>
              <a:rPr lang="es-ES" sz="700" i="1" dirty="0" smtClean="0">
                <a:cs typeface="Arial" pitchFamily="34" charset="0"/>
              </a:rPr>
              <a:t> </a:t>
            </a:r>
            <a:r>
              <a:rPr lang="es-ES" sz="700" i="1" dirty="0" err="1" smtClean="0">
                <a:cs typeface="Arial" pitchFamily="34" charset="0"/>
              </a:rPr>
              <a:t>Protocol</a:t>
            </a:r>
            <a:r>
              <a:rPr lang="es-ES" sz="700" i="1" dirty="0" smtClean="0">
                <a:cs typeface="Arial" pitchFamily="34" charset="0"/>
              </a:rPr>
              <a:t> (DHCP)  para otorgar direcciones IP al resto de los dispositivos </a:t>
            </a:r>
          </a:p>
          <a:p>
            <a:pPr>
              <a:defRPr/>
            </a:pPr>
            <a:endParaRPr lang="es-ES" i="1" dirty="0" smtClean="0">
              <a:effectLst>
                <a:outerShdw blurRad="38100" dist="38100" dir="2700000" algn="tl">
                  <a:srgbClr val="C0C0C0"/>
                </a:outerShdw>
              </a:effectLst>
            </a:endParaRPr>
          </a:p>
          <a:p>
            <a:pPr>
              <a:defRPr/>
            </a:pPr>
            <a:endParaRPr lang="es-E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86838A42-8A07-4A65-8EF0-6B9683304F1A}" type="slidenum">
              <a:rPr lang="es-ES_tradnl" smtClean="0"/>
              <a:pPr/>
              <a:t>56</a:t>
            </a:fld>
            <a:endParaRPr lang="es-ES_tradnl"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a:lnSpc>
                <a:spcPct val="80000"/>
              </a:lnSpc>
            </a:pPr>
            <a:r>
              <a:rPr lang="es-ES" sz="800" b="1" smtClean="0"/>
              <a:t>Organización de estándares</a:t>
            </a:r>
          </a:p>
          <a:p>
            <a:pPr algn="just">
              <a:lnSpc>
                <a:spcPct val="80000"/>
              </a:lnSpc>
            </a:pPr>
            <a:r>
              <a:rPr lang="es-ES" sz="800" smtClean="0"/>
              <a:t>	C</a:t>
            </a:r>
            <a:r>
              <a:rPr lang="es-ES" sz="700" smtClean="0"/>
              <a:t>rean, definen y proponen estándares internacionales oficiales abiertos a la industria a través de un proceso abierto a todas las compañías.</a:t>
            </a:r>
          </a:p>
          <a:p>
            <a:pPr>
              <a:lnSpc>
                <a:spcPct val="80000"/>
              </a:lnSpc>
              <a:spcBef>
                <a:spcPct val="20000"/>
              </a:spcBef>
            </a:pPr>
            <a:r>
              <a:rPr lang="es-ES" sz="2000" b="1" smtClean="0"/>
              <a:t>Asociaciones de la Industria</a:t>
            </a:r>
          </a:p>
          <a:p>
            <a:pPr algn="just">
              <a:lnSpc>
                <a:spcPct val="80000"/>
              </a:lnSpc>
              <a:spcBef>
                <a:spcPct val="20000"/>
              </a:spcBef>
            </a:pPr>
            <a:r>
              <a:rPr lang="es-ES" sz="2000" smtClean="0"/>
              <a:t>	P</a:t>
            </a:r>
            <a:r>
              <a:rPr lang="es-ES" sz="1800" smtClean="0"/>
              <a:t>romueven el crecimiento de la industria a través de educación y promoción.</a:t>
            </a:r>
          </a:p>
          <a:p>
            <a:pPr algn="just">
              <a:lnSpc>
                <a:spcPct val="80000"/>
              </a:lnSpc>
              <a:spcBef>
                <a:spcPct val="20000"/>
              </a:spcBef>
            </a:pPr>
            <a:r>
              <a:rPr lang="es-ES" sz="1800" smtClean="0"/>
              <a:t>	Brindando información objetiva sobre la industria en general, tecnologías, tendencias, etc, independientemente de la tecnología.</a:t>
            </a:r>
          </a:p>
          <a:p>
            <a:pPr algn="just">
              <a:lnSpc>
                <a:spcPct val="80000"/>
              </a:lnSpc>
              <a:spcBef>
                <a:spcPct val="20000"/>
              </a:spcBef>
            </a:pPr>
            <a:endParaRPr lang="es-ES" sz="1800" smtClean="0"/>
          </a:p>
          <a:p>
            <a:pPr lvl="1" algn="just">
              <a:lnSpc>
                <a:spcPct val="80000"/>
              </a:lnSpc>
              <a:spcBef>
                <a:spcPct val="20000"/>
              </a:spcBef>
              <a:buFontTx/>
              <a:buChar char="–"/>
            </a:pPr>
            <a:r>
              <a:rPr lang="es-ES" sz="1800" i="1" smtClean="0"/>
              <a:t>WLANA</a:t>
            </a:r>
          </a:p>
          <a:p>
            <a:pPr lvl="1" algn="just">
              <a:lnSpc>
                <a:spcPct val="80000"/>
              </a:lnSpc>
              <a:spcBef>
                <a:spcPct val="20000"/>
              </a:spcBef>
            </a:pPr>
            <a:r>
              <a:rPr lang="es-ES" sz="1800" smtClean="0"/>
              <a:t>	La misión de WLANA (Wireless LAN Association) es ayudar y fomentar el crecimiento de la industria a traves de la educación, que puede ser caracterizada por asociaciones industriales y comerciales.</a:t>
            </a:r>
          </a:p>
          <a:p>
            <a:endParaRPr lang="es-A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544565A-FCB9-4CB0-BCEE-C6F5F1E465F1}" type="slidenum">
              <a:rPr lang="es-ES_tradnl" smtClean="0"/>
              <a:pPr/>
              <a:t>58</a:t>
            </a:fld>
            <a:endParaRPr lang="es-ES_tradnl"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r>
              <a:rPr lang="es-MX" smtClean="0"/>
              <a:t>DSSS Opera sobre un canal determinado o Frecuencia </a:t>
            </a:r>
          </a:p>
          <a:p>
            <a:r>
              <a:rPr lang="es-MX" smtClean="0"/>
              <a:t>         Utiliza un Pesudocodigo o Codigo de Dispersión llamado Secuencia de Baker de 11 Bits</a:t>
            </a:r>
          </a:p>
          <a:p>
            <a:r>
              <a:rPr lang="es-MX" smtClean="0"/>
              <a:t>         Las probablilidades matematicas lo hacen ideal para transmitir en Radio Frecuencias</a:t>
            </a:r>
          </a:p>
          <a:p>
            <a:r>
              <a:rPr lang="es-MX" smtClean="0"/>
              <a:t>         Utiliza para Modulacion Luego : DBPSK – Modulacion por Salto de fase diferencial</a:t>
            </a:r>
          </a:p>
          <a:p>
            <a:r>
              <a:rPr lang="es-MX" smtClean="0"/>
              <a:t>                                                        DQPSK _ Modulacion Por salto de Fase en Cuadratura</a:t>
            </a:r>
          </a:p>
          <a:p>
            <a:r>
              <a:rPr lang="es-MX" smtClean="0"/>
              <a:t>                                                         </a:t>
            </a:r>
          </a:p>
          <a:p>
            <a:r>
              <a:rPr lang="es-MX" smtClean="0"/>
              <a:t> FHSS : Transmite parte de la informacion en un intervalo de tiempo(DWELL TIME-400ns) y Realiza Saltos de Frecuencia-  Cada tramo de Informacion se transmite en distinta frecuencia. El orden pseudo-aleatorio se almacena en una tabla tanto en el emisor como en el receptor. Si se mantiene la sincronizacion , a nivel logico se crea el canal de comunicaciones. La modulacion aplicable a este caso es FSK con una velocidad de 1 mbps aplicable a 2 mbps.   </a:t>
            </a:r>
          </a:p>
          <a:p>
            <a:r>
              <a:rPr lang="es-MX" smtClean="0"/>
              <a:t> </a:t>
            </a:r>
          </a:p>
          <a:p>
            <a:r>
              <a:rPr lang="es-MX" smtClean="0"/>
              <a:t>         </a:t>
            </a:r>
            <a:endParaRPr lang="es-AR"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79218208-C4F9-4EC8-B044-AABFF238562F}" type="slidenum">
              <a:rPr lang="es-ES_tradnl" smtClean="0"/>
              <a:pPr/>
              <a:t>59</a:t>
            </a:fld>
            <a:endParaRPr lang="es-ES_tradnl" smtClean="0"/>
          </a:p>
        </p:txBody>
      </p:sp>
      <p:sp>
        <p:nvSpPr>
          <p:cNvPr id="94211" name="Rectangle 2"/>
          <p:cNvSpPr>
            <a:spLocks noGrp="1" noRot="1" noChangeAspect="1" noChangeArrowheads="1" noTextEdit="1"/>
          </p:cNvSpPr>
          <p:nvPr>
            <p:ph type="sldImg"/>
          </p:nvPr>
        </p:nvSpPr>
        <p:spPr>
          <a:solidFill>
            <a:srgbClr val="FFFFFF"/>
          </a:solidFill>
          <a:ln/>
        </p:spPr>
      </p:sp>
      <p:sp>
        <p:nvSpPr>
          <p:cNvPr id="94212" name="Rectangle 3"/>
          <p:cNvSpPr>
            <a:spLocks noGrp="1" noChangeArrowheads="1"/>
          </p:cNvSpPr>
          <p:nvPr>
            <p:ph type="body" idx="1"/>
          </p:nvPr>
        </p:nvSpPr>
        <p:spPr>
          <a:solidFill>
            <a:srgbClr val="FFFFFF"/>
          </a:solidFill>
          <a:ln>
            <a:solidFill>
              <a:srgbClr val="000000"/>
            </a:solidFill>
          </a:ln>
        </p:spPr>
        <p:txBody>
          <a:bodyPr/>
          <a:lstStyle/>
          <a:p>
            <a:r>
              <a:rPr lang="es-MX" smtClean="0"/>
              <a:t>DSSS Opera sobre un canal determinado o Frecuencia </a:t>
            </a:r>
          </a:p>
          <a:p>
            <a:r>
              <a:rPr lang="es-MX" smtClean="0"/>
              <a:t>         Utiliza un Pesudocodigo o Codigo de Dispersión llamado Secuencia de Baker de 11 Bits</a:t>
            </a:r>
          </a:p>
          <a:p>
            <a:r>
              <a:rPr lang="es-MX" smtClean="0"/>
              <a:t>         Las probablilidades matematicas lo hacen ideal para transmitir en Radio Frecuencias</a:t>
            </a:r>
          </a:p>
          <a:p>
            <a:r>
              <a:rPr lang="es-MX" smtClean="0"/>
              <a:t>         Utiliza para Modulacion Luego : DBPSK – Modulacion por Salto de fase diferencial</a:t>
            </a:r>
          </a:p>
          <a:p>
            <a:r>
              <a:rPr lang="es-MX" smtClean="0"/>
              <a:t>                                                        DQPSK _ Modulacion Por salto de Fase en Cuadratura</a:t>
            </a:r>
          </a:p>
          <a:p>
            <a:r>
              <a:rPr lang="es-MX" smtClean="0"/>
              <a:t>                                                         </a:t>
            </a:r>
          </a:p>
          <a:p>
            <a:r>
              <a:rPr lang="es-MX" smtClean="0"/>
              <a:t> FHSS : Transmite parte de la informacion en un intervalo de tiempo(DWELL TIME-400ns) y Realiza Saltos de Frecuencia-  Cada tramo de Informacion se transmite en distinta frecuencia. El orden pseudo-aleatorio se almacena en una tabla tanto en el emisor como en el receptor. Si se mantiene la sincronizacion , a nivel logico se crea el canal de comunicaciones. La modulacion aplicable a este caso es FSK con una velocidad de 1 mbps aplicable a 2 mbps.   </a:t>
            </a:r>
          </a:p>
          <a:p>
            <a:r>
              <a:rPr lang="es-MX" smtClean="0"/>
              <a:t> </a:t>
            </a:r>
          </a:p>
          <a:p>
            <a:r>
              <a:rPr lang="es-MX" smtClean="0"/>
              <a:t>         </a:t>
            </a:r>
            <a:endParaRPr lang="es-A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p:spPr>
        <p:txBody>
          <a:bodyPr/>
          <a:lstStyle/>
          <a:p>
            <a:r>
              <a:rPr lang="es-ES" smtClean="0"/>
              <a:t>Unlicensed National Information Infrastructure = “infraestructura de la información nacional sin licencia"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C2AD4613-E20D-4C64-B86D-345B2E968A3F}" type="slidenum">
              <a:rPr lang="es-ES_tradnl" smtClean="0"/>
              <a:pPr/>
              <a:t>71</a:t>
            </a:fld>
            <a:endParaRPr lang="es-ES_tradnl"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r>
              <a:rPr lang="es-ES_tradnl" smtClean="0"/>
              <a:t>En junio de 2003, se ratificó un tercer estándar de modulación: 802.11g. Que es la evolución del estándar 802.11b, Este utiliza la banda de 2.4 Ghz (al igual que el estándar 802.11b) pero opera a una velocidad teórica máxima de 54 Mbit/s, que en promedio es de 22.0 Mbit/s de velocidad real de transferencia, similar a la del estándar 802.11a. Es compatible con el estándar b y utiliza las mismas frecuencias. Buena parte del proceso de diseño del estándar lo tomó el hacer compatibles los dos estándares. Sin embargo, en redes bajo el estándar g la presencia de nodos bajo el estándar b reduce significativamente la velocidad de transmisión.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544C44CC-E92B-4686-BDEF-74D821360A87}" type="slidenum">
              <a:rPr lang="es-ES_tradnl" smtClean="0"/>
              <a:pPr/>
              <a:t>73</a:t>
            </a:fld>
            <a:endParaRPr lang="es-ES_tradnl"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r>
              <a:rPr lang="es-ES_tradnl" b="1" dirty="0" smtClean="0"/>
              <a:t>IEEE 802.11n</a:t>
            </a:r>
            <a:r>
              <a:rPr lang="es-ES_tradnl" dirty="0" smtClean="0"/>
              <a:t> es una propuesta de modificación al estándar IEEE 802.11-2007 para mejorar significativamente el desempeño de la red más allá de los estándares anteriores, tales como 802.11b y 802.11g, con un incremento significativo en la velocidad máxima de transmisión de 54 Mbps a un máximo de 600 Mbps. Actualmente la capa física soporta una velocidad de 300Mbps, con el uso de dos flujos espaciales en un canal de 400Mhz. Dependiendo del entorno, esto puede transformarse a un desempeño visto por el usuario de 100Mbps.1</a:t>
            </a:r>
          </a:p>
          <a:p>
            <a:r>
              <a:rPr lang="es-ES_tradnl" dirty="0" smtClean="0"/>
              <a:t>Se espera que el desarrollo del estándar 802.11n finalice en noviembre del 2009,2 aún así ya muchos productos cuentan con soporte para las características  presentadas en los borradores del estándar.</a:t>
            </a:r>
          </a:p>
          <a:p>
            <a:r>
              <a:rPr lang="es-ES_tradnl" dirty="0" smtClean="0"/>
              <a:t>Los equipos que trabajan bajo el estándar 802.11g llegaron al mercado muy rápidamente, incluso antes de su ratificación que fue dada aprox. el 20 de junio del 2003. Esto se debió en parte a que para construir equipos bajo este nuevo estándar se podían adaptar los ya diseñados para el estándar b.</a:t>
            </a:r>
          </a:p>
          <a:p>
            <a:r>
              <a:rPr lang="es-ES_tradnl" dirty="0" smtClean="0"/>
              <a:t>Actualmente se venden equipos con esta especificación, con potencias de hasta medio vatio, que permite hacer comunicaciones de hasta 50 km con antenas parabólicas apropiadas.</a:t>
            </a:r>
          </a:p>
          <a:p>
            <a:r>
              <a:rPr lang="es-ES" dirty="0" smtClean="0"/>
              <a:t>En enero de 2004, el </a:t>
            </a:r>
            <a:r>
              <a:rPr lang="es-ES" dirty="0" smtClean="0">
                <a:hlinkClick r:id="rId3" tooltip="IEEE"/>
              </a:rPr>
              <a:t>IEEE</a:t>
            </a:r>
            <a:r>
              <a:rPr lang="es-ES" dirty="0" smtClean="0"/>
              <a:t> anunció la formación de un grupo de trabajo 802.11 (</a:t>
            </a:r>
            <a:r>
              <a:rPr lang="es-ES" dirty="0" err="1" smtClean="0"/>
              <a:t>Tgn</a:t>
            </a:r>
            <a:r>
              <a:rPr lang="es-ES" dirty="0" smtClean="0"/>
              <a:t>) para desarrollar una nueva revisión del estándar 802.11. La velocidad real de transmisión podría llegar a los 600 Mbps (lo que significa que las velocidades teóricas de transmisión serían aún mayores), y debería ser hasta 10 veces más rápida que una red bajo los estándares 802.11a y 802.11g, y unas 40 veces más rápida que una red bajo el estándar 802.11b. También se espera que el alcance de operación de las redes sea mayor con este nuevo estándar gracias a la tecnología </a:t>
            </a:r>
            <a:r>
              <a:rPr lang="es-ES" dirty="0" smtClean="0">
                <a:hlinkClick r:id="rId4" tooltip="MIMO"/>
              </a:rPr>
              <a:t>MIMO</a:t>
            </a:r>
            <a:r>
              <a:rPr lang="es-ES" dirty="0" smtClean="0"/>
              <a:t> </a:t>
            </a:r>
            <a:r>
              <a:rPr lang="es-ES" dirty="0" err="1" smtClean="0"/>
              <a:t>Multiple</a:t>
            </a:r>
            <a:r>
              <a:rPr lang="es-ES" dirty="0" smtClean="0"/>
              <a:t> Input – </a:t>
            </a:r>
            <a:r>
              <a:rPr lang="es-ES" dirty="0" err="1" smtClean="0"/>
              <a:t>Multiple</a:t>
            </a:r>
            <a:r>
              <a:rPr lang="es-ES" dirty="0" smtClean="0"/>
              <a:t> Output, que permite utilizar varios canales a la vez para enviar y recibir datos gracias a la incorporación de varias antenas (3). Existen también otras propuestas alternativas que podrán ser consideradas. El estándar ya está redactado, y se viene implantando desde 2008. A principios de 2007 se aprobó el segundo boceto del estándar. Anteriormente ya había dispositivos adelantados al protocolo y que ofrecían de forma no oficial este estándar (con la promesa de actualizaciones para cumplir el estándar cuando el definitivo estuviera implantado). Ha sufrido una serie de retrasos y el último lo lleva hasta noviembre de 2009. Habiéndose aprobado en enero de 2009 el proyecto 7.0 y que va por buen camino para cumplir las fechas señaladas.</a:t>
            </a:r>
            <a:r>
              <a:rPr lang="es-ES" dirty="0" smtClean="0">
                <a:hlinkClick r:id="" action="ppaction://noaction"/>
              </a:rPr>
              <a:t>1</a:t>
            </a:r>
            <a:r>
              <a:rPr lang="es-ES" dirty="0" smtClean="0"/>
              <a:t> A diferencia de las otras versiones de </a:t>
            </a:r>
            <a:r>
              <a:rPr lang="es-ES" dirty="0" err="1" smtClean="0"/>
              <a:t>Wi</a:t>
            </a:r>
            <a:r>
              <a:rPr lang="es-ES" dirty="0" smtClean="0"/>
              <a:t>-Fi, 802.11n puede trabajar en dos bandas de frecuencias: 2,4 GHz (la que emplean 802.11b y 802.11g) y 5 GHz (la que usa 802.11a). Gracias a ello, 802.11n es compatible con dispositivos basados en todas las ediciones anteriores de </a:t>
            </a:r>
            <a:r>
              <a:rPr lang="es-ES" dirty="0" err="1" smtClean="0"/>
              <a:t>Wi</a:t>
            </a:r>
            <a:r>
              <a:rPr lang="es-ES" dirty="0" smtClean="0"/>
              <a:t>-Fi. Además, es útil que trabaje en la banda de 5 GHz, ya que está menos congestionada y en 802.11n permite alcanzar un mayor rendimiento.</a:t>
            </a:r>
          </a:p>
          <a:p>
            <a:r>
              <a:rPr lang="es-ES" dirty="0" smtClean="0"/>
              <a:t>El estándar 802.11n fue ratificado por la organización IEEE el 11 de septiembre de 2009 con una velocidad de 600 Mbps en capa física.</a:t>
            </a:r>
            <a:r>
              <a:rPr lang="es-ES" dirty="0" smtClean="0">
                <a:hlinkClick r:id="" action="ppaction://noaction"/>
              </a:rPr>
              <a:t>2</a:t>
            </a:r>
            <a:r>
              <a:rPr lang="es-ES" dirty="0" smtClean="0"/>
              <a:t> </a:t>
            </a:r>
            <a:r>
              <a:rPr lang="es-ES" dirty="0" smtClean="0">
                <a:hlinkClick r:id="" action="ppaction://noaction"/>
              </a:rPr>
              <a:t>3</a:t>
            </a:r>
            <a:endParaRPr lang="es-ES_tradnl" dirty="0" smtClean="0"/>
          </a:p>
          <a:p>
            <a:r>
              <a:rPr lang="es-ES_tradnl" dirty="0" smtClean="0"/>
              <a:t/>
            </a:r>
            <a:br>
              <a:rPr lang="es-ES_tradnl" dirty="0" smtClean="0"/>
            </a:br>
            <a:r>
              <a:rPr lang="es-ES" sz="1200" b="0" i="0" kern="1200" dirty="0" smtClean="0">
                <a:solidFill>
                  <a:schemeClr val="tx1"/>
                </a:solidFill>
                <a:effectLst/>
                <a:latin typeface="Times New Roman" pitchFamily="18" charset="0"/>
                <a:ea typeface="+mn-ea"/>
                <a:cs typeface="+mn-cs"/>
              </a:rPr>
              <a:t>IEEE 802.11n está construido basándose en estándares previos de la familia 802.11, agregando </a:t>
            </a:r>
            <a:r>
              <a:rPr lang="es-ES" sz="1200" b="0" i="0" kern="1200" dirty="0" err="1" smtClean="0">
                <a:solidFill>
                  <a:schemeClr val="tx1"/>
                </a:solidFill>
                <a:effectLst/>
                <a:latin typeface="Times New Roman" pitchFamily="18" charset="0"/>
                <a:ea typeface="+mn-ea"/>
                <a:cs typeface="+mn-cs"/>
              </a:rPr>
              <a:t>Multiple</a:t>
            </a:r>
            <a:r>
              <a:rPr lang="es-ES" sz="1200" b="0" i="0" kern="1200" dirty="0" smtClean="0">
                <a:solidFill>
                  <a:schemeClr val="tx1"/>
                </a:solidFill>
                <a:effectLst/>
                <a:latin typeface="Times New Roman" pitchFamily="18" charset="0"/>
                <a:ea typeface="+mn-ea"/>
                <a:cs typeface="+mn-cs"/>
              </a:rPr>
              <a:t>-Input </a:t>
            </a:r>
            <a:r>
              <a:rPr lang="es-ES" sz="1200" b="0" i="0" kern="1200" dirty="0" err="1" smtClean="0">
                <a:solidFill>
                  <a:schemeClr val="tx1"/>
                </a:solidFill>
                <a:effectLst/>
                <a:latin typeface="Times New Roman" pitchFamily="18" charset="0"/>
                <a:ea typeface="+mn-ea"/>
                <a:cs typeface="+mn-cs"/>
              </a:rPr>
              <a:t>Multiple</a:t>
            </a:r>
            <a:r>
              <a:rPr lang="es-ES" sz="1200" b="0" i="0" kern="1200" dirty="0" smtClean="0">
                <a:solidFill>
                  <a:schemeClr val="tx1"/>
                </a:solidFill>
                <a:effectLst/>
                <a:latin typeface="Times New Roman" pitchFamily="18" charset="0"/>
                <a:ea typeface="+mn-ea"/>
                <a:cs typeface="+mn-cs"/>
              </a:rPr>
              <a:t>-Output </a:t>
            </a:r>
            <a:r>
              <a:rPr lang="es-ES" sz="1200" b="0" i="0" u="none" strike="noStrike" kern="1200" dirty="0" smtClean="0">
                <a:solidFill>
                  <a:schemeClr val="tx1"/>
                </a:solidFill>
                <a:effectLst/>
                <a:latin typeface="Times New Roman" pitchFamily="18" charset="0"/>
                <a:ea typeface="+mn-ea"/>
                <a:cs typeface="+mn-cs"/>
                <a:hlinkClick r:id="rId5" tooltip="MIMO"/>
              </a:rPr>
              <a:t>(MIMO)</a:t>
            </a:r>
            <a:r>
              <a:rPr lang="es-ES" sz="1200" b="0" i="0" kern="1200" dirty="0" smtClean="0">
                <a:solidFill>
                  <a:schemeClr val="tx1"/>
                </a:solidFill>
                <a:effectLst/>
                <a:latin typeface="Times New Roman" pitchFamily="18" charset="0"/>
                <a:ea typeface="+mn-ea"/>
                <a:cs typeface="+mn-cs"/>
              </a:rPr>
              <a:t> y unión de interfaces de red (</a:t>
            </a:r>
            <a:r>
              <a:rPr lang="es-ES" sz="1200" b="0" i="0" kern="1200" dirty="0" err="1" smtClean="0">
                <a:solidFill>
                  <a:schemeClr val="tx1"/>
                </a:solidFill>
                <a:effectLst/>
                <a:latin typeface="Times New Roman" pitchFamily="18" charset="0"/>
                <a:ea typeface="+mn-ea"/>
                <a:cs typeface="+mn-cs"/>
              </a:rPr>
              <a:t>Channel</a:t>
            </a:r>
            <a:r>
              <a:rPr lang="es-ES" sz="1200" b="0" i="0" kern="1200" dirty="0" smtClean="0">
                <a:solidFill>
                  <a:schemeClr val="tx1"/>
                </a:solidFill>
                <a:effectLst/>
                <a:latin typeface="Times New Roman" pitchFamily="18" charset="0"/>
                <a:ea typeface="+mn-ea"/>
                <a:cs typeface="+mn-cs"/>
              </a:rPr>
              <a:t> </a:t>
            </a:r>
            <a:r>
              <a:rPr lang="es-ES" sz="1200" b="0" i="0" kern="1200" dirty="0" err="1" smtClean="0">
                <a:solidFill>
                  <a:schemeClr val="tx1"/>
                </a:solidFill>
                <a:effectLst/>
                <a:latin typeface="Times New Roman" pitchFamily="18" charset="0"/>
                <a:ea typeface="+mn-ea"/>
                <a:cs typeface="+mn-cs"/>
              </a:rPr>
              <a:t>Bonding</a:t>
            </a:r>
            <a:r>
              <a:rPr lang="es-ES" sz="1200" b="0" i="0" kern="1200" dirty="0" smtClean="0">
                <a:solidFill>
                  <a:schemeClr val="tx1"/>
                </a:solidFill>
                <a:effectLst/>
                <a:latin typeface="Times New Roman" pitchFamily="18" charset="0"/>
                <a:ea typeface="+mn-ea"/>
                <a:cs typeface="+mn-cs"/>
              </a:rPr>
              <a:t>), además de agregar tramas a la capa MAC.</a:t>
            </a:r>
          </a:p>
          <a:p>
            <a:r>
              <a:rPr lang="es-ES" sz="1200" b="0" i="0" kern="1200" dirty="0" smtClean="0">
                <a:solidFill>
                  <a:schemeClr val="tx1"/>
                </a:solidFill>
                <a:effectLst/>
                <a:latin typeface="Times New Roman" pitchFamily="18" charset="0"/>
                <a:ea typeface="+mn-ea"/>
                <a:cs typeface="+mn-cs"/>
              </a:rPr>
              <a:t>MIMO es una tecnología que usa múltiples antenas transmisoras y receptoras para mejorar el desempeño del sistema, permitiendo manejar más información (cuidando la coherencia) que al utilizar una sola antena. Dos beneficios importantes que provee a 802.11n, son la diversidad de antenas y el multiplexado espacial.</a:t>
            </a:r>
          </a:p>
          <a:p>
            <a:r>
              <a:rPr lang="es-ES" sz="1200" b="0" i="0" kern="1200" dirty="0" smtClean="0">
                <a:solidFill>
                  <a:schemeClr val="tx1"/>
                </a:solidFill>
                <a:effectLst/>
                <a:latin typeface="Times New Roman" pitchFamily="18" charset="0"/>
                <a:ea typeface="+mn-ea"/>
                <a:cs typeface="+mn-cs"/>
              </a:rPr>
              <a:t>La tecnología MIMO depende de señales </a:t>
            </a:r>
            <a:r>
              <a:rPr lang="es-ES" sz="1200" b="0" i="0" kern="1200" dirty="0" err="1" smtClean="0">
                <a:solidFill>
                  <a:schemeClr val="tx1"/>
                </a:solidFill>
                <a:effectLst/>
                <a:latin typeface="Times New Roman" pitchFamily="18" charset="0"/>
                <a:ea typeface="+mn-ea"/>
                <a:cs typeface="+mn-cs"/>
              </a:rPr>
              <a:t>multirruta</a:t>
            </a:r>
            <a:r>
              <a:rPr lang="es-ES" sz="1200" b="0" i="0" kern="1200" dirty="0" smtClean="0">
                <a:solidFill>
                  <a:schemeClr val="tx1"/>
                </a:solidFill>
                <a:effectLst/>
                <a:latin typeface="Times New Roman" pitchFamily="18" charset="0"/>
                <a:ea typeface="+mn-ea"/>
                <a:cs typeface="+mn-cs"/>
              </a:rPr>
              <a:t>. Las señales </a:t>
            </a:r>
            <a:r>
              <a:rPr lang="es-ES" sz="1200" b="0" i="0" kern="1200" dirty="0" err="1" smtClean="0">
                <a:solidFill>
                  <a:schemeClr val="tx1"/>
                </a:solidFill>
                <a:effectLst/>
                <a:latin typeface="Times New Roman" pitchFamily="18" charset="0"/>
                <a:ea typeface="+mn-ea"/>
                <a:cs typeface="+mn-cs"/>
              </a:rPr>
              <a:t>multirruta</a:t>
            </a:r>
            <a:r>
              <a:rPr lang="es-ES" sz="1200" b="0" i="0" kern="1200" dirty="0" smtClean="0">
                <a:solidFill>
                  <a:schemeClr val="tx1"/>
                </a:solidFill>
                <a:effectLst/>
                <a:latin typeface="Times New Roman" pitchFamily="18" charset="0"/>
                <a:ea typeface="+mn-ea"/>
                <a:cs typeface="+mn-cs"/>
              </a:rPr>
              <a:t> son señales reflejadas que llegan al receptor un tiempo después de que la señal de línea de visión (line of </a:t>
            </a:r>
            <a:r>
              <a:rPr lang="es-ES" sz="1200" b="0" i="0" kern="1200" dirty="0" err="1" smtClean="0">
                <a:solidFill>
                  <a:schemeClr val="tx1"/>
                </a:solidFill>
                <a:effectLst/>
                <a:latin typeface="Times New Roman" pitchFamily="18" charset="0"/>
                <a:ea typeface="+mn-ea"/>
                <a:cs typeface="+mn-cs"/>
              </a:rPr>
              <a:t>sight</a:t>
            </a:r>
            <a:r>
              <a:rPr lang="es-ES" sz="1200" b="0" i="0" kern="1200" dirty="0" smtClean="0">
                <a:solidFill>
                  <a:schemeClr val="tx1"/>
                </a:solidFill>
                <a:effectLst/>
                <a:latin typeface="Times New Roman" pitchFamily="18" charset="0"/>
                <a:ea typeface="+mn-ea"/>
                <a:cs typeface="+mn-cs"/>
              </a:rPr>
              <a:t>, LOS) ha sido recibida. En una red no basada en MIMO, como son las redes 802.11a/b/g, las señales </a:t>
            </a:r>
            <a:r>
              <a:rPr lang="es-ES" sz="1200" b="0" i="0" kern="1200" dirty="0" err="1" smtClean="0">
                <a:solidFill>
                  <a:schemeClr val="tx1"/>
                </a:solidFill>
                <a:effectLst/>
                <a:latin typeface="Times New Roman" pitchFamily="18" charset="0"/>
                <a:ea typeface="+mn-ea"/>
                <a:cs typeface="+mn-cs"/>
              </a:rPr>
              <a:t>multiruta</a:t>
            </a:r>
            <a:r>
              <a:rPr lang="es-ES" sz="1200" b="0" i="0" kern="1200" dirty="0" smtClean="0">
                <a:solidFill>
                  <a:schemeClr val="tx1"/>
                </a:solidFill>
                <a:effectLst/>
                <a:latin typeface="Times New Roman" pitchFamily="18" charset="0"/>
                <a:ea typeface="+mn-ea"/>
                <a:cs typeface="+mn-cs"/>
              </a:rPr>
              <a:t> son percibidas como interferencia que degradan la habilidad del receptor de recobrar el mensaje en la señal. MIMO utiliza la diversidad de las señales </a:t>
            </a:r>
            <a:r>
              <a:rPr lang="es-ES" sz="1200" b="0" i="0" kern="1200" dirty="0" err="1" smtClean="0">
                <a:solidFill>
                  <a:schemeClr val="tx1"/>
                </a:solidFill>
                <a:effectLst/>
                <a:latin typeface="Times New Roman" pitchFamily="18" charset="0"/>
                <a:ea typeface="+mn-ea"/>
                <a:cs typeface="+mn-cs"/>
              </a:rPr>
              <a:t>multirutas</a:t>
            </a:r>
            <a:r>
              <a:rPr lang="es-ES" sz="1200" b="0" i="0" kern="1200" dirty="0" smtClean="0">
                <a:solidFill>
                  <a:schemeClr val="tx1"/>
                </a:solidFill>
                <a:effectLst/>
                <a:latin typeface="Times New Roman" pitchFamily="18" charset="0"/>
                <a:ea typeface="+mn-ea"/>
                <a:cs typeface="+mn-cs"/>
              </a:rPr>
              <a:t> para incrementar la habilidad de un receptor de recobrar los mensajes de la señal.</a:t>
            </a:r>
          </a:p>
          <a:p>
            <a:r>
              <a:rPr lang="es-ES" sz="1200" b="0" i="0" kern="1200" dirty="0" smtClean="0">
                <a:solidFill>
                  <a:schemeClr val="tx1"/>
                </a:solidFill>
                <a:effectLst/>
                <a:latin typeface="Times New Roman" pitchFamily="18" charset="0"/>
                <a:ea typeface="+mn-ea"/>
                <a:cs typeface="+mn-cs"/>
              </a:rPr>
              <a:t>Otra habilidad que provee MIMO es el Multiplexado de División Espacial (SDM). SDM </a:t>
            </a:r>
            <a:r>
              <a:rPr lang="es-ES" sz="1200" b="0" i="0" kern="1200" dirty="0" err="1" smtClean="0">
                <a:solidFill>
                  <a:schemeClr val="tx1"/>
                </a:solidFill>
                <a:effectLst/>
                <a:latin typeface="Times New Roman" pitchFamily="18" charset="0"/>
                <a:ea typeface="+mn-ea"/>
                <a:cs typeface="+mn-cs"/>
              </a:rPr>
              <a:t>multiplexa</a:t>
            </a:r>
            <a:r>
              <a:rPr lang="es-ES" sz="1200" b="0" i="0" kern="1200" dirty="0" smtClean="0">
                <a:solidFill>
                  <a:schemeClr val="tx1"/>
                </a:solidFill>
                <a:effectLst/>
                <a:latin typeface="Times New Roman" pitchFamily="18" charset="0"/>
                <a:ea typeface="+mn-ea"/>
                <a:cs typeface="+mn-cs"/>
              </a:rPr>
              <a:t> espacialmente múltiples flujos de datos independientes, transferidos simultáneamente con un canal espectral de ancho de banda. SDM puede incrementar significativamente el desempeño de la transmisión conforme el número de flujos espaciales es incrementado. Cada flujo espacial requiere una antena discreta tanto en el transmisor como el receptor. Además, la tecnología MIMO requiere una cadena de radio frecuencia separada y un convertidor de analógico a digital para cada antena MIMO lo cual incrementa el costo de implantación comparado con sistemas sin MIMO.</a:t>
            </a:r>
          </a:p>
          <a:p>
            <a:r>
              <a:rPr lang="es-ES" sz="1200" b="0" i="0" kern="1200" dirty="0" err="1" smtClean="0">
                <a:solidFill>
                  <a:schemeClr val="tx1"/>
                </a:solidFill>
                <a:effectLst/>
                <a:latin typeface="Times New Roman" pitchFamily="18" charset="0"/>
                <a:ea typeface="+mn-ea"/>
                <a:cs typeface="+mn-cs"/>
              </a:rPr>
              <a:t>Channel</a:t>
            </a:r>
            <a:r>
              <a:rPr lang="es-ES" sz="1200" b="0" i="0" kern="1200" dirty="0" smtClean="0">
                <a:solidFill>
                  <a:schemeClr val="tx1"/>
                </a:solidFill>
                <a:effectLst/>
                <a:latin typeface="Times New Roman" pitchFamily="18" charset="0"/>
                <a:ea typeface="+mn-ea"/>
                <a:cs typeface="+mn-cs"/>
              </a:rPr>
              <a:t> </a:t>
            </a:r>
            <a:r>
              <a:rPr lang="es-ES" sz="1200" b="0" i="0" kern="1200" dirty="0" err="1" smtClean="0">
                <a:solidFill>
                  <a:schemeClr val="tx1"/>
                </a:solidFill>
                <a:effectLst/>
                <a:latin typeface="Times New Roman" pitchFamily="18" charset="0"/>
                <a:ea typeface="+mn-ea"/>
                <a:cs typeface="+mn-cs"/>
              </a:rPr>
              <a:t>Bonding</a:t>
            </a:r>
            <a:r>
              <a:rPr lang="es-ES" sz="1200" b="0" i="0" kern="1200" dirty="0" smtClean="0">
                <a:solidFill>
                  <a:schemeClr val="tx1"/>
                </a:solidFill>
                <a:effectLst/>
                <a:latin typeface="Times New Roman" pitchFamily="18" charset="0"/>
                <a:ea typeface="+mn-ea"/>
                <a:cs typeface="+mn-cs"/>
              </a:rPr>
              <a:t>, también conocido como 40 MHz o unión de interfaces de red, es la segunda tecnología incorporada al estándar 802.11n la cual puede utilizar dos canales separados, que no se solapen, para transmitir datos simultáneamente. La unión de interfaces de red incrementa la cantidad de datos que pueden ser transmitidos. Se utilizan dos bandas adyacentes de 20 MHz cada una, por eso el nombre de 40 MHz. Esto permite doblar la velocidad de la capa física disponible en un solo canal de 20 MHz. (Aunque el desempeño del lado del usuario no será doblado.)</a:t>
            </a:r>
          </a:p>
          <a:p>
            <a:r>
              <a:rPr lang="es-ES" sz="1200" b="0" i="0" kern="1200" dirty="0" smtClean="0">
                <a:solidFill>
                  <a:schemeClr val="tx1"/>
                </a:solidFill>
                <a:effectLst/>
                <a:latin typeface="Times New Roman" pitchFamily="18" charset="0"/>
                <a:ea typeface="+mn-ea"/>
                <a:cs typeface="+mn-cs"/>
              </a:rPr>
              <a:t>Utilizar conjuntamente una arquitectura MIMO con canales de mayor ancho de banda, ofrece la oportunidad de crear sistemas muy poderosos y rentables para incrementar la velocidad de transmisión de la capa física.</a:t>
            </a:r>
          </a:p>
          <a:p>
            <a:r>
              <a:rPr lang="es-ES" sz="1200" b="0" i="0" kern="1200" dirty="0" smtClean="0">
                <a:solidFill>
                  <a:schemeClr val="tx1"/>
                </a:solidFill>
                <a:effectLst/>
                <a:latin typeface="Times New Roman" pitchFamily="18" charset="0"/>
                <a:ea typeface="+mn-ea"/>
                <a:cs typeface="+mn-cs"/>
              </a:rPr>
              <a:t>Véase también[</a:t>
            </a:r>
            <a:r>
              <a:rPr lang="es-ES" sz="1200" b="0" i="0" u="none" strike="noStrike" kern="1200" dirty="0" smtClean="0">
                <a:solidFill>
                  <a:schemeClr val="tx1"/>
                </a:solidFill>
                <a:effectLst/>
                <a:latin typeface="Times New Roman" pitchFamily="18" charset="0"/>
                <a:ea typeface="+mn-ea"/>
                <a:cs typeface="+mn-cs"/>
                <a:hlinkClick r:id="rId6" tooltip="Editar sección: Véase también"/>
              </a:rPr>
              <a:t>editar</a:t>
            </a:r>
            <a:r>
              <a:rPr lang="es-ES" sz="1200" b="0" i="0" kern="1200" dirty="0" smtClean="0">
                <a:solidFill>
                  <a:schemeClr val="tx1"/>
                </a:solidFill>
                <a:effectLst/>
                <a:latin typeface="Times New Roman" pitchFamily="18" charset="0"/>
                <a:ea typeface="+mn-ea"/>
                <a:cs typeface="+mn-cs"/>
              </a:rPr>
              <a:t>]</a:t>
            </a:r>
          </a:p>
          <a:p>
            <a:endParaRPr lang="es-ES_tradnl" dirty="0" smtClean="0"/>
          </a:p>
          <a:p>
            <a:endParaRPr lang="es-ES_tradnl"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753C0130-421C-4A9B-8121-F84FC903249E}" type="slidenum">
              <a:rPr lang="es-ES_tradnl" sz="1200"/>
              <a:pPr algn="r"/>
              <a:t>2</a:t>
            </a:fld>
            <a:endParaRPr lang="es-ES_tradnl" sz="1200"/>
          </a:p>
        </p:txBody>
      </p:sp>
      <p:sp>
        <p:nvSpPr>
          <p:cNvPr id="30723" name="Rectangle 2"/>
          <p:cNvSpPr>
            <a:spLocks noGrp="1" noRot="1" noChangeAspect="1" noChangeArrowheads="1" noTextEdit="1"/>
          </p:cNvSpPr>
          <p:nvPr>
            <p:ph type="sldImg"/>
          </p:nvPr>
        </p:nvSpPr>
        <p:spPr>
          <a:xfrm>
            <a:off x="1146175" y="685800"/>
            <a:ext cx="4568825" cy="3427413"/>
          </a:xfrm>
          <a:ln/>
        </p:spPr>
      </p:sp>
      <p:sp>
        <p:nvSpPr>
          <p:cNvPr id="30724"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kern="1200" dirty="0" smtClean="0">
                <a:solidFill>
                  <a:schemeClr val="tx1"/>
                </a:solidFill>
                <a:effectLst/>
                <a:latin typeface="Times New Roman" pitchFamily="18" charset="0"/>
                <a:ea typeface="+mn-ea"/>
                <a:cs typeface="+mn-cs"/>
              </a:rPr>
              <a:t>Onda Terrestre</a:t>
            </a:r>
          </a:p>
          <a:p>
            <a:r>
              <a:rPr lang="es-ES" sz="1200" b="0" i="0" kern="1200" dirty="0" smtClean="0">
                <a:solidFill>
                  <a:schemeClr val="tx1"/>
                </a:solidFill>
                <a:effectLst/>
                <a:latin typeface="Times New Roman" pitchFamily="18" charset="0"/>
                <a:ea typeface="+mn-ea"/>
                <a:cs typeface="+mn-cs"/>
              </a:rPr>
              <a:t>Se denomina onda terrestre a toda aquella onda electromagnética que viaje por la superficie de la tierra denominadas también ondas superficiales. Una característica de las ondas terrestres es que deben estar polarizadas verticalmente, ya que si el campo eléctrico de este tipo de ondas se polariza horizontalmente quedaría en paralelo de la superficie de la tierra generando un corto circuito debido a la conductividad del suelo.</a:t>
            </a:r>
          </a:p>
          <a:p>
            <a:r>
              <a:rPr lang="es-ES" sz="1200" b="0" i="0" kern="1200" dirty="0" smtClean="0">
                <a:solidFill>
                  <a:schemeClr val="tx1"/>
                </a:solidFill>
                <a:effectLst/>
                <a:latin typeface="Times New Roman" pitchFamily="18" charset="0"/>
                <a:ea typeface="+mn-ea"/>
                <a:cs typeface="+mn-cs"/>
              </a:rPr>
              <a:t>El campo eléctrico generado por una onda terrestre induce voltajes provocando la circulación de corrientes semejantes a las de una línea de transmisión. Como toda onda sufre pérdidas o atenuaciones a medida que se propagan debido a la resistencia ofrecida por el ambiente y por el medio de transmisión; a mayor frecuencia de este tipo de ondas mayor es la cantidad de pérdidas en la onda electromagnética. El uso de ondas terrestres es común en aplicaciones de comunicación  marítima y de radio navegación.</a:t>
            </a:r>
          </a:p>
          <a:p>
            <a:r>
              <a:rPr lang="es-ES" sz="1200" b="0" i="0" kern="1200" dirty="0" smtClean="0">
                <a:solidFill>
                  <a:schemeClr val="tx1"/>
                </a:solidFill>
                <a:effectLst/>
                <a:latin typeface="Times New Roman" pitchFamily="18" charset="0"/>
                <a:ea typeface="+mn-ea"/>
                <a:cs typeface="+mn-cs"/>
              </a:rPr>
              <a:t>Dentro de las ventajas del uso de ondas  terrestres en el momento de propagarse se pueden considerar:</a:t>
            </a:r>
          </a:p>
          <a:p>
            <a:r>
              <a:rPr lang="es-ES" sz="1200" b="0" i="0" kern="1200" dirty="0" smtClean="0">
                <a:solidFill>
                  <a:schemeClr val="tx1"/>
                </a:solidFill>
                <a:effectLst/>
                <a:latin typeface="Times New Roman" pitchFamily="18" charset="0"/>
                <a:ea typeface="+mn-ea"/>
                <a:cs typeface="+mn-cs"/>
              </a:rPr>
              <a:t>  Las ondas terrestres son poco afectadas por las condiciones variables de la atmósfera</a:t>
            </a:r>
          </a:p>
          <a:p>
            <a:r>
              <a:rPr lang="es-ES" sz="1200" b="0" i="0" kern="1200" dirty="0" smtClean="0">
                <a:solidFill>
                  <a:schemeClr val="tx1"/>
                </a:solidFill>
                <a:effectLst/>
                <a:latin typeface="Times New Roman" pitchFamily="18" charset="0"/>
                <a:ea typeface="+mn-ea"/>
                <a:cs typeface="+mn-cs"/>
              </a:rPr>
              <a:t>  Se pueden realizar procesos de comunicación entre dos lugares cualesquiera del mundo siempre  y cuando se utilice la potencia suficiente de transmisión                                                                                                                    </a:t>
            </a:r>
          </a:p>
          <a:p>
            <a:r>
              <a:rPr lang="es-ES" sz="1200" b="0" i="0" kern="1200" dirty="0" smtClean="0">
                <a:solidFill>
                  <a:schemeClr val="tx1"/>
                </a:solidFill>
                <a:effectLst/>
                <a:latin typeface="Times New Roman" pitchFamily="18" charset="0"/>
                <a:ea typeface="+mn-ea"/>
                <a:cs typeface="+mn-cs"/>
              </a:rPr>
              <a:t>Las desventajas de la propagación de ondas terrestres son las siguientes:</a:t>
            </a:r>
          </a:p>
          <a:p>
            <a:r>
              <a:rPr lang="es-ES" sz="1200" b="0" i="0" kern="1200" dirty="0" smtClean="0">
                <a:solidFill>
                  <a:schemeClr val="tx1"/>
                </a:solidFill>
                <a:effectLst/>
                <a:latin typeface="Times New Roman" pitchFamily="18" charset="0"/>
                <a:ea typeface="+mn-ea"/>
                <a:cs typeface="+mn-cs"/>
              </a:rPr>
              <a:t>  Las pérdidas en el terreno varían mucho de acuerdo con el material superficial y su composición</a:t>
            </a:r>
          </a:p>
          <a:p>
            <a:r>
              <a:rPr lang="es-ES" sz="1200" b="0" i="0" kern="1200" dirty="0" smtClean="0">
                <a:solidFill>
                  <a:schemeClr val="tx1"/>
                </a:solidFill>
                <a:effectLst/>
                <a:latin typeface="Times New Roman" pitchFamily="18" charset="0"/>
                <a:ea typeface="+mn-ea"/>
                <a:cs typeface="+mn-cs"/>
              </a:rPr>
              <a:t>  Se limitan a frecuencias muy bajas, bajas e intermedias (VLF,LF y MF) y requieren grandes             antenas</a:t>
            </a:r>
          </a:p>
          <a:p>
            <a:r>
              <a:rPr lang="es-ES" sz="1200" b="0" i="0" kern="1200" dirty="0" smtClean="0">
                <a:solidFill>
                  <a:schemeClr val="tx1"/>
                </a:solidFill>
                <a:effectLst/>
                <a:latin typeface="Times New Roman" pitchFamily="18" charset="0"/>
                <a:ea typeface="+mn-ea"/>
                <a:cs typeface="+mn-cs"/>
              </a:rPr>
              <a:t>  Requieren una potencia de transmisión relativamente alta              </a:t>
            </a:r>
          </a:p>
          <a:p>
            <a:r>
              <a:rPr lang="es-ES" sz="1200" b="1" i="0" kern="1200" dirty="0" smtClean="0">
                <a:solidFill>
                  <a:schemeClr val="tx1"/>
                </a:solidFill>
                <a:effectLst/>
                <a:latin typeface="Times New Roman" pitchFamily="18" charset="0"/>
                <a:ea typeface="+mn-ea"/>
                <a:cs typeface="+mn-cs"/>
              </a:rPr>
              <a:t>ONDA  DIRECTA</a:t>
            </a:r>
          </a:p>
          <a:p>
            <a:r>
              <a:rPr lang="es-ES" sz="1200" b="0" i="0" kern="1200" dirty="0" smtClean="0">
                <a:solidFill>
                  <a:schemeClr val="tx1"/>
                </a:solidFill>
                <a:effectLst/>
                <a:latin typeface="Times New Roman" pitchFamily="18" charset="0"/>
                <a:ea typeface="+mn-ea"/>
                <a:cs typeface="+mn-cs"/>
              </a:rPr>
              <a:t>La curvatura de la tierra tal como se menciona es un obstáculo para la propagación de ondas espaciales, esta curvatura, presenta un horizonte de propagación dentro del cual se pueden realizar procesos de comunicación a línea de vista denominado horizonte de radio.</a:t>
            </a:r>
          </a:p>
          <a:p>
            <a:r>
              <a:rPr lang="es-ES" sz="1200" b="0" i="0" kern="1200" dirty="0" smtClean="0">
                <a:solidFill>
                  <a:schemeClr val="tx1"/>
                </a:solidFill>
                <a:effectLst/>
                <a:latin typeface="Times New Roman" pitchFamily="18" charset="0"/>
                <a:ea typeface="+mn-ea"/>
                <a:cs typeface="+mn-cs"/>
              </a:rPr>
              <a:t>Debido a la refracción atmosférica el horizonte de radio esta más allá del horizonte óptico para la atmósfera estándar común. Un cálculo común para determinar la longitud del horizonte de radio es que es equivalente 4/3 del horizonte óptico. Dentro de los métodos comunes para aumentar el tamaño del horizonte de radio consiste en elevar las antenas de transmisión o recepción lo más alto posible ubicándolas en torres, sitios montañosos o edificios altos.</a:t>
            </a:r>
          </a:p>
          <a:p>
            <a:r>
              <a:rPr lang="es-ES" sz="1200" b="0" i="0" kern="1200" dirty="0" smtClean="0">
                <a:solidFill>
                  <a:schemeClr val="tx1"/>
                </a:solidFill>
                <a:effectLst/>
                <a:latin typeface="Times New Roman" pitchFamily="18" charset="0"/>
                <a:ea typeface="+mn-ea"/>
                <a:cs typeface="+mn-cs"/>
              </a:rPr>
              <a:t>Las ondas electromagnéticas celestes son aquellas que se propagan con polarización horizontal; en aplicaciones comunes, este tipo de ondas se irradia en una dirección que forma un ángulo relativamente grande con la tierra.</a:t>
            </a:r>
          </a:p>
          <a:p>
            <a:r>
              <a:rPr lang="es-ES" sz="1200" b="0" i="0" kern="1200" dirty="0" smtClean="0">
                <a:solidFill>
                  <a:schemeClr val="tx1"/>
                </a:solidFill>
                <a:effectLst/>
                <a:latin typeface="Times New Roman" pitchFamily="18" charset="0"/>
                <a:ea typeface="+mn-ea"/>
                <a:cs typeface="+mn-cs"/>
              </a:rPr>
              <a:t>Onda </a:t>
            </a:r>
            <a:r>
              <a:rPr lang="es-ES" sz="1200" b="0" i="0" kern="1200" smtClean="0">
                <a:solidFill>
                  <a:schemeClr val="tx1"/>
                </a:solidFill>
                <a:effectLst/>
                <a:latin typeface="Times New Roman" pitchFamily="18" charset="0"/>
                <a:ea typeface="+mn-ea"/>
                <a:cs typeface="+mn-cs"/>
              </a:rPr>
              <a:t>Ionosferica</a:t>
            </a:r>
          </a:p>
          <a:p>
            <a:r>
              <a:rPr lang="es-ES" sz="1200" b="0" i="0" kern="1200" dirty="0" smtClean="0">
                <a:solidFill>
                  <a:schemeClr val="tx1"/>
                </a:solidFill>
                <a:effectLst/>
                <a:latin typeface="Times New Roman" pitchFamily="18" charset="0"/>
                <a:ea typeface="+mn-ea"/>
                <a:cs typeface="+mn-cs"/>
              </a:rPr>
              <a:t>Son ondas que se irradian directamente hacía el cielo en donde son reflejadas o refractadas hacía la superficie terrestre por la ionosfera, por esta razón se le denomina propagación </a:t>
            </a:r>
            <a:r>
              <a:rPr lang="es-ES" sz="1200" b="0" i="0" kern="1200" dirty="0" err="1" smtClean="0">
                <a:solidFill>
                  <a:schemeClr val="tx1"/>
                </a:solidFill>
                <a:effectLst/>
                <a:latin typeface="Times New Roman" pitchFamily="18" charset="0"/>
                <a:ea typeface="+mn-ea"/>
                <a:cs typeface="+mn-cs"/>
              </a:rPr>
              <a:t>ionosférica</a:t>
            </a:r>
            <a:r>
              <a:rPr lang="es-ES" sz="1200" b="0" i="0" kern="1200" dirty="0" smtClean="0">
                <a:solidFill>
                  <a:schemeClr val="tx1"/>
                </a:solidFill>
                <a:effectLst/>
                <a:latin typeface="Times New Roman" pitchFamily="18" charset="0"/>
                <a:ea typeface="+mn-ea"/>
                <a:cs typeface="+mn-cs"/>
              </a:rPr>
              <a:t>. La ionosfera, es la región del espacio que está entre 50 y 400 kilómetros sobre la superficie terrestre; esta capa de la tierra es la encargada de absorber grandes cantidades de energía solar ionizando moléculas de aire formando con ello electrones libres.</a:t>
            </a:r>
          </a:p>
          <a:p>
            <a:r>
              <a:rPr lang="es-ES" sz="1200" b="0" i="0" kern="1200" dirty="0" smtClean="0">
                <a:solidFill>
                  <a:schemeClr val="tx1"/>
                </a:solidFill>
                <a:effectLst/>
                <a:latin typeface="Times New Roman" pitchFamily="18" charset="0"/>
                <a:ea typeface="+mn-ea"/>
                <a:cs typeface="+mn-cs"/>
              </a:rPr>
              <a:t>Cuando una onda electromagnética atraviesa la ionosfera el campo eléctrico de la onda ejerce una fuerza sobre los electrones libres colocándolos en un estado vibrante provocando con ello la refracción de la onda electromagnética  de nuevo hacia la superficie terrestre, la densidad de la ionosfera esta condicionada por el medio ambiente y la temperatura.</a:t>
            </a:r>
          </a:p>
          <a:p>
            <a:endParaRPr lang="es-ES" sz="1200" b="0" i="0" kern="1200" dirty="0" smtClean="0">
              <a:solidFill>
                <a:schemeClr val="tx1"/>
              </a:solidFill>
              <a:effectLst/>
              <a:latin typeface="Times New Roman" pitchFamily="18" charset="0"/>
              <a:ea typeface="+mn-ea"/>
              <a:cs typeface="+mn-cs"/>
            </a:endParaRPr>
          </a:p>
          <a:p>
            <a:endParaRPr lang="es-ES" dirty="0"/>
          </a:p>
        </p:txBody>
      </p:sp>
      <p:sp>
        <p:nvSpPr>
          <p:cNvPr id="4" name="3 Marcador de número de diapositiva"/>
          <p:cNvSpPr>
            <a:spLocks noGrp="1"/>
          </p:cNvSpPr>
          <p:nvPr>
            <p:ph type="sldNum" sz="quarter" idx="10"/>
          </p:nvPr>
        </p:nvSpPr>
        <p:spPr/>
        <p:txBody>
          <a:bodyPr/>
          <a:lstStyle/>
          <a:p>
            <a:pPr>
              <a:defRPr/>
            </a:pPr>
            <a:fld id="{BEB17558-011D-4BFC-82E8-9FE7A7C52BB4}" type="slidenum">
              <a:rPr lang="es-ES_tradnl" smtClean="0"/>
              <a:pPr>
                <a:defRPr/>
              </a:pPr>
              <a:t>5</a:t>
            </a:fld>
            <a:endParaRPr lang="es-ES_tradnl"/>
          </a:p>
        </p:txBody>
      </p:sp>
    </p:spTree>
    <p:extLst>
      <p:ext uri="{BB962C8B-B14F-4D97-AF65-F5344CB8AC3E}">
        <p14:creationId xmlns:p14="http://schemas.microsoft.com/office/powerpoint/2010/main" val="1152315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27C1E4A-E686-4FBF-A750-FC552BC1A469}" type="slidenum">
              <a:rPr lang="es-ES_tradnl" smtClean="0"/>
              <a:pPr/>
              <a:t>12</a:t>
            </a:fld>
            <a:endParaRPr lang="es-ES_tradnl"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gn="just"/>
            <a:r>
              <a:rPr lang="es-MX" sz="1400" u="sng" smtClean="0">
                <a:latin typeface="Verdana" pitchFamily="34" charset="0"/>
              </a:rPr>
              <a:t>Media Access Control – Protocolo Mac :</a:t>
            </a:r>
            <a:r>
              <a:rPr lang="es-MX" sz="1400" smtClean="0">
                <a:latin typeface="Verdana" pitchFamily="34" charset="0"/>
              </a:rPr>
              <a:t> El emisor que quiere transmitir, Emite si preocuparse en ningún momento si el canal esta libre. Una vez terminando se pone a la escucha esperando recibir que ha sido recibida correctamente por el destinatario. Si la información no llega se supone que ha habido colisión, en cuyo caso se envía la trama de vuelta después de tiempo. Es un protocolo de baja eficiencia porque se basa en el caos. Cuando el grado de ocupación del canal crece las estaciones empiezan a colisionar unas con otras hasta que el canal empieza a colapsarse sin enviar información útil.</a:t>
            </a:r>
          </a:p>
          <a:p>
            <a:endParaRPr lang="es-MX" sz="1400" smtClean="0">
              <a:latin typeface="Verdana" pitchFamily="34" charset="0"/>
            </a:endParaRPr>
          </a:p>
          <a:p>
            <a:pPr algn="just"/>
            <a:r>
              <a:rPr lang="es-MX" sz="1400" smtClean="0">
                <a:latin typeface="Verdana" pitchFamily="34" charset="0"/>
              </a:rPr>
              <a:t>Una Colisión se produce tanto si dos emisores coinciden totalmente en el tiempo como si solo coinciden en un bit, lo cual provoca colisiones encadenadas en la que cada estación se solapa brevemente con la siguiente. </a:t>
            </a:r>
            <a:endParaRPr lang="es-AR" sz="1400" smtClean="0">
              <a:latin typeface="Verdana"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26AE2588-C9B4-4003-814F-21F69EE5C6CC}" type="slidenum">
              <a:rPr lang="es-ES_tradnl" smtClean="0"/>
              <a:pPr/>
              <a:t>14</a:t>
            </a:fld>
            <a:endParaRPr lang="es-ES_tradnl"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12C31EF-A4FA-4C4D-90A0-F8BAF2388871}" type="slidenum">
              <a:rPr lang="es-ES_tradnl" smtClean="0"/>
              <a:pPr/>
              <a:t>30</a:t>
            </a:fld>
            <a:endParaRPr lang="es-ES_tradnl"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r>
              <a:rPr lang="es-MX" smtClean="0"/>
              <a:t>FCC : FEDERAL COMUNICATIONS COMISSION : Agencia Federal Encargada de Regular y administrar el Espectro electromagnetico de los EEUU y todo lo relacionado con telecominicaciones.</a:t>
            </a:r>
          </a:p>
          <a:p>
            <a:endParaRPr lang="es-MX" smtClean="0"/>
          </a:p>
          <a:p>
            <a:r>
              <a:rPr lang="es-MX" smtClean="0"/>
              <a:t>Bandas IMS : Asigancion de Bandas para tareas Industriales , Cientificas y Medicas .</a:t>
            </a:r>
          </a:p>
          <a:p>
            <a:endParaRPr lang="es-MX" smtClean="0"/>
          </a:p>
          <a:p>
            <a:r>
              <a:rPr lang="es-MX" smtClean="0"/>
              <a:t>Celda : El Area en que una señal radiolectrica es efectiva . Para extender el tamaño de la celda se utilizan varios dispositivos para cubrir una Area mas extensa. </a:t>
            </a:r>
          </a:p>
          <a:p>
            <a:endParaRPr lang="es-A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p:spPr>
        <p:txBody>
          <a:bodyPr/>
          <a:lstStyle/>
          <a:p>
            <a:pPr>
              <a:lnSpc>
                <a:spcPct val="80000"/>
              </a:lnSpc>
            </a:pPr>
            <a:r>
              <a:rPr lang="es-ES" sz="900" smtClean="0"/>
              <a:t>Es una </a:t>
            </a:r>
            <a:r>
              <a:rPr lang="es-ES" sz="900" smtClean="0">
                <a:hlinkClick r:id="rId3" tooltip="Red de computadoras"/>
              </a:rPr>
              <a:t>red de computadoras</a:t>
            </a:r>
            <a:r>
              <a:rPr lang="es-ES" sz="900" smtClean="0"/>
              <a:t> en la que todos o algunos aspectos funcionan sin </a:t>
            </a:r>
            <a:r>
              <a:rPr lang="es-ES" sz="900" smtClean="0">
                <a:hlinkClick r:id="rId4" tooltip="Cliente (informática)"/>
              </a:rPr>
              <a:t>clientes</a:t>
            </a:r>
            <a:r>
              <a:rPr lang="es-ES" sz="900" smtClean="0"/>
              <a:t> ni </a:t>
            </a:r>
            <a:r>
              <a:rPr lang="es-ES" sz="900" smtClean="0">
                <a:hlinkClick r:id="rId5" tooltip="Servidor"/>
              </a:rPr>
              <a:t>servidores</a:t>
            </a:r>
            <a:r>
              <a:rPr lang="es-ES" sz="900" smtClean="0"/>
              <a:t> fijos, sino una serie de </a:t>
            </a:r>
            <a:r>
              <a:rPr lang="es-ES" sz="900" smtClean="0">
                <a:hlinkClick r:id="rId6" tooltip="Nodo (informática)"/>
              </a:rPr>
              <a:t>nodos</a:t>
            </a:r>
            <a:r>
              <a:rPr lang="es-ES" sz="900" smtClean="0"/>
              <a:t> que se comportan como iguales entre sí. Es decir, actúan simultáneamente como clientes y servidores respecto a los demás nodos de la red. Las redes P2P permiten el intercambio directo de información, en cualquier formato, entre los ordenadores interconectados.</a:t>
            </a:r>
          </a:p>
          <a:p>
            <a:pPr>
              <a:lnSpc>
                <a:spcPct val="80000"/>
              </a:lnSpc>
            </a:pPr>
            <a:r>
              <a:rPr lang="es-ES" sz="900" smtClean="0"/>
              <a:t>El hecho de que sirvan para compartir e intercambiar información de forma directa entre dos o más usuarios ha propiciado que parte de los usuarios lo utilicen para intercambiar archivos cuyo contenido está sujeto a las leyes de </a:t>
            </a:r>
            <a:r>
              <a:rPr lang="es-ES" sz="900" smtClean="0">
                <a:hlinkClick r:id="rId7" tooltip="Copyright"/>
              </a:rPr>
              <a:t>copyright</a:t>
            </a:r>
            <a:r>
              <a:rPr lang="es-ES" sz="900" smtClean="0"/>
              <a:t>, lo que ha generado una gran polémica entre defensores y detractores de estos sistemas.</a:t>
            </a:r>
          </a:p>
          <a:p>
            <a:pPr>
              <a:lnSpc>
                <a:spcPct val="80000"/>
              </a:lnSpc>
            </a:pPr>
            <a:r>
              <a:rPr lang="es-ES" sz="900" smtClean="0"/>
              <a:t>Las redes </a:t>
            </a:r>
            <a:r>
              <a:rPr lang="es-ES" sz="900" i="1" smtClean="0"/>
              <a:t>peer-to-peer</a:t>
            </a:r>
            <a:r>
              <a:rPr lang="es-ES" sz="900" smtClean="0"/>
              <a:t> aprovechan, administran y optimizan el uso del </a:t>
            </a:r>
            <a:r>
              <a:rPr lang="es-ES" sz="900" smtClean="0">
                <a:hlinkClick r:id="rId8" tooltip="Ancho de banda"/>
              </a:rPr>
              <a:t>ancho de banda</a:t>
            </a:r>
            <a:r>
              <a:rPr lang="es-ES" sz="900" smtClean="0"/>
              <a:t> de los demás usuarios de la red por medio de la conectividad entre los mismos, y obtienen así más rendimiento en las conexiones y transferencias que con algunos métodos centralizados convencionales, donde una cantidad relativamente pequeña de servidores provee el total del ancho de banda y recursos compartidos para un servicio o aplicación.</a:t>
            </a:r>
          </a:p>
          <a:p>
            <a:pPr>
              <a:lnSpc>
                <a:spcPct val="80000"/>
              </a:lnSpc>
            </a:pPr>
            <a:r>
              <a:rPr lang="es-ES" sz="900" smtClean="0"/>
              <a:t>Dichas redes son útiles para diversos propósitos. A menudo se usan para compartir ficheros de cualquier tipo (por ejemplo, audio, vídeo o software). Este tipo de red también suele usarse en telefonía </a:t>
            </a:r>
            <a:r>
              <a:rPr lang="es-ES" sz="900" smtClean="0">
                <a:hlinkClick r:id="rId9" tooltip="VoIP"/>
              </a:rPr>
              <a:t>VoIP</a:t>
            </a:r>
            <a:r>
              <a:rPr lang="es-ES" sz="900" smtClean="0"/>
              <a:t> para hacer más eficiente la transmisión de datos en </a:t>
            </a:r>
            <a:r>
              <a:rPr lang="es-ES" sz="900" smtClean="0">
                <a:hlinkClick r:id="rId10" tooltip="Tiempo real"/>
              </a:rPr>
              <a:t>tiempo real</a:t>
            </a:r>
            <a:r>
              <a:rPr lang="es-ES" sz="900" smtClean="0"/>
              <a:t>.</a:t>
            </a:r>
          </a:p>
          <a:p>
            <a:pPr>
              <a:lnSpc>
                <a:spcPct val="80000"/>
              </a:lnSpc>
            </a:pPr>
            <a:r>
              <a:rPr lang="es-ES" sz="900" smtClean="0"/>
              <a:t>La eficacia de los nodos en el enlace y transmisión de datos puede variar según su configuración local (Firewall, </a:t>
            </a:r>
            <a:r>
              <a:rPr lang="es-ES" sz="900" smtClean="0">
                <a:hlinkClick r:id="rId11" tooltip="NAT"/>
              </a:rPr>
              <a:t>NAT</a:t>
            </a:r>
            <a:r>
              <a:rPr lang="es-ES" sz="900" smtClean="0"/>
              <a:t>, </a:t>
            </a:r>
            <a:r>
              <a:rPr lang="es-ES" sz="900" smtClean="0">
                <a:hlinkClick r:id="rId12" tooltip="Ruteador"/>
              </a:rPr>
              <a:t>ruteadores</a:t>
            </a:r>
            <a:r>
              <a:rPr lang="es-ES" sz="900" smtClean="0"/>
              <a:t>, etc.), velocidad de proceso, disponibilidad de </a:t>
            </a:r>
            <a:r>
              <a:rPr lang="es-ES" sz="900" smtClean="0">
                <a:hlinkClick r:id="rId8" tooltip="Ancho de banda"/>
              </a:rPr>
              <a:t>ancho de banda</a:t>
            </a:r>
            <a:r>
              <a:rPr lang="es-ES" sz="900" smtClean="0"/>
              <a:t> de su conexión a la red y capacidad de almacenamiento en disco.</a:t>
            </a:r>
          </a:p>
          <a:p>
            <a:pPr>
              <a:lnSpc>
                <a:spcPct val="80000"/>
              </a:lnSpc>
            </a:pPr>
            <a:endParaRPr lang="es-ES" sz="900" smtClean="0"/>
          </a:p>
          <a:p>
            <a:pPr>
              <a:lnSpc>
                <a:spcPct val="80000"/>
              </a:lnSpc>
            </a:pPr>
            <a:r>
              <a:rPr lang="es-ES" sz="900" smtClean="0"/>
              <a:t>Algunos ejemplos de aplicación de las redes P2P son los siguientes:</a:t>
            </a:r>
          </a:p>
          <a:p>
            <a:pPr>
              <a:lnSpc>
                <a:spcPct val="80000"/>
              </a:lnSpc>
            </a:pPr>
            <a:endParaRPr lang="es-ES" sz="900" smtClean="0"/>
          </a:p>
          <a:p>
            <a:pPr>
              <a:lnSpc>
                <a:spcPct val="80000"/>
              </a:lnSpc>
            </a:pPr>
            <a:r>
              <a:rPr lang="es-ES" sz="900" smtClean="0"/>
              <a:t>Intercambio y búsqueda de ficheros. Quizás sea la aplicación más extendida de este tipo de redes. Algunos ejemplos son </a:t>
            </a:r>
            <a:r>
              <a:rPr lang="es-ES" sz="900" smtClean="0">
                <a:hlinkClick r:id="rId13" tooltip="BitTorrent"/>
              </a:rPr>
              <a:t>BitTorrent</a:t>
            </a:r>
            <a:r>
              <a:rPr lang="es-ES" sz="900" smtClean="0"/>
              <a:t> o la red </a:t>
            </a:r>
            <a:r>
              <a:rPr lang="es-ES" sz="900" smtClean="0">
                <a:hlinkClick r:id="rId14" tooltip="EDonkey2000"/>
              </a:rPr>
              <a:t>eDonkey2000</a:t>
            </a:r>
            <a:r>
              <a:rPr lang="es-ES" sz="900" smtClean="0"/>
              <a:t>. </a:t>
            </a:r>
          </a:p>
          <a:p>
            <a:pPr>
              <a:lnSpc>
                <a:spcPct val="80000"/>
              </a:lnSpc>
            </a:pPr>
            <a:r>
              <a:rPr lang="es-ES" sz="900" smtClean="0"/>
              <a:t>Sistemas de ficheros distribuidos, como </a:t>
            </a:r>
            <a:r>
              <a:rPr lang="es-ES" sz="900" smtClean="0">
                <a:hlinkClick r:id="rId15" tooltip="CFS"/>
              </a:rPr>
              <a:t>CFS</a:t>
            </a:r>
            <a:r>
              <a:rPr lang="es-ES" sz="900" smtClean="0"/>
              <a:t> o </a:t>
            </a:r>
            <a:r>
              <a:rPr lang="es-ES" sz="900" smtClean="0">
                <a:hlinkClick r:id="rId16" tooltip="Freenet"/>
              </a:rPr>
              <a:t>Freenet</a:t>
            </a:r>
            <a:r>
              <a:rPr lang="es-ES" sz="900" smtClean="0"/>
              <a:t>. </a:t>
            </a:r>
          </a:p>
          <a:p>
            <a:pPr>
              <a:lnSpc>
                <a:spcPct val="80000"/>
              </a:lnSpc>
            </a:pPr>
            <a:r>
              <a:rPr lang="es-ES" sz="900" smtClean="0"/>
              <a:t>Sistemas de telefonía por Internet, como </a:t>
            </a:r>
            <a:r>
              <a:rPr lang="es-ES" sz="900" smtClean="0">
                <a:hlinkClick r:id="rId17" tooltip="Skype"/>
              </a:rPr>
              <a:t>Skype</a:t>
            </a:r>
            <a:r>
              <a:rPr lang="es-ES" sz="900" smtClean="0"/>
              <a:t>. </a:t>
            </a:r>
          </a:p>
          <a:p>
            <a:pPr>
              <a:lnSpc>
                <a:spcPct val="80000"/>
              </a:lnSpc>
            </a:pPr>
            <a:r>
              <a:rPr lang="es-ES" sz="900" smtClean="0"/>
              <a:t>A partir del año </a:t>
            </a:r>
            <a:r>
              <a:rPr lang="es-ES" sz="900" smtClean="0">
                <a:hlinkClick r:id="rId18" tooltip="2006"/>
              </a:rPr>
              <a:t>2006</a:t>
            </a:r>
            <a:r>
              <a:rPr lang="es-ES" sz="900" smtClean="0"/>
              <a:t>, cada vez más compañías europeas y norteamericanas, como </a:t>
            </a:r>
            <a:r>
              <a:rPr lang="es-ES" sz="900" smtClean="0">
                <a:hlinkClick r:id="rId19" tooltip="Warner Bros"/>
              </a:rPr>
              <a:t>Warner Bros</a:t>
            </a:r>
            <a:r>
              <a:rPr lang="es-ES" sz="900" smtClean="0"/>
              <a:t> o la </a:t>
            </a:r>
            <a:r>
              <a:rPr lang="es-ES" sz="900" smtClean="0">
                <a:hlinkClick r:id="rId20" tooltip="BBC"/>
              </a:rPr>
              <a:t>BBC</a:t>
            </a:r>
            <a:r>
              <a:rPr lang="es-ES" sz="900" smtClean="0"/>
              <a:t>, empezaron a ver el P2P como una alternativa a la distribución convencional de películas y programas de televisión, y ofrecen parte de sus contenidos a través de tecnologías como la de </a:t>
            </a:r>
            <a:r>
              <a:rPr lang="es-ES" sz="900" smtClean="0">
                <a:hlinkClick r:id="rId13" tooltip="BitTorrent"/>
              </a:rPr>
              <a:t>BitTorrent</a:t>
            </a:r>
            <a:r>
              <a:rPr lang="es-ES" sz="900" smtClean="0"/>
              <a:t>.</a:t>
            </a:r>
            <a:r>
              <a:rPr lang="es-ES" sz="900" smtClean="0">
                <a:hlinkClick r:id="" action="ppaction://noaction"/>
              </a:rPr>
              <a:t>1</a:t>
            </a:r>
            <a:endParaRPr lang="es-ES" sz="900" smtClean="0"/>
          </a:p>
          <a:p>
            <a:pPr>
              <a:lnSpc>
                <a:spcPct val="80000"/>
              </a:lnSpc>
            </a:pPr>
            <a:endParaRPr lang="es-ES" sz="9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p:spPr>
        <p:txBody>
          <a:bodyPr/>
          <a:lstStyle/>
          <a:p>
            <a:r>
              <a:rPr lang="es-ES" smtClean="0"/>
              <a:t>Un hotspot es un lugar con una conexión a Internet de alta velocidad y conectividad inalámbrica proporcionados por uno o más puntos de acceso inalámbricos activos. Si usted está en el rango de un hotspot y usted tiene una computadora con un adaptador de red inalámbrico compatible, usted puede conectarse a esta red inalámbrica y tener acceso a Internet. </a:t>
            </a:r>
          </a:p>
          <a:p>
            <a:endParaRPr lang="es-ES" smtClean="0"/>
          </a:p>
          <a:p>
            <a:r>
              <a:rPr lang="es-ES" smtClean="0"/>
              <a:t>Un </a:t>
            </a:r>
            <a:r>
              <a:rPr lang="es-ES" b="1" i="1" smtClean="0"/>
              <a:t>hotspot</a:t>
            </a:r>
            <a:r>
              <a:rPr lang="es-ES" smtClean="0"/>
              <a:t> (‘punto caliente’) es una zona de cobertura </a:t>
            </a:r>
            <a:r>
              <a:rPr lang="es-ES" smtClean="0">
                <a:hlinkClick r:id="rId3" tooltip="Wi-Fi"/>
              </a:rPr>
              <a:t>Wi-Fi</a:t>
            </a:r>
            <a:r>
              <a:rPr lang="es-ES" smtClean="0"/>
              <a:t>, en el que un </a:t>
            </a:r>
            <a:r>
              <a:rPr lang="es-ES" smtClean="0">
                <a:hlinkClick r:id="rId4" tooltip="Punto de acceso"/>
              </a:rPr>
              <a:t>punto de acceso</a:t>
            </a:r>
            <a:r>
              <a:rPr lang="es-ES" smtClean="0"/>
              <a:t> (</a:t>
            </a:r>
            <a:r>
              <a:rPr lang="es-ES" i="1" smtClean="0"/>
              <a:t>access point</a:t>
            </a:r>
            <a:r>
              <a:rPr lang="es-ES" smtClean="0"/>
              <a:t>) o varios proveen servicios de red a través de un Proveedor de Servicios de </a:t>
            </a:r>
            <a:r>
              <a:rPr lang="es-ES" smtClean="0">
                <a:hlinkClick r:id="rId5" tooltip="Internet Inalámbrico (aún no redactado)"/>
              </a:rPr>
              <a:t>Internet Inalámbrico</a:t>
            </a:r>
            <a:r>
              <a:rPr lang="es-ES" smtClean="0"/>
              <a:t> (</a:t>
            </a:r>
            <a:r>
              <a:rPr lang="es-ES" smtClean="0">
                <a:hlinkClick r:id="rId6" tooltip="WISP"/>
              </a:rPr>
              <a:t>WISP</a:t>
            </a:r>
            <a:r>
              <a:rPr lang="es-ES" smtClean="0"/>
              <a:t>). Los hotspots se encuentran en lugares públicos, como </a:t>
            </a:r>
            <a:r>
              <a:rPr lang="es-ES" smtClean="0">
                <a:hlinkClick r:id="rId7" tooltip="Aeropuerto"/>
              </a:rPr>
              <a:t>aeropuertos</a:t>
            </a:r>
            <a:r>
              <a:rPr lang="es-ES" smtClean="0"/>
              <a:t>, </a:t>
            </a:r>
            <a:r>
              <a:rPr lang="es-ES" smtClean="0">
                <a:hlinkClick r:id="rId8" tooltip="Biblioteca"/>
              </a:rPr>
              <a:t>bibliotecas</a:t>
            </a:r>
            <a:r>
              <a:rPr lang="es-ES" smtClean="0"/>
              <a:t>, centros de convenciones, </a:t>
            </a:r>
            <a:r>
              <a:rPr lang="es-ES" smtClean="0">
                <a:hlinkClick r:id="rId9" tooltip="Cafetería"/>
              </a:rPr>
              <a:t>cafeterías</a:t>
            </a:r>
            <a:r>
              <a:rPr lang="es-ES" smtClean="0"/>
              <a:t>, </a:t>
            </a:r>
            <a:r>
              <a:rPr lang="es-ES" smtClean="0">
                <a:hlinkClick r:id="rId10" tooltip="Hotel"/>
              </a:rPr>
              <a:t>hoteles</a:t>
            </a:r>
            <a:r>
              <a:rPr lang="es-ES" smtClean="0"/>
              <a:t>, etcétera. Este servicio permite mantenerse conectado a </a:t>
            </a:r>
            <a:r>
              <a:rPr lang="es-ES" smtClean="0">
                <a:hlinkClick r:id="rId11" tooltip="Internet"/>
              </a:rPr>
              <a:t>Internet</a:t>
            </a:r>
            <a:r>
              <a:rPr lang="es-ES" smtClean="0"/>
              <a:t> en lugares públicos. Este servicio puede brindarse de manera gratuita o pagando una suma que depende del proveedor.</a:t>
            </a:r>
          </a:p>
          <a:p>
            <a:r>
              <a:rPr lang="es-ES" smtClean="0"/>
              <a:t>Los dispositivos compatibles con Wi-Fi y acceso inalámbrico permiten conectar </a:t>
            </a:r>
            <a:r>
              <a:rPr lang="es-ES" smtClean="0">
                <a:hlinkClick r:id="rId12" tooltip="PDA"/>
              </a:rPr>
              <a:t>PDAs</a:t>
            </a:r>
            <a:r>
              <a:rPr lang="es-ES" smtClean="0"/>
              <a:t>, ordenadores y teléfonos móviles, entre otros.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p:spPr>
        <p:txBody>
          <a:bodyPr/>
          <a:lstStyle/>
          <a:p>
            <a:r>
              <a:rPr lang="es-ES" smtClean="0"/>
              <a:t>Las </a:t>
            </a:r>
            <a:r>
              <a:rPr lang="es-ES" i="1" smtClean="0"/>
              <a:t>redes inalámbricas de área metropolitana</a:t>
            </a:r>
            <a:r>
              <a:rPr lang="es-ES" smtClean="0"/>
              <a:t> (</a:t>
            </a:r>
            <a:r>
              <a:rPr lang="es-ES" b="1" smtClean="0"/>
              <a:t>WMAN</a:t>
            </a:r>
            <a:r>
              <a:rPr lang="es-ES" smtClean="0"/>
              <a:t>) también se conocen como </a:t>
            </a:r>
            <a:r>
              <a:rPr lang="es-ES" b="1" smtClean="0"/>
              <a:t>bucle local inalámbrico</a:t>
            </a:r>
            <a:r>
              <a:rPr lang="es-ES" smtClean="0"/>
              <a:t> (</a:t>
            </a:r>
            <a:r>
              <a:rPr lang="es-ES" i="1" smtClean="0"/>
              <a:t>WLL</a:t>
            </a:r>
            <a:r>
              <a:rPr lang="es-ES" smtClean="0"/>
              <a:t>, Wireless Local Loop). Las WMAN se basan en el estándar </a:t>
            </a:r>
            <a:r>
              <a:rPr lang="es-ES" i="1" smtClean="0"/>
              <a:t>IEEE 802.16</a:t>
            </a:r>
            <a:r>
              <a:rPr lang="es-ES" smtClean="0"/>
              <a:t>. Los bucles locales inalámbricos ofrecen una velocidad total efectiva de 1 a 10 Mbps, con un alcance de 4 a 10 kilómetros, algo muy útil para compañías de telecomunicaciones. </a:t>
            </a:r>
          </a:p>
          <a:p>
            <a:r>
              <a:rPr lang="es-ES" smtClean="0"/>
              <a:t>La mejor red inalámbrica de área metropolitana es </a:t>
            </a:r>
            <a:r>
              <a:rPr lang="es-ES" smtClean="0">
                <a:hlinkClick r:id="rId3"/>
              </a:rPr>
              <a:t>WiMAX</a:t>
            </a:r>
            <a:r>
              <a:rPr lang="es-ES" smtClean="0"/>
              <a:t>, que puede alcanzar una velocidad aproximada de 70 Mbps en un radio de varios kilómetros. WiMAX, bajo el estándar 802.16 es una especificación para redes metropolitanas inalámbricas (WMAN) de banda ancha, que está siendo desarrollado y promovido por el grupo de la </a:t>
            </a:r>
            <a:r>
              <a:rPr lang="es-ES" b="1" u="sng" smtClean="0">
                <a:hlinkClick r:id="rId4"/>
                <a:hlinkMouseOver r:id="rId4"/>
              </a:rPr>
              <a:t>industria</a:t>
            </a:r>
            <a:r>
              <a:rPr lang="es-ES" smtClean="0"/>
              <a:t> WiMAX (Worldwide Interoperaability for Microwave Access), cuyo dos miembros más representativos son Intel y Nokia. Como sucedió con la marca Wi Fi, que garantiza la interoperabilidad entre distintos equipos la etiqueta WiMAX se asociará globalmente con el propio nombre del estándar.</a:t>
            </a:r>
            <a:br>
              <a:rPr lang="es-ES" smtClean="0"/>
            </a:br>
            <a:endParaRPr lang="es-E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ectangle 2"/>
          <p:cNvSpPr>
            <a:spLocks noChangeArrowheads="1"/>
          </p:cNvSpPr>
          <p:nvPr/>
        </p:nvSpPr>
        <p:spPr bwMode="invGray">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pPr algn="l">
              <a:buFontTx/>
              <a:buNone/>
              <a:defRPr/>
            </a:pPr>
            <a:endParaRPr lang="es-ES" b="0" i="0">
              <a:solidFill>
                <a:schemeClr val="tx1"/>
              </a:solidFill>
              <a:effectLst/>
              <a:latin typeface="Times New Roman" pitchFamily="18" charset="0"/>
            </a:endParaRPr>
          </a:p>
        </p:txBody>
      </p:sp>
      <p:sp>
        <p:nvSpPr>
          <p:cNvPr id="5" name="Freeform 3"/>
          <p:cNvSpPr>
            <a:spLocks/>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algn="l">
              <a:buFontTx/>
              <a:buNone/>
              <a:defRPr/>
            </a:pPr>
            <a:endParaRPr lang="es-ES" b="0" i="0">
              <a:solidFill>
                <a:schemeClr val="tx1"/>
              </a:solidFill>
              <a:effectLst/>
              <a:latin typeface="Times New Roman" pitchFamily="18" charset="0"/>
            </a:endParaRPr>
          </a:p>
        </p:txBody>
      </p:sp>
      <p:sp>
        <p:nvSpPr>
          <p:cNvPr id="6" name="Freeform 4"/>
          <p:cNvSpPr>
            <a:spLocks/>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l">
              <a:buFontTx/>
              <a:buNone/>
              <a:defRPr/>
            </a:pPr>
            <a:endParaRPr lang="es-ES" b="0" i="0">
              <a:solidFill>
                <a:schemeClr val="tx1"/>
              </a:solidFill>
              <a:effectLst/>
              <a:latin typeface="Times New Roman" pitchFamily="18" charset="0"/>
            </a:endParaRPr>
          </a:p>
        </p:txBody>
      </p:sp>
      <p:sp>
        <p:nvSpPr>
          <p:cNvPr id="7" name="Freeform 5"/>
          <p:cNvSpPr>
            <a:spLocks/>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l">
              <a:buFontTx/>
              <a:buNone/>
              <a:defRPr/>
            </a:pPr>
            <a:endParaRPr lang="es-ES" b="0" i="0">
              <a:solidFill>
                <a:schemeClr val="tx1"/>
              </a:solidFill>
              <a:effectLst/>
              <a:latin typeface="Times New Roman" pitchFamily="18" charset="0"/>
            </a:endParaRPr>
          </a:p>
        </p:txBody>
      </p:sp>
      <p:sp>
        <p:nvSpPr>
          <p:cNvPr id="8" name="Freeform 6"/>
          <p:cNvSpPr>
            <a:spLocks/>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l">
              <a:buFontTx/>
              <a:buNone/>
              <a:defRPr/>
            </a:pPr>
            <a:endParaRPr lang="es-ES" b="0" i="0">
              <a:solidFill>
                <a:schemeClr val="tx1"/>
              </a:solidFill>
              <a:effectLst/>
              <a:latin typeface="Times New Roman" pitchFamily="18" charset="0"/>
            </a:endParaRPr>
          </a:p>
        </p:txBody>
      </p:sp>
      <p:sp>
        <p:nvSpPr>
          <p:cNvPr id="9" name="Freeform 7"/>
          <p:cNvSpPr>
            <a:spLocks/>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l">
              <a:buFontTx/>
              <a:buNone/>
              <a:defRPr/>
            </a:pPr>
            <a:endParaRPr lang="es-ES" b="0" i="0">
              <a:solidFill>
                <a:schemeClr val="tx1"/>
              </a:solidFill>
              <a:effectLst/>
              <a:latin typeface="Times New Roman" pitchFamily="18" charset="0"/>
            </a:endParaRPr>
          </a:p>
        </p:txBody>
      </p:sp>
      <p:sp>
        <p:nvSpPr>
          <p:cNvPr id="10" name="Freeform 8"/>
          <p:cNvSpPr>
            <a:spLocks/>
          </p:cNvSpPr>
          <p:nvPr/>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l">
              <a:buFontTx/>
              <a:buNone/>
              <a:defRPr/>
            </a:pPr>
            <a:endParaRPr lang="es-ES" b="0" i="0">
              <a:solidFill>
                <a:schemeClr val="tx1"/>
              </a:solidFill>
              <a:effectLst/>
              <a:latin typeface="Times New Roman" pitchFamily="18" charset="0"/>
            </a:endParaRPr>
          </a:p>
        </p:txBody>
      </p:sp>
      <p:sp>
        <p:nvSpPr>
          <p:cNvPr id="11" name="Freeform 9"/>
          <p:cNvSpPr>
            <a:spLocks/>
          </p:cNvSpPr>
          <p:nvPr/>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l">
              <a:buFontTx/>
              <a:buNone/>
              <a:defRPr/>
            </a:pPr>
            <a:endParaRPr lang="es-ES" b="0" i="0">
              <a:solidFill>
                <a:schemeClr val="tx1"/>
              </a:solidFill>
              <a:effectLst/>
              <a:latin typeface="Times New Roman" pitchFamily="18" charset="0"/>
            </a:endParaRPr>
          </a:p>
        </p:txBody>
      </p:sp>
      <p:sp>
        <p:nvSpPr>
          <p:cNvPr id="12" name="Freeform 10"/>
          <p:cNvSpPr>
            <a:spLocks/>
          </p:cNvSpPr>
          <p:nvPr/>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algn="l">
              <a:buFontTx/>
              <a:buNone/>
              <a:defRPr/>
            </a:pPr>
            <a:endParaRPr lang="es-ES" b="0" i="0">
              <a:solidFill>
                <a:schemeClr val="tx1"/>
              </a:solidFill>
              <a:effectLst/>
              <a:latin typeface="Times New Roman" pitchFamily="18" charset="0"/>
            </a:endParaRPr>
          </a:p>
        </p:txBody>
      </p:sp>
      <p:sp>
        <p:nvSpPr>
          <p:cNvPr id="4107" name="Rectangle 11"/>
          <p:cNvSpPr>
            <a:spLocks noGrp="1" noChangeArrowheads="1"/>
          </p:cNvSpPr>
          <p:nvPr>
            <p:ph type="ctrTitle"/>
          </p:nvPr>
        </p:nvSpPr>
        <p:spPr>
          <a:xfrm>
            <a:off x="685800" y="2286000"/>
            <a:ext cx="7772400" cy="1143000"/>
          </a:xfrm>
        </p:spPr>
        <p:txBody>
          <a:bodyPr/>
          <a:lstStyle>
            <a:lvl1pPr>
              <a:defRPr/>
            </a:lvl1pPr>
          </a:lstStyle>
          <a:p>
            <a:r>
              <a:rPr lang="en-US"/>
              <a:t>Haga clic para modificar el estilo de título del patrón</a:t>
            </a:r>
          </a:p>
        </p:txBody>
      </p:sp>
      <p:sp>
        <p:nvSpPr>
          <p:cNvPr id="4108" name="Rectangle 12"/>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Haga clic para modificar el estilo de subtítulo del patrón</a:t>
            </a:r>
          </a:p>
        </p:txBody>
      </p:sp>
      <p:sp>
        <p:nvSpPr>
          <p:cNvPr id="14" name="Rectangle 13"/>
          <p:cNvSpPr>
            <a:spLocks noGrp="1" noChangeArrowheads="1"/>
          </p:cNvSpPr>
          <p:nvPr>
            <p:ph type="dt" sz="half" idx="10"/>
          </p:nvPr>
        </p:nvSpPr>
        <p:spPr/>
        <p:txBody>
          <a:bodyPr/>
          <a:lstStyle>
            <a:lvl1pPr>
              <a:defRPr/>
            </a:lvl1pPr>
          </a:lstStyle>
          <a:p>
            <a:pPr>
              <a:defRPr/>
            </a:pPr>
            <a:endParaRPr lang="en-US"/>
          </a:p>
        </p:txBody>
      </p:sp>
      <p:sp>
        <p:nvSpPr>
          <p:cNvPr id="15" name="Rectangle 14"/>
          <p:cNvSpPr>
            <a:spLocks noGrp="1" noChangeArrowheads="1"/>
          </p:cNvSpPr>
          <p:nvPr>
            <p:ph type="ftr" sz="quarter" idx="11"/>
          </p:nvPr>
        </p:nvSpPr>
        <p:spPr/>
        <p:txBody>
          <a:bodyPr/>
          <a:lstStyle>
            <a:lvl1pPr>
              <a:defRPr/>
            </a:lvl1pPr>
          </a:lstStyle>
          <a:p>
            <a:pPr>
              <a:defRPr/>
            </a:pPr>
            <a:endParaRPr lang="en-US"/>
          </a:p>
        </p:txBody>
      </p:sp>
      <p:sp>
        <p:nvSpPr>
          <p:cNvPr id="16" name="Rectangle 15"/>
          <p:cNvSpPr>
            <a:spLocks noGrp="1" noChangeArrowheads="1"/>
          </p:cNvSpPr>
          <p:nvPr>
            <p:ph type="sldNum" sz="quarter" idx="12"/>
          </p:nvPr>
        </p:nvSpPr>
        <p:spPr/>
        <p:txBody>
          <a:bodyPr/>
          <a:lstStyle>
            <a:lvl1pPr>
              <a:defRPr/>
            </a:lvl1pPr>
          </a:lstStyle>
          <a:p>
            <a:pPr>
              <a:defRPr/>
            </a:pPr>
            <a:fld id="{57D747B2-48EA-4F16-A94B-5289A82E1874}" type="slidenum">
              <a:rPr lang="en-US"/>
              <a:pPr>
                <a:defRPr/>
              </a:pPr>
              <a:t>‹Nº›</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5"/>
                                            </p:cond>
                                          </p:stCondLst>
                                        </p:cTn>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FEA48B55-4C26-4934-9507-F051E8BE901F}"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96EBC37E-1B0A-43C1-B873-AF2FB83DDD10}" type="slidenum">
              <a:rPr lang="en-US"/>
              <a:pPr>
                <a:defRPr/>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685800" y="609600"/>
            <a:ext cx="7772400" cy="1143000"/>
          </a:xfrm>
        </p:spPr>
        <p:txBody>
          <a:bodyPr/>
          <a:lstStyle/>
          <a:p>
            <a:r>
              <a:rPr lang="es-ES" smtClean="0"/>
              <a:t>Haga clic para modificar el estilo de título del patrón</a:t>
            </a:r>
            <a:endParaRPr lang="es-ES"/>
          </a:p>
        </p:txBody>
      </p:sp>
      <p:sp>
        <p:nvSpPr>
          <p:cNvPr id="3" name="2 Marcador de texto"/>
          <p:cNvSpPr>
            <a:spLocks noGrp="1"/>
          </p:cNvSpPr>
          <p:nvPr>
            <p:ph type="body" sz="half" idx="1"/>
          </p:nvPr>
        </p:nvSpPr>
        <p:spPr>
          <a:xfrm>
            <a:off x="685800" y="1981200"/>
            <a:ext cx="38100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quarter" idx="2"/>
          </p:nvPr>
        </p:nvSpPr>
        <p:spPr>
          <a:xfrm>
            <a:off x="4648200" y="1981200"/>
            <a:ext cx="38100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contenido"/>
          <p:cNvSpPr>
            <a:spLocks noGrp="1"/>
          </p:cNvSpPr>
          <p:nvPr>
            <p:ph sz="quarter" idx="3"/>
          </p:nvPr>
        </p:nvSpPr>
        <p:spPr>
          <a:xfrm>
            <a:off x="4648200" y="4114800"/>
            <a:ext cx="38100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Rectangle 13"/>
          <p:cNvSpPr>
            <a:spLocks noGrp="1" noChangeArrowheads="1"/>
          </p:cNvSpPr>
          <p:nvPr>
            <p:ph type="dt" sz="half" idx="10"/>
          </p:nvPr>
        </p:nvSpPr>
        <p:spPr>
          <a:ln/>
        </p:spPr>
        <p:txBody>
          <a:bodyPr/>
          <a:lstStyle>
            <a:lvl1pPr>
              <a:defRPr/>
            </a:lvl1pPr>
          </a:lstStyle>
          <a:p>
            <a:pPr>
              <a:defRPr/>
            </a:pPr>
            <a:endParaRPr lang="en-US"/>
          </a:p>
        </p:txBody>
      </p:sp>
      <p:sp>
        <p:nvSpPr>
          <p:cNvPr id="7" name="Rectangle 14"/>
          <p:cNvSpPr>
            <a:spLocks noGrp="1" noChangeArrowheads="1"/>
          </p:cNvSpPr>
          <p:nvPr>
            <p:ph type="ftr" sz="quarter" idx="11"/>
          </p:nvPr>
        </p:nvSpPr>
        <p:spPr>
          <a:ln/>
        </p:spPr>
        <p:txBody>
          <a:bodyPr/>
          <a:lstStyle>
            <a:lvl1pPr>
              <a:defRPr/>
            </a:lvl1pPr>
          </a:lstStyle>
          <a:p>
            <a:pPr>
              <a:defRPr/>
            </a:pPr>
            <a:endParaRPr lang="en-US"/>
          </a:p>
        </p:txBody>
      </p:sp>
      <p:sp>
        <p:nvSpPr>
          <p:cNvPr id="8" name="Rectangle 15"/>
          <p:cNvSpPr>
            <a:spLocks noGrp="1" noChangeArrowheads="1"/>
          </p:cNvSpPr>
          <p:nvPr>
            <p:ph type="sldNum" sz="quarter" idx="12"/>
          </p:nvPr>
        </p:nvSpPr>
        <p:spPr>
          <a:ln/>
        </p:spPr>
        <p:txBody>
          <a:bodyPr/>
          <a:lstStyle>
            <a:lvl1pPr>
              <a:defRPr/>
            </a:lvl1pPr>
          </a:lstStyle>
          <a:p>
            <a:pPr>
              <a:defRPr/>
            </a:pPr>
            <a:fld id="{6A78F068-CE98-465D-8187-F88BCE8C1679}" type="slidenum">
              <a:rPr lang="en-US"/>
              <a:pPr>
                <a:defRPr/>
              </a:pPr>
              <a:t>‹Nº›</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ítulo y texto e imágenes prediseñadas">
    <p:spTree>
      <p:nvGrpSpPr>
        <p:cNvPr id="1" name=""/>
        <p:cNvGrpSpPr/>
        <p:nvPr/>
      </p:nvGrpSpPr>
      <p:grpSpPr>
        <a:xfrm>
          <a:off x="0" y="0"/>
          <a:ext cx="0" cy="0"/>
          <a:chOff x="0" y="0"/>
          <a:chExt cx="0" cy="0"/>
        </a:xfrm>
      </p:grpSpPr>
      <p:sp>
        <p:nvSpPr>
          <p:cNvPr id="2" name="1 Título"/>
          <p:cNvSpPr>
            <a:spLocks noGrp="1"/>
          </p:cNvSpPr>
          <p:nvPr>
            <p:ph type="title"/>
          </p:nvPr>
        </p:nvSpPr>
        <p:spPr>
          <a:xfrm>
            <a:off x="685800" y="609600"/>
            <a:ext cx="7772400" cy="1143000"/>
          </a:xfrm>
        </p:spPr>
        <p:txBody>
          <a:bodyPr/>
          <a:lstStyle/>
          <a:p>
            <a:r>
              <a:rPr lang="es-ES" smtClean="0"/>
              <a:t>Haga clic para modificar el estilo de título del patrón</a:t>
            </a:r>
            <a:endParaRPr lang="es-ES"/>
          </a:p>
        </p:txBody>
      </p:sp>
      <p:sp>
        <p:nvSpPr>
          <p:cNvPr id="3" name="2 Marcador de texto"/>
          <p:cNvSpPr>
            <a:spLocks noGrp="1"/>
          </p:cNvSpPr>
          <p:nvPr>
            <p:ph type="body" sz="half" idx="1"/>
          </p:nvPr>
        </p:nvSpPr>
        <p:spPr>
          <a:xfrm>
            <a:off x="685800" y="1981200"/>
            <a:ext cx="38100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imágenes prediseñadas"/>
          <p:cNvSpPr>
            <a:spLocks noGrp="1"/>
          </p:cNvSpPr>
          <p:nvPr>
            <p:ph type="clipArt" sz="half" idx="2"/>
          </p:nvPr>
        </p:nvSpPr>
        <p:spPr>
          <a:xfrm>
            <a:off x="4648200" y="1981200"/>
            <a:ext cx="3810000" cy="4114800"/>
          </a:xfrm>
        </p:spPr>
        <p:txBody>
          <a:bodyPr/>
          <a:lstStyle/>
          <a:p>
            <a:pPr lvl="0"/>
            <a:endParaRPr lang="es-ES" noProof="0" smtClean="0"/>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112371A7-89BF-43DB-B7D6-3833EBEF622E}" type="slidenum">
              <a:rPr lang="en-US"/>
              <a:pPr>
                <a:defRPr/>
              </a:pPr>
              <a:t>‹Nº›</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85800" y="609600"/>
            <a:ext cx="7772400" cy="1143000"/>
          </a:xfrm>
        </p:spPr>
        <p:txBody>
          <a:bodyPr/>
          <a:lstStyle/>
          <a:p>
            <a:r>
              <a:rPr lang="es-ES" smtClean="0"/>
              <a:t>Haga clic para modificar el estilo de título del patrón</a:t>
            </a:r>
            <a:endParaRPr lang="es-ES"/>
          </a:p>
        </p:txBody>
      </p:sp>
      <p:sp>
        <p:nvSpPr>
          <p:cNvPr id="3" name="2 Marcador de texto"/>
          <p:cNvSpPr>
            <a:spLocks noGrp="1"/>
          </p:cNvSpPr>
          <p:nvPr>
            <p:ph type="body" sz="half" idx="1"/>
          </p:nvPr>
        </p:nvSpPr>
        <p:spPr>
          <a:xfrm>
            <a:off x="685800" y="1981200"/>
            <a:ext cx="38100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981200"/>
            <a:ext cx="38100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F3F91579-4A02-47E2-9076-330963E5BD05}" type="slidenum">
              <a:rPr lang="en-US"/>
              <a:pPr>
                <a:defRPr/>
              </a:pPr>
              <a:t>‹Nº›</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hart" preserve="1">
  <p:cSld name="Título, texto y gráfico">
    <p:spTree>
      <p:nvGrpSpPr>
        <p:cNvPr id="1" name=""/>
        <p:cNvGrpSpPr/>
        <p:nvPr/>
      </p:nvGrpSpPr>
      <p:grpSpPr>
        <a:xfrm>
          <a:off x="0" y="0"/>
          <a:ext cx="0" cy="0"/>
          <a:chOff x="0" y="0"/>
          <a:chExt cx="0" cy="0"/>
        </a:xfrm>
      </p:grpSpPr>
      <p:sp>
        <p:nvSpPr>
          <p:cNvPr id="2" name="1 Título"/>
          <p:cNvSpPr>
            <a:spLocks noGrp="1"/>
          </p:cNvSpPr>
          <p:nvPr>
            <p:ph type="title"/>
          </p:nvPr>
        </p:nvSpPr>
        <p:spPr>
          <a:xfrm>
            <a:off x="685800" y="609600"/>
            <a:ext cx="7772400" cy="1143000"/>
          </a:xfrm>
        </p:spPr>
        <p:txBody>
          <a:bodyPr/>
          <a:lstStyle/>
          <a:p>
            <a:r>
              <a:rPr lang="es-ES" smtClean="0"/>
              <a:t>Haga clic para modificar el estilo de título del patrón</a:t>
            </a:r>
            <a:endParaRPr lang="es-ES"/>
          </a:p>
        </p:txBody>
      </p:sp>
      <p:sp>
        <p:nvSpPr>
          <p:cNvPr id="3" name="2 Marcador de texto"/>
          <p:cNvSpPr>
            <a:spLocks noGrp="1"/>
          </p:cNvSpPr>
          <p:nvPr>
            <p:ph type="body" sz="half" idx="1"/>
          </p:nvPr>
        </p:nvSpPr>
        <p:spPr>
          <a:xfrm>
            <a:off x="685800" y="1981200"/>
            <a:ext cx="38100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gráfico"/>
          <p:cNvSpPr>
            <a:spLocks noGrp="1"/>
          </p:cNvSpPr>
          <p:nvPr>
            <p:ph type="chart" sz="half" idx="2"/>
          </p:nvPr>
        </p:nvSpPr>
        <p:spPr>
          <a:xfrm>
            <a:off x="4648200" y="1981200"/>
            <a:ext cx="3810000" cy="4114800"/>
          </a:xfrm>
        </p:spPr>
        <p:txBody>
          <a:bodyPr/>
          <a:lstStyle/>
          <a:p>
            <a:pPr lvl="0"/>
            <a:endParaRPr lang="es-ES" noProof="0" smtClean="0"/>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737DB567-4D6F-42DA-A109-8DDE937A6C5D}"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CE36DA32-DFE7-4F8C-8DF7-CEDD513DB3E6}"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2BAF0BDD-8EDE-445F-BE31-69F667163820}"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A192217A-032D-4482-A04F-FF0AD10069D6}"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13"/>
          <p:cNvSpPr>
            <a:spLocks noGrp="1" noChangeArrowheads="1"/>
          </p:cNvSpPr>
          <p:nvPr>
            <p:ph type="dt" sz="half" idx="10"/>
          </p:nvPr>
        </p:nvSpPr>
        <p:spPr>
          <a:ln/>
        </p:spPr>
        <p:txBody>
          <a:bodyPr/>
          <a:lstStyle>
            <a:lvl1pPr>
              <a:defRPr/>
            </a:lvl1pPr>
          </a:lstStyle>
          <a:p>
            <a:pPr>
              <a:defRPr/>
            </a:pPr>
            <a:endParaRPr lang="en-US"/>
          </a:p>
        </p:txBody>
      </p:sp>
      <p:sp>
        <p:nvSpPr>
          <p:cNvPr id="8" name="Rectangle 14"/>
          <p:cNvSpPr>
            <a:spLocks noGrp="1" noChangeArrowheads="1"/>
          </p:cNvSpPr>
          <p:nvPr>
            <p:ph type="ftr" sz="quarter" idx="11"/>
          </p:nvPr>
        </p:nvSpPr>
        <p:spPr>
          <a:ln/>
        </p:spPr>
        <p:txBody>
          <a:bodyPr/>
          <a:lstStyle>
            <a:lvl1pPr>
              <a:defRPr/>
            </a:lvl1pPr>
          </a:lstStyle>
          <a:p>
            <a:pPr>
              <a:defRPr/>
            </a:pPr>
            <a:endParaRPr lang="en-US"/>
          </a:p>
        </p:txBody>
      </p:sp>
      <p:sp>
        <p:nvSpPr>
          <p:cNvPr id="9" name="Rectangle 15"/>
          <p:cNvSpPr>
            <a:spLocks noGrp="1" noChangeArrowheads="1"/>
          </p:cNvSpPr>
          <p:nvPr>
            <p:ph type="sldNum" sz="quarter" idx="12"/>
          </p:nvPr>
        </p:nvSpPr>
        <p:spPr>
          <a:ln/>
        </p:spPr>
        <p:txBody>
          <a:bodyPr/>
          <a:lstStyle>
            <a:lvl1pPr>
              <a:defRPr/>
            </a:lvl1pPr>
          </a:lstStyle>
          <a:p>
            <a:pPr>
              <a:defRPr/>
            </a:pPr>
            <a:fld id="{D0524FA9-D5F3-4ABA-B1CA-820421EBC8A3}"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13"/>
          <p:cNvSpPr>
            <a:spLocks noGrp="1" noChangeArrowheads="1"/>
          </p:cNvSpPr>
          <p:nvPr>
            <p:ph type="dt" sz="half" idx="10"/>
          </p:nvPr>
        </p:nvSpPr>
        <p:spPr>
          <a:ln/>
        </p:spPr>
        <p:txBody>
          <a:bodyPr/>
          <a:lstStyle>
            <a:lvl1pPr>
              <a:defRPr/>
            </a:lvl1pPr>
          </a:lstStyle>
          <a:p>
            <a:pPr>
              <a:defRPr/>
            </a:pPr>
            <a:endParaRPr lang="en-US"/>
          </a:p>
        </p:txBody>
      </p:sp>
      <p:sp>
        <p:nvSpPr>
          <p:cNvPr id="4" name="Rectangle 14"/>
          <p:cNvSpPr>
            <a:spLocks noGrp="1" noChangeArrowheads="1"/>
          </p:cNvSpPr>
          <p:nvPr>
            <p:ph type="ftr" sz="quarter" idx="11"/>
          </p:nvPr>
        </p:nvSpPr>
        <p:spPr>
          <a:ln/>
        </p:spPr>
        <p:txBody>
          <a:bodyPr/>
          <a:lstStyle>
            <a:lvl1pPr>
              <a:defRPr/>
            </a:lvl1pPr>
          </a:lstStyle>
          <a:p>
            <a:pPr>
              <a:defRPr/>
            </a:pPr>
            <a:endParaRPr lang="en-US"/>
          </a:p>
        </p:txBody>
      </p:sp>
      <p:sp>
        <p:nvSpPr>
          <p:cNvPr id="5" name="Rectangle 15"/>
          <p:cNvSpPr>
            <a:spLocks noGrp="1" noChangeArrowheads="1"/>
          </p:cNvSpPr>
          <p:nvPr>
            <p:ph type="sldNum" sz="quarter" idx="12"/>
          </p:nvPr>
        </p:nvSpPr>
        <p:spPr>
          <a:ln/>
        </p:spPr>
        <p:txBody>
          <a:bodyPr/>
          <a:lstStyle>
            <a:lvl1pPr>
              <a:defRPr/>
            </a:lvl1pPr>
          </a:lstStyle>
          <a:p>
            <a:pPr>
              <a:defRPr/>
            </a:pPr>
            <a:fld id="{9D83B213-33EC-4C20-AD6F-2B40ED9EDFCE}"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3"/>
          <p:cNvSpPr>
            <a:spLocks noGrp="1" noChangeArrowheads="1"/>
          </p:cNvSpPr>
          <p:nvPr>
            <p:ph type="dt" sz="half" idx="10"/>
          </p:nvPr>
        </p:nvSpPr>
        <p:spPr>
          <a:ln/>
        </p:spPr>
        <p:txBody>
          <a:bodyPr/>
          <a:lstStyle>
            <a:lvl1pPr>
              <a:defRPr/>
            </a:lvl1pPr>
          </a:lstStyle>
          <a:p>
            <a:pPr>
              <a:defRPr/>
            </a:pPr>
            <a:endParaRPr lang="en-US"/>
          </a:p>
        </p:txBody>
      </p:sp>
      <p:sp>
        <p:nvSpPr>
          <p:cNvPr id="3" name="Rectangle 14"/>
          <p:cNvSpPr>
            <a:spLocks noGrp="1" noChangeArrowheads="1"/>
          </p:cNvSpPr>
          <p:nvPr>
            <p:ph type="ftr" sz="quarter" idx="11"/>
          </p:nvPr>
        </p:nvSpPr>
        <p:spPr>
          <a:ln/>
        </p:spPr>
        <p:txBody>
          <a:bodyPr/>
          <a:lstStyle>
            <a:lvl1pPr>
              <a:defRPr/>
            </a:lvl1pPr>
          </a:lstStyle>
          <a:p>
            <a:pPr>
              <a:defRPr/>
            </a:pPr>
            <a:endParaRPr lang="en-US"/>
          </a:p>
        </p:txBody>
      </p:sp>
      <p:sp>
        <p:nvSpPr>
          <p:cNvPr id="4" name="Rectangle 15"/>
          <p:cNvSpPr>
            <a:spLocks noGrp="1" noChangeArrowheads="1"/>
          </p:cNvSpPr>
          <p:nvPr>
            <p:ph type="sldNum" sz="quarter" idx="12"/>
          </p:nvPr>
        </p:nvSpPr>
        <p:spPr>
          <a:ln/>
        </p:spPr>
        <p:txBody>
          <a:bodyPr/>
          <a:lstStyle>
            <a:lvl1pPr>
              <a:defRPr/>
            </a:lvl1pPr>
          </a:lstStyle>
          <a:p>
            <a:pPr>
              <a:defRPr/>
            </a:pPr>
            <a:fld id="{64702A77-A1B6-4FE2-BACC-BA902F02F2A9}"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9EB3FA5F-8EEC-48E5-9E51-E653B90C79AF}"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6BDD2028-7B80-428A-B07E-C6C89DF44EAE}"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rgbClr val="006699"/>
            </a:gs>
            <a:gs pos="100000">
              <a:srgbClr val="002F47"/>
            </a:gs>
          </a:gsLst>
          <a:lin ang="5400000" scaled="1"/>
        </a:gra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invGray">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pPr algn="l">
              <a:buFontTx/>
              <a:buNone/>
              <a:defRPr/>
            </a:pPr>
            <a:endParaRPr lang="es-ES" b="0" i="0">
              <a:solidFill>
                <a:schemeClr val="tx1"/>
              </a:solidFill>
              <a:effectLst/>
              <a:latin typeface="Times New Roman" pitchFamily="18" charset="0"/>
            </a:endParaRPr>
          </a:p>
        </p:txBody>
      </p:sp>
      <p:sp>
        <p:nvSpPr>
          <p:cNvPr id="3075" name="Rectangle 11"/>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Haga clic para modificar el estilo de título del patrón</a:t>
            </a:r>
          </a:p>
        </p:txBody>
      </p:sp>
      <p:sp>
        <p:nvSpPr>
          <p:cNvPr id="3076" name="Rectangle 12"/>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p>
        </p:txBody>
      </p:sp>
      <p:sp>
        <p:nvSpPr>
          <p:cNvPr id="3085" name="Rectangle 13"/>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buFontTx/>
              <a:buNone/>
              <a:defRPr sz="1400" b="0" i="0">
                <a:solidFill>
                  <a:schemeClr val="tx1"/>
                </a:solidFill>
                <a:effectLst/>
                <a:latin typeface="Times New Roman" pitchFamily="18" charset="0"/>
              </a:defRPr>
            </a:lvl1pPr>
          </a:lstStyle>
          <a:p>
            <a:pPr>
              <a:defRPr/>
            </a:pPr>
            <a:endParaRPr lang="en-US"/>
          </a:p>
        </p:txBody>
      </p:sp>
      <p:sp>
        <p:nvSpPr>
          <p:cNvPr id="3086" name="Rectangle 14"/>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FontTx/>
              <a:buNone/>
              <a:defRPr sz="1400" b="0" i="0">
                <a:solidFill>
                  <a:schemeClr val="tx1"/>
                </a:solidFill>
                <a:effectLst/>
                <a:latin typeface="Times New Roman" pitchFamily="18" charset="0"/>
              </a:defRPr>
            </a:lvl1pPr>
          </a:lstStyle>
          <a:p>
            <a:pPr>
              <a:defRPr/>
            </a:pPr>
            <a:endParaRPr lang="en-US"/>
          </a:p>
        </p:txBody>
      </p:sp>
      <p:sp>
        <p:nvSpPr>
          <p:cNvPr id="3087" name="Rectangle 1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FontTx/>
              <a:buNone/>
              <a:defRPr sz="1400" b="0" i="0">
                <a:solidFill>
                  <a:schemeClr val="tx1"/>
                </a:solidFill>
                <a:effectLst/>
                <a:latin typeface="Times New Roman" pitchFamily="18" charset="0"/>
              </a:defRPr>
            </a:lvl1pPr>
          </a:lstStyle>
          <a:p>
            <a:pPr>
              <a:defRPr/>
            </a:pPr>
            <a:fld id="{56746B1E-0551-4178-B4CD-8F937D2949B8}" type="slidenum">
              <a:rPr lang="en-US"/>
              <a:pPr>
                <a:defRPr/>
              </a:pPr>
              <a:t>‹Nº›</a:t>
            </a:fld>
            <a:endParaRPr lang="en-US"/>
          </a:p>
        </p:txBody>
      </p:sp>
    </p:spTree>
  </p:cSld>
  <p:clrMap bg1="dk2" tx1="lt1" bg2="dk1" tx2="lt2" accent1="accent1" accent2="accent2" accent3="accent3" accent4="accent4" accent5="accent5" accent6="accent6" hlink="hlink" folHlink="folHlink"/>
  <p:sldLayoutIdLst>
    <p:sldLayoutId id="2147483712"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5"/>
                                            </p:cond>
                                          </p:stCondLst>
                                        </p:cTn>
                                        <p:tgtEl>
                                          <p:spTgt spid="307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nimBg="1"/>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file:///C:\My%20Download%20Files\2-%20TECNOLOGIA%20BASICA%20DE%20REDES\TP\Basura-Wireless\Wireless%20LANs_archivos\whatfig2.jpg" TargetMode="External"/><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file:///C:\My%20Download%20Files\2-%20TECNOLOGIA%20BASICA%20DE%20REDES\TP\Basura-Wireless\Wireless%20LANs_archivos\whatfig5.jpg"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eg"/><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43.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38.png"/><Relationship Id="rId5" Type="http://schemas.openxmlformats.org/officeDocument/2006/relationships/image" Target="../media/image40.png"/><Relationship Id="rId4" Type="http://schemas.openxmlformats.org/officeDocument/2006/relationships/oleObject" Target="../embeddings/oleObject1.bin"/></Relationships>
</file>

<file path=ppt/slides/_rels/slide4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4.jpeg"/><Relationship Id="rId4" Type="http://schemas.openxmlformats.org/officeDocument/2006/relationships/image" Target="../media/image22.jpeg"/></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jpe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wmf"/><Relationship Id="rId1" Type="http://schemas.openxmlformats.org/officeDocument/2006/relationships/slideLayout" Target="../slideLayouts/slideLayout14.xml"/><Relationship Id="rId6" Type="http://schemas.openxmlformats.org/officeDocument/2006/relationships/image" Target="../media/image57.wmf"/><Relationship Id="rId5" Type="http://schemas.openxmlformats.org/officeDocument/2006/relationships/image" Target="../media/image56.jpeg"/><Relationship Id="rId4" Type="http://schemas.openxmlformats.org/officeDocument/2006/relationships/image" Target="../media/image55.jpe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65.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722135" y="404664"/>
            <a:ext cx="8064011" cy="2088232"/>
          </a:xfrm>
          <a:gradFill rotWithShape="0">
            <a:gsLst>
              <a:gs pos="0">
                <a:srgbClr val="FF9900"/>
              </a:gs>
              <a:gs pos="100000">
                <a:srgbClr val="FFFFFF"/>
              </a:gs>
            </a:gsLst>
            <a:lin ang="5400000" scaled="1"/>
          </a:gradFill>
          <a:ln w="76200" cap="flat" algn="ctr">
            <a:solidFill>
              <a:schemeClr val="accent2">
                <a:lumMod val="25000"/>
                <a:lumOff val="75000"/>
              </a:schemeClr>
            </a:solidFill>
          </a:ln>
        </p:spPr>
        <p:txBody>
          <a:bodyPr anchor="t"/>
          <a:lstStyle/>
          <a:p>
            <a:pPr>
              <a:spcBef>
                <a:spcPct val="20000"/>
              </a:spcBef>
            </a:pPr>
            <a:r>
              <a:rPr lang="es-AR" sz="4800" b="1" i="1" u="sng" dirty="0">
                <a:solidFill>
                  <a:srgbClr val="333399"/>
                </a:solidFill>
                <a:latin typeface="Arial" charset="0"/>
              </a:rPr>
              <a:t>Tecnología de Redes 2634</a:t>
            </a:r>
            <a:br>
              <a:rPr lang="es-AR" sz="4800" b="1" i="1" u="sng" dirty="0">
                <a:solidFill>
                  <a:srgbClr val="333399"/>
                </a:solidFill>
                <a:latin typeface="Arial" charset="0"/>
              </a:rPr>
            </a:br>
            <a:r>
              <a:rPr lang="es-AR" sz="4000" b="1" i="1" u="sng" dirty="0">
                <a:solidFill>
                  <a:srgbClr val="333399"/>
                </a:solidFill>
                <a:latin typeface="Arial" charset="0"/>
              </a:rPr>
              <a:t>Introducción a las Comunicaciones 0013</a:t>
            </a:r>
            <a:endParaRPr lang="es-AR" sz="4000" b="1" i="1" u="sng" dirty="0" smtClean="0">
              <a:solidFill>
                <a:srgbClr val="333399"/>
              </a:solidFill>
              <a:latin typeface="Arial" charset="0"/>
            </a:endParaRPr>
          </a:p>
        </p:txBody>
      </p:sp>
      <p:sp>
        <p:nvSpPr>
          <p:cNvPr id="249860" name="Rectangle 4"/>
          <p:cNvSpPr>
            <a:spLocks noGrp="1" noChangeArrowheads="1"/>
          </p:cNvSpPr>
          <p:nvPr>
            <p:ph type="subTitle" idx="1"/>
          </p:nvPr>
        </p:nvSpPr>
        <p:spPr>
          <a:xfrm>
            <a:off x="1547664" y="3789040"/>
            <a:ext cx="6400800" cy="2016224"/>
          </a:xfrm>
          <a:gradFill rotWithShape="0">
            <a:gsLst>
              <a:gs pos="0">
                <a:srgbClr val="FF9900"/>
              </a:gs>
              <a:gs pos="100000">
                <a:srgbClr val="FFFFFF"/>
              </a:gs>
            </a:gsLst>
            <a:lin ang="5400000" scaled="1"/>
          </a:gradFill>
          <a:ln w="76200" cap="flat" algn="ctr">
            <a:solidFill>
              <a:schemeClr val="accent2">
                <a:lumMod val="25000"/>
                <a:lumOff val="75000"/>
              </a:schemeClr>
            </a:solidFill>
            <a:miter lim="800000"/>
            <a:headEnd/>
            <a:tailEnd/>
          </a:ln>
        </p:spPr>
        <p:txBody>
          <a:bodyPr vert="horz" wrap="square" lIns="91440" tIns="45720" rIns="91440" bIns="45720" numCol="1" anchor="t" anchorCtr="0" compatLnSpc="1">
            <a:prstTxWarp prst="textNoShape">
              <a:avLst/>
            </a:prstTxWarp>
          </a:bodyPr>
          <a:lstStyle/>
          <a:p>
            <a:r>
              <a:rPr lang="es-MX" sz="4000" b="1" i="1" u="sng" dirty="0">
                <a:solidFill>
                  <a:srgbClr val="333399"/>
                </a:solidFill>
                <a:latin typeface="Arial" charset="0"/>
                <a:ea typeface="+mj-ea"/>
                <a:cs typeface="+mj-cs"/>
              </a:rPr>
              <a:t>Comunicaciones Inalámbricas I </a:t>
            </a:r>
          </a:p>
          <a:p>
            <a:r>
              <a:rPr lang="es-AR" sz="4000" b="1" i="1" u="sng" dirty="0" smtClean="0">
                <a:solidFill>
                  <a:srgbClr val="333399"/>
                </a:solidFill>
                <a:latin typeface="Arial" charset="0"/>
                <a:ea typeface="+mj-ea"/>
                <a:cs typeface="+mj-cs"/>
              </a:rPr>
              <a:t>2017</a:t>
            </a:r>
            <a:endParaRPr lang="es-AR" sz="4000" b="1" i="1" u="sng" dirty="0">
              <a:solidFill>
                <a:srgbClr val="333399"/>
              </a:solidFill>
              <a:latin typeface="Arial" charset="0"/>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a:xfrm>
            <a:off x="685800" y="0"/>
            <a:ext cx="7772400" cy="1143000"/>
          </a:xfrm>
          <a:solidFill>
            <a:schemeClr val="bg1"/>
          </a:solidFill>
          <a:ln w="76200" cap="flat">
            <a:solidFill>
              <a:schemeClr val="accent1"/>
            </a:solidFill>
          </a:ln>
        </p:spPr>
        <p:txBody>
          <a:bodyPr/>
          <a:lstStyle/>
          <a:p>
            <a:pPr>
              <a:defRPr/>
            </a:pPr>
            <a:r>
              <a:rPr lang="es-ES" b="1" i="1" smtClean="0">
                <a:solidFill>
                  <a:schemeClr val="accent1"/>
                </a:solidFill>
                <a:effectLst>
                  <a:outerShdw blurRad="38100" dist="38100" dir="2700000" algn="tl">
                    <a:srgbClr val="000000"/>
                  </a:outerShdw>
                </a:effectLst>
                <a:latin typeface="Arial" pitchFamily="34" charset="0"/>
              </a:rPr>
              <a:t>Principales Ventajas</a:t>
            </a:r>
          </a:p>
        </p:txBody>
      </p:sp>
      <p:sp>
        <p:nvSpPr>
          <p:cNvPr id="329731" name="Rectangle 3"/>
          <p:cNvSpPr>
            <a:spLocks noGrp="1" noChangeArrowheads="1"/>
          </p:cNvSpPr>
          <p:nvPr>
            <p:ph type="body" idx="1"/>
          </p:nvPr>
        </p:nvSpPr>
        <p:spPr>
          <a:xfrm>
            <a:off x="0" y="1447800"/>
            <a:ext cx="8675688" cy="4801314"/>
          </a:xfrm>
          <a:solidFill>
            <a:schemeClr val="bg1"/>
          </a:solidFill>
          <a:ln w="76200" cap="flat">
            <a:solidFill>
              <a:schemeClr val="accent1"/>
            </a:solidFill>
          </a:ln>
        </p:spPr>
        <p:txBody>
          <a:bodyPr>
            <a:spAutoFit/>
          </a:bodyPr>
          <a:lstStyle/>
          <a:p>
            <a:pPr marL="569913" indent="-569913">
              <a:lnSpc>
                <a:spcPct val="90000"/>
              </a:lnSpc>
              <a:spcBef>
                <a:spcPct val="0"/>
              </a:spcBef>
              <a:buClr>
                <a:srgbClr val="00FFFF"/>
              </a:buClr>
              <a:buFont typeface="Wingdings" pitchFamily="2" charset="2"/>
              <a:buChar char="v"/>
              <a:defRPr/>
            </a:pPr>
            <a:r>
              <a:rPr lang="es-ES" sz="3400" b="1" i="1" u="sng" dirty="0" smtClean="0">
                <a:solidFill>
                  <a:schemeClr val="accent1"/>
                </a:solidFill>
                <a:latin typeface="Arial" pitchFamily="34" charset="0"/>
              </a:rPr>
              <a:t>Movilidad :</a:t>
            </a:r>
            <a:r>
              <a:rPr lang="es-ES" sz="3400" b="1" i="1" dirty="0" smtClean="0">
                <a:solidFill>
                  <a:schemeClr val="accent1"/>
                </a:solidFill>
                <a:latin typeface="Arial" pitchFamily="34" charset="0"/>
              </a:rPr>
              <a:t>    Transmisión en cualquier ubicación física.</a:t>
            </a:r>
          </a:p>
          <a:p>
            <a:pPr marL="569913" indent="-569913">
              <a:lnSpc>
                <a:spcPct val="90000"/>
              </a:lnSpc>
              <a:spcBef>
                <a:spcPct val="0"/>
              </a:spcBef>
              <a:buClr>
                <a:srgbClr val="00FFFF"/>
              </a:buClr>
              <a:buFont typeface="Wingdings" pitchFamily="2" charset="2"/>
              <a:buChar char="v"/>
              <a:defRPr/>
            </a:pPr>
            <a:r>
              <a:rPr lang="es-ES" sz="3400" b="1" i="1" u="sng" dirty="0" smtClean="0">
                <a:solidFill>
                  <a:srgbClr val="FFFF00"/>
                </a:solidFill>
                <a:latin typeface="Arial" pitchFamily="34" charset="0"/>
              </a:rPr>
              <a:t>Simplicidad y rapidez de instalación :</a:t>
            </a:r>
            <a:r>
              <a:rPr lang="es-ES" sz="3400" b="1" i="1" dirty="0" smtClean="0">
                <a:solidFill>
                  <a:srgbClr val="FFFF00"/>
                </a:solidFill>
                <a:latin typeface="Arial" pitchFamily="34" charset="0"/>
              </a:rPr>
              <a:t> eliminación de cables , canalizaciones y ductos.  </a:t>
            </a:r>
          </a:p>
          <a:p>
            <a:pPr marL="569913" indent="-569913">
              <a:lnSpc>
                <a:spcPct val="90000"/>
              </a:lnSpc>
              <a:spcBef>
                <a:spcPct val="0"/>
              </a:spcBef>
              <a:buClr>
                <a:srgbClr val="00FFFF"/>
              </a:buClr>
              <a:buFont typeface="Wingdings" pitchFamily="2" charset="2"/>
              <a:buChar char="v"/>
              <a:defRPr/>
            </a:pPr>
            <a:r>
              <a:rPr lang="es-ES" sz="3400" b="1" i="1" u="sng" dirty="0" smtClean="0">
                <a:solidFill>
                  <a:schemeClr val="accent1"/>
                </a:solidFill>
                <a:latin typeface="Arial" pitchFamily="34" charset="0"/>
              </a:rPr>
              <a:t>Flexibilidad :</a:t>
            </a:r>
            <a:r>
              <a:rPr lang="es-ES" sz="3400" b="1" i="1" dirty="0" smtClean="0">
                <a:solidFill>
                  <a:schemeClr val="accent1"/>
                </a:solidFill>
                <a:latin typeface="Arial" pitchFamily="34" charset="0"/>
              </a:rPr>
              <a:t>    La red va a donde los cables no pueden.</a:t>
            </a:r>
          </a:p>
          <a:p>
            <a:pPr marL="569913" indent="-569913">
              <a:lnSpc>
                <a:spcPct val="90000"/>
              </a:lnSpc>
              <a:spcBef>
                <a:spcPct val="0"/>
              </a:spcBef>
              <a:buClr>
                <a:srgbClr val="00FFFF"/>
              </a:buClr>
              <a:buFont typeface="Wingdings" pitchFamily="2" charset="2"/>
              <a:buChar char="v"/>
              <a:defRPr/>
            </a:pPr>
            <a:r>
              <a:rPr lang="es-ES" sz="3400" b="1" i="1" u="sng" dirty="0" smtClean="0">
                <a:solidFill>
                  <a:srgbClr val="FFFF00"/>
                </a:solidFill>
                <a:latin typeface="Arial" pitchFamily="34" charset="0"/>
              </a:rPr>
              <a:t>Escalabilidad :</a:t>
            </a:r>
            <a:r>
              <a:rPr lang="es-ES" sz="3400" b="1" i="1" dirty="0" smtClean="0">
                <a:solidFill>
                  <a:srgbClr val="FFFF00"/>
                </a:solidFill>
                <a:latin typeface="Arial" pitchFamily="34" charset="0"/>
              </a:rPr>
              <a:t>    Configuración en varias topologías para satisfacer  distintas necesidades operativas.</a:t>
            </a:r>
            <a:r>
              <a:rPr lang="es-ES" sz="3400" b="1" i="1" dirty="0" smtClean="0">
                <a:solidFill>
                  <a:srgbClr val="FFFF00"/>
                </a:solidFill>
                <a:effectLst>
                  <a:outerShdw blurRad="38100" dist="38100" dir="2700000" algn="tl">
                    <a:srgbClr val="000000"/>
                  </a:outerShdw>
                </a:effectLst>
                <a:latin typeface="Arial"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29730"/>
                                        </p:tgtEl>
                                        <p:attrNameLst>
                                          <p:attrName>style.visibility</p:attrName>
                                        </p:attrNameLst>
                                      </p:cBhvr>
                                      <p:to>
                                        <p:strVal val="visible"/>
                                      </p:to>
                                    </p:set>
                                    <p:animEffect transition="in" filter="fade">
                                      <p:cBhvr>
                                        <p:cTn id="7" dur="2000"/>
                                        <p:tgtEl>
                                          <p:spTgt spid="329730"/>
                                        </p:tgtEl>
                                      </p:cBhvr>
                                    </p:animEffect>
                                    <p:anim calcmode="lin" valueType="num">
                                      <p:cBhvr>
                                        <p:cTn id="8" dur="2000" fill="hold"/>
                                        <p:tgtEl>
                                          <p:spTgt spid="329730"/>
                                        </p:tgtEl>
                                        <p:attrNameLst>
                                          <p:attrName>ppt_w</p:attrName>
                                        </p:attrNameLst>
                                      </p:cBhvr>
                                      <p:tavLst>
                                        <p:tav tm="0" fmla="#ppt_w*sin(2.5*pi*$)">
                                          <p:val>
                                            <p:fltVal val="0"/>
                                          </p:val>
                                        </p:tav>
                                        <p:tav tm="100000">
                                          <p:val>
                                            <p:fltVal val="1"/>
                                          </p:val>
                                        </p:tav>
                                      </p:tavLst>
                                    </p:anim>
                                    <p:anim calcmode="lin" valueType="num">
                                      <p:cBhvr>
                                        <p:cTn id="9" dur="2000" fill="hold"/>
                                        <p:tgtEl>
                                          <p:spTgt spid="329730"/>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29731">
                                            <p:bg/>
                                          </p:spTgt>
                                        </p:tgtEl>
                                        <p:attrNameLst>
                                          <p:attrName>style.visibility</p:attrName>
                                        </p:attrNameLst>
                                      </p:cBhvr>
                                      <p:to>
                                        <p:strVal val="visible"/>
                                      </p:to>
                                    </p:set>
                                    <p:animEffect transition="in" filter="wipe(down)">
                                      <p:cBhvr>
                                        <p:cTn id="14" dur="500"/>
                                        <p:tgtEl>
                                          <p:spTgt spid="329731">
                                            <p:bg/>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29731">
                                            <p:txEl>
                                              <p:pRg st="0" end="0"/>
                                            </p:txEl>
                                          </p:spTgt>
                                        </p:tgtEl>
                                        <p:attrNameLst>
                                          <p:attrName>style.visibility</p:attrName>
                                        </p:attrNameLst>
                                      </p:cBhvr>
                                      <p:to>
                                        <p:strVal val="visible"/>
                                      </p:to>
                                    </p:set>
                                    <p:animEffect transition="in" filter="wipe(down)">
                                      <p:cBhvr>
                                        <p:cTn id="19" dur="500"/>
                                        <p:tgtEl>
                                          <p:spTgt spid="329731">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29731">
                                            <p:txEl>
                                              <p:pRg st="1" end="1"/>
                                            </p:txEl>
                                          </p:spTgt>
                                        </p:tgtEl>
                                        <p:attrNameLst>
                                          <p:attrName>style.visibility</p:attrName>
                                        </p:attrNameLst>
                                      </p:cBhvr>
                                      <p:to>
                                        <p:strVal val="visible"/>
                                      </p:to>
                                    </p:set>
                                    <p:animEffect transition="in" filter="wipe(down)">
                                      <p:cBhvr>
                                        <p:cTn id="24" dur="500"/>
                                        <p:tgtEl>
                                          <p:spTgt spid="329731">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29731">
                                            <p:txEl>
                                              <p:pRg st="2" end="2"/>
                                            </p:txEl>
                                          </p:spTgt>
                                        </p:tgtEl>
                                        <p:attrNameLst>
                                          <p:attrName>style.visibility</p:attrName>
                                        </p:attrNameLst>
                                      </p:cBhvr>
                                      <p:to>
                                        <p:strVal val="visible"/>
                                      </p:to>
                                    </p:set>
                                    <p:animEffect transition="in" filter="wipe(down)">
                                      <p:cBhvr>
                                        <p:cTn id="29" dur="500"/>
                                        <p:tgtEl>
                                          <p:spTgt spid="329731">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29731">
                                            <p:txEl>
                                              <p:pRg st="3" end="3"/>
                                            </p:txEl>
                                          </p:spTgt>
                                        </p:tgtEl>
                                        <p:attrNameLst>
                                          <p:attrName>style.visibility</p:attrName>
                                        </p:attrNameLst>
                                      </p:cBhvr>
                                      <p:to>
                                        <p:strVal val="visible"/>
                                      </p:to>
                                    </p:set>
                                    <p:animEffect transition="in" filter="wipe(down)">
                                      <p:cBhvr>
                                        <p:cTn id="34" dur="500"/>
                                        <p:tgtEl>
                                          <p:spTgt spid="3297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0" grpId="0" animBg="1"/>
      <p:bldP spid="329731"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1026"/>
          <p:cNvSpPr>
            <a:spLocks noGrp="1" noChangeArrowheads="1"/>
          </p:cNvSpPr>
          <p:nvPr>
            <p:ph type="title"/>
          </p:nvPr>
        </p:nvSpPr>
        <p:spPr>
          <a:xfrm>
            <a:off x="971600" y="0"/>
            <a:ext cx="7558608" cy="1143000"/>
          </a:xfrm>
          <a:solidFill>
            <a:schemeClr val="bg1"/>
          </a:solidFill>
          <a:ln w="76200" cap="flat">
            <a:solidFill>
              <a:schemeClr val="accent1"/>
            </a:solidFill>
          </a:ln>
        </p:spPr>
        <p:txBody>
          <a:bodyPr/>
          <a:lstStyle/>
          <a:p>
            <a:pPr>
              <a:defRPr/>
            </a:pPr>
            <a:r>
              <a:rPr lang="es-ES_tradnl" b="1" i="1" dirty="0" smtClean="0">
                <a:solidFill>
                  <a:schemeClr val="accent1"/>
                </a:solidFill>
                <a:effectLst>
                  <a:outerShdw blurRad="38100" dist="38100" dir="2700000" algn="tl">
                    <a:srgbClr val="000000"/>
                  </a:outerShdw>
                </a:effectLst>
                <a:latin typeface="Arial" pitchFamily="34" charset="0"/>
              </a:rPr>
              <a:t>Sistema </a:t>
            </a:r>
            <a:r>
              <a:rPr lang="es-ES_tradnl" b="1" i="1" dirty="0" err="1" smtClean="0">
                <a:solidFill>
                  <a:schemeClr val="accent1"/>
                </a:solidFill>
                <a:effectLst>
                  <a:outerShdw blurRad="38100" dist="38100" dir="2700000" algn="tl">
                    <a:srgbClr val="000000"/>
                  </a:outerShdw>
                </a:effectLst>
                <a:latin typeface="Arial" pitchFamily="34" charset="0"/>
              </a:rPr>
              <a:t>Alohanet</a:t>
            </a:r>
            <a:r>
              <a:rPr lang="es-ES_tradnl" b="1" i="1" dirty="0" smtClean="0">
                <a:solidFill>
                  <a:schemeClr val="accent1"/>
                </a:solidFill>
                <a:effectLst>
                  <a:outerShdw blurRad="38100" dist="38100" dir="2700000" algn="tl">
                    <a:srgbClr val="000000"/>
                  </a:outerShdw>
                </a:effectLst>
                <a:latin typeface="Arial" pitchFamily="34" charset="0"/>
              </a:rPr>
              <a:t> </a:t>
            </a:r>
            <a:r>
              <a:rPr lang="es-ES_tradnl" b="1" i="1" dirty="0" smtClean="0">
                <a:solidFill>
                  <a:schemeClr val="tx2">
                    <a:lumMod val="60000"/>
                    <a:lumOff val="40000"/>
                  </a:schemeClr>
                </a:solidFill>
                <a:effectLst>
                  <a:outerShdw blurRad="38100" dist="38100" dir="2700000" algn="tl">
                    <a:srgbClr val="000000"/>
                  </a:outerShdw>
                </a:effectLst>
                <a:latin typeface="Arial" pitchFamily="34" charset="0"/>
              </a:rPr>
              <a:t>(1970)</a:t>
            </a:r>
            <a:endParaRPr lang="es-ES" b="1" i="1" dirty="0" smtClean="0">
              <a:solidFill>
                <a:schemeClr val="tx2">
                  <a:lumMod val="60000"/>
                  <a:lumOff val="40000"/>
                </a:schemeClr>
              </a:solidFill>
              <a:effectLst>
                <a:outerShdw blurRad="38100" dist="38100" dir="2700000" algn="tl">
                  <a:srgbClr val="000000"/>
                </a:outerShdw>
              </a:effectLst>
              <a:latin typeface="Arial" pitchFamily="34" charset="0"/>
            </a:endParaRPr>
          </a:p>
        </p:txBody>
      </p:sp>
      <p:sp>
        <p:nvSpPr>
          <p:cNvPr id="14339" name="Rectangle 1027"/>
          <p:cNvSpPr>
            <a:spLocks noGrp="1" noChangeArrowheads="1"/>
          </p:cNvSpPr>
          <p:nvPr>
            <p:ph type="body" idx="1"/>
          </p:nvPr>
        </p:nvSpPr>
        <p:spPr>
          <a:xfrm>
            <a:off x="304800" y="1676400"/>
            <a:ext cx="8299648" cy="3816429"/>
          </a:xfrm>
          <a:solidFill>
            <a:schemeClr val="bg1"/>
          </a:solidFill>
          <a:ln w="76200" cap="flat">
            <a:solidFill>
              <a:schemeClr val="accent1"/>
            </a:solidFill>
          </a:ln>
        </p:spPr>
        <p:txBody>
          <a:bodyPr wrap="square">
            <a:spAutoFit/>
          </a:bodyPr>
          <a:lstStyle/>
          <a:p>
            <a:pPr marL="569913" indent="-569913">
              <a:spcBef>
                <a:spcPct val="0"/>
              </a:spcBef>
              <a:buClr>
                <a:srgbClr val="00FFFF"/>
              </a:buClr>
              <a:buFont typeface="Wingdings" pitchFamily="2" charset="2"/>
              <a:buChar char="v"/>
            </a:pPr>
            <a:r>
              <a:rPr lang="es-ES_tradnl" sz="3400" b="1" i="1" dirty="0" smtClean="0">
                <a:solidFill>
                  <a:schemeClr val="accent1"/>
                </a:solidFill>
                <a:latin typeface="Arial" charset="0"/>
              </a:rPr>
              <a:t>Universidad de </a:t>
            </a:r>
            <a:r>
              <a:rPr lang="es-ES_tradnl" sz="3400" b="1" i="1" dirty="0" err="1" smtClean="0">
                <a:solidFill>
                  <a:schemeClr val="accent1"/>
                </a:solidFill>
                <a:latin typeface="Arial" charset="0"/>
              </a:rPr>
              <a:t>Hawaii</a:t>
            </a:r>
            <a:r>
              <a:rPr lang="es-ES_tradnl" sz="3400" b="1" i="1" dirty="0" smtClean="0">
                <a:solidFill>
                  <a:schemeClr val="accent1"/>
                </a:solidFill>
                <a:latin typeface="Arial" charset="0"/>
              </a:rPr>
              <a:t> </a:t>
            </a:r>
          </a:p>
          <a:p>
            <a:pPr marL="569913" indent="-569913">
              <a:spcBef>
                <a:spcPct val="0"/>
              </a:spcBef>
              <a:buClr>
                <a:srgbClr val="00FFFF"/>
              </a:buClr>
              <a:buFont typeface="Wingdings" pitchFamily="2" charset="2"/>
              <a:buChar char="v"/>
            </a:pPr>
            <a:r>
              <a:rPr lang="es-ES_tradnl" sz="3400" b="1" i="1" dirty="0" smtClean="0">
                <a:solidFill>
                  <a:schemeClr val="tx2">
                    <a:lumMod val="60000"/>
                    <a:lumOff val="40000"/>
                  </a:schemeClr>
                </a:solidFill>
                <a:latin typeface="Arial" charset="0"/>
              </a:rPr>
              <a:t>Implementación de una red que interconecta  </a:t>
            </a:r>
            <a:r>
              <a:rPr lang="es-ES_tradnl" sz="3400" b="1" i="1" dirty="0" smtClean="0">
                <a:solidFill>
                  <a:schemeClr val="tx2">
                    <a:lumMod val="60000"/>
                    <a:lumOff val="40000"/>
                  </a:schemeClr>
                </a:solidFill>
                <a:latin typeface="Arial" charset="0"/>
                <a:sym typeface="Wingdings 2"/>
              </a:rPr>
              <a:t> </a:t>
            </a:r>
            <a:r>
              <a:rPr lang="es-ES_tradnl" sz="3400" b="1" i="1" dirty="0" smtClean="0">
                <a:solidFill>
                  <a:schemeClr val="tx2">
                    <a:lumMod val="60000"/>
                    <a:lumOff val="40000"/>
                  </a:schemeClr>
                </a:solidFill>
                <a:latin typeface="Arial" charset="0"/>
              </a:rPr>
              <a:t>islas de Kauai, Maui y </a:t>
            </a:r>
            <a:r>
              <a:rPr lang="es-ES_tradnl" sz="3400" b="1" i="1" dirty="0" err="1" smtClean="0">
                <a:solidFill>
                  <a:schemeClr val="tx2">
                    <a:lumMod val="60000"/>
                    <a:lumOff val="40000"/>
                  </a:schemeClr>
                </a:solidFill>
                <a:latin typeface="Arial" charset="0"/>
              </a:rPr>
              <a:t>Hawaii</a:t>
            </a:r>
            <a:r>
              <a:rPr lang="es-ES_tradnl" sz="3400" b="1" i="1" dirty="0" smtClean="0">
                <a:solidFill>
                  <a:schemeClr val="tx2">
                    <a:lumMod val="60000"/>
                    <a:lumOff val="40000"/>
                  </a:schemeClr>
                </a:solidFill>
                <a:latin typeface="Arial" charset="0"/>
              </a:rPr>
              <a:t> </a:t>
            </a:r>
          </a:p>
          <a:p>
            <a:pPr marL="569913" indent="-569913">
              <a:spcBef>
                <a:spcPct val="0"/>
              </a:spcBef>
              <a:buClr>
                <a:srgbClr val="00FFFF"/>
              </a:buClr>
              <a:buFont typeface="Wingdings" pitchFamily="2" charset="2"/>
              <a:buChar char="v"/>
            </a:pPr>
            <a:r>
              <a:rPr lang="es-ES_tradnl" sz="3400" b="1" i="1" dirty="0" smtClean="0">
                <a:solidFill>
                  <a:schemeClr val="accent1"/>
                </a:solidFill>
                <a:latin typeface="Arial" charset="0"/>
              </a:rPr>
              <a:t>Computador Central </a:t>
            </a:r>
            <a:r>
              <a:rPr lang="es-ES_tradnl" sz="3400" b="1" i="1" dirty="0">
                <a:solidFill>
                  <a:schemeClr val="accent1"/>
                </a:solidFill>
                <a:latin typeface="Arial" charset="0"/>
                <a:sym typeface="Wingdings 2"/>
              </a:rPr>
              <a:t> </a:t>
            </a:r>
            <a:r>
              <a:rPr lang="es-ES_tradnl" sz="3400" b="1" i="1" dirty="0" smtClean="0">
                <a:solidFill>
                  <a:schemeClr val="accent1"/>
                </a:solidFill>
                <a:latin typeface="Arial" charset="0"/>
              </a:rPr>
              <a:t>isla de Oahu. </a:t>
            </a:r>
          </a:p>
          <a:p>
            <a:pPr marL="569913" indent="-569913">
              <a:spcBef>
                <a:spcPct val="0"/>
              </a:spcBef>
              <a:buClr>
                <a:srgbClr val="00FFFF"/>
              </a:buClr>
              <a:buFont typeface="Wingdings" pitchFamily="2" charset="2"/>
              <a:buChar char="v"/>
            </a:pPr>
            <a:r>
              <a:rPr lang="es-ES_tradnl" sz="3400" b="1" i="1" dirty="0">
                <a:solidFill>
                  <a:schemeClr val="tx2">
                    <a:lumMod val="60000"/>
                    <a:lumOff val="40000"/>
                  </a:schemeClr>
                </a:solidFill>
                <a:latin typeface="Arial" charset="0"/>
              </a:rPr>
              <a:t>Dirigido </a:t>
            </a:r>
            <a:r>
              <a:rPr lang="es-ES_tradnl" sz="3400" b="1" i="1" dirty="0">
                <a:solidFill>
                  <a:schemeClr val="tx2">
                    <a:lumMod val="60000"/>
                    <a:lumOff val="40000"/>
                  </a:schemeClr>
                </a:solidFill>
                <a:latin typeface="Arial" charset="0"/>
                <a:sym typeface="Wingdings 2"/>
              </a:rPr>
              <a:t> </a:t>
            </a:r>
            <a:r>
              <a:rPr lang="es-ES_tradnl" sz="3400" b="1" i="1" dirty="0">
                <a:solidFill>
                  <a:schemeClr val="tx2">
                    <a:lumMod val="60000"/>
                    <a:lumOff val="40000"/>
                  </a:schemeClr>
                </a:solidFill>
                <a:latin typeface="Arial" charset="0"/>
              </a:rPr>
              <a:t>Dr. Norman </a:t>
            </a:r>
            <a:r>
              <a:rPr lang="es-ES_tradnl" sz="3400" b="1" i="1" dirty="0" err="1">
                <a:solidFill>
                  <a:schemeClr val="tx2">
                    <a:lumMod val="60000"/>
                    <a:lumOff val="40000"/>
                  </a:schemeClr>
                </a:solidFill>
                <a:latin typeface="Arial" charset="0"/>
              </a:rPr>
              <a:t>Abramson</a:t>
            </a:r>
            <a:r>
              <a:rPr lang="es-ES_tradnl" sz="3400" b="1" i="1" dirty="0">
                <a:solidFill>
                  <a:schemeClr val="tx2">
                    <a:lumMod val="60000"/>
                    <a:lumOff val="40000"/>
                  </a:schemeClr>
                </a:solidFill>
                <a:latin typeface="Arial" charset="0"/>
              </a:rPr>
              <a:t>.</a:t>
            </a:r>
          </a:p>
          <a:p>
            <a:pPr marL="569913" indent="-569913">
              <a:spcBef>
                <a:spcPct val="0"/>
              </a:spcBef>
              <a:buClr>
                <a:srgbClr val="00FFFF"/>
              </a:buClr>
              <a:buFont typeface="Wingdings" pitchFamily="2" charset="2"/>
              <a:buChar char="v"/>
            </a:pPr>
            <a:endParaRPr lang="es-ES" sz="3800" b="1" i="1" dirty="0" smtClean="0">
              <a:solidFill>
                <a:schemeClr val="accent1"/>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37922"/>
                                        </p:tgtEl>
                                        <p:attrNameLst>
                                          <p:attrName>style.visibility</p:attrName>
                                        </p:attrNameLst>
                                      </p:cBhvr>
                                      <p:to>
                                        <p:strVal val="visible"/>
                                      </p:to>
                                    </p:set>
                                    <p:animEffect transition="in" filter="wipe(down)">
                                      <p:cBhvr>
                                        <p:cTn id="7" dur="500"/>
                                        <p:tgtEl>
                                          <p:spTgt spid="33792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4339">
                                            <p:bg/>
                                          </p:spTgt>
                                        </p:tgtEl>
                                        <p:attrNameLst>
                                          <p:attrName>style.visibility</p:attrName>
                                        </p:attrNameLst>
                                      </p:cBhvr>
                                      <p:to>
                                        <p:strVal val="visible"/>
                                      </p:to>
                                    </p:set>
                                    <p:anim calcmode="lin" valueType="num">
                                      <p:cBhvr>
                                        <p:cTn id="12" dur="500" fill="hold"/>
                                        <p:tgtEl>
                                          <p:spTgt spid="14339">
                                            <p:bg/>
                                          </p:spTgt>
                                        </p:tgtEl>
                                        <p:attrNameLst>
                                          <p:attrName>ppt_w</p:attrName>
                                        </p:attrNameLst>
                                      </p:cBhvr>
                                      <p:tavLst>
                                        <p:tav tm="0">
                                          <p:val>
                                            <p:fltVal val="0"/>
                                          </p:val>
                                        </p:tav>
                                        <p:tav tm="100000">
                                          <p:val>
                                            <p:strVal val="#ppt_w"/>
                                          </p:val>
                                        </p:tav>
                                      </p:tavLst>
                                    </p:anim>
                                    <p:anim calcmode="lin" valueType="num">
                                      <p:cBhvr>
                                        <p:cTn id="13" dur="500" fill="hold"/>
                                        <p:tgtEl>
                                          <p:spTgt spid="14339">
                                            <p:bg/>
                                          </p:spTgt>
                                        </p:tgtEl>
                                        <p:attrNameLst>
                                          <p:attrName>ppt_h</p:attrName>
                                        </p:attrNameLst>
                                      </p:cBhvr>
                                      <p:tavLst>
                                        <p:tav tm="0">
                                          <p:val>
                                            <p:fltVal val="0"/>
                                          </p:val>
                                        </p:tav>
                                        <p:tav tm="100000">
                                          <p:val>
                                            <p:strVal val="#ppt_h"/>
                                          </p:val>
                                        </p:tav>
                                      </p:tavLst>
                                    </p:anim>
                                    <p:animEffect transition="in" filter="fade">
                                      <p:cBhvr>
                                        <p:cTn id="14" dur="500"/>
                                        <p:tgtEl>
                                          <p:spTgt spid="14339">
                                            <p:bg/>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4339">
                                            <p:txEl>
                                              <p:pRg st="0" end="0"/>
                                            </p:txEl>
                                          </p:spTgt>
                                        </p:tgtEl>
                                        <p:attrNameLst>
                                          <p:attrName>style.visibility</p:attrName>
                                        </p:attrNameLst>
                                      </p:cBhvr>
                                      <p:to>
                                        <p:strVal val="visible"/>
                                      </p:to>
                                    </p:set>
                                    <p:anim calcmode="lin" valueType="num">
                                      <p:cBhvr>
                                        <p:cTn id="19" dur="500" fill="hold"/>
                                        <p:tgtEl>
                                          <p:spTgt spid="14339">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14339">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14339">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4339">
                                            <p:txEl>
                                              <p:pRg st="1" end="1"/>
                                            </p:txEl>
                                          </p:spTgt>
                                        </p:tgtEl>
                                        <p:attrNameLst>
                                          <p:attrName>style.visibility</p:attrName>
                                        </p:attrNameLst>
                                      </p:cBhvr>
                                      <p:to>
                                        <p:strVal val="visible"/>
                                      </p:to>
                                    </p:set>
                                    <p:anim calcmode="lin" valueType="num">
                                      <p:cBhvr>
                                        <p:cTn id="26" dur="500" fill="hold"/>
                                        <p:tgtEl>
                                          <p:spTgt spid="14339">
                                            <p:txEl>
                                              <p:pRg st="1" end="1"/>
                                            </p:txEl>
                                          </p:spTgt>
                                        </p:tgtEl>
                                        <p:attrNameLst>
                                          <p:attrName>ppt_w</p:attrName>
                                        </p:attrNameLst>
                                      </p:cBhvr>
                                      <p:tavLst>
                                        <p:tav tm="0">
                                          <p:val>
                                            <p:fltVal val="0"/>
                                          </p:val>
                                        </p:tav>
                                        <p:tav tm="100000">
                                          <p:val>
                                            <p:strVal val="#ppt_w"/>
                                          </p:val>
                                        </p:tav>
                                      </p:tavLst>
                                    </p:anim>
                                    <p:anim calcmode="lin" valueType="num">
                                      <p:cBhvr>
                                        <p:cTn id="27" dur="500" fill="hold"/>
                                        <p:tgtEl>
                                          <p:spTgt spid="14339">
                                            <p:txEl>
                                              <p:pRg st="1" end="1"/>
                                            </p:txEl>
                                          </p:spTgt>
                                        </p:tgtEl>
                                        <p:attrNameLst>
                                          <p:attrName>ppt_h</p:attrName>
                                        </p:attrNameLst>
                                      </p:cBhvr>
                                      <p:tavLst>
                                        <p:tav tm="0">
                                          <p:val>
                                            <p:fltVal val="0"/>
                                          </p:val>
                                        </p:tav>
                                        <p:tav tm="100000">
                                          <p:val>
                                            <p:strVal val="#ppt_h"/>
                                          </p:val>
                                        </p:tav>
                                      </p:tavLst>
                                    </p:anim>
                                    <p:animEffect transition="in" filter="fade">
                                      <p:cBhvr>
                                        <p:cTn id="28" dur="500"/>
                                        <p:tgtEl>
                                          <p:spTgt spid="14339">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4339">
                                            <p:txEl>
                                              <p:pRg st="2" end="2"/>
                                            </p:txEl>
                                          </p:spTgt>
                                        </p:tgtEl>
                                        <p:attrNameLst>
                                          <p:attrName>style.visibility</p:attrName>
                                        </p:attrNameLst>
                                      </p:cBhvr>
                                      <p:to>
                                        <p:strVal val="visible"/>
                                      </p:to>
                                    </p:set>
                                    <p:anim calcmode="lin" valueType="num">
                                      <p:cBhvr>
                                        <p:cTn id="33" dur="500" fill="hold"/>
                                        <p:tgtEl>
                                          <p:spTgt spid="14339">
                                            <p:txEl>
                                              <p:pRg st="2" end="2"/>
                                            </p:txEl>
                                          </p:spTgt>
                                        </p:tgtEl>
                                        <p:attrNameLst>
                                          <p:attrName>ppt_w</p:attrName>
                                        </p:attrNameLst>
                                      </p:cBhvr>
                                      <p:tavLst>
                                        <p:tav tm="0">
                                          <p:val>
                                            <p:fltVal val="0"/>
                                          </p:val>
                                        </p:tav>
                                        <p:tav tm="100000">
                                          <p:val>
                                            <p:strVal val="#ppt_w"/>
                                          </p:val>
                                        </p:tav>
                                      </p:tavLst>
                                    </p:anim>
                                    <p:anim calcmode="lin" valueType="num">
                                      <p:cBhvr>
                                        <p:cTn id="34" dur="500" fill="hold"/>
                                        <p:tgtEl>
                                          <p:spTgt spid="14339">
                                            <p:txEl>
                                              <p:pRg st="2" end="2"/>
                                            </p:txEl>
                                          </p:spTgt>
                                        </p:tgtEl>
                                        <p:attrNameLst>
                                          <p:attrName>ppt_h</p:attrName>
                                        </p:attrNameLst>
                                      </p:cBhvr>
                                      <p:tavLst>
                                        <p:tav tm="0">
                                          <p:val>
                                            <p:fltVal val="0"/>
                                          </p:val>
                                        </p:tav>
                                        <p:tav tm="100000">
                                          <p:val>
                                            <p:strVal val="#ppt_h"/>
                                          </p:val>
                                        </p:tav>
                                      </p:tavLst>
                                    </p:anim>
                                    <p:animEffect transition="in" filter="fade">
                                      <p:cBhvr>
                                        <p:cTn id="35" dur="500"/>
                                        <p:tgtEl>
                                          <p:spTgt spid="14339">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14339">
                                            <p:txEl>
                                              <p:pRg st="3" end="3"/>
                                            </p:txEl>
                                          </p:spTgt>
                                        </p:tgtEl>
                                        <p:attrNameLst>
                                          <p:attrName>style.visibility</p:attrName>
                                        </p:attrNameLst>
                                      </p:cBhvr>
                                      <p:to>
                                        <p:strVal val="visible"/>
                                      </p:to>
                                    </p:set>
                                    <p:anim calcmode="lin" valueType="num">
                                      <p:cBhvr>
                                        <p:cTn id="40" dur="500" fill="hold"/>
                                        <p:tgtEl>
                                          <p:spTgt spid="14339">
                                            <p:txEl>
                                              <p:pRg st="3" end="3"/>
                                            </p:txEl>
                                          </p:spTgt>
                                        </p:tgtEl>
                                        <p:attrNameLst>
                                          <p:attrName>ppt_w</p:attrName>
                                        </p:attrNameLst>
                                      </p:cBhvr>
                                      <p:tavLst>
                                        <p:tav tm="0">
                                          <p:val>
                                            <p:fltVal val="0"/>
                                          </p:val>
                                        </p:tav>
                                        <p:tav tm="100000">
                                          <p:val>
                                            <p:strVal val="#ppt_w"/>
                                          </p:val>
                                        </p:tav>
                                      </p:tavLst>
                                    </p:anim>
                                    <p:anim calcmode="lin" valueType="num">
                                      <p:cBhvr>
                                        <p:cTn id="41" dur="500" fill="hold"/>
                                        <p:tgtEl>
                                          <p:spTgt spid="14339">
                                            <p:txEl>
                                              <p:pRg st="3" end="3"/>
                                            </p:txEl>
                                          </p:spTgt>
                                        </p:tgtEl>
                                        <p:attrNameLst>
                                          <p:attrName>ppt_h</p:attrName>
                                        </p:attrNameLst>
                                      </p:cBhvr>
                                      <p:tavLst>
                                        <p:tav tm="0">
                                          <p:val>
                                            <p:fltVal val="0"/>
                                          </p:val>
                                        </p:tav>
                                        <p:tav tm="100000">
                                          <p:val>
                                            <p:strVal val="#ppt_h"/>
                                          </p:val>
                                        </p:tav>
                                      </p:tavLst>
                                    </p:anim>
                                    <p:animEffect transition="in" filter="fade">
                                      <p:cBhvr>
                                        <p:cTn id="42" dur="500"/>
                                        <p:tgtEl>
                                          <p:spTgt spid="143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2" grpId="0" animBg="1"/>
      <p:bldP spid="14339"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1026"/>
          <p:cNvSpPr>
            <a:spLocks noGrp="1" noChangeArrowheads="1"/>
          </p:cNvSpPr>
          <p:nvPr>
            <p:ph type="title"/>
          </p:nvPr>
        </p:nvSpPr>
        <p:spPr>
          <a:xfrm>
            <a:off x="1547664" y="332656"/>
            <a:ext cx="6408712" cy="764704"/>
          </a:xfrm>
          <a:solidFill>
            <a:schemeClr val="bg1"/>
          </a:solidFill>
          <a:ln w="76200" cap="flat">
            <a:solidFill>
              <a:schemeClr val="accent1"/>
            </a:solidFill>
          </a:ln>
        </p:spPr>
        <p:txBody>
          <a:bodyPr/>
          <a:lstStyle/>
          <a:p>
            <a:pPr>
              <a:defRPr/>
            </a:pPr>
            <a:r>
              <a:rPr lang="es-ES" b="1" i="1" smtClean="0">
                <a:solidFill>
                  <a:schemeClr val="accent1"/>
                </a:solidFill>
                <a:effectLst>
                  <a:outerShdw blurRad="38100" dist="38100" dir="2700000" algn="tl">
                    <a:srgbClr val="000000"/>
                  </a:outerShdw>
                </a:effectLst>
                <a:latin typeface="Arial" pitchFamily="34" charset="0"/>
              </a:rPr>
              <a:t>Sistema Alohanet</a:t>
            </a:r>
          </a:p>
        </p:txBody>
      </p:sp>
      <p:sp>
        <p:nvSpPr>
          <p:cNvPr id="15363" name="Rectangle 1027"/>
          <p:cNvSpPr>
            <a:spLocks noGrp="1" noChangeArrowheads="1"/>
          </p:cNvSpPr>
          <p:nvPr>
            <p:ph type="body" idx="1"/>
          </p:nvPr>
        </p:nvSpPr>
        <p:spPr>
          <a:xfrm>
            <a:off x="0" y="1410355"/>
            <a:ext cx="9144000" cy="5447645"/>
          </a:xfrm>
          <a:solidFill>
            <a:schemeClr val="bg1"/>
          </a:solidFill>
          <a:ln w="76200" cap="flat">
            <a:solidFill>
              <a:schemeClr val="accent1"/>
            </a:solidFill>
          </a:ln>
        </p:spPr>
        <p:txBody>
          <a:bodyPr wrap="square">
            <a:spAutoFit/>
          </a:bodyPr>
          <a:lstStyle/>
          <a:p>
            <a:pPr marL="762000" indent="-762000">
              <a:spcBef>
                <a:spcPct val="0"/>
              </a:spcBef>
              <a:buClr>
                <a:srgbClr val="00FFFF"/>
              </a:buClr>
              <a:buFont typeface="Wingdings" pitchFamily="2" charset="2"/>
              <a:buChar char="v"/>
            </a:pPr>
            <a:r>
              <a:rPr lang="es-ES_tradnl" b="1" i="1" dirty="0" smtClean="0">
                <a:solidFill>
                  <a:schemeClr val="accent1"/>
                </a:solidFill>
                <a:latin typeface="Arial" charset="0"/>
              </a:rPr>
              <a:t>El sistema con transmisores de radio de taxis viejos, con módems hechos artesanalmente.</a:t>
            </a:r>
          </a:p>
          <a:p>
            <a:pPr marL="762000" indent="-762000">
              <a:spcBef>
                <a:spcPct val="0"/>
              </a:spcBef>
              <a:buClr>
                <a:srgbClr val="00FFFF"/>
              </a:buClr>
              <a:buFont typeface="Wingdings" pitchFamily="2" charset="2"/>
              <a:buChar char="v"/>
            </a:pPr>
            <a:r>
              <a:rPr lang="es-ES" b="1" i="1" dirty="0" smtClean="0">
                <a:solidFill>
                  <a:schemeClr val="accent1"/>
                </a:solidFill>
                <a:latin typeface="Arial" charset="0"/>
              </a:rPr>
              <a:t>	</a:t>
            </a:r>
            <a:r>
              <a:rPr lang="es-ES" b="1" i="1" dirty="0" smtClean="0">
                <a:solidFill>
                  <a:schemeClr val="tx2">
                    <a:lumMod val="60000"/>
                    <a:lumOff val="40000"/>
                  </a:schemeClr>
                </a:solidFill>
                <a:latin typeface="Arial" charset="0"/>
              </a:rPr>
              <a:t>Se definieron 2 canales :</a:t>
            </a:r>
          </a:p>
          <a:p>
            <a:pPr marL="762000" indent="-762000">
              <a:spcBef>
                <a:spcPct val="0"/>
              </a:spcBef>
              <a:buClr>
                <a:srgbClr val="00FFFF"/>
              </a:buClr>
              <a:buFont typeface="Wingdings" pitchFamily="2" charset="2"/>
              <a:buNone/>
            </a:pPr>
            <a:r>
              <a:rPr lang="es-ES" b="1" i="1" dirty="0" smtClean="0">
                <a:solidFill>
                  <a:schemeClr val="tx2">
                    <a:lumMod val="60000"/>
                    <a:lumOff val="40000"/>
                  </a:schemeClr>
                </a:solidFill>
                <a:latin typeface="Arial" charset="0"/>
              </a:rPr>
              <a:t>	- </a:t>
            </a:r>
            <a:r>
              <a:rPr lang="es-ES" sz="2400" b="1" i="1" dirty="0" smtClean="0">
                <a:solidFill>
                  <a:schemeClr val="tx2">
                    <a:lumMod val="60000"/>
                    <a:lumOff val="40000"/>
                  </a:schemeClr>
                </a:solidFill>
                <a:latin typeface="Arial" charset="0"/>
              </a:rPr>
              <a:t>Ascendente : </a:t>
            </a:r>
            <a:r>
              <a:rPr lang="es-ES" sz="2000" b="1" i="1" dirty="0" smtClean="0">
                <a:solidFill>
                  <a:schemeClr val="tx2">
                    <a:lumMod val="60000"/>
                    <a:lumOff val="40000"/>
                  </a:schemeClr>
                </a:solidFill>
                <a:latin typeface="Arial" charset="0"/>
              </a:rPr>
              <a:t>413.475MHz</a:t>
            </a:r>
            <a:r>
              <a:rPr lang="es-ES" sz="2800" b="1" i="1" dirty="0" smtClean="0">
                <a:solidFill>
                  <a:schemeClr val="tx2">
                    <a:lumMod val="60000"/>
                    <a:lumOff val="40000"/>
                  </a:schemeClr>
                </a:solidFill>
                <a:latin typeface="Arial" charset="0"/>
              </a:rPr>
              <a:t> </a:t>
            </a:r>
            <a:r>
              <a:rPr lang="es-ES_tradnl" sz="2800" b="1" i="1" dirty="0">
                <a:solidFill>
                  <a:schemeClr val="tx2">
                    <a:lumMod val="60000"/>
                    <a:lumOff val="40000"/>
                  </a:schemeClr>
                </a:solidFill>
                <a:latin typeface="Arial" charset="0"/>
                <a:sym typeface="Wingdings 2"/>
              </a:rPr>
              <a:t> </a:t>
            </a:r>
            <a:r>
              <a:rPr lang="es-ES_tradnl" sz="2800" b="1" i="1" dirty="0" smtClean="0">
                <a:solidFill>
                  <a:schemeClr val="tx2">
                    <a:lumMod val="60000"/>
                    <a:lumOff val="40000"/>
                  </a:schemeClr>
                </a:solidFill>
                <a:latin typeface="Arial" charset="0"/>
                <a:sym typeface="Wingdings 2"/>
              </a:rPr>
              <a:t> </a:t>
            </a:r>
            <a:r>
              <a:rPr lang="es-ES_tradnl" sz="2000" b="1" i="1" dirty="0" err="1">
                <a:solidFill>
                  <a:schemeClr val="tx2">
                    <a:lumMod val="60000"/>
                    <a:lumOff val="40000"/>
                  </a:schemeClr>
                </a:solidFill>
                <a:latin typeface="Arial" charset="0"/>
                <a:sym typeface="Wingdings 2"/>
              </a:rPr>
              <a:t>Tx</a:t>
            </a:r>
            <a:r>
              <a:rPr lang="es-ES_tradnl" sz="2000" b="1" i="1" dirty="0">
                <a:solidFill>
                  <a:schemeClr val="tx2">
                    <a:lumMod val="60000"/>
                    <a:lumOff val="40000"/>
                  </a:schemeClr>
                </a:solidFill>
                <a:latin typeface="Arial" charset="0"/>
                <a:sym typeface="Wingdings 2"/>
              </a:rPr>
              <a:t> </a:t>
            </a:r>
            <a:r>
              <a:rPr lang="es-ES" sz="2000" b="1" i="1" dirty="0">
                <a:solidFill>
                  <a:schemeClr val="tx2">
                    <a:lumMod val="60000"/>
                    <a:lumOff val="40000"/>
                  </a:schemeClr>
                </a:solidFill>
                <a:latin typeface="Arial" charset="0"/>
              </a:rPr>
              <a:t>de Oahu a las demás islas.</a:t>
            </a:r>
            <a:endParaRPr lang="es-ES" sz="2800" b="1" i="1" dirty="0">
              <a:solidFill>
                <a:schemeClr val="tx2">
                  <a:lumMod val="60000"/>
                  <a:lumOff val="40000"/>
                </a:schemeClr>
              </a:solidFill>
              <a:latin typeface="Arial" charset="0"/>
            </a:endParaRPr>
          </a:p>
          <a:p>
            <a:pPr marL="762000" lvl="2" indent="46038">
              <a:spcBef>
                <a:spcPct val="0"/>
              </a:spcBef>
              <a:buClr>
                <a:srgbClr val="00FFFF"/>
              </a:buClr>
              <a:buNone/>
            </a:pPr>
            <a:r>
              <a:rPr lang="es-ES" b="1" i="1" dirty="0" smtClean="0">
                <a:solidFill>
                  <a:schemeClr val="tx2">
                    <a:lumMod val="60000"/>
                    <a:lumOff val="40000"/>
                  </a:schemeClr>
                </a:solidFill>
                <a:latin typeface="Arial" charset="0"/>
              </a:rPr>
              <a:t>- Descendente :  </a:t>
            </a:r>
            <a:r>
              <a:rPr lang="es-ES" sz="2000" b="1" i="1" dirty="0" smtClean="0">
                <a:solidFill>
                  <a:schemeClr val="tx2">
                    <a:lumMod val="60000"/>
                    <a:lumOff val="40000"/>
                  </a:schemeClr>
                </a:solidFill>
                <a:latin typeface="Arial" charset="0"/>
              </a:rPr>
              <a:t>407.350 MHz </a:t>
            </a:r>
            <a:r>
              <a:rPr lang="es-ES_tradnl" sz="2800" b="1" i="1" dirty="0">
                <a:solidFill>
                  <a:schemeClr val="tx2">
                    <a:lumMod val="60000"/>
                    <a:lumOff val="40000"/>
                  </a:schemeClr>
                </a:solidFill>
                <a:latin typeface="Arial" charset="0"/>
                <a:ea typeface="+mn-ea"/>
                <a:cs typeface="+mn-cs"/>
                <a:sym typeface="Wingdings 2"/>
              </a:rPr>
              <a:t>  </a:t>
            </a:r>
            <a:r>
              <a:rPr lang="es-ES_tradnl" b="1" i="1" dirty="0" err="1">
                <a:solidFill>
                  <a:schemeClr val="tx2">
                    <a:lumMod val="60000"/>
                    <a:lumOff val="40000"/>
                  </a:schemeClr>
                </a:solidFill>
                <a:latin typeface="Arial" charset="0"/>
                <a:ea typeface="+mn-ea"/>
                <a:cs typeface="+mn-cs"/>
                <a:sym typeface="Wingdings 2"/>
              </a:rPr>
              <a:t>Tx</a:t>
            </a:r>
            <a:r>
              <a:rPr lang="es-ES_tradnl" b="1" i="1" dirty="0">
                <a:solidFill>
                  <a:schemeClr val="tx2">
                    <a:lumMod val="60000"/>
                    <a:lumOff val="40000"/>
                  </a:schemeClr>
                </a:solidFill>
                <a:latin typeface="Arial" charset="0"/>
                <a:ea typeface="+mn-ea"/>
                <a:cs typeface="+mn-cs"/>
                <a:sym typeface="Wingdings 2"/>
              </a:rPr>
              <a:t>  </a:t>
            </a:r>
            <a:r>
              <a:rPr lang="es-ES" b="1" i="1" dirty="0">
                <a:solidFill>
                  <a:schemeClr val="tx2">
                    <a:lumMod val="60000"/>
                    <a:lumOff val="40000"/>
                  </a:schemeClr>
                </a:solidFill>
                <a:latin typeface="Arial" charset="0"/>
                <a:ea typeface="+mn-ea"/>
                <a:cs typeface="+mn-cs"/>
              </a:rPr>
              <a:t>de las islas a Oahu</a:t>
            </a:r>
            <a:r>
              <a:rPr lang="es-ES" b="1" i="1" dirty="0">
                <a:solidFill>
                  <a:schemeClr val="accent1"/>
                </a:solidFill>
                <a:latin typeface="Arial" charset="0"/>
                <a:ea typeface="+mn-ea"/>
                <a:cs typeface="+mn-cs"/>
              </a:rPr>
              <a:t>.</a:t>
            </a:r>
          </a:p>
          <a:p>
            <a:pPr marL="762000" indent="-762000" algn="just">
              <a:spcBef>
                <a:spcPct val="0"/>
              </a:spcBef>
              <a:buClr>
                <a:srgbClr val="00FFFF"/>
              </a:buClr>
              <a:buFont typeface="Wingdings" pitchFamily="2" charset="2"/>
              <a:buChar char="v"/>
            </a:pPr>
            <a:r>
              <a:rPr lang="es-ES" b="1" i="1" dirty="0" smtClean="0">
                <a:solidFill>
                  <a:schemeClr val="accent1"/>
                </a:solidFill>
                <a:latin typeface="Arial" charset="0"/>
              </a:rPr>
              <a:t>Protocolo MAC  -  Acceso </a:t>
            </a:r>
            <a:r>
              <a:rPr lang="es-ES" b="1" i="1" dirty="0">
                <a:solidFill>
                  <a:schemeClr val="accent1"/>
                </a:solidFill>
                <a:latin typeface="Arial" charset="0"/>
              </a:rPr>
              <a:t>al medio </a:t>
            </a:r>
            <a:r>
              <a:rPr lang="es-ES" b="1" i="1" dirty="0" smtClean="0">
                <a:solidFill>
                  <a:schemeClr val="accent1"/>
                </a:solidFill>
                <a:latin typeface="Arial" charset="0"/>
              </a:rPr>
              <a:t>.</a:t>
            </a:r>
            <a:endParaRPr lang="es-ES" b="1" i="1" dirty="0">
              <a:solidFill>
                <a:schemeClr val="accent1"/>
              </a:solidFill>
              <a:latin typeface="Arial" charset="0"/>
            </a:endParaRPr>
          </a:p>
          <a:p>
            <a:pPr marL="1162050" lvl="1" indent="-762000" algn="just">
              <a:spcBef>
                <a:spcPct val="0"/>
              </a:spcBef>
              <a:buClr>
                <a:srgbClr val="00FFFF"/>
              </a:buClr>
              <a:buFont typeface="Wingdings" pitchFamily="2" charset="2"/>
              <a:buChar char="v"/>
            </a:pPr>
            <a:r>
              <a:rPr lang="es-ES" b="1" i="1" dirty="0">
                <a:solidFill>
                  <a:schemeClr val="tx2">
                    <a:lumMod val="60000"/>
                    <a:lumOff val="40000"/>
                  </a:schemeClr>
                </a:solidFill>
                <a:latin typeface="Arial" charset="0"/>
                <a:ea typeface="+mn-ea"/>
                <a:cs typeface="+mn-cs"/>
              </a:rPr>
              <a:t>Resolver era el canal de retorno, pues era compartido por 3 emisores.  </a:t>
            </a:r>
          </a:p>
          <a:p>
            <a:pPr marL="1162050" lvl="1" indent="-762000" algn="just">
              <a:spcBef>
                <a:spcPct val="0"/>
              </a:spcBef>
              <a:buClr>
                <a:srgbClr val="00FFFF"/>
              </a:buClr>
              <a:buFont typeface="Wingdings" pitchFamily="2" charset="2"/>
              <a:buChar char="v"/>
            </a:pPr>
            <a:r>
              <a:rPr lang="es-ES" sz="2400" b="1" i="1" dirty="0" smtClean="0">
                <a:solidFill>
                  <a:schemeClr val="tx2">
                    <a:lumMod val="60000"/>
                    <a:lumOff val="40000"/>
                  </a:schemeClr>
                </a:solidFill>
                <a:latin typeface="Arial" charset="0"/>
              </a:rPr>
              <a:t>Se lo denomino ALOHA, por la ambigüedad de la palabra hawaiana que se utiliza tanto al llegar como al despedirse.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31778"/>
                                        </p:tgtEl>
                                        <p:attrNameLst>
                                          <p:attrName>style.visibility</p:attrName>
                                        </p:attrNameLst>
                                      </p:cBhvr>
                                      <p:to>
                                        <p:strVal val="visible"/>
                                      </p:to>
                                    </p:set>
                                    <p:animEffect transition="in" filter="circle(in)">
                                      <p:cBhvr>
                                        <p:cTn id="7" dur="2000"/>
                                        <p:tgtEl>
                                          <p:spTgt spid="33177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5363">
                                            <p:bg/>
                                          </p:spTgt>
                                        </p:tgtEl>
                                        <p:attrNameLst>
                                          <p:attrName>style.visibility</p:attrName>
                                        </p:attrNameLst>
                                      </p:cBhvr>
                                      <p:to>
                                        <p:strVal val="visible"/>
                                      </p:to>
                                    </p:set>
                                    <p:animEffect transition="in" filter="randombar(horizontal)">
                                      <p:cBhvr>
                                        <p:cTn id="12" dur="500"/>
                                        <p:tgtEl>
                                          <p:spTgt spid="15363">
                                            <p:bg/>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5363">
                                            <p:txEl>
                                              <p:pRg st="0" end="0"/>
                                            </p:txEl>
                                          </p:spTgt>
                                        </p:tgtEl>
                                        <p:attrNameLst>
                                          <p:attrName>style.visibility</p:attrName>
                                        </p:attrNameLst>
                                      </p:cBhvr>
                                      <p:to>
                                        <p:strVal val="visible"/>
                                      </p:to>
                                    </p:set>
                                    <p:animEffect transition="in" filter="randombar(horizontal)">
                                      <p:cBhvr>
                                        <p:cTn id="17" dur="500"/>
                                        <p:tgtEl>
                                          <p:spTgt spid="1536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5363">
                                            <p:txEl>
                                              <p:pRg st="1" end="1"/>
                                            </p:txEl>
                                          </p:spTgt>
                                        </p:tgtEl>
                                        <p:attrNameLst>
                                          <p:attrName>style.visibility</p:attrName>
                                        </p:attrNameLst>
                                      </p:cBhvr>
                                      <p:to>
                                        <p:strVal val="visible"/>
                                      </p:to>
                                    </p:set>
                                    <p:animEffect transition="in" filter="randombar(horizontal)">
                                      <p:cBhvr>
                                        <p:cTn id="22" dur="500"/>
                                        <p:tgtEl>
                                          <p:spTgt spid="1536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5363">
                                            <p:txEl>
                                              <p:pRg st="2" end="2"/>
                                            </p:txEl>
                                          </p:spTgt>
                                        </p:tgtEl>
                                        <p:attrNameLst>
                                          <p:attrName>style.visibility</p:attrName>
                                        </p:attrNameLst>
                                      </p:cBhvr>
                                      <p:to>
                                        <p:strVal val="visible"/>
                                      </p:to>
                                    </p:set>
                                    <p:animEffect transition="in" filter="randombar(horizontal)">
                                      <p:cBhvr>
                                        <p:cTn id="27" dur="500"/>
                                        <p:tgtEl>
                                          <p:spTgt spid="15363">
                                            <p:txEl>
                                              <p:pRg st="2" end="2"/>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15363">
                                            <p:txEl>
                                              <p:pRg st="3" end="3"/>
                                            </p:txEl>
                                          </p:spTgt>
                                        </p:tgtEl>
                                        <p:attrNameLst>
                                          <p:attrName>style.visibility</p:attrName>
                                        </p:attrNameLst>
                                      </p:cBhvr>
                                      <p:to>
                                        <p:strVal val="visible"/>
                                      </p:to>
                                    </p:set>
                                    <p:animEffect transition="in" filter="randombar(horizontal)">
                                      <p:cBhvr>
                                        <p:cTn id="30" dur="500"/>
                                        <p:tgtEl>
                                          <p:spTgt spid="1536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15363">
                                            <p:txEl>
                                              <p:pRg st="4" end="4"/>
                                            </p:txEl>
                                          </p:spTgt>
                                        </p:tgtEl>
                                        <p:attrNameLst>
                                          <p:attrName>style.visibility</p:attrName>
                                        </p:attrNameLst>
                                      </p:cBhvr>
                                      <p:to>
                                        <p:strVal val="visible"/>
                                      </p:to>
                                    </p:set>
                                    <p:animEffect transition="in" filter="randombar(horizontal)">
                                      <p:cBhvr>
                                        <p:cTn id="35" dur="500"/>
                                        <p:tgtEl>
                                          <p:spTgt spid="15363">
                                            <p:txEl>
                                              <p:pRg st="4" end="4"/>
                                            </p:txEl>
                                          </p:spTgt>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15363">
                                            <p:txEl>
                                              <p:pRg st="5" end="5"/>
                                            </p:txEl>
                                          </p:spTgt>
                                        </p:tgtEl>
                                        <p:attrNameLst>
                                          <p:attrName>style.visibility</p:attrName>
                                        </p:attrNameLst>
                                      </p:cBhvr>
                                      <p:to>
                                        <p:strVal val="visible"/>
                                      </p:to>
                                    </p:set>
                                    <p:animEffect transition="in" filter="randombar(horizontal)">
                                      <p:cBhvr>
                                        <p:cTn id="38" dur="500"/>
                                        <p:tgtEl>
                                          <p:spTgt spid="15363">
                                            <p:txEl>
                                              <p:pRg st="5" end="5"/>
                                            </p:txEl>
                                          </p:spTgt>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15363">
                                            <p:txEl>
                                              <p:pRg st="6" end="6"/>
                                            </p:txEl>
                                          </p:spTgt>
                                        </p:tgtEl>
                                        <p:attrNameLst>
                                          <p:attrName>style.visibility</p:attrName>
                                        </p:attrNameLst>
                                      </p:cBhvr>
                                      <p:to>
                                        <p:strVal val="visible"/>
                                      </p:to>
                                    </p:set>
                                    <p:animEffect transition="in" filter="randombar(horizontal)">
                                      <p:cBhvr>
                                        <p:cTn id="41" dur="500"/>
                                        <p:tgtEl>
                                          <p:spTgt spid="153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8" grpId="0" animBg="1"/>
      <p:bldP spid="15363"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1175048" y="26318"/>
            <a:ext cx="7490792" cy="1143000"/>
          </a:xfrm>
          <a:solidFill>
            <a:schemeClr val="bg1"/>
          </a:solidFill>
          <a:ln w="76200" cap="flat">
            <a:solidFill>
              <a:schemeClr val="accent1"/>
            </a:solidFill>
          </a:ln>
        </p:spPr>
        <p:txBody>
          <a:bodyPr/>
          <a:lstStyle/>
          <a:p>
            <a:pPr>
              <a:defRPr/>
            </a:pPr>
            <a:r>
              <a:rPr lang="es-ES_tradnl" b="1" i="1" smtClean="0">
                <a:solidFill>
                  <a:schemeClr val="accent1"/>
                </a:solidFill>
                <a:effectLst>
                  <a:outerShdw blurRad="38100" dist="38100" dir="2700000" algn="tl">
                    <a:srgbClr val="000000"/>
                  </a:outerShdw>
                </a:effectLst>
                <a:latin typeface="Arial" pitchFamily="34" charset="0"/>
              </a:rPr>
              <a:t>Sistema Alohanet (1970)</a:t>
            </a:r>
            <a:endParaRPr lang="es-ES" b="1" i="1" smtClean="0">
              <a:solidFill>
                <a:schemeClr val="accent1"/>
              </a:solidFill>
              <a:effectLst>
                <a:outerShdw blurRad="38100" dist="38100" dir="2700000" algn="tl">
                  <a:srgbClr val="000000"/>
                </a:outerShdw>
              </a:effectLst>
              <a:latin typeface="Arial" pitchFamily="34" charset="0"/>
            </a:endParaRPr>
          </a:p>
        </p:txBody>
      </p:sp>
      <p:sp>
        <p:nvSpPr>
          <p:cNvPr id="16387" name="Rectangle 4"/>
          <p:cNvSpPr>
            <a:spLocks noChangeArrowheads="1"/>
          </p:cNvSpPr>
          <p:nvPr/>
        </p:nvSpPr>
        <p:spPr bwMode="auto">
          <a:xfrm>
            <a:off x="1585913" y="1550988"/>
            <a:ext cx="9144000" cy="0"/>
          </a:xfrm>
          <a:prstGeom prst="rect">
            <a:avLst/>
          </a:prstGeom>
          <a:noFill/>
          <a:ln w="9525">
            <a:noFill/>
            <a:miter lim="800000"/>
            <a:headEnd/>
            <a:tailEnd/>
          </a:ln>
        </p:spPr>
        <p:txBody>
          <a:bodyPr>
            <a:spAutoFit/>
          </a:bodyPr>
          <a:lstStyle/>
          <a:p>
            <a:pPr algn="l">
              <a:buFontTx/>
              <a:buNone/>
            </a:pPr>
            <a:endParaRPr lang="es-ES" b="0" i="0">
              <a:solidFill>
                <a:schemeClr val="tx1"/>
              </a:solidFill>
              <a:effectLst/>
              <a:latin typeface="Times New Roman" pitchFamily="18" charset="0"/>
            </a:endParaRPr>
          </a:p>
        </p:txBody>
      </p:sp>
      <p:pic>
        <p:nvPicPr>
          <p:cNvPr id="16388" name="Picture 5" descr="Topología Alohanet"/>
          <p:cNvPicPr>
            <a:picLocks noChangeAspect="1" noChangeArrowheads="1"/>
          </p:cNvPicPr>
          <p:nvPr/>
        </p:nvPicPr>
        <p:blipFill>
          <a:blip r:embed="rId2" cstate="print"/>
          <a:srcRect/>
          <a:stretch>
            <a:fillRect/>
          </a:stretch>
        </p:blipFill>
        <p:spPr bwMode="auto">
          <a:xfrm>
            <a:off x="228600" y="1600200"/>
            <a:ext cx="8458200" cy="5173663"/>
          </a:xfrm>
          <a:prstGeom prst="rect">
            <a:avLst/>
          </a:prstGeom>
          <a:solidFill>
            <a:schemeClr val="bg1"/>
          </a:solidFill>
          <a:ln w="76200">
            <a:solidFill>
              <a:schemeClr val="accent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30754"/>
                                        </p:tgtEl>
                                        <p:attrNameLst>
                                          <p:attrName>style.visibility</p:attrName>
                                        </p:attrNameLst>
                                      </p:cBhvr>
                                      <p:to>
                                        <p:strVal val="visible"/>
                                      </p:to>
                                    </p:set>
                                    <p:animEffect transition="in" filter="circle(in)">
                                      <p:cBhvr>
                                        <p:cTn id="7" dur="2000"/>
                                        <p:tgtEl>
                                          <p:spTgt spid="33075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6388"/>
                                        </p:tgtEl>
                                        <p:attrNameLst>
                                          <p:attrName>style.visibility</p:attrName>
                                        </p:attrNameLst>
                                      </p:cBhvr>
                                      <p:to>
                                        <p:strVal val="visible"/>
                                      </p:to>
                                    </p:set>
                                    <p:animEffect transition="in" filter="circle(in)">
                                      <p:cBhvr>
                                        <p:cTn id="12" dur="20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a:xfrm>
            <a:off x="685800" y="0"/>
            <a:ext cx="7772400" cy="1143000"/>
          </a:xfrm>
          <a:solidFill>
            <a:schemeClr val="bg1"/>
          </a:solidFill>
          <a:ln w="76200" cap="flat">
            <a:solidFill>
              <a:schemeClr val="accent1"/>
            </a:solidFill>
          </a:ln>
        </p:spPr>
        <p:txBody>
          <a:bodyPr/>
          <a:lstStyle/>
          <a:p>
            <a:pPr>
              <a:defRPr/>
            </a:pPr>
            <a:r>
              <a:rPr lang="es-ES" b="1" i="1" dirty="0" smtClean="0">
                <a:solidFill>
                  <a:schemeClr val="accent1"/>
                </a:solidFill>
                <a:effectLst>
                  <a:outerShdw blurRad="38100" dist="38100" dir="2700000" algn="tl">
                    <a:srgbClr val="000000"/>
                  </a:outerShdw>
                </a:effectLst>
                <a:latin typeface="Arial" pitchFamily="34" charset="0"/>
              </a:rPr>
              <a:t>Sistema </a:t>
            </a:r>
            <a:r>
              <a:rPr lang="es-ES" b="1" i="1" dirty="0" err="1" smtClean="0">
                <a:solidFill>
                  <a:schemeClr val="accent1"/>
                </a:solidFill>
                <a:effectLst>
                  <a:outerShdw blurRad="38100" dist="38100" dir="2700000" algn="tl">
                    <a:srgbClr val="000000"/>
                  </a:outerShdw>
                </a:effectLst>
                <a:latin typeface="Arial" pitchFamily="34" charset="0"/>
              </a:rPr>
              <a:t>Alohanet</a:t>
            </a:r>
            <a:endParaRPr lang="es-ES" b="1" i="1" dirty="0" smtClean="0">
              <a:solidFill>
                <a:schemeClr val="accent1"/>
              </a:solidFill>
              <a:effectLst>
                <a:outerShdw blurRad="38100" dist="38100" dir="2700000" algn="tl">
                  <a:srgbClr val="000000"/>
                </a:outerShdw>
              </a:effectLst>
              <a:latin typeface="Arial" pitchFamily="34" charset="0"/>
            </a:endParaRPr>
          </a:p>
        </p:txBody>
      </p:sp>
      <p:sp>
        <p:nvSpPr>
          <p:cNvPr id="332803" name="Rectangle 3"/>
          <p:cNvSpPr>
            <a:spLocks noGrp="1" noChangeArrowheads="1"/>
          </p:cNvSpPr>
          <p:nvPr>
            <p:ph type="body" idx="1"/>
          </p:nvPr>
        </p:nvSpPr>
        <p:spPr>
          <a:xfrm>
            <a:off x="0" y="1295400"/>
            <a:ext cx="9144000" cy="5078313"/>
          </a:xfrm>
          <a:solidFill>
            <a:schemeClr val="bg1"/>
          </a:solidFill>
          <a:ln w="76200" cap="flat">
            <a:solidFill>
              <a:schemeClr val="accent1"/>
            </a:solidFill>
          </a:ln>
        </p:spPr>
        <p:txBody>
          <a:bodyPr wrap="square">
            <a:spAutoFit/>
          </a:bodyPr>
          <a:lstStyle/>
          <a:p>
            <a:pPr marL="449263" indent="-449263">
              <a:spcBef>
                <a:spcPct val="0"/>
              </a:spcBef>
              <a:buClr>
                <a:srgbClr val="00FFFF"/>
              </a:buClr>
              <a:buFont typeface="Wingdings" pitchFamily="2" charset="2"/>
              <a:buChar char="v"/>
            </a:pPr>
            <a:r>
              <a:rPr lang="es-ES" sz="3600" b="1" i="1" dirty="0" smtClean="0">
                <a:solidFill>
                  <a:schemeClr val="accent1"/>
                </a:solidFill>
                <a:latin typeface="Arial" charset="0"/>
              </a:rPr>
              <a:t>El funcionamiento del Protocolo ALOHA :</a:t>
            </a:r>
          </a:p>
          <a:p>
            <a:pPr marL="719138" lvl="1" indent="0" algn="just">
              <a:spcBef>
                <a:spcPct val="0"/>
              </a:spcBef>
              <a:buClr>
                <a:srgbClr val="00FFFF"/>
              </a:buClr>
              <a:buFont typeface="Wingdings" pitchFamily="2" charset="2"/>
              <a:buChar char="v"/>
            </a:pPr>
            <a:r>
              <a:rPr lang="es-ES" b="1" i="1" dirty="0" smtClean="0">
                <a:solidFill>
                  <a:schemeClr val="tx2">
                    <a:lumMod val="60000"/>
                    <a:lumOff val="40000"/>
                  </a:schemeClr>
                </a:solidFill>
                <a:latin typeface="Arial" charset="0"/>
              </a:rPr>
              <a:t>Un emisor desea transmitir </a:t>
            </a:r>
            <a:r>
              <a:rPr lang="es-ES" b="1" i="1" dirty="0" smtClean="0">
                <a:solidFill>
                  <a:schemeClr val="tx2">
                    <a:lumMod val="60000"/>
                    <a:lumOff val="40000"/>
                  </a:schemeClr>
                </a:solidFill>
                <a:latin typeface="Arial" charset="0"/>
                <a:sym typeface="Wingdings 3"/>
              </a:rPr>
              <a:t></a:t>
            </a:r>
            <a:r>
              <a:rPr lang="es-ES" b="1" i="1" dirty="0" smtClean="0">
                <a:solidFill>
                  <a:schemeClr val="tx2">
                    <a:lumMod val="60000"/>
                    <a:lumOff val="40000"/>
                  </a:schemeClr>
                </a:solidFill>
                <a:latin typeface="Arial" charset="0"/>
              </a:rPr>
              <a:t> Lo hace.</a:t>
            </a:r>
          </a:p>
          <a:p>
            <a:pPr marL="719138" lvl="1" indent="0" algn="just">
              <a:spcBef>
                <a:spcPct val="0"/>
              </a:spcBef>
              <a:buClr>
                <a:srgbClr val="00FFFF"/>
              </a:buClr>
              <a:buFont typeface="Wingdings" pitchFamily="2" charset="2"/>
              <a:buChar char="v"/>
            </a:pPr>
            <a:r>
              <a:rPr lang="es-ES" b="1" i="1" dirty="0" smtClean="0">
                <a:solidFill>
                  <a:schemeClr val="accent1"/>
                </a:solidFill>
                <a:latin typeface="Arial" charset="0"/>
              </a:rPr>
              <a:t>Terminada la transmisión, queda a la escucha esperando recibir confirmación de que la información ha sido recibida correctamente por el destinatario </a:t>
            </a:r>
            <a:r>
              <a:rPr lang="es-ES" b="1" i="1" dirty="0" smtClean="0">
                <a:solidFill>
                  <a:srgbClr val="FFFF00"/>
                </a:solidFill>
                <a:effectLst>
                  <a:outerShdw blurRad="38100" dist="38100" dir="2700000" algn="tl">
                    <a:srgbClr val="000000"/>
                  </a:outerShdw>
                </a:effectLst>
                <a:latin typeface="Arial" charset="0"/>
              </a:rPr>
              <a:t>(mediante CRC)</a:t>
            </a:r>
            <a:r>
              <a:rPr lang="es-ES" b="1" i="1" dirty="0" smtClean="0">
                <a:solidFill>
                  <a:schemeClr val="accent1"/>
                </a:solidFill>
                <a:effectLst>
                  <a:outerShdw blurRad="38100" dist="38100" dir="2700000" algn="tl">
                    <a:srgbClr val="000000"/>
                  </a:outerShdw>
                </a:effectLst>
                <a:latin typeface="Arial" charset="0"/>
              </a:rPr>
              <a:t>.</a:t>
            </a:r>
          </a:p>
          <a:p>
            <a:pPr marL="719138" lvl="1" indent="0" algn="just">
              <a:spcBef>
                <a:spcPct val="0"/>
              </a:spcBef>
              <a:buClr>
                <a:srgbClr val="00FFFF"/>
              </a:buClr>
              <a:buFont typeface="Wingdings" pitchFamily="2" charset="2"/>
              <a:buChar char="v"/>
            </a:pPr>
            <a:r>
              <a:rPr lang="es-ES" b="1" i="1" dirty="0" smtClean="0">
                <a:solidFill>
                  <a:schemeClr val="tx2">
                    <a:lumMod val="60000"/>
                    <a:lumOff val="40000"/>
                  </a:schemeClr>
                </a:solidFill>
                <a:latin typeface="Arial" charset="0"/>
              </a:rPr>
              <a:t>Si pasado un tiempo no recibe esta confirmación, el emisor supone que hubo una colisión y vuelve a transmitir la trama esperando un tiempo aleatorio.</a:t>
            </a:r>
          </a:p>
        </p:txBody>
      </p:sp>
      <p:sp>
        <p:nvSpPr>
          <p:cNvPr id="17412" name="Rectangle 4"/>
          <p:cNvSpPr>
            <a:spLocks noChangeArrowheads="1"/>
          </p:cNvSpPr>
          <p:nvPr/>
        </p:nvSpPr>
        <p:spPr bwMode="auto">
          <a:xfrm>
            <a:off x="2362200" y="2084388"/>
            <a:ext cx="9144000" cy="0"/>
          </a:xfrm>
          <a:prstGeom prst="rect">
            <a:avLst/>
          </a:prstGeom>
          <a:noFill/>
          <a:ln w="9525">
            <a:noFill/>
            <a:miter lim="800000"/>
            <a:headEnd/>
            <a:tailEnd/>
          </a:ln>
        </p:spPr>
        <p:txBody>
          <a:bodyPr>
            <a:spAutoFit/>
          </a:bodyPr>
          <a:lstStyle/>
          <a:p>
            <a:pPr algn="l">
              <a:buFontTx/>
              <a:buNone/>
            </a:pPr>
            <a:endParaRPr lang="es-ES" b="0" i="0">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28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332803">
                                            <p:bg/>
                                          </p:spTgt>
                                        </p:tgtEl>
                                        <p:attrNameLst>
                                          <p:attrName>style.visibility</p:attrName>
                                        </p:attrNameLst>
                                      </p:cBhvr>
                                      <p:to>
                                        <p:strVal val="visible"/>
                                      </p:to>
                                    </p:set>
                                    <p:animEffect transition="in" filter="circle(in)">
                                      <p:cBhvr>
                                        <p:cTn id="11" dur="2000"/>
                                        <p:tgtEl>
                                          <p:spTgt spid="332803">
                                            <p:bg/>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332803">
                                            <p:txEl>
                                              <p:pRg st="0" end="0"/>
                                            </p:txEl>
                                          </p:spTgt>
                                        </p:tgtEl>
                                        <p:attrNameLst>
                                          <p:attrName>style.visibility</p:attrName>
                                        </p:attrNameLst>
                                      </p:cBhvr>
                                      <p:to>
                                        <p:strVal val="visible"/>
                                      </p:to>
                                    </p:set>
                                    <p:animEffect transition="in" filter="circle(in)">
                                      <p:cBhvr>
                                        <p:cTn id="16" dur="2000"/>
                                        <p:tgtEl>
                                          <p:spTgt spid="33280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332803">
                                            <p:txEl>
                                              <p:pRg st="1" end="1"/>
                                            </p:txEl>
                                          </p:spTgt>
                                        </p:tgtEl>
                                        <p:attrNameLst>
                                          <p:attrName>style.visibility</p:attrName>
                                        </p:attrNameLst>
                                      </p:cBhvr>
                                      <p:to>
                                        <p:strVal val="visible"/>
                                      </p:to>
                                    </p:set>
                                    <p:animEffect transition="in" filter="circle(in)">
                                      <p:cBhvr>
                                        <p:cTn id="21" dur="2000"/>
                                        <p:tgtEl>
                                          <p:spTgt spid="33280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332803">
                                            <p:txEl>
                                              <p:pRg st="2" end="2"/>
                                            </p:txEl>
                                          </p:spTgt>
                                        </p:tgtEl>
                                        <p:attrNameLst>
                                          <p:attrName>style.visibility</p:attrName>
                                        </p:attrNameLst>
                                      </p:cBhvr>
                                      <p:to>
                                        <p:strVal val="visible"/>
                                      </p:to>
                                    </p:set>
                                    <p:animEffect transition="in" filter="circle(in)">
                                      <p:cBhvr>
                                        <p:cTn id="26" dur="2000"/>
                                        <p:tgtEl>
                                          <p:spTgt spid="33280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332803">
                                            <p:txEl>
                                              <p:pRg st="3" end="3"/>
                                            </p:txEl>
                                          </p:spTgt>
                                        </p:tgtEl>
                                        <p:attrNameLst>
                                          <p:attrName>style.visibility</p:attrName>
                                        </p:attrNameLst>
                                      </p:cBhvr>
                                      <p:to>
                                        <p:strVal val="visible"/>
                                      </p:to>
                                    </p:set>
                                    <p:animEffect transition="in" filter="circle(in)">
                                      <p:cBhvr>
                                        <p:cTn id="31" dur="2000"/>
                                        <p:tgtEl>
                                          <p:spTgt spid="3328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2" grpId="0" animBg="1"/>
      <p:bldP spid="332803"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1026"/>
          <p:cNvSpPr>
            <a:spLocks noGrp="1" noChangeArrowheads="1"/>
          </p:cNvSpPr>
          <p:nvPr>
            <p:ph type="title"/>
          </p:nvPr>
        </p:nvSpPr>
        <p:spPr>
          <a:xfrm>
            <a:off x="609600" y="228600"/>
            <a:ext cx="7772400" cy="1143000"/>
          </a:xfrm>
          <a:solidFill>
            <a:schemeClr val="bg1"/>
          </a:solidFill>
          <a:ln w="76200" cap="flat">
            <a:solidFill>
              <a:schemeClr val="accent1"/>
            </a:solidFill>
          </a:ln>
        </p:spPr>
        <p:txBody>
          <a:bodyPr/>
          <a:lstStyle/>
          <a:p>
            <a:pPr>
              <a:defRPr/>
            </a:pPr>
            <a:r>
              <a:rPr lang="es-ES" b="1" i="1" smtClean="0">
                <a:solidFill>
                  <a:schemeClr val="accent1"/>
                </a:solidFill>
                <a:effectLst>
                  <a:outerShdw blurRad="38100" dist="38100" dir="2700000" algn="tl">
                    <a:srgbClr val="000000"/>
                  </a:outerShdw>
                </a:effectLst>
                <a:latin typeface="Arial" pitchFamily="34" charset="0"/>
              </a:rPr>
              <a:t>Sistema Alohanet</a:t>
            </a:r>
          </a:p>
        </p:txBody>
      </p:sp>
      <p:sp>
        <p:nvSpPr>
          <p:cNvPr id="18435" name="Rectangle 1028"/>
          <p:cNvSpPr>
            <a:spLocks noChangeArrowheads="1"/>
          </p:cNvSpPr>
          <p:nvPr/>
        </p:nvSpPr>
        <p:spPr bwMode="auto">
          <a:xfrm>
            <a:off x="2362200" y="2084388"/>
            <a:ext cx="9144000" cy="0"/>
          </a:xfrm>
          <a:prstGeom prst="rect">
            <a:avLst/>
          </a:prstGeom>
          <a:noFill/>
          <a:ln w="9525">
            <a:noFill/>
            <a:miter lim="800000"/>
            <a:headEnd/>
            <a:tailEnd/>
          </a:ln>
        </p:spPr>
        <p:txBody>
          <a:bodyPr>
            <a:spAutoFit/>
          </a:bodyPr>
          <a:lstStyle/>
          <a:p>
            <a:pPr algn="l">
              <a:buFontTx/>
              <a:buNone/>
            </a:pPr>
            <a:endParaRPr lang="es-ES" b="0" i="0">
              <a:solidFill>
                <a:schemeClr val="tx1"/>
              </a:solidFill>
              <a:effectLst/>
              <a:latin typeface="Times New Roman" pitchFamily="18" charset="0"/>
            </a:endParaRPr>
          </a:p>
        </p:txBody>
      </p:sp>
      <p:pic>
        <p:nvPicPr>
          <p:cNvPr id="18436" name="Picture 1029" descr="Funcionamiento"/>
          <p:cNvPicPr>
            <a:picLocks noChangeAspect="1" noChangeArrowheads="1"/>
          </p:cNvPicPr>
          <p:nvPr/>
        </p:nvPicPr>
        <p:blipFill>
          <a:blip r:embed="rId2" cstate="print"/>
          <a:srcRect/>
          <a:stretch>
            <a:fillRect/>
          </a:stretch>
        </p:blipFill>
        <p:spPr bwMode="auto">
          <a:xfrm>
            <a:off x="0" y="1524000"/>
            <a:ext cx="8915400" cy="5334000"/>
          </a:xfrm>
          <a:prstGeom prst="rect">
            <a:avLst/>
          </a:prstGeom>
          <a:solidFill>
            <a:schemeClr val="bg1"/>
          </a:solidFill>
          <a:ln w="76200">
            <a:solidFill>
              <a:schemeClr val="accent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8946"/>
                                        </p:tgtEl>
                                        <p:attrNameLst>
                                          <p:attrName>style.visibility</p:attrName>
                                        </p:attrNameLst>
                                      </p:cBhvr>
                                      <p:to>
                                        <p:strVal val="visible"/>
                                      </p:to>
                                    </p:set>
                                    <p:animEffect transition="in" filter="fade">
                                      <p:cBhvr>
                                        <p:cTn id="7" dur="500"/>
                                        <p:tgtEl>
                                          <p:spTgt spid="33894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8436"/>
                                        </p:tgtEl>
                                        <p:attrNameLst>
                                          <p:attrName>style.visibility</p:attrName>
                                        </p:attrNameLst>
                                      </p:cBhvr>
                                      <p:to>
                                        <p:strVal val="visible"/>
                                      </p:to>
                                    </p:set>
                                    <p:animEffect transition="in" filter="circle(in)">
                                      <p:cBhvr>
                                        <p:cTn id="12" dur="2000"/>
                                        <p:tgtEl>
                                          <p:spTgt spid="18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1026"/>
          <p:cNvSpPr>
            <a:spLocks noGrp="1" noChangeArrowheads="1"/>
          </p:cNvSpPr>
          <p:nvPr>
            <p:ph type="title"/>
          </p:nvPr>
        </p:nvSpPr>
        <p:spPr>
          <a:xfrm>
            <a:off x="685800" y="0"/>
            <a:ext cx="7772400" cy="685800"/>
          </a:xfrm>
          <a:solidFill>
            <a:schemeClr val="bg1"/>
          </a:solidFill>
          <a:ln w="76200" cap="flat">
            <a:solidFill>
              <a:schemeClr val="accent1"/>
            </a:solidFill>
          </a:ln>
        </p:spPr>
        <p:txBody>
          <a:bodyPr/>
          <a:lstStyle/>
          <a:p>
            <a:pPr>
              <a:defRPr/>
            </a:pPr>
            <a:r>
              <a:rPr lang="es-ES_tradnl" b="1" i="1" smtClean="0">
                <a:solidFill>
                  <a:schemeClr val="accent1"/>
                </a:solidFill>
                <a:effectLst>
                  <a:outerShdw blurRad="38100" dist="38100" dir="2700000" algn="tl">
                    <a:srgbClr val="000000"/>
                  </a:outerShdw>
                </a:effectLst>
                <a:latin typeface="Arial" pitchFamily="34" charset="0"/>
              </a:rPr>
              <a:t>Sistema Alohanet</a:t>
            </a:r>
            <a:endParaRPr lang="es-ES" b="1" i="1" smtClean="0">
              <a:solidFill>
                <a:schemeClr val="accent1"/>
              </a:solidFill>
              <a:effectLst>
                <a:outerShdw blurRad="38100" dist="38100" dir="2700000" algn="tl">
                  <a:srgbClr val="000000"/>
                </a:outerShdw>
              </a:effectLst>
              <a:latin typeface="Arial" pitchFamily="34" charset="0"/>
            </a:endParaRPr>
          </a:p>
        </p:txBody>
      </p:sp>
      <p:sp>
        <p:nvSpPr>
          <p:cNvPr id="19459" name="Rectangle 1027"/>
          <p:cNvSpPr>
            <a:spLocks noGrp="1" noChangeArrowheads="1"/>
          </p:cNvSpPr>
          <p:nvPr>
            <p:ph type="body" idx="1"/>
          </p:nvPr>
        </p:nvSpPr>
        <p:spPr>
          <a:xfrm>
            <a:off x="0" y="4292600"/>
            <a:ext cx="9144000" cy="2308324"/>
          </a:xfrm>
          <a:solidFill>
            <a:schemeClr val="bg1"/>
          </a:solidFill>
          <a:ln w="76200" cap="flat">
            <a:solidFill>
              <a:schemeClr val="accent1"/>
            </a:solidFill>
          </a:ln>
        </p:spPr>
        <p:txBody>
          <a:bodyPr>
            <a:spAutoFit/>
          </a:bodyPr>
          <a:lstStyle/>
          <a:p>
            <a:pPr marL="762000" indent="-474663">
              <a:spcBef>
                <a:spcPct val="0"/>
              </a:spcBef>
              <a:buClr>
                <a:srgbClr val="00FFFF"/>
              </a:buClr>
              <a:buFont typeface="Wingdings" pitchFamily="2" charset="2"/>
              <a:buChar char="v"/>
            </a:pPr>
            <a:r>
              <a:rPr lang="es-ES_tradnl" sz="2400" b="1" i="1" dirty="0" smtClean="0">
                <a:solidFill>
                  <a:schemeClr val="accent1"/>
                </a:solidFill>
                <a:latin typeface="Arial" charset="0"/>
              </a:rPr>
              <a:t>La eficiencia del sistema </a:t>
            </a:r>
            <a:r>
              <a:rPr lang="es-ES_tradnl" sz="2400" b="1" i="1" dirty="0" smtClean="0">
                <a:solidFill>
                  <a:schemeClr val="accent1"/>
                </a:solidFill>
                <a:latin typeface="Arial" charset="0"/>
                <a:sym typeface="Wingdings 3"/>
              </a:rPr>
              <a:t></a:t>
            </a:r>
            <a:r>
              <a:rPr lang="es-ES_tradnl" sz="2400" b="1" i="1" dirty="0" smtClean="0">
                <a:solidFill>
                  <a:schemeClr val="accent1"/>
                </a:solidFill>
                <a:latin typeface="Arial" charset="0"/>
              </a:rPr>
              <a:t> baja. </a:t>
            </a:r>
          </a:p>
          <a:p>
            <a:pPr marL="762000" indent="-474663">
              <a:spcBef>
                <a:spcPct val="0"/>
              </a:spcBef>
              <a:buClr>
                <a:srgbClr val="00FFFF"/>
              </a:buClr>
              <a:buFont typeface="Wingdings" pitchFamily="2" charset="2"/>
              <a:buChar char="v"/>
            </a:pPr>
            <a:r>
              <a:rPr lang="es-ES_tradnl" sz="2400" b="1" i="1" dirty="0" smtClean="0">
                <a:solidFill>
                  <a:srgbClr val="FFFF00"/>
                </a:solidFill>
                <a:latin typeface="Arial" charset="0"/>
                <a:sym typeface="Wingdings 3"/>
              </a:rPr>
              <a:t> O</a:t>
            </a:r>
            <a:r>
              <a:rPr lang="es-ES_tradnl" sz="2400" b="1" i="1" dirty="0" smtClean="0">
                <a:solidFill>
                  <a:srgbClr val="FFFF00"/>
                </a:solidFill>
                <a:latin typeface="Arial" charset="0"/>
              </a:rPr>
              <a:t>cupación del canal  </a:t>
            </a:r>
            <a:r>
              <a:rPr lang="es-ES_tradnl" sz="2400" b="1" i="1" dirty="0" smtClean="0">
                <a:solidFill>
                  <a:srgbClr val="FFFF00"/>
                </a:solidFill>
                <a:latin typeface="Arial" charset="0"/>
                <a:sym typeface="Wingdings 3"/>
              </a:rPr>
              <a:t> </a:t>
            </a:r>
            <a:r>
              <a:rPr lang="es-ES_tradnl" sz="2400" b="1" i="1" dirty="0" smtClean="0">
                <a:solidFill>
                  <a:srgbClr val="FFFF00"/>
                </a:solidFill>
                <a:latin typeface="Arial" charset="0"/>
              </a:rPr>
              <a:t>  Colisiones.</a:t>
            </a:r>
          </a:p>
          <a:p>
            <a:pPr marL="762000" indent="-474663">
              <a:spcBef>
                <a:spcPct val="0"/>
              </a:spcBef>
              <a:buClr>
                <a:srgbClr val="00FFFF"/>
              </a:buClr>
              <a:buFont typeface="Wingdings" pitchFamily="2" charset="2"/>
              <a:buChar char="v"/>
            </a:pPr>
            <a:r>
              <a:rPr lang="es-ES" sz="2400" b="1" i="1" dirty="0" smtClean="0">
                <a:solidFill>
                  <a:schemeClr val="accent1"/>
                </a:solidFill>
                <a:latin typeface="Arial" charset="0"/>
              </a:rPr>
              <a:t>Una colisión se produce tanto si dos emisores coinciden totalmente en el tiempo como si sólo coinciden en un bit, lo que provoca colisiones encadenadas. </a:t>
            </a:r>
          </a:p>
        </p:txBody>
      </p:sp>
      <p:sp>
        <p:nvSpPr>
          <p:cNvPr id="19460" name="Rectangle 1028"/>
          <p:cNvSpPr>
            <a:spLocks noChangeArrowheads="1"/>
          </p:cNvSpPr>
          <p:nvPr/>
        </p:nvSpPr>
        <p:spPr bwMode="auto">
          <a:xfrm>
            <a:off x="2468563" y="1992313"/>
            <a:ext cx="9144000" cy="0"/>
          </a:xfrm>
          <a:prstGeom prst="rect">
            <a:avLst/>
          </a:prstGeom>
          <a:noFill/>
          <a:ln w="9525">
            <a:noFill/>
            <a:miter lim="800000"/>
            <a:headEnd/>
            <a:tailEnd/>
          </a:ln>
        </p:spPr>
        <p:txBody>
          <a:bodyPr>
            <a:spAutoFit/>
          </a:bodyPr>
          <a:lstStyle/>
          <a:p>
            <a:pPr algn="l">
              <a:buFontTx/>
              <a:buNone/>
            </a:pPr>
            <a:endParaRPr lang="es-ES" b="0" i="0">
              <a:solidFill>
                <a:schemeClr val="tx1"/>
              </a:solidFill>
              <a:effectLst/>
              <a:latin typeface="Times New Roman" pitchFamily="18" charset="0"/>
            </a:endParaRPr>
          </a:p>
        </p:txBody>
      </p:sp>
      <p:pic>
        <p:nvPicPr>
          <p:cNvPr id="19461" name="Picture 1029" descr="Aloha puro"/>
          <p:cNvPicPr>
            <a:picLocks noChangeAspect="1" noChangeArrowheads="1"/>
          </p:cNvPicPr>
          <p:nvPr/>
        </p:nvPicPr>
        <p:blipFill>
          <a:blip r:embed="rId2" cstate="print"/>
          <a:srcRect/>
          <a:stretch>
            <a:fillRect/>
          </a:stretch>
        </p:blipFill>
        <p:spPr bwMode="auto">
          <a:xfrm>
            <a:off x="685800" y="762000"/>
            <a:ext cx="7772400" cy="3352800"/>
          </a:xfrm>
          <a:prstGeom prst="rect">
            <a:avLst/>
          </a:prstGeom>
          <a:solidFill>
            <a:schemeClr val="bg1"/>
          </a:solidFill>
          <a:ln w="76200">
            <a:solidFill>
              <a:schemeClr val="accent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3826"/>
                                        </p:tgtEl>
                                        <p:attrNameLst>
                                          <p:attrName>style.visibility</p:attrName>
                                        </p:attrNameLst>
                                      </p:cBhvr>
                                      <p:to>
                                        <p:strVal val="visible"/>
                                      </p:to>
                                    </p:set>
                                    <p:animEffect transition="in" filter="fade">
                                      <p:cBhvr>
                                        <p:cTn id="7" dur="500"/>
                                        <p:tgtEl>
                                          <p:spTgt spid="3338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9461"/>
                                        </p:tgtEl>
                                        <p:attrNameLst>
                                          <p:attrName>style.visibility</p:attrName>
                                        </p:attrNameLst>
                                      </p:cBhvr>
                                      <p:to>
                                        <p:strVal val="visible"/>
                                      </p:to>
                                    </p:set>
                                    <p:anim calcmode="lin" valueType="num">
                                      <p:cBhvr additive="base">
                                        <p:cTn id="12" dur="500" fill="hold"/>
                                        <p:tgtEl>
                                          <p:spTgt spid="19461"/>
                                        </p:tgtEl>
                                        <p:attrNameLst>
                                          <p:attrName>ppt_x</p:attrName>
                                        </p:attrNameLst>
                                      </p:cBhvr>
                                      <p:tavLst>
                                        <p:tav tm="0">
                                          <p:val>
                                            <p:strVal val="#ppt_x"/>
                                          </p:val>
                                        </p:tav>
                                        <p:tav tm="100000">
                                          <p:val>
                                            <p:strVal val="#ppt_x"/>
                                          </p:val>
                                        </p:tav>
                                      </p:tavLst>
                                    </p:anim>
                                    <p:anim calcmode="lin" valueType="num">
                                      <p:cBhvr additive="base">
                                        <p:cTn id="13" dur="500" fill="hold"/>
                                        <p:tgtEl>
                                          <p:spTgt spid="1946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19459">
                                            <p:bg/>
                                          </p:spTgt>
                                        </p:tgtEl>
                                        <p:attrNameLst>
                                          <p:attrName>style.visibility</p:attrName>
                                        </p:attrNameLst>
                                      </p:cBhvr>
                                      <p:to>
                                        <p:strVal val="visible"/>
                                      </p:to>
                                    </p:set>
                                    <p:animEffect transition="in" filter="circle(in)">
                                      <p:cBhvr>
                                        <p:cTn id="18" dur="2000"/>
                                        <p:tgtEl>
                                          <p:spTgt spid="19459">
                                            <p:bg/>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19459">
                                            <p:txEl>
                                              <p:pRg st="0" end="0"/>
                                            </p:txEl>
                                          </p:spTgt>
                                        </p:tgtEl>
                                        <p:attrNameLst>
                                          <p:attrName>style.visibility</p:attrName>
                                        </p:attrNameLst>
                                      </p:cBhvr>
                                      <p:to>
                                        <p:strVal val="visible"/>
                                      </p:to>
                                    </p:set>
                                    <p:animEffect transition="in" filter="circle(in)">
                                      <p:cBhvr>
                                        <p:cTn id="23" dur="2000"/>
                                        <p:tgtEl>
                                          <p:spTgt spid="19459">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19459">
                                            <p:txEl>
                                              <p:pRg st="1" end="1"/>
                                            </p:txEl>
                                          </p:spTgt>
                                        </p:tgtEl>
                                        <p:attrNameLst>
                                          <p:attrName>style.visibility</p:attrName>
                                        </p:attrNameLst>
                                      </p:cBhvr>
                                      <p:to>
                                        <p:strVal val="visible"/>
                                      </p:to>
                                    </p:set>
                                    <p:animEffect transition="in" filter="circle(in)">
                                      <p:cBhvr>
                                        <p:cTn id="28" dur="2000"/>
                                        <p:tgtEl>
                                          <p:spTgt spid="19459">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19459">
                                            <p:txEl>
                                              <p:pRg st="2" end="2"/>
                                            </p:txEl>
                                          </p:spTgt>
                                        </p:tgtEl>
                                        <p:attrNameLst>
                                          <p:attrName>style.visibility</p:attrName>
                                        </p:attrNameLst>
                                      </p:cBhvr>
                                      <p:to>
                                        <p:strVal val="visible"/>
                                      </p:to>
                                    </p:set>
                                    <p:animEffect transition="in" filter="circle(in)">
                                      <p:cBhvr>
                                        <p:cTn id="33" dur="2000"/>
                                        <p:tgtEl>
                                          <p:spTgt spid="194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6" grpId="0" animBg="1"/>
      <p:bldP spid="19459"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a:xfrm>
            <a:off x="971600" y="0"/>
            <a:ext cx="7639000" cy="685800"/>
          </a:xfrm>
          <a:solidFill>
            <a:schemeClr val="bg1"/>
          </a:solidFill>
          <a:ln w="76200" cap="flat">
            <a:solidFill>
              <a:schemeClr val="accent1"/>
            </a:solidFill>
          </a:ln>
        </p:spPr>
        <p:txBody>
          <a:bodyPr/>
          <a:lstStyle/>
          <a:p>
            <a:pPr>
              <a:defRPr/>
            </a:pPr>
            <a:r>
              <a:rPr lang="es-ES_tradnl" b="1" i="1" smtClean="0">
                <a:solidFill>
                  <a:schemeClr val="accent1"/>
                </a:solidFill>
                <a:effectLst>
                  <a:outerShdw blurRad="38100" dist="38100" dir="2700000" algn="tl">
                    <a:srgbClr val="000000"/>
                  </a:outerShdw>
                </a:effectLst>
                <a:latin typeface="Arial" pitchFamily="34" charset="0"/>
              </a:rPr>
              <a:t>Sistema Alohanet</a:t>
            </a:r>
            <a:endParaRPr lang="es-ES" b="1" i="1" smtClean="0">
              <a:solidFill>
                <a:schemeClr val="accent1"/>
              </a:solidFill>
              <a:effectLst>
                <a:outerShdw blurRad="38100" dist="38100" dir="2700000" algn="tl">
                  <a:srgbClr val="000000"/>
                </a:outerShdw>
              </a:effectLst>
              <a:latin typeface="Arial" pitchFamily="34" charset="0"/>
            </a:endParaRPr>
          </a:p>
        </p:txBody>
      </p:sp>
      <p:sp>
        <p:nvSpPr>
          <p:cNvPr id="20483" name="Rectangle 3"/>
          <p:cNvSpPr>
            <a:spLocks noGrp="1" noChangeArrowheads="1"/>
          </p:cNvSpPr>
          <p:nvPr>
            <p:ph type="body" idx="1"/>
          </p:nvPr>
        </p:nvSpPr>
        <p:spPr>
          <a:xfrm>
            <a:off x="107504" y="4498975"/>
            <a:ext cx="8579296" cy="1993900"/>
          </a:xfrm>
          <a:solidFill>
            <a:schemeClr val="bg1"/>
          </a:solidFill>
          <a:ln w="76200" cap="flat">
            <a:solidFill>
              <a:schemeClr val="accent1"/>
            </a:solidFill>
          </a:ln>
        </p:spPr>
        <p:txBody>
          <a:bodyPr wrap="square">
            <a:spAutoFit/>
          </a:bodyPr>
          <a:lstStyle/>
          <a:p>
            <a:pPr marL="179388" indent="-179388">
              <a:spcBef>
                <a:spcPct val="0"/>
              </a:spcBef>
              <a:buClr>
                <a:srgbClr val="00FFFF"/>
              </a:buClr>
              <a:buFont typeface="Wingdings" pitchFamily="2" charset="2"/>
              <a:buChar char="v"/>
            </a:pPr>
            <a:r>
              <a:rPr lang="es-ES_tradnl" sz="2400" b="1" i="1" dirty="0" smtClean="0">
                <a:solidFill>
                  <a:schemeClr val="tx2">
                    <a:lumMod val="60000"/>
                    <a:lumOff val="40000"/>
                  </a:schemeClr>
                </a:solidFill>
                <a:latin typeface="Arial" charset="0"/>
              </a:rPr>
              <a:t>En 1972 se propone una mejora </a:t>
            </a:r>
            <a:r>
              <a:rPr lang="es-ES_tradnl" sz="2400" b="1" i="1" dirty="0" smtClean="0">
                <a:solidFill>
                  <a:schemeClr val="tx2">
                    <a:lumMod val="60000"/>
                    <a:lumOff val="40000"/>
                  </a:schemeClr>
                </a:solidFill>
                <a:latin typeface="Arial" charset="0"/>
                <a:sym typeface="Wingdings 3"/>
              </a:rPr>
              <a:t> </a:t>
            </a:r>
            <a:r>
              <a:rPr lang="es-ES_tradnl" sz="2400" b="1" i="1" dirty="0" smtClean="0">
                <a:solidFill>
                  <a:schemeClr val="tx2">
                    <a:lumMod val="60000"/>
                    <a:lumOff val="40000"/>
                  </a:schemeClr>
                </a:solidFill>
                <a:latin typeface="Arial" charset="0"/>
              </a:rPr>
              <a:t>establecer intervalos de tiempo constantes. </a:t>
            </a:r>
          </a:p>
          <a:p>
            <a:pPr marL="179388" indent="-179388">
              <a:spcBef>
                <a:spcPct val="0"/>
              </a:spcBef>
              <a:buClr>
                <a:srgbClr val="00FFFF"/>
              </a:buClr>
              <a:buFont typeface="Wingdings" pitchFamily="2" charset="2"/>
              <a:buChar char="v"/>
            </a:pPr>
            <a:r>
              <a:rPr lang="es-ES_tradnl" sz="2400" b="1" i="1" dirty="0" smtClean="0">
                <a:solidFill>
                  <a:schemeClr val="accent1"/>
                </a:solidFill>
                <a:latin typeface="Arial" charset="0"/>
              </a:rPr>
              <a:t>Estaciones </a:t>
            </a:r>
            <a:r>
              <a:rPr lang="es-ES_tradnl" sz="2400" b="1" i="1" dirty="0">
                <a:solidFill>
                  <a:schemeClr val="accent1"/>
                </a:solidFill>
                <a:latin typeface="Arial" charset="0"/>
                <a:sym typeface="Wingdings 3"/>
              </a:rPr>
              <a:t></a:t>
            </a:r>
            <a:r>
              <a:rPr lang="es-ES_tradnl" sz="2400" b="1" i="1" dirty="0" smtClean="0">
                <a:solidFill>
                  <a:schemeClr val="accent1"/>
                </a:solidFill>
                <a:latin typeface="Arial" charset="0"/>
              </a:rPr>
              <a:t> sincronizadas.</a:t>
            </a:r>
          </a:p>
          <a:p>
            <a:pPr marL="179388" indent="-179388">
              <a:spcBef>
                <a:spcPct val="0"/>
              </a:spcBef>
              <a:buClr>
                <a:srgbClr val="00FFFF"/>
              </a:buClr>
              <a:buFont typeface="Wingdings" pitchFamily="2" charset="2"/>
              <a:buChar char="v"/>
            </a:pPr>
            <a:r>
              <a:rPr lang="es-ES_tradnl" sz="2400" b="1" i="1" dirty="0" smtClean="0">
                <a:solidFill>
                  <a:schemeClr val="tx2">
                    <a:lumMod val="60000"/>
                    <a:lumOff val="40000"/>
                  </a:schemeClr>
                </a:solidFill>
                <a:latin typeface="Arial" charset="0"/>
              </a:rPr>
              <a:t>Versión </a:t>
            </a:r>
            <a:r>
              <a:rPr lang="es-ES_tradnl" sz="2400" b="1" i="1" dirty="0">
                <a:solidFill>
                  <a:schemeClr val="tx2">
                    <a:lumMod val="60000"/>
                    <a:lumOff val="40000"/>
                  </a:schemeClr>
                </a:solidFill>
                <a:latin typeface="Arial" charset="0"/>
                <a:sym typeface="Wingdings 3"/>
              </a:rPr>
              <a:t> </a:t>
            </a:r>
            <a:r>
              <a:rPr lang="es-ES_tradnl" sz="2400" b="1" i="1" dirty="0" smtClean="0">
                <a:solidFill>
                  <a:schemeClr val="tx2">
                    <a:lumMod val="60000"/>
                    <a:lumOff val="40000"/>
                  </a:schemeClr>
                </a:solidFill>
                <a:latin typeface="Arial" charset="0"/>
              </a:rPr>
              <a:t>ALOHA </a:t>
            </a:r>
            <a:r>
              <a:rPr lang="es-ES_tradnl" sz="2400" b="1" i="1" dirty="0" err="1" smtClean="0">
                <a:solidFill>
                  <a:schemeClr val="tx2">
                    <a:lumMod val="60000"/>
                    <a:lumOff val="40000"/>
                  </a:schemeClr>
                </a:solidFill>
                <a:latin typeface="Arial" charset="0"/>
              </a:rPr>
              <a:t>ranurado</a:t>
            </a:r>
            <a:r>
              <a:rPr lang="es-ES_tradnl" sz="2400" b="1" i="1" dirty="0" smtClean="0">
                <a:solidFill>
                  <a:schemeClr val="tx2">
                    <a:lumMod val="60000"/>
                    <a:lumOff val="40000"/>
                  </a:schemeClr>
                </a:solidFill>
                <a:latin typeface="Arial" charset="0"/>
              </a:rPr>
              <a:t>, mientras que al original se lo denomina ALOHA puro.</a:t>
            </a:r>
          </a:p>
        </p:txBody>
      </p:sp>
      <p:sp>
        <p:nvSpPr>
          <p:cNvPr id="20484" name="Rectangle 4"/>
          <p:cNvSpPr>
            <a:spLocks noChangeArrowheads="1"/>
          </p:cNvSpPr>
          <p:nvPr/>
        </p:nvSpPr>
        <p:spPr bwMode="auto">
          <a:xfrm>
            <a:off x="2252663" y="1871663"/>
            <a:ext cx="9144000" cy="0"/>
          </a:xfrm>
          <a:prstGeom prst="rect">
            <a:avLst/>
          </a:prstGeom>
          <a:noFill/>
          <a:ln w="9525">
            <a:noFill/>
            <a:miter lim="800000"/>
            <a:headEnd/>
            <a:tailEnd/>
          </a:ln>
        </p:spPr>
        <p:txBody>
          <a:bodyPr>
            <a:spAutoFit/>
          </a:bodyPr>
          <a:lstStyle/>
          <a:p>
            <a:pPr algn="l">
              <a:buFontTx/>
              <a:buNone/>
            </a:pPr>
            <a:endParaRPr lang="es-ES" b="0" i="0">
              <a:solidFill>
                <a:schemeClr val="tx1"/>
              </a:solidFill>
              <a:effectLst/>
              <a:latin typeface="Times New Roman" pitchFamily="18" charset="0"/>
            </a:endParaRPr>
          </a:p>
        </p:txBody>
      </p:sp>
      <p:pic>
        <p:nvPicPr>
          <p:cNvPr id="20485" name="Picture 5" descr="Aloha ranurado"/>
          <p:cNvPicPr>
            <a:picLocks noChangeAspect="1" noChangeArrowheads="1"/>
          </p:cNvPicPr>
          <p:nvPr/>
        </p:nvPicPr>
        <p:blipFill>
          <a:blip r:embed="rId2" cstate="print"/>
          <a:srcRect/>
          <a:stretch>
            <a:fillRect/>
          </a:stretch>
        </p:blipFill>
        <p:spPr bwMode="auto">
          <a:xfrm>
            <a:off x="311646" y="764704"/>
            <a:ext cx="8305800" cy="3365847"/>
          </a:xfrm>
          <a:prstGeom prst="rect">
            <a:avLst/>
          </a:prstGeom>
          <a:solidFill>
            <a:schemeClr val="bg1"/>
          </a:solidFill>
          <a:ln w="76200">
            <a:solidFill>
              <a:schemeClr val="accent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4850"/>
                                        </p:tgtEl>
                                        <p:attrNameLst>
                                          <p:attrName>style.visibility</p:attrName>
                                        </p:attrNameLst>
                                      </p:cBhvr>
                                      <p:to>
                                        <p:strVal val="visible"/>
                                      </p:to>
                                    </p:set>
                                    <p:anim calcmode="lin" valueType="num">
                                      <p:cBhvr additive="base">
                                        <p:cTn id="7" dur="500" fill="hold"/>
                                        <p:tgtEl>
                                          <p:spTgt spid="334850"/>
                                        </p:tgtEl>
                                        <p:attrNameLst>
                                          <p:attrName>ppt_x</p:attrName>
                                        </p:attrNameLst>
                                      </p:cBhvr>
                                      <p:tavLst>
                                        <p:tav tm="0">
                                          <p:val>
                                            <p:strVal val="#ppt_x"/>
                                          </p:val>
                                        </p:tav>
                                        <p:tav tm="100000">
                                          <p:val>
                                            <p:strVal val="#ppt_x"/>
                                          </p:val>
                                        </p:tav>
                                      </p:tavLst>
                                    </p:anim>
                                    <p:anim calcmode="lin" valueType="num">
                                      <p:cBhvr additive="base">
                                        <p:cTn id="8" dur="500" fill="hold"/>
                                        <p:tgtEl>
                                          <p:spTgt spid="3348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20485"/>
                                        </p:tgtEl>
                                        <p:attrNameLst>
                                          <p:attrName>style.visibility</p:attrName>
                                        </p:attrNameLst>
                                      </p:cBhvr>
                                      <p:to>
                                        <p:strVal val="visible"/>
                                      </p:to>
                                    </p:set>
                                    <p:animEffect transition="in" filter="circle(in)">
                                      <p:cBhvr>
                                        <p:cTn id="13" dur="2000"/>
                                        <p:tgtEl>
                                          <p:spTgt spid="20485"/>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20483">
                                            <p:bg/>
                                          </p:spTgt>
                                        </p:tgtEl>
                                        <p:attrNameLst>
                                          <p:attrName>style.visibility</p:attrName>
                                        </p:attrNameLst>
                                      </p:cBhvr>
                                      <p:to>
                                        <p:strVal val="visible"/>
                                      </p:to>
                                    </p:set>
                                    <p:animEffect transition="in" filter="circle(in)">
                                      <p:cBhvr>
                                        <p:cTn id="18" dur="2000"/>
                                        <p:tgtEl>
                                          <p:spTgt spid="20483">
                                            <p:bg/>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20483">
                                            <p:txEl>
                                              <p:pRg st="0" end="0"/>
                                            </p:txEl>
                                          </p:spTgt>
                                        </p:tgtEl>
                                        <p:attrNameLst>
                                          <p:attrName>style.visibility</p:attrName>
                                        </p:attrNameLst>
                                      </p:cBhvr>
                                      <p:to>
                                        <p:strVal val="visible"/>
                                      </p:to>
                                    </p:set>
                                    <p:animEffect transition="in" filter="circle(in)">
                                      <p:cBhvr>
                                        <p:cTn id="23" dur="2000"/>
                                        <p:tgtEl>
                                          <p:spTgt spid="2048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20483">
                                            <p:txEl>
                                              <p:pRg st="1" end="1"/>
                                            </p:txEl>
                                          </p:spTgt>
                                        </p:tgtEl>
                                        <p:attrNameLst>
                                          <p:attrName>style.visibility</p:attrName>
                                        </p:attrNameLst>
                                      </p:cBhvr>
                                      <p:to>
                                        <p:strVal val="visible"/>
                                      </p:to>
                                    </p:set>
                                    <p:animEffect transition="in" filter="circle(in)">
                                      <p:cBhvr>
                                        <p:cTn id="28" dur="2000"/>
                                        <p:tgtEl>
                                          <p:spTgt spid="2048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20483">
                                            <p:txEl>
                                              <p:pRg st="2" end="2"/>
                                            </p:txEl>
                                          </p:spTgt>
                                        </p:tgtEl>
                                        <p:attrNameLst>
                                          <p:attrName>style.visibility</p:attrName>
                                        </p:attrNameLst>
                                      </p:cBhvr>
                                      <p:to>
                                        <p:strVal val="visible"/>
                                      </p:to>
                                    </p:set>
                                    <p:animEffect transition="in" filter="circle(in)">
                                      <p:cBhvr>
                                        <p:cTn id="33" dur="2000"/>
                                        <p:tgtEl>
                                          <p:spTgt spid="204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0" grpId="0" animBg="1"/>
      <p:bldP spid="20483"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3" descr="Rendimiento aloha puro vs ranurado"/>
          <p:cNvPicPr>
            <a:picLocks noChangeAspect="1" noChangeArrowheads="1"/>
          </p:cNvPicPr>
          <p:nvPr/>
        </p:nvPicPr>
        <p:blipFill>
          <a:blip r:embed="rId2" cstate="print"/>
          <a:srcRect/>
          <a:stretch>
            <a:fillRect/>
          </a:stretch>
        </p:blipFill>
        <p:spPr bwMode="auto">
          <a:xfrm>
            <a:off x="1600200" y="4048125"/>
            <a:ext cx="6019800" cy="2809875"/>
          </a:xfrm>
          <a:prstGeom prst="rect">
            <a:avLst/>
          </a:prstGeom>
          <a:solidFill>
            <a:schemeClr val="bg1"/>
          </a:solidFill>
          <a:ln w="76200">
            <a:solidFill>
              <a:schemeClr val="accent1"/>
            </a:solidFill>
            <a:miter lim="800000"/>
            <a:headEnd/>
            <a:tailEnd/>
          </a:ln>
        </p:spPr>
      </p:pic>
      <p:sp>
        <p:nvSpPr>
          <p:cNvPr id="335874" name="Rectangle 2"/>
          <p:cNvSpPr>
            <a:spLocks noGrp="1" noChangeArrowheads="1"/>
          </p:cNvSpPr>
          <p:nvPr>
            <p:ph type="title"/>
          </p:nvPr>
        </p:nvSpPr>
        <p:spPr>
          <a:xfrm>
            <a:off x="1115616" y="0"/>
            <a:ext cx="7266384" cy="762000"/>
          </a:xfrm>
          <a:solidFill>
            <a:schemeClr val="bg1"/>
          </a:solidFill>
          <a:ln w="76200" cap="flat">
            <a:solidFill>
              <a:schemeClr val="accent1"/>
            </a:solidFill>
          </a:ln>
        </p:spPr>
        <p:txBody>
          <a:bodyPr/>
          <a:lstStyle/>
          <a:p>
            <a:pPr>
              <a:defRPr/>
            </a:pPr>
            <a:r>
              <a:rPr lang="es-ES" b="1" i="1" smtClean="0">
                <a:solidFill>
                  <a:schemeClr val="accent1"/>
                </a:solidFill>
                <a:effectLst>
                  <a:outerShdw blurRad="38100" dist="38100" dir="2700000" algn="tl">
                    <a:srgbClr val="000000"/>
                  </a:outerShdw>
                </a:effectLst>
                <a:latin typeface="Arial" pitchFamily="34" charset="0"/>
              </a:rPr>
              <a:t>Sistema Alohanet</a:t>
            </a:r>
          </a:p>
        </p:txBody>
      </p:sp>
      <p:sp>
        <p:nvSpPr>
          <p:cNvPr id="335875" name="Rectangle 3"/>
          <p:cNvSpPr>
            <a:spLocks noGrp="1" noChangeArrowheads="1"/>
          </p:cNvSpPr>
          <p:nvPr>
            <p:ph type="body" idx="1"/>
          </p:nvPr>
        </p:nvSpPr>
        <p:spPr>
          <a:xfrm>
            <a:off x="0" y="838200"/>
            <a:ext cx="8763000" cy="685800"/>
          </a:xfrm>
          <a:solidFill>
            <a:schemeClr val="bg1"/>
          </a:solidFill>
          <a:ln w="76200" cap="flat">
            <a:solidFill>
              <a:schemeClr val="accent1"/>
            </a:solidFill>
          </a:ln>
        </p:spPr>
        <p:txBody>
          <a:bodyPr anchor="ctr"/>
          <a:lstStyle/>
          <a:p>
            <a:pPr marL="0" indent="0" algn="ctr">
              <a:spcBef>
                <a:spcPct val="0"/>
              </a:spcBef>
              <a:buFontTx/>
              <a:buNone/>
              <a:defRPr/>
            </a:pPr>
            <a:r>
              <a:rPr lang="es-ES_tradnl" sz="2800" b="1" i="1" dirty="0" smtClean="0">
                <a:solidFill>
                  <a:schemeClr val="accent1"/>
                </a:solidFill>
                <a:effectLst>
                  <a:outerShdw blurRad="38100" dist="38100" dir="2700000" algn="tl">
                    <a:srgbClr val="000000"/>
                  </a:outerShdw>
                </a:effectLst>
                <a:latin typeface="Arial" pitchFamily="34" charset="0"/>
              </a:rPr>
              <a:t>Rendimiento del sistema según estimó </a:t>
            </a:r>
            <a:r>
              <a:rPr lang="es-ES_tradnl" sz="2800" b="1" i="1" dirty="0" err="1" smtClean="0">
                <a:solidFill>
                  <a:schemeClr val="accent1"/>
                </a:solidFill>
                <a:effectLst>
                  <a:outerShdw blurRad="38100" dist="38100" dir="2700000" algn="tl">
                    <a:srgbClr val="000000"/>
                  </a:outerShdw>
                </a:effectLst>
                <a:latin typeface="Arial" pitchFamily="34" charset="0"/>
              </a:rPr>
              <a:t>Abramson</a:t>
            </a:r>
            <a:r>
              <a:rPr lang="es-ES_tradnl" sz="2400" b="1" i="1" dirty="0" smtClean="0">
                <a:solidFill>
                  <a:schemeClr val="accent1"/>
                </a:solidFill>
                <a:effectLst>
                  <a:outerShdw blurRad="38100" dist="38100" dir="2700000" algn="tl">
                    <a:srgbClr val="000000"/>
                  </a:outerShdw>
                </a:effectLst>
                <a:latin typeface="Arial" pitchFamily="34" charset="0"/>
              </a:rPr>
              <a:t>  </a:t>
            </a:r>
            <a:endParaRPr lang="es-ES" sz="2400" b="1" i="1" dirty="0" smtClean="0">
              <a:solidFill>
                <a:schemeClr val="accent1"/>
              </a:solidFill>
              <a:effectLst>
                <a:outerShdw blurRad="38100" dist="38100" dir="2700000" algn="tl">
                  <a:srgbClr val="000000"/>
                </a:outerShdw>
              </a:effectLst>
              <a:latin typeface="Arial" pitchFamily="34" charset="0"/>
            </a:endParaRPr>
          </a:p>
        </p:txBody>
      </p:sp>
      <p:graphicFrame>
        <p:nvGraphicFramePr>
          <p:cNvPr id="335930" name="Group 58"/>
          <p:cNvGraphicFramePr>
            <a:graphicFrameLocks noGrp="1"/>
          </p:cNvGraphicFramePr>
          <p:nvPr/>
        </p:nvGraphicFramePr>
        <p:xfrm>
          <a:off x="228600" y="1676400"/>
          <a:ext cx="8305800" cy="2209801"/>
        </p:xfrm>
        <a:graphic>
          <a:graphicData uri="http://schemas.openxmlformats.org/drawingml/2006/table">
            <a:tbl>
              <a:tblPr/>
              <a:tblGrid>
                <a:gridCol w="2689225">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3559175">
                  <a:extLst>
                    <a:ext uri="{9D8B030D-6E8A-4147-A177-3AD203B41FA5}">
                      <a16:colId xmlns:a16="http://schemas.microsoft.com/office/drawing/2014/main" val="20002"/>
                    </a:ext>
                  </a:extLst>
                </a:gridCol>
              </a:tblGrid>
              <a:tr h="7477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s-AR" sz="2400" b="1" i="1" u="none" strike="noStrike" cap="none" normalizeH="0" baseline="0" dirty="0" smtClean="0">
                        <a:ln>
                          <a:noFill/>
                        </a:ln>
                        <a:solidFill>
                          <a:schemeClr val="accent1"/>
                        </a:solidFill>
                        <a:effectLst/>
                        <a:latin typeface="Arial"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400" b="1" i="1" u="none" strike="noStrike" cap="none" normalizeH="0" baseline="0" dirty="0" smtClean="0">
                          <a:ln>
                            <a:noFill/>
                          </a:ln>
                          <a:solidFill>
                            <a:schemeClr val="accent1"/>
                          </a:solidFill>
                          <a:effectLst/>
                          <a:latin typeface="Arial" pitchFamily="34" charset="0"/>
                        </a:rPr>
                        <a:t>Rendimiento</a:t>
                      </a:r>
                      <a:endParaRPr kumimoji="0" lang="es-ES" sz="2400" b="1" i="1" u="none" strike="noStrike" cap="none" normalizeH="0" baseline="0" dirty="0" smtClean="0">
                        <a:ln>
                          <a:noFill/>
                        </a:ln>
                        <a:solidFill>
                          <a:schemeClr val="accent1"/>
                        </a:solidFill>
                        <a:effectLst/>
                        <a:latin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400" b="1" i="1" u="none" strike="noStrike" cap="none" normalizeH="0" baseline="0" smtClean="0">
                          <a:ln>
                            <a:noFill/>
                          </a:ln>
                          <a:solidFill>
                            <a:schemeClr val="accent1"/>
                          </a:solidFill>
                          <a:effectLst/>
                          <a:latin typeface="Arial" pitchFamily="34" charset="0"/>
                        </a:rPr>
                        <a:t>Ocupación del canal</a:t>
                      </a:r>
                      <a:endParaRPr kumimoji="0" lang="es-ES" sz="2400" b="1" i="1" u="none" strike="noStrike" cap="none" normalizeH="0" baseline="0" smtClean="0">
                        <a:ln>
                          <a:noFill/>
                        </a:ln>
                        <a:solidFill>
                          <a:schemeClr val="accent1"/>
                        </a:solidFill>
                        <a:effectLst/>
                        <a:latin typeface="Arial"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7318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400" b="1" i="1" u="none" strike="noStrike" cap="none" normalizeH="0" baseline="0" smtClean="0">
                          <a:ln>
                            <a:noFill/>
                          </a:ln>
                          <a:solidFill>
                            <a:schemeClr val="accent1"/>
                          </a:solidFill>
                          <a:effectLst/>
                          <a:latin typeface="Arial" pitchFamily="34" charset="0"/>
                        </a:rPr>
                        <a:t>ALOHA puro</a:t>
                      </a:r>
                      <a:endParaRPr kumimoji="0" lang="es-ES" sz="2400" b="1" i="1" u="none" strike="noStrike" cap="none" normalizeH="0" baseline="0" smtClean="0">
                        <a:ln>
                          <a:noFill/>
                        </a:ln>
                        <a:solidFill>
                          <a:schemeClr val="accent1"/>
                        </a:solidFill>
                        <a:effectLst/>
                        <a:latin typeface="Arial"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400" b="1" i="1" u="none" strike="noStrike" cap="none" normalizeH="0" baseline="0" smtClean="0">
                          <a:ln>
                            <a:noFill/>
                          </a:ln>
                          <a:solidFill>
                            <a:schemeClr val="accent1"/>
                          </a:solidFill>
                          <a:effectLst/>
                          <a:latin typeface="Arial" pitchFamily="34" charset="0"/>
                        </a:rPr>
                        <a:t>18.4 %</a:t>
                      </a:r>
                      <a:endParaRPr kumimoji="0" lang="es-ES" sz="2400" b="1" i="1" u="none" strike="noStrike" cap="none" normalizeH="0" baseline="0" smtClean="0">
                        <a:ln>
                          <a:noFill/>
                        </a:ln>
                        <a:solidFill>
                          <a:schemeClr val="accent1"/>
                        </a:solidFill>
                        <a:effectLst/>
                        <a:latin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400" b="1" i="1" u="none" strike="noStrike" cap="none" normalizeH="0" baseline="0" smtClean="0">
                          <a:ln>
                            <a:noFill/>
                          </a:ln>
                          <a:solidFill>
                            <a:schemeClr val="accent1"/>
                          </a:solidFill>
                          <a:effectLst/>
                          <a:latin typeface="Arial" pitchFamily="34" charset="0"/>
                        </a:rPr>
                        <a:t>50 %</a:t>
                      </a:r>
                      <a:endParaRPr kumimoji="0" lang="es-ES" sz="2400" b="1" i="1" u="none" strike="noStrike" cap="none" normalizeH="0" baseline="0" smtClean="0">
                        <a:ln>
                          <a:noFill/>
                        </a:ln>
                        <a:solidFill>
                          <a:schemeClr val="accent1"/>
                        </a:solidFill>
                        <a:effectLst/>
                        <a:latin typeface="Arial"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302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400" b="1" i="1" u="none" strike="noStrike" cap="none" normalizeH="0" baseline="0" smtClean="0">
                          <a:ln>
                            <a:noFill/>
                          </a:ln>
                          <a:solidFill>
                            <a:schemeClr val="accent1"/>
                          </a:solidFill>
                          <a:effectLst/>
                          <a:latin typeface="Arial" pitchFamily="34" charset="0"/>
                        </a:rPr>
                        <a:t>ALOHA ranurado</a:t>
                      </a:r>
                      <a:endParaRPr kumimoji="0" lang="es-ES" sz="2400" b="1" i="1" u="none" strike="noStrike" cap="none" normalizeH="0" baseline="0" smtClean="0">
                        <a:ln>
                          <a:noFill/>
                        </a:ln>
                        <a:solidFill>
                          <a:schemeClr val="accent1"/>
                        </a:solidFill>
                        <a:effectLst/>
                        <a:latin typeface="Arial"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400" b="1" i="1" u="none" strike="noStrike" cap="none" normalizeH="0" baseline="0" smtClean="0">
                          <a:ln>
                            <a:noFill/>
                          </a:ln>
                          <a:solidFill>
                            <a:schemeClr val="accent1"/>
                          </a:solidFill>
                          <a:effectLst/>
                          <a:latin typeface="Arial" pitchFamily="34" charset="0"/>
                        </a:rPr>
                        <a:t>36.8 %</a:t>
                      </a:r>
                      <a:endParaRPr kumimoji="0" lang="es-ES" sz="2400" b="1" i="1" u="none" strike="noStrike" cap="none" normalizeH="0" baseline="0" smtClean="0">
                        <a:ln>
                          <a:noFill/>
                        </a:ln>
                        <a:solidFill>
                          <a:schemeClr val="accent1"/>
                        </a:solidFill>
                        <a:effectLst/>
                        <a:latin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400" b="1" i="1" u="none" strike="noStrike" cap="none" normalizeH="0" baseline="0" dirty="0" smtClean="0">
                          <a:ln>
                            <a:noFill/>
                          </a:ln>
                          <a:solidFill>
                            <a:schemeClr val="accent1"/>
                          </a:solidFill>
                          <a:effectLst/>
                          <a:latin typeface="Arial" pitchFamily="34" charset="0"/>
                        </a:rPr>
                        <a:t>100 %</a:t>
                      </a:r>
                      <a:endParaRPr kumimoji="0" lang="es-ES" sz="2400" b="1" i="1" u="none" strike="noStrike" cap="none" normalizeH="0" baseline="0" dirty="0" smtClean="0">
                        <a:ln>
                          <a:noFill/>
                        </a:ln>
                        <a:solidFill>
                          <a:schemeClr val="accent1"/>
                        </a:solidFill>
                        <a:effectLst/>
                        <a:latin typeface="Arial"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21527" name="Rectangle 22"/>
          <p:cNvSpPr>
            <a:spLocks noChangeArrowheads="1"/>
          </p:cNvSpPr>
          <p:nvPr/>
        </p:nvSpPr>
        <p:spPr bwMode="auto">
          <a:xfrm>
            <a:off x="2400300" y="2416175"/>
            <a:ext cx="9144000" cy="0"/>
          </a:xfrm>
          <a:prstGeom prst="rect">
            <a:avLst/>
          </a:prstGeom>
          <a:noFill/>
          <a:ln w="9525">
            <a:noFill/>
            <a:miter lim="800000"/>
            <a:headEnd/>
            <a:tailEnd/>
          </a:ln>
        </p:spPr>
        <p:txBody>
          <a:bodyPr>
            <a:spAutoFit/>
          </a:bodyPr>
          <a:lstStyle/>
          <a:p>
            <a:pPr algn="l">
              <a:buFontTx/>
              <a:buNone/>
            </a:pPr>
            <a:endParaRPr lang="es-ES" b="0" i="0">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5874"/>
                                        </p:tgtEl>
                                        <p:attrNameLst>
                                          <p:attrName>style.visibility</p:attrName>
                                        </p:attrNameLst>
                                      </p:cBhvr>
                                      <p:to>
                                        <p:strVal val="visible"/>
                                      </p:to>
                                    </p:set>
                                    <p:anim calcmode="lin" valueType="num">
                                      <p:cBhvr additive="base">
                                        <p:cTn id="7" dur="500" fill="hold"/>
                                        <p:tgtEl>
                                          <p:spTgt spid="335874"/>
                                        </p:tgtEl>
                                        <p:attrNameLst>
                                          <p:attrName>ppt_x</p:attrName>
                                        </p:attrNameLst>
                                      </p:cBhvr>
                                      <p:tavLst>
                                        <p:tav tm="0">
                                          <p:val>
                                            <p:strVal val="#ppt_x"/>
                                          </p:val>
                                        </p:tav>
                                        <p:tav tm="100000">
                                          <p:val>
                                            <p:strVal val="#ppt_x"/>
                                          </p:val>
                                        </p:tav>
                                      </p:tavLst>
                                    </p:anim>
                                    <p:anim calcmode="lin" valueType="num">
                                      <p:cBhvr additive="base">
                                        <p:cTn id="8" dur="500" fill="hold"/>
                                        <p:tgtEl>
                                          <p:spTgt spid="3358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35875">
                                            <p:bg/>
                                          </p:spTgt>
                                        </p:tgtEl>
                                        <p:attrNameLst>
                                          <p:attrName>style.visibility</p:attrName>
                                        </p:attrNameLst>
                                      </p:cBhvr>
                                      <p:to>
                                        <p:strVal val="visible"/>
                                      </p:to>
                                    </p:set>
                                    <p:animEffect transition="in" filter="fade">
                                      <p:cBhvr>
                                        <p:cTn id="13" dur="500"/>
                                        <p:tgtEl>
                                          <p:spTgt spid="335875">
                                            <p:bg/>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35875">
                                            <p:txEl>
                                              <p:pRg st="0" end="0"/>
                                            </p:txEl>
                                          </p:spTgt>
                                        </p:tgtEl>
                                        <p:attrNameLst>
                                          <p:attrName>style.visibility</p:attrName>
                                        </p:attrNameLst>
                                      </p:cBhvr>
                                      <p:to>
                                        <p:strVal val="visible"/>
                                      </p:to>
                                    </p:set>
                                    <p:animEffect transition="in" filter="fade">
                                      <p:cBhvr>
                                        <p:cTn id="18" dur="500"/>
                                        <p:tgtEl>
                                          <p:spTgt spid="33587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335930"/>
                                        </p:tgtEl>
                                        <p:attrNameLst>
                                          <p:attrName>style.visibility</p:attrName>
                                        </p:attrNameLst>
                                      </p:cBhvr>
                                      <p:to>
                                        <p:strVal val="visible"/>
                                      </p:to>
                                    </p:set>
                                    <p:animEffect transition="in" filter="circle(in)">
                                      <p:cBhvr>
                                        <p:cTn id="23" dur="2000"/>
                                        <p:tgtEl>
                                          <p:spTgt spid="33593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21506"/>
                                        </p:tgtEl>
                                        <p:attrNameLst>
                                          <p:attrName>style.visibility</p:attrName>
                                        </p:attrNameLst>
                                      </p:cBhvr>
                                      <p:to>
                                        <p:strVal val="visible"/>
                                      </p:to>
                                    </p:set>
                                    <p:animEffect transition="in" filter="wipe(down)">
                                      <p:cBhvr>
                                        <p:cTn id="28" dur="500"/>
                                        <p:tgtEl>
                                          <p:spTgt spid="2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4" grpId="0" animBg="1"/>
      <p:bldP spid="335875"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a:xfrm>
            <a:off x="685800" y="304800"/>
            <a:ext cx="7772400" cy="1143000"/>
          </a:xfrm>
          <a:solidFill>
            <a:schemeClr val="bg1"/>
          </a:solidFill>
          <a:ln w="76200" cap="flat">
            <a:solidFill>
              <a:schemeClr val="accent1"/>
            </a:solidFill>
          </a:ln>
        </p:spPr>
        <p:txBody>
          <a:bodyPr/>
          <a:lstStyle/>
          <a:p>
            <a:pPr>
              <a:defRPr/>
            </a:pPr>
            <a:r>
              <a:rPr lang="es-ES_tradnl" b="1" i="1" smtClean="0">
                <a:solidFill>
                  <a:schemeClr val="accent1"/>
                </a:solidFill>
                <a:effectLst>
                  <a:outerShdw blurRad="38100" dist="38100" dir="2700000" algn="tl">
                    <a:srgbClr val="000000"/>
                  </a:outerShdw>
                </a:effectLst>
                <a:latin typeface="Arial" pitchFamily="34" charset="0"/>
              </a:rPr>
              <a:t>Sistema Alohanet</a:t>
            </a:r>
            <a:endParaRPr lang="es-ES" b="1" i="1" smtClean="0">
              <a:solidFill>
                <a:schemeClr val="accent1"/>
              </a:solidFill>
              <a:effectLst>
                <a:outerShdw blurRad="38100" dist="38100" dir="2700000" algn="tl">
                  <a:srgbClr val="000000"/>
                </a:outerShdw>
              </a:effectLst>
              <a:latin typeface="Arial" pitchFamily="34" charset="0"/>
            </a:endParaRPr>
          </a:p>
        </p:txBody>
      </p:sp>
      <p:sp>
        <p:nvSpPr>
          <p:cNvPr id="336899" name="Rectangle 3"/>
          <p:cNvSpPr>
            <a:spLocks noGrp="1" noChangeArrowheads="1"/>
          </p:cNvSpPr>
          <p:nvPr>
            <p:ph type="body" idx="1"/>
          </p:nvPr>
        </p:nvSpPr>
        <p:spPr>
          <a:xfrm>
            <a:off x="304800" y="1676400"/>
            <a:ext cx="8458200" cy="5181600"/>
          </a:xfrm>
          <a:solidFill>
            <a:schemeClr val="bg1"/>
          </a:solidFill>
          <a:ln w="76200" cap="flat">
            <a:solidFill>
              <a:schemeClr val="accent1"/>
            </a:solidFill>
          </a:ln>
        </p:spPr>
        <p:txBody>
          <a:bodyPr anchor="ctr"/>
          <a:lstStyle/>
          <a:p>
            <a:pPr marL="0" indent="0" algn="just">
              <a:spcBef>
                <a:spcPct val="0"/>
              </a:spcBef>
              <a:buFontTx/>
              <a:buNone/>
              <a:defRPr/>
            </a:pPr>
            <a:r>
              <a:rPr lang="es-ES_tradnl" sz="2800" b="1" i="1" dirty="0" smtClean="0">
                <a:solidFill>
                  <a:schemeClr val="accent1"/>
                </a:solidFill>
                <a:effectLst>
                  <a:outerShdw blurRad="38100" dist="38100" dir="2700000" algn="tl">
                    <a:srgbClr val="000000"/>
                  </a:outerShdw>
                </a:effectLst>
                <a:latin typeface="Arial" pitchFamily="34" charset="0"/>
              </a:rPr>
              <a:t>Hoy en día se utiliza este sistema donde no es posible o práctico la detección de colisiones.</a:t>
            </a:r>
          </a:p>
          <a:p>
            <a:pPr marL="0" indent="0" algn="ctr">
              <a:spcBef>
                <a:spcPct val="0"/>
              </a:spcBef>
              <a:buFontTx/>
              <a:buNone/>
              <a:defRPr/>
            </a:pPr>
            <a:endParaRPr lang="es-ES_tradnl" sz="2800" b="1" i="1" dirty="0" smtClean="0">
              <a:solidFill>
                <a:schemeClr val="accent1"/>
              </a:solidFill>
              <a:effectLst>
                <a:outerShdw blurRad="38100" dist="38100" dir="2700000" algn="tl">
                  <a:srgbClr val="000000"/>
                </a:outerShdw>
              </a:effectLst>
              <a:latin typeface="Arial" pitchFamily="34" charset="0"/>
            </a:endParaRPr>
          </a:p>
          <a:p>
            <a:pPr marL="0" indent="0" algn="ctr">
              <a:spcBef>
                <a:spcPct val="0"/>
              </a:spcBef>
              <a:buFontTx/>
              <a:buNone/>
              <a:defRPr/>
            </a:pPr>
            <a:endParaRPr lang="es-ES_tradnl" sz="2800" b="1" i="1" dirty="0" smtClean="0">
              <a:solidFill>
                <a:schemeClr val="accent1"/>
              </a:solidFill>
              <a:effectLst>
                <a:outerShdw blurRad="38100" dist="38100" dir="2700000" algn="tl">
                  <a:srgbClr val="000000"/>
                </a:outerShdw>
              </a:effectLst>
              <a:latin typeface="Arial" pitchFamily="34" charset="0"/>
            </a:endParaRPr>
          </a:p>
          <a:p>
            <a:pPr marL="0" lvl="1" indent="0">
              <a:spcBef>
                <a:spcPct val="0"/>
              </a:spcBef>
              <a:buFont typeface="Wingdings 3" pitchFamily="18" charset="2"/>
              <a:buChar char="²"/>
              <a:defRPr/>
            </a:pPr>
            <a:r>
              <a:rPr lang="es-ES_tradnl" b="1" i="1" dirty="0" smtClean="0">
                <a:solidFill>
                  <a:schemeClr val="accent1"/>
                </a:solidFill>
                <a:effectLst>
                  <a:outerShdw blurRad="38100" dist="38100" dir="2700000" algn="tl">
                    <a:srgbClr val="000000"/>
                  </a:outerShdw>
                </a:effectLst>
                <a:latin typeface="Arial" pitchFamily="34" charset="0"/>
              </a:rPr>
              <a:t>Redes satelitales </a:t>
            </a:r>
            <a:r>
              <a:rPr lang="es-ES_tradnl" b="1" i="1" dirty="0" smtClean="0">
                <a:solidFill>
                  <a:schemeClr val="accent1"/>
                </a:solidFill>
                <a:effectLst>
                  <a:outerShdw blurRad="38100" dist="38100" dir="2700000" algn="tl">
                    <a:srgbClr val="000000"/>
                  </a:outerShdw>
                </a:effectLst>
                <a:latin typeface="Arial" pitchFamily="34" charset="0"/>
                <a:sym typeface="Wingdings 3"/>
              </a:rPr>
              <a:t></a:t>
            </a:r>
            <a:endParaRPr lang="es-ES_tradnl" b="1" i="1" dirty="0" smtClean="0">
              <a:solidFill>
                <a:schemeClr val="accent1"/>
              </a:solidFill>
              <a:effectLst>
                <a:outerShdw blurRad="38100" dist="38100" dir="2700000" algn="tl">
                  <a:srgbClr val="000000"/>
                </a:outerShdw>
              </a:effectLst>
              <a:latin typeface="Arial" pitchFamily="34" charset="0"/>
            </a:endParaRPr>
          </a:p>
          <a:p>
            <a:pPr marL="0" lvl="1" indent="0">
              <a:spcBef>
                <a:spcPct val="0"/>
              </a:spcBef>
              <a:buFont typeface="Wingdings 3" pitchFamily="18" charset="2"/>
              <a:buChar char="²"/>
              <a:defRPr/>
            </a:pPr>
            <a:endParaRPr lang="es-ES_tradnl" b="1" i="1" dirty="0" smtClean="0">
              <a:solidFill>
                <a:schemeClr val="accent1"/>
              </a:solidFill>
              <a:effectLst>
                <a:outerShdw blurRad="38100" dist="38100" dir="2700000" algn="tl">
                  <a:srgbClr val="000000"/>
                </a:outerShdw>
              </a:effectLst>
              <a:latin typeface="Arial" pitchFamily="34" charset="0"/>
            </a:endParaRPr>
          </a:p>
          <a:p>
            <a:pPr marL="0" lvl="1" indent="0">
              <a:spcBef>
                <a:spcPct val="0"/>
              </a:spcBef>
              <a:buFont typeface="Wingdings 3" pitchFamily="18" charset="2"/>
              <a:buChar char="²"/>
              <a:defRPr/>
            </a:pPr>
            <a:endParaRPr lang="es-ES_tradnl" b="1" i="1" dirty="0" smtClean="0">
              <a:solidFill>
                <a:schemeClr val="accent1"/>
              </a:solidFill>
              <a:effectLst>
                <a:outerShdw blurRad="38100" dist="38100" dir="2700000" algn="tl">
                  <a:srgbClr val="000000"/>
                </a:outerShdw>
              </a:effectLst>
              <a:latin typeface="Arial" pitchFamily="34" charset="0"/>
            </a:endParaRPr>
          </a:p>
          <a:p>
            <a:pPr marL="0" lvl="1" indent="0">
              <a:spcBef>
                <a:spcPct val="0"/>
              </a:spcBef>
              <a:buFont typeface="Wingdings 3" pitchFamily="18" charset="2"/>
              <a:buChar char="²"/>
              <a:defRPr/>
            </a:pPr>
            <a:r>
              <a:rPr lang="es-ES" b="1" i="1" dirty="0" smtClean="0">
                <a:solidFill>
                  <a:schemeClr val="accent1"/>
                </a:solidFill>
                <a:effectLst>
                  <a:outerShdw blurRad="38100" dist="38100" dir="2700000" algn="tl">
                    <a:srgbClr val="000000"/>
                  </a:outerShdw>
                </a:effectLst>
                <a:latin typeface="Arial" pitchFamily="34" charset="0"/>
              </a:rPr>
              <a:t>El canal de acceso aleatorio que se utiliza en </a:t>
            </a:r>
            <a:r>
              <a:rPr lang="es-ES_tradnl" b="1" i="1" dirty="0" smtClean="0">
                <a:solidFill>
                  <a:schemeClr val="accent1"/>
                </a:solidFill>
                <a:effectLst>
                  <a:outerShdw blurRad="38100" dist="38100" dir="2700000" algn="tl">
                    <a:srgbClr val="000000"/>
                  </a:outerShdw>
                </a:effectLst>
                <a:latin typeface="Arial" pitchFamily="34" charset="0"/>
              </a:rPr>
              <a:t>telefonía móvil celular </a:t>
            </a:r>
            <a:r>
              <a:rPr lang="es-ES_tradnl" b="1" i="1" dirty="0" smtClean="0">
                <a:solidFill>
                  <a:schemeClr val="accent1"/>
                </a:solidFill>
                <a:effectLst>
                  <a:outerShdw blurRad="38100" dist="38100" dir="2700000" algn="tl">
                    <a:srgbClr val="000000"/>
                  </a:outerShdw>
                </a:effectLst>
                <a:latin typeface="Arial" pitchFamily="34" charset="0"/>
                <a:sym typeface="Wingdings 3"/>
              </a:rPr>
              <a:t></a:t>
            </a:r>
            <a:endParaRPr lang="es-ES_tradnl" sz="2800" b="1" i="1" dirty="0" smtClean="0">
              <a:solidFill>
                <a:schemeClr val="accent1"/>
              </a:solidFill>
              <a:effectLst>
                <a:outerShdw blurRad="38100" dist="38100" dir="2700000" algn="tl">
                  <a:srgbClr val="000000"/>
                </a:outerShdw>
              </a:effectLst>
              <a:latin typeface="Arial" pitchFamily="34" charset="0"/>
            </a:endParaRPr>
          </a:p>
          <a:p>
            <a:pPr marL="0" lvl="1" indent="0" algn="ctr">
              <a:spcBef>
                <a:spcPct val="0"/>
              </a:spcBef>
              <a:buFontTx/>
              <a:buNone/>
              <a:defRPr/>
            </a:pPr>
            <a:endParaRPr lang="es-ES" b="1" i="1" dirty="0" smtClean="0">
              <a:solidFill>
                <a:schemeClr val="accent1"/>
              </a:solidFill>
              <a:effectLst>
                <a:outerShdw blurRad="38100" dist="38100" dir="2700000" algn="tl">
                  <a:srgbClr val="000000"/>
                </a:outerShdw>
              </a:effectLst>
              <a:latin typeface="Arial" pitchFamily="34" charset="0"/>
            </a:endParaRPr>
          </a:p>
        </p:txBody>
      </p:sp>
      <p:pic>
        <p:nvPicPr>
          <p:cNvPr id="1198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3068960"/>
            <a:ext cx="4248150"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981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31902" y="5517232"/>
            <a:ext cx="1138436" cy="1233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6898"/>
                                        </p:tgtEl>
                                        <p:attrNameLst>
                                          <p:attrName>style.visibility</p:attrName>
                                        </p:attrNameLst>
                                      </p:cBhvr>
                                      <p:to>
                                        <p:strVal val="visible"/>
                                      </p:to>
                                    </p:set>
                                    <p:anim calcmode="lin" valueType="num">
                                      <p:cBhvr additive="base">
                                        <p:cTn id="7" dur="500" fill="hold"/>
                                        <p:tgtEl>
                                          <p:spTgt spid="336898"/>
                                        </p:tgtEl>
                                        <p:attrNameLst>
                                          <p:attrName>ppt_x</p:attrName>
                                        </p:attrNameLst>
                                      </p:cBhvr>
                                      <p:tavLst>
                                        <p:tav tm="0">
                                          <p:val>
                                            <p:strVal val="#ppt_x"/>
                                          </p:val>
                                        </p:tav>
                                        <p:tav tm="100000">
                                          <p:val>
                                            <p:strVal val="#ppt_x"/>
                                          </p:val>
                                        </p:tav>
                                      </p:tavLst>
                                    </p:anim>
                                    <p:anim calcmode="lin" valueType="num">
                                      <p:cBhvr additive="base">
                                        <p:cTn id="8" dur="500" fill="hold"/>
                                        <p:tgtEl>
                                          <p:spTgt spid="3368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36899">
                                            <p:bg/>
                                          </p:spTgt>
                                        </p:tgtEl>
                                        <p:attrNameLst>
                                          <p:attrName>style.visibility</p:attrName>
                                        </p:attrNameLst>
                                      </p:cBhvr>
                                      <p:to>
                                        <p:strVal val="visible"/>
                                      </p:to>
                                    </p:set>
                                    <p:animEffect transition="in" filter="circle(in)">
                                      <p:cBhvr>
                                        <p:cTn id="13" dur="2000"/>
                                        <p:tgtEl>
                                          <p:spTgt spid="336899">
                                            <p:bg/>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336899">
                                            <p:txEl>
                                              <p:pRg st="0" end="0"/>
                                            </p:txEl>
                                          </p:spTgt>
                                        </p:tgtEl>
                                        <p:attrNameLst>
                                          <p:attrName>style.visibility</p:attrName>
                                        </p:attrNameLst>
                                      </p:cBhvr>
                                      <p:to>
                                        <p:strVal val="visible"/>
                                      </p:to>
                                    </p:set>
                                    <p:animEffect transition="in" filter="circle(in)">
                                      <p:cBhvr>
                                        <p:cTn id="18" dur="2000"/>
                                        <p:tgtEl>
                                          <p:spTgt spid="336899">
                                            <p:txEl>
                                              <p:pRg st="0" end="0"/>
                                            </p:txEl>
                                          </p:spTgt>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336899">
                                            <p:txEl>
                                              <p:pRg st="3" end="3"/>
                                            </p:txEl>
                                          </p:spTgt>
                                        </p:tgtEl>
                                        <p:attrNameLst>
                                          <p:attrName>style.visibility</p:attrName>
                                        </p:attrNameLst>
                                      </p:cBhvr>
                                      <p:to>
                                        <p:strVal val="visible"/>
                                      </p:to>
                                    </p:set>
                                    <p:animEffect transition="in" filter="circle(in)">
                                      <p:cBhvr>
                                        <p:cTn id="21" dur="2000"/>
                                        <p:tgtEl>
                                          <p:spTgt spid="336899">
                                            <p:txEl>
                                              <p:pRg st="3" end="3"/>
                                            </p:txEl>
                                          </p:spTgt>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336899">
                                            <p:txEl>
                                              <p:pRg st="6" end="6"/>
                                            </p:txEl>
                                          </p:spTgt>
                                        </p:tgtEl>
                                        <p:attrNameLst>
                                          <p:attrName>style.visibility</p:attrName>
                                        </p:attrNameLst>
                                      </p:cBhvr>
                                      <p:to>
                                        <p:strVal val="visible"/>
                                      </p:to>
                                    </p:set>
                                    <p:animEffect transition="in" filter="circle(in)">
                                      <p:cBhvr>
                                        <p:cTn id="24" dur="2000"/>
                                        <p:tgtEl>
                                          <p:spTgt spid="336899">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119810"/>
                                        </p:tgtEl>
                                        <p:attrNameLst>
                                          <p:attrName>style.visibility</p:attrName>
                                        </p:attrNameLst>
                                      </p:cBhvr>
                                      <p:to>
                                        <p:strVal val="visible"/>
                                      </p:to>
                                    </p:set>
                                    <p:animEffect transition="in" filter="circle(in)">
                                      <p:cBhvr>
                                        <p:cTn id="29" dur="2000"/>
                                        <p:tgtEl>
                                          <p:spTgt spid="119810"/>
                                        </p:tgtEl>
                                      </p:cBhvr>
                                    </p:animEffect>
                                  </p:childTnLst>
                                </p:cTn>
                              </p:par>
                              <p:par>
                                <p:cTn id="30" presetID="6" presetClass="entr" presetSubtype="16" fill="hold" nodeType="withEffect">
                                  <p:stCondLst>
                                    <p:cond delay="0"/>
                                  </p:stCondLst>
                                  <p:childTnLst>
                                    <p:set>
                                      <p:cBhvr>
                                        <p:cTn id="31" dur="1" fill="hold">
                                          <p:stCondLst>
                                            <p:cond delay="0"/>
                                          </p:stCondLst>
                                        </p:cTn>
                                        <p:tgtEl>
                                          <p:spTgt spid="119811"/>
                                        </p:tgtEl>
                                        <p:attrNameLst>
                                          <p:attrName>style.visibility</p:attrName>
                                        </p:attrNameLst>
                                      </p:cBhvr>
                                      <p:to>
                                        <p:strVal val="visible"/>
                                      </p:to>
                                    </p:set>
                                    <p:animEffect transition="in" filter="circle(in)">
                                      <p:cBhvr>
                                        <p:cTn id="32" dur="2000"/>
                                        <p:tgtEl>
                                          <p:spTgt spid="119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898" grpId="0" animBg="1"/>
      <p:bldP spid="336899"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16396" y="3068960"/>
            <a:ext cx="9144000" cy="2689225"/>
          </a:xfrm>
          <a:gradFill rotWithShape="0">
            <a:gsLst>
              <a:gs pos="0">
                <a:srgbClr val="FF9900"/>
              </a:gs>
              <a:gs pos="100000">
                <a:srgbClr val="FFFFFF"/>
              </a:gs>
            </a:gsLst>
            <a:lin ang="5400000" scaled="1"/>
          </a:gradFill>
          <a:ln w="76200" cap="flat" algn="ctr">
            <a:solidFill>
              <a:schemeClr val="accent2">
                <a:lumMod val="25000"/>
                <a:lumOff val="75000"/>
              </a:schemeClr>
            </a:solidFill>
            <a:miter lim="800000"/>
            <a:headEnd/>
            <a:tailEnd/>
          </a:ln>
        </p:spPr>
        <p:txBody>
          <a:bodyPr vert="horz" wrap="square" lIns="91440" tIns="45720" rIns="91440" bIns="45720" numCol="1" anchor="t" anchorCtr="0" compatLnSpc="1">
            <a:prstTxWarp prst="textNoShape">
              <a:avLst/>
            </a:prstTxWarp>
          </a:bodyPr>
          <a:lstStyle/>
          <a:p>
            <a:pPr marL="0" indent="0" algn="ctr">
              <a:buNone/>
            </a:pPr>
            <a:r>
              <a:rPr lang="es-ES_tradnl" b="1" i="1" u="sng" dirty="0" smtClean="0">
                <a:solidFill>
                  <a:srgbClr val="333399"/>
                </a:solidFill>
                <a:latin typeface="Arial" charset="0"/>
                <a:ea typeface="+mj-ea"/>
                <a:cs typeface="+mj-cs"/>
              </a:rPr>
              <a:t>Mg. PABLO </a:t>
            </a:r>
            <a:r>
              <a:rPr lang="es-ES_tradnl" b="1" i="1" u="sng" dirty="0">
                <a:solidFill>
                  <a:srgbClr val="333399"/>
                </a:solidFill>
                <a:latin typeface="Arial" charset="0"/>
                <a:ea typeface="+mj-ea"/>
                <a:cs typeface="+mj-cs"/>
              </a:rPr>
              <a:t>ALEJANDRO LENA</a:t>
            </a:r>
          </a:p>
          <a:p>
            <a:pPr marL="0" indent="0" algn="ctr">
              <a:buNone/>
            </a:pPr>
            <a:r>
              <a:rPr lang="es-ES_tradnl" b="1" i="1" u="sng" dirty="0" smtClean="0">
                <a:solidFill>
                  <a:srgbClr val="333399"/>
                </a:solidFill>
                <a:latin typeface="Arial" charset="0"/>
                <a:ea typeface="+mj-ea"/>
                <a:cs typeface="+mj-cs"/>
              </a:rPr>
              <a:t>legacena@gmail.com</a:t>
            </a:r>
          </a:p>
          <a:p>
            <a:pPr marL="0" indent="0" algn="ctr">
              <a:buNone/>
            </a:pPr>
            <a:r>
              <a:rPr lang="es-ES_tradnl" b="1" i="1" u="sng" dirty="0" smtClean="0">
                <a:solidFill>
                  <a:srgbClr val="333399"/>
                </a:solidFill>
                <a:latin typeface="Arial" charset="0"/>
                <a:ea typeface="+mj-ea"/>
                <a:cs typeface="+mj-cs"/>
              </a:rPr>
              <a:t>plena@unlam.edu.ar                  </a:t>
            </a:r>
            <a:endParaRPr lang="es-ES_tradnl" b="1" i="1" u="sng" dirty="0">
              <a:solidFill>
                <a:srgbClr val="333399"/>
              </a:solidFill>
              <a:latin typeface="Arial" charset="0"/>
              <a:ea typeface="+mj-ea"/>
              <a:cs typeface="+mj-cs"/>
            </a:endParaRPr>
          </a:p>
          <a:p>
            <a:pPr marL="0" indent="0" algn="ctr">
              <a:buNone/>
            </a:pPr>
            <a:r>
              <a:rPr lang="es-AR" b="1" i="1" u="sng" dirty="0" smtClean="0">
                <a:solidFill>
                  <a:srgbClr val="333399"/>
                </a:solidFill>
                <a:latin typeface="Arial" charset="0"/>
                <a:ea typeface="+mj-ea"/>
                <a:cs typeface="+mj-cs"/>
              </a:rPr>
              <a:t>2017</a:t>
            </a:r>
            <a:endParaRPr lang="es-AR" b="1" i="1" u="sng" dirty="0">
              <a:solidFill>
                <a:srgbClr val="333399"/>
              </a:solidFill>
              <a:latin typeface="Arial" charset="0"/>
              <a:ea typeface="+mj-ea"/>
              <a:cs typeface="+mj-cs"/>
            </a:endParaRPr>
          </a:p>
        </p:txBody>
      </p:sp>
      <p:sp>
        <p:nvSpPr>
          <p:cNvPr id="5123" name="Rectangle 3"/>
          <p:cNvSpPr>
            <a:spLocks noGrp="1" noChangeArrowheads="1"/>
          </p:cNvSpPr>
          <p:nvPr>
            <p:ph type="ctrTitle" idx="4294967295"/>
          </p:nvPr>
        </p:nvSpPr>
        <p:spPr>
          <a:xfrm>
            <a:off x="467544" y="404664"/>
            <a:ext cx="8496300" cy="2231680"/>
          </a:xfrm>
          <a:gradFill rotWithShape="0">
            <a:gsLst>
              <a:gs pos="0">
                <a:srgbClr val="FF9900"/>
              </a:gs>
              <a:gs pos="100000">
                <a:srgbClr val="FFFFFF"/>
              </a:gs>
            </a:gsLst>
            <a:lin ang="5400000" scaled="1"/>
          </a:gradFill>
          <a:ln w="76200" cap="flat" algn="ctr">
            <a:solidFill>
              <a:schemeClr val="accent2">
                <a:lumMod val="25000"/>
                <a:lumOff val="75000"/>
              </a:schemeClr>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AR" sz="4800" b="1" i="1" u="sng" dirty="0">
                <a:solidFill>
                  <a:srgbClr val="333399"/>
                </a:solidFill>
                <a:latin typeface="Arial" charset="0"/>
              </a:rPr>
              <a:t>Tecnología de Redes 2634</a:t>
            </a:r>
            <a:br>
              <a:rPr lang="es-AR" sz="4800" b="1" i="1" u="sng" dirty="0">
                <a:solidFill>
                  <a:srgbClr val="333399"/>
                </a:solidFill>
                <a:latin typeface="Arial" charset="0"/>
              </a:rPr>
            </a:br>
            <a:r>
              <a:rPr lang="es-AR" sz="4000" b="1" i="1" u="sng" dirty="0">
                <a:solidFill>
                  <a:srgbClr val="333399"/>
                </a:solidFill>
                <a:latin typeface="Arial" charset="0"/>
              </a:rPr>
              <a:t>Introducción a las Comunicaciones 0013</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a:xfrm>
            <a:off x="1172369" y="0"/>
            <a:ext cx="7210425" cy="1462088"/>
          </a:xfrm>
          <a:solidFill>
            <a:srgbClr val="003366"/>
          </a:solidFill>
          <a:ln cap="flat">
            <a:solidFill>
              <a:srgbClr val="003366"/>
            </a:solidFill>
          </a:ln>
        </p:spPr>
        <p:txBody>
          <a:bodyPr/>
          <a:lstStyle/>
          <a:p>
            <a:pPr>
              <a:defRPr/>
            </a:pPr>
            <a:r>
              <a:rPr lang="es-ES" sz="4000" b="1" i="1" smtClean="0">
                <a:solidFill>
                  <a:srgbClr val="00FFFF"/>
                </a:solidFill>
                <a:effectLst>
                  <a:outerShdw blurRad="38100" dist="38100" dir="2700000" algn="tl">
                    <a:srgbClr val="000000"/>
                  </a:outerShdw>
                </a:effectLst>
                <a:latin typeface="Arial" pitchFamily="34" charset="0"/>
              </a:rPr>
              <a:t>Tecnologías de redes inalámbricas</a:t>
            </a:r>
          </a:p>
        </p:txBody>
      </p:sp>
      <p:grpSp>
        <p:nvGrpSpPr>
          <p:cNvPr id="2" name="1 Grupo"/>
          <p:cNvGrpSpPr/>
          <p:nvPr/>
        </p:nvGrpSpPr>
        <p:grpSpPr>
          <a:xfrm>
            <a:off x="0" y="1904999"/>
            <a:ext cx="8928100" cy="4618039"/>
            <a:chOff x="0" y="1904999"/>
            <a:chExt cx="8928100" cy="4618039"/>
          </a:xfrm>
        </p:grpSpPr>
        <p:grpSp>
          <p:nvGrpSpPr>
            <p:cNvPr id="23555" name="Group 3"/>
            <p:cNvGrpSpPr>
              <a:grpSpLocks/>
            </p:cNvGrpSpPr>
            <p:nvPr/>
          </p:nvGrpSpPr>
          <p:grpSpPr bwMode="auto">
            <a:xfrm>
              <a:off x="0" y="2743200"/>
              <a:ext cx="8928100" cy="3779838"/>
              <a:chOff x="0" y="1480"/>
              <a:chExt cx="5624" cy="2381"/>
            </a:xfrm>
          </p:grpSpPr>
          <p:sp>
            <p:nvSpPr>
              <p:cNvPr id="23557" name="Text Box 4"/>
              <p:cNvSpPr txBox="1">
                <a:spLocks noChangeArrowheads="1"/>
              </p:cNvSpPr>
              <p:nvPr/>
            </p:nvSpPr>
            <p:spPr bwMode="auto">
              <a:xfrm>
                <a:off x="0" y="1496"/>
                <a:ext cx="703" cy="2269"/>
              </a:xfrm>
              <a:prstGeom prst="rect">
                <a:avLst/>
              </a:prstGeom>
              <a:noFill/>
              <a:ln w="9525" algn="ctr">
                <a:noFill/>
                <a:miter lim="800000"/>
                <a:headEnd/>
                <a:tailEnd/>
              </a:ln>
            </p:spPr>
            <p:txBody>
              <a:bodyPr>
                <a:spAutoFit/>
              </a:bodyPr>
              <a:lstStyle/>
              <a:p>
                <a:pPr algn="r" eaLnBrk="1" hangingPunct="1">
                  <a:spcBef>
                    <a:spcPct val="50000"/>
                  </a:spcBef>
                  <a:buFontTx/>
                  <a:buNone/>
                </a:pPr>
                <a:r>
                  <a:rPr lang="es-ES" sz="1400" i="0">
                    <a:solidFill>
                      <a:schemeClr val="tx1"/>
                    </a:solidFill>
                    <a:effectLst/>
                    <a:latin typeface="Tahoma" pitchFamily="34" charset="0"/>
                  </a:rPr>
                  <a:t>100.000</a:t>
                </a:r>
              </a:p>
              <a:p>
                <a:pPr algn="r" eaLnBrk="1" hangingPunct="1">
                  <a:lnSpc>
                    <a:spcPct val="50000"/>
                  </a:lnSpc>
                  <a:spcBef>
                    <a:spcPct val="50000"/>
                  </a:spcBef>
                  <a:buFontTx/>
                  <a:buNone/>
                </a:pPr>
                <a:endParaRPr lang="es-ES" sz="1400" i="0">
                  <a:solidFill>
                    <a:schemeClr val="tx1"/>
                  </a:solidFill>
                  <a:effectLst/>
                  <a:latin typeface="Tahoma" pitchFamily="34" charset="0"/>
                </a:endParaRPr>
              </a:p>
              <a:p>
                <a:pPr algn="r" eaLnBrk="1" hangingPunct="1">
                  <a:lnSpc>
                    <a:spcPct val="50000"/>
                  </a:lnSpc>
                  <a:spcBef>
                    <a:spcPct val="50000"/>
                  </a:spcBef>
                  <a:buFontTx/>
                  <a:buNone/>
                </a:pPr>
                <a:endParaRPr lang="es-ES" sz="1400" i="0">
                  <a:solidFill>
                    <a:schemeClr val="tx1"/>
                  </a:solidFill>
                  <a:effectLst/>
                  <a:latin typeface="Tahoma" pitchFamily="34" charset="0"/>
                </a:endParaRPr>
              </a:p>
              <a:p>
                <a:pPr algn="r" eaLnBrk="1" hangingPunct="1">
                  <a:spcBef>
                    <a:spcPct val="50000"/>
                  </a:spcBef>
                  <a:buFontTx/>
                  <a:buNone/>
                </a:pPr>
                <a:r>
                  <a:rPr lang="es-ES" sz="1400" i="0">
                    <a:solidFill>
                      <a:schemeClr val="tx1"/>
                    </a:solidFill>
                    <a:effectLst/>
                    <a:latin typeface="Tahoma" pitchFamily="34" charset="0"/>
                  </a:rPr>
                  <a:t>10.000</a:t>
                </a:r>
              </a:p>
              <a:p>
                <a:pPr algn="r" eaLnBrk="1" hangingPunct="1">
                  <a:spcBef>
                    <a:spcPct val="50000"/>
                  </a:spcBef>
                  <a:buFontTx/>
                  <a:buNone/>
                </a:pPr>
                <a:endParaRPr lang="es-ES" sz="1400" i="0">
                  <a:solidFill>
                    <a:schemeClr val="tx1"/>
                  </a:solidFill>
                  <a:effectLst/>
                  <a:latin typeface="Tahoma" pitchFamily="34" charset="0"/>
                </a:endParaRPr>
              </a:p>
              <a:p>
                <a:pPr algn="r" eaLnBrk="1" hangingPunct="1">
                  <a:spcBef>
                    <a:spcPct val="50000"/>
                  </a:spcBef>
                  <a:buFontTx/>
                  <a:buNone/>
                </a:pPr>
                <a:r>
                  <a:rPr lang="es-ES" sz="1400" i="0">
                    <a:solidFill>
                      <a:schemeClr val="tx1"/>
                    </a:solidFill>
                    <a:effectLst/>
                    <a:latin typeface="Tahoma" pitchFamily="34" charset="0"/>
                  </a:rPr>
                  <a:t>1.000</a:t>
                </a:r>
              </a:p>
              <a:p>
                <a:pPr algn="r" eaLnBrk="1" hangingPunct="1">
                  <a:spcBef>
                    <a:spcPct val="50000"/>
                  </a:spcBef>
                  <a:buFontTx/>
                  <a:buNone/>
                </a:pPr>
                <a:endParaRPr lang="es-ES" sz="1400" i="0">
                  <a:solidFill>
                    <a:schemeClr val="tx1"/>
                  </a:solidFill>
                  <a:effectLst/>
                  <a:latin typeface="Tahoma" pitchFamily="34" charset="0"/>
                </a:endParaRPr>
              </a:p>
              <a:p>
                <a:pPr algn="r" eaLnBrk="1" hangingPunct="1">
                  <a:spcBef>
                    <a:spcPct val="50000"/>
                  </a:spcBef>
                  <a:buFontTx/>
                  <a:buNone/>
                </a:pPr>
                <a:r>
                  <a:rPr lang="es-ES" sz="1400" i="0">
                    <a:solidFill>
                      <a:schemeClr val="tx1"/>
                    </a:solidFill>
                    <a:effectLst/>
                    <a:latin typeface="Tahoma" pitchFamily="34" charset="0"/>
                  </a:rPr>
                  <a:t>100</a:t>
                </a:r>
              </a:p>
              <a:p>
                <a:pPr algn="r" eaLnBrk="1" hangingPunct="1">
                  <a:spcBef>
                    <a:spcPct val="50000"/>
                  </a:spcBef>
                  <a:buFontTx/>
                  <a:buNone/>
                </a:pPr>
                <a:endParaRPr lang="es-ES" sz="1400" i="0">
                  <a:solidFill>
                    <a:schemeClr val="tx1"/>
                  </a:solidFill>
                  <a:effectLst/>
                  <a:latin typeface="Tahoma" pitchFamily="34" charset="0"/>
                </a:endParaRPr>
              </a:p>
              <a:p>
                <a:pPr algn="r" eaLnBrk="1" hangingPunct="1">
                  <a:spcBef>
                    <a:spcPct val="50000"/>
                  </a:spcBef>
                  <a:buFontTx/>
                  <a:buNone/>
                </a:pPr>
                <a:r>
                  <a:rPr lang="es-ES" sz="1400" i="0">
                    <a:solidFill>
                      <a:schemeClr val="tx1"/>
                    </a:solidFill>
                    <a:effectLst/>
                    <a:latin typeface="Tahoma" pitchFamily="34" charset="0"/>
                  </a:rPr>
                  <a:t>10</a:t>
                </a:r>
              </a:p>
              <a:p>
                <a:pPr algn="r" eaLnBrk="1" hangingPunct="1">
                  <a:spcBef>
                    <a:spcPct val="50000"/>
                  </a:spcBef>
                  <a:buFontTx/>
                  <a:buNone/>
                </a:pPr>
                <a:endParaRPr lang="es-ES" sz="1400" i="0">
                  <a:solidFill>
                    <a:schemeClr val="tx1"/>
                  </a:solidFill>
                  <a:effectLst/>
                  <a:latin typeface="Tahoma" pitchFamily="34" charset="0"/>
                </a:endParaRPr>
              </a:p>
              <a:p>
                <a:pPr algn="r" eaLnBrk="1" hangingPunct="1">
                  <a:spcBef>
                    <a:spcPct val="50000"/>
                  </a:spcBef>
                  <a:buFontTx/>
                  <a:buNone/>
                </a:pPr>
                <a:endParaRPr lang="es-ES" sz="1400" i="0">
                  <a:solidFill>
                    <a:schemeClr val="tx1"/>
                  </a:solidFill>
                  <a:effectLst/>
                  <a:latin typeface="Tahoma" pitchFamily="34" charset="0"/>
                </a:endParaRPr>
              </a:p>
            </p:txBody>
          </p:sp>
          <p:sp>
            <p:nvSpPr>
              <p:cNvPr id="23558" name="Text Box 5"/>
              <p:cNvSpPr txBox="1">
                <a:spLocks noChangeArrowheads="1"/>
              </p:cNvSpPr>
              <p:nvPr/>
            </p:nvSpPr>
            <p:spPr bwMode="auto">
              <a:xfrm rot="10800000">
                <a:off x="0" y="2017"/>
                <a:ext cx="652" cy="1315"/>
              </a:xfrm>
              <a:prstGeom prst="rect">
                <a:avLst/>
              </a:prstGeom>
              <a:noFill/>
              <a:ln w="9525" algn="ctr">
                <a:noFill/>
                <a:miter lim="800000"/>
                <a:headEnd/>
                <a:tailEnd/>
              </a:ln>
            </p:spPr>
            <p:txBody>
              <a:bodyPr vert="eaVert">
                <a:spAutoFit/>
              </a:bodyPr>
              <a:lstStyle/>
              <a:p>
                <a:pPr algn="r" eaLnBrk="1" hangingPunct="1">
                  <a:spcBef>
                    <a:spcPct val="50000"/>
                  </a:spcBef>
                  <a:buFontTx/>
                  <a:buNone/>
                </a:pPr>
                <a:r>
                  <a:rPr lang="es-ES" sz="1400" i="0">
                    <a:solidFill>
                      <a:schemeClr val="tx1"/>
                    </a:solidFill>
                    <a:effectLst/>
                    <a:latin typeface="Tahoma" pitchFamily="34" charset="0"/>
                  </a:rPr>
                  <a:t>Velocidad (Kbps)</a:t>
                </a:r>
              </a:p>
              <a:p>
                <a:pPr algn="r" eaLnBrk="1" hangingPunct="1">
                  <a:spcBef>
                    <a:spcPct val="50000"/>
                  </a:spcBef>
                  <a:buFontTx/>
                  <a:buNone/>
                </a:pPr>
                <a:endParaRPr lang="es-ES" sz="1400" i="0">
                  <a:solidFill>
                    <a:schemeClr val="tx1"/>
                  </a:solidFill>
                  <a:effectLst/>
                  <a:latin typeface="Tahoma" pitchFamily="34" charset="0"/>
                </a:endParaRPr>
              </a:p>
              <a:p>
                <a:pPr algn="r" eaLnBrk="1" hangingPunct="1">
                  <a:spcBef>
                    <a:spcPct val="50000"/>
                  </a:spcBef>
                  <a:buFontTx/>
                  <a:buNone/>
                </a:pPr>
                <a:endParaRPr lang="es-ES" sz="1400" i="0">
                  <a:solidFill>
                    <a:schemeClr val="tx1"/>
                  </a:solidFill>
                  <a:effectLst/>
                  <a:latin typeface="Tahoma" pitchFamily="34" charset="0"/>
                </a:endParaRPr>
              </a:p>
            </p:txBody>
          </p:sp>
          <p:sp>
            <p:nvSpPr>
              <p:cNvPr id="23559" name="Text Box 6"/>
              <p:cNvSpPr txBox="1">
                <a:spLocks noChangeArrowheads="1"/>
              </p:cNvSpPr>
              <p:nvPr/>
            </p:nvSpPr>
            <p:spPr bwMode="auto">
              <a:xfrm>
                <a:off x="3969" y="2205"/>
                <a:ext cx="1655" cy="407"/>
              </a:xfrm>
              <a:prstGeom prst="rect">
                <a:avLst/>
              </a:prstGeom>
              <a:noFill/>
              <a:ln w="9525" algn="ctr">
                <a:noFill/>
                <a:miter lim="800000"/>
                <a:headEnd/>
                <a:tailEnd/>
              </a:ln>
            </p:spPr>
            <p:txBody>
              <a:bodyPr>
                <a:spAutoFit/>
              </a:bodyPr>
              <a:lstStyle/>
              <a:p>
                <a:pPr algn="l" eaLnBrk="1" hangingPunct="1"/>
                <a:r>
                  <a:rPr lang="es-ES" sz="1800" dirty="0">
                    <a:solidFill>
                      <a:schemeClr val="tx1"/>
                    </a:solidFill>
                    <a:effectLst/>
                    <a:latin typeface="Tahoma" pitchFamily="34" charset="0"/>
                  </a:rPr>
                  <a:t>Telefonía celular </a:t>
                </a:r>
              </a:p>
              <a:p>
                <a:pPr algn="l" eaLnBrk="1" hangingPunct="1"/>
                <a:r>
                  <a:rPr lang="es-ES" sz="1800" dirty="0">
                    <a:solidFill>
                      <a:schemeClr val="tx1"/>
                    </a:solidFill>
                    <a:effectLst/>
                    <a:latin typeface="Tahoma" pitchFamily="34" charset="0"/>
                  </a:rPr>
                  <a:t>Microondas </a:t>
                </a:r>
              </a:p>
            </p:txBody>
          </p:sp>
          <p:grpSp>
            <p:nvGrpSpPr>
              <p:cNvPr id="23560" name="Group 7"/>
              <p:cNvGrpSpPr>
                <a:grpSpLocks/>
              </p:cNvGrpSpPr>
              <p:nvPr/>
            </p:nvGrpSpPr>
            <p:grpSpPr bwMode="auto">
              <a:xfrm>
                <a:off x="717" y="1480"/>
                <a:ext cx="4642" cy="2381"/>
                <a:chOff x="717" y="1480"/>
                <a:chExt cx="4642" cy="2381"/>
              </a:xfrm>
            </p:grpSpPr>
            <p:sp>
              <p:nvSpPr>
                <p:cNvPr id="23561" name="Rectangle 8"/>
                <p:cNvSpPr>
                  <a:spLocks noChangeArrowheads="1"/>
                </p:cNvSpPr>
                <p:nvPr/>
              </p:nvSpPr>
              <p:spPr bwMode="auto">
                <a:xfrm>
                  <a:off x="748" y="1570"/>
                  <a:ext cx="1134" cy="1951"/>
                </a:xfrm>
                <a:prstGeom prst="rect">
                  <a:avLst/>
                </a:prstGeom>
                <a:solidFill>
                  <a:schemeClr val="accent1"/>
                </a:solidFill>
                <a:ln w="9525" algn="ctr">
                  <a:solidFill>
                    <a:schemeClr val="tx1"/>
                  </a:solidFill>
                  <a:miter lim="800000"/>
                  <a:headEnd/>
                  <a:tailEnd/>
                </a:ln>
              </p:spPr>
              <p:txBody>
                <a:bodyPr wrap="none" anchor="ctr"/>
                <a:lstStyle/>
                <a:p>
                  <a:pPr algn="l">
                    <a:buFontTx/>
                    <a:buNone/>
                  </a:pPr>
                  <a:endParaRPr lang="es-ES" b="0" i="0">
                    <a:solidFill>
                      <a:schemeClr val="tx1"/>
                    </a:solidFill>
                    <a:effectLst/>
                    <a:latin typeface="Times New Roman" pitchFamily="18" charset="0"/>
                  </a:endParaRPr>
                </a:p>
              </p:txBody>
            </p:sp>
            <p:sp>
              <p:nvSpPr>
                <p:cNvPr id="23562" name="Line 9"/>
                <p:cNvSpPr>
                  <a:spLocks noChangeShapeType="1"/>
                </p:cNvSpPr>
                <p:nvPr/>
              </p:nvSpPr>
              <p:spPr bwMode="auto">
                <a:xfrm>
                  <a:off x="744" y="3540"/>
                  <a:ext cx="4359" cy="0"/>
                </a:xfrm>
                <a:prstGeom prst="line">
                  <a:avLst/>
                </a:prstGeom>
                <a:noFill/>
                <a:ln w="38100">
                  <a:solidFill>
                    <a:schemeClr val="tx1"/>
                  </a:solidFill>
                  <a:round/>
                  <a:headEnd/>
                  <a:tailEnd type="stealth" w="lg" len="lg"/>
                </a:ln>
              </p:spPr>
              <p:txBody>
                <a:bodyPr/>
                <a:lstStyle/>
                <a:p>
                  <a:endParaRPr lang="es-ES"/>
                </a:p>
              </p:txBody>
            </p:sp>
            <p:sp>
              <p:nvSpPr>
                <p:cNvPr id="23563" name="Line 10"/>
                <p:cNvSpPr>
                  <a:spLocks noChangeShapeType="1"/>
                </p:cNvSpPr>
                <p:nvPr/>
              </p:nvSpPr>
              <p:spPr bwMode="auto">
                <a:xfrm rot="5400000" flipH="1">
                  <a:off x="-295" y="2506"/>
                  <a:ext cx="2067" cy="16"/>
                </a:xfrm>
                <a:prstGeom prst="line">
                  <a:avLst/>
                </a:prstGeom>
                <a:noFill/>
                <a:ln w="38100">
                  <a:solidFill>
                    <a:schemeClr val="tx1"/>
                  </a:solidFill>
                  <a:round/>
                  <a:headEnd/>
                  <a:tailEnd type="stealth" w="lg" len="lg"/>
                </a:ln>
              </p:spPr>
              <p:txBody>
                <a:bodyPr/>
                <a:lstStyle/>
                <a:p>
                  <a:endParaRPr lang="es-ES"/>
                </a:p>
              </p:txBody>
            </p:sp>
            <p:sp>
              <p:nvSpPr>
                <p:cNvPr id="23564" name="Text Box 11"/>
                <p:cNvSpPr txBox="1">
                  <a:spLocks noChangeArrowheads="1"/>
                </p:cNvSpPr>
                <p:nvPr/>
              </p:nvSpPr>
              <p:spPr bwMode="auto">
                <a:xfrm>
                  <a:off x="732" y="3602"/>
                  <a:ext cx="4627" cy="259"/>
                </a:xfrm>
                <a:prstGeom prst="rect">
                  <a:avLst/>
                </a:prstGeom>
                <a:noFill/>
                <a:ln w="9525" algn="ctr">
                  <a:noFill/>
                  <a:miter lim="800000"/>
                  <a:headEnd/>
                  <a:tailEnd/>
                </a:ln>
              </p:spPr>
              <p:txBody>
                <a:bodyPr>
                  <a:spAutoFit/>
                </a:bodyPr>
                <a:lstStyle/>
                <a:p>
                  <a:pPr algn="l" eaLnBrk="1" hangingPunct="1">
                    <a:lnSpc>
                      <a:spcPct val="50000"/>
                    </a:lnSpc>
                    <a:spcBef>
                      <a:spcPct val="50000"/>
                    </a:spcBef>
                    <a:buFontTx/>
                    <a:buNone/>
                  </a:pPr>
                  <a:r>
                    <a:rPr lang="es-ES" sz="1400" i="0">
                      <a:solidFill>
                        <a:schemeClr val="tx1"/>
                      </a:solidFill>
                      <a:effectLst/>
                      <a:latin typeface="Tahoma" pitchFamily="34" charset="0"/>
                    </a:rPr>
                    <a:t>       10                 100                 1.000                    10.000                100.000</a:t>
                  </a:r>
                </a:p>
                <a:p>
                  <a:pPr algn="ctr" eaLnBrk="1" hangingPunct="1">
                    <a:lnSpc>
                      <a:spcPct val="50000"/>
                    </a:lnSpc>
                    <a:spcBef>
                      <a:spcPct val="50000"/>
                    </a:spcBef>
                    <a:buFontTx/>
                    <a:buNone/>
                  </a:pPr>
                  <a:r>
                    <a:rPr lang="es-ES" sz="1400" i="0">
                      <a:solidFill>
                        <a:schemeClr val="tx1"/>
                      </a:solidFill>
                      <a:effectLst/>
                      <a:latin typeface="Tahoma" pitchFamily="34" charset="0"/>
                    </a:rPr>
                    <a:t>Cobertura (metros)</a:t>
                  </a:r>
                </a:p>
              </p:txBody>
            </p:sp>
            <p:sp>
              <p:nvSpPr>
                <p:cNvPr id="339980" name="Rectangle 12"/>
                <p:cNvSpPr>
                  <a:spLocks noChangeArrowheads="1"/>
                </p:cNvSpPr>
                <p:nvPr/>
              </p:nvSpPr>
              <p:spPr bwMode="auto">
                <a:xfrm>
                  <a:off x="748" y="1979"/>
                  <a:ext cx="454" cy="1542"/>
                </a:xfrm>
                <a:prstGeom prst="rect">
                  <a:avLst/>
                </a:prstGeom>
                <a:solidFill>
                  <a:schemeClr val="folHlink"/>
                </a:solidFill>
                <a:ln w="9525" algn="ctr">
                  <a:solidFill>
                    <a:schemeClr val="tx1"/>
                  </a:solidFill>
                  <a:miter lim="800000"/>
                  <a:headEnd/>
                  <a:tailEnd/>
                </a:ln>
                <a:effectLst/>
              </p:spPr>
              <p:txBody>
                <a:bodyPr wrap="none" anchor="ctr"/>
                <a:lstStyle/>
                <a:p>
                  <a:pPr algn="ctr" eaLnBrk="1" hangingPunct="1">
                    <a:buFontTx/>
                    <a:buNone/>
                    <a:defRPr/>
                  </a:pPr>
                  <a:endParaRPr lang="es-ES" sz="3200" b="0" i="0">
                    <a:solidFill>
                      <a:schemeClr val="folHlink"/>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ahoma" pitchFamily="34" charset="0"/>
                  </a:endParaRPr>
                </a:p>
              </p:txBody>
            </p:sp>
            <p:sp>
              <p:nvSpPr>
                <p:cNvPr id="23566" name="Rectangle 13"/>
                <p:cNvSpPr>
                  <a:spLocks noChangeArrowheads="1"/>
                </p:cNvSpPr>
                <p:nvPr/>
              </p:nvSpPr>
              <p:spPr bwMode="auto">
                <a:xfrm>
                  <a:off x="1882" y="2750"/>
                  <a:ext cx="1860" cy="771"/>
                </a:xfrm>
                <a:prstGeom prst="rect">
                  <a:avLst/>
                </a:prstGeom>
                <a:solidFill>
                  <a:schemeClr val="accent2"/>
                </a:solidFill>
                <a:ln w="9525" algn="ctr">
                  <a:solidFill>
                    <a:schemeClr val="tx1"/>
                  </a:solidFill>
                  <a:miter lim="800000"/>
                  <a:headEnd/>
                  <a:tailEnd/>
                </a:ln>
              </p:spPr>
              <p:txBody>
                <a:bodyPr wrap="none" anchor="ctr"/>
                <a:lstStyle/>
                <a:p>
                  <a:pPr algn="l">
                    <a:buFontTx/>
                    <a:buNone/>
                  </a:pPr>
                  <a:endParaRPr lang="es-ES" b="0" i="0">
                    <a:solidFill>
                      <a:schemeClr val="tx1"/>
                    </a:solidFill>
                    <a:effectLst/>
                    <a:latin typeface="Times New Roman" pitchFamily="18" charset="0"/>
                  </a:endParaRPr>
                </a:p>
              </p:txBody>
            </p:sp>
            <p:sp>
              <p:nvSpPr>
                <p:cNvPr id="23567" name="Rectangle 14"/>
                <p:cNvSpPr>
                  <a:spLocks noChangeArrowheads="1"/>
                </p:cNvSpPr>
                <p:nvPr/>
              </p:nvSpPr>
              <p:spPr bwMode="auto">
                <a:xfrm>
                  <a:off x="3742" y="3022"/>
                  <a:ext cx="998" cy="499"/>
                </a:xfrm>
                <a:prstGeom prst="rect">
                  <a:avLst/>
                </a:prstGeom>
                <a:solidFill>
                  <a:srgbClr val="FF7C80"/>
                </a:solidFill>
                <a:ln w="9525" algn="ctr">
                  <a:solidFill>
                    <a:schemeClr val="tx1"/>
                  </a:solidFill>
                  <a:miter lim="800000"/>
                  <a:headEnd/>
                  <a:tailEnd/>
                </a:ln>
              </p:spPr>
              <p:txBody>
                <a:bodyPr wrap="none" anchor="ctr"/>
                <a:lstStyle/>
                <a:p>
                  <a:pPr algn="l">
                    <a:buFontTx/>
                    <a:buNone/>
                  </a:pPr>
                  <a:endParaRPr lang="es-ES" b="0" i="0">
                    <a:solidFill>
                      <a:schemeClr val="tx1"/>
                    </a:solidFill>
                    <a:effectLst/>
                    <a:latin typeface="Times New Roman" pitchFamily="18" charset="0"/>
                  </a:endParaRPr>
                </a:p>
              </p:txBody>
            </p:sp>
            <p:sp>
              <p:nvSpPr>
                <p:cNvPr id="339983" name="Text Box 15"/>
                <p:cNvSpPr txBox="1">
                  <a:spLocks noChangeArrowheads="1"/>
                </p:cNvSpPr>
                <p:nvPr/>
              </p:nvSpPr>
              <p:spPr bwMode="auto">
                <a:xfrm>
                  <a:off x="717" y="1983"/>
                  <a:ext cx="523" cy="422"/>
                </a:xfrm>
                <a:prstGeom prst="rect">
                  <a:avLst/>
                </a:prstGeom>
                <a:noFill/>
                <a:ln w="9525" algn="ctr">
                  <a:noFill/>
                  <a:miter lim="800000"/>
                  <a:headEnd/>
                  <a:tailEnd/>
                </a:ln>
                <a:effectLst/>
              </p:spPr>
              <p:txBody>
                <a:bodyPr>
                  <a:spAutoFit/>
                </a:bodyPr>
                <a:lstStyle/>
                <a:p>
                  <a:pPr algn="ctr" eaLnBrk="1" hangingPunct="1">
                    <a:buFontTx/>
                    <a:buNone/>
                    <a:defRPr/>
                  </a:pPr>
                  <a:r>
                    <a:rPr lang="es-ES" b="0" i="0">
                      <a:solidFill>
                        <a:srgbClr val="006699"/>
                      </a:solidFill>
                      <a:effectDag name="">
                        <a:cont type="tree" name="">
                          <a:effect ref="fillLine"/>
                          <a:outerShdw dist="38100" dir="13500000" algn="br">
                            <a:srgbClr val="4CB2E5"/>
                          </a:outerShdw>
                        </a:cont>
                        <a:cont type="tree" name="">
                          <a:effect ref="fillLine"/>
                          <a:outerShdw dist="38100" dir="2700000" algn="tl">
                            <a:srgbClr val="003D5B"/>
                          </a:outerShdw>
                        </a:cont>
                        <a:effect ref="fillLine"/>
                      </a:effectDag>
                      <a:latin typeface="Tahoma" pitchFamily="34" charset="0"/>
                    </a:rPr>
                    <a:t>PAN</a:t>
                  </a:r>
                </a:p>
                <a:p>
                  <a:pPr algn="ctr" eaLnBrk="1" hangingPunct="1">
                    <a:buFontTx/>
                    <a:buNone/>
                    <a:defRPr/>
                  </a:pPr>
                  <a:r>
                    <a:rPr lang="es-ES" sz="1400" b="0" i="0">
                      <a:solidFill>
                        <a:srgbClr val="006699"/>
                      </a:solidFill>
                      <a:effectDag name="">
                        <a:cont type="tree" name="">
                          <a:effect ref="fillLine"/>
                          <a:outerShdw dist="38100" dir="13500000" algn="br">
                            <a:srgbClr val="4CB2E5"/>
                          </a:outerShdw>
                        </a:cont>
                        <a:cont type="tree" name="">
                          <a:effect ref="fillLine"/>
                          <a:outerShdw dist="38100" dir="2700000" algn="tl">
                            <a:srgbClr val="003D5B"/>
                          </a:outerShdw>
                        </a:cont>
                        <a:effect ref="fillLine"/>
                      </a:effectDag>
                      <a:latin typeface="Tahoma" pitchFamily="34" charset="0"/>
                    </a:rPr>
                    <a:t>802.15</a:t>
                  </a:r>
                </a:p>
              </p:txBody>
            </p:sp>
            <p:sp>
              <p:nvSpPr>
                <p:cNvPr id="339984" name="Text Box 16"/>
                <p:cNvSpPr txBox="1">
                  <a:spLocks noChangeArrowheads="1"/>
                </p:cNvSpPr>
                <p:nvPr/>
              </p:nvSpPr>
              <p:spPr bwMode="auto">
                <a:xfrm>
                  <a:off x="1292" y="1616"/>
                  <a:ext cx="523" cy="562"/>
                </a:xfrm>
                <a:prstGeom prst="rect">
                  <a:avLst/>
                </a:prstGeom>
                <a:noFill/>
                <a:ln w="9525" algn="ctr">
                  <a:noFill/>
                  <a:miter lim="800000"/>
                  <a:headEnd/>
                  <a:tailEnd/>
                </a:ln>
                <a:effectLst/>
              </p:spPr>
              <p:txBody>
                <a:bodyPr>
                  <a:spAutoFit/>
                </a:bodyPr>
                <a:lstStyle/>
                <a:p>
                  <a:pPr algn="ctr" eaLnBrk="1" hangingPunct="1">
                    <a:buFontTx/>
                    <a:buNone/>
                    <a:defRPr/>
                  </a:pPr>
                  <a:r>
                    <a:rPr lang="es-ES" b="0" i="0" dirty="0">
                      <a:solidFill>
                        <a:srgbClr val="006699"/>
                      </a:solidFill>
                      <a:effectDag name="">
                        <a:cont type="tree" name="">
                          <a:effect ref="fillLine"/>
                          <a:outerShdw dist="38100" dir="13500000" algn="br">
                            <a:srgbClr val="4CB2E5"/>
                          </a:outerShdw>
                        </a:cont>
                        <a:cont type="tree" name="">
                          <a:effect ref="fillLine"/>
                          <a:outerShdw dist="38100" dir="2700000" algn="tl">
                            <a:srgbClr val="003D5B"/>
                          </a:outerShdw>
                        </a:cont>
                        <a:effect ref="fillLine"/>
                      </a:effectDag>
                      <a:latin typeface="Tahoma" pitchFamily="34" charset="0"/>
                    </a:rPr>
                    <a:t>LAN</a:t>
                  </a:r>
                </a:p>
                <a:p>
                  <a:pPr algn="ctr" eaLnBrk="1" hangingPunct="1">
                    <a:buFontTx/>
                    <a:buNone/>
                    <a:defRPr/>
                  </a:pPr>
                  <a:r>
                    <a:rPr lang="es-ES" sz="1400" b="0" i="0" dirty="0" smtClean="0">
                      <a:solidFill>
                        <a:srgbClr val="006699"/>
                      </a:solidFill>
                      <a:effectDag name="">
                        <a:cont type="tree" name="">
                          <a:effect ref="fillLine"/>
                          <a:outerShdw dist="38100" dir="13500000" algn="br">
                            <a:srgbClr val="4CB2E5"/>
                          </a:outerShdw>
                        </a:cont>
                        <a:cont type="tree" name="">
                          <a:effect ref="fillLine"/>
                          <a:outerShdw dist="38100" dir="2700000" algn="tl">
                            <a:srgbClr val="003D5B"/>
                          </a:outerShdw>
                        </a:cont>
                        <a:effect ref="fillLine"/>
                      </a:effectDag>
                      <a:latin typeface="Tahoma" pitchFamily="34" charset="0"/>
                    </a:rPr>
                    <a:t>802.11 </a:t>
                  </a:r>
                  <a:r>
                    <a:rPr lang="es-ES" sz="1400" b="0" i="0" dirty="0" err="1" smtClean="0">
                      <a:solidFill>
                        <a:srgbClr val="006699"/>
                      </a:solidFill>
                      <a:effectDag name="">
                        <a:cont type="tree" name="">
                          <a:effect ref="fillLine"/>
                          <a:outerShdw dist="38100" dir="13500000" algn="br">
                            <a:srgbClr val="4CB2E5"/>
                          </a:outerShdw>
                        </a:cont>
                        <a:cont type="tree" name="">
                          <a:effect ref="fillLine"/>
                          <a:outerShdw dist="38100" dir="2700000" algn="tl">
                            <a:srgbClr val="003D5B"/>
                          </a:outerShdw>
                        </a:cont>
                        <a:effect ref="fillLine"/>
                      </a:effectDag>
                      <a:latin typeface="Tahoma" pitchFamily="34" charset="0"/>
                    </a:rPr>
                    <a:t>Wi</a:t>
                  </a:r>
                  <a:r>
                    <a:rPr lang="es-ES" sz="1400" b="0" i="0" dirty="0" smtClean="0">
                      <a:solidFill>
                        <a:srgbClr val="006699"/>
                      </a:solidFill>
                      <a:effectDag name="">
                        <a:cont type="tree" name="">
                          <a:effect ref="fillLine"/>
                          <a:outerShdw dist="38100" dir="13500000" algn="br">
                            <a:srgbClr val="4CB2E5"/>
                          </a:outerShdw>
                        </a:cont>
                        <a:cont type="tree" name="">
                          <a:effect ref="fillLine"/>
                          <a:outerShdw dist="38100" dir="2700000" algn="tl">
                            <a:srgbClr val="003D5B"/>
                          </a:outerShdw>
                        </a:cont>
                        <a:effect ref="fillLine"/>
                      </a:effectDag>
                      <a:latin typeface="Tahoma" pitchFamily="34" charset="0"/>
                    </a:rPr>
                    <a:t> Fi</a:t>
                  </a:r>
                  <a:endParaRPr lang="es-ES" sz="1400" b="0" i="0" dirty="0">
                    <a:solidFill>
                      <a:srgbClr val="006699"/>
                    </a:solidFill>
                    <a:effectDag name="">
                      <a:cont type="tree" name="">
                        <a:effect ref="fillLine"/>
                        <a:outerShdw dist="38100" dir="13500000" algn="br">
                          <a:srgbClr val="4CB2E5"/>
                        </a:outerShdw>
                      </a:cont>
                      <a:cont type="tree" name="">
                        <a:effect ref="fillLine"/>
                        <a:outerShdw dist="38100" dir="2700000" algn="tl">
                          <a:srgbClr val="003D5B"/>
                        </a:outerShdw>
                      </a:cont>
                      <a:effect ref="fillLine"/>
                    </a:effectDag>
                    <a:latin typeface="Tahoma" pitchFamily="34" charset="0"/>
                  </a:endParaRPr>
                </a:p>
              </p:txBody>
            </p:sp>
            <p:sp>
              <p:nvSpPr>
                <p:cNvPr id="339985" name="Text Box 17"/>
                <p:cNvSpPr txBox="1">
                  <a:spLocks noChangeArrowheads="1"/>
                </p:cNvSpPr>
                <p:nvPr/>
              </p:nvSpPr>
              <p:spPr bwMode="auto">
                <a:xfrm>
                  <a:off x="3936" y="3024"/>
                  <a:ext cx="726" cy="422"/>
                </a:xfrm>
                <a:prstGeom prst="rect">
                  <a:avLst/>
                </a:prstGeom>
                <a:noFill/>
                <a:ln w="9525" algn="ctr">
                  <a:noFill/>
                  <a:miter lim="800000"/>
                  <a:headEnd/>
                  <a:tailEnd/>
                </a:ln>
                <a:effectLst/>
              </p:spPr>
              <p:txBody>
                <a:bodyPr>
                  <a:spAutoFit/>
                </a:bodyPr>
                <a:lstStyle/>
                <a:p>
                  <a:pPr algn="ctr" eaLnBrk="1" hangingPunct="1">
                    <a:buFontTx/>
                    <a:buNone/>
                    <a:defRPr/>
                  </a:pPr>
                  <a:r>
                    <a:rPr lang="es-ES" b="0" i="0">
                      <a:solidFill>
                        <a:srgbClr val="006699"/>
                      </a:solidFill>
                      <a:effectDag name="">
                        <a:cont type="tree" name="">
                          <a:effect ref="fillLine"/>
                          <a:outerShdw dist="38100" dir="13500000" algn="br">
                            <a:srgbClr val="4CB2E5"/>
                          </a:outerShdw>
                        </a:cont>
                        <a:cont type="tree" name="">
                          <a:effect ref="fillLine"/>
                          <a:outerShdw dist="38100" dir="2700000" algn="tl">
                            <a:srgbClr val="003D5B"/>
                          </a:outerShdw>
                        </a:cont>
                        <a:effect ref="fillLine"/>
                      </a:effectDag>
                      <a:latin typeface="Tahoma" pitchFamily="34" charset="0"/>
                    </a:rPr>
                    <a:t>WAN</a:t>
                  </a:r>
                </a:p>
                <a:p>
                  <a:pPr algn="ctr" eaLnBrk="1" hangingPunct="1">
                    <a:buFontTx/>
                    <a:buNone/>
                    <a:defRPr/>
                  </a:pPr>
                  <a:r>
                    <a:rPr lang="es-ES" sz="1400" b="0" i="0">
                      <a:solidFill>
                        <a:srgbClr val="006699"/>
                      </a:solidFill>
                      <a:effectDag name="">
                        <a:cont type="tree" name="">
                          <a:effect ref="fillLine"/>
                          <a:outerShdw dist="38100" dir="13500000" algn="br">
                            <a:srgbClr val="4CB2E5"/>
                          </a:outerShdw>
                        </a:cont>
                        <a:cont type="tree" name="">
                          <a:effect ref="fillLine"/>
                          <a:outerShdw dist="38100" dir="2700000" algn="tl">
                            <a:srgbClr val="003D5B"/>
                          </a:outerShdw>
                        </a:cont>
                        <a:effect ref="fillLine"/>
                      </a:effectDag>
                      <a:latin typeface="Tahoma" pitchFamily="34" charset="0"/>
                    </a:rPr>
                    <a:t>802.16</a:t>
                  </a:r>
                </a:p>
              </p:txBody>
            </p:sp>
            <p:sp>
              <p:nvSpPr>
                <p:cNvPr id="339986" name="Text Box 18"/>
                <p:cNvSpPr txBox="1">
                  <a:spLocks noChangeArrowheads="1"/>
                </p:cNvSpPr>
                <p:nvPr/>
              </p:nvSpPr>
              <p:spPr bwMode="auto">
                <a:xfrm>
                  <a:off x="2544" y="2880"/>
                  <a:ext cx="523" cy="422"/>
                </a:xfrm>
                <a:prstGeom prst="rect">
                  <a:avLst/>
                </a:prstGeom>
                <a:noFill/>
                <a:ln w="9525" algn="ctr">
                  <a:noFill/>
                  <a:miter lim="800000"/>
                  <a:headEnd/>
                  <a:tailEnd/>
                </a:ln>
                <a:effectLst/>
              </p:spPr>
              <p:txBody>
                <a:bodyPr>
                  <a:spAutoFit/>
                </a:bodyPr>
                <a:lstStyle/>
                <a:p>
                  <a:pPr algn="ctr" eaLnBrk="1" hangingPunct="1">
                    <a:buFontTx/>
                    <a:buNone/>
                    <a:defRPr/>
                  </a:pPr>
                  <a:r>
                    <a:rPr lang="es-ES" b="0" i="0">
                      <a:solidFill>
                        <a:srgbClr val="006699"/>
                      </a:solidFill>
                      <a:effectDag name="">
                        <a:cont type="tree" name="">
                          <a:effect ref="fillLine"/>
                          <a:outerShdw dist="38100" dir="13500000" algn="br">
                            <a:srgbClr val="4CB2E5"/>
                          </a:outerShdw>
                        </a:cont>
                        <a:cont type="tree" name="">
                          <a:effect ref="fillLine"/>
                          <a:outerShdw dist="38100" dir="2700000" algn="tl">
                            <a:srgbClr val="003D5B"/>
                          </a:outerShdw>
                        </a:cont>
                        <a:effect ref="fillLine"/>
                      </a:effectDag>
                      <a:latin typeface="Tahoma" pitchFamily="34" charset="0"/>
                    </a:rPr>
                    <a:t>MAN</a:t>
                  </a:r>
                </a:p>
                <a:p>
                  <a:pPr algn="ctr" eaLnBrk="1" hangingPunct="1">
                    <a:buFontTx/>
                    <a:buNone/>
                    <a:defRPr/>
                  </a:pPr>
                  <a:r>
                    <a:rPr lang="es-ES" sz="1400" b="0" i="0">
                      <a:solidFill>
                        <a:srgbClr val="006699"/>
                      </a:solidFill>
                      <a:effectDag name="">
                        <a:cont type="tree" name="">
                          <a:effect ref="fillLine"/>
                          <a:outerShdw dist="38100" dir="13500000" algn="br">
                            <a:srgbClr val="4CB2E5"/>
                          </a:outerShdw>
                        </a:cont>
                        <a:cont type="tree" name="">
                          <a:effect ref="fillLine"/>
                          <a:outerShdw dist="38100" dir="2700000" algn="tl">
                            <a:srgbClr val="003D5B"/>
                          </a:outerShdw>
                        </a:cont>
                        <a:effect ref="fillLine"/>
                      </a:effectDag>
                      <a:latin typeface="Tahoma" pitchFamily="34" charset="0"/>
                    </a:rPr>
                    <a:t>802.7</a:t>
                  </a:r>
                </a:p>
              </p:txBody>
            </p:sp>
            <p:sp>
              <p:nvSpPr>
                <p:cNvPr id="23572" name="Text Box 19"/>
                <p:cNvSpPr txBox="1">
                  <a:spLocks noChangeArrowheads="1"/>
                </p:cNvSpPr>
                <p:nvPr/>
              </p:nvSpPr>
              <p:spPr bwMode="auto">
                <a:xfrm>
                  <a:off x="2109" y="1968"/>
                  <a:ext cx="1850" cy="931"/>
                </a:xfrm>
                <a:prstGeom prst="rect">
                  <a:avLst/>
                </a:prstGeom>
                <a:noFill/>
                <a:ln w="9525" algn="ctr">
                  <a:noFill/>
                  <a:miter lim="800000"/>
                  <a:headEnd/>
                  <a:tailEnd/>
                </a:ln>
              </p:spPr>
              <p:txBody>
                <a:bodyPr wrap="square">
                  <a:spAutoFit/>
                </a:bodyPr>
                <a:lstStyle/>
                <a:p>
                  <a:pPr algn="l" eaLnBrk="1" hangingPunct="1"/>
                  <a:r>
                    <a:rPr lang="es-ES" sz="1800" dirty="0">
                      <a:solidFill>
                        <a:schemeClr val="tx1"/>
                      </a:solidFill>
                      <a:effectLst/>
                      <a:latin typeface="Tahoma" pitchFamily="34" charset="0"/>
                    </a:rPr>
                    <a:t>IEEE </a:t>
                  </a:r>
                  <a:r>
                    <a:rPr lang="es-ES" sz="1800" dirty="0" smtClean="0">
                      <a:solidFill>
                        <a:schemeClr val="tx1"/>
                      </a:solidFill>
                      <a:effectLst/>
                      <a:latin typeface="Tahoma" pitchFamily="34" charset="0"/>
                    </a:rPr>
                    <a:t>802.11x </a:t>
                  </a:r>
                  <a:r>
                    <a:rPr lang="es-ES" sz="1800" dirty="0" err="1" smtClean="0">
                      <a:solidFill>
                        <a:schemeClr val="tx1"/>
                      </a:solidFill>
                      <a:effectLst/>
                      <a:latin typeface="Tahoma" pitchFamily="34" charset="0"/>
                    </a:rPr>
                    <a:t>Wi</a:t>
                  </a:r>
                  <a:r>
                    <a:rPr lang="es-ES" sz="1800" dirty="0" smtClean="0">
                      <a:solidFill>
                        <a:schemeClr val="tx1"/>
                      </a:solidFill>
                      <a:effectLst/>
                      <a:latin typeface="Tahoma" pitchFamily="34" charset="0"/>
                    </a:rPr>
                    <a:t> Fi</a:t>
                  </a:r>
                  <a:endParaRPr lang="es-ES" sz="1800" dirty="0">
                    <a:solidFill>
                      <a:schemeClr val="tx1"/>
                    </a:solidFill>
                    <a:effectLst/>
                    <a:latin typeface="Tahoma" pitchFamily="34" charset="0"/>
                  </a:endParaRPr>
                </a:p>
                <a:p>
                  <a:pPr algn="l" eaLnBrk="1" hangingPunct="1"/>
                  <a:r>
                    <a:rPr lang="es-ES" sz="1800" dirty="0" err="1">
                      <a:solidFill>
                        <a:schemeClr val="tx1"/>
                      </a:solidFill>
                      <a:effectLst/>
                      <a:latin typeface="Tahoma" pitchFamily="34" charset="0"/>
                    </a:rPr>
                    <a:t>HiperLAN</a:t>
                  </a:r>
                  <a:r>
                    <a:rPr lang="es-ES" sz="1800" dirty="0">
                      <a:solidFill>
                        <a:schemeClr val="tx1"/>
                      </a:solidFill>
                      <a:effectLst/>
                      <a:latin typeface="Tahoma" pitchFamily="34" charset="0"/>
                    </a:rPr>
                    <a:t> / </a:t>
                  </a:r>
                  <a:r>
                    <a:rPr lang="es-ES" sz="1800" dirty="0" smtClean="0">
                      <a:solidFill>
                        <a:schemeClr val="tx1"/>
                      </a:solidFill>
                      <a:effectLst/>
                      <a:latin typeface="Tahoma" pitchFamily="34" charset="0"/>
                    </a:rPr>
                    <a:t>2</a:t>
                  </a:r>
                </a:p>
                <a:p>
                  <a:pPr algn="l" eaLnBrk="1" hangingPunct="1"/>
                  <a:r>
                    <a:rPr lang="es-ES" sz="1800" dirty="0">
                      <a:solidFill>
                        <a:schemeClr val="tx1"/>
                      </a:solidFill>
                      <a:effectLst/>
                      <a:latin typeface="Tahoma" pitchFamily="34" charset="0"/>
                    </a:rPr>
                    <a:t>IEEE </a:t>
                  </a:r>
                  <a:r>
                    <a:rPr lang="es-ES" sz="1800" dirty="0" smtClean="0">
                      <a:solidFill>
                        <a:schemeClr val="tx1"/>
                      </a:solidFill>
                      <a:effectLst/>
                      <a:latin typeface="Tahoma" pitchFamily="34" charset="0"/>
                    </a:rPr>
                    <a:t>802.16  </a:t>
                  </a:r>
                  <a:r>
                    <a:rPr lang="es-ES" sz="1800" dirty="0" err="1" smtClean="0">
                      <a:solidFill>
                        <a:schemeClr val="tx1"/>
                      </a:solidFill>
                      <a:effectLst/>
                      <a:latin typeface="Tahoma" pitchFamily="34" charset="0"/>
                    </a:rPr>
                    <a:t>Wi</a:t>
                  </a:r>
                  <a:r>
                    <a:rPr lang="es-ES" sz="1800" dirty="0" smtClean="0">
                      <a:solidFill>
                        <a:schemeClr val="tx1"/>
                      </a:solidFill>
                      <a:effectLst/>
                      <a:latin typeface="Tahoma" pitchFamily="34" charset="0"/>
                    </a:rPr>
                    <a:t> MAX</a:t>
                  </a:r>
                  <a:endParaRPr lang="es-ES" sz="1800" dirty="0">
                    <a:solidFill>
                      <a:schemeClr val="tx1"/>
                    </a:solidFill>
                    <a:effectLst/>
                    <a:latin typeface="Tahoma" pitchFamily="34" charset="0"/>
                  </a:endParaRPr>
                </a:p>
                <a:p>
                  <a:pPr algn="l" eaLnBrk="1" hangingPunct="1"/>
                  <a:endParaRPr lang="es-ES" sz="1800" dirty="0">
                    <a:solidFill>
                      <a:schemeClr val="tx1"/>
                    </a:solidFill>
                    <a:effectLst/>
                    <a:latin typeface="Tahoma" pitchFamily="34" charset="0"/>
                  </a:endParaRPr>
                </a:p>
                <a:p>
                  <a:pPr algn="l" eaLnBrk="1" hangingPunct="1">
                    <a:buFontTx/>
                    <a:buNone/>
                  </a:pPr>
                  <a:endParaRPr lang="es-ES" sz="1800" dirty="0">
                    <a:solidFill>
                      <a:schemeClr val="tx1"/>
                    </a:solidFill>
                    <a:effectLst/>
                    <a:latin typeface="Tahoma" pitchFamily="34" charset="0"/>
                  </a:endParaRPr>
                </a:p>
              </p:txBody>
            </p:sp>
          </p:grpSp>
        </p:grpSp>
        <p:sp>
          <p:nvSpPr>
            <p:cNvPr id="23556" name="Text Box 20"/>
            <p:cNvSpPr txBox="1">
              <a:spLocks noChangeArrowheads="1"/>
            </p:cNvSpPr>
            <p:nvPr/>
          </p:nvSpPr>
          <p:spPr bwMode="auto">
            <a:xfrm>
              <a:off x="1547813" y="1904999"/>
              <a:ext cx="2089149" cy="830997"/>
            </a:xfrm>
            <a:prstGeom prst="rect">
              <a:avLst/>
            </a:prstGeom>
            <a:noFill/>
            <a:ln w="9525" algn="ctr">
              <a:noFill/>
              <a:miter lim="800000"/>
              <a:headEnd/>
              <a:tailEnd/>
            </a:ln>
          </p:spPr>
          <p:txBody>
            <a:bodyPr wrap="square">
              <a:spAutoFit/>
            </a:bodyPr>
            <a:lstStyle/>
            <a:p>
              <a:pPr algn="l" eaLnBrk="1" hangingPunct="1"/>
              <a:r>
                <a:rPr lang="es-ES" sz="1600" dirty="0">
                  <a:solidFill>
                    <a:schemeClr val="tx1"/>
                  </a:solidFill>
                  <a:effectLst/>
                  <a:latin typeface="Tahoma" pitchFamily="34" charset="0"/>
                </a:rPr>
                <a:t>Bluetooth</a:t>
              </a:r>
            </a:p>
            <a:p>
              <a:pPr algn="l" eaLnBrk="1" hangingPunct="1"/>
              <a:r>
                <a:rPr lang="es-ES" sz="1600" dirty="0">
                  <a:solidFill>
                    <a:schemeClr val="tx1"/>
                  </a:solidFill>
                  <a:effectLst/>
                  <a:latin typeface="Tahoma" pitchFamily="34" charset="0"/>
                </a:rPr>
                <a:t>IEEE 802.15</a:t>
              </a:r>
            </a:p>
            <a:p>
              <a:pPr algn="l" eaLnBrk="1" hangingPunct="1"/>
              <a:r>
                <a:rPr lang="es-ES" sz="1600" dirty="0" err="1">
                  <a:solidFill>
                    <a:schemeClr val="tx1"/>
                  </a:solidFill>
                  <a:effectLst/>
                  <a:latin typeface="Tahoma" pitchFamily="34" charset="0"/>
                </a:rPr>
                <a:t>HomeRF</a:t>
              </a:r>
              <a:endParaRPr lang="es-ES" sz="1600" dirty="0">
                <a:solidFill>
                  <a:schemeClr val="tx1"/>
                </a:solidFill>
                <a:effectLst/>
                <a:latin typeface="Tahom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9970"/>
                                        </p:tgtEl>
                                        <p:attrNameLst>
                                          <p:attrName>style.visibility</p:attrName>
                                        </p:attrNameLst>
                                      </p:cBhvr>
                                      <p:to>
                                        <p:strVal val="visible"/>
                                      </p:to>
                                    </p:set>
                                    <p:animEffect transition="in" filter="fade">
                                      <p:cBhvr>
                                        <p:cTn id="7" dur="500"/>
                                        <p:tgtEl>
                                          <p:spTgt spid="3399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29" name="Rectangle 21"/>
          <p:cNvSpPr>
            <a:spLocks noGrp="1" noChangeArrowheads="1"/>
          </p:cNvSpPr>
          <p:nvPr>
            <p:ph type="title"/>
          </p:nvPr>
        </p:nvSpPr>
        <p:spPr>
          <a:xfrm>
            <a:off x="1259632" y="188640"/>
            <a:ext cx="7122368" cy="1143000"/>
          </a:xfrm>
          <a:solidFill>
            <a:srgbClr val="003366"/>
          </a:solidFill>
          <a:ln cap="flat">
            <a:solidFill>
              <a:srgbClr val="003366"/>
            </a:solidFill>
          </a:ln>
        </p:spPr>
        <p:txBody>
          <a:bodyPr/>
          <a:lstStyle/>
          <a:p>
            <a:pPr>
              <a:defRPr/>
            </a:pPr>
            <a:r>
              <a:rPr lang="es-ES" sz="4000" b="1" i="1" dirty="0" smtClean="0">
                <a:solidFill>
                  <a:srgbClr val="00FFFF"/>
                </a:solidFill>
                <a:effectLst>
                  <a:outerShdw blurRad="38100" dist="38100" dir="2700000" algn="tl">
                    <a:srgbClr val="000000"/>
                  </a:outerShdw>
                </a:effectLst>
                <a:latin typeface="Arial" pitchFamily="34" charset="0"/>
              </a:rPr>
              <a:t>Tecnologías de redes inalámbricas</a:t>
            </a:r>
          </a:p>
        </p:txBody>
      </p:sp>
      <p:sp>
        <p:nvSpPr>
          <p:cNvPr id="401431" name="Rectangle 23"/>
          <p:cNvSpPr>
            <a:spLocks noGrp="1" noChangeArrowheads="1"/>
          </p:cNvSpPr>
          <p:nvPr>
            <p:ph type="body" idx="1"/>
          </p:nvPr>
        </p:nvSpPr>
        <p:spPr>
          <a:xfrm>
            <a:off x="381000" y="1700808"/>
            <a:ext cx="8077200" cy="4824536"/>
          </a:xfrm>
          <a:solidFill>
            <a:srgbClr val="003366"/>
          </a:solidFill>
          <a:ln>
            <a:solidFill>
              <a:srgbClr val="003366"/>
            </a:solidFill>
          </a:ln>
        </p:spPr>
        <p:txBody>
          <a:bodyPr/>
          <a:lstStyle/>
          <a:p>
            <a:pPr>
              <a:defRPr/>
            </a:pPr>
            <a:r>
              <a:rPr lang="es-MX" sz="4000" b="1" i="1" dirty="0" smtClean="0">
                <a:solidFill>
                  <a:schemeClr val="bg1">
                    <a:lumMod val="20000"/>
                    <a:lumOff val="80000"/>
                  </a:schemeClr>
                </a:solidFill>
                <a:effectLst>
                  <a:outerShdw blurRad="38100" dist="38100" dir="2700000" algn="tl">
                    <a:srgbClr val="000000"/>
                  </a:outerShdw>
                </a:effectLst>
                <a:latin typeface="Arial" pitchFamily="34" charset="0"/>
              </a:rPr>
              <a:t>Ámbito de Aplicación</a:t>
            </a:r>
          </a:p>
          <a:p>
            <a:pPr lvl="1">
              <a:defRPr/>
            </a:pPr>
            <a:r>
              <a:rPr lang="es-MX" sz="3600" b="1" i="1" dirty="0" smtClean="0">
                <a:solidFill>
                  <a:srgbClr val="00FFFF"/>
                </a:solidFill>
                <a:effectLst>
                  <a:outerShdw blurRad="38100" dist="38100" dir="2700000" algn="tl">
                    <a:srgbClr val="000000"/>
                  </a:outerShdw>
                </a:effectLst>
                <a:latin typeface="Arial" pitchFamily="34" charset="0"/>
              </a:rPr>
              <a:t>Edificios  Históricos</a:t>
            </a:r>
          </a:p>
          <a:p>
            <a:pPr lvl="1">
              <a:defRPr/>
            </a:pPr>
            <a:r>
              <a:rPr lang="es-MX" sz="3600" b="1" i="1" dirty="0" smtClean="0">
                <a:solidFill>
                  <a:schemeClr val="bg1">
                    <a:lumMod val="20000"/>
                    <a:lumOff val="80000"/>
                  </a:schemeClr>
                </a:solidFill>
                <a:effectLst>
                  <a:outerShdw blurRad="38100" dist="38100" dir="2700000" algn="tl">
                    <a:srgbClr val="000000"/>
                  </a:outerShdw>
                </a:effectLst>
                <a:latin typeface="Arial" pitchFamily="34" charset="0"/>
              </a:rPr>
              <a:t>Reconfiguración de Topología</a:t>
            </a:r>
          </a:p>
          <a:p>
            <a:pPr lvl="1">
              <a:defRPr/>
            </a:pPr>
            <a:r>
              <a:rPr lang="es-MX" sz="3600" b="1" i="1" dirty="0" smtClean="0">
                <a:solidFill>
                  <a:srgbClr val="00FFFF"/>
                </a:solidFill>
                <a:effectLst>
                  <a:outerShdw blurRad="38100" dist="38100" dir="2700000" algn="tl">
                    <a:srgbClr val="000000"/>
                  </a:outerShdw>
                </a:effectLst>
                <a:latin typeface="Arial" pitchFamily="34" charset="0"/>
              </a:rPr>
              <a:t>Situaciones de Contingencia</a:t>
            </a:r>
          </a:p>
          <a:p>
            <a:pPr lvl="1">
              <a:defRPr/>
            </a:pPr>
            <a:r>
              <a:rPr lang="es-MX" sz="3600" b="1" i="1" dirty="0" smtClean="0">
                <a:solidFill>
                  <a:schemeClr val="bg1">
                    <a:lumMod val="20000"/>
                    <a:lumOff val="80000"/>
                  </a:schemeClr>
                </a:solidFill>
                <a:effectLst>
                  <a:outerShdw blurRad="38100" dist="38100" dir="2700000" algn="tl">
                    <a:srgbClr val="000000"/>
                  </a:outerShdw>
                </a:effectLst>
                <a:latin typeface="Arial" pitchFamily="34" charset="0"/>
              </a:rPr>
              <a:t>Congestión de Cableado</a:t>
            </a:r>
          </a:p>
          <a:p>
            <a:pPr lvl="1">
              <a:defRPr/>
            </a:pPr>
            <a:r>
              <a:rPr lang="es-MX" sz="3600" b="1" i="1" dirty="0" smtClean="0">
                <a:solidFill>
                  <a:srgbClr val="00FFFF"/>
                </a:solidFill>
                <a:effectLst>
                  <a:outerShdw blurRad="38100" dist="38100" dir="2700000" algn="tl">
                    <a:srgbClr val="000000"/>
                  </a:outerShdw>
                </a:effectLst>
                <a:latin typeface="Arial" pitchFamily="34" charset="0"/>
              </a:rPr>
              <a:t>Necesidad de Movimiento</a:t>
            </a:r>
            <a:endParaRPr lang="es-AR" sz="3600" b="1" i="1" dirty="0" smtClean="0">
              <a:solidFill>
                <a:srgbClr val="00FFFF"/>
              </a:solidFill>
              <a:effectLst>
                <a:outerShdw blurRad="38100" dist="38100" dir="2700000" algn="tl">
                  <a:srgbClr val="000000"/>
                </a:outerShdw>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1429"/>
                                        </p:tgtEl>
                                        <p:attrNameLst>
                                          <p:attrName>style.visibility</p:attrName>
                                        </p:attrNameLst>
                                      </p:cBhvr>
                                      <p:to>
                                        <p:strVal val="visible"/>
                                      </p:to>
                                    </p:set>
                                    <p:animEffect transition="in" filter="fade">
                                      <p:cBhvr>
                                        <p:cTn id="7" dur="500"/>
                                        <p:tgtEl>
                                          <p:spTgt spid="401429"/>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01431">
                                            <p:bg/>
                                          </p:spTgt>
                                        </p:tgtEl>
                                        <p:attrNameLst>
                                          <p:attrName>style.visibility</p:attrName>
                                        </p:attrNameLst>
                                      </p:cBhvr>
                                      <p:to>
                                        <p:strVal val="visible"/>
                                      </p:to>
                                    </p:set>
                                    <p:animEffect transition="in" filter="wheel(1)">
                                      <p:cBhvr>
                                        <p:cTn id="12" dur="2000"/>
                                        <p:tgtEl>
                                          <p:spTgt spid="401431">
                                            <p:bg/>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401431">
                                            <p:txEl>
                                              <p:pRg st="0" end="0"/>
                                            </p:txEl>
                                          </p:spTgt>
                                        </p:tgtEl>
                                        <p:attrNameLst>
                                          <p:attrName>style.visibility</p:attrName>
                                        </p:attrNameLst>
                                      </p:cBhvr>
                                      <p:to>
                                        <p:strVal val="visible"/>
                                      </p:to>
                                    </p:set>
                                    <p:animEffect transition="in" filter="wheel(1)">
                                      <p:cBhvr>
                                        <p:cTn id="17" dur="2000"/>
                                        <p:tgtEl>
                                          <p:spTgt spid="40143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401431">
                                            <p:txEl>
                                              <p:pRg st="1" end="1"/>
                                            </p:txEl>
                                          </p:spTgt>
                                        </p:tgtEl>
                                        <p:attrNameLst>
                                          <p:attrName>style.visibility</p:attrName>
                                        </p:attrNameLst>
                                      </p:cBhvr>
                                      <p:to>
                                        <p:strVal val="visible"/>
                                      </p:to>
                                    </p:set>
                                    <p:animEffect transition="in" filter="wheel(1)">
                                      <p:cBhvr>
                                        <p:cTn id="22" dur="2000"/>
                                        <p:tgtEl>
                                          <p:spTgt spid="40143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401431">
                                            <p:txEl>
                                              <p:pRg st="2" end="2"/>
                                            </p:txEl>
                                          </p:spTgt>
                                        </p:tgtEl>
                                        <p:attrNameLst>
                                          <p:attrName>style.visibility</p:attrName>
                                        </p:attrNameLst>
                                      </p:cBhvr>
                                      <p:to>
                                        <p:strVal val="visible"/>
                                      </p:to>
                                    </p:set>
                                    <p:animEffect transition="in" filter="wheel(1)">
                                      <p:cBhvr>
                                        <p:cTn id="27" dur="2000"/>
                                        <p:tgtEl>
                                          <p:spTgt spid="40143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401431">
                                            <p:txEl>
                                              <p:pRg st="3" end="3"/>
                                            </p:txEl>
                                          </p:spTgt>
                                        </p:tgtEl>
                                        <p:attrNameLst>
                                          <p:attrName>style.visibility</p:attrName>
                                        </p:attrNameLst>
                                      </p:cBhvr>
                                      <p:to>
                                        <p:strVal val="visible"/>
                                      </p:to>
                                    </p:set>
                                    <p:animEffect transition="in" filter="wheel(1)">
                                      <p:cBhvr>
                                        <p:cTn id="32" dur="2000"/>
                                        <p:tgtEl>
                                          <p:spTgt spid="401431">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401431">
                                            <p:txEl>
                                              <p:pRg st="4" end="4"/>
                                            </p:txEl>
                                          </p:spTgt>
                                        </p:tgtEl>
                                        <p:attrNameLst>
                                          <p:attrName>style.visibility</p:attrName>
                                        </p:attrNameLst>
                                      </p:cBhvr>
                                      <p:to>
                                        <p:strVal val="visible"/>
                                      </p:to>
                                    </p:set>
                                    <p:animEffect transition="in" filter="wheel(1)">
                                      <p:cBhvr>
                                        <p:cTn id="37" dur="2000"/>
                                        <p:tgtEl>
                                          <p:spTgt spid="401431">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401431">
                                            <p:txEl>
                                              <p:pRg st="5" end="5"/>
                                            </p:txEl>
                                          </p:spTgt>
                                        </p:tgtEl>
                                        <p:attrNameLst>
                                          <p:attrName>style.visibility</p:attrName>
                                        </p:attrNameLst>
                                      </p:cBhvr>
                                      <p:to>
                                        <p:strVal val="visible"/>
                                      </p:to>
                                    </p:set>
                                    <p:animEffect transition="in" filter="wheel(1)">
                                      <p:cBhvr>
                                        <p:cTn id="42" dur="2000"/>
                                        <p:tgtEl>
                                          <p:spTgt spid="4014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29" grpId="0" animBg="1"/>
      <p:bldP spid="401431"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a:xfrm>
            <a:off x="1331640" y="188640"/>
            <a:ext cx="7122368" cy="1143000"/>
          </a:xfrm>
          <a:solidFill>
            <a:srgbClr val="003366"/>
          </a:solidFill>
          <a:ln cap="flat">
            <a:solidFill>
              <a:srgbClr val="003366"/>
            </a:solidFill>
          </a:ln>
        </p:spPr>
        <p:txBody>
          <a:bodyPr/>
          <a:lstStyle/>
          <a:p>
            <a:pPr>
              <a:defRPr/>
            </a:pPr>
            <a:r>
              <a:rPr lang="es-ES" sz="4000" b="1" i="1" smtClean="0">
                <a:solidFill>
                  <a:srgbClr val="00FFFF"/>
                </a:solidFill>
                <a:effectLst>
                  <a:outerShdw blurRad="38100" dist="38100" dir="2700000" algn="tl">
                    <a:srgbClr val="000000"/>
                  </a:outerShdw>
                </a:effectLst>
                <a:latin typeface="Arial" pitchFamily="34" charset="0"/>
              </a:rPr>
              <a:t>Tecnologías de redes inalámbricas</a:t>
            </a:r>
          </a:p>
        </p:txBody>
      </p:sp>
      <p:sp>
        <p:nvSpPr>
          <p:cNvPr id="403459" name="Rectangle 3"/>
          <p:cNvSpPr>
            <a:spLocks noGrp="1" noChangeArrowheads="1"/>
          </p:cNvSpPr>
          <p:nvPr>
            <p:ph type="body" idx="1"/>
          </p:nvPr>
        </p:nvSpPr>
        <p:spPr>
          <a:xfrm>
            <a:off x="0" y="1556792"/>
            <a:ext cx="8686800" cy="4539208"/>
          </a:xfrm>
          <a:solidFill>
            <a:srgbClr val="003366"/>
          </a:solidFill>
          <a:ln>
            <a:solidFill>
              <a:srgbClr val="003366"/>
            </a:solidFill>
          </a:ln>
        </p:spPr>
        <p:txBody>
          <a:bodyPr/>
          <a:lstStyle/>
          <a:p>
            <a:r>
              <a:rPr lang="es-MX" sz="4000" b="1" i="1" dirty="0" smtClean="0">
                <a:solidFill>
                  <a:srgbClr val="00FFFF"/>
                </a:solidFill>
                <a:effectLst>
                  <a:outerShdw blurRad="38100" dist="38100" dir="2700000" algn="tl">
                    <a:srgbClr val="000000"/>
                  </a:outerShdw>
                </a:effectLst>
                <a:latin typeface="Arial" charset="0"/>
              </a:rPr>
              <a:t>Ámbito de Aplicación</a:t>
            </a:r>
          </a:p>
          <a:p>
            <a:pPr lvl="1"/>
            <a:r>
              <a:rPr lang="es-MX" b="1" i="1" dirty="0" smtClean="0">
                <a:solidFill>
                  <a:srgbClr val="00FFFF"/>
                </a:solidFill>
                <a:effectLst>
                  <a:outerShdw blurRad="38100" dist="38100" dir="2700000" algn="tl">
                    <a:srgbClr val="000000"/>
                  </a:outerShdw>
                </a:effectLst>
                <a:latin typeface="Arial" charset="0"/>
              </a:rPr>
              <a:t>Grupos Eventuales / Reuniones AD-HOC</a:t>
            </a:r>
          </a:p>
          <a:p>
            <a:pPr lvl="1"/>
            <a:r>
              <a:rPr lang="es-MX" sz="3600" b="1" i="1" dirty="0" smtClean="0">
                <a:solidFill>
                  <a:srgbClr val="00FFFF"/>
                </a:solidFill>
                <a:effectLst>
                  <a:outerShdw blurRad="38100" dist="38100" dir="2700000" algn="tl">
                    <a:srgbClr val="000000"/>
                  </a:outerShdw>
                </a:effectLst>
                <a:latin typeface="Arial" charset="0"/>
              </a:rPr>
              <a:t>Ambientes Industriales </a:t>
            </a:r>
          </a:p>
          <a:p>
            <a:pPr marL="857250" lvl="2" indent="0">
              <a:buNone/>
            </a:pPr>
            <a:r>
              <a:rPr lang="es-MX" b="1" i="1" dirty="0" smtClean="0">
                <a:solidFill>
                  <a:srgbClr val="00FFFF"/>
                </a:solidFill>
                <a:effectLst>
                  <a:outerShdw blurRad="38100" dist="38100" dir="2700000" algn="tl">
                    <a:srgbClr val="000000"/>
                  </a:outerShdw>
                </a:effectLst>
                <a:latin typeface="Arial" charset="0"/>
              </a:rPr>
              <a:t>(Condiciones Ambientales Severas)</a:t>
            </a:r>
          </a:p>
          <a:p>
            <a:pPr lvl="1"/>
            <a:r>
              <a:rPr lang="es-MX" sz="3600" b="1" i="1" dirty="0">
                <a:solidFill>
                  <a:srgbClr val="00FFFF"/>
                </a:solidFill>
                <a:effectLst>
                  <a:outerShdw blurRad="38100" dist="38100" dir="2700000" algn="tl">
                    <a:srgbClr val="000000"/>
                  </a:outerShdw>
                </a:effectLst>
                <a:latin typeface="Arial" charset="0"/>
              </a:rPr>
              <a:t>Ambientales Naturales</a:t>
            </a:r>
            <a:endParaRPr lang="es-AR" sz="3600" b="1" i="1" dirty="0">
              <a:solidFill>
                <a:srgbClr val="00FFFF"/>
              </a:solidFill>
              <a:effectLst>
                <a:outerShdw blurRad="38100" dist="38100" dir="2700000" algn="tl">
                  <a:srgbClr val="000000"/>
                </a:outerShdw>
              </a:effectLst>
              <a:latin typeface="Arial" charset="0"/>
            </a:endParaRPr>
          </a:p>
          <a:p>
            <a:pPr lvl="1"/>
            <a:r>
              <a:rPr lang="es-MX" sz="3600" b="1" i="1" dirty="0" smtClean="0">
                <a:solidFill>
                  <a:srgbClr val="00FFFF"/>
                </a:solidFill>
                <a:effectLst>
                  <a:outerShdw blurRad="38100" dist="38100" dir="2700000" algn="tl">
                    <a:srgbClr val="000000"/>
                  </a:outerShdw>
                </a:effectLst>
                <a:latin typeface="Arial" charset="0"/>
              </a:rPr>
              <a:t>Lugares  Inaccesibles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971600" y="188640"/>
            <a:ext cx="7867600" cy="1462088"/>
          </a:xfrm>
          <a:solidFill>
            <a:schemeClr val="bg1"/>
          </a:solidFill>
          <a:ln w="76200" cap="flat">
            <a:solidFill>
              <a:schemeClr val="accent1"/>
            </a:solidFill>
          </a:ln>
        </p:spPr>
        <p:txBody>
          <a:bodyPr/>
          <a:lstStyle/>
          <a:p>
            <a:pPr>
              <a:defRPr/>
            </a:pPr>
            <a:r>
              <a:rPr lang="es-ES" b="1" i="1" dirty="0" smtClean="0">
                <a:solidFill>
                  <a:schemeClr val="bg1">
                    <a:lumMod val="20000"/>
                    <a:lumOff val="80000"/>
                  </a:schemeClr>
                </a:solidFill>
                <a:effectLst>
                  <a:outerShdw blurRad="38100" dist="38100" dir="2700000" algn="tl">
                    <a:srgbClr val="000000"/>
                  </a:outerShdw>
                </a:effectLst>
                <a:latin typeface="Arial" pitchFamily="34" charset="0"/>
              </a:rPr>
              <a:t>Redes Inalámbricas </a:t>
            </a:r>
            <a:br>
              <a:rPr lang="es-ES" b="1" i="1" dirty="0" smtClean="0">
                <a:solidFill>
                  <a:schemeClr val="bg1">
                    <a:lumMod val="20000"/>
                    <a:lumOff val="80000"/>
                  </a:schemeClr>
                </a:solidFill>
                <a:effectLst>
                  <a:outerShdw blurRad="38100" dist="38100" dir="2700000" algn="tl">
                    <a:srgbClr val="000000"/>
                  </a:outerShdw>
                </a:effectLst>
                <a:latin typeface="Arial" pitchFamily="34" charset="0"/>
              </a:rPr>
            </a:br>
            <a:r>
              <a:rPr lang="es-ES" sz="3200" b="1" i="1" dirty="0" smtClean="0">
                <a:solidFill>
                  <a:schemeClr val="bg1">
                    <a:lumMod val="20000"/>
                    <a:lumOff val="80000"/>
                  </a:schemeClr>
                </a:solidFill>
                <a:effectLst>
                  <a:outerShdw blurRad="38100" dist="38100" dir="2700000" algn="tl">
                    <a:srgbClr val="000000"/>
                  </a:outerShdw>
                </a:effectLst>
                <a:latin typeface="Arial" pitchFamily="34" charset="0"/>
              </a:rPr>
              <a:t>(según su medio de transmisión)</a:t>
            </a:r>
          </a:p>
        </p:txBody>
      </p:sp>
      <p:sp>
        <p:nvSpPr>
          <p:cNvPr id="210947" name="Rectangle 3"/>
          <p:cNvSpPr>
            <a:spLocks noGrp="1" noChangeArrowheads="1"/>
          </p:cNvSpPr>
          <p:nvPr>
            <p:ph type="body" sz="half" idx="1"/>
          </p:nvPr>
        </p:nvSpPr>
        <p:spPr>
          <a:xfrm>
            <a:off x="179512" y="1905000"/>
            <a:ext cx="8713663" cy="4494213"/>
          </a:xfrm>
          <a:solidFill>
            <a:schemeClr val="accent2"/>
          </a:solidFill>
          <a:ln w="76200">
            <a:solidFill>
              <a:schemeClr val="accent1">
                <a:lumMod val="50000"/>
              </a:schemeClr>
            </a:solidFill>
          </a:ln>
        </p:spPr>
        <p:txBody>
          <a:bodyPr/>
          <a:lstStyle/>
          <a:p>
            <a:pPr>
              <a:lnSpc>
                <a:spcPct val="80000"/>
              </a:lnSpc>
              <a:defRPr/>
            </a:pPr>
            <a:endParaRPr lang="es-ES" sz="2400" b="1" i="1" dirty="0" smtClean="0">
              <a:solidFill>
                <a:srgbClr val="00FFFF"/>
              </a:solidFill>
              <a:effectLst>
                <a:outerShdw blurRad="38100" dist="38100" dir="2700000" algn="tl">
                  <a:srgbClr val="000000"/>
                </a:outerShdw>
              </a:effectLst>
              <a:latin typeface="Arial" pitchFamily="34" charset="0"/>
            </a:endParaRPr>
          </a:p>
          <a:p>
            <a:pPr>
              <a:lnSpc>
                <a:spcPct val="80000"/>
              </a:lnSpc>
              <a:defRPr/>
            </a:pPr>
            <a:r>
              <a:rPr lang="es-ES" sz="2400" b="1" i="1" dirty="0" smtClean="0">
                <a:solidFill>
                  <a:srgbClr val="00FFFF"/>
                </a:solidFill>
                <a:effectLst>
                  <a:outerShdw blurRad="38100" dist="38100" dir="2700000" algn="tl">
                    <a:srgbClr val="000000"/>
                  </a:outerShdw>
                </a:effectLst>
                <a:latin typeface="Arial" pitchFamily="34" charset="0"/>
              </a:rPr>
              <a:t>Transmisión de </a:t>
            </a:r>
            <a:r>
              <a:rPr lang="es-ES" sz="2800" b="1" i="1" dirty="0" smtClean="0">
                <a:solidFill>
                  <a:srgbClr val="00FFFF"/>
                </a:solidFill>
                <a:effectLst>
                  <a:outerShdw blurRad="38100" dist="38100" dir="2700000" algn="tl">
                    <a:srgbClr val="000000"/>
                  </a:outerShdw>
                </a:effectLst>
                <a:latin typeface="Arial" pitchFamily="34" charset="0"/>
              </a:rPr>
              <a:t>ondas de radio.</a:t>
            </a:r>
          </a:p>
          <a:p>
            <a:pPr>
              <a:lnSpc>
                <a:spcPct val="80000"/>
              </a:lnSpc>
              <a:buFontTx/>
              <a:buNone/>
              <a:defRPr/>
            </a:pPr>
            <a:endParaRPr lang="es-ES" sz="2800" b="1" i="1" dirty="0" smtClean="0">
              <a:solidFill>
                <a:srgbClr val="00FFFF"/>
              </a:solidFill>
              <a:effectLst>
                <a:outerShdw blurRad="38100" dist="38100" dir="2700000" algn="tl">
                  <a:srgbClr val="000000"/>
                </a:outerShdw>
              </a:effectLst>
              <a:latin typeface="Arial" pitchFamily="34" charset="0"/>
            </a:endParaRPr>
          </a:p>
          <a:p>
            <a:pPr>
              <a:lnSpc>
                <a:spcPct val="80000"/>
              </a:lnSpc>
              <a:buFontTx/>
              <a:buNone/>
              <a:defRPr/>
            </a:pPr>
            <a:endParaRPr lang="es-ES" sz="2800" b="1" i="1" dirty="0" smtClean="0">
              <a:solidFill>
                <a:srgbClr val="00FFFF"/>
              </a:solidFill>
              <a:effectLst>
                <a:outerShdw blurRad="38100" dist="38100" dir="2700000" algn="tl">
                  <a:srgbClr val="000000"/>
                </a:outerShdw>
              </a:effectLst>
              <a:latin typeface="Arial" pitchFamily="34" charset="0"/>
            </a:endParaRPr>
          </a:p>
          <a:p>
            <a:pPr algn="r">
              <a:lnSpc>
                <a:spcPct val="80000"/>
              </a:lnSpc>
              <a:defRPr/>
            </a:pPr>
            <a:endParaRPr lang="es-ES" sz="2400" b="1" i="1" dirty="0" smtClean="0">
              <a:solidFill>
                <a:srgbClr val="00FFFF"/>
              </a:solidFill>
              <a:effectLst>
                <a:outerShdw blurRad="38100" dist="38100" dir="2700000" algn="tl">
                  <a:srgbClr val="000000"/>
                </a:outerShdw>
              </a:effectLst>
              <a:latin typeface="Arial" pitchFamily="34" charset="0"/>
            </a:endParaRPr>
          </a:p>
          <a:p>
            <a:pPr algn="r">
              <a:lnSpc>
                <a:spcPct val="80000"/>
              </a:lnSpc>
              <a:defRPr/>
            </a:pPr>
            <a:r>
              <a:rPr lang="es-ES" sz="2400" b="1" i="1" dirty="0" smtClean="0">
                <a:solidFill>
                  <a:schemeClr val="bg1">
                    <a:lumMod val="20000"/>
                    <a:lumOff val="80000"/>
                  </a:schemeClr>
                </a:solidFill>
                <a:effectLst>
                  <a:outerShdw blurRad="38100" dist="38100" dir="2700000" algn="tl">
                    <a:srgbClr val="000000"/>
                  </a:outerShdw>
                </a:effectLst>
                <a:latin typeface="Arial" pitchFamily="34" charset="0"/>
              </a:rPr>
              <a:t>Transmisión de </a:t>
            </a:r>
            <a:r>
              <a:rPr lang="es-ES" sz="2800" b="1" i="1" dirty="0" smtClean="0">
                <a:solidFill>
                  <a:schemeClr val="bg1">
                    <a:lumMod val="20000"/>
                    <a:lumOff val="80000"/>
                  </a:schemeClr>
                </a:solidFill>
                <a:effectLst>
                  <a:outerShdw blurRad="38100" dist="38100" dir="2700000" algn="tl">
                    <a:srgbClr val="000000"/>
                  </a:outerShdw>
                </a:effectLst>
                <a:latin typeface="Arial" pitchFamily="34" charset="0"/>
              </a:rPr>
              <a:t>microondas</a:t>
            </a:r>
            <a:r>
              <a:rPr lang="es-ES" sz="2800" b="1" i="1" dirty="0" smtClean="0">
                <a:solidFill>
                  <a:srgbClr val="00FFFF"/>
                </a:solidFill>
                <a:effectLst>
                  <a:outerShdw blurRad="38100" dist="38100" dir="2700000" algn="tl">
                    <a:srgbClr val="000000"/>
                  </a:outerShdw>
                </a:effectLst>
                <a:latin typeface="Arial" pitchFamily="34" charset="0"/>
              </a:rPr>
              <a:t>.</a:t>
            </a:r>
          </a:p>
          <a:p>
            <a:pPr>
              <a:lnSpc>
                <a:spcPct val="80000"/>
              </a:lnSpc>
              <a:defRPr/>
            </a:pPr>
            <a:endParaRPr lang="es-ES" sz="2800" b="1" i="1" dirty="0" smtClean="0">
              <a:solidFill>
                <a:srgbClr val="00FFFF"/>
              </a:solidFill>
              <a:effectLst>
                <a:outerShdw blurRad="38100" dist="38100" dir="2700000" algn="tl">
                  <a:srgbClr val="000000"/>
                </a:outerShdw>
              </a:effectLst>
              <a:latin typeface="Arial" pitchFamily="34" charset="0"/>
            </a:endParaRPr>
          </a:p>
          <a:p>
            <a:pPr>
              <a:lnSpc>
                <a:spcPct val="80000"/>
              </a:lnSpc>
              <a:defRPr/>
            </a:pPr>
            <a:endParaRPr lang="es-ES" sz="2400" b="1" i="1" dirty="0" smtClean="0">
              <a:solidFill>
                <a:srgbClr val="00FFFF"/>
              </a:solidFill>
              <a:effectLst>
                <a:outerShdw blurRad="38100" dist="38100" dir="2700000" algn="tl">
                  <a:srgbClr val="000000"/>
                </a:outerShdw>
              </a:effectLst>
              <a:latin typeface="Arial" pitchFamily="34" charset="0"/>
            </a:endParaRPr>
          </a:p>
          <a:p>
            <a:pPr>
              <a:lnSpc>
                <a:spcPct val="80000"/>
              </a:lnSpc>
              <a:defRPr/>
            </a:pPr>
            <a:endParaRPr lang="es-ES" sz="2400" b="1" i="1" dirty="0" smtClean="0">
              <a:solidFill>
                <a:srgbClr val="00FFFF"/>
              </a:solidFill>
              <a:effectLst>
                <a:outerShdw blurRad="38100" dist="38100" dir="2700000" algn="tl">
                  <a:srgbClr val="000000"/>
                </a:outerShdw>
              </a:effectLst>
              <a:latin typeface="Arial" pitchFamily="34" charset="0"/>
            </a:endParaRPr>
          </a:p>
          <a:p>
            <a:pPr>
              <a:lnSpc>
                <a:spcPct val="80000"/>
              </a:lnSpc>
              <a:defRPr/>
            </a:pPr>
            <a:r>
              <a:rPr lang="es-ES" sz="2400" b="1" i="1" dirty="0" smtClean="0">
                <a:solidFill>
                  <a:srgbClr val="00FFFF"/>
                </a:solidFill>
                <a:effectLst>
                  <a:outerShdw blurRad="38100" dist="38100" dir="2700000" algn="tl">
                    <a:srgbClr val="000000"/>
                  </a:outerShdw>
                </a:effectLst>
                <a:latin typeface="Arial" pitchFamily="34" charset="0"/>
              </a:rPr>
              <a:t>Transmisión de I</a:t>
            </a:r>
            <a:r>
              <a:rPr lang="es-ES" sz="2800" b="1" i="1" dirty="0" smtClean="0">
                <a:solidFill>
                  <a:srgbClr val="00FFFF"/>
                </a:solidFill>
                <a:effectLst>
                  <a:outerShdw blurRad="38100" dist="38100" dir="2700000" algn="tl">
                    <a:srgbClr val="000000"/>
                  </a:outerShdw>
                </a:effectLst>
                <a:latin typeface="Arial" pitchFamily="34" charset="0"/>
              </a:rPr>
              <a:t>nfrarrojos.</a:t>
            </a:r>
          </a:p>
          <a:p>
            <a:pPr>
              <a:lnSpc>
                <a:spcPct val="80000"/>
              </a:lnSpc>
              <a:defRPr/>
            </a:pPr>
            <a:endParaRPr lang="es-ES" sz="2800" b="1" i="1" dirty="0" smtClean="0">
              <a:solidFill>
                <a:srgbClr val="00FFFF"/>
              </a:solidFill>
              <a:effectLst>
                <a:outerShdw blurRad="38100" dist="38100" dir="2700000" algn="tl">
                  <a:srgbClr val="000000"/>
                </a:outerShdw>
              </a:effectLst>
              <a:latin typeface="Arial" pitchFamily="34" charset="0"/>
            </a:endParaRPr>
          </a:p>
          <a:p>
            <a:pPr>
              <a:lnSpc>
                <a:spcPct val="80000"/>
              </a:lnSpc>
              <a:defRPr/>
            </a:pPr>
            <a:endParaRPr lang="es-ES" sz="2400" dirty="0" smtClean="0">
              <a:latin typeface="Verdana" pitchFamily="34" charset="0"/>
            </a:endParaRPr>
          </a:p>
          <a:p>
            <a:pPr>
              <a:lnSpc>
                <a:spcPct val="80000"/>
              </a:lnSpc>
              <a:defRPr/>
            </a:pPr>
            <a:endParaRPr lang="es-ES" sz="2400" dirty="0" smtClean="0">
              <a:latin typeface="Verdana" pitchFamily="34" charset="0"/>
            </a:endParaRPr>
          </a:p>
        </p:txBody>
      </p:sp>
      <p:pic>
        <p:nvPicPr>
          <p:cNvPr id="1198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2160" y="2135625"/>
            <a:ext cx="2376264" cy="1615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98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924944"/>
            <a:ext cx="3456384" cy="2317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98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4437112"/>
            <a:ext cx="2376264"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0946"/>
                                        </p:tgtEl>
                                        <p:attrNameLst>
                                          <p:attrName>style.visibility</p:attrName>
                                        </p:attrNameLst>
                                      </p:cBhvr>
                                      <p:to>
                                        <p:strVal val="visible"/>
                                      </p:to>
                                    </p:set>
                                    <p:animEffect transition="in" filter="fade">
                                      <p:cBhvr>
                                        <p:cTn id="7" dur="500"/>
                                        <p:tgtEl>
                                          <p:spTgt spid="21094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10947">
                                            <p:bg/>
                                          </p:spTgt>
                                        </p:tgtEl>
                                        <p:attrNameLst>
                                          <p:attrName>style.visibility</p:attrName>
                                        </p:attrNameLst>
                                      </p:cBhvr>
                                      <p:to>
                                        <p:strVal val="visible"/>
                                      </p:to>
                                    </p:set>
                                    <p:animEffect transition="in" filter="circle(in)">
                                      <p:cBhvr>
                                        <p:cTn id="12" dur="2000"/>
                                        <p:tgtEl>
                                          <p:spTgt spid="21094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10947">
                                            <p:txEl>
                                              <p:pRg st="1" end="1"/>
                                            </p:txEl>
                                          </p:spTgt>
                                        </p:tgtEl>
                                        <p:attrNameLst>
                                          <p:attrName>style.visibility</p:attrName>
                                        </p:attrNameLst>
                                      </p:cBhvr>
                                      <p:to>
                                        <p:strVal val="visible"/>
                                      </p:to>
                                    </p:set>
                                    <p:animEffect transition="in" filter="circle(in)">
                                      <p:cBhvr>
                                        <p:cTn id="17" dur="2000"/>
                                        <p:tgtEl>
                                          <p:spTgt spid="21094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10947">
                                            <p:txEl>
                                              <p:pRg st="5" end="5"/>
                                            </p:txEl>
                                          </p:spTgt>
                                        </p:tgtEl>
                                        <p:attrNameLst>
                                          <p:attrName>style.visibility</p:attrName>
                                        </p:attrNameLst>
                                      </p:cBhvr>
                                      <p:to>
                                        <p:strVal val="visible"/>
                                      </p:to>
                                    </p:set>
                                    <p:animEffect transition="in" filter="circle(in)">
                                      <p:cBhvr>
                                        <p:cTn id="22" dur="2000"/>
                                        <p:tgtEl>
                                          <p:spTgt spid="21094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210947">
                                            <p:txEl>
                                              <p:pRg st="9" end="9"/>
                                            </p:txEl>
                                          </p:spTgt>
                                        </p:tgtEl>
                                        <p:attrNameLst>
                                          <p:attrName>style.visibility</p:attrName>
                                        </p:attrNameLst>
                                      </p:cBhvr>
                                      <p:to>
                                        <p:strVal val="visible"/>
                                      </p:to>
                                    </p:set>
                                    <p:animEffect transition="in" filter="circle(in)">
                                      <p:cBhvr>
                                        <p:cTn id="27" dur="2000"/>
                                        <p:tgtEl>
                                          <p:spTgt spid="210947">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9810"/>
                                        </p:tgtEl>
                                        <p:attrNameLst>
                                          <p:attrName>style.visibility</p:attrName>
                                        </p:attrNameLst>
                                      </p:cBhvr>
                                      <p:to>
                                        <p:strVal val="visible"/>
                                      </p:to>
                                    </p:set>
                                    <p:animEffect transition="in" filter="fade">
                                      <p:cBhvr>
                                        <p:cTn id="32" dur="500"/>
                                        <p:tgtEl>
                                          <p:spTgt spid="119810"/>
                                        </p:tgtEl>
                                      </p:cBhvr>
                                    </p:animEffect>
                                  </p:childTnLst>
                                </p:cTn>
                              </p:par>
                              <p:par>
                                <p:cTn id="33" presetID="2" presetClass="entr" presetSubtype="4" fill="hold" nodeType="withEffect">
                                  <p:stCondLst>
                                    <p:cond delay="0"/>
                                  </p:stCondLst>
                                  <p:childTnLst>
                                    <p:set>
                                      <p:cBhvr>
                                        <p:cTn id="34" dur="1" fill="hold">
                                          <p:stCondLst>
                                            <p:cond delay="0"/>
                                          </p:stCondLst>
                                        </p:cTn>
                                        <p:tgtEl>
                                          <p:spTgt spid="119811"/>
                                        </p:tgtEl>
                                        <p:attrNameLst>
                                          <p:attrName>style.visibility</p:attrName>
                                        </p:attrNameLst>
                                      </p:cBhvr>
                                      <p:to>
                                        <p:strVal val="visible"/>
                                      </p:to>
                                    </p:set>
                                    <p:anim calcmode="lin" valueType="num">
                                      <p:cBhvr additive="base">
                                        <p:cTn id="35" dur="500" fill="hold"/>
                                        <p:tgtEl>
                                          <p:spTgt spid="119811"/>
                                        </p:tgtEl>
                                        <p:attrNameLst>
                                          <p:attrName>ppt_x</p:attrName>
                                        </p:attrNameLst>
                                      </p:cBhvr>
                                      <p:tavLst>
                                        <p:tav tm="0">
                                          <p:val>
                                            <p:strVal val="#ppt_x"/>
                                          </p:val>
                                        </p:tav>
                                        <p:tav tm="100000">
                                          <p:val>
                                            <p:strVal val="#ppt_x"/>
                                          </p:val>
                                        </p:tav>
                                      </p:tavLst>
                                    </p:anim>
                                    <p:anim calcmode="lin" valueType="num">
                                      <p:cBhvr additive="base">
                                        <p:cTn id="36" dur="500" fill="hold"/>
                                        <p:tgtEl>
                                          <p:spTgt spid="119811"/>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19812"/>
                                        </p:tgtEl>
                                        <p:attrNameLst>
                                          <p:attrName>style.visibility</p:attrName>
                                        </p:attrNameLst>
                                      </p:cBhvr>
                                      <p:to>
                                        <p:strVal val="visible"/>
                                      </p:to>
                                    </p:set>
                                    <p:anim calcmode="lin" valueType="num">
                                      <p:cBhvr additive="base">
                                        <p:cTn id="39" dur="500" fill="hold"/>
                                        <p:tgtEl>
                                          <p:spTgt spid="119812"/>
                                        </p:tgtEl>
                                        <p:attrNameLst>
                                          <p:attrName>ppt_x</p:attrName>
                                        </p:attrNameLst>
                                      </p:cBhvr>
                                      <p:tavLst>
                                        <p:tav tm="0">
                                          <p:val>
                                            <p:strVal val="#ppt_x"/>
                                          </p:val>
                                        </p:tav>
                                        <p:tav tm="100000">
                                          <p:val>
                                            <p:strVal val="#ppt_x"/>
                                          </p:val>
                                        </p:tav>
                                      </p:tavLst>
                                    </p:anim>
                                    <p:anim calcmode="lin" valueType="num">
                                      <p:cBhvr additive="base">
                                        <p:cTn id="40" dur="500" fill="hold"/>
                                        <p:tgtEl>
                                          <p:spTgt spid="1198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6" grpId="0" animBg="1"/>
      <p:bldP spid="210947"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900113" y="0"/>
            <a:ext cx="8243887" cy="1462088"/>
          </a:xfrm>
          <a:solidFill>
            <a:schemeClr val="bg1"/>
          </a:solidFill>
          <a:ln w="76200" cap="flat">
            <a:solidFill>
              <a:schemeClr val="accent1"/>
            </a:solidFill>
          </a:ln>
        </p:spPr>
        <p:txBody>
          <a:bodyPr/>
          <a:lstStyle/>
          <a:p>
            <a:pPr>
              <a:defRPr/>
            </a:pPr>
            <a:r>
              <a:rPr lang="es-ES" b="1" i="1" dirty="0" smtClean="0">
                <a:solidFill>
                  <a:schemeClr val="bg1">
                    <a:lumMod val="20000"/>
                    <a:lumOff val="80000"/>
                  </a:schemeClr>
                </a:solidFill>
                <a:effectLst>
                  <a:outerShdw blurRad="38100" dist="38100" dir="2700000" algn="tl">
                    <a:srgbClr val="000000"/>
                  </a:outerShdw>
                </a:effectLst>
                <a:latin typeface="Arial" pitchFamily="34" charset="0"/>
              </a:rPr>
              <a:t> Redes Inalámbricas </a:t>
            </a:r>
            <a:br>
              <a:rPr lang="es-ES" b="1" i="1" dirty="0" smtClean="0">
                <a:solidFill>
                  <a:schemeClr val="bg1">
                    <a:lumMod val="20000"/>
                    <a:lumOff val="80000"/>
                  </a:schemeClr>
                </a:solidFill>
                <a:effectLst>
                  <a:outerShdw blurRad="38100" dist="38100" dir="2700000" algn="tl">
                    <a:srgbClr val="000000"/>
                  </a:outerShdw>
                </a:effectLst>
                <a:latin typeface="Arial" pitchFamily="34" charset="0"/>
              </a:rPr>
            </a:br>
            <a:r>
              <a:rPr lang="es-ES" b="1" i="1" dirty="0">
                <a:solidFill>
                  <a:schemeClr val="bg1">
                    <a:lumMod val="20000"/>
                    <a:lumOff val="80000"/>
                  </a:schemeClr>
                </a:solidFill>
                <a:effectLst>
                  <a:outerShdw blurRad="38100" dist="38100" dir="2700000" algn="tl">
                    <a:srgbClr val="000000"/>
                  </a:outerShdw>
                </a:effectLst>
                <a:latin typeface="Arial" pitchFamily="34" charset="0"/>
              </a:rPr>
              <a:t>(</a:t>
            </a:r>
            <a:r>
              <a:rPr lang="es-ES" b="1" i="1" dirty="0" smtClean="0">
                <a:solidFill>
                  <a:schemeClr val="bg1">
                    <a:lumMod val="20000"/>
                    <a:lumOff val="80000"/>
                  </a:schemeClr>
                </a:solidFill>
                <a:effectLst>
                  <a:outerShdw blurRad="38100" dist="38100" dir="2700000" algn="tl">
                    <a:srgbClr val="000000"/>
                  </a:outerShdw>
                </a:effectLst>
                <a:latin typeface="Arial" pitchFamily="34" charset="0"/>
              </a:rPr>
              <a:t>según su uso)</a:t>
            </a:r>
          </a:p>
        </p:txBody>
      </p:sp>
      <p:sp>
        <p:nvSpPr>
          <p:cNvPr id="340995" name="Rectangle 3"/>
          <p:cNvSpPr>
            <a:spLocks noGrp="1" noChangeArrowheads="1"/>
          </p:cNvSpPr>
          <p:nvPr>
            <p:ph type="body" idx="1"/>
          </p:nvPr>
        </p:nvSpPr>
        <p:spPr>
          <a:xfrm>
            <a:off x="0" y="1557338"/>
            <a:ext cx="9144000" cy="5300662"/>
          </a:xfrm>
          <a:solidFill>
            <a:schemeClr val="bg1"/>
          </a:solidFill>
          <a:ln w="76200" cap="flat">
            <a:solidFill>
              <a:schemeClr val="accent1"/>
            </a:solidFill>
          </a:ln>
        </p:spPr>
        <p:txBody>
          <a:bodyPr anchor="ctr"/>
          <a:lstStyle/>
          <a:p>
            <a:pPr marL="0" indent="0">
              <a:spcBef>
                <a:spcPct val="0"/>
              </a:spcBef>
              <a:buFontTx/>
              <a:buNone/>
            </a:pPr>
            <a:r>
              <a:rPr lang="es-ES" sz="4000" b="1" i="1" dirty="0" smtClean="0">
                <a:solidFill>
                  <a:schemeClr val="bg1">
                    <a:lumMod val="20000"/>
                    <a:lumOff val="80000"/>
                  </a:schemeClr>
                </a:solidFill>
                <a:effectLst>
                  <a:outerShdw blurRad="38100" dist="38100" dir="2700000" algn="tl">
                    <a:srgbClr val="000000"/>
                  </a:outerShdw>
                </a:effectLst>
                <a:latin typeface="Arial" charset="0"/>
              </a:rPr>
              <a:t>Redes personales o espontáneas.</a:t>
            </a:r>
          </a:p>
          <a:p>
            <a:pPr marL="2384425" lvl="2" indent="-98425">
              <a:spcBef>
                <a:spcPct val="0"/>
              </a:spcBef>
              <a:buFont typeface="Wingdings 3" pitchFamily="18" charset="2"/>
              <a:buChar char="²"/>
            </a:pPr>
            <a:r>
              <a:rPr lang="es-ES" sz="3600" b="1" i="1" dirty="0" smtClean="0">
                <a:solidFill>
                  <a:schemeClr val="bg1">
                    <a:lumMod val="20000"/>
                    <a:lumOff val="80000"/>
                  </a:schemeClr>
                </a:solidFill>
                <a:effectLst>
                  <a:outerShdw blurRad="38100" dist="38100" dir="2700000" algn="tl">
                    <a:srgbClr val="000000"/>
                  </a:outerShdw>
                </a:effectLst>
                <a:latin typeface="Arial" charset="0"/>
              </a:rPr>
              <a:t>Infrarrojos.</a:t>
            </a:r>
          </a:p>
          <a:p>
            <a:pPr marL="2384425" lvl="2" indent="-98425">
              <a:spcBef>
                <a:spcPct val="0"/>
              </a:spcBef>
              <a:buFont typeface="Wingdings 3" pitchFamily="18" charset="2"/>
              <a:buChar char="²"/>
            </a:pPr>
            <a:r>
              <a:rPr lang="es-ES" sz="3600" b="1" i="1" dirty="0" smtClean="0">
                <a:solidFill>
                  <a:schemeClr val="bg1">
                    <a:lumMod val="20000"/>
                    <a:lumOff val="80000"/>
                  </a:schemeClr>
                </a:solidFill>
                <a:effectLst>
                  <a:outerShdw blurRad="38100" dist="38100" dir="2700000" algn="tl">
                    <a:srgbClr val="000000"/>
                  </a:outerShdw>
                </a:effectLst>
                <a:latin typeface="Arial" charset="0"/>
              </a:rPr>
              <a:t>Bluetooth </a:t>
            </a:r>
          </a:p>
          <a:p>
            <a:pPr marL="2384425" lvl="2" indent="-98425">
              <a:spcBef>
                <a:spcPct val="0"/>
              </a:spcBef>
              <a:buFont typeface="Wingdings 3" pitchFamily="18" charset="2"/>
              <a:buChar char="²"/>
            </a:pPr>
            <a:r>
              <a:rPr lang="es-ES" sz="3600" b="1" i="1" dirty="0" smtClean="0">
                <a:solidFill>
                  <a:schemeClr val="bg1">
                    <a:lumMod val="20000"/>
                    <a:lumOff val="80000"/>
                  </a:schemeClr>
                </a:solidFill>
                <a:effectLst>
                  <a:outerShdw blurRad="38100" dist="38100" dir="2700000" algn="tl">
                    <a:srgbClr val="000000"/>
                  </a:outerShdw>
                </a:effectLst>
                <a:latin typeface="Arial" charset="0"/>
              </a:rPr>
              <a:t>ZigBee</a:t>
            </a:r>
          </a:p>
          <a:p>
            <a:pPr marL="0" indent="0">
              <a:spcBef>
                <a:spcPct val="0"/>
              </a:spcBef>
              <a:buFontTx/>
              <a:buNone/>
            </a:pPr>
            <a:r>
              <a:rPr lang="es-ES" sz="4000" b="1" i="1" dirty="0" smtClean="0">
                <a:solidFill>
                  <a:schemeClr val="accent3">
                    <a:lumMod val="20000"/>
                    <a:lumOff val="80000"/>
                  </a:schemeClr>
                </a:solidFill>
                <a:effectLst>
                  <a:outerShdw blurRad="38100" dist="38100" dir="2700000" algn="tl">
                    <a:srgbClr val="000000"/>
                  </a:outerShdw>
                </a:effectLst>
                <a:latin typeface="Arial" charset="0"/>
              </a:rPr>
              <a:t>Redes Inalámbricas.</a:t>
            </a:r>
          </a:p>
          <a:p>
            <a:pPr marL="2384425" lvl="2" indent="-98425">
              <a:spcBef>
                <a:spcPct val="0"/>
              </a:spcBef>
              <a:buFont typeface="Wingdings 3" pitchFamily="18" charset="2"/>
              <a:buChar char="²"/>
            </a:pPr>
            <a:r>
              <a:rPr lang="es-ES" sz="3600" b="1" i="1" dirty="0" smtClean="0">
                <a:solidFill>
                  <a:schemeClr val="accent3">
                    <a:lumMod val="20000"/>
                    <a:lumOff val="80000"/>
                  </a:schemeClr>
                </a:solidFill>
                <a:effectLst>
                  <a:outerShdw blurRad="38100" dist="38100" dir="2700000" algn="tl">
                    <a:srgbClr val="000000"/>
                  </a:outerShdw>
                </a:effectLst>
                <a:latin typeface="Arial" charset="0"/>
              </a:rPr>
              <a:t>WLAN - 802.11 a, b, g, n</a:t>
            </a:r>
          </a:p>
          <a:p>
            <a:pPr marL="0" indent="0">
              <a:spcBef>
                <a:spcPct val="0"/>
              </a:spcBef>
              <a:buFontTx/>
              <a:buNone/>
            </a:pPr>
            <a:r>
              <a:rPr lang="es-ES" sz="4000" b="1" i="1" dirty="0" smtClean="0">
                <a:solidFill>
                  <a:schemeClr val="bg1">
                    <a:lumMod val="20000"/>
                    <a:lumOff val="80000"/>
                  </a:schemeClr>
                </a:solidFill>
                <a:effectLst>
                  <a:outerShdw blurRad="38100" dist="38100" dir="2700000" algn="tl">
                    <a:srgbClr val="000000"/>
                  </a:outerShdw>
                </a:effectLst>
                <a:latin typeface="Arial" charset="0"/>
              </a:rPr>
              <a:t>Redes de consumo. 3G – 4G</a:t>
            </a:r>
          </a:p>
          <a:p>
            <a:pPr marL="2384425" lvl="2" indent="-98425">
              <a:spcBef>
                <a:spcPct val="0"/>
              </a:spcBef>
              <a:buFont typeface="Wingdings 3" pitchFamily="18" charset="2"/>
              <a:buChar char="²"/>
            </a:pPr>
            <a:r>
              <a:rPr lang="es-ES" sz="3200" b="1" i="1" dirty="0" smtClean="0">
                <a:solidFill>
                  <a:schemeClr val="bg1">
                    <a:lumMod val="20000"/>
                    <a:lumOff val="80000"/>
                  </a:schemeClr>
                </a:solidFill>
                <a:effectLst>
                  <a:outerShdw blurRad="38100" dist="38100" dir="2700000" algn="tl">
                    <a:srgbClr val="000000"/>
                  </a:outerShdw>
                </a:effectLst>
                <a:latin typeface="Arial" charset="0"/>
              </a:rPr>
              <a:t>CDMA</a:t>
            </a:r>
          </a:p>
          <a:p>
            <a:pPr marL="2384425" lvl="2" indent="-98425">
              <a:spcBef>
                <a:spcPct val="0"/>
              </a:spcBef>
              <a:buFont typeface="Wingdings 3" pitchFamily="18" charset="2"/>
              <a:buChar char="²"/>
            </a:pPr>
            <a:r>
              <a:rPr lang="es-ES" sz="3200" b="1" i="1" dirty="0" smtClean="0">
                <a:solidFill>
                  <a:schemeClr val="bg1">
                    <a:lumMod val="20000"/>
                    <a:lumOff val="80000"/>
                  </a:schemeClr>
                </a:solidFill>
                <a:effectLst>
                  <a:outerShdw blurRad="38100" dist="38100" dir="2700000" algn="tl">
                    <a:srgbClr val="000000"/>
                  </a:outerShdw>
                </a:effectLst>
                <a:latin typeface="Arial" charset="0"/>
              </a:rPr>
              <a:t>GSM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340995">
                                            <p:bg/>
                                          </p:spTgt>
                                        </p:tgtEl>
                                        <p:attrNameLst>
                                          <p:attrName>style.visibility</p:attrName>
                                        </p:attrNameLst>
                                      </p:cBhvr>
                                      <p:to>
                                        <p:strVal val="visible"/>
                                      </p:to>
                                    </p:set>
                                    <p:animEffect transition="in" filter="circle(in)">
                                      <p:cBhvr>
                                        <p:cTn id="11" dur="2000"/>
                                        <p:tgtEl>
                                          <p:spTgt spid="340995">
                                            <p:bg/>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340995">
                                            <p:txEl>
                                              <p:pRg st="0" end="0"/>
                                            </p:txEl>
                                          </p:spTgt>
                                        </p:tgtEl>
                                        <p:attrNameLst>
                                          <p:attrName>style.visibility</p:attrName>
                                        </p:attrNameLst>
                                      </p:cBhvr>
                                      <p:to>
                                        <p:strVal val="visible"/>
                                      </p:to>
                                    </p:set>
                                    <p:animEffect transition="in" filter="circle(in)">
                                      <p:cBhvr>
                                        <p:cTn id="16" dur="2000"/>
                                        <p:tgtEl>
                                          <p:spTgt spid="340995">
                                            <p:txEl>
                                              <p:pRg st="0" end="0"/>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40995">
                                            <p:txEl>
                                              <p:pRg st="1" end="1"/>
                                            </p:txEl>
                                          </p:spTgt>
                                        </p:tgtEl>
                                        <p:attrNameLst>
                                          <p:attrName>style.visibility</p:attrName>
                                        </p:attrNameLst>
                                      </p:cBhvr>
                                      <p:to>
                                        <p:strVal val="visible"/>
                                      </p:to>
                                    </p:set>
                                    <p:animEffect transition="in" filter="circle(in)">
                                      <p:cBhvr>
                                        <p:cTn id="19" dur="2000"/>
                                        <p:tgtEl>
                                          <p:spTgt spid="340995">
                                            <p:txEl>
                                              <p:pRg st="1" end="1"/>
                                            </p:txEl>
                                          </p:spTgt>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40995">
                                            <p:txEl>
                                              <p:pRg st="2" end="2"/>
                                            </p:txEl>
                                          </p:spTgt>
                                        </p:tgtEl>
                                        <p:attrNameLst>
                                          <p:attrName>style.visibility</p:attrName>
                                        </p:attrNameLst>
                                      </p:cBhvr>
                                      <p:to>
                                        <p:strVal val="visible"/>
                                      </p:to>
                                    </p:set>
                                    <p:animEffect transition="in" filter="circle(in)">
                                      <p:cBhvr>
                                        <p:cTn id="22" dur="2000"/>
                                        <p:tgtEl>
                                          <p:spTgt spid="340995">
                                            <p:txEl>
                                              <p:pRg st="2" end="2"/>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340995">
                                            <p:txEl>
                                              <p:pRg st="3" end="3"/>
                                            </p:txEl>
                                          </p:spTgt>
                                        </p:tgtEl>
                                        <p:attrNameLst>
                                          <p:attrName>style.visibility</p:attrName>
                                        </p:attrNameLst>
                                      </p:cBhvr>
                                      <p:to>
                                        <p:strVal val="visible"/>
                                      </p:to>
                                    </p:set>
                                    <p:animEffect transition="in" filter="circle(in)">
                                      <p:cBhvr>
                                        <p:cTn id="25" dur="2000"/>
                                        <p:tgtEl>
                                          <p:spTgt spid="34099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340995">
                                            <p:txEl>
                                              <p:pRg st="4" end="4"/>
                                            </p:txEl>
                                          </p:spTgt>
                                        </p:tgtEl>
                                        <p:attrNameLst>
                                          <p:attrName>style.visibility</p:attrName>
                                        </p:attrNameLst>
                                      </p:cBhvr>
                                      <p:to>
                                        <p:strVal val="visible"/>
                                      </p:to>
                                    </p:set>
                                    <p:animEffect transition="in" filter="circle(in)">
                                      <p:cBhvr>
                                        <p:cTn id="30" dur="2000"/>
                                        <p:tgtEl>
                                          <p:spTgt spid="340995">
                                            <p:txEl>
                                              <p:pRg st="4" end="4"/>
                                            </p:txEl>
                                          </p:spTgt>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340995">
                                            <p:txEl>
                                              <p:pRg st="5" end="5"/>
                                            </p:txEl>
                                          </p:spTgt>
                                        </p:tgtEl>
                                        <p:attrNameLst>
                                          <p:attrName>style.visibility</p:attrName>
                                        </p:attrNameLst>
                                      </p:cBhvr>
                                      <p:to>
                                        <p:strVal val="visible"/>
                                      </p:to>
                                    </p:set>
                                    <p:animEffect transition="in" filter="circle(in)">
                                      <p:cBhvr>
                                        <p:cTn id="33" dur="2000"/>
                                        <p:tgtEl>
                                          <p:spTgt spid="340995">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340995">
                                            <p:txEl>
                                              <p:pRg st="6" end="6"/>
                                            </p:txEl>
                                          </p:spTgt>
                                        </p:tgtEl>
                                        <p:attrNameLst>
                                          <p:attrName>style.visibility</p:attrName>
                                        </p:attrNameLst>
                                      </p:cBhvr>
                                      <p:to>
                                        <p:strVal val="visible"/>
                                      </p:to>
                                    </p:set>
                                    <p:animEffect transition="in" filter="circle(in)">
                                      <p:cBhvr>
                                        <p:cTn id="38" dur="2000"/>
                                        <p:tgtEl>
                                          <p:spTgt spid="340995">
                                            <p:txEl>
                                              <p:pRg st="6" end="6"/>
                                            </p:txEl>
                                          </p:spTgt>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340995">
                                            <p:txEl>
                                              <p:pRg st="7" end="7"/>
                                            </p:txEl>
                                          </p:spTgt>
                                        </p:tgtEl>
                                        <p:attrNameLst>
                                          <p:attrName>style.visibility</p:attrName>
                                        </p:attrNameLst>
                                      </p:cBhvr>
                                      <p:to>
                                        <p:strVal val="visible"/>
                                      </p:to>
                                    </p:set>
                                    <p:animEffect transition="in" filter="circle(in)">
                                      <p:cBhvr>
                                        <p:cTn id="41" dur="2000"/>
                                        <p:tgtEl>
                                          <p:spTgt spid="340995">
                                            <p:txEl>
                                              <p:pRg st="7" end="7"/>
                                            </p:txEl>
                                          </p:spTgt>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340995">
                                            <p:txEl>
                                              <p:pRg st="8" end="8"/>
                                            </p:txEl>
                                          </p:spTgt>
                                        </p:tgtEl>
                                        <p:attrNameLst>
                                          <p:attrName>style.visibility</p:attrName>
                                        </p:attrNameLst>
                                      </p:cBhvr>
                                      <p:to>
                                        <p:strVal val="visible"/>
                                      </p:to>
                                    </p:set>
                                    <p:animEffect transition="in" filter="circle(in)">
                                      <p:cBhvr>
                                        <p:cTn id="44" dur="2000"/>
                                        <p:tgtEl>
                                          <p:spTgt spid="3409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animBg="1"/>
      <p:bldP spid="340995"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304800" y="228600"/>
            <a:ext cx="8458200" cy="1371600"/>
          </a:xfrm>
          <a:solidFill>
            <a:srgbClr val="003366"/>
          </a:solidFill>
          <a:ln w="76200" cap="flat">
            <a:solidFill>
              <a:srgbClr val="00FFFF"/>
            </a:solidFill>
          </a:ln>
        </p:spPr>
        <p:txBody>
          <a:bodyPr/>
          <a:lstStyle/>
          <a:p>
            <a:pPr>
              <a:defRPr/>
            </a:pPr>
            <a:r>
              <a:rPr lang="es-ES_tradnl" sz="4800" b="1" i="1" dirty="0" smtClean="0">
                <a:solidFill>
                  <a:schemeClr val="accent3">
                    <a:lumMod val="20000"/>
                    <a:lumOff val="80000"/>
                  </a:schemeClr>
                </a:solidFill>
                <a:effectLst>
                  <a:outerShdw blurRad="38100" dist="38100" dir="2700000" algn="tl">
                    <a:srgbClr val="000000"/>
                  </a:outerShdw>
                </a:effectLst>
                <a:latin typeface="Arial" pitchFamily="34" charset="0"/>
              </a:rPr>
              <a:t>Redes Inalámbricas</a:t>
            </a:r>
            <a:r>
              <a:rPr lang="es-ES_tradnl" sz="6000" b="1" i="1" dirty="0" smtClean="0">
                <a:solidFill>
                  <a:schemeClr val="accent3">
                    <a:lumMod val="20000"/>
                    <a:lumOff val="80000"/>
                  </a:schemeClr>
                </a:solidFill>
                <a:effectLst>
                  <a:outerShdw blurRad="38100" dist="38100" dir="2700000" algn="tl">
                    <a:srgbClr val="000000"/>
                  </a:outerShdw>
                </a:effectLst>
                <a:latin typeface="Arial" pitchFamily="34" charset="0"/>
              </a:rPr>
              <a:t> </a:t>
            </a:r>
            <a:r>
              <a:rPr lang="es-ES_tradnl" sz="4000" b="1" i="1" dirty="0" smtClean="0">
                <a:solidFill>
                  <a:schemeClr val="accent3">
                    <a:lumMod val="20000"/>
                    <a:lumOff val="80000"/>
                  </a:schemeClr>
                </a:solidFill>
                <a:effectLst>
                  <a:outerShdw blurRad="38100" dist="38100" dir="2700000" algn="tl">
                    <a:srgbClr val="000000"/>
                  </a:outerShdw>
                </a:effectLst>
                <a:latin typeface="Arial" pitchFamily="34" charset="0"/>
              </a:rPr>
              <a:t/>
            </a:r>
            <a:br>
              <a:rPr lang="es-ES_tradnl" sz="4000" b="1" i="1" dirty="0" smtClean="0">
                <a:solidFill>
                  <a:schemeClr val="accent3">
                    <a:lumMod val="20000"/>
                    <a:lumOff val="80000"/>
                  </a:schemeClr>
                </a:solidFill>
                <a:effectLst>
                  <a:outerShdw blurRad="38100" dist="38100" dir="2700000" algn="tl">
                    <a:srgbClr val="000000"/>
                  </a:outerShdw>
                </a:effectLst>
                <a:latin typeface="Arial" pitchFamily="34" charset="0"/>
              </a:rPr>
            </a:br>
            <a:r>
              <a:rPr lang="es-ES_tradnl" sz="2400" b="1" i="1" dirty="0" smtClean="0">
                <a:solidFill>
                  <a:schemeClr val="accent3">
                    <a:lumMod val="20000"/>
                    <a:lumOff val="80000"/>
                  </a:schemeClr>
                </a:solidFill>
                <a:effectLst>
                  <a:outerShdw blurRad="38100" dist="38100" dir="2700000" algn="tl">
                    <a:srgbClr val="000000"/>
                  </a:outerShdw>
                </a:effectLst>
                <a:latin typeface="Arial" pitchFamily="34" charset="0"/>
              </a:rPr>
              <a:t>(Según Distribución Geográfica)</a:t>
            </a:r>
            <a:endParaRPr lang="es-ES" sz="2400" b="1" i="1" dirty="0" smtClean="0">
              <a:solidFill>
                <a:schemeClr val="accent3">
                  <a:lumMod val="20000"/>
                  <a:lumOff val="80000"/>
                </a:schemeClr>
              </a:solidFill>
              <a:effectLst>
                <a:outerShdw blurRad="38100" dist="38100" dir="2700000" algn="tl">
                  <a:srgbClr val="000000"/>
                </a:outerShdw>
              </a:effectLst>
              <a:latin typeface="Arial" pitchFamily="34" charset="0"/>
            </a:endParaRPr>
          </a:p>
        </p:txBody>
      </p:sp>
      <p:sp>
        <p:nvSpPr>
          <p:cNvPr id="28675" name="Rectangle 4"/>
          <p:cNvSpPr>
            <a:spLocks noChangeArrowheads="1"/>
          </p:cNvSpPr>
          <p:nvPr/>
        </p:nvSpPr>
        <p:spPr bwMode="auto">
          <a:xfrm>
            <a:off x="1951038" y="1858963"/>
            <a:ext cx="9144000" cy="0"/>
          </a:xfrm>
          <a:prstGeom prst="rect">
            <a:avLst/>
          </a:prstGeom>
          <a:noFill/>
          <a:ln w="9525">
            <a:noFill/>
            <a:miter lim="800000"/>
            <a:headEnd/>
            <a:tailEnd/>
          </a:ln>
        </p:spPr>
        <p:txBody>
          <a:bodyPr>
            <a:spAutoFit/>
          </a:bodyPr>
          <a:lstStyle/>
          <a:p>
            <a:pPr algn="l">
              <a:buFontTx/>
              <a:buNone/>
            </a:pPr>
            <a:endParaRPr lang="es-ES" b="0" i="0">
              <a:solidFill>
                <a:schemeClr val="tx1"/>
              </a:solidFill>
              <a:effectLst/>
              <a:latin typeface="Times New Roman" pitchFamily="18" charset="0"/>
            </a:endParaRPr>
          </a:p>
        </p:txBody>
      </p:sp>
      <p:pic>
        <p:nvPicPr>
          <p:cNvPr id="28676" name="Picture 5" descr="Clasificaciones redes wireless"/>
          <p:cNvPicPr>
            <a:picLocks noGrp="1" noChangeAspect="1" noChangeArrowheads="1"/>
          </p:cNvPicPr>
          <p:nvPr>
            <p:ph type="clipArt" sz="half" idx="2"/>
          </p:nvPr>
        </p:nvPicPr>
        <p:blipFill>
          <a:blip r:embed="rId2" cstate="print"/>
          <a:srcRect/>
          <a:stretch>
            <a:fillRect/>
          </a:stretch>
        </p:blipFill>
        <p:spPr>
          <a:xfrm>
            <a:off x="0" y="1676400"/>
            <a:ext cx="7848600" cy="4700588"/>
          </a:xfrm>
          <a:noFill/>
        </p:spPr>
      </p:pic>
      <p:sp>
        <p:nvSpPr>
          <p:cNvPr id="234499" name="Rectangle 3"/>
          <p:cNvSpPr>
            <a:spLocks noGrp="1" noChangeArrowheads="1"/>
          </p:cNvSpPr>
          <p:nvPr>
            <p:ph type="body" sz="half" idx="1"/>
          </p:nvPr>
        </p:nvSpPr>
        <p:spPr>
          <a:xfrm>
            <a:off x="7162800" y="1676400"/>
            <a:ext cx="1981200" cy="5181600"/>
          </a:xfrm>
          <a:solidFill>
            <a:srgbClr val="003366"/>
          </a:solidFill>
          <a:ln w="76200" cap="flat">
            <a:solidFill>
              <a:srgbClr val="00FFFF"/>
            </a:solidFill>
          </a:ln>
        </p:spPr>
        <p:txBody>
          <a:bodyPr anchor="ctr"/>
          <a:lstStyle/>
          <a:p>
            <a:pPr marL="0" indent="0">
              <a:spcBef>
                <a:spcPct val="0"/>
              </a:spcBef>
              <a:defRPr/>
            </a:pPr>
            <a:r>
              <a:rPr lang="es-ES_tradnl" b="1" i="1" dirty="0" smtClean="0">
                <a:solidFill>
                  <a:schemeClr val="accent3">
                    <a:lumMod val="20000"/>
                    <a:lumOff val="80000"/>
                  </a:schemeClr>
                </a:solidFill>
                <a:effectLst>
                  <a:outerShdw blurRad="38100" dist="38100" dir="2700000" algn="tl">
                    <a:srgbClr val="000000"/>
                  </a:outerShdw>
                </a:effectLst>
                <a:latin typeface="Arial" pitchFamily="34" charset="0"/>
              </a:rPr>
              <a:t>PAN</a:t>
            </a:r>
          </a:p>
          <a:p>
            <a:pPr marL="0" indent="0">
              <a:spcBef>
                <a:spcPct val="0"/>
              </a:spcBef>
              <a:defRPr/>
            </a:pPr>
            <a:endParaRPr lang="es-ES_tradnl" b="1" i="1" dirty="0" smtClean="0">
              <a:solidFill>
                <a:schemeClr val="accent3">
                  <a:lumMod val="20000"/>
                  <a:lumOff val="80000"/>
                </a:schemeClr>
              </a:solidFill>
              <a:effectLst>
                <a:outerShdw blurRad="38100" dist="38100" dir="2700000" algn="tl">
                  <a:srgbClr val="000000"/>
                </a:outerShdw>
              </a:effectLst>
              <a:latin typeface="Arial" pitchFamily="34" charset="0"/>
            </a:endParaRPr>
          </a:p>
          <a:p>
            <a:pPr marL="0" indent="0">
              <a:spcBef>
                <a:spcPct val="0"/>
              </a:spcBef>
              <a:defRPr/>
            </a:pPr>
            <a:r>
              <a:rPr lang="es-ES_tradnl" b="1" i="1" dirty="0" smtClean="0">
                <a:solidFill>
                  <a:schemeClr val="accent3">
                    <a:lumMod val="20000"/>
                    <a:lumOff val="80000"/>
                  </a:schemeClr>
                </a:solidFill>
                <a:effectLst>
                  <a:outerShdw blurRad="38100" dist="38100" dir="2700000" algn="tl">
                    <a:srgbClr val="000000"/>
                  </a:outerShdw>
                </a:effectLst>
                <a:latin typeface="Arial" pitchFamily="34" charset="0"/>
              </a:rPr>
              <a:t>WLAN</a:t>
            </a:r>
          </a:p>
          <a:p>
            <a:pPr marL="0" indent="0">
              <a:spcBef>
                <a:spcPct val="0"/>
              </a:spcBef>
              <a:defRPr/>
            </a:pPr>
            <a:endParaRPr lang="es-ES" b="1" i="1" dirty="0" smtClean="0">
              <a:solidFill>
                <a:schemeClr val="accent3">
                  <a:lumMod val="20000"/>
                  <a:lumOff val="80000"/>
                </a:schemeClr>
              </a:solidFill>
              <a:effectLst>
                <a:outerShdw blurRad="38100" dist="38100" dir="2700000" algn="tl">
                  <a:srgbClr val="000000"/>
                </a:outerShdw>
              </a:effectLst>
              <a:latin typeface="Arial" pitchFamily="34" charset="0"/>
            </a:endParaRPr>
          </a:p>
          <a:p>
            <a:pPr marL="0" indent="0">
              <a:spcBef>
                <a:spcPct val="0"/>
              </a:spcBef>
              <a:defRPr/>
            </a:pPr>
            <a:r>
              <a:rPr lang="es-ES" b="1" i="1" dirty="0" smtClean="0">
                <a:solidFill>
                  <a:schemeClr val="accent3">
                    <a:lumMod val="20000"/>
                    <a:lumOff val="80000"/>
                  </a:schemeClr>
                </a:solidFill>
                <a:effectLst>
                  <a:outerShdw blurRad="38100" dist="38100" dir="2700000" algn="tl">
                    <a:srgbClr val="000000"/>
                  </a:outerShdw>
                </a:effectLst>
                <a:latin typeface="Arial" pitchFamily="34" charset="0"/>
              </a:rPr>
              <a:t>WMAN</a:t>
            </a:r>
          </a:p>
          <a:p>
            <a:pPr marL="0" indent="0">
              <a:spcBef>
                <a:spcPct val="0"/>
              </a:spcBef>
              <a:defRPr/>
            </a:pPr>
            <a:endParaRPr lang="es-ES" b="1" i="1" dirty="0" smtClean="0">
              <a:solidFill>
                <a:schemeClr val="accent3">
                  <a:lumMod val="20000"/>
                  <a:lumOff val="80000"/>
                </a:schemeClr>
              </a:solidFill>
              <a:effectLst>
                <a:outerShdw blurRad="38100" dist="38100" dir="2700000" algn="tl">
                  <a:srgbClr val="000000"/>
                </a:outerShdw>
              </a:effectLst>
              <a:latin typeface="Arial" pitchFamily="34" charset="0"/>
            </a:endParaRPr>
          </a:p>
          <a:p>
            <a:pPr marL="0" indent="0">
              <a:spcBef>
                <a:spcPct val="0"/>
              </a:spcBef>
              <a:defRPr/>
            </a:pPr>
            <a:r>
              <a:rPr lang="es-ES" b="1" i="1" dirty="0" smtClean="0">
                <a:solidFill>
                  <a:schemeClr val="accent3">
                    <a:lumMod val="20000"/>
                    <a:lumOff val="80000"/>
                  </a:schemeClr>
                </a:solidFill>
                <a:effectLst>
                  <a:outerShdw blurRad="38100" dist="38100" dir="2700000" algn="tl">
                    <a:srgbClr val="000000"/>
                  </a:outerShdw>
                </a:effectLst>
                <a:latin typeface="Arial" pitchFamily="34" charset="0"/>
              </a:rPr>
              <a:t>WWAN</a:t>
            </a:r>
          </a:p>
          <a:p>
            <a:pPr marL="0" indent="0" algn="ctr">
              <a:spcBef>
                <a:spcPct val="0"/>
              </a:spcBef>
              <a:buFontTx/>
              <a:buNone/>
              <a:defRPr/>
            </a:pPr>
            <a:endParaRPr lang="es-ES" b="1" i="1" dirty="0" smtClean="0">
              <a:solidFill>
                <a:srgbClr val="00FFFF"/>
              </a:solidFill>
              <a:effectLst>
                <a:outerShdw blurRad="38100" dist="38100" dir="2700000" algn="tl">
                  <a:srgbClr val="000000"/>
                </a:outerShdw>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4498"/>
                                        </p:tgtEl>
                                        <p:attrNameLst>
                                          <p:attrName>style.visibility</p:attrName>
                                        </p:attrNameLst>
                                      </p:cBhvr>
                                      <p:to>
                                        <p:strVal val="visible"/>
                                      </p:to>
                                    </p:set>
                                    <p:animEffect transition="in" filter="fade">
                                      <p:cBhvr>
                                        <p:cTn id="7" dur="500"/>
                                        <p:tgtEl>
                                          <p:spTgt spid="23449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8676"/>
                                        </p:tgtEl>
                                        <p:attrNameLst>
                                          <p:attrName>style.visibility</p:attrName>
                                        </p:attrNameLst>
                                      </p:cBhvr>
                                      <p:to>
                                        <p:strVal val="visible"/>
                                      </p:to>
                                    </p:set>
                                    <p:animEffect transition="in" filter="circle(in)">
                                      <p:cBhvr>
                                        <p:cTn id="12" dur="2000"/>
                                        <p:tgtEl>
                                          <p:spTgt spid="2867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4499">
                                            <p:bg/>
                                          </p:spTgt>
                                        </p:tgtEl>
                                        <p:attrNameLst>
                                          <p:attrName>style.visibility</p:attrName>
                                        </p:attrNameLst>
                                      </p:cBhvr>
                                      <p:to>
                                        <p:strVal val="visible"/>
                                      </p:to>
                                    </p:set>
                                    <p:anim calcmode="lin" valueType="num">
                                      <p:cBhvr additive="base">
                                        <p:cTn id="17" dur="500" fill="hold"/>
                                        <p:tgtEl>
                                          <p:spTgt spid="234499">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234499">
                                            <p:bg/>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34499">
                                            <p:txEl>
                                              <p:pRg st="0" end="0"/>
                                            </p:txEl>
                                          </p:spTgt>
                                        </p:tgtEl>
                                        <p:attrNameLst>
                                          <p:attrName>style.visibility</p:attrName>
                                        </p:attrNameLst>
                                      </p:cBhvr>
                                      <p:to>
                                        <p:strVal val="visible"/>
                                      </p:to>
                                    </p:set>
                                    <p:anim calcmode="lin" valueType="num">
                                      <p:cBhvr additive="base">
                                        <p:cTn id="23" dur="500" fill="hold"/>
                                        <p:tgtEl>
                                          <p:spTgt spid="23449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344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34499">
                                            <p:txEl>
                                              <p:pRg st="2" end="2"/>
                                            </p:txEl>
                                          </p:spTgt>
                                        </p:tgtEl>
                                        <p:attrNameLst>
                                          <p:attrName>style.visibility</p:attrName>
                                        </p:attrNameLst>
                                      </p:cBhvr>
                                      <p:to>
                                        <p:strVal val="visible"/>
                                      </p:to>
                                    </p:set>
                                    <p:anim calcmode="lin" valueType="num">
                                      <p:cBhvr additive="base">
                                        <p:cTn id="29" dur="500" fill="hold"/>
                                        <p:tgtEl>
                                          <p:spTgt spid="234499">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344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34499">
                                            <p:txEl>
                                              <p:pRg st="4" end="4"/>
                                            </p:txEl>
                                          </p:spTgt>
                                        </p:tgtEl>
                                        <p:attrNameLst>
                                          <p:attrName>style.visibility</p:attrName>
                                        </p:attrNameLst>
                                      </p:cBhvr>
                                      <p:to>
                                        <p:strVal val="visible"/>
                                      </p:to>
                                    </p:set>
                                    <p:anim calcmode="lin" valueType="num">
                                      <p:cBhvr additive="base">
                                        <p:cTn id="35" dur="500" fill="hold"/>
                                        <p:tgtEl>
                                          <p:spTgt spid="234499">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344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34499">
                                            <p:txEl>
                                              <p:pRg st="6" end="6"/>
                                            </p:txEl>
                                          </p:spTgt>
                                        </p:tgtEl>
                                        <p:attrNameLst>
                                          <p:attrName>style.visibility</p:attrName>
                                        </p:attrNameLst>
                                      </p:cBhvr>
                                      <p:to>
                                        <p:strVal val="visible"/>
                                      </p:to>
                                    </p:set>
                                    <p:anim calcmode="lin" valueType="num">
                                      <p:cBhvr additive="base">
                                        <p:cTn id="41" dur="500" fill="hold"/>
                                        <p:tgtEl>
                                          <p:spTgt spid="234499">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3449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8" grpId="0" animBg="1"/>
      <p:bldP spid="234499"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827584" y="0"/>
            <a:ext cx="8316416" cy="1219200"/>
          </a:xfrm>
          <a:solidFill>
            <a:srgbClr val="003366"/>
          </a:solidFill>
          <a:ln w="76200" cap="flat">
            <a:solidFill>
              <a:srgbClr val="00FFFF"/>
            </a:solidFill>
          </a:ln>
        </p:spPr>
        <p:txBody>
          <a:bodyPr/>
          <a:lstStyle/>
          <a:p>
            <a:pPr>
              <a:defRPr/>
            </a:pPr>
            <a:r>
              <a:rPr lang="pt-BR" sz="2800" b="1" i="1" dirty="0" smtClean="0">
                <a:solidFill>
                  <a:srgbClr val="00FFFF"/>
                </a:solidFill>
                <a:effectLst>
                  <a:outerShdw blurRad="38100" dist="38100" dir="2700000" algn="tl">
                    <a:srgbClr val="000000"/>
                  </a:outerShdw>
                </a:effectLst>
                <a:latin typeface="Arial" pitchFamily="34" charset="0"/>
              </a:rPr>
              <a:t>Tecnologias de Redes Inalámbricas </a:t>
            </a:r>
            <a:br>
              <a:rPr lang="pt-BR" sz="2800" b="1" i="1" dirty="0" smtClean="0">
                <a:solidFill>
                  <a:srgbClr val="00FFFF"/>
                </a:solidFill>
                <a:effectLst>
                  <a:outerShdw blurRad="38100" dist="38100" dir="2700000" algn="tl">
                    <a:srgbClr val="000000"/>
                  </a:outerShdw>
                </a:effectLst>
                <a:latin typeface="Arial" pitchFamily="34" charset="0"/>
              </a:rPr>
            </a:br>
            <a:r>
              <a:rPr lang="pt-BR" sz="2800" b="1" i="1" dirty="0" smtClean="0">
                <a:solidFill>
                  <a:srgbClr val="00FFFF"/>
                </a:solidFill>
                <a:effectLst>
                  <a:outerShdw blurRad="38100" dist="38100" dir="2700000" algn="tl">
                    <a:srgbClr val="000000"/>
                  </a:outerShdw>
                </a:effectLst>
                <a:latin typeface="Arial" pitchFamily="34" charset="0"/>
              </a:rPr>
              <a:t>(Estandartes)</a:t>
            </a:r>
            <a:endParaRPr lang="es-AR" sz="2800" b="1" i="1" dirty="0" smtClean="0">
              <a:solidFill>
                <a:srgbClr val="00FFFF"/>
              </a:solidFill>
              <a:effectLst>
                <a:outerShdw blurRad="38100" dist="38100" dir="2700000" algn="tl">
                  <a:srgbClr val="000000"/>
                </a:outerShdw>
              </a:effectLst>
              <a:latin typeface="Arial" pitchFamily="34" charset="0"/>
            </a:endParaRPr>
          </a:p>
        </p:txBody>
      </p:sp>
      <p:pic>
        <p:nvPicPr>
          <p:cNvPr id="29699" name="Picture 3"/>
          <p:cNvPicPr>
            <a:picLocks noGrp="1" noChangeAspect="1" noChangeArrowheads="1"/>
          </p:cNvPicPr>
          <p:nvPr>
            <p:ph type="body" idx="1"/>
          </p:nvPr>
        </p:nvPicPr>
        <p:blipFill>
          <a:blip r:embed="rId2" cstate="print"/>
          <a:srcRect/>
          <a:stretch>
            <a:fillRect/>
          </a:stretch>
        </p:blipFill>
        <p:spPr>
          <a:xfrm>
            <a:off x="0" y="1295400"/>
            <a:ext cx="9144000" cy="5562600"/>
          </a:xfrm>
          <a:solidFill>
            <a:schemeClr val="bg1"/>
          </a:solidFill>
          <a:ln w="76200" cap="flat">
            <a:solidFill>
              <a:schemeClr val="accent1"/>
            </a:solidFill>
          </a:ln>
        </p:spPr>
      </p:pic>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8640"/>
            <a:ext cx="904875" cy="9429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0402"/>
                                        </p:tgtEl>
                                        <p:attrNameLst>
                                          <p:attrName>style.visibility</p:attrName>
                                        </p:attrNameLst>
                                      </p:cBhvr>
                                      <p:to>
                                        <p:strVal val="visible"/>
                                      </p:to>
                                    </p:set>
                                    <p:anim calcmode="lin" valueType="num">
                                      <p:cBhvr additive="base">
                                        <p:cTn id="7" dur="500" fill="hold"/>
                                        <p:tgtEl>
                                          <p:spTgt spid="230402"/>
                                        </p:tgtEl>
                                        <p:attrNameLst>
                                          <p:attrName>ppt_x</p:attrName>
                                        </p:attrNameLst>
                                      </p:cBhvr>
                                      <p:tavLst>
                                        <p:tav tm="0">
                                          <p:val>
                                            <p:strVal val="#ppt_x"/>
                                          </p:val>
                                        </p:tav>
                                        <p:tav tm="100000">
                                          <p:val>
                                            <p:strVal val="#ppt_x"/>
                                          </p:val>
                                        </p:tav>
                                      </p:tavLst>
                                    </p:anim>
                                    <p:anim calcmode="lin" valueType="num">
                                      <p:cBhvr additive="base">
                                        <p:cTn id="8" dur="500" fill="hold"/>
                                        <p:tgtEl>
                                          <p:spTgt spid="2304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29699"/>
                                        </p:tgtEl>
                                        <p:attrNameLst>
                                          <p:attrName>style.visibility</p:attrName>
                                        </p:attrNameLst>
                                      </p:cBhvr>
                                      <p:to>
                                        <p:strVal val="visible"/>
                                      </p:to>
                                    </p:set>
                                    <p:animEffect transition="in" filter="circle(in)">
                                      <p:cBhvr>
                                        <p:cTn id="13" dur="2000"/>
                                        <p:tgtEl>
                                          <p:spTgt spid="29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87624" y="22126"/>
            <a:ext cx="7628384" cy="1143000"/>
          </a:xfrm>
          <a:solidFill>
            <a:schemeClr val="accent2">
              <a:lumMod val="50000"/>
              <a:lumOff val="50000"/>
            </a:schemeClr>
          </a:solidFill>
        </p:spPr>
        <p:txBody>
          <a:bodyPr/>
          <a:lstStyle/>
          <a:p>
            <a:r>
              <a:rPr lang="pt-BR" sz="3200" b="1" i="1" dirty="0">
                <a:solidFill>
                  <a:srgbClr val="00FFFF"/>
                </a:solidFill>
                <a:effectLst>
                  <a:outerShdw blurRad="38100" dist="38100" dir="2700000" algn="tl">
                    <a:srgbClr val="000000"/>
                  </a:outerShdw>
                </a:effectLst>
                <a:latin typeface="Arial" pitchFamily="34" charset="0"/>
              </a:rPr>
              <a:t>Tecnologias de Redes Inalámbricas </a:t>
            </a:r>
            <a:br>
              <a:rPr lang="pt-BR" sz="3200" b="1" i="1" dirty="0">
                <a:solidFill>
                  <a:srgbClr val="00FFFF"/>
                </a:solidFill>
                <a:effectLst>
                  <a:outerShdw blurRad="38100" dist="38100" dir="2700000" algn="tl">
                    <a:srgbClr val="000000"/>
                  </a:outerShdw>
                </a:effectLst>
                <a:latin typeface="Arial" pitchFamily="34" charset="0"/>
              </a:rPr>
            </a:br>
            <a:r>
              <a:rPr lang="pt-BR" sz="3200" b="1" i="1" dirty="0">
                <a:solidFill>
                  <a:srgbClr val="00FFFF"/>
                </a:solidFill>
                <a:effectLst>
                  <a:outerShdw blurRad="38100" dist="38100" dir="2700000" algn="tl">
                    <a:srgbClr val="000000"/>
                  </a:outerShdw>
                </a:effectLst>
                <a:latin typeface="Arial" pitchFamily="34" charset="0"/>
              </a:rPr>
              <a:t>(Estandartes)</a:t>
            </a:r>
            <a:endParaRPr lang="es-AR" sz="3200"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1749244060"/>
              </p:ext>
            </p:extLst>
          </p:nvPr>
        </p:nvGraphicFramePr>
        <p:xfrm>
          <a:off x="1" y="1628800"/>
          <a:ext cx="9144000" cy="5383760"/>
        </p:xfrm>
        <a:graphic>
          <a:graphicData uri="http://schemas.openxmlformats.org/drawingml/2006/table">
            <a:tbl>
              <a:tblPr firstRow="1" bandRow="1">
                <a:tableStyleId>{21E4AEA4-8DFA-4A89-87EB-49C32662AFE0}</a:tableStyleId>
              </a:tblPr>
              <a:tblGrid>
                <a:gridCol w="1715450">
                  <a:extLst>
                    <a:ext uri="{9D8B030D-6E8A-4147-A177-3AD203B41FA5}">
                      <a16:colId xmlns:a16="http://schemas.microsoft.com/office/drawing/2014/main" val="20000"/>
                    </a:ext>
                  </a:extLst>
                </a:gridCol>
                <a:gridCol w="1776429">
                  <a:extLst>
                    <a:ext uri="{9D8B030D-6E8A-4147-A177-3AD203B41FA5}">
                      <a16:colId xmlns:a16="http://schemas.microsoft.com/office/drawing/2014/main" val="20001"/>
                    </a:ext>
                  </a:extLst>
                </a:gridCol>
                <a:gridCol w="1800200">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2339753">
                  <a:extLst>
                    <a:ext uri="{9D8B030D-6E8A-4147-A177-3AD203B41FA5}">
                      <a16:colId xmlns:a16="http://schemas.microsoft.com/office/drawing/2014/main" val="20004"/>
                    </a:ext>
                  </a:extLst>
                </a:gridCol>
              </a:tblGrid>
              <a:tr h="984885">
                <a:tc>
                  <a:txBody>
                    <a:bodyPr/>
                    <a:lstStyle/>
                    <a:p>
                      <a:pPr algn="ctr"/>
                      <a:endParaRPr lang="es-AR" dirty="0">
                        <a:latin typeface="Arial" panose="020B0604020202020204" pitchFamily="34" charset="0"/>
                        <a:cs typeface="Arial" panose="020B0604020202020204" pitchFamily="34" charset="0"/>
                      </a:endParaRPr>
                    </a:p>
                  </a:txBody>
                  <a:tcPr>
                    <a:solidFill>
                      <a:schemeClr val="accent2">
                        <a:lumMod val="75000"/>
                        <a:lumOff val="25000"/>
                      </a:schemeClr>
                    </a:solidFill>
                  </a:tcPr>
                </a:tc>
                <a:tc>
                  <a:txBody>
                    <a:bodyPr/>
                    <a:lstStyle/>
                    <a:p>
                      <a:pPr algn="ctr"/>
                      <a:r>
                        <a:rPr lang="es-AR" sz="2800" i="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WPAN</a:t>
                      </a:r>
                      <a:endParaRPr lang="es-AR" sz="28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txBody>
                  <a:tcPr>
                    <a:solidFill>
                      <a:schemeClr val="accent2">
                        <a:lumMod val="75000"/>
                        <a:lumOff val="25000"/>
                      </a:schemeClr>
                    </a:solidFill>
                  </a:tcPr>
                </a:tc>
                <a:tc>
                  <a:txBody>
                    <a:bodyPr/>
                    <a:lstStyle/>
                    <a:p>
                      <a:pPr algn="ctr"/>
                      <a:r>
                        <a:rPr lang="es-AR" sz="2800" b="1" i="1" kern="1200" dirty="0" smtClean="0">
                          <a:solidFill>
                            <a:schemeClr val="lt1"/>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rPr>
                        <a:t>WLan</a:t>
                      </a:r>
                      <a:endParaRPr lang="es-AR" sz="2800" b="1" i="1" kern="1200" dirty="0">
                        <a:solidFill>
                          <a:schemeClr val="lt1"/>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endParaRPr>
                    </a:p>
                  </a:txBody>
                  <a:tcPr>
                    <a:solidFill>
                      <a:schemeClr val="accent2">
                        <a:lumMod val="75000"/>
                        <a:lumOff val="25000"/>
                      </a:schemeClr>
                    </a:solidFill>
                  </a:tcPr>
                </a:tc>
                <a:tc>
                  <a:txBody>
                    <a:bodyPr/>
                    <a:lstStyle/>
                    <a:p>
                      <a:pPr marL="0" algn="ctr" defTabSz="914400" rtl="0" eaLnBrk="1" latinLnBrk="0" hangingPunct="1"/>
                      <a:r>
                        <a:rPr lang="es-AR" sz="2800" b="1" i="1" kern="1200" dirty="0" smtClean="0">
                          <a:solidFill>
                            <a:schemeClr val="lt1"/>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rPr>
                        <a:t>WMan</a:t>
                      </a:r>
                      <a:endParaRPr lang="es-AR" sz="2800" b="1" i="1" kern="1200" dirty="0">
                        <a:solidFill>
                          <a:schemeClr val="lt1"/>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endParaRPr>
                    </a:p>
                  </a:txBody>
                  <a:tcPr>
                    <a:solidFill>
                      <a:schemeClr val="accent2">
                        <a:lumMod val="75000"/>
                        <a:lumOff val="25000"/>
                      </a:schemeClr>
                    </a:solidFill>
                  </a:tcPr>
                </a:tc>
                <a:tc>
                  <a:txBody>
                    <a:bodyPr/>
                    <a:lstStyle/>
                    <a:p>
                      <a:pPr marL="0" algn="ctr" defTabSz="914400" rtl="0" eaLnBrk="1" latinLnBrk="0" hangingPunct="1"/>
                      <a:r>
                        <a:rPr lang="es-AR" sz="2800" b="1" i="1" kern="1200" dirty="0" smtClean="0">
                          <a:solidFill>
                            <a:schemeClr val="lt1"/>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rPr>
                        <a:t>WWan</a:t>
                      </a:r>
                      <a:endParaRPr lang="es-AR" sz="2800" b="1" i="1" kern="1200" dirty="0">
                        <a:solidFill>
                          <a:schemeClr val="lt1"/>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endParaRPr>
                    </a:p>
                  </a:txBody>
                  <a:tcPr>
                    <a:solidFill>
                      <a:schemeClr val="accent2">
                        <a:lumMod val="75000"/>
                        <a:lumOff val="25000"/>
                      </a:schemeClr>
                    </a:solidFill>
                  </a:tcPr>
                </a:tc>
                <a:extLst>
                  <a:ext uri="{0D108BD9-81ED-4DB2-BD59-A6C34878D82A}">
                    <a16:rowId xmlns:a16="http://schemas.microsoft.com/office/drawing/2014/main" val="10000"/>
                  </a:ext>
                </a:extLst>
              </a:tr>
              <a:tr h="1191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sz="2400" b="1" i="1" dirty="0" smtClean="0">
                          <a:solidFill>
                            <a:schemeClr val="bg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Estándar</a:t>
                      </a:r>
                    </a:p>
                    <a:p>
                      <a:endParaRPr lang="es-AR" sz="2000" dirty="0">
                        <a:solidFill>
                          <a:schemeClr val="bg1">
                            <a:lumMod val="75000"/>
                          </a:schemeClr>
                        </a:solidFill>
                        <a:latin typeface="Arial" panose="020B0604020202020204" pitchFamily="34" charset="0"/>
                        <a:cs typeface="Arial" panose="020B0604020202020204" pitchFamily="34" charset="0"/>
                      </a:endParaRPr>
                    </a:p>
                  </a:txBody>
                  <a:tcPr/>
                </a:tc>
                <a:tc>
                  <a:txBody>
                    <a:bodyPr/>
                    <a:lstStyle/>
                    <a:p>
                      <a:pPr algn="ctr"/>
                      <a:r>
                        <a:rPr lang="es-AR" b="1" i="1" dirty="0" smtClean="0">
                          <a:latin typeface="Arial" panose="020B0604020202020204" pitchFamily="34" charset="0"/>
                          <a:cs typeface="Arial" panose="020B0604020202020204" pitchFamily="34" charset="0"/>
                        </a:rPr>
                        <a:t>Bluetooth</a:t>
                      </a:r>
                    </a:p>
                    <a:p>
                      <a:pPr algn="ctr"/>
                      <a:r>
                        <a:rPr lang="es-AR" b="1" i="1" dirty="0" smtClean="0">
                          <a:latin typeface="Arial" panose="020B0604020202020204" pitchFamily="34" charset="0"/>
                          <a:cs typeface="Arial" panose="020B0604020202020204" pitchFamily="34" charset="0"/>
                        </a:rPr>
                        <a:t>Zigbeee</a:t>
                      </a:r>
                      <a:endParaRPr lang="es-AR" b="1" i="1" dirty="0">
                        <a:latin typeface="Arial" panose="020B0604020202020204" pitchFamily="34" charset="0"/>
                        <a:cs typeface="Arial" panose="020B0604020202020204" pitchFamily="34" charset="0"/>
                      </a:endParaRPr>
                    </a:p>
                  </a:txBody>
                  <a:tcPr/>
                </a:tc>
                <a:tc>
                  <a:txBody>
                    <a:bodyPr/>
                    <a:lstStyle/>
                    <a:p>
                      <a:pPr algn="ctr"/>
                      <a:r>
                        <a:rPr lang="es-AR" sz="1800" b="1" i="1" kern="1200" dirty="0" smtClean="0">
                          <a:solidFill>
                            <a:schemeClr val="dk1"/>
                          </a:solidFill>
                          <a:latin typeface="Arial" panose="020B0604020202020204" pitchFamily="34" charset="0"/>
                          <a:ea typeface="+mn-ea"/>
                          <a:cs typeface="Arial" panose="020B0604020202020204" pitchFamily="34" charset="0"/>
                        </a:rPr>
                        <a:t>802.11</a:t>
                      </a:r>
                    </a:p>
                    <a:p>
                      <a:pPr algn="ctr"/>
                      <a:r>
                        <a:rPr lang="es-AR" sz="1800" b="1" i="1" kern="1200" dirty="0" smtClean="0">
                          <a:solidFill>
                            <a:schemeClr val="dk1"/>
                          </a:solidFill>
                          <a:latin typeface="Arial" panose="020B0604020202020204" pitchFamily="34" charset="0"/>
                          <a:ea typeface="+mn-ea"/>
                          <a:cs typeface="Arial" panose="020B0604020202020204" pitchFamily="34" charset="0"/>
                        </a:rPr>
                        <a:t>a, b, g, n</a:t>
                      </a:r>
                    </a:p>
                    <a:p>
                      <a:pPr algn="ctr"/>
                      <a:r>
                        <a:rPr lang="es-AR" sz="1800" b="1" i="1" kern="1200" dirty="0" smtClean="0">
                          <a:solidFill>
                            <a:schemeClr val="dk1"/>
                          </a:solidFill>
                          <a:latin typeface="Arial" panose="020B0604020202020204" pitchFamily="34" charset="0"/>
                          <a:ea typeface="+mn-ea"/>
                          <a:cs typeface="Arial" panose="020B0604020202020204" pitchFamily="34" charset="0"/>
                        </a:rPr>
                        <a:t>HiberLan2</a:t>
                      </a:r>
                      <a:endParaRPr lang="es-AR" sz="1800" b="1" i="1"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800" b="1" i="1" kern="1200" dirty="0" smtClean="0">
                          <a:solidFill>
                            <a:schemeClr val="dk1"/>
                          </a:solidFill>
                          <a:latin typeface="Arial" panose="020B0604020202020204" pitchFamily="34" charset="0"/>
                          <a:ea typeface="+mn-ea"/>
                          <a:cs typeface="Arial" panose="020B0604020202020204" pitchFamily="34" charset="0"/>
                        </a:rPr>
                        <a:t>IEEE 802.16  </a:t>
                      </a:r>
                      <a:r>
                        <a:rPr lang="es-ES" sz="1800" b="1" i="1" kern="1200" dirty="0" err="1" smtClean="0">
                          <a:solidFill>
                            <a:schemeClr val="dk1"/>
                          </a:solidFill>
                          <a:latin typeface="Arial" panose="020B0604020202020204" pitchFamily="34" charset="0"/>
                          <a:ea typeface="+mn-ea"/>
                          <a:cs typeface="Arial" panose="020B0604020202020204" pitchFamily="34" charset="0"/>
                        </a:rPr>
                        <a:t>WiMAX</a:t>
                      </a:r>
                      <a:endParaRPr lang="es-ES" sz="1800" b="1" i="1" kern="1200" dirty="0" smtClean="0">
                        <a:solidFill>
                          <a:schemeClr val="dk1"/>
                        </a:solidFill>
                        <a:latin typeface="Arial" panose="020B0604020202020204" pitchFamily="34" charset="0"/>
                        <a:ea typeface="+mn-ea"/>
                        <a:cs typeface="Arial" panose="020B0604020202020204" pitchFamily="34" charset="0"/>
                      </a:endParaRPr>
                    </a:p>
                    <a:p>
                      <a:pPr algn="ctr"/>
                      <a:endParaRPr lang="es-AR" sz="1800" b="1" i="1"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s-AR" sz="1800" b="1" i="1" kern="1200" dirty="0" smtClean="0">
                          <a:solidFill>
                            <a:schemeClr val="dk1"/>
                          </a:solidFill>
                          <a:latin typeface="Arial" panose="020B0604020202020204" pitchFamily="34" charset="0"/>
                          <a:ea typeface="+mn-ea"/>
                          <a:cs typeface="Arial" panose="020B0604020202020204" pitchFamily="34" charset="0"/>
                        </a:rPr>
                        <a:t>Celular – 3g – 4g</a:t>
                      </a:r>
                    </a:p>
                    <a:p>
                      <a:pPr algn="ctr"/>
                      <a:r>
                        <a:rPr lang="es-AR" sz="1800" b="1" i="1" kern="1200" dirty="0" smtClean="0">
                          <a:solidFill>
                            <a:schemeClr val="dk1"/>
                          </a:solidFill>
                          <a:latin typeface="Arial" panose="020B0604020202020204" pitchFamily="34" charset="0"/>
                          <a:ea typeface="+mn-ea"/>
                          <a:cs typeface="Arial" panose="020B0604020202020204" pitchFamily="34" charset="0"/>
                        </a:rPr>
                        <a:t>Microondas</a:t>
                      </a:r>
                      <a:endParaRPr lang="es-AR" sz="1800" b="1" i="1" kern="120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01"/>
                  </a:ext>
                </a:extLst>
              </a:tr>
              <a:tr h="1034160">
                <a:tc>
                  <a:txBody>
                    <a:bodyPr/>
                    <a:lstStyle/>
                    <a:p>
                      <a:pPr algn="ctr"/>
                      <a:r>
                        <a:rPr lang="es-AR" sz="2400" b="1" i="1" kern="1200" dirty="0" smtClean="0">
                          <a:solidFill>
                            <a:schemeClr val="bg1">
                              <a:lumMod val="75000"/>
                            </a:schemeClr>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rPr>
                        <a:t>Velocidad</a:t>
                      </a:r>
                      <a:endParaRPr lang="es-AR" sz="2400" b="1" i="1" kern="1200" dirty="0">
                        <a:solidFill>
                          <a:schemeClr val="bg1">
                            <a:lumMod val="75000"/>
                          </a:schemeClr>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endParaRPr>
                    </a:p>
                  </a:txBody>
                  <a:tcPr/>
                </a:tc>
                <a:tc>
                  <a:txBody>
                    <a:bodyPr/>
                    <a:lstStyle/>
                    <a:p>
                      <a:pPr algn="ctr"/>
                      <a:r>
                        <a:rPr lang="es-AR" sz="1800" b="1" i="1" kern="1200" dirty="0" smtClean="0">
                          <a:solidFill>
                            <a:schemeClr val="dk1"/>
                          </a:solidFill>
                          <a:latin typeface="Arial" panose="020B0604020202020204" pitchFamily="34" charset="0"/>
                          <a:ea typeface="+mn-ea"/>
                          <a:cs typeface="Arial" panose="020B0604020202020204" pitchFamily="34" charset="0"/>
                        </a:rPr>
                        <a:t>&lt;</a:t>
                      </a:r>
                      <a:r>
                        <a:rPr lang="es-AR" sz="1800" b="1" i="1" kern="1200" baseline="0" dirty="0" smtClean="0">
                          <a:solidFill>
                            <a:schemeClr val="dk1"/>
                          </a:solidFill>
                          <a:latin typeface="Arial" panose="020B0604020202020204" pitchFamily="34" charset="0"/>
                          <a:ea typeface="+mn-ea"/>
                          <a:cs typeface="Arial" panose="020B0604020202020204" pitchFamily="34" charset="0"/>
                        </a:rPr>
                        <a:t> </a:t>
                      </a:r>
                      <a:r>
                        <a:rPr lang="es-AR" sz="1800" b="1" i="1" kern="1200" baseline="0" dirty="0" smtClean="0">
                          <a:solidFill>
                            <a:schemeClr val="dk1"/>
                          </a:solidFill>
                          <a:latin typeface="Arial" panose="020B0604020202020204" pitchFamily="34" charset="0"/>
                          <a:ea typeface="+mn-ea"/>
                          <a:cs typeface="Arial" panose="020B0604020202020204" pitchFamily="34" charset="0"/>
                        </a:rPr>
                        <a:t>1 </a:t>
                      </a:r>
                      <a:r>
                        <a:rPr lang="es-AR" sz="1800" b="1" i="1" kern="1200" baseline="0" dirty="0" smtClean="0">
                          <a:solidFill>
                            <a:schemeClr val="dk1"/>
                          </a:solidFill>
                          <a:latin typeface="Arial" panose="020B0604020202020204" pitchFamily="34" charset="0"/>
                          <a:ea typeface="+mn-ea"/>
                          <a:cs typeface="Arial" panose="020B0604020202020204" pitchFamily="34" charset="0"/>
                        </a:rPr>
                        <a:t>Mbps</a:t>
                      </a:r>
                      <a:endParaRPr lang="es-AR" sz="1800" b="1" i="1"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sz="1800" b="1" i="1" kern="1200" baseline="0" dirty="0" smtClean="0">
                          <a:solidFill>
                            <a:schemeClr val="dk1"/>
                          </a:solidFill>
                          <a:latin typeface="Arial" panose="020B0604020202020204" pitchFamily="34" charset="0"/>
                          <a:ea typeface="+mn-ea"/>
                          <a:cs typeface="Arial" panose="020B0604020202020204" pitchFamily="34" charset="0"/>
                        </a:rPr>
                        <a:t>2 a 600 Mbps</a:t>
                      </a:r>
                      <a:endParaRPr lang="es-AR" sz="1800" b="1" i="1" kern="1200" dirty="0" smtClean="0">
                        <a:solidFill>
                          <a:schemeClr val="dk1"/>
                        </a:solidFill>
                        <a:latin typeface="Arial" panose="020B0604020202020204" pitchFamily="34" charset="0"/>
                        <a:ea typeface="+mn-ea"/>
                        <a:cs typeface="Arial" panose="020B0604020202020204" pitchFamily="34" charset="0"/>
                      </a:endParaRPr>
                    </a:p>
                    <a:p>
                      <a:endParaRPr lang="es-AR" sz="1800" b="1" i="1"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algn="ctr"/>
                      <a:r>
                        <a:rPr lang="es-AR" sz="1800" b="1" i="1" kern="1200" dirty="0" smtClean="0">
                          <a:solidFill>
                            <a:schemeClr val="dk1"/>
                          </a:solidFill>
                          <a:latin typeface="Arial" panose="020B0604020202020204" pitchFamily="34" charset="0"/>
                          <a:ea typeface="+mn-ea"/>
                          <a:cs typeface="Arial" panose="020B0604020202020204" pitchFamily="34" charset="0"/>
                        </a:rPr>
                        <a:t>20 a 70 Mbps</a:t>
                      </a:r>
                      <a:endParaRPr lang="es-AR" sz="1800" b="1" i="1"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s-AR" sz="1800" b="1" i="1" kern="1200" dirty="0" smtClean="0">
                          <a:solidFill>
                            <a:schemeClr val="dk1"/>
                          </a:solidFill>
                          <a:latin typeface="Arial" panose="020B0604020202020204" pitchFamily="34" charset="0"/>
                          <a:ea typeface="+mn-ea"/>
                          <a:cs typeface="Arial" panose="020B0604020202020204" pitchFamily="34" charset="0"/>
                        </a:rPr>
                        <a:t>1</a:t>
                      </a:r>
                      <a:r>
                        <a:rPr lang="es-AR" sz="1800" b="1" i="1" kern="1200" baseline="0" dirty="0" smtClean="0">
                          <a:solidFill>
                            <a:schemeClr val="dk1"/>
                          </a:solidFill>
                          <a:latin typeface="Arial" panose="020B0604020202020204" pitchFamily="34" charset="0"/>
                          <a:ea typeface="+mn-ea"/>
                          <a:cs typeface="Arial" panose="020B0604020202020204" pitchFamily="34" charset="0"/>
                        </a:rPr>
                        <a:t> G</a:t>
                      </a:r>
                      <a:r>
                        <a:rPr lang="es-AR" sz="1800" b="1" i="1" kern="1200" dirty="0" smtClean="0">
                          <a:solidFill>
                            <a:schemeClr val="dk1"/>
                          </a:solidFill>
                          <a:latin typeface="Arial" panose="020B0604020202020204" pitchFamily="34" charset="0"/>
                          <a:ea typeface="+mn-ea"/>
                          <a:cs typeface="Arial" panose="020B0604020202020204" pitchFamily="34" charset="0"/>
                        </a:rPr>
                        <a:t>bps en reposo</a:t>
                      </a:r>
                    </a:p>
                    <a:p>
                      <a:r>
                        <a:rPr lang="es-AR" sz="1800" b="1" i="1" kern="1200" dirty="0" smtClean="0">
                          <a:solidFill>
                            <a:schemeClr val="dk1"/>
                          </a:solidFill>
                          <a:latin typeface="Arial" panose="020B0604020202020204" pitchFamily="34" charset="0"/>
                          <a:ea typeface="+mn-ea"/>
                          <a:cs typeface="Arial" panose="020B0604020202020204" pitchFamily="34" charset="0"/>
                        </a:rPr>
                        <a:t>100</a:t>
                      </a:r>
                      <a:r>
                        <a:rPr lang="es-AR" sz="1800" b="1" i="1" kern="1200" baseline="0" dirty="0" smtClean="0">
                          <a:solidFill>
                            <a:schemeClr val="dk1"/>
                          </a:solidFill>
                          <a:latin typeface="Arial" panose="020B0604020202020204" pitchFamily="34" charset="0"/>
                          <a:ea typeface="+mn-ea"/>
                          <a:cs typeface="Arial" panose="020B0604020202020204" pitchFamily="34" charset="0"/>
                        </a:rPr>
                        <a:t> Mbps en </a:t>
                      </a:r>
                      <a:r>
                        <a:rPr lang="es-AR" sz="1800" b="1" i="1" kern="1200" baseline="0" dirty="0" err="1" smtClean="0">
                          <a:solidFill>
                            <a:schemeClr val="dk1"/>
                          </a:solidFill>
                          <a:latin typeface="Arial" panose="020B0604020202020204" pitchFamily="34" charset="0"/>
                          <a:ea typeface="+mn-ea"/>
                          <a:cs typeface="Arial" panose="020B0604020202020204" pitchFamily="34" charset="0"/>
                        </a:rPr>
                        <a:t>Mov</a:t>
                      </a:r>
                      <a:endParaRPr lang="es-AR" sz="1800" b="1" i="1" kern="1200" dirty="0" smtClean="0">
                        <a:solidFill>
                          <a:schemeClr val="dk1"/>
                        </a:solidFill>
                        <a:latin typeface="Arial" panose="020B0604020202020204" pitchFamily="34" charset="0"/>
                        <a:ea typeface="+mn-ea"/>
                        <a:cs typeface="Arial" panose="020B0604020202020204" pitchFamily="34" charset="0"/>
                      </a:endParaRPr>
                    </a:p>
                    <a:p>
                      <a:endParaRPr lang="es-AR" sz="1800" b="1" i="1" kern="120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02"/>
                  </a:ext>
                </a:extLst>
              </a:tr>
              <a:tr h="984885">
                <a:tc>
                  <a:txBody>
                    <a:bodyPr/>
                    <a:lstStyle/>
                    <a:p>
                      <a:pPr marL="0" algn="ctr" defTabSz="914400" rtl="0" eaLnBrk="1" latinLnBrk="0" hangingPunct="1"/>
                      <a:r>
                        <a:rPr lang="es-AR" sz="2400" b="1" i="1" kern="1200" dirty="0" smtClean="0">
                          <a:solidFill>
                            <a:schemeClr val="bg1">
                              <a:lumMod val="75000"/>
                            </a:schemeClr>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rPr>
                        <a:t>Rango</a:t>
                      </a:r>
                      <a:endParaRPr lang="es-AR" sz="2400" b="1" i="1" kern="1200" dirty="0">
                        <a:solidFill>
                          <a:schemeClr val="bg1">
                            <a:lumMod val="75000"/>
                          </a:schemeClr>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endParaRPr>
                    </a:p>
                  </a:txBody>
                  <a:tcPr/>
                </a:tc>
                <a:tc>
                  <a:txBody>
                    <a:bodyPr/>
                    <a:lstStyle/>
                    <a:p>
                      <a:pPr algn="ctr"/>
                      <a:r>
                        <a:rPr lang="es-AR" sz="1800" b="1" i="1" kern="1200" dirty="0" smtClean="0">
                          <a:solidFill>
                            <a:schemeClr val="dk1"/>
                          </a:solidFill>
                          <a:latin typeface="Arial" panose="020B0604020202020204" pitchFamily="34" charset="0"/>
                          <a:ea typeface="+mn-ea"/>
                          <a:cs typeface="Arial" panose="020B0604020202020204" pitchFamily="34" charset="0"/>
                        </a:rPr>
                        <a:t>Corto</a:t>
                      </a:r>
                      <a:endParaRPr lang="es-AR" sz="1800" b="1" i="1"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algn="ctr"/>
                      <a:r>
                        <a:rPr lang="es-AR" sz="1800" b="1" i="1" kern="1200" dirty="0" smtClean="0">
                          <a:solidFill>
                            <a:schemeClr val="dk1"/>
                          </a:solidFill>
                          <a:latin typeface="Arial" panose="020B0604020202020204" pitchFamily="34" charset="0"/>
                          <a:ea typeface="+mn-ea"/>
                          <a:cs typeface="Arial" panose="020B0604020202020204" pitchFamily="34" charset="0"/>
                        </a:rPr>
                        <a:t>Corto</a:t>
                      </a:r>
                      <a:endParaRPr lang="es-AR" sz="1800" b="1" i="1"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algn="ctr"/>
                      <a:r>
                        <a:rPr lang="es-AR" sz="1800" b="1" i="1" kern="1200" dirty="0" smtClean="0">
                          <a:solidFill>
                            <a:schemeClr val="dk1"/>
                          </a:solidFill>
                          <a:latin typeface="Arial" panose="020B0604020202020204" pitchFamily="34" charset="0"/>
                          <a:ea typeface="+mn-ea"/>
                          <a:cs typeface="Arial" panose="020B0604020202020204" pitchFamily="34" charset="0"/>
                        </a:rPr>
                        <a:t>Medio</a:t>
                      </a:r>
                      <a:endParaRPr lang="es-AR" sz="1800" b="1" i="1"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algn="ctr"/>
                      <a:r>
                        <a:rPr lang="es-AR" sz="1800" b="1" i="1" kern="1200" dirty="0" smtClean="0">
                          <a:solidFill>
                            <a:schemeClr val="dk1"/>
                          </a:solidFill>
                          <a:latin typeface="Arial" panose="020B0604020202020204" pitchFamily="34" charset="0"/>
                          <a:ea typeface="+mn-ea"/>
                          <a:cs typeface="Arial" panose="020B0604020202020204" pitchFamily="34" charset="0"/>
                        </a:rPr>
                        <a:t>Largo</a:t>
                      </a:r>
                      <a:endParaRPr lang="es-AR" sz="1800" b="1" i="1" kern="120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03"/>
                  </a:ext>
                </a:extLst>
              </a:tr>
              <a:tr h="1034160">
                <a:tc>
                  <a:txBody>
                    <a:bodyPr/>
                    <a:lstStyle/>
                    <a:p>
                      <a:pPr marL="0" algn="ctr" defTabSz="914400" rtl="0" eaLnBrk="1" latinLnBrk="0" hangingPunct="1"/>
                      <a:r>
                        <a:rPr lang="es-AR" sz="1800" b="1" i="1" kern="1200" dirty="0" smtClean="0">
                          <a:solidFill>
                            <a:schemeClr val="bg1">
                              <a:lumMod val="75000"/>
                            </a:schemeClr>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rPr>
                        <a:t>Aplicaciones</a:t>
                      </a:r>
                      <a:endParaRPr lang="es-AR" sz="1800" b="1" i="1" kern="1200" dirty="0">
                        <a:solidFill>
                          <a:schemeClr val="bg1">
                            <a:lumMod val="75000"/>
                          </a:schemeClr>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endParaRPr>
                    </a:p>
                  </a:txBody>
                  <a:tcPr/>
                </a:tc>
                <a:tc>
                  <a:txBody>
                    <a:bodyPr/>
                    <a:lstStyle/>
                    <a:p>
                      <a:pPr algn="ctr"/>
                      <a:r>
                        <a:rPr lang="es-AR" sz="1800" b="1" i="1" kern="1200" dirty="0" smtClean="0">
                          <a:solidFill>
                            <a:schemeClr val="dk1"/>
                          </a:solidFill>
                          <a:latin typeface="Arial" panose="020B0604020202020204" pitchFamily="34" charset="0"/>
                          <a:ea typeface="+mn-ea"/>
                          <a:cs typeface="Arial" panose="020B0604020202020204" pitchFamily="34" charset="0"/>
                        </a:rPr>
                        <a:t>Entre Pares</a:t>
                      </a:r>
                    </a:p>
                    <a:p>
                      <a:pPr algn="ctr"/>
                      <a:r>
                        <a:rPr lang="es-AR" sz="1800" b="1" i="1" kern="1200" dirty="0" smtClean="0">
                          <a:solidFill>
                            <a:schemeClr val="dk1"/>
                          </a:solidFill>
                          <a:latin typeface="Arial" panose="020B0604020202020204" pitchFamily="34" charset="0"/>
                          <a:ea typeface="+mn-ea"/>
                          <a:cs typeface="Arial" panose="020B0604020202020204" pitchFamily="34" charset="0"/>
                        </a:rPr>
                        <a:t>Entre</a:t>
                      </a:r>
                      <a:r>
                        <a:rPr lang="es-AR" sz="1800" b="1" i="1" kern="1200" baseline="0" dirty="0" smtClean="0">
                          <a:solidFill>
                            <a:schemeClr val="dk1"/>
                          </a:solidFill>
                          <a:latin typeface="Arial" panose="020B0604020202020204" pitchFamily="34" charset="0"/>
                          <a:ea typeface="+mn-ea"/>
                          <a:cs typeface="Arial" panose="020B0604020202020204" pitchFamily="34" charset="0"/>
                        </a:rPr>
                        <a:t> Dispositivos</a:t>
                      </a:r>
                      <a:endParaRPr lang="es-AR" sz="1800" b="1" i="1"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algn="ctr"/>
                      <a:r>
                        <a:rPr lang="es-AR" sz="1800" b="1" i="1" kern="1200" dirty="0" smtClean="0">
                          <a:solidFill>
                            <a:schemeClr val="dk1"/>
                          </a:solidFill>
                          <a:latin typeface="Arial" panose="020B0604020202020204" pitchFamily="34" charset="0"/>
                          <a:ea typeface="+mn-ea"/>
                          <a:cs typeface="Arial" panose="020B0604020202020204" pitchFamily="34" charset="0"/>
                        </a:rPr>
                        <a:t>Redes Locales</a:t>
                      </a:r>
                      <a:endParaRPr lang="es-AR" sz="1800" b="1" i="1"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sz="1800" b="1" i="1" kern="1200" dirty="0" smtClean="0">
                          <a:solidFill>
                            <a:schemeClr val="dk1"/>
                          </a:solidFill>
                          <a:latin typeface="Arial" panose="020B0604020202020204" pitchFamily="34" charset="0"/>
                          <a:ea typeface="+mn-ea"/>
                          <a:cs typeface="Arial" panose="020B0604020202020204" pitchFamily="34" charset="0"/>
                        </a:rPr>
                        <a:t>Redes  Metropolitanas</a:t>
                      </a:r>
                    </a:p>
                    <a:p>
                      <a:endParaRPr lang="es-AR" sz="1800" b="1" i="1"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algn="ctr"/>
                      <a:r>
                        <a:rPr lang="es-AR" sz="1800" b="1" i="1" kern="1200" dirty="0" smtClean="0">
                          <a:solidFill>
                            <a:schemeClr val="dk1"/>
                          </a:solidFill>
                          <a:latin typeface="Arial" panose="020B0604020202020204" pitchFamily="34" charset="0"/>
                          <a:ea typeface="+mn-ea"/>
                          <a:cs typeface="Arial" panose="020B0604020202020204" pitchFamily="34" charset="0"/>
                        </a:rPr>
                        <a:t>Redes de Consumo</a:t>
                      </a:r>
                      <a:endParaRPr lang="es-AR" sz="1800" b="1" i="1" kern="120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858041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a:xfrm>
            <a:off x="1143000" y="304800"/>
            <a:ext cx="7467600" cy="1143000"/>
          </a:xfrm>
          <a:solidFill>
            <a:schemeClr val="accent1"/>
          </a:solidFill>
          <a:ln w="76200">
            <a:solidFill>
              <a:srgbClr val="008000"/>
            </a:solidFill>
          </a:ln>
        </p:spPr>
        <p:txBody>
          <a:bodyPr/>
          <a:lstStyle/>
          <a:p>
            <a:pPr>
              <a:defRPr/>
            </a:pPr>
            <a:r>
              <a:rPr lang="es-ES_tradnl" b="1" i="1" dirty="0" smtClean="0">
                <a:solidFill>
                  <a:schemeClr val="bg1">
                    <a:lumMod val="20000"/>
                    <a:lumOff val="80000"/>
                  </a:schemeClr>
                </a:solidFill>
                <a:effectLst>
                  <a:outerShdw blurRad="38100" dist="38100" dir="2700000" algn="tl">
                    <a:srgbClr val="000000"/>
                  </a:outerShdw>
                </a:effectLst>
                <a:latin typeface="Arial" pitchFamily="34" charset="0"/>
              </a:rPr>
              <a:t>PAN</a:t>
            </a:r>
            <a:r>
              <a:rPr lang="es-ES_tradnl" b="1" i="1" dirty="0" smtClean="0">
                <a:solidFill>
                  <a:schemeClr val="tx2">
                    <a:lumMod val="20000"/>
                    <a:lumOff val="80000"/>
                  </a:schemeClr>
                </a:solidFill>
                <a:effectLst>
                  <a:outerShdw blurRad="38100" dist="38100" dir="2700000" algn="tl">
                    <a:srgbClr val="000000"/>
                  </a:outerShdw>
                </a:effectLst>
                <a:latin typeface="Arial" pitchFamily="34" charset="0"/>
              </a:rPr>
              <a:t> </a:t>
            </a:r>
            <a:r>
              <a:rPr lang="es-ES_tradnl" i="1" dirty="0" smtClean="0">
                <a:solidFill>
                  <a:schemeClr val="tx2">
                    <a:lumMod val="20000"/>
                    <a:lumOff val="80000"/>
                  </a:schemeClr>
                </a:solidFill>
                <a:latin typeface="Arial" pitchFamily="34" charset="0"/>
              </a:rPr>
              <a:t>Personal Área Network</a:t>
            </a:r>
            <a:endParaRPr lang="es-ES_tradnl" dirty="0" smtClean="0">
              <a:solidFill>
                <a:schemeClr val="tx2">
                  <a:lumMod val="20000"/>
                  <a:lumOff val="80000"/>
                </a:schemeClr>
              </a:solidFill>
              <a:latin typeface="Arial" pitchFamily="34" charset="0"/>
            </a:endParaRPr>
          </a:p>
        </p:txBody>
      </p:sp>
      <p:sp>
        <p:nvSpPr>
          <p:cNvPr id="30723" name="Rectangle 3"/>
          <p:cNvSpPr>
            <a:spLocks noGrp="1" noChangeArrowheads="1"/>
          </p:cNvSpPr>
          <p:nvPr>
            <p:ph type="body" idx="1"/>
          </p:nvPr>
        </p:nvSpPr>
        <p:spPr>
          <a:xfrm>
            <a:off x="179512" y="1828800"/>
            <a:ext cx="8964488" cy="4419600"/>
          </a:xfrm>
          <a:solidFill>
            <a:schemeClr val="accent1"/>
          </a:solidFill>
          <a:ln w="76200">
            <a:solidFill>
              <a:srgbClr val="008000"/>
            </a:solidFill>
          </a:ln>
        </p:spPr>
        <p:txBody>
          <a:bodyPr/>
          <a:lstStyle/>
          <a:p>
            <a:pPr>
              <a:lnSpc>
                <a:spcPct val="90000"/>
              </a:lnSpc>
            </a:pPr>
            <a:r>
              <a:rPr lang="es-ES_tradnl" i="1" dirty="0" smtClean="0">
                <a:solidFill>
                  <a:schemeClr val="bg1"/>
                </a:solidFill>
                <a:latin typeface="Arial" charset="0"/>
              </a:rPr>
              <a:t>Red de Comunicaciones para Terminales que conectan de usuarios dentro de un área muy limitada. (Piso – Habitación).</a:t>
            </a:r>
          </a:p>
          <a:p>
            <a:pPr>
              <a:lnSpc>
                <a:spcPct val="90000"/>
              </a:lnSpc>
            </a:pPr>
            <a:r>
              <a:rPr lang="es-ES_tradnl" i="1" dirty="0" smtClean="0">
                <a:solidFill>
                  <a:schemeClr val="tx2">
                    <a:lumMod val="20000"/>
                    <a:lumOff val="80000"/>
                  </a:schemeClr>
                </a:solidFill>
                <a:latin typeface="Arial" charset="0"/>
              </a:rPr>
              <a:t> Su definición fue resultante de la aplicación de comunicaciones inalámbricas y espectro disperso.</a:t>
            </a:r>
          </a:p>
          <a:p>
            <a:pPr>
              <a:lnSpc>
                <a:spcPct val="90000"/>
              </a:lnSpc>
            </a:pPr>
            <a:r>
              <a:rPr lang="es-AR" b="1" i="1" dirty="0" smtClean="0">
                <a:solidFill>
                  <a:schemeClr val="bg1"/>
                </a:solidFill>
                <a:latin typeface="Arial" charset="0"/>
                <a:cs typeface="Times New Roman" pitchFamily="18" charset="0"/>
              </a:rPr>
              <a:t>Bluetooth</a:t>
            </a:r>
            <a:r>
              <a:rPr lang="es-AR" i="1" dirty="0" smtClean="0">
                <a:solidFill>
                  <a:schemeClr val="bg1"/>
                </a:solidFill>
                <a:latin typeface="Arial" charset="0"/>
                <a:cs typeface="Times New Roman" pitchFamily="18" charset="0"/>
              </a:rPr>
              <a:t>, una tecnología que permite la interconexión de los diferentes dispositivos móviles personales.</a:t>
            </a:r>
            <a:r>
              <a:rPr lang="es-AR" i="1" dirty="0" smtClean="0">
                <a:solidFill>
                  <a:schemeClr val="bg1"/>
                </a:solidFill>
                <a:latin typeface="Arial" charset="0"/>
              </a:rPr>
              <a:t> </a:t>
            </a:r>
            <a:endParaRPr lang="es-ES_tradnl" i="1" dirty="0" smtClean="0">
              <a:solidFill>
                <a:schemeClr val="bg1"/>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2018"/>
                                        </p:tgtEl>
                                        <p:attrNameLst>
                                          <p:attrName>style.visibility</p:attrName>
                                        </p:attrNameLst>
                                      </p:cBhvr>
                                      <p:to>
                                        <p:strVal val="visible"/>
                                      </p:to>
                                    </p:set>
                                    <p:animEffect transition="in" filter="fade">
                                      <p:cBhvr>
                                        <p:cTn id="7" dur="500"/>
                                        <p:tgtEl>
                                          <p:spTgt spid="34201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0723">
                                            <p:bg/>
                                          </p:spTgt>
                                        </p:tgtEl>
                                        <p:attrNameLst>
                                          <p:attrName>style.visibility</p:attrName>
                                        </p:attrNameLst>
                                      </p:cBhvr>
                                      <p:to>
                                        <p:strVal val="visible"/>
                                      </p:to>
                                    </p:set>
                                    <p:animEffect transition="in" filter="wheel(1)">
                                      <p:cBhvr>
                                        <p:cTn id="12" dur="2000"/>
                                        <p:tgtEl>
                                          <p:spTgt spid="30723">
                                            <p:bg/>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0723">
                                            <p:txEl>
                                              <p:pRg st="0" end="0"/>
                                            </p:txEl>
                                          </p:spTgt>
                                        </p:tgtEl>
                                        <p:attrNameLst>
                                          <p:attrName>style.visibility</p:attrName>
                                        </p:attrNameLst>
                                      </p:cBhvr>
                                      <p:to>
                                        <p:strVal val="visible"/>
                                      </p:to>
                                    </p:set>
                                    <p:animEffect transition="in" filter="wheel(1)">
                                      <p:cBhvr>
                                        <p:cTn id="17" dur="2000"/>
                                        <p:tgtEl>
                                          <p:spTgt spid="3072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0723">
                                            <p:txEl>
                                              <p:pRg st="1" end="1"/>
                                            </p:txEl>
                                          </p:spTgt>
                                        </p:tgtEl>
                                        <p:attrNameLst>
                                          <p:attrName>style.visibility</p:attrName>
                                        </p:attrNameLst>
                                      </p:cBhvr>
                                      <p:to>
                                        <p:strVal val="visible"/>
                                      </p:to>
                                    </p:set>
                                    <p:animEffect transition="in" filter="wheel(1)">
                                      <p:cBhvr>
                                        <p:cTn id="22" dur="2000"/>
                                        <p:tgtEl>
                                          <p:spTgt spid="3072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0723">
                                            <p:txEl>
                                              <p:pRg st="2" end="2"/>
                                            </p:txEl>
                                          </p:spTgt>
                                        </p:tgtEl>
                                        <p:attrNameLst>
                                          <p:attrName>style.visibility</p:attrName>
                                        </p:attrNameLst>
                                      </p:cBhvr>
                                      <p:to>
                                        <p:strVal val="visible"/>
                                      </p:to>
                                    </p:set>
                                    <p:animEffect transition="in" filter="wheel(1)">
                                      <p:cBhvr>
                                        <p:cTn id="27" dur="2000"/>
                                        <p:tgtEl>
                                          <p:spTgt spid="307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8" grpId="0" animBg="1"/>
      <p:bldP spid="30723" grpId="0"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899592" y="0"/>
            <a:ext cx="7939608" cy="1143000"/>
          </a:xfrm>
          <a:solidFill>
            <a:schemeClr val="bg1"/>
          </a:solidFill>
          <a:ln w="76200" cap="flat">
            <a:solidFill>
              <a:schemeClr val="accent1"/>
            </a:solidFill>
          </a:ln>
        </p:spPr>
        <p:txBody>
          <a:bodyPr/>
          <a:lstStyle/>
          <a:p>
            <a:pPr>
              <a:defRPr/>
            </a:pPr>
            <a:r>
              <a:rPr lang="es-ES" b="1" i="1" dirty="0" smtClean="0">
                <a:solidFill>
                  <a:schemeClr val="tx2">
                    <a:lumMod val="60000"/>
                    <a:lumOff val="40000"/>
                  </a:schemeClr>
                </a:solidFill>
                <a:effectLst>
                  <a:outerShdw blurRad="38100" dist="38100" dir="2700000" algn="tl">
                    <a:srgbClr val="000000"/>
                  </a:outerShdw>
                </a:effectLst>
                <a:latin typeface="Arial" pitchFamily="34" charset="0"/>
              </a:rPr>
              <a:t>PAN – Red de Área Personal</a:t>
            </a:r>
          </a:p>
        </p:txBody>
      </p:sp>
      <p:sp>
        <p:nvSpPr>
          <p:cNvPr id="235523" name="Rectangle 3"/>
          <p:cNvSpPr>
            <a:spLocks noGrp="1" noChangeArrowheads="1"/>
          </p:cNvSpPr>
          <p:nvPr>
            <p:ph type="body" idx="1"/>
          </p:nvPr>
        </p:nvSpPr>
        <p:spPr>
          <a:xfrm>
            <a:off x="228600" y="1371600"/>
            <a:ext cx="8610600" cy="3352800"/>
          </a:xfrm>
          <a:solidFill>
            <a:schemeClr val="bg1"/>
          </a:solidFill>
          <a:ln w="76200" cap="flat">
            <a:solidFill>
              <a:schemeClr val="accent1"/>
            </a:solidFill>
          </a:ln>
        </p:spPr>
        <p:txBody>
          <a:bodyPr/>
          <a:lstStyle/>
          <a:p>
            <a:pPr marL="0" indent="0" algn="just">
              <a:spcBef>
                <a:spcPct val="0"/>
              </a:spcBef>
              <a:buFontTx/>
              <a:buNone/>
              <a:defRPr/>
            </a:pPr>
            <a:r>
              <a:rPr lang="es-ES_tradnl" sz="2800" b="1" i="1" u="sng" dirty="0" smtClean="0">
                <a:solidFill>
                  <a:schemeClr val="accent1"/>
                </a:solidFill>
                <a:effectLst>
                  <a:outerShdw blurRad="38100" dist="38100" dir="2700000" algn="tl">
                    <a:srgbClr val="000000"/>
                  </a:outerShdw>
                </a:effectLst>
                <a:latin typeface="Arial" pitchFamily="34" charset="0"/>
              </a:rPr>
              <a:t>Bluetooth :</a:t>
            </a:r>
            <a:r>
              <a:rPr lang="es-ES_tradnl" sz="2800" b="1" i="1" dirty="0" smtClean="0">
                <a:solidFill>
                  <a:schemeClr val="accent1"/>
                </a:solidFill>
                <a:effectLst>
                  <a:outerShdw blurRad="38100" dist="38100" dir="2700000" algn="tl">
                    <a:srgbClr val="000000"/>
                  </a:outerShdw>
                </a:effectLst>
                <a:latin typeface="Arial" pitchFamily="34" charset="0"/>
              </a:rPr>
              <a:t> Norma que define un estándar global de comunicación inalámbrica para la transmisión de voz y datos. </a:t>
            </a:r>
          </a:p>
          <a:p>
            <a:pPr marL="0" indent="0">
              <a:spcBef>
                <a:spcPct val="0"/>
              </a:spcBef>
              <a:buFontTx/>
              <a:buNone/>
              <a:defRPr/>
            </a:pPr>
            <a:r>
              <a:rPr lang="es-ES_tradnl" sz="2800" b="1" i="1" dirty="0" smtClean="0">
                <a:solidFill>
                  <a:schemeClr val="accent1">
                    <a:lumMod val="40000"/>
                    <a:lumOff val="60000"/>
                  </a:schemeClr>
                </a:solidFill>
                <a:effectLst>
                  <a:outerShdw blurRad="38100" dist="38100" dir="2700000" algn="tl">
                    <a:srgbClr val="000000"/>
                  </a:outerShdw>
                </a:effectLst>
                <a:latin typeface="Arial" pitchFamily="34" charset="0"/>
              </a:rPr>
              <a:t>Objetivos  :</a:t>
            </a:r>
          </a:p>
          <a:p>
            <a:pPr marL="665163" lvl="2" indent="190500">
              <a:spcBef>
                <a:spcPct val="0"/>
              </a:spcBef>
              <a:buFont typeface="Wingdings 3" pitchFamily="18" charset="2"/>
              <a:buChar char="²"/>
              <a:defRPr/>
            </a:pPr>
            <a:r>
              <a:rPr lang="es-ES" b="1" i="1" dirty="0" smtClean="0">
                <a:solidFill>
                  <a:schemeClr val="tx2">
                    <a:lumMod val="60000"/>
                    <a:lumOff val="40000"/>
                  </a:schemeClr>
                </a:solidFill>
                <a:effectLst>
                  <a:outerShdw blurRad="38100" dist="38100" dir="2700000" algn="tl">
                    <a:srgbClr val="000000"/>
                  </a:outerShdw>
                </a:effectLst>
                <a:latin typeface="Arial" pitchFamily="34" charset="0"/>
              </a:rPr>
              <a:t>Interconectar dispositivos fijos o móviles.</a:t>
            </a:r>
          </a:p>
          <a:p>
            <a:pPr marL="665163" lvl="2" indent="190500">
              <a:spcBef>
                <a:spcPct val="0"/>
              </a:spcBef>
              <a:buFont typeface="Wingdings 3" pitchFamily="18" charset="2"/>
              <a:buChar char="²"/>
              <a:defRPr/>
            </a:pPr>
            <a:r>
              <a:rPr lang="es-ES" b="1" i="1" dirty="0" smtClean="0">
                <a:solidFill>
                  <a:schemeClr val="tx2">
                    <a:lumMod val="60000"/>
                    <a:lumOff val="40000"/>
                  </a:schemeClr>
                </a:solidFill>
                <a:effectLst>
                  <a:outerShdw blurRad="38100" dist="38100" dir="2700000" algn="tl">
                    <a:srgbClr val="000000"/>
                  </a:outerShdw>
                </a:effectLst>
                <a:latin typeface="Arial" pitchFamily="34" charset="0"/>
              </a:rPr>
              <a:t>Eliminar cables.</a:t>
            </a:r>
          </a:p>
          <a:p>
            <a:pPr marL="665163" lvl="2" indent="190500">
              <a:spcBef>
                <a:spcPct val="0"/>
              </a:spcBef>
              <a:buFont typeface="Wingdings 3" pitchFamily="18" charset="2"/>
              <a:buChar char="²"/>
              <a:defRPr/>
            </a:pPr>
            <a:r>
              <a:rPr lang="es-ES" b="1" i="1" dirty="0" smtClean="0">
                <a:solidFill>
                  <a:schemeClr val="tx2">
                    <a:lumMod val="60000"/>
                    <a:lumOff val="40000"/>
                  </a:schemeClr>
                </a:solidFill>
                <a:effectLst>
                  <a:outerShdw blurRad="38100" dist="38100" dir="2700000" algn="tl">
                    <a:srgbClr val="000000"/>
                  </a:outerShdw>
                </a:effectLst>
                <a:latin typeface="Arial" pitchFamily="34" charset="0"/>
              </a:rPr>
              <a:t>Posibilitar la creación de pequeñas redes entre los equipos personales.</a:t>
            </a:r>
          </a:p>
        </p:txBody>
      </p:sp>
      <p:pic>
        <p:nvPicPr>
          <p:cNvPr id="31748" name="Picture 5" descr="Interconexion-BT"/>
          <p:cNvPicPr>
            <a:picLocks noChangeAspect="1" noChangeArrowheads="1"/>
          </p:cNvPicPr>
          <p:nvPr/>
        </p:nvPicPr>
        <p:blipFill>
          <a:blip r:embed="rId2" cstate="print"/>
          <a:srcRect/>
          <a:stretch>
            <a:fillRect/>
          </a:stretch>
        </p:blipFill>
        <p:spPr bwMode="auto">
          <a:xfrm>
            <a:off x="4800600" y="4270375"/>
            <a:ext cx="4038600" cy="2587625"/>
          </a:xfrm>
          <a:prstGeom prst="rect">
            <a:avLst/>
          </a:prstGeom>
          <a:solidFill>
            <a:schemeClr val="bg1"/>
          </a:solidFill>
          <a:ln w="76200">
            <a:solidFill>
              <a:schemeClr val="accent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5522"/>
                                        </p:tgtEl>
                                        <p:attrNameLst>
                                          <p:attrName>style.visibility</p:attrName>
                                        </p:attrNameLst>
                                      </p:cBhvr>
                                      <p:to>
                                        <p:strVal val="visible"/>
                                      </p:to>
                                    </p:set>
                                    <p:animEffect transition="in" filter="fade">
                                      <p:cBhvr>
                                        <p:cTn id="7" dur="500"/>
                                        <p:tgtEl>
                                          <p:spTgt spid="23552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35523">
                                            <p:bg/>
                                          </p:spTgt>
                                        </p:tgtEl>
                                        <p:attrNameLst>
                                          <p:attrName>style.visibility</p:attrName>
                                        </p:attrNameLst>
                                      </p:cBhvr>
                                      <p:to>
                                        <p:strVal val="visible"/>
                                      </p:to>
                                    </p:set>
                                    <p:animEffect transition="in" filter="circle(in)">
                                      <p:cBhvr>
                                        <p:cTn id="12" dur="2000"/>
                                        <p:tgtEl>
                                          <p:spTgt spid="235523">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35523">
                                            <p:txEl>
                                              <p:pRg st="0" end="0"/>
                                            </p:txEl>
                                          </p:spTgt>
                                        </p:tgtEl>
                                        <p:attrNameLst>
                                          <p:attrName>style.visibility</p:attrName>
                                        </p:attrNameLst>
                                      </p:cBhvr>
                                      <p:to>
                                        <p:strVal val="visible"/>
                                      </p:to>
                                    </p:set>
                                    <p:animEffect transition="in" filter="circle(in)">
                                      <p:cBhvr>
                                        <p:cTn id="17" dur="2000"/>
                                        <p:tgtEl>
                                          <p:spTgt spid="23552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35523">
                                            <p:txEl>
                                              <p:pRg st="1" end="1"/>
                                            </p:txEl>
                                          </p:spTgt>
                                        </p:tgtEl>
                                        <p:attrNameLst>
                                          <p:attrName>style.visibility</p:attrName>
                                        </p:attrNameLst>
                                      </p:cBhvr>
                                      <p:to>
                                        <p:strVal val="visible"/>
                                      </p:to>
                                    </p:set>
                                    <p:animEffect transition="in" filter="circle(in)">
                                      <p:cBhvr>
                                        <p:cTn id="22" dur="2000"/>
                                        <p:tgtEl>
                                          <p:spTgt spid="23552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235523">
                                            <p:txEl>
                                              <p:pRg st="2" end="2"/>
                                            </p:txEl>
                                          </p:spTgt>
                                        </p:tgtEl>
                                        <p:attrNameLst>
                                          <p:attrName>style.visibility</p:attrName>
                                        </p:attrNameLst>
                                      </p:cBhvr>
                                      <p:to>
                                        <p:strVal val="visible"/>
                                      </p:to>
                                    </p:set>
                                    <p:animEffect transition="in" filter="circle(in)">
                                      <p:cBhvr>
                                        <p:cTn id="27" dur="2000"/>
                                        <p:tgtEl>
                                          <p:spTgt spid="23552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235523">
                                            <p:txEl>
                                              <p:pRg st="3" end="3"/>
                                            </p:txEl>
                                          </p:spTgt>
                                        </p:tgtEl>
                                        <p:attrNameLst>
                                          <p:attrName>style.visibility</p:attrName>
                                        </p:attrNameLst>
                                      </p:cBhvr>
                                      <p:to>
                                        <p:strVal val="visible"/>
                                      </p:to>
                                    </p:set>
                                    <p:animEffect transition="in" filter="circle(in)">
                                      <p:cBhvr>
                                        <p:cTn id="32" dur="2000"/>
                                        <p:tgtEl>
                                          <p:spTgt spid="23552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235523">
                                            <p:txEl>
                                              <p:pRg st="4" end="4"/>
                                            </p:txEl>
                                          </p:spTgt>
                                        </p:tgtEl>
                                        <p:attrNameLst>
                                          <p:attrName>style.visibility</p:attrName>
                                        </p:attrNameLst>
                                      </p:cBhvr>
                                      <p:to>
                                        <p:strVal val="visible"/>
                                      </p:to>
                                    </p:set>
                                    <p:animEffect transition="in" filter="circle(in)">
                                      <p:cBhvr>
                                        <p:cTn id="37" dur="2000"/>
                                        <p:tgtEl>
                                          <p:spTgt spid="23552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17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2" grpId="0" animBg="1"/>
      <p:bldP spid="235523" grpId="0" uiExpand="1"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1108968" y="0"/>
            <a:ext cx="7486600" cy="1143000"/>
          </a:xfrm>
          <a:solidFill>
            <a:srgbClr val="006699"/>
          </a:solidFill>
          <a:ln w="76200">
            <a:solidFill>
              <a:schemeClr val="bg1">
                <a:lumMod val="60000"/>
                <a:lumOff val="40000"/>
              </a:schemeClr>
            </a:solidFill>
          </a:ln>
        </p:spPr>
        <p:txBody>
          <a:bodyPr/>
          <a:lstStyle/>
          <a:p>
            <a:pPr>
              <a:defRPr/>
            </a:pPr>
            <a:r>
              <a:rPr lang="es-ES" b="1" i="1" smtClean="0">
                <a:solidFill>
                  <a:schemeClr val="tx1"/>
                </a:solidFill>
                <a:effectLst>
                  <a:outerShdw blurRad="38100" dist="38100" dir="2700000" algn="tl">
                    <a:srgbClr val="000000"/>
                  </a:outerShdw>
                </a:effectLst>
                <a:latin typeface="Arial" pitchFamily="34" charset="0"/>
              </a:rPr>
              <a:t>Tecnologías de redes</a:t>
            </a:r>
          </a:p>
        </p:txBody>
      </p:sp>
      <p:grpSp>
        <p:nvGrpSpPr>
          <p:cNvPr id="2" name="1 Grupo"/>
          <p:cNvGrpSpPr/>
          <p:nvPr/>
        </p:nvGrpSpPr>
        <p:grpSpPr>
          <a:xfrm>
            <a:off x="17537" y="1268760"/>
            <a:ext cx="8675688" cy="4912965"/>
            <a:chOff x="17537" y="1268760"/>
            <a:chExt cx="8675688" cy="4912965"/>
          </a:xfrm>
        </p:grpSpPr>
        <p:grpSp>
          <p:nvGrpSpPr>
            <p:cNvPr id="6147" name="Group 3"/>
            <p:cNvGrpSpPr>
              <a:grpSpLocks/>
            </p:cNvGrpSpPr>
            <p:nvPr/>
          </p:nvGrpSpPr>
          <p:grpSpPr bwMode="auto">
            <a:xfrm>
              <a:off x="17537" y="1268760"/>
              <a:ext cx="8675688" cy="4912965"/>
              <a:chOff x="0" y="1211"/>
              <a:chExt cx="5465" cy="2683"/>
            </a:xfrm>
          </p:grpSpPr>
          <p:sp>
            <p:nvSpPr>
              <p:cNvPr id="6148" name="Text Box 4"/>
              <p:cNvSpPr txBox="1">
                <a:spLocks noChangeArrowheads="1"/>
              </p:cNvSpPr>
              <p:nvPr/>
            </p:nvSpPr>
            <p:spPr bwMode="auto">
              <a:xfrm>
                <a:off x="0" y="1616"/>
                <a:ext cx="703" cy="2001"/>
              </a:xfrm>
              <a:prstGeom prst="rect">
                <a:avLst/>
              </a:prstGeom>
              <a:solidFill>
                <a:schemeClr val="hlink"/>
              </a:solidFill>
              <a:ln w="9525" algn="ctr">
                <a:solidFill>
                  <a:schemeClr val="accent2">
                    <a:lumMod val="50000"/>
                    <a:lumOff val="50000"/>
                  </a:schemeClr>
                </a:solidFill>
                <a:miter lim="800000"/>
                <a:headEnd/>
                <a:tailEnd/>
              </a:ln>
            </p:spPr>
            <p:txBody>
              <a:bodyPr>
                <a:spAutoFit/>
              </a:bodyPr>
              <a:lstStyle/>
              <a:p>
                <a:pPr algn="ctr" eaLnBrk="1" hangingPunct="1">
                  <a:spcBef>
                    <a:spcPct val="50000"/>
                  </a:spcBef>
                  <a:buFontTx/>
                  <a:buNone/>
                </a:pPr>
                <a:r>
                  <a:rPr lang="es-ES" sz="1200" i="0">
                    <a:solidFill>
                      <a:schemeClr val="tx1"/>
                    </a:solidFill>
                    <a:effectLst/>
                    <a:latin typeface="Tahoma" pitchFamily="34" charset="0"/>
                  </a:rPr>
                  <a:t>100 </a:t>
                </a:r>
                <a:r>
                  <a:rPr lang="es-ES" sz="1400" i="0">
                    <a:solidFill>
                      <a:schemeClr val="tx1"/>
                    </a:solidFill>
                    <a:effectLst/>
                    <a:latin typeface="Tahoma" pitchFamily="34" charset="0"/>
                  </a:rPr>
                  <a:t>Mb/s</a:t>
                </a:r>
              </a:p>
              <a:p>
                <a:pPr algn="ctr" eaLnBrk="1" hangingPunct="1">
                  <a:spcBef>
                    <a:spcPct val="50000"/>
                  </a:spcBef>
                  <a:buFontTx/>
                  <a:buNone/>
                </a:pPr>
                <a:endParaRPr lang="es-ES" sz="1400" i="0">
                  <a:solidFill>
                    <a:schemeClr val="tx1"/>
                  </a:solidFill>
                  <a:effectLst/>
                  <a:latin typeface="Tahoma" pitchFamily="34" charset="0"/>
                </a:endParaRPr>
              </a:p>
              <a:p>
                <a:pPr algn="ctr" eaLnBrk="1" hangingPunct="1">
                  <a:spcBef>
                    <a:spcPct val="50000"/>
                  </a:spcBef>
                  <a:buFontTx/>
                  <a:buNone/>
                </a:pPr>
                <a:r>
                  <a:rPr lang="es-ES" sz="1400" i="0">
                    <a:solidFill>
                      <a:schemeClr val="tx1"/>
                    </a:solidFill>
                    <a:effectLst/>
                    <a:latin typeface="Tahoma" pitchFamily="34" charset="0"/>
                  </a:rPr>
                  <a:t>10 Mb/s</a:t>
                </a:r>
              </a:p>
              <a:p>
                <a:pPr algn="ctr" eaLnBrk="1" hangingPunct="1">
                  <a:spcBef>
                    <a:spcPct val="50000"/>
                  </a:spcBef>
                  <a:buFontTx/>
                  <a:buNone/>
                </a:pPr>
                <a:endParaRPr lang="es-ES" sz="1400" i="0">
                  <a:solidFill>
                    <a:schemeClr val="tx1"/>
                  </a:solidFill>
                  <a:effectLst/>
                  <a:latin typeface="Tahoma" pitchFamily="34" charset="0"/>
                </a:endParaRPr>
              </a:p>
              <a:p>
                <a:pPr algn="ctr" eaLnBrk="1" hangingPunct="1">
                  <a:spcBef>
                    <a:spcPct val="50000"/>
                  </a:spcBef>
                  <a:buFontTx/>
                  <a:buNone/>
                </a:pPr>
                <a:endParaRPr lang="es-ES" sz="1400" i="0">
                  <a:solidFill>
                    <a:schemeClr val="tx1"/>
                  </a:solidFill>
                  <a:effectLst/>
                  <a:latin typeface="Tahoma" pitchFamily="34" charset="0"/>
                </a:endParaRPr>
              </a:p>
              <a:p>
                <a:pPr algn="ctr" eaLnBrk="1" hangingPunct="1">
                  <a:spcBef>
                    <a:spcPct val="50000"/>
                  </a:spcBef>
                  <a:buFontTx/>
                  <a:buNone/>
                </a:pPr>
                <a:r>
                  <a:rPr lang="es-ES" sz="1400" i="0">
                    <a:solidFill>
                      <a:schemeClr val="tx1"/>
                    </a:solidFill>
                    <a:effectLst/>
                    <a:latin typeface="Tahoma" pitchFamily="34" charset="0"/>
                  </a:rPr>
                  <a:t>1 Mb/s</a:t>
                </a:r>
              </a:p>
              <a:p>
                <a:pPr algn="ctr" eaLnBrk="1" hangingPunct="1">
                  <a:spcBef>
                    <a:spcPct val="50000"/>
                  </a:spcBef>
                  <a:buFontTx/>
                  <a:buNone/>
                </a:pPr>
                <a:r>
                  <a:rPr lang="es-ES" sz="1400" i="0">
                    <a:solidFill>
                      <a:schemeClr val="tx1"/>
                    </a:solidFill>
                    <a:effectLst/>
                    <a:latin typeface="Tahoma" pitchFamily="34" charset="0"/>
                  </a:rPr>
                  <a:t>DATOS</a:t>
                </a:r>
              </a:p>
              <a:p>
                <a:pPr algn="ctr" eaLnBrk="1" hangingPunct="1">
                  <a:spcBef>
                    <a:spcPct val="50000"/>
                  </a:spcBef>
                  <a:buFontTx/>
                  <a:buNone/>
                </a:pPr>
                <a:r>
                  <a:rPr lang="es-ES" sz="1400" i="0">
                    <a:solidFill>
                      <a:schemeClr val="tx1"/>
                    </a:solidFill>
                    <a:effectLst/>
                    <a:latin typeface="Tahoma" pitchFamily="34" charset="0"/>
                  </a:rPr>
                  <a:t>100 Kb/s</a:t>
                </a:r>
              </a:p>
              <a:p>
                <a:pPr algn="ctr" eaLnBrk="1" hangingPunct="1">
                  <a:spcBef>
                    <a:spcPct val="50000"/>
                  </a:spcBef>
                  <a:buFontTx/>
                  <a:buNone/>
                </a:pPr>
                <a:r>
                  <a:rPr lang="es-ES" sz="1400" i="0">
                    <a:solidFill>
                      <a:schemeClr val="tx1"/>
                    </a:solidFill>
                    <a:effectLst/>
                    <a:latin typeface="Tahoma" pitchFamily="34" charset="0"/>
                  </a:rPr>
                  <a:t>VOZ</a:t>
                </a:r>
              </a:p>
              <a:p>
                <a:pPr algn="ctr" eaLnBrk="1" hangingPunct="1">
                  <a:spcBef>
                    <a:spcPct val="50000"/>
                  </a:spcBef>
                  <a:buFontTx/>
                  <a:buNone/>
                </a:pPr>
                <a:r>
                  <a:rPr lang="es-ES" sz="1400" i="0">
                    <a:solidFill>
                      <a:schemeClr val="tx1"/>
                    </a:solidFill>
                    <a:effectLst/>
                    <a:latin typeface="Tahoma" pitchFamily="34" charset="0"/>
                  </a:rPr>
                  <a:t>10 Kb/s</a:t>
                </a:r>
                <a:endParaRPr lang="es-ES" sz="1200" i="0">
                  <a:solidFill>
                    <a:schemeClr val="tx1"/>
                  </a:solidFill>
                  <a:effectLst/>
                  <a:latin typeface="Tahoma" pitchFamily="34" charset="0"/>
                </a:endParaRPr>
              </a:p>
            </p:txBody>
          </p:sp>
          <p:grpSp>
            <p:nvGrpSpPr>
              <p:cNvPr id="6149" name="Group 5"/>
              <p:cNvGrpSpPr>
                <a:grpSpLocks/>
              </p:cNvGrpSpPr>
              <p:nvPr/>
            </p:nvGrpSpPr>
            <p:grpSpPr bwMode="auto">
              <a:xfrm>
                <a:off x="732" y="1211"/>
                <a:ext cx="4733" cy="2683"/>
                <a:chOff x="732" y="1211"/>
                <a:chExt cx="4733" cy="2683"/>
              </a:xfrm>
            </p:grpSpPr>
            <p:sp>
              <p:nvSpPr>
                <p:cNvPr id="6150" name="Line 6"/>
                <p:cNvSpPr>
                  <a:spLocks noChangeShapeType="1"/>
                </p:cNvSpPr>
                <p:nvPr/>
              </p:nvSpPr>
              <p:spPr bwMode="auto">
                <a:xfrm flipV="1">
                  <a:off x="3680" y="1616"/>
                  <a:ext cx="0" cy="2041"/>
                </a:xfrm>
                <a:prstGeom prst="line">
                  <a:avLst/>
                </a:prstGeom>
                <a:noFill/>
                <a:ln w="38100" cap="rnd">
                  <a:solidFill>
                    <a:schemeClr val="accent2">
                      <a:lumMod val="50000"/>
                      <a:lumOff val="50000"/>
                    </a:schemeClr>
                  </a:solidFill>
                  <a:prstDash val="sysDot"/>
                  <a:round/>
                  <a:headEnd/>
                  <a:tailEnd/>
                </a:ln>
              </p:spPr>
              <p:txBody>
                <a:bodyPr/>
                <a:lstStyle/>
                <a:p>
                  <a:endParaRPr lang="es-ES"/>
                </a:p>
              </p:txBody>
            </p:sp>
            <p:sp>
              <p:nvSpPr>
                <p:cNvPr id="6151" name="Line 7"/>
                <p:cNvSpPr>
                  <a:spLocks noChangeShapeType="1"/>
                </p:cNvSpPr>
                <p:nvPr/>
              </p:nvSpPr>
              <p:spPr bwMode="auto">
                <a:xfrm flipV="1">
                  <a:off x="1685" y="1601"/>
                  <a:ext cx="0" cy="2041"/>
                </a:xfrm>
                <a:prstGeom prst="line">
                  <a:avLst/>
                </a:prstGeom>
                <a:noFill/>
                <a:ln w="38100" cap="rnd">
                  <a:solidFill>
                    <a:schemeClr val="accent2">
                      <a:lumMod val="50000"/>
                      <a:lumOff val="50000"/>
                    </a:schemeClr>
                  </a:solidFill>
                  <a:prstDash val="sysDot"/>
                  <a:round/>
                  <a:headEnd/>
                  <a:tailEnd/>
                </a:ln>
              </p:spPr>
              <p:txBody>
                <a:bodyPr/>
                <a:lstStyle/>
                <a:p>
                  <a:endParaRPr lang="es-ES"/>
                </a:p>
              </p:txBody>
            </p:sp>
            <p:sp>
              <p:nvSpPr>
                <p:cNvPr id="6152" name="Line 8"/>
                <p:cNvSpPr>
                  <a:spLocks noChangeShapeType="1"/>
                </p:cNvSpPr>
                <p:nvPr/>
              </p:nvSpPr>
              <p:spPr bwMode="auto">
                <a:xfrm flipV="1">
                  <a:off x="2692" y="1620"/>
                  <a:ext cx="0" cy="2041"/>
                </a:xfrm>
                <a:prstGeom prst="line">
                  <a:avLst/>
                </a:prstGeom>
                <a:noFill/>
                <a:ln w="38100" cap="rnd">
                  <a:solidFill>
                    <a:schemeClr val="accent2">
                      <a:lumMod val="50000"/>
                      <a:lumOff val="50000"/>
                    </a:schemeClr>
                  </a:solidFill>
                  <a:prstDash val="sysDot"/>
                  <a:round/>
                  <a:headEnd/>
                  <a:tailEnd/>
                </a:ln>
              </p:spPr>
              <p:txBody>
                <a:bodyPr/>
                <a:lstStyle/>
                <a:p>
                  <a:endParaRPr lang="es-ES"/>
                </a:p>
              </p:txBody>
            </p:sp>
            <p:sp>
              <p:nvSpPr>
                <p:cNvPr id="6153" name="Rectangle 9"/>
                <p:cNvSpPr>
                  <a:spLocks noChangeArrowheads="1"/>
                </p:cNvSpPr>
                <p:nvPr/>
              </p:nvSpPr>
              <p:spPr bwMode="auto">
                <a:xfrm>
                  <a:off x="865" y="1211"/>
                  <a:ext cx="4600" cy="2592"/>
                </a:xfrm>
                <a:prstGeom prst="rect">
                  <a:avLst/>
                </a:prstGeom>
                <a:solidFill>
                  <a:schemeClr val="hlink"/>
                </a:solidFill>
                <a:ln w="9525">
                  <a:solidFill>
                    <a:schemeClr val="accent2">
                      <a:lumMod val="50000"/>
                      <a:lumOff val="50000"/>
                    </a:schemeClr>
                  </a:solidFill>
                  <a:miter lim="800000"/>
                  <a:headEnd/>
                  <a:tailEnd/>
                </a:ln>
              </p:spPr>
              <p:txBody>
                <a:bodyPr/>
                <a:lstStyle/>
                <a:p>
                  <a:pPr marL="342900" indent="-342900" algn="l">
                    <a:spcBef>
                      <a:spcPct val="20000"/>
                    </a:spcBef>
                    <a:buFontTx/>
                    <a:buNone/>
                  </a:pPr>
                  <a:endParaRPr lang="es-ES" sz="3200" b="0" i="0">
                    <a:solidFill>
                      <a:schemeClr val="tx1"/>
                    </a:solidFill>
                    <a:effectLst/>
                    <a:latin typeface="Times New Roman" pitchFamily="18" charset="0"/>
                  </a:endParaRPr>
                </a:p>
              </p:txBody>
            </p:sp>
            <p:sp>
              <p:nvSpPr>
                <p:cNvPr id="6154" name="Line 10"/>
                <p:cNvSpPr>
                  <a:spLocks noChangeShapeType="1"/>
                </p:cNvSpPr>
                <p:nvPr/>
              </p:nvSpPr>
              <p:spPr bwMode="auto">
                <a:xfrm>
                  <a:off x="732" y="3672"/>
                  <a:ext cx="3992" cy="0"/>
                </a:xfrm>
                <a:prstGeom prst="line">
                  <a:avLst/>
                </a:prstGeom>
                <a:noFill/>
                <a:ln w="38100">
                  <a:solidFill>
                    <a:schemeClr val="accent2">
                      <a:lumMod val="50000"/>
                      <a:lumOff val="50000"/>
                    </a:schemeClr>
                  </a:solidFill>
                  <a:round/>
                  <a:headEnd/>
                  <a:tailEnd type="stealth" w="lg" len="lg"/>
                </a:ln>
              </p:spPr>
              <p:txBody>
                <a:bodyPr/>
                <a:lstStyle/>
                <a:p>
                  <a:endParaRPr lang="es-ES"/>
                </a:p>
              </p:txBody>
            </p:sp>
            <p:sp>
              <p:nvSpPr>
                <p:cNvPr id="6155" name="Line 11"/>
                <p:cNvSpPr>
                  <a:spLocks noChangeShapeType="1"/>
                </p:cNvSpPr>
                <p:nvPr/>
              </p:nvSpPr>
              <p:spPr bwMode="auto">
                <a:xfrm rot="5400000" flipH="1">
                  <a:off x="-319" y="2607"/>
                  <a:ext cx="2114" cy="12"/>
                </a:xfrm>
                <a:prstGeom prst="line">
                  <a:avLst/>
                </a:prstGeom>
                <a:noFill/>
                <a:ln w="38100">
                  <a:solidFill>
                    <a:schemeClr val="accent2">
                      <a:lumMod val="50000"/>
                      <a:lumOff val="50000"/>
                    </a:schemeClr>
                  </a:solidFill>
                  <a:round/>
                  <a:headEnd/>
                  <a:tailEnd type="stealth" w="lg" len="lg"/>
                </a:ln>
              </p:spPr>
              <p:txBody>
                <a:bodyPr/>
                <a:lstStyle/>
                <a:p>
                  <a:endParaRPr lang="es-ES"/>
                </a:p>
              </p:txBody>
            </p:sp>
            <p:sp>
              <p:nvSpPr>
                <p:cNvPr id="232460" name="Oval 12"/>
                <p:cNvSpPr>
                  <a:spLocks noChangeArrowheads="1"/>
                </p:cNvSpPr>
                <p:nvPr/>
              </p:nvSpPr>
              <p:spPr bwMode="auto">
                <a:xfrm>
                  <a:off x="766" y="3218"/>
                  <a:ext cx="544" cy="408"/>
                </a:xfrm>
                <a:prstGeom prst="ellipse">
                  <a:avLst/>
                </a:prstGeom>
                <a:solidFill>
                  <a:schemeClr val="hlink"/>
                </a:solidFill>
                <a:ln w="9525" algn="ctr">
                  <a:solidFill>
                    <a:schemeClr val="accent2">
                      <a:lumMod val="50000"/>
                      <a:lumOff val="50000"/>
                    </a:schemeClr>
                  </a:solidFill>
                  <a:round/>
                  <a:headEnd/>
                  <a:tailEnd/>
                </a:ln>
                <a:effectLst>
                  <a:outerShdw dist="107763" dir="13500000" algn="ctr" rotWithShape="0">
                    <a:schemeClr val="bg2">
                      <a:alpha val="50000"/>
                    </a:schemeClr>
                  </a:outerShdw>
                </a:effectLst>
              </p:spPr>
              <p:txBody>
                <a:bodyPr wrap="none" anchor="ctr"/>
                <a:lstStyle/>
                <a:p>
                  <a:pPr algn="ctr" eaLnBrk="1" hangingPunct="1">
                    <a:buFontTx/>
                    <a:buNone/>
                    <a:defRPr/>
                  </a:pPr>
                  <a:r>
                    <a:rPr lang="es-ES" sz="1600" i="0">
                      <a:solidFill>
                        <a:schemeClr val="tx1"/>
                      </a:solidFill>
                      <a:effectLst/>
                      <a:latin typeface="Tahoma" pitchFamily="34" charset="0"/>
                    </a:rPr>
                    <a:t>Dial-Up</a:t>
                  </a:r>
                </a:p>
              </p:txBody>
            </p:sp>
            <p:sp>
              <p:nvSpPr>
                <p:cNvPr id="232461" name="Oval 13"/>
                <p:cNvSpPr>
                  <a:spLocks noChangeArrowheads="1"/>
                </p:cNvSpPr>
                <p:nvPr/>
              </p:nvSpPr>
              <p:spPr bwMode="auto">
                <a:xfrm>
                  <a:off x="1140" y="2728"/>
                  <a:ext cx="862" cy="545"/>
                </a:xfrm>
                <a:prstGeom prst="ellipse">
                  <a:avLst/>
                </a:prstGeom>
                <a:solidFill>
                  <a:schemeClr val="hlink"/>
                </a:solidFill>
                <a:ln w="9525" algn="ctr">
                  <a:solidFill>
                    <a:schemeClr val="accent2">
                      <a:lumMod val="50000"/>
                      <a:lumOff val="50000"/>
                    </a:schemeClr>
                  </a:solidFill>
                  <a:round/>
                  <a:headEnd/>
                  <a:tailEnd/>
                </a:ln>
                <a:effectLst>
                  <a:outerShdw dist="107763" dir="2700000" algn="ctr" rotWithShape="0">
                    <a:schemeClr val="bg2">
                      <a:alpha val="50000"/>
                    </a:schemeClr>
                  </a:outerShdw>
                </a:effectLst>
              </p:spPr>
              <p:txBody>
                <a:bodyPr wrap="none" anchor="ctr"/>
                <a:lstStyle/>
                <a:p>
                  <a:pPr algn="ctr" eaLnBrk="1" hangingPunct="1">
                    <a:buFontTx/>
                    <a:buNone/>
                    <a:defRPr/>
                  </a:pPr>
                  <a:r>
                    <a:rPr lang="es-ES" sz="1600" i="0">
                      <a:solidFill>
                        <a:schemeClr val="tx1"/>
                      </a:solidFill>
                      <a:effectLst/>
                      <a:latin typeface="Tahoma" pitchFamily="34" charset="0"/>
                    </a:rPr>
                    <a:t>Infrarrojos</a:t>
                  </a:r>
                </a:p>
              </p:txBody>
            </p:sp>
            <p:sp>
              <p:nvSpPr>
                <p:cNvPr id="232462" name="Oval 14"/>
                <p:cNvSpPr>
                  <a:spLocks noChangeArrowheads="1"/>
                </p:cNvSpPr>
                <p:nvPr/>
              </p:nvSpPr>
              <p:spPr bwMode="auto">
                <a:xfrm>
                  <a:off x="765" y="2235"/>
                  <a:ext cx="664" cy="415"/>
                </a:xfrm>
                <a:prstGeom prst="ellipse">
                  <a:avLst/>
                </a:prstGeom>
                <a:solidFill>
                  <a:schemeClr val="hlink"/>
                </a:solidFill>
                <a:ln w="9525" algn="ctr">
                  <a:solidFill>
                    <a:schemeClr val="accent2">
                      <a:lumMod val="50000"/>
                      <a:lumOff val="50000"/>
                    </a:schemeClr>
                  </a:solidFill>
                  <a:round/>
                  <a:headEnd/>
                  <a:tailEnd/>
                </a:ln>
                <a:effectLst>
                  <a:outerShdw dist="107763" dir="13500000" algn="ctr" rotWithShape="0">
                    <a:schemeClr val="bg2">
                      <a:alpha val="50000"/>
                    </a:schemeClr>
                  </a:outerShdw>
                </a:effectLst>
              </p:spPr>
              <p:txBody>
                <a:bodyPr wrap="none" anchor="ctr"/>
                <a:lstStyle/>
                <a:p>
                  <a:pPr algn="ctr" eaLnBrk="1" hangingPunct="1">
                    <a:buFontTx/>
                    <a:buNone/>
                    <a:defRPr/>
                  </a:pPr>
                  <a:r>
                    <a:rPr lang="es-ES" sz="1600" i="0">
                      <a:solidFill>
                        <a:schemeClr val="tx1"/>
                      </a:solidFill>
                      <a:effectLst/>
                      <a:latin typeface="Tahoma" pitchFamily="34" charset="0"/>
                    </a:rPr>
                    <a:t>Ethernet</a:t>
                  </a:r>
                </a:p>
              </p:txBody>
            </p:sp>
            <p:sp>
              <p:nvSpPr>
                <p:cNvPr id="232463" name="Oval 15"/>
                <p:cNvSpPr>
                  <a:spLocks noChangeArrowheads="1"/>
                </p:cNvSpPr>
                <p:nvPr/>
              </p:nvSpPr>
              <p:spPr bwMode="auto">
                <a:xfrm>
                  <a:off x="765" y="1654"/>
                  <a:ext cx="709" cy="485"/>
                </a:xfrm>
                <a:prstGeom prst="ellipse">
                  <a:avLst/>
                </a:prstGeom>
                <a:solidFill>
                  <a:schemeClr val="hlink"/>
                </a:solidFill>
                <a:ln w="9525" algn="ctr">
                  <a:solidFill>
                    <a:schemeClr val="accent2">
                      <a:lumMod val="50000"/>
                      <a:lumOff val="50000"/>
                    </a:schemeClr>
                  </a:solidFill>
                  <a:round/>
                  <a:headEnd/>
                  <a:tailEnd/>
                </a:ln>
                <a:effectLst>
                  <a:outerShdw dist="107763" dir="13500000" algn="ctr" rotWithShape="0">
                    <a:schemeClr val="bg2">
                      <a:alpha val="50000"/>
                    </a:schemeClr>
                  </a:outerShdw>
                </a:effectLst>
              </p:spPr>
              <p:txBody>
                <a:bodyPr wrap="none" anchor="ctr"/>
                <a:lstStyle/>
                <a:p>
                  <a:pPr algn="ctr" eaLnBrk="1" hangingPunct="1">
                    <a:buFontTx/>
                    <a:buNone/>
                    <a:defRPr/>
                  </a:pPr>
                  <a:r>
                    <a:rPr lang="es-ES" sz="1600" i="0">
                      <a:solidFill>
                        <a:schemeClr val="tx1"/>
                      </a:solidFill>
                      <a:effectLst/>
                      <a:latin typeface="Tahoma" pitchFamily="34" charset="0"/>
                    </a:rPr>
                    <a:t>Fast</a:t>
                  </a:r>
                </a:p>
                <a:p>
                  <a:pPr algn="ctr" eaLnBrk="1" hangingPunct="1">
                    <a:buFontTx/>
                    <a:buNone/>
                    <a:defRPr/>
                  </a:pPr>
                  <a:r>
                    <a:rPr lang="es-ES" sz="1600" i="0">
                      <a:solidFill>
                        <a:schemeClr val="tx1"/>
                      </a:solidFill>
                      <a:effectLst/>
                      <a:latin typeface="Tahoma" pitchFamily="34" charset="0"/>
                    </a:rPr>
                    <a:t>Ethernet</a:t>
                  </a:r>
                </a:p>
              </p:txBody>
            </p:sp>
            <p:sp>
              <p:nvSpPr>
                <p:cNvPr id="232464" name="Oval 16"/>
                <p:cNvSpPr>
                  <a:spLocks noChangeArrowheads="1"/>
                </p:cNvSpPr>
                <p:nvPr/>
              </p:nvSpPr>
              <p:spPr bwMode="auto">
                <a:xfrm>
                  <a:off x="2125" y="3104"/>
                  <a:ext cx="862" cy="545"/>
                </a:xfrm>
                <a:prstGeom prst="ellipse">
                  <a:avLst/>
                </a:prstGeom>
                <a:solidFill>
                  <a:schemeClr val="hlink"/>
                </a:solidFill>
                <a:ln w="9525" algn="ctr">
                  <a:solidFill>
                    <a:schemeClr val="accent2">
                      <a:lumMod val="50000"/>
                      <a:lumOff val="50000"/>
                    </a:schemeClr>
                  </a:solidFill>
                  <a:round/>
                  <a:headEnd/>
                  <a:tailEnd/>
                </a:ln>
                <a:effectLst>
                  <a:outerShdw dist="107763" dir="2700000" algn="ctr" rotWithShape="0">
                    <a:schemeClr val="bg2">
                      <a:alpha val="50000"/>
                    </a:schemeClr>
                  </a:outerShdw>
                </a:effectLst>
              </p:spPr>
              <p:txBody>
                <a:bodyPr wrap="none" anchor="ctr"/>
                <a:lstStyle/>
                <a:p>
                  <a:pPr lvl="0" algn="ctr" eaLnBrk="1" hangingPunct="1">
                    <a:buNone/>
                    <a:defRPr/>
                  </a:pPr>
                  <a:endParaRPr lang="es-ES" sz="1600" i="0" dirty="0" smtClean="0">
                    <a:solidFill>
                      <a:schemeClr val="tx1"/>
                    </a:solidFill>
                    <a:effectLst/>
                    <a:latin typeface="Tahoma" pitchFamily="34" charset="0"/>
                  </a:endParaRPr>
                </a:p>
                <a:p>
                  <a:pPr lvl="0" algn="ctr" eaLnBrk="1" hangingPunct="1">
                    <a:buNone/>
                    <a:defRPr/>
                  </a:pPr>
                  <a:endParaRPr lang="es-ES" sz="1600" i="0" dirty="0">
                    <a:solidFill>
                      <a:schemeClr val="tx1"/>
                    </a:solidFill>
                    <a:effectLst/>
                    <a:latin typeface="Tahoma" pitchFamily="34" charset="0"/>
                  </a:endParaRPr>
                </a:p>
                <a:p>
                  <a:pPr lvl="0" algn="ctr" eaLnBrk="1" hangingPunct="1">
                    <a:buNone/>
                    <a:defRPr/>
                  </a:pPr>
                  <a:r>
                    <a:rPr lang="es-ES" sz="1600" i="0" dirty="0" smtClean="0">
                      <a:solidFill>
                        <a:schemeClr val="tx1"/>
                      </a:solidFill>
                      <a:effectLst/>
                      <a:latin typeface="Tahoma" pitchFamily="34" charset="0"/>
                    </a:rPr>
                    <a:t>Bluetooth</a:t>
                  </a:r>
                </a:p>
                <a:p>
                  <a:pPr lvl="0" algn="ctr" eaLnBrk="1" hangingPunct="1">
                    <a:buNone/>
                    <a:defRPr/>
                  </a:pPr>
                  <a:r>
                    <a:rPr lang="es-AR" sz="1600" i="0" dirty="0" err="1">
                      <a:solidFill>
                        <a:schemeClr val="tx1"/>
                      </a:solidFill>
                      <a:effectLst/>
                      <a:latin typeface="Tahoma" pitchFamily="34" charset="0"/>
                    </a:rPr>
                    <a:t>ZigBee</a:t>
                  </a:r>
                  <a:endParaRPr lang="es-ES" sz="1600" i="0" dirty="0">
                    <a:solidFill>
                      <a:schemeClr val="tx1"/>
                    </a:solidFill>
                    <a:effectLst/>
                    <a:latin typeface="Tahoma" pitchFamily="34" charset="0"/>
                  </a:endParaRPr>
                </a:p>
                <a:p>
                  <a:pPr algn="ctr" eaLnBrk="1" hangingPunct="1">
                    <a:buFontTx/>
                    <a:buNone/>
                    <a:defRPr/>
                  </a:pPr>
                  <a:endParaRPr lang="es-ES" sz="1600" i="0" dirty="0" smtClean="0">
                    <a:solidFill>
                      <a:schemeClr val="tx1"/>
                    </a:solidFill>
                    <a:effectLst/>
                    <a:latin typeface="Tahoma" pitchFamily="34" charset="0"/>
                  </a:endParaRPr>
                </a:p>
                <a:p>
                  <a:pPr algn="ctr" eaLnBrk="1" hangingPunct="1">
                    <a:buFontTx/>
                    <a:buNone/>
                    <a:defRPr/>
                  </a:pPr>
                  <a:endParaRPr lang="es-ES" sz="1600" i="0" dirty="0">
                    <a:solidFill>
                      <a:schemeClr val="tx1"/>
                    </a:solidFill>
                    <a:effectLst/>
                    <a:latin typeface="Tahoma" pitchFamily="34" charset="0"/>
                  </a:endParaRPr>
                </a:p>
              </p:txBody>
            </p:sp>
            <p:sp>
              <p:nvSpPr>
                <p:cNvPr id="232465" name="Oval 17"/>
                <p:cNvSpPr>
                  <a:spLocks noChangeArrowheads="1"/>
                </p:cNvSpPr>
                <p:nvPr/>
              </p:nvSpPr>
              <p:spPr bwMode="auto">
                <a:xfrm>
                  <a:off x="2556" y="2173"/>
                  <a:ext cx="625" cy="363"/>
                </a:xfrm>
                <a:prstGeom prst="ellipse">
                  <a:avLst/>
                </a:prstGeom>
                <a:solidFill>
                  <a:schemeClr val="hlink"/>
                </a:solidFill>
                <a:ln w="9525" algn="ctr">
                  <a:solidFill>
                    <a:schemeClr val="accent2">
                      <a:lumMod val="50000"/>
                      <a:lumOff val="50000"/>
                    </a:schemeClr>
                  </a:solidFill>
                  <a:round/>
                  <a:headEnd/>
                  <a:tailEnd/>
                </a:ln>
                <a:effectLst>
                  <a:outerShdw dist="107763" dir="13500000" algn="ctr" rotWithShape="0">
                    <a:schemeClr val="bg2">
                      <a:alpha val="50000"/>
                    </a:schemeClr>
                  </a:outerShdw>
                </a:effectLst>
              </p:spPr>
              <p:txBody>
                <a:bodyPr wrap="none" anchor="ctr"/>
                <a:lstStyle/>
                <a:p>
                  <a:pPr algn="ctr" eaLnBrk="1" hangingPunct="1">
                    <a:buFontTx/>
                    <a:buNone/>
                    <a:defRPr/>
                  </a:pPr>
                  <a:r>
                    <a:rPr lang="es-ES" sz="1600" i="0">
                      <a:solidFill>
                        <a:schemeClr val="tx1"/>
                      </a:solidFill>
                      <a:effectLst/>
                      <a:latin typeface="Tahoma" pitchFamily="34" charset="0"/>
                    </a:rPr>
                    <a:t>UWB</a:t>
                  </a:r>
                </a:p>
              </p:txBody>
            </p:sp>
            <p:sp>
              <p:nvSpPr>
                <p:cNvPr id="232466" name="Oval 18"/>
                <p:cNvSpPr>
                  <a:spLocks noChangeArrowheads="1"/>
                </p:cNvSpPr>
                <p:nvPr/>
              </p:nvSpPr>
              <p:spPr bwMode="auto">
                <a:xfrm>
                  <a:off x="3328" y="2523"/>
                  <a:ext cx="625" cy="363"/>
                </a:xfrm>
                <a:prstGeom prst="ellipse">
                  <a:avLst/>
                </a:prstGeom>
                <a:solidFill>
                  <a:schemeClr val="hlink"/>
                </a:solidFill>
                <a:ln w="9525" algn="ctr">
                  <a:solidFill>
                    <a:schemeClr val="accent2">
                      <a:lumMod val="50000"/>
                      <a:lumOff val="50000"/>
                    </a:schemeClr>
                  </a:solidFill>
                  <a:round/>
                  <a:headEnd/>
                  <a:tailEnd/>
                </a:ln>
                <a:effectLst>
                  <a:outerShdw dist="107763" dir="13500000" algn="ctr" rotWithShape="0">
                    <a:schemeClr val="bg2">
                      <a:alpha val="50000"/>
                    </a:schemeClr>
                  </a:outerShdw>
                </a:effectLst>
              </p:spPr>
              <p:txBody>
                <a:bodyPr wrap="none" anchor="ctr"/>
                <a:lstStyle/>
                <a:p>
                  <a:pPr algn="ctr" eaLnBrk="1" hangingPunct="1">
                    <a:buFontTx/>
                    <a:buNone/>
                    <a:defRPr/>
                  </a:pPr>
                  <a:r>
                    <a:rPr lang="es-ES" sz="1600" i="0">
                      <a:solidFill>
                        <a:schemeClr val="tx1"/>
                      </a:solidFill>
                      <a:effectLst/>
                      <a:latin typeface="Tahoma" pitchFamily="34" charset="0"/>
                    </a:rPr>
                    <a:t>WI/FI</a:t>
                  </a:r>
                </a:p>
              </p:txBody>
            </p:sp>
            <p:sp>
              <p:nvSpPr>
                <p:cNvPr id="6164" name="Text Box 20"/>
                <p:cNvSpPr txBox="1">
                  <a:spLocks noChangeArrowheads="1"/>
                </p:cNvSpPr>
                <p:nvPr/>
              </p:nvSpPr>
              <p:spPr bwMode="auto">
                <a:xfrm>
                  <a:off x="732" y="3702"/>
                  <a:ext cx="4627" cy="192"/>
                </a:xfrm>
                <a:prstGeom prst="rect">
                  <a:avLst/>
                </a:prstGeom>
                <a:solidFill>
                  <a:schemeClr val="hlink"/>
                </a:solidFill>
                <a:ln w="9525" algn="ctr">
                  <a:solidFill>
                    <a:schemeClr val="accent2">
                      <a:lumMod val="50000"/>
                      <a:lumOff val="50000"/>
                    </a:schemeClr>
                  </a:solidFill>
                  <a:miter lim="800000"/>
                  <a:headEnd/>
                  <a:tailEnd/>
                </a:ln>
              </p:spPr>
              <p:txBody>
                <a:bodyPr>
                  <a:spAutoFit/>
                </a:bodyPr>
                <a:lstStyle/>
                <a:p>
                  <a:pPr algn="l" eaLnBrk="1" hangingPunct="1">
                    <a:spcBef>
                      <a:spcPct val="50000"/>
                    </a:spcBef>
                    <a:buFontTx/>
                    <a:buNone/>
                  </a:pPr>
                  <a:r>
                    <a:rPr lang="es-ES" sz="1400" i="0">
                      <a:solidFill>
                        <a:schemeClr val="tx1"/>
                      </a:solidFill>
                      <a:effectLst/>
                      <a:latin typeface="Tahoma" pitchFamily="34" charset="0"/>
                    </a:rPr>
                    <a:t>  0m Cableada          10m PAN           100m WLAN          1000m WMAN y WWAN</a:t>
                  </a:r>
                </a:p>
              </p:txBody>
            </p:sp>
            <p:sp>
              <p:nvSpPr>
                <p:cNvPr id="232469" name="Oval 21"/>
                <p:cNvSpPr>
                  <a:spLocks noChangeArrowheads="1"/>
                </p:cNvSpPr>
                <p:nvPr/>
              </p:nvSpPr>
              <p:spPr bwMode="auto">
                <a:xfrm>
                  <a:off x="3470" y="1888"/>
                  <a:ext cx="625" cy="363"/>
                </a:xfrm>
                <a:prstGeom prst="ellipse">
                  <a:avLst/>
                </a:prstGeom>
                <a:solidFill>
                  <a:schemeClr val="hlink"/>
                </a:solidFill>
                <a:ln w="9525" algn="ctr">
                  <a:solidFill>
                    <a:schemeClr val="accent2">
                      <a:lumMod val="50000"/>
                      <a:lumOff val="50000"/>
                    </a:schemeClr>
                  </a:solidFill>
                  <a:round/>
                  <a:headEnd/>
                  <a:tailEnd/>
                </a:ln>
                <a:effectLst>
                  <a:outerShdw dist="107763" dir="13500000" algn="ctr" rotWithShape="0">
                    <a:schemeClr val="bg2">
                      <a:alpha val="50000"/>
                    </a:schemeClr>
                  </a:outerShdw>
                </a:effectLst>
              </p:spPr>
              <p:txBody>
                <a:bodyPr wrap="none" anchor="ctr"/>
                <a:lstStyle/>
                <a:p>
                  <a:pPr algn="ctr" eaLnBrk="1" hangingPunct="1">
                    <a:buFontTx/>
                    <a:buNone/>
                    <a:defRPr/>
                  </a:pPr>
                  <a:r>
                    <a:rPr lang="es-ES" sz="1600" i="0" dirty="0">
                      <a:solidFill>
                        <a:schemeClr val="tx1"/>
                      </a:solidFill>
                      <a:effectLst/>
                      <a:latin typeface="Tahoma" pitchFamily="34" charset="0"/>
                    </a:rPr>
                    <a:t>ADSL</a:t>
                  </a:r>
                </a:p>
              </p:txBody>
            </p:sp>
            <p:sp>
              <p:nvSpPr>
                <p:cNvPr id="232470" name="Oval 22"/>
                <p:cNvSpPr>
                  <a:spLocks noChangeArrowheads="1"/>
                </p:cNvSpPr>
                <p:nvPr/>
              </p:nvSpPr>
              <p:spPr bwMode="auto">
                <a:xfrm>
                  <a:off x="4332" y="3113"/>
                  <a:ext cx="625" cy="363"/>
                </a:xfrm>
                <a:prstGeom prst="ellipse">
                  <a:avLst/>
                </a:prstGeom>
                <a:solidFill>
                  <a:schemeClr val="hlink"/>
                </a:solidFill>
                <a:ln w="9525" algn="ctr">
                  <a:solidFill>
                    <a:schemeClr val="accent2">
                      <a:lumMod val="50000"/>
                      <a:lumOff val="50000"/>
                    </a:schemeClr>
                  </a:solidFill>
                  <a:round/>
                  <a:headEnd/>
                  <a:tailEnd/>
                </a:ln>
                <a:effectLst>
                  <a:outerShdw dist="107763" dir="13500000" algn="ctr" rotWithShape="0">
                    <a:schemeClr val="bg2">
                      <a:alpha val="50000"/>
                    </a:schemeClr>
                  </a:outerShdw>
                </a:effectLst>
              </p:spPr>
              <p:txBody>
                <a:bodyPr wrap="none" anchor="ctr"/>
                <a:lstStyle/>
                <a:p>
                  <a:pPr algn="ctr" eaLnBrk="1" hangingPunct="1">
                    <a:buFontTx/>
                    <a:buNone/>
                    <a:defRPr/>
                  </a:pPr>
                  <a:r>
                    <a:rPr lang="es-ES" sz="1600" i="0" dirty="0" smtClean="0">
                      <a:solidFill>
                        <a:schemeClr val="tx1"/>
                      </a:solidFill>
                      <a:effectLst/>
                      <a:latin typeface="Tahoma" pitchFamily="34" charset="0"/>
                    </a:rPr>
                    <a:t>1,2,3,4g</a:t>
                  </a:r>
                  <a:endParaRPr lang="es-ES" sz="1600" i="0" dirty="0">
                    <a:solidFill>
                      <a:schemeClr val="tx1"/>
                    </a:solidFill>
                    <a:effectLst/>
                    <a:latin typeface="Tahoma" pitchFamily="34" charset="0"/>
                  </a:endParaRPr>
                </a:p>
              </p:txBody>
            </p:sp>
            <p:sp>
              <p:nvSpPr>
                <p:cNvPr id="232471" name="Oval 23"/>
                <p:cNvSpPr>
                  <a:spLocks noChangeArrowheads="1"/>
                </p:cNvSpPr>
                <p:nvPr/>
              </p:nvSpPr>
              <p:spPr bwMode="auto">
                <a:xfrm>
                  <a:off x="4241" y="1525"/>
                  <a:ext cx="1179" cy="499"/>
                </a:xfrm>
                <a:prstGeom prst="ellipse">
                  <a:avLst/>
                </a:prstGeom>
                <a:solidFill>
                  <a:schemeClr val="hlink"/>
                </a:solidFill>
                <a:ln w="9525" algn="ctr">
                  <a:solidFill>
                    <a:schemeClr val="accent2">
                      <a:lumMod val="50000"/>
                      <a:lumOff val="50000"/>
                    </a:schemeClr>
                  </a:solidFill>
                  <a:round/>
                  <a:headEnd/>
                  <a:tailEnd/>
                </a:ln>
                <a:effectLst>
                  <a:outerShdw dist="107763" dir="13500000" algn="ctr" rotWithShape="0">
                    <a:schemeClr val="bg2">
                      <a:alpha val="50000"/>
                    </a:schemeClr>
                  </a:outerShdw>
                </a:effectLst>
              </p:spPr>
              <p:txBody>
                <a:bodyPr wrap="none" anchor="ctr"/>
                <a:lstStyle/>
                <a:p>
                  <a:pPr algn="ctr" eaLnBrk="1" hangingPunct="1">
                    <a:buFontTx/>
                    <a:buNone/>
                    <a:defRPr/>
                  </a:pPr>
                  <a:r>
                    <a:rPr lang="es-ES" sz="1600" i="0">
                      <a:solidFill>
                        <a:schemeClr val="tx1"/>
                      </a:solidFill>
                      <a:effectLst/>
                      <a:latin typeface="Tahoma" pitchFamily="34" charset="0"/>
                    </a:rPr>
                    <a:t>SATELITE</a:t>
                  </a:r>
                </a:p>
              </p:txBody>
            </p:sp>
            <p:sp>
              <p:nvSpPr>
                <p:cNvPr id="232472" name="Oval 24"/>
                <p:cNvSpPr>
                  <a:spLocks noChangeArrowheads="1"/>
                </p:cNvSpPr>
                <p:nvPr/>
              </p:nvSpPr>
              <p:spPr bwMode="auto">
                <a:xfrm>
                  <a:off x="4069" y="2568"/>
                  <a:ext cx="625" cy="363"/>
                </a:xfrm>
                <a:prstGeom prst="ellipse">
                  <a:avLst/>
                </a:prstGeom>
                <a:solidFill>
                  <a:schemeClr val="hlink"/>
                </a:solidFill>
                <a:ln w="9525" algn="ctr">
                  <a:solidFill>
                    <a:schemeClr val="accent2">
                      <a:lumMod val="50000"/>
                      <a:lumOff val="50000"/>
                    </a:schemeClr>
                  </a:solidFill>
                  <a:round/>
                  <a:headEnd/>
                  <a:tailEnd/>
                </a:ln>
                <a:effectLst>
                  <a:outerShdw dist="107763" dir="13500000" algn="ctr" rotWithShape="0">
                    <a:schemeClr val="bg2">
                      <a:alpha val="50000"/>
                    </a:schemeClr>
                  </a:outerShdw>
                </a:effectLst>
              </p:spPr>
              <p:txBody>
                <a:bodyPr wrap="none" anchor="ctr"/>
                <a:lstStyle/>
                <a:p>
                  <a:pPr algn="ctr" eaLnBrk="1" hangingPunct="1">
                    <a:buFontTx/>
                    <a:buNone/>
                    <a:defRPr/>
                  </a:pPr>
                  <a:r>
                    <a:rPr lang="es-ES" sz="1600" i="0">
                      <a:solidFill>
                        <a:schemeClr val="tx1"/>
                      </a:solidFill>
                      <a:effectLst/>
                      <a:latin typeface="Tahoma" pitchFamily="34" charset="0"/>
                    </a:rPr>
                    <a:t>UMTS</a:t>
                  </a:r>
                </a:p>
              </p:txBody>
            </p:sp>
          </p:grpSp>
        </p:grpSp>
        <p:sp>
          <p:nvSpPr>
            <p:cNvPr id="25" name="Oval 19"/>
            <p:cNvSpPr>
              <a:spLocks noChangeArrowheads="1"/>
            </p:cNvSpPr>
            <p:nvPr/>
          </p:nvSpPr>
          <p:spPr bwMode="auto">
            <a:xfrm>
              <a:off x="2979082" y="2236289"/>
              <a:ext cx="1648619" cy="576262"/>
            </a:xfrm>
            <a:prstGeom prst="ellipse">
              <a:avLst/>
            </a:prstGeom>
            <a:solidFill>
              <a:schemeClr val="hlink"/>
            </a:solidFill>
            <a:ln w="9525" algn="ctr">
              <a:solidFill>
                <a:schemeClr val="tx1"/>
              </a:solidFill>
              <a:round/>
              <a:headEnd/>
              <a:tailEnd/>
            </a:ln>
            <a:effectLst>
              <a:outerShdw dist="107763" dir="2700000" algn="ctr" rotWithShape="0">
                <a:schemeClr val="bg2">
                  <a:alpha val="50000"/>
                </a:schemeClr>
              </a:outerShdw>
            </a:effectLst>
          </p:spPr>
          <p:txBody>
            <a:bodyPr wrap="none" anchor="ctr"/>
            <a:lstStyle/>
            <a:p>
              <a:pPr algn="ctr" eaLnBrk="1" hangingPunct="1">
                <a:buFontTx/>
                <a:buNone/>
                <a:defRPr/>
              </a:pPr>
              <a:r>
                <a:rPr lang="es-ES" sz="1600" i="0" dirty="0" smtClean="0">
                  <a:solidFill>
                    <a:schemeClr val="tx1"/>
                  </a:solidFill>
                  <a:effectLst/>
                  <a:latin typeface="Tahoma" pitchFamily="34" charset="0"/>
                </a:rPr>
                <a:t>802.11a,b,g,n</a:t>
              </a:r>
              <a:endParaRPr lang="es-ES" sz="1600" i="0" dirty="0">
                <a:solidFill>
                  <a:schemeClr val="tx1"/>
                </a:solidFill>
                <a:effectLst/>
                <a:latin typeface="Tahoma" pitchFamily="34" charset="0"/>
              </a:endParaRPr>
            </a:p>
          </p:txBody>
        </p:sp>
        <p:sp>
          <p:nvSpPr>
            <p:cNvPr id="26" name="Oval 21"/>
            <p:cNvSpPr>
              <a:spLocks noChangeArrowheads="1"/>
            </p:cNvSpPr>
            <p:nvPr/>
          </p:nvSpPr>
          <p:spPr bwMode="auto">
            <a:xfrm>
              <a:off x="4718033" y="2017699"/>
              <a:ext cx="1141504" cy="664706"/>
            </a:xfrm>
            <a:prstGeom prst="ellipse">
              <a:avLst/>
            </a:prstGeom>
            <a:solidFill>
              <a:schemeClr val="hlink"/>
            </a:solidFill>
            <a:ln w="9525" algn="ctr">
              <a:solidFill>
                <a:schemeClr val="accent2">
                  <a:lumMod val="50000"/>
                  <a:lumOff val="50000"/>
                </a:schemeClr>
              </a:solidFill>
              <a:round/>
              <a:headEnd/>
              <a:tailEnd/>
            </a:ln>
            <a:effectLst>
              <a:outerShdw dist="107763" dir="13500000" algn="ctr" rotWithShape="0">
                <a:schemeClr val="bg2">
                  <a:alpha val="50000"/>
                </a:schemeClr>
              </a:outerShdw>
            </a:effectLst>
          </p:spPr>
          <p:txBody>
            <a:bodyPr wrap="none" anchor="ctr"/>
            <a:lstStyle/>
            <a:p>
              <a:pPr algn="ctr" eaLnBrk="1" hangingPunct="1">
                <a:buFontTx/>
                <a:buNone/>
                <a:defRPr/>
              </a:pPr>
              <a:r>
                <a:rPr lang="es-ES" sz="1600" i="0" dirty="0" smtClean="0">
                  <a:solidFill>
                    <a:schemeClr val="tx1"/>
                  </a:solidFill>
                  <a:effectLst/>
                  <a:latin typeface="Tahoma" pitchFamily="34" charset="0"/>
                </a:rPr>
                <a:t>WIMAX R2</a:t>
              </a:r>
              <a:endParaRPr lang="es-ES" sz="1600" i="0" dirty="0">
                <a:solidFill>
                  <a:schemeClr val="tx1"/>
                </a:solidFill>
                <a:effectLst/>
                <a:latin typeface="Tahom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24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0" y="0"/>
            <a:ext cx="9144000" cy="1371600"/>
          </a:xfrm>
          <a:solidFill>
            <a:schemeClr val="bg1"/>
          </a:solidFill>
          <a:ln w="76200" cap="flat">
            <a:solidFill>
              <a:schemeClr val="accent1"/>
            </a:solidFill>
          </a:ln>
        </p:spPr>
        <p:txBody>
          <a:bodyPr/>
          <a:lstStyle/>
          <a:p>
            <a:pPr>
              <a:defRPr/>
            </a:pPr>
            <a:r>
              <a:rPr lang="es-ES" sz="3600" b="1" i="1" smtClean="0">
                <a:solidFill>
                  <a:schemeClr val="accent1">
                    <a:lumMod val="40000"/>
                    <a:lumOff val="60000"/>
                  </a:schemeClr>
                </a:solidFill>
                <a:effectLst>
                  <a:outerShdw blurRad="38100" dist="38100" dir="2700000" algn="tl">
                    <a:srgbClr val="000000"/>
                  </a:outerShdw>
                </a:effectLst>
                <a:latin typeface="Arial" pitchFamily="34" charset="0"/>
              </a:rPr>
              <a:t>WLAN – Red de Área Local Inalámbrica</a:t>
            </a:r>
          </a:p>
        </p:txBody>
      </p:sp>
      <p:sp>
        <p:nvSpPr>
          <p:cNvPr id="243715" name="Rectangle 3"/>
          <p:cNvSpPr>
            <a:spLocks noGrp="1" noChangeArrowheads="1"/>
          </p:cNvSpPr>
          <p:nvPr>
            <p:ph type="body" idx="1"/>
          </p:nvPr>
        </p:nvSpPr>
        <p:spPr>
          <a:xfrm>
            <a:off x="0" y="1524000"/>
            <a:ext cx="9144000" cy="5334000"/>
          </a:xfrm>
          <a:solidFill>
            <a:schemeClr val="bg1"/>
          </a:solidFill>
          <a:ln w="76200" cap="flat">
            <a:solidFill>
              <a:schemeClr val="accent1"/>
            </a:solidFill>
          </a:ln>
        </p:spPr>
        <p:txBody>
          <a:bodyPr/>
          <a:lstStyle/>
          <a:p>
            <a:pPr marL="0" indent="0" algn="just">
              <a:lnSpc>
                <a:spcPct val="90000"/>
              </a:lnSpc>
              <a:spcBef>
                <a:spcPct val="0"/>
              </a:spcBef>
              <a:buFontTx/>
              <a:buNone/>
            </a:pPr>
            <a:r>
              <a:rPr lang="es-ES" sz="2400" b="1" i="1" dirty="0" smtClean="0">
                <a:solidFill>
                  <a:schemeClr val="accent1">
                    <a:lumMod val="40000"/>
                    <a:lumOff val="60000"/>
                  </a:schemeClr>
                </a:solidFill>
                <a:effectLst>
                  <a:outerShdw blurRad="38100" dist="38100" dir="2700000" algn="tl">
                    <a:srgbClr val="000000"/>
                  </a:outerShdw>
                </a:effectLst>
                <a:latin typeface="Arial" charset="0"/>
              </a:rPr>
              <a:t>El origen </a:t>
            </a:r>
            <a:r>
              <a:rPr lang="es-ES" sz="2400" b="1" i="1" dirty="0" smtClean="0">
                <a:solidFill>
                  <a:schemeClr val="accent1">
                    <a:lumMod val="40000"/>
                    <a:lumOff val="60000"/>
                  </a:schemeClr>
                </a:solidFill>
                <a:effectLst>
                  <a:outerShdw blurRad="38100" dist="38100" dir="2700000" algn="tl">
                    <a:srgbClr val="000000"/>
                  </a:outerShdw>
                </a:effectLst>
                <a:latin typeface="Arial" charset="0"/>
                <a:sym typeface="Wingdings 3" pitchFamily="18" charset="2"/>
              </a:rPr>
              <a:t> P</a:t>
            </a:r>
            <a:r>
              <a:rPr lang="es-ES" sz="2400" b="1" i="1" dirty="0" smtClean="0">
                <a:solidFill>
                  <a:schemeClr val="accent1">
                    <a:lumMod val="40000"/>
                    <a:lumOff val="60000"/>
                  </a:schemeClr>
                </a:solidFill>
                <a:effectLst>
                  <a:outerShdw blurRad="38100" dist="38100" dir="2700000" algn="tl">
                    <a:srgbClr val="000000"/>
                  </a:outerShdw>
                </a:effectLst>
                <a:latin typeface="Arial" charset="0"/>
              </a:rPr>
              <a:t>ublicación en 1979 de los resultados de un experimento realizado por ingenieros de IBM en Suiza, para crear una red local en una fábrica. </a:t>
            </a:r>
          </a:p>
          <a:p>
            <a:pPr marL="0" indent="0" algn="just">
              <a:lnSpc>
                <a:spcPct val="90000"/>
              </a:lnSpc>
              <a:spcBef>
                <a:spcPct val="0"/>
              </a:spcBef>
              <a:buFontTx/>
              <a:buNone/>
            </a:pPr>
            <a:r>
              <a:rPr lang="es-ES" sz="2400" b="1" i="1" dirty="0" smtClean="0">
                <a:solidFill>
                  <a:schemeClr val="accent1"/>
                </a:solidFill>
                <a:effectLst>
                  <a:outerShdw blurRad="38100" dist="38100" dir="2700000" algn="tl">
                    <a:srgbClr val="000000"/>
                  </a:outerShdw>
                </a:effectLst>
                <a:latin typeface="Arial" charset="0"/>
              </a:rPr>
              <a:t>Punto de partida en la línea evolutiva de esta tecnología.</a:t>
            </a:r>
          </a:p>
          <a:p>
            <a:pPr marL="0" indent="0" algn="just">
              <a:lnSpc>
                <a:spcPct val="90000"/>
              </a:lnSpc>
              <a:spcBef>
                <a:spcPct val="0"/>
              </a:spcBef>
              <a:buFontTx/>
              <a:buNone/>
            </a:pPr>
            <a:r>
              <a:rPr lang="es-ES" sz="2400" b="1" i="1" dirty="0" smtClean="0">
                <a:solidFill>
                  <a:schemeClr val="accent1"/>
                </a:solidFill>
                <a:effectLst>
                  <a:outerShdw blurRad="38100" dist="38100" dir="2700000" algn="tl">
                    <a:srgbClr val="000000"/>
                  </a:outerShdw>
                </a:effectLst>
                <a:latin typeface="Arial" charset="0"/>
              </a:rPr>
              <a:t>En 1985 el FCC asignó a las redes inalámbricas basadas en espectro disperso a la banda </a:t>
            </a:r>
            <a:r>
              <a:rPr lang="es-ES" sz="2400" b="1" i="1" dirty="0" smtClean="0">
                <a:solidFill>
                  <a:schemeClr val="accent1">
                    <a:lumMod val="40000"/>
                    <a:lumOff val="60000"/>
                  </a:schemeClr>
                </a:solidFill>
                <a:effectLst>
                  <a:outerShdw blurRad="38100" dist="38100" dir="2700000" algn="tl">
                    <a:srgbClr val="000000"/>
                  </a:outerShdw>
                </a:effectLst>
                <a:latin typeface="Arial" charset="0"/>
              </a:rPr>
              <a:t>IMS</a:t>
            </a:r>
            <a:r>
              <a:rPr lang="es-ES" sz="2400" b="1" i="1" dirty="0" smtClean="0">
                <a:solidFill>
                  <a:schemeClr val="accent1"/>
                </a:solidFill>
                <a:effectLst>
                  <a:outerShdw blurRad="38100" dist="38100" dir="2700000" algn="tl">
                    <a:srgbClr val="000000"/>
                  </a:outerShdw>
                </a:effectLst>
                <a:latin typeface="Arial" charset="0"/>
              </a:rPr>
              <a:t> </a:t>
            </a:r>
            <a:r>
              <a:rPr lang="es-ES" sz="1800" b="1" i="1" dirty="0" smtClean="0">
                <a:solidFill>
                  <a:schemeClr val="accent1"/>
                </a:solidFill>
                <a:effectLst>
                  <a:outerShdw blurRad="38100" dist="38100" dir="2700000" algn="tl">
                    <a:srgbClr val="000000"/>
                  </a:outerShdw>
                </a:effectLst>
                <a:latin typeface="Arial" charset="0"/>
              </a:rPr>
              <a:t>(Industrial, </a:t>
            </a:r>
            <a:r>
              <a:rPr lang="es-ES" sz="1800" b="1" i="1" dirty="0" err="1" smtClean="0">
                <a:solidFill>
                  <a:schemeClr val="accent1"/>
                </a:solidFill>
                <a:effectLst>
                  <a:outerShdw blurRad="38100" dist="38100" dir="2700000" algn="tl">
                    <a:srgbClr val="000000"/>
                  </a:outerShdw>
                </a:effectLst>
                <a:latin typeface="Arial" charset="0"/>
              </a:rPr>
              <a:t>Scientific</a:t>
            </a:r>
            <a:r>
              <a:rPr lang="es-ES" sz="1800" b="1" i="1" dirty="0" smtClean="0">
                <a:solidFill>
                  <a:schemeClr val="accent1"/>
                </a:solidFill>
                <a:effectLst>
                  <a:outerShdw blurRad="38100" dist="38100" dir="2700000" algn="tl">
                    <a:srgbClr val="000000"/>
                  </a:outerShdw>
                </a:effectLst>
                <a:latin typeface="Arial" charset="0"/>
              </a:rPr>
              <a:t> and Medical)</a:t>
            </a:r>
            <a:r>
              <a:rPr lang="es-ES" sz="2400" b="1" i="1" dirty="0" smtClean="0">
                <a:solidFill>
                  <a:schemeClr val="accent1"/>
                </a:solidFill>
                <a:effectLst>
                  <a:outerShdw blurRad="38100" dist="38100" dir="2700000" algn="tl">
                    <a:srgbClr val="000000"/>
                  </a:outerShdw>
                </a:effectLst>
                <a:latin typeface="Arial" charset="0"/>
              </a:rPr>
              <a:t>.</a:t>
            </a:r>
          </a:p>
          <a:p>
            <a:pPr marL="0" indent="0">
              <a:lnSpc>
                <a:spcPct val="90000"/>
              </a:lnSpc>
              <a:spcBef>
                <a:spcPct val="0"/>
              </a:spcBef>
              <a:buFontTx/>
              <a:buNone/>
            </a:pPr>
            <a:r>
              <a:rPr lang="es-ES" sz="2400" b="1" i="1" dirty="0" smtClean="0">
                <a:solidFill>
                  <a:schemeClr val="accent1"/>
                </a:solidFill>
                <a:effectLst>
                  <a:outerShdw blurRad="38100" dist="38100" dir="2700000" algn="tl">
                    <a:srgbClr val="000000"/>
                  </a:outerShdw>
                </a:effectLst>
                <a:latin typeface="Arial" charset="0"/>
              </a:rPr>
              <a:t>		</a:t>
            </a:r>
          </a:p>
          <a:p>
            <a:pPr marL="0" indent="0" algn="ctr">
              <a:lnSpc>
                <a:spcPct val="90000"/>
              </a:lnSpc>
              <a:spcBef>
                <a:spcPct val="0"/>
              </a:spcBef>
              <a:buFontTx/>
              <a:buNone/>
            </a:pPr>
            <a:r>
              <a:rPr lang="es-ES" sz="2400" b="1" i="1" dirty="0" smtClean="0">
                <a:effectLst>
                  <a:outerShdw blurRad="38100" dist="38100" dir="2700000" algn="tl">
                    <a:srgbClr val="000000"/>
                  </a:outerShdw>
                </a:effectLst>
                <a:latin typeface="Arial" charset="0"/>
              </a:rPr>
              <a:t>Banda IMS : 902~928MHz - 2.4~2.4835GHz - 5.725~5.850GHz</a:t>
            </a:r>
            <a:r>
              <a:rPr lang="es-ES" sz="2400" b="1" i="1" dirty="0" smtClean="0">
                <a:solidFill>
                  <a:schemeClr val="accent1"/>
                </a:solidFill>
                <a:effectLst>
                  <a:outerShdw blurRad="38100" dist="38100" dir="2700000" algn="tl">
                    <a:srgbClr val="000000"/>
                  </a:outerShdw>
                </a:effectLst>
                <a:latin typeface="Arial" charset="0"/>
              </a:rPr>
              <a:t>  </a:t>
            </a:r>
          </a:p>
          <a:p>
            <a:pPr marL="0" indent="0">
              <a:lnSpc>
                <a:spcPct val="90000"/>
              </a:lnSpc>
              <a:spcBef>
                <a:spcPct val="0"/>
              </a:spcBef>
              <a:buFontTx/>
              <a:buNone/>
            </a:pPr>
            <a:endParaRPr lang="es-AR" sz="2000" b="1" i="1" dirty="0" smtClean="0">
              <a:solidFill>
                <a:schemeClr val="accent1"/>
              </a:solidFill>
              <a:effectLst>
                <a:outerShdw blurRad="38100" dist="38100" dir="2700000" algn="tl">
                  <a:srgbClr val="000000"/>
                </a:outerShdw>
              </a:effectLst>
              <a:latin typeface="Arial" charset="0"/>
            </a:endParaRPr>
          </a:p>
          <a:p>
            <a:pPr marL="0" indent="0">
              <a:lnSpc>
                <a:spcPct val="90000"/>
              </a:lnSpc>
              <a:spcBef>
                <a:spcPct val="0"/>
              </a:spcBef>
              <a:buFontTx/>
              <a:buNone/>
            </a:pPr>
            <a:r>
              <a:rPr lang="es-AR" sz="2400" b="1" i="1" dirty="0" smtClean="0">
                <a:solidFill>
                  <a:schemeClr val="accent1"/>
                </a:solidFill>
                <a:effectLst>
                  <a:outerShdw blurRad="38100" dist="38100" dir="2700000" algn="tl">
                    <a:srgbClr val="000000"/>
                  </a:outerShdw>
                </a:effectLst>
                <a:latin typeface="Arial" charset="0"/>
              </a:rPr>
              <a:t>WLAN está formada por:</a:t>
            </a:r>
          </a:p>
          <a:p>
            <a:pPr marL="0" indent="0">
              <a:lnSpc>
                <a:spcPct val="90000"/>
              </a:lnSpc>
              <a:spcBef>
                <a:spcPct val="0"/>
              </a:spcBef>
              <a:buFontTx/>
              <a:buNone/>
            </a:pPr>
            <a:endParaRPr lang="es-AR" sz="2400" b="1" i="1" dirty="0" smtClean="0">
              <a:solidFill>
                <a:schemeClr val="accent1"/>
              </a:solidFill>
              <a:effectLst>
                <a:outerShdw blurRad="38100" dist="38100" dir="2700000" algn="tl">
                  <a:srgbClr val="000000"/>
                </a:outerShdw>
              </a:effectLst>
              <a:latin typeface="Arial" charset="0"/>
            </a:endParaRPr>
          </a:p>
          <a:p>
            <a:pPr marL="0" lvl="1" indent="474663">
              <a:lnSpc>
                <a:spcPct val="90000"/>
              </a:lnSpc>
              <a:spcBef>
                <a:spcPct val="0"/>
              </a:spcBef>
              <a:buFontTx/>
              <a:buNone/>
            </a:pPr>
            <a:r>
              <a:rPr lang="es-ES" sz="2000" b="1" i="1" dirty="0" smtClean="0">
                <a:solidFill>
                  <a:schemeClr val="accent1">
                    <a:lumMod val="40000"/>
                    <a:lumOff val="60000"/>
                  </a:schemeClr>
                </a:solidFill>
                <a:effectLst>
                  <a:outerShdw blurRad="38100" dist="38100" dir="2700000" algn="tl">
                    <a:srgbClr val="000000"/>
                  </a:outerShdw>
                </a:effectLst>
                <a:latin typeface="Arial" charset="0"/>
              </a:rPr>
              <a:t>Punto de acceso o AP (Access Point)</a:t>
            </a:r>
          </a:p>
          <a:p>
            <a:pPr marL="0" lvl="1" indent="474663">
              <a:lnSpc>
                <a:spcPct val="90000"/>
              </a:lnSpc>
              <a:spcBef>
                <a:spcPct val="0"/>
              </a:spcBef>
              <a:buFontTx/>
              <a:buNone/>
            </a:pPr>
            <a:r>
              <a:rPr lang="es-ES" sz="2000" b="1" i="1" dirty="0" smtClean="0">
                <a:solidFill>
                  <a:schemeClr val="accent1">
                    <a:lumMod val="40000"/>
                    <a:lumOff val="60000"/>
                  </a:schemeClr>
                </a:solidFill>
                <a:effectLst>
                  <a:outerShdw blurRad="38100" dist="38100" dir="2700000" algn="tl">
                    <a:srgbClr val="000000"/>
                  </a:outerShdw>
                </a:effectLst>
                <a:latin typeface="Arial" charset="0"/>
              </a:rPr>
              <a:t>Dispositivos clientes</a:t>
            </a:r>
          </a:p>
          <a:p>
            <a:pPr marL="0" lvl="1" indent="474663">
              <a:lnSpc>
                <a:spcPct val="90000"/>
              </a:lnSpc>
              <a:spcBef>
                <a:spcPct val="0"/>
              </a:spcBef>
              <a:buFontTx/>
              <a:buNone/>
            </a:pPr>
            <a:r>
              <a:rPr lang="es-ES" sz="2000" b="1" i="1" dirty="0" err="1" smtClean="0">
                <a:solidFill>
                  <a:schemeClr val="accent1">
                    <a:lumMod val="40000"/>
                    <a:lumOff val="60000"/>
                  </a:schemeClr>
                </a:solidFill>
                <a:effectLst>
                  <a:outerShdw blurRad="38100" dist="38100" dir="2700000" algn="tl">
                    <a:srgbClr val="000000"/>
                  </a:outerShdw>
                </a:effectLst>
                <a:latin typeface="Arial" charset="0"/>
              </a:rPr>
              <a:t>PCs</a:t>
            </a:r>
            <a:r>
              <a:rPr lang="es-ES" sz="2000" b="1" i="1" dirty="0" smtClean="0">
                <a:solidFill>
                  <a:schemeClr val="accent1">
                    <a:lumMod val="40000"/>
                    <a:lumOff val="60000"/>
                  </a:schemeClr>
                </a:solidFill>
                <a:effectLst>
                  <a:outerShdw blurRad="38100" dist="38100" dir="2700000" algn="tl">
                    <a:srgbClr val="000000"/>
                  </a:outerShdw>
                </a:effectLst>
                <a:latin typeface="Arial" charset="0"/>
              </a:rPr>
              <a:t>, </a:t>
            </a:r>
            <a:r>
              <a:rPr lang="es-ES" sz="2000" b="1" i="1" dirty="0" err="1" smtClean="0">
                <a:solidFill>
                  <a:schemeClr val="accent1">
                    <a:lumMod val="40000"/>
                    <a:lumOff val="60000"/>
                  </a:schemeClr>
                </a:solidFill>
                <a:effectLst>
                  <a:outerShdw blurRad="38100" dist="38100" dir="2700000" algn="tl">
                    <a:srgbClr val="000000"/>
                  </a:outerShdw>
                </a:effectLst>
                <a:latin typeface="Arial" charset="0"/>
              </a:rPr>
              <a:t>PDAs</a:t>
            </a:r>
            <a:r>
              <a:rPr lang="es-ES" sz="2000" b="1" i="1" dirty="0" smtClean="0">
                <a:solidFill>
                  <a:schemeClr val="accent1">
                    <a:lumMod val="40000"/>
                    <a:lumOff val="60000"/>
                  </a:schemeClr>
                </a:solidFill>
                <a:effectLst>
                  <a:outerShdw blurRad="38100" dist="38100" dir="2700000" algn="tl">
                    <a:srgbClr val="000000"/>
                  </a:outerShdw>
                </a:effectLst>
                <a:latin typeface="Arial" charset="0"/>
              </a:rPr>
              <a:t> u otros que cuenten con tarjetas de red</a:t>
            </a:r>
            <a:r>
              <a:rPr lang="es-ES" sz="2400" b="1" i="1" dirty="0" smtClean="0">
                <a:solidFill>
                  <a:schemeClr val="accent1">
                    <a:lumMod val="40000"/>
                    <a:lumOff val="60000"/>
                  </a:schemeClr>
                </a:solidFill>
                <a:effectLst>
                  <a:outerShdw blurRad="38100" dist="38100" dir="2700000" algn="tl">
                    <a:srgbClr val="000000"/>
                  </a:outerShdw>
                </a:effectLst>
                <a:latin typeface="Arial" charset="0"/>
              </a:rPr>
              <a:t> inalámbrica</a:t>
            </a:r>
            <a:r>
              <a:rPr lang="es-ES" sz="2400" b="1" i="1" dirty="0" smtClean="0">
                <a:solidFill>
                  <a:schemeClr val="accent1"/>
                </a:solidFill>
                <a:effectLst>
                  <a:outerShdw blurRad="38100" dist="38100" dir="2700000" algn="tl">
                    <a:srgbClr val="000000"/>
                  </a:outerShdw>
                </a:effectLst>
                <a:latin typeface="Arial" charset="0"/>
              </a:rPr>
              <a:t>.</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3714"/>
                                        </p:tgtEl>
                                        <p:attrNameLst>
                                          <p:attrName>style.visibility</p:attrName>
                                        </p:attrNameLst>
                                      </p:cBhvr>
                                      <p:to>
                                        <p:strVal val="visible"/>
                                      </p:to>
                                    </p:set>
                                    <p:animEffect transition="in" filter="fade">
                                      <p:cBhvr>
                                        <p:cTn id="7" dur="500"/>
                                        <p:tgtEl>
                                          <p:spTgt spid="24371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43715">
                                            <p:bg/>
                                          </p:spTgt>
                                        </p:tgtEl>
                                        <p:attrNameLst>
                                          <p:attrName>style.visibility</p:attrName>
                                        </p:attrNameLst>
                                      </p:cBhvr>
                                      <p:to>
                                        <p:strVal val="visible"/>
                                      </p:to>
                                    </p:set>
                                    <p:animEffect transition="in" filter="wheel(1)">
                                      <p:cBhvr>
                                        <p:cTn id="12" dur="2000"/>
                                        <p:tgtEl>
                                          <p:spTgt spid="243715">
                                            <p:bg/>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43715">
                                            <p:txEl>
                                              <p:pRg st="0" end="0"/>
                                            </p:txEl>
                                          </p:spTgt>
                                        </p:tgtEl>
                                        <p:attrNameLst>
                                          <p:attrName>style.visibility</p:attrName>
                                        </p:attrNameLst>
                                      </p:cBhvr>
                                      <p:to>
                                        <p:strVal val="visible"/>
                                      </p:to>
                                    </p:set>
                                    <p:animEffect transition="in" filter="wheel(1)">
                                      <p:cBhvr>
                                        <p:cTn id="17" dur="2000"/>
                                        <p:tgtEl>
                                          <p:spTgt spid="24371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243715">
                                            <p:txEl>
                                              <p:pRg st="1" end="1"/>
                                            </p:txEl>
                                          </p:spTgt>
                                        </p:tgtEl>
                                        <p:attrNameLst>
                                          <p:attrName>style.visibility</p:attrName>
                                        </p:attrNameLst>
                                      </p:cBhvr>
                                      <p:to>
                                        <p:strVal val="visible"/>
                                      </p:to>
                                    </p:set>
                                    <p:animEffect transition="in" filter="wheel(1)">
                                      <p:cBhvr>
                                        <p:cTn id="22" dur="2000"/>
                                        <p:tgtEl>
                                          <p:spTgt spid="24371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243715">
                                            <p:txEl>
                                              <p:pRg st="2" end="2"/>
                                            </p:txEl>
                                          </p:spTgt>
                                        </p:tgtEl>
                                        <p:attrNameLst>
                                          <p:attrName>style.visibility</p:attrName>
                                        </p:attrNameLst>
                                      </p:cBhvr>
                                      <p:to>
                                        <p:strVal val="visible"/>
                                      </p:to>
                                    </p:set>
                                    <p:animEffect transition="in" filter="wheel(1)">
                                      <p:cBhvr>
                                        <p:cTn id="27" dur="2000"/>
                                        <p:tgtEl>
                                          <p:spTgt spid="24371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243715">
                                            <p:txEl>
                                              <p:pRg st="3" end="3"/>
                                            </p:txEl>
                                          </p:spTgt>
                                        </p:tgtEl>
                                        <p:attrNameLst>
                                          <p:attrName>style.visibility</p:attrName>
                                        </p:attrNameLst>
                                      </p:cBhvr>
                                      <p:to>
                                        <p:strVal val="visible"/>
                                      </p:to>
                                    </p:set>
                                    <p:animEffect transition="in" filter="wheel(1)">
                                      <p:cBhvr>
                                        <p:cTn id="32" dur="2000"/>
                                        <p:tgtEl>
                                          <p:spTgt spid="24371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243715">
                                            <p:txEl>
                                              <p:pRg st="4" end="4"/>
                                            </p:txEl>
                                          </p:spTgt>
                                        </p:tgtEl>
                                        <p:attrNameLst>
                                          <p:attrName>style.visibility</p:attrName>
                                        </p:attrNameLst>
                                      </p:cBhvr>
                                      <p:to>
                                        <p:strVal val="visible"/>
                                      </p:to>
                                    </p:set>
                                    <p:animEffect transition="in" filter="wheel(1)">
                                      <p:cBhvr>
                                        <p:cTn id="37" dur="2000"/>
                                        <p:tgtEl>
                                          <p:spTgt spid="24371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243715">
                                            <p:txEl>
                                              <p:pRg st="6" end="6"/>
                                            </p:txEl>
                                          </p:spTgt>
                                        </p:tgtEl>
                                        <p:attrNameLst>
                                          <p:attrName>style.visibility</p:attrName>
                                        </p:attrNameLst>
                                      </p:cBhvr>
                                      <p:to>
                                        <p:strVal val="visible"/>
                                      </p:to>
                                    </p:set>
                                    <p:animEffect transition="in" filter="wheel(1)">
                                      <p:cBhvr>
                                        <p:cTn id="42" dur="2000"/>
                                        <p:tgtEl>
                                          <p:spTgt spid="243715">
                                            <p:txEl>
                                              <p:pRg st="6" end="6"/>
                                            </p:txEl>
                                          </p:spTgt>
                                        </p:tgtEl>
                                      </p:cBhvr>
                                    </p:animEffect>
                                  </p:childTnLst>
                                </p:cTn>
                              </p:par>
                              <p:par>
                                <p:cTn id="43" presetID="21" presetClass="entr" presetSubtype="1" fill="hold" grpId="0" nodeType="withEffect">
                                  <p:stCondLst>
                                    <p:cond delay="0"/>
                                  </p:stCondLst>
                                  <p:childTnLst>
                                    <p:set>
                                      <p:cBhvr>
                                        <p:cTn id="44" dur="1" fill="hold">
                                          <p:stCondLst>
                                            <p:cond delay="0"/>
                                          </p:stCondLst>
                                        </p:cTn>
                                        <p:tgtEl>
                                          <p:spTgt spid="243715">
                                            <p:txEl>
                                              <p:pRg st="8" end="8"/>
                                            </p:txEl>
                                          </p:spTgt>
                                        </p:tgtEl>
                                        <p:attrNameLst>
                                          <p:attrName>style.visibility</p:attrName>
                                        </p:attrNameLst>
                                      </p:cBhvr>
                                      <p:to>
                                        <p:strVal val="visible"/>
                                      </p:to>
                                    </p:set>
                                    <p:animEffect transition="in" filter="wheel(1)">
                                      <p:cBhvr>
                                        <p:cTn id="45" dur="2000"/>
                                        <p:tgtEl>
                                          <p:spTgt spid="243715">
                                            <p:txEl>
                                              <p:pRg st="8" end="8"/>
                                            </p:txEl>
                                          </p:spTgt>
                                        </p:tgtEl>
                                      </p:cBhvr>
                                    </p:animEffect>
                                  </p:childTnLst>
                                </p:cTn>
                              </p:par>
                              <p:par>
                                <p:cTn id="46" presetID="21" presetClass="entr" presetSubtype="1" fill="hold" grpId="0" nodeType="withEffect">
                                  <p:stCondLst>
                                    <p:cond delay="0"/>
                                  </p:stCondLst>
                                  <p:childTnLst>
                                    <p:set>
                                      <p:cBhvr>
                                        <p:cTn id="47" dur="1" fill="hold">
                                          <p:stCondLst>
                                            <p:cond delay="0"/>
                                          </p:stCondLst>
                                        </p:cTn>
                                        <p:tgtEl>
                                          <p:spTgt spid="243715">
                                            <p:txEl>
                                              <p:pRg st="9" end="9"/>
                                            </p:txEl>
                                          </p:spTgt>
                                        </p:tgtEl>
                                        <p:attrNameLst>
                                          <p:attrName>style.visibility</p:attrName>
                                        </p:attrNameLst>
                                      </p:cBhvr>
                                      <p:to>
                                        <p:strVal val="visible"/>
                                      </p:to>
                                    </p:set>
                                    <p:animEffect transition="in" filter="wheel(1)">
                                      <p:cBhvr>
                                        <p:cTn id="48" dur="2000"/>
                                        <p:tgtEl>
                                          <p:spTgt spid="243715">
                                            <p:txEl>
                                              <p:pRg st="9" end="9"/>
                                            </p:txEl>
                                          </p:spTgt>
                                        </p:tgtEl>
                                      </p:cBhvr>
                                    </p:animEffect>
                                  </p:childTnLst>
                                </p:cTn>
                              </p:par>
                              <p:par>
                                <p:cTn id="49" presetID="21" presetClass="entr" presetSubtype="1" fill="hold" grpId="0" nodeType="withEffect">
                                  <p:stCondLst>
                                    <p:cond delay="0"/>
                                  </p:stCondLst>
                                  <p:childTnLst>
                                    <p:set>
                                      <p:cBhvr>
                                        <p:cTn id="50" dur="1" fill="hold">
                                          <p:stCondLst>
                                            <p:cond delay="0"/>
                                          </p:stCondLst>
                                        </p:cTn>
                                        <p:tgtEl>
                                          <p:spTgt spid="243715">
                                            <p:txEl>
                                              <p:pRg st="10" end="10"/>
                                            </p:txEl>
                                          </p:spTgt>
                                        </p:tgtEl>
                                        <p:attrNameLst>
                                          <p:attrName>style.visibility</p:attrName>
                                        </p:attrNameLst>
                                      </p:cBhvr>
                                      <p:to>
                                        <p:strVal val="visible"/>
                                      </p:to>
                                    </p:set>
                                    <p:animEffect transition="in" filter="wheel(1)">
                                      <p:cBhvr>
                                        <p:cTn id="51" dur="2000"/>
                                        <p:tgtEl>
                                          <p:spTgt spid="24371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4" grpId="0" animBg="1"/>
      <p:bldP spid="243715"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971600" y="27856"/>
            <a:ext cx="7920880" cy="1143000"/>
          </a:xfrm>
          <a:solidFill>
            <a:schemeClr val="bg1"/>
          </a:solidFill>
          <a:ln w="76200" cap="flat">
            <a:solidFill>
              <a:schemeClr val="accent1"/>
            </a:solidFill>
          </a:ln>
        </p:spPr>
        <p:txBody>
          <a:bodyPr/>
          <a:lstStyle/>
          <a:p>
            <a:pPr>
              <a:defRPr/>
            </a:pPr>
            <a:r>
              <a:rPr lang="es-ES" sz="3600" b="1" i="1" smtClean="0">
                <a:solidFill>
                  <a:schemeClr val="accent1"/>
                </a:solidFill>
                <a:effectLst>
                  <a:outerShdw blurRad="38100" dist="38100" dir="2700000" algn="tl">
                    <a:srgbClr val="000000"/>
                  </a:outerShdw>
                </a:effectLst>
                <a:latin typeface="Arial" pitchFamily="34" charset="0"/>
              </a:rPr>
              <a:t>WLAN – Red de Área Local Inalámbrica</a:t>
            </a:r>
          </a:p>
        </p:txBody>
      </p:sp>
      <p:sp>
        <p:nvSpPr>
          <p:cNvPr id="244739" name="Rectangle 3"/>
          <p:cNvSpPr>
            <a:spLocks noGrp="1" noChangeArrowheads="1"/>
          </p:cNvSpPr>
          <p:nvPr>
            <p:ph type="body" idx="1"/>
          </p:nvPr>
        </p:nvSpPr>
        <p:spPr>
          <a:xfrm>
            <a:off x="914400" y="1676400"/>
            <a:ext cx="7620000" cy="4343400"/>
          </a:xfrm>
          <a:solidFill>
            <a:schemeClr val="bg1"/>
          </a:solidFill>
          <a:ln w="76200" cap="flat">
            <a:solidFill>
              <a:schemeClr val="accent1"/>
            </a:solidFill>
          </a:ln>
        </p:spPr>
        <p:txBody>
          <a:bodyPr/>
          <a:lstStyle/>
          <a:p>
            <a:pPr marL="0" indent="0">
              <a:spcBef>
                <a:spcPct val="0"/>
              </a:spcBef>
              <a:buFontTx/>
              <a:buNone/>
              <a:defRPr/>
            </a:pPr>
            <a:r>
              <a:rPr lang="es-ES_tradnl" sz="3600" b="1" i="1" dirty="0" smtClean="0">
                <a:solidFill>
                  <a:schemeClr val="accent1"/>
                </a:solidFill>
                <a:effectLst>
                  <a:outerShdw blurRad="38100" dist="38100" dir="2700000" algn="tl">
                    <a:srgbClr val="000000"/>
                  </a:outerShdw>
                </a:effectLst>
                <a:latin typeface="Arial" pitchFamily="34" charset="0"/>
              </a:rPr>
              <a:t>Topologías y Configuraciones</a:t>
            </a:r>
          </a:p>
          <a:p>
            <a:pPr marL="0" indent="0">
              <a:spcBef>
                <a:spcPct val="0"/>
              </a:spcBef>
              <a:buFontTx/>
              <a:buNone/>
              <a:defRPr/>
            </a:pPr>
            <a:endParaRPr lang="es-ES_tradnl" sz="3600" b="1" i="1" dirty="0" smtClean="0">
              <a:solidFill>
                <a:schemeClr val="accent1"/>
              </a:solidFill>
              <a:effectLst>
                <a:outerShdw blurRad="38100" dist="38100" dir="2700000" algn="tl">
                  <a:srgbClr val="000000"/>
                </a:outerShdw>
              </a:effectLst>
              <a:latin typeface="Arial" pitchFamily="34" charset="0"/>
            </a:endParaRPr>
          </a:p>
          <a:p>
            <a:pPr marL="665163" lvl="2" indent="190500">
              <a:spcBef>
                <a:spcPct val="0"/>
              </a:spcBef>
              <a:defRPr/>
            </a:pPr>
            <a:r>
              <a:rPr lang="es-ES" sz="3600" b="1" i="1" dirty="0" smtClean="0">
                <a:solidFill>
                  <a:srgbClr val="FFFF66"/>
                </a:solidFill>
                <a:effectLst>
                  <a:outerShdw blurRad="38100" dist="38100" dir="2700000" algn="tl">
                    <a:srgbClr val="000000"/>
                  </a:outerShdw>
                </a:effectLst>
                <a:latin typeface="Arial" pitchFamily="34" charset="0"/>
              </a:rPr>
              <a:t>Redes peer to peer o ad-hoc</a:t>
            </a:r>
          </a:p>
          <a:p>
            <a:pPr marL="665163" lvl="2" indent="190500">
              <a:spcBef>
                <a:spcPct val="0"/>
              </a:spcBef>
              <a:defRPr/>
            </a:pPr>
            <a:endParaRPr lang="es-ES" sz="3600" b="1" i="1" dirty="0" smtClean="0">
              <a:solidFill>
                <a:schemeClr val="accent1"/>
              </a:solidFill>
              <a:effectLst>
                <a:outerShdw blurRad="38100" dist="38100" dir="2700000" algn="tl">
                  <a:srgbClr val="000000"/>
                </a:outerShdw>
              </a:effectLst>
              <a:latin typeface="Arial" pitchFamily="34" charset="0"/>
            </a:endParaRPr>
          </a:p>
          <a:p>
            <a:pPr marL="665163" lvl="2" indent="190500">
              <a:spcBef>
                <a:spcPct val="0"/>
              </a:spcBef>
              <a:defRPr/>
            </a:pPr>
            <a:r>
              <a:rPr lang="es-ES" sz="3600" b="1" i="1" dirty="0" smtClean="0">
                <a:solidFill>
                  <a:schemeClr val="tx2">
                    <a:lumMod val="60000"/>
                    <a:lumOff val="40000"/>
                  </a:schemeClr>
                </a:solidFill>
                <a:effectLst>
                  <a:outerShdw blurRad="38100" dist="38100" dir="2700000" algn="tl">
                    <a:srgbClr val="000000"/>
                  </a:outerShdw>
                </a:effectLst>
                <a:latin typeface="Arial" pitchFamily="34" charset="0"/>
              </a:rPr>
              <a:t>Redes con Punto de Acceso</a:t>
            </a:r>
          </a:p>
          <a:p>
            <a:pPr marL="665163" lvl="2" indent="190500">
              <a:spcBef>
                <a:spcPct val="0"/>
              </a:spcBef>
              <a:defRPr/>
            </a:pPr>
            <a:endParaRPr lang="es-ES" sz="3600" b="1" i="1" dirty="0" smtClean="0">
              <a:solidFill>
                <a:schemeClr val="accent1"/>
              </a:solidFill>
              <a:effectLst>
                <a:outerShdw blurRad="38100" dist="38100" dir="2700000" algn="tl">
                  <a:srgbClr val="000000"/>
                </a:outerShdw>
              </a:effectLst>
              <a:latin typeface="Arial" pitchFamily="34" charset="0"/>
            </a:endParaRPr>
          </a:p>
          <a:p>
            <a:pPr marL="665163" lvl="2" indent="190500">
              <a:spcBef>
                <a:spcPct val="0"/>
              </a:spcBef>
              <a:defRPr/>
            </a:pPr>
            <a:r>
              <a:rPr lang="es-ES" sz="3600" b="1" i="1" dirty="0" err="1" smtClean="0">
                <a:solidFill>
                  <a:schemeClr val="tx2">
                    <a:lumMod val="40000"/>
                    <a:lumOff val="60000"/>
                  </a:schemeClr>
                </a:solidFill>
                <a:effectLst>
                  <a:outerShdw blurRad="38100" dist="38100" dir="2700000" algn="tl">
                    <a:srgbClr val="000000"/>
                  </a:outerShdw>
                </a:effectLst>
                <a:latin typeface="Arial" pitchFamily="34" charset="0"/>
              </a:rPr>
              <a:t>HotSpots</a:t>
            </a:r>
            <a:endParaRPr lang="es-ES" sz="3600" b="1" i="1" dirty="0" smtClean="0">
              <a:solidFill>
                <a:schemeClr val="tx2">
                  <a:lumMod val="40000"/>
                  <a:lumOff val="60000"/>
                </a:schemeClr>
              </a:solidFill>
              <a:effectLst>
                <a:outerShdw blurRad="38100" dist="38100" dir="2700000" algn="tl">
                  <a:srgbClr val="000000"/>
                </a:outerShdw>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4738"/>
                                        </p:tgtEl>
                                        <p:attrNameLst>
                                          <p:attrName>style.visibility</p:attrName>
                                        </p:attrNameLst>
                                      </p:cBhvr>
                                      <p:to>
                                        <p:strVal val="visible"/>
                                      </p:to>
                                    </p:set>
                                    <p:animEffect transition="in" filter="fade">
                                      <p:cBhvr>
                                        <p:cTn id="7" dur="500"/>
                                        <p:tgtEl>
                                          <p:spTgt spid="24473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44739">
                                            <p:bg/>
                                          </p:spTgt>
                                        </p:tgtEl>
                                        <p:attrNameLst>
                                          <p:attrName>style.visibility</p:attrName>
                                        </p:attrNameLst>
                                      </p:cBhvr>
                                      <p:to>
                                        <p:strVal val="visible"/>
                                      </p:to>
                                    </p:set>
                                    <p:anim calcmode="lin" valueType="num">
                                      <p:cBhvr additive="base">
                                        <p:cTn id="12" dur="500" fill="hold"/>
                                        <p:tgtEl>
                                          <p:spTgt spid="244739">
                                            <p:bg/>
                                          </p:spTgt>
                                        </p:tgtEl>
                                        <p:attrNameLst>
                                          <p:attrName>ppt_x</p:attrName>
                                        </p:attrNameLst>
                                      </p:cBhvr>
                                      <p:tavLst>
                                        <p:tav tm="0">
                                          <p:val>
                                            <p:strVal val="#ppt_x"/>
                                          </p:val>
                                        </p:tav>
                                        <p:tav tm="100000">
                                          <p:val>
                                            <p:strVal val="#ppt_x"/>
                                          </p:val>
                                        </p:tav>
                                      </p:tavLst>
                                    </p:anim>
                                    <p:anim calcmode="lin" valueType="num">
                                      <p:cBhvr additive="base">
                                        <p:cTn id="13" dur="500" fill="hold"/>
                                        <p:tgtEl>
                                          <p:spTgt spid="244739">
                                            <p:bg/>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44739">
                                            <p:txEl>
                                              <p:pRg st="0" end="0"/>
                                            </p:txEl>
                                          </p:spTgt>
                                        </p:tgtEl>
                                        <p:attrNameLst>
                                          <p:attrName>style.visibility</p:attrName>
                                        </p:attrNameLst>
                                      </p:cBhvr>
                                      <p:to>
                                        <p:strVal val="visible"/>
                                      </p:to>
                                    </p:set>
                                    <p:anim calcmode="lin" valueType="num">
                                      <p:cBhvr additive="base">
                                        <p:cTn id="18" dur="500" fill="hold"/>
                                        <p:tgtEl>
                                          <p:spTgt spid="244739">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447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44739">
                                            <p:txEl>
                                              <p:pRg st="2" end="2"/>
                                            </p:txEl>
                                          </p:spTgt>
                                        </p:tgtEl>
                                        <p:attrNameLst>
                                          <p:attrName>style.visibility</p:attrName>
                                        </p:attrNameLst>
                                      </p:cBhvr>
                                      <p:to>
                                        <p:strVal val="visible"/>
                                      </p:to>
                                    </p:set>
                                    <p:anim calcmode="lin" valueType="num">
                                      <p:cBhvr additive="base">
                                        <p:cTn id="24" dur="500" fill="hold"/>
                                        <p:tgtEl>
                                          <p:spTgt spid="244739">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447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44739">
                                            <p:txEl>
                                              <p:pRg st="4" end="4"/>
                                            </p:txEl>
                                          </p:spTgt>
                                        </p:tgtEl>
                                        <p:attrNameLst>
                                          <p:attrName>style.visibility</p:attrName>
                                        </p:attrNameLst>
                                      </p:cBhvr>
                                      <p:to>
                                        <p:strVal val="visible"/>
                                      </p:to>
                                    </p:set>
                                    <p:anim calcmode="lin" valueType="num">
                                      <p:cBhvr additive="base">
                                        <p:cTn id="30" dur="500" fill="hold"/>
                                        <p:tgtEl>
                                          <p:spTgt spid="244739">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447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44739">
                                            <p:txEl>
                                              <p:pRg st="6" end="6"/>
                                            </p:txEl>
                                          </p:spTgt>
                                        </p:tgtEl>
                                        <p:attrNameLst>
                                          <p:attrName>style.visibility</p:attrName>
                                        </p:attrNameLst>
                                      </p:cBhvr>
                                      <p:to>
                                        <p:strVal val="visible"/>
                                      </p:to>
                                    </p:set>
                                    <p:anim calcmode="lin" valueType="num">
                                      <p:cBhvr additive="base">
                                        <p:cTn id="36" dur="500" fill="hold"/>
                                        <p:tgtEl>
                                          <p:spTgt spid="244739">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4473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8" grpId="0" animBg="1"/>
      <p:bldP spid="244739" grpId="0" uiExpand="1"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0" y="0"/>
            <a:ext cx="9124950" cy="1143000"/>
          </a:xfrm>
          <a:solidFill>
            <a:schemeClr val="bg1"/>
          </a:solidFill>
          <a:ln w="76200" cap="flat">
            <a:solidFill>
              <a:schemeClr val="accent1"/>
            </a:solidFill>
          </a:ln>
        </p:spPr>
        <p:txBody>
          <a:bodyPr/>
          <a:lstStyle/>
          <a:p>
            <a:pPr>
              <a:defRPr/>
            </a:pPr>
            <a:r>
              <a:rPr lang="es-ES" sz="3600" b="1" i="1" smtClean="0">
                <a:solidFill>
                  <a:schemeClr val="tx1"/>
                </a:solidFill>
                <a:effectLst>
                  <a:outerShdw blurRad="38100" dist="38100" dir="2700000" algn="tl">
                    <a:srgbClr val="000000"/>
                  </a:outerShdw>
                </a:effectLst>
                <a:latin typeface="Arial" pitchFamily="34" charset="0"/>
              </a:rPr>
              <a:t>WLAN – Red de Área Local Inalámbrica</a:t>
            </a:r>
          </a:p>
        </p:txBody>
      </p:sp>
      <p:sp>
        <p:nvSpPr>
          <p:cNvPr id="245763" name="Rectangle 3"/>
          <p:cNvSpPr>
            <a:spLocks noGrp="1" noChangeArrowheads="1"/>
          </p:cNvSpPr>
          <p:nvPr>
            <p:ph type="body" idx="1"/>
          </p:nvPr>
        </p:nvSpPr>
        <p:spPr>
          <a:xfrm>
            <a:off x="0" y="1143000"/>
            <a:ext cx="9144000" cy="3438525"/>
          </a:xfrm>
          <a:solidFill>
            <a:schemeClr val="bg1"/>
          </a:solidFill>
          <a:ln w="76200" cap="flat">
            <a:solidFill>
              <a:schemeClr val="accent1"/>
            </a:solidFill>
          </a:ln>
        </p:spPr>
        <p:txBody>
          <a:bodyPr anchor="ctr"/>
          <a:lstStyle/>
          <a:p>
            <a:pPr marL="0" indent="0" algn="ctr">
              <a:spcBef>
                <a:spcPct val="0"/>
              </a:spcBef>
              <a:buFontTx/>
              <a:buNone/>
            </a:pPr>
            <a:r>
              <a:rPr lang="es-ES_tradnl" sz="3600" b="1" i="1" u="sng" dirty="0" smtClean="0">
                <a:solidFill>
                  <a:schemeClr val="accent1"/>
                </a:solidFill>
                <a:effectLst>
                  <a:outerShdw blurRad="38100" dist="38100" dir="2700000" algn="tl">
                    <a:srgbClr val="000000"/>
                  </a:outerShdw>
                </a:effectLst>
                <a:latin typeface="Arial" charset="0"/>
              </a:rPr>
              <a:t>Redes peer to peer (P2P)</a:t>
            </a:r>
          </a:p>
          <a:p>
            <a:pPr marL="0" indent="0">
              <a:spcBef>
                <a:spcPct val="0"/>
              </a:spcBef>
            </a:pPr>
            <a:r>
              <a:rPr lang="es-ES" sz="2800" b="1" i="1" dirty="0" smtClean="0">
                <a:solidFill>
                  <a:srgbClr val="FFFF00"/>
                </a:solidFill>
                <a:effectLst>
                  <a:outerShdw blurRad="38100" dist="38100" dir="2700000" algn="tl">
                    <a:srgbClr val="000000"/>
                  </a:outerShdw>
                </a:effectLst>
                <a:latin typeface="Arial" charset="0"/>
              </a:rPr>
              <a:t>Entre Pares</a:t>
            </a:r>
            <a:r>
              <a:rPr lang="es-ES" sz="2800" b="1" i="1" dirty="0" smtClean="0">
                <a:solidFill>
                  <a:schemeClr val="accent1"/>
                </a:solidFill>
                <a:effectLst>
                  <a:outerShdw blurRad="38100" dist="38100" dir="2700000" algn="tl">
                    <a:srgbClr val="000000"/>
                  </a:outerShdw>
                </a:effectLst>
                <a:latin typeface="Arial" charset="0"/>
              </a:rPr>
              <a:t>.</a:t>
            </a:r>
          </a:p>
          <a:p>
            <a:pPr marL="0" indent="0">
              <a:spcBef>
                <a:spcPct val="0"/>
              </a:spcBef>
            </a:pPr>
            <a:r>
              <a:rPr lang="es-ES" sz="2800" b="1" i="1" dirty="0" smtClean="0">
                <a:solidFill>
                  <a:schemeClr val="accent1"/>
                </a:solidFill>
                <a:effectLst>
                  <a:outerShdw blurRad="38100" dist="38100" dir="2700000" algn="tl">
                    <a:srgbClr val="000000"/>
                  </a:outerShdw>
                </a:effectLst>
                <a:latin typeface="Arial" charset="0"/>
              </a:rPr>
              <a:t>T</a:t>
            </a:r>
            <a:r>
              <a:rPr lang="es-ES" sz="2800" b="1" i="1" dirty="0" smtClean="0">
                <a:solidFill>
                  <a:schemeClr val="accent1"/>
                </a:solidFill>
                <a:latin typeface="Arial" charset="0"/>
              </a:rPr>
              <a:t>erminales móviles equipados con adaptadores para comunicaciones inalámbricas. </a:t>
            </a:r>
          </a:p>
          <a:p>
            <a:pPr marL="0" indent="0">
              <a:spcBef>
                <a:spcPct val="0"/>
              </a:spcBef>
            </a:pPr>
            <a:r>
              <a:rPr lang="es-ES" sz="2800" b="1" i="1" dirty="0" smtClean="0">
                <a:solidFill>
                  <a:srgbClr val="FFFF00"/>
                </a:solidFill>
                <a:latin typeface="Arial" charset="0"/>
              </a:rPr>
              <a:t>Único requisito </a:t>
            </a:r>
            <a:r>
              <a:rPr lang="es-ES" sz="2800" b="1" i="1" dirty="0" smtClean="0">
                <a:solidFill>
                  <a:srgbClr val="FFFF00"/>
                </a:solidFill>
                <a:latin typeface="Arial" charset="0"/>
                <a:sym typeface="Wingdings 3"/>
              </a:rPr>
              <a:t> R</a:t>
            </a:r>
            <a:r>
              <a:rPr lang="es-ES" sz="2800" b="1" i="1" dirty="0" smtClean="0">
                <a:solidFill>
                  <a:srgbClr val="FFFF00"/>
                </a:solidFill>
                <a:latin typeface="Arial" charset="0"/>
              </a:rPr>
              <a:t>ango de cobertura de la señal. </a:t>
            </a:r>
          </a:p>
          <a:p>
            <a:pPr marL="0" indent="0">
              <a:spcBef>
                <a:spcPct val="0"/>
              </a:spcBef>
            </a:pPr>
            <a:r>
              <a:rPr lang="es-ES" sz="2800" b="1" i="1" dirty="0">
                <a:solidFill>
                  <a:schemeClr val="accent1"/>
                </a:solidFill>
                <a:latin typeface="Arial" charset="0"/>
              </a:rPr>
              <a:t>Celda </a:t>
            </a:r>
            <a:r>
              <a:rPr lang="es-ES" sz="2800" b="1" i="1" dirty="0">
                <a:solidFill>
                  <a:schemeClr val="accent1"/>
                </a:solidFill>
                <a:latin typeface="Arial" charset="0"/>
                <a:sym typeface="Wingdings 3"/>
              </a:rPr>
              <a:t> </a:t>
            </a:r>
            <a:r>
              <a:rPr lang="es-ES" sz="2800" b="1" i="1" dirty="0" smtClean="0">
                <a:solidFill>
                  <a:schemeClr val="accent1"/>
                </a:solidFill>
                <a:latin typeface="Arial" charset="0"/>
              </a:rPr>
              <a:t>Terminales móviles dentro del rango para que la comunicación sea posible.</a:t>
            </a:r>
            <a:r>
              <a:rPr lang="es-ES" sz="2800" b="1" i="1" dirty="0" smtClean="0">
                <a:solidFill>
                  <a:schemeClr val="accent1"/>
                </a:solidFill>
                <a:effectLst>
                  <a:outerShdw blurRad="38100" dist="38100" dir="2700000" algn="tl">
                    <a:srgbClr val="000000"/>
                  </a:outerShdw>
                </a:effectLst>
                <a:latin typeface="Arial" charset="0"/>
              </a:rPr>
              <a:t> </a:t>
            </a:r>
          </a:p>
        </p:txBody>
      </p:sp>
      <p:sp>
        <p:nvSpPr>
          <p:cNvPr id="34820" name="Rectangle 4"/>
          <p:cNvSpPr>
            <a:spLocks noChangeArrowheads="1"/>
          </p:cNvSpPr>
          <p:nvPr/>
        </p:nvSpPr>
        <p:spPr bwMode="auto">
          <a:xfrm>
            <a:off x="3262313" y="2919413"/>
            <a:ext cx="9144000" cy="0"/>
          </a:xfrm>
          <a:prstGeom prst="rect">
            <a:avLst/>
          </a:prstGeom>
          <a:noFill/>
          <a:ln w="9525">
            <a:noFill/>
            <a:miter lim="800000"/>
            <a:headEnd/>
            <a:tailEnd/>
          </a:ln>
        </p:spPr>
        <p:txBody>
          <a:bodyPr>
            <a:spAutoFit/>
          </a:bodyPr>
          <a:lstStyle/>
          <a:p>
            <a:pPr algn="l">
              <a:buFontTx/>
              <a:buNone/>
            </a:pPr>
            <a:endParaRPr lang="es-ES" b="0" i="0">
              <a:solidFill>
                <a:schemeClr val="tx1"/>
              </a:solidFill>
              <a:effectLst/>
              <a:latin typeface="Times New Roman" pitchFamily="18" charset="0"/>
            </a:endParaRPr>
          </a:p>
        </p:txBody>
      </p:sp>
      <p:pic>
        <p:nvPicPr>
          <p:cNvPr id="34831" name="Picture 15"/>
          <p:cNvPicPr>
            <a:picLocks noChangeAspect="1" noChangeArrowheads="1"/>
          </p:cNvPicPr>
          <p:nvPr/>
        </p:nvPicPr>
        <p:blipFill>
          <a:blip r:embed="rId3" cstate="print"/>
          <a:srcRect/>
          <a:stretch>
            <a:fillRect/>
          </a:stretch>
        </p:blipFill>
        <p:spPr bwMode="auto">
          <a:xfrm>
            <a:off x="6084888" y="4629150"/>
            <a:ext cx="3059112" cy="2181225"/>
          </a:xfrm>
          <a:prstGeom prst="rect">
            <a:avLst/>
          </a:prstGeom>
          <a:solidFill>
            <a:schemeClr val="bg1"/>
          </a:solidFill>
          <a:ln w="76200" algn="ctr">
            <a:solidFill>
              <a:schemeClr val="accent1"/>
            </a:solidFill>
            <a:miter lim="800000"/>
            <a:headEnd/>
            <a:tailEnd/>
          </a:ln>
          <a:effectLst/>
        </p:spPr>
      </p:pic>
      <p:pic>
        <p:nvPicPr>
          <p:cNvPr id="1208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4676775"/>
            <a:ext cx="5977384" cy="2133600"/>
          </a:xfrm>
          <a:prstGeom prst="rect">
            <a:avLst/>
          </a:prstGeom>
          <a:solidFill>
            <a:schemeClr val="bg1"/>
          </a:solidFill>
          <a:ln w="76200" algn="ctr">
            <a:solidFill>
              <a:schemeClr val="accent1"/>
            </a:solidFill>
            <a:miter lim="800000"/>
            <a:headEnd/>
            <a:tailEnd/>
          </a:ln>
          <a:effectLs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62"/>
                                        </p:tgtEl>
                                        <p:attrNameLst>
                                          <p:attrName>style.visibility</p:attrName>
                                        </p:attrNameLst>
                                      </p:cBhvr>
                                      <p:to>
                                        <p:strVal val="visible"/>
                                      </p:to>
                                    </p:set>
                                    <p:animEffect transition="in" filter="fade">
                                      <p:cBhvr>
                                        <p:cTn id="7" dur="500"/>
                                        <p:tgtEl>
                                          <p:spTgt spid="24576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45763">
                                            <p:bg/>
                                          </p:spTgt>
                                        </p:tgtEl>
                                        <p:attrNameLst>
                                          <p:attrName>style.visibility</p:attrName>
                                        </p:attrNameLst>
                                      </p:cBhvr>
                                      <p:to>
                                        <p:strVal val="visible"/>
                                      </p:to>
                                    </p:set>
                                    <p:animEffect transition="in" filter="randombar(horizontal)">
                                      <p:cBhvr>
                                        <p:cTn id="12" dur="500"/>
                                        <p:tgtEl>
                                          <p:spTgt spid="245763">
                                            <p:bg/>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45763">
                                            <p:txEl>
                                              <p:pRg st="0" end="0"/>
                                            </p:txEl>
                                          </p:spTgt>
                                        </p:tgtEl>
                                        <p:attrNameLst>
                                          <p:attrName>style.visibility</p:attrName>
                                        </p:attrNameLst>
                                      </p:cBhvr>
                                      <p:to>
                                        <p:strVal val="visible"/>
                                      </p:to>
                                    </p:set>
                                    <p:animEffect transition="in" filter="randombar(horizontal)">
                                      <p:cBhvr>
                                        <p:cTn id="17" dur="500"/>
                                        <p:tgtEl>
                                          <p:spTgt spid="24576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45763">
                                            <p:txEl>
                                              <p:pRg st="1" end="1"/>
                                            </p:txEl>
                                          </p:spTgt>
                                        </p:tgtEl>
                                        <p:attrNameLst>
                                          <p:attrName>style.visibility</p:attrName>
                                        </p:attrNameLst>
                                      </p:cBhvr>
                                      <p:to>
                                        <p:strVal val="visible"/>
                                      </p:to>
                                    </p:set>
                                    <p:animEffect transition="in" filter="randombar(horizontal)">
                                      <p:cBhvr>
                                        <p:cTn id="22" dur="500"/>
                                        <p:tgtEl>
                                          <p:spTgt spid="24576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45763">
                                            <p:txEl>
                                              <p:pRg st="2" end="2"/>
                                            </p:txEl>
                                          </p:spTgt>
                                        </p:tgtEl>
                                        <p:attrNameLst>
                                          <p:attrName>style.visibility</p:attrName>
                                        </p:attrNameLst>
                                      </p:cBhvr>
                                      <p:to>
                                        <p:strVal val="visible"/>
                                      </p:to>
                                    </p:set>
                                    <p:animEffect transition="in" filter="randombar(horizontal)">
                                      <p:cBhvr>
                                        <p:cTn id="27" dur="500"/>
                                        <p:tgtEl>
                                          <p:spTgt spid="24576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45763">
                                            <p:txEl>
                                              <p:pRg st="3" end="3"/>
                                            </p:txEl>
                                          </p:spTgt>
                                        </p:tgtEl>
                                        <p:attrNameLst>
                                          <p:attrName>style.visibility</p:attrName>
                                        </p:attrNameLst>
                                      </p:cBhvr>
                                      <p:to>
                                        <p:strVal val="visible"/>
                                      </p:to>
                                    </p:set>
                                    <p:animEffect transition="in" filter="randombar(horizontal)">
                                      <p:cBhvr>
                                        <p:cTn id="32" dur="500"/>
                                        <p:tgtEl>
                                          <p:spTgt spid="24576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45763">
                                            <p:txEl>
                                              <p:pRg st="4" end="4"/>
                                            </p:txEl>
                                          </p:spTgt>
                                        </p:tgtEl>
                                        <p:attrNameLst>
                                          <p:attrName>style.visibility</p:attrName>
                                        </p:attrNameLst>
                                      </p:cBhvr>
                                      <p:to>
                                        <p:strVal val="visible"/>
                                      </p:to>
                                    </p:set>
                                    <p:animEffect transition="in" filter="randombar(horizontal)">
                                      <p:cBhvr>
                                        <p:cTn id="37" dur="500"/>
                                        <p:tgtEl>
                                          <p:spTgt spid="24576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0834"/>
                                        </p:tgtEl>
                                        <p:attrNameLst>
                                          <p:attrName>style.visibility</p:attrName>
                                        </p:attrNameLst>
                                      </p:cBhvr>
                                      <p:to>
                                        <p:strVal val="visible"/>
                                      </p:to>
                                    </p:set>
                                    <p:animEffect transition="in" filter="fade">
                                      <p:cBhvr>
                                        <p:cTn id="42" dur="500"/>
                                        <p:tgtEl>
                                          <p:spTgt spid="12083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4831"/>
                                        </p:tgtEl>
                                        <p:attrNameLst>
                                          <p:attrName>style.visibility</p:attrName>
                                        </p:attrNameLst>
                                      </p:cBhvr>
                                      <p:to>
                                        <p:strVal val="visible"/>
                                      </p:to>
                                    </p:set>
                                    <p:animEffect transition="in" filter="fade">
                                      <p:cBhvr>
                                        <p:cTn id="47" dur="500"/>
                                        <p:tgtEl>
                                          <p:spTgt spid="34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2" grpId="0" animBg="1"/>
      <p:bldP spid="245763" grpId="0"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0" y="0"/>
            <a:ext cx="9144000" cy="1143000"/>
          </a:xfrm>
          <a:solidFill>
            <a:schemeClr val="bg1"/>
          </a:solidFill>
          <a:ln w="76200" cap="flat">
            <a:solidFill>
              <a:schemeClr val="accent1"/>
            </a:solidFill>
          </a:ln>
        </p:spPr>
        <p:txBody>
          <a:bodyPr/>
          <a:lstStyle/>
          <a:p>
            <a:pPr>
              <a:defRPr/>
            </a:pPr>
            <a:r>
              <a:rPr lang="es-ES" sz="3600" b="1" i="1" smtClean="0">
                <a:solidFill>
                  <a:schemeClr val="accent1"/>
                </a:solidFill>
                <a:effectLst>
                  <a:outerShdw blurRad="38100" dist="38100" dir="2700000" algn="tl">
                    <a:srgbClr val="000000"/>
                  </a:outerShdw>
                </a:effectLst>
                <a:latin typeface="Arial" pitchFamily="34" charset="0"/>
              </a:rPr>
              <a:t>WLAN – Red de Área Local Inalámbrica</a:t>
            </a:r>
          </a:p>
        </p:txBody>
      </p:sp>
      <p:sp>
        <p:nvSpPr>
          <p:cNvPr id="35843" name="Rectangle 3"/>
          <p:cNvSpPr>
            <a:spLocks noGrp="1" noChangeArrowheads="1"/>
          </p:cNvSpPr>
          <p:nvPr>
            <p:ph type="body" idx="1"/>
          </p:nvPr>
        </p:nvSpPr>
        <p:spPr>
          <a:xfrm>
            <a:off x="0" y="1219200"/>
            <a:ext cx="9144000" cy="2438400"/>
          </a:xfrm>
          <a:solidFill>
            <a:schemeClr val="bg1"/>
          </a:solidFill>
          <a:ln w="76200" cap="flat">
            <a:solidFill>
              <a:schemeClr val="accent1"/>
            </a:solidFill>
          </a:ln>
        </p:spPr>
        <p:txBody>
          <a:bodyPr/>
          <a:lstStyle/>
          <a:p>
            <a:pPr marL="0" indent="0">
              <a:lnSpc>
                <a:spcPct val="90000"/>
              </a:lnSpc>
              <a:spcBef>
                <a:spcPct val="0"/>
              </a:spcBef>
              <a:buFontTx/>
              <a:buNone/>
            </a:pPr>
            <a:r>
              <a:rPr lang="es-ES_tradnl" sz="2400" b="1" i="1" dirty="0" smtClean="0">
                <a:solidFill>
                  <a:srgbClr val="FFFF00"/>
                </a:solidFill>
                <a:effectLst>
                  <a:outerShdw blurRad="38100" dist="38100" dir="2700000" algn="tl">
                    <a:srgbClr val="000000">
                      <a:alpha val="43137"/>
                    </a:srgbClr>
                  </a:outerShdw>
                </a:effectLst>
                <a:latin typeface="Arial" charset="0"/>
              </a:rPr>
              <a:t>Redes con Punto de Acceso</a:t>
            </a:r>
          </a:p>
          <a:p>
            <a:pPr>
              <a:lnSpc>
                <a:spcPct val="90000"/>
              </a:lnSpc>
              <a:spcBef>
                <a:spcPct val="0"/>
              </a:spcBef>
            </a:pPr>
            <a:r>
              <a:rPr lang="es-ES" sz="2400" b="1" i="1" dirty="0" smtClean="0">
                <a:solidFill>
                  <a:schemeClr val="accent1"/>
                </a:solidFill>
                <a:latin typeface="Arial" charset="0"/>
              </a:rPr>
              <a:t>Utilizan el concepto de </a:t>
            </a:r>
            <a:r>
              <a:rPr lang="es-ES" sz="2400" b="1" i="1" dirty="0">
                <a:solidFill>
                  <a:schemeClr val="accent1"/>
                </a:solidFill>
                <a:latin typeface="Arial" charset="0"/>
              </a:rPr>
              <a:t>C</a:t>
            </a:r>
            <a:r>
              <a:rPr lang="es-ES" sz="2400" b="1" i="1" dirty="0" smtClean="0">
                <a:solidFill>
                  <a:schemeClr val="accent1"/>
                </a:solidFill>
                <a:latin typeface="Arial" charset="0"/>
              </a:rPr>
              <a:t>elda. </a:t>
            </a:r>
          </a:p>
          <a:p>
            <a:pPr>
              <a:lnSpc>
                <a:spcPct val="90000"/>
              </a:lnSpc>
              <a:spcBef>
                <a:spcPct val="0"/>
              </a:spcBef>
            </a:pPr>
            <a:r>
              <a:rPr lang="es-ES" sz="2400" b="1" i="1" dirty="0" smtClean="0">
                <a:solidFill>
                  <a:srgbClr val="FFFF00"/>
                </a:solidFill>
                <a:latin typeface="Arial" charset="0"/>
              </a:rPr>
              <a:t>Celda </a:t>
            </a:r>
            <a:r>
              <a:rPr lang="es-ES" sz="2400" b="1" i="1" dirty="0" smtClean="0">
                <a:solidFill>
                  <a:schemeClr val="accent1"/>
                </a:solidFill>
                <a:latin typeface="Arial" charset="0"/>
              </a:rPr>
              <a:t> </a:t>
            </a:r>
            <a:r>
              <a:rPr lang="es-ES" sz="2400" b="1" i="1" dirty="0" smtClean="0">
                <a:solidFill>
                  <a:schemeClr val="accent1"/>
                </a:solidFill>
                <a:latin typeface="Arial" charset="0"/>
                <a:sym typeface="Wingdings 3"/>
              </a:rPr>
              <a:t></a:t>
            </a:r>
            <a:r>
              <a:rPr lang="es-ES" sz="2400" b="1" i="1" dirty="0" smtClean="0">
                <a:solidFill>
                  <a:schemeClr val="accent1"/>
                </a:solidFill>
                <a:latin typeface="Arial" charset="0"/>
              </a:rPr>
              <a:t>  Área en el que una señal radioeléctrica es efectiva. </a:t>
            </a:r>
          </a:p>
          <a:p>
            <a:pPr>
              <a:lnSpc>
                <a:spcPct val="90000"/>
              </a:lnSpc>
              <a:spcBef>
                <a:spcPct val="0"/>
              </a:spcBef>
            </a:pPr>
            <a:r>
              <a:rPr lang="es-ES" sz="2400" b="1" i="1" dirty="0" smtClean="0">
                <a:solidFill>
                  <a:srgbClr val="FFFF00"/>
                </a:solidFill>
                <a:latin typeface="Arial" charset="0"/>
              </a:rPr>
              <a:t>Puntos de Acceso </a:t>
            </a:r>
            <a:r>
              <a:rPr lang="es-ES" sz="2400" b="1" i="1" dirty="0">
                <a:solidFill>
                  <a:schemeClr val="accent1"/>
                </a:solidFill>
                <a:latin typeface="Arial" charset="0"/>
                <a:sym typeface="Wingdings 3"/>
              </a:rPr>
              <a:t> </a:t>
            </a:r>
            <a:r>
              <a:rPr lang="es-ES" sz="2400" b="1" i="1" dirty="0" smtClean="0">
                <a:solidFill>
                  <a:schemeClr val="accent1"/>
                </a:solidFill>
                <a:latin typeface="Arial" charset="0"/>
                <a:sym typeface="Wingdings 3"/>
              </a:rPr>
              <a:t>R</a:t>
            </a:r>
            <a:r>
              <a:rPr lang="es-ES" sz="2400" b="1" i="1" dirty="0" smtClean="0">
                <a:solidFill>
                  <a:schemeClr val="accent1"/>
                </a:solidFill>
                <a:latin typeface="Arial" charset="0"/>
              </a:rPr>
              <a:t>epetidores  multiplican el alcance de una red inalámbrica.</a:t>
            </a:r>
          </a:p>
        </p:txBody>
      </p:sp>
      <p:sp>
        <p:nvSpPr>
          <p:cNvPr id="35844" name="Rectangle 4"/>
          <p:cNvSpPr>
            <a:spLocks noChangeArrowheads="1"/>
          </p:cNvSpPr>
          <p:nvPr/>
        </p:nvSpPr>
        <p:spPr bwMode="auto">
          <a:xfrm>
            <a:off x="3262313" y="2919413"/>
            <a:ext cx="9144000" cy="0"/>
          </a:xfrm>
          <a:prstGeom prst="rect">
            <a:avLst/>
          </a:prstGeom>
          <a:noFill/>
          <a:ln w="9525">
            <a:noFill/>
            <a:miter lim="800000"/>
            <a:headEnd/>
            <a:tailEnd/>
          </a:ln>
        </p:spPr>
        <p:txBody>
          <a:bodyPr>
            <a:spAutoFit/>
          </a:bodyPr>
          <a:lstStyle/>
          <a:p>
            <a:pPr algn="l">
              <a:buFontTx/>
              <a:buNone/>
            </a:pPr>
            <a:endParaRPr lang="es-ES" b="0" i="0">
              <a:solidFill>
                <a:schemeClr val="tx1"/>
              </a:solidFill>
              <a:effectLst/>
              <a:latin typeface="Times New Roman" pitchFamily="18" charset="0"/>
            </a:endParaRPr>
          </a:p>
        </p:txBody>
      </p:sp>
      <p:pic>
        <p:nvPicPr>
          <p:cNvPr id="35845" name="Picture 6" descr="Figure 2: Client and Access Point"/>
          <p:cNvPicPr>
            <a:picLocks noChangeAspect="1" noChangeArrowheads="1"/>
          </p:cNvPicPr>
          <p:nvPr/>
        </p:nvPicPr>
        <p:blipFill>
          <a:blip r:embed="rId2" r:link="rId3" cstate="print"/>
          <a:srcRect/>
          <a:stretch>
            <a:fillRect/>
          </a:stretch>
        </p:blipFill>
        <p:spPr bwMode="auto">
          <a:xfrm>
            <a:off x="0" y="3836988"/>
            <a:ext cx="5486400" cy="3021012"/>
          </a:xfrm>
          <a:prstGeom prst="rect">
            <a:avLst/>
          </a:prstGeom>
          <a:solidFill>
            <a:schemeClr val="bg1"/>
          </a:solidFill>
          <a:ln w="76200">
            <a:solidFill>
              <a:schemeClr val="accent1"/>
            </a:solidFill>
            <a:miter lim="800000"/>
            <a:headEnd/>
            <a:tailEnd/>
          </a:ln>
        </p:spPr>
      </p:pic>
      <p:pic>
        <p:nvPicPr>
          <p:cNvPr id="35846" name="Picture 7" descr="wap11"/>
          <p:cNvPicPr>
            <a:picLocks noChangeAspect="1" noChangeArrowheads="1"/>
          </p:cNvPicPr>
          <p:nvPr/>
        </p:nvPicPr>
        <p:blipFill>
          <a:blip r:embed="rId4" cstate="print"/>
          <a:srcRect/>
          <a:stretch>
            <a:fillRect/>
          </a:stretch>
        </p:blipFill>
        <p:spPr bwMode="auto">
          <a:xfrm>
            <a:off x="5562600" y="3810000"/>
            <a:ext cx="3581400" cy="3048000"/>
          </a:xfrm>
          <a:prstGeom prst="rect">
            <a:avLst/>
          </a:prstGeom>
          <a:solidFill>
            <a:schemeClr val="bg1"/>
          </a:solidFill>
          <a:ln w="76200">
            <a:solidFill>
              <a:schemeClr val="accent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6786"/>
                                        </p:tgtEl>
                                        <p:attrNameLst>
                                          <p:attrName>style.visibility</p:attrName>
                                        </p:attrNameLst>
                                      </p:cBhvr>
                                      <p:to>
                                        <p:strVal val="visible"/>
                                      </p:to>
                                    </p:set>
                                    <p:anim calcmode="lin" valueType="num">
                                      <p:cBhvr additive="base">
                                        <p:cTn id="7" dur="500" fill="hold"/>
                                        <p:tgtEl>
                                          <p:spTgt spid="246786"/>
                                        </p:tgtEl>
                                        <p:attrNameLst>
                                          <p:attrName>ppt_x</p:attrName>
                                        </p:attrNameLst>
                                      </p:cBhvr>
                                      <p:tavLst>
                                        <p:tav tm="0">
                                          <p:val>
                                            <p:strVal val="#ppt_x"/>
                                          </p:val>
                                        </p:tav>
                                        <p:tav tm="100000">
                                          <p:val>
                                            <p:strVal val="#ppt_x"/>
                                          </p:val>
                                        </p:tav>
                                      </p:tavLst>
                                    </p:anim>
                                    <p:anim calcmode="lin" valueType="num">
                                      <p:cBhvr additive="base">
                                        <p:cTn id="8" dur="500" fill="hold"/>
                                        <p:tgtEl>
                                          <p:spTgt spid="24678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5843">
                                            <p:bg/>
                                          </p:spTgt>
                                        </p:tgtEl>
                                        <p:attrNameLst>
                                          <p:attrName>style.visibility</p:attrName>
                                        </p:attrNameLst>
                                      </p:cBhvr>
                                      <p:to>
                                        <p:strVal val="visible"/>
                                      </p:to>
                                    </p:set>
                                    <p:animEffect transition="in" filter="fade">
                                      <p:cBhvr>
                                        <p:cTn id="13" dur="500"/>
                                        <p:tgtEl>
                                          <p:spTgt spid="35843">
                                            <p:bg/>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5843">
                                            <p:txEl>
                                              <p:pRg st="0" end="0"/>
                                            </p:txEl>
                                          </p:spTgt>
                                        </p:tgtEl>
                                        <p:attrNameLst>
                                          <p:attrName>style.visibility</p:attrName>
                                        </p:attrNameLst>
                                      </p:cBhvr>
                                      <p:to>
                                        <p:strVal val="visible"/>
                                      </p:to>
                                    </p:set>
                                    <p:animEffect transition="in" filter="fade">
                                      <p:cBhvr>
                                        <p:cTn id="18" dur="500"/>
                                        <p:tgtEl>
                                          <p:spTgt spid="3584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5843">
                                            <p:txEl>
                                              <p:pRg st="1" end="1"/>
                                            </p:txEl>
                                          </p:spTgt>
                                        </p:tgtEl>
                                        <p:attrNameLst>
                                          <p:attrName>style.visibility</p:attrName>
                                        </p:attrNameLst>
                                      </p:cBhvr>
                                      <p:to>
                                        <p:strVal val="visible"/>
                                      </p:to>
                                    </p:set>
                                    <p:animEffect transition="in" filter="fade">
                                      <p:cBhvr>
                                        <p:cTn id="23" dur="500"/>
                                        <p:tgtEl>
                                          <p:spTgt spid="3584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5843">
                                            <p:txEl>
                                              <p:pRg st="2" end="2"/>
                                            </p:txEl>
                                          </p:spTgt>
                                        </p:tgtEl>
                                        <p:attrNameLst>
                                          <p:attrName>style.visibility</p:attrName>
                                        </p:attrNameLst>
                                      </p:cBhvr>
                                      <p:to>
                                        <p:strVal val="visible"/>
                                      </p:to>
                                    </p:set>
                                    <p:animEffect transition="in" filter="fade">
                                      <p:cBhvr>
                                        <p:cTn id="28" dur="500"/>
                                        <p:tgtEl>
                                          <p:spTgt spid="3584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5843">
                                            <p:txEl>
                                              <p:pRg st="3" end="3"/>
                                            </p:txEl>
                                          </p:spTgt>
                                        </p:tgtEl>
                                        <p:attrNameLst>
                                          <p:attrName>style.visibility</p:attrName>
                                        </p:attrNameLst>
                                      </p:cBhvr>
                                      <p:to>
                                        <p:strVal val="visible"/>
                                      </p:to>
                                    </p:set>
                                    <p:animEffect transition="in" filter="fade">
                                      <p:cBhvr>
                                        <p:cTn id="33" dur="500"/>
                                        <p:tgtEl>
                                          <p:spTgt spid="3584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5846"/>
                                        </p:tgtEl>
                                        <p:attrNameLst>
                                          <p:attrName>style.visibility</p:attrName>
                                        </p:attrNameLst>
                                      </p:cBhvr>
                                      <p:to>
                                        <p:strVal val="visible"/>
                                      </p:to>
                                    </p:set>
                                    <p:animEffect transition="in" filter="fade">
                                      <p:cBhvr>
                                        <p:cTn id="38" dur="500"/>
                                        <p:tgtEl>
                                          <p:spTgt spid="3584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8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6" grpId="0" animBg="1"/>
      <p:bldP spid="35843"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roaming"/>
          <p:cNvPicPr>
            <a:picLocks noGrp="1" noChangeAspect="1" noChangeArrowheads="1"/>
          </p:cNvPicPr>
          <p:nvPr>
            <p:ph sz="half" idx="2"/>
          </p:nvPr>
        </p:nvPicPr>
        <p:blipFill>
          <a:blip r:embed="rId2" cstate="print"/>
          <a:srcRect/>
          <a:stretch>
            <a:fillRect/>
          </a:stretch>
        </p:blipFill>
        <p:spPr>
          <a:xfrm>
            <a:off x="251520" y="2924944"/>
            <a:ext cx="4176464" cy="3744416"/>
          </a:xfrm>
          <a:solidFill>
            <a:schemeClr val="bg1"/>
          </a:solidFill>
          <a:ln w="76200" cap="flat">
            <a:solidFill>
              <a:schemeClr val="accent1"/>
            </a:solidFill>
            <a:miter lim="800000"/>
            <a:headEnd/>
            <a:tailEnd/>
          </a:ln>
        </p:spPr>
      </p:pic>
      <p:sp>
        <p:nvSpPr>
          <p:cNvPr id="214019" name="Rectangle 3"/>
          <p:cNvSpPr>
            <a:spLocks noGrp="1" noChangeArrowheads="1"/>
          </p:cNvSpPr>
          <p:nvPr>
            <p:ph type="title"/>
          </p:nvPr>
        </p:nvSpPr>
        <p:spPr>
          <a:xfrm>
            <a:off x="827584" y="-9053"/>
            <a:ext cx="7772400" cy="989781"/>
          </a:xfrm>
          <a:solidFill>
            <a:schemeClr val="bg1"/>
          </a:solidFill>
          <a:ln w="76200" cap="flat">
            <a:solidFill>
              <a:srgbClr val="008000"/>
            </a:solidFill>
          </a:ln>
        </p:spPr>
        <p:txBody>
          <a:bodyPr/>
          <a:lstStyle/>
          <a:p>
            <a:pPr>
              <a:defRPr/>
            </a:pPr>
            <a:r>
              <a:rPr lang="es-ES" sz="6000" i="1" smtClean="0">
                <a:solidFill>
                  <a:schemeClr val="accent1"/>
                </a:solidFill>
                <a:effectLst>
                  <a:outerShdw blurRad="38100" dist="38100" dir="2700000" algn="tl">
                    <a:srgbClr val="000000"/>
                  </a:outerShdw>
                </a:effectLst>
                <a:latin typeface="Tahoma" pitchFamily="34" charset="0"/>
              </a:rPr>
              <a:t>Roaming</a:t>
            </a:r>
          </a:p>
        </p:txBody>
      </p:sp>
      <p:sp>
        <p:nvSpPr>
          <p:cNvPr id="50180" name="Rectangle 4"/>
          <p:cNvSpPr>
            <a:spLocks noGrp="1" noChangeArrowheads="1"/>
          </p:cNvSpPr>
          <p:nvPr>
            <p:ph type="body" sz="half" idx="1"/>
          </p:nvPr>
        </p:nvSpPr>
        <p:spPr>
          <a:xfrm>
            <a:off x="0" y="1052736"/>
            <a:ext cx="8604448" cy="1584176"/>
          </a:xfrm>
          <a:solidFill>
            <a:schemeClr val="bg1"/>
          </a:solidFill>
          <a:ln w="76200" cap="flat">
            <a:solidFill>
              <a:schemeClr val="accent1"/>
            </a:solidFill>
            <a:miter lim="800000"/>
            <a:headEnd/>
            <a:tailEnd/>
          </a:ln>
        </p:spPr>
        <p:txBody>
          <a:bodyPr vert="horz" wrap="square" lIns="91440" tIns="45720" rIns="91440" bIns="45720" numCol="1" anchor="t" anchorCtr="0" compatLnSpc="1">
            <a:prstTxWarp prst="textNoShape">
              <a:avLst/>
            </a:prstTxWarp>
          </a:bodyPr>
          <a:lstStyle/>
          <a:p>
            <a:pPr>
              <a:lnSpc>
                <a:spcPct val="90000"/>
              </a:lnSpc>
              <a:spcBef>
                <a:spcPct val="0"/>
              </a:spcBef>
            </a:pPr>
            <a:r>
              <a:rPr lang="es-ES" sz="2400" b="1" i="1" dirty="0">
                <a:solidFill>
                  <a:srgbClr val="FFFF00"/>
                </a:solidFill>
                <a:effectLst>
                  <a:outerShdw blurRad="38100" dist="38100" dir="2700000" algn="tl">
                    <a:srgbClr val="000000">
                      <a:alpha val="43137"/>
                    </a:srgbClr>
                  </a:outerShdw>
                </a:effectLst>
                <a:latin typeface="Arial" charset="0"/>
              </a:rPr>
              <a:t>Capacidad de una estación móvil de desplazarse sin perder señal. </a:t>
            </a:r>
            <a:endParaRPr lang="es-ES" sz="2400" b="1" i="1" dirty="0" smtClean="0">
              <a:solidFill>
                <a:srgbClr val="FFFF00"/>
              </a:solidFill>
              <a:effectLst>
                <a:outerShdw blurRad="38100" dist="38100" dir="2700000" algn="tl">
                  <a:srgbClr val="000000">
                    <a:alpha val="43137"/>
                  </a:srgbClr>
                </a:outerShdw>
              </a:effectLst>
              <a:latin typeface="Arial" charset="0"/>
            </a:endParaRPr>
          </a:p>
          <a:p>
            <a:pPr>
              <a:lnSpc>
                <a:spcPct val="90000"/>
              </a:lnSpc>
              <a:spcBef>
                <a:spcPct val="0"/>
              </a:spcBef>
            </a:pPr>
            <a:r>
              <a:rPr lang="es-ES" sz="2400" b="1" i="1" dirty="0" smtClean="0">
                <a:solidFill>
                  <a:schemeClr val="tx2">
                    <a:lumMod val="40000"/>
                    <a:lumOff val="60000"/>
                  </a:schemeClr>
                </a:solidFill>
                <a:effectLst>
                  <a:outerShdw blurRad="38100" dist="38100" dir="2700000" algn="tl">
                    <a:srgbClr val="000000">
                      <a:alpha val="43137"/>
                    </a:srgbClr>
                  </a:outerShdw>
                </a:effectLst>
                <a:latin typeface="Arial" charset="0"/>
              </a:rPr>
              <a:t>Varias </a:t>
            </a:r>
            <a:r>
              <a:rPr lang="es-ES" sz="2400" b="1" i="1" dirty="0">
                <a:solidFill>
                  <a:schemeClr val="tx2">
                    <a:lumMod val="40000"/>
                    <a:lumOff val="60000"/>
                  </a:schemeClr>
                </a:solidFill>
                <a:effectLst>
                  <a:outerShdw blurRad="38100" dist="38100" dir="2700000" algn="tl">
                    <a:srgbClr val="000000">
                      <a:alpha val="43137"/>
                    </a:srgbClr>
                  </a:outerShdw>
                </a:effectLst>
                <a:latin typeface="Arial" charset="0"/>
              </a:rPr>
              <a:t>celdas – Extensión del Área de </a:t>
            </a:r>
            <a:r>
              <a:rPr lang="es-ES" sz="2400" b="1" i="1" dirty="0" smtClean="0">
                <a:solidFill>
                  <a:schemeClr val="tx2">
                    <a:lumMod val="40000"/>
                    <a:lumOff val="60000"/>
                  </a:schemeClr>
                </a:solidFill>
                <a:effectLst>
                  <a:outerShdw blurRad="38100" dist="38100" dir="2700000" algn="tl">
                    <a:srgbClr val="000000">
                      <a:alpha val="43137"/>
                    </a:srgbClr>
                  </a:outerShdw>
                </a:effectLst>
                <a:latin typeface="Arial" charset="0"/>
              </a:rPr>
              <a:t>Cobertura</a:t>
            </a:r>
            <a:endParaRPr lang="es-ES" sz="2400" b="1" i="1" dirty="0">
              <a:solidFill>
                <a:schemeClr val="tx2">
                  <a:lumMod val="40000"/>
                  <a:lumOff val="60000"/>
                </a:schemeClr>
              </a:solidFill>
              <a:effectLst>
                <a:outerShdw blurRad="38100" dist="38100" dir="2700000" algn="tl">
                  <a:srgbClr val="000000">
                    <a:alpha val="43137"/>
                  </a:srgbClr>
                </a:outerShdw>
              </a:effectLst>
              <a:latin typeface="Arial" charset="0"/>
            </a:endParaRPr>
          </a:p>
        </p:txBody>
      </p:sp>
      <p:pic>
        <p:nvPicPr>
          <p:cNvPr id="1218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3" y="2913760"/>
            <a:ext cx="3996295" cy="3683592"/>
          </a:xfrm>
          <a:prstGeom prst="rect">
            <a:avLst/>
          </a:prstGeom>
          <a:solidFill>
            <a:schemeClr val="bg1"/>
          </a:solidFill>
          <a:ln w="76200" cap="flat">
            <a:solidFill>
              <a:schemeClr val="accent1"/>
            </a:solidFill>
            <a:miter lim="800000"/>
            <a:headEnd/>
            <a:tailEnd/>
          </a:ln>
          <a:extLst/>
        </p:spPr>
      </p:pic>
    </p:spTree>
    <p:extLst>
      <p:ext uri="{BB962C8B-B14F-4D97-AF65-F5344CB8AC3E}">
        <p14:creationId xmlns:p14="http://schemas.microsoft.com/office/powerpoint/2010/main" val="3082388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4019"/>
                                        </p:tgtEl>
                                        <p:attrNameLst>
                                          <p:attrName>style.visibility</p:attrName>
                                        </p:attrNameLst>
                                      </p:cBhvr>
                                      <p:to>
                                        <p:strVal val="visible"/>
                                      </p:to>
                                    </p:set>
                                    <p:animEffect transition="in" filter="fade">
                                      <p:cBhvr>
                                        <p:cTn id="7" dur="500"/>
                                        <p:tgtEl>
                                          <p:spTgt spid="21401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0180">
                                            <p:bg/>
                                          </p:spTgt>
                                        </p:tgtEl>
                                        <p:attrNameLst>
                                          <p:attrName>style.visibility</p:attrName>
                                        </p:attrNameLst>
                                      </p:cBhvr>
                                      <p:to>
                                        <p:strVal val="visible"/>
                                      </p:to>
                                    </p:set>
                                    <p:anim calcmode="lin" valueType="num">
                                      <p:cBhvr additive="base">
                                        <p:cTn id="12" dur="500" fill="hold"/>
                                        <p:tgtEl>
                                          <p:spTgt spid="50180">
                                            <p:bg/>
                                          </p:spTgt>
                                        </p:tgtEl>
                                        <p:attrNameLst>
                                          <p:attrName>ppt_x</p:attrName>
                                        </p:attrNameLst>
                                      </p:cBhvr>
                                      <p:tavLst>
                                        <p:tav tm="0">
                                          <p:val>
                                            <p:strVal val="#ppt_x"/>
                                          </p:val>
                                        </p:tav>
                                        <p:tav tm="100000">
                                          <p:val>
                                            <p:strVal val="#ppt_x"/>
                                          </p:val>
                                        </p:tav>
                                      </p:tavLst>
                                    </p:anim>
                                    <p:anim calcmode="lin" valueType="num">
                                      <p:cBhvr additive="base">
                                        <p:cTn id="13" dur="500" fill="hold"/>
                                        <p:tgtEl>
                                          <p:spTgt spid="50180">
                                            <p:bg/>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0180">
                                            <p:txEl>
                                              <p:pRg st="0" end="0"/>
                                            </p:txEl>
                                          </p:spTgt>
                                        </p:tgtEl>
                                        <p:attrNameLst>
                                          <p:attrName>style.visibility</p:attrName>
                                        </p:attrNameLst>
                                      </p:cBhvr>
                                      <p:to>
                                        <p:strVal val="visible"/>
                                      </p:to>
                                    </p:set>
                                    <p:anim calcmode="lin" valueType="num">
                                      <p:cBhvr additive="base">
                                        <p:cTn id="18" dur="500" fill="hold"/>
                                        <p:tgtEl>
                                          <p:spTgt spid="50180">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018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0180">
                                            <p:txEl>
                                              <p:pRg st="1" end="1"/>
                                            </p:txEl>
                                          </p:spTgt>
                                        </p:tgtEl>
                                        <p:attrNameLst>
                                          <p:attrName>style.visibility</p:attrName>
                                        </p:attrNameLst>
                                      </p:cBhvr>
                                      <p:to>
                                        <p:strVal val="visible"/>
                                      </p:to>
                                    </p:set>
                                    <p:anim calcmode="lin" valueType="num">
                                      <p:cBhvr additive="base">
                                        <p:cTn id="24" dur="500" fill="hold"/>
                                        <p:tgtEl>
                                          <p:spTgt spid="50180">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018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1858"/>
                                        </p:tgtEl>
                                        <p:attrNameLst>
                                          <p:attrName>style.visibility</p:attrName>
                                        </p:attrNameLst>
                                      </p:cBhvr>
                                      <p:to>
                                        <p:strVal val="visible"/>
                                      </p:to>
                                    </p:set>
                                    <p:animEffect transition="in" filter="fade">
                                      <p:cBhvr>
                                        <p:cTn id="30" dur="500"/>
                                        <p:tgtEl>
                                          <p:spTgt spid="12185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0178"/>
                                        </p:tgtEl>
                                        <p:attrNameLst>
                                          <p:attrName>style.visibility</p:attrName>
                                        </p:attrNameLst>
                                      </p:cBhvr>
                                      <p:to>
                                        <p:strVal val="visible"/>
                                      </p:to>
                                    </p:set>
                                    <p:animEffect transition="in" filter="fade">
                                      <p:cBhvr>
                                        <p:cTn id="35" dur="500"/>
                                        <p:tgtEl>
                                          <p:spTgt spid="50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animBg="1"/>
      <p:bldP spid="50180" grpId="0"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0" y="0"/>
            <a:ext cx="9144000" cy="1143000"/>
          </a:xfrm>
          <a:solidFill>
            <a:schemeClr val="bg1"/>
          </a:solidFill>
          <a:ln w="76200" cap="flat">
            <a:solidFill>
              <a:schemeClr val="accent1"/>
            </a:solidFill>
          </a:ln>
        </p:spPr>
        <p:txBody>
          <a:bodyPr/>
          <a:lstStyle/>
          <a:p>
            <a:pPr>
              <a:defRPr/>
            </a:pPr>
            <a:r>
              <a:rPr lang="es-ES" sz="3600" b="1" i="1" dirty="0" smtClean="0">
                <a:solidFill>
                  <a:schemeClr val="accent1"/>
                </a:solidFill>
                <a:effectLst>
                  <a:outerShdw blurRad="38100" dist="38100" dir="2700000" algn="tl">
                    <a:srgbClr val="000000"/>
                  </a:outerShdw>
                </a:effectLst>
                <a:latin typeface="Arial" pitchFamily="34" charset="0"/>
              </a:rPr>
              <a:t>WLAN – Red de Área Local Inalámbrica</a:t>
            </a:r>
          </a:p>
        </p:txBody>
      </p:sp>
      <p:sp>
        <p:nvSpPr>
          <p:cNvPr id="37891" name="Rectangle 3"/>
          <p:cNvSpPr>
            <a:spLocks noGrp="1" noChangeArrowheads="1"/>
          </p:cNvSpPr>
          <p:nvPr>
            <p:ph type="body" idx="1"/>
          </p:nvPr>
        </p:nvSpPr>
        <p:spPr>
          <a:xfrm>
            <a:off x="0" y="1219200"/>
            <a:ext cx="9144000" cy="2057400"/>
          </a:xfrm>
          <a:solidFill>
            <a:schemeClr val="bg1"/>
          </a:solidFill>
          <a:ln w="76200" cap="flat">
            <a:solidFill>
              <a:schemeClr val="accent1"/>
            </a:solidFill>
          </a:ln>
        </p:spPr>
        <p:txBody>
          <a:bodyPr/>
          <a:lstStyle/>
          <a:p>
            <a:pPr marL="0" indent="0">
              <a:lnSpc>
                <a:spcPct val="80000"/>
              </a:lnSpc>
              <a:spcBef>
                <a:spcPct val="0"/>
              </a:spcBef>
              <a:buFontTx/>
              <a:buNone/>
            </a:pPr>
            <a:r>
              <a:rPr lang="es-ES" sz="4000" b="1" i="1" dirty="0" err="1" smtClean="0">
                <a:solidFill>
                  <a:srgbClr val="FFFF00"/>
                </a:solidFill>
                <a:latin typeface="Arial" charset="0"/>
              </a:rPr>
              <a:t>HotSpots</a:t>
            </a:r>
            <a:endParaRPr lang="es-ES" sz="4000" b="1" i="1" dirty="0" smtClean="0">
              <a:solidFill>
                <a:srgbClr val="FFFF00"/>
              </a:solidFill>
              <a:latin typeface="Arial" charset="0"/>
            </a:endParaRPr>
          </a:p>
          <a:p>
            <a:pPr algn="just">
              <a:lnSpc>
                <a:spcPct val="80000"/>
              </a:lnSpc>
              <a:spcBef>
                <a:spcPct val="0"/>
              </a:spcBef>
            </a:pPr>
            <a:r>
              <a:rPr lang="es-ES" sz="2400" b="1" i="1" dirty="0" smtClean="0">
                <a:solidFill>
                  <a:schemeClr val="accent1"/>
                </a:solidFill>
                <a:latin typeface="Arial" charset="0"/>
              </a:rPr>
              <a:t>Es una zona de cobertura </a:t>
            </a:r>
            <a:r>
              <a:rPr lang="es-ES" sz="2400" b="1" i="1" dirty="0" err="1" smtClean="0">
                <a:solidFill>
                  <a:schemeClr val="accent1"/>
                </a:solidFill>
                <a:latin typeface="Arial" charset="0"/>
              </a:rPr>
              <a:t>Wi</a:t>
            </a:r>
            <a:r>
              <a:rPr lang="es-ES" sz="2400" b="1" i="1" dirty="0" smtClean="0">
                <a:solidFill>
                  <a:schemeClr val="accent1"/>
                </a:solidFill>
                <a:latin typeface="Arial" charset="0"/>
              </a:rPr>
              <a:t>-Fi por ISP.</a:t>
            </a:r>
            <a:r>
              <a:rPr lang="es-ES" dirty="0" smtClean="0"/>
              <a:t> </a:t>
            </a:r>
          </a:p>
          <a:p>
            <a:pPr algn="just">
              <a:lnSpc>
                <a:spcPct val="80000"/>
              </a:lnSpc>
              <a:spcBef>
                <a:spcPct val="0"/>
              </a:spcBef>
            </a:pPr>
            <a:r>
              <a:rPr lang="es-ES" sz="2400" b="1" i="1" dirty="0" smtClean="0">
                <a:solidFill>
                  <a:schemeClr val="accent1"/>
                </a:solidFill>
                <a:latin typeface="Arial" charset="0"/>
              </a:rPr>
              <a:t>Puntos Públicos de conexión Inalámbricos a Internet </a:t>
            </a:r>
          </a:p>
          <a:p>
            <a:pPr algn="just">
              <a:lnSpc>
                <a:spcPct val="80000"/>
              </a:lnSpc>
              <a:spcBef>
                <a:spcPct val="0"/>
              </a:spcBef>
            </a:pPr>
            <a:r>
              <a:rPr lang="es-ES" sz="2400" b="1" i="1" dirty="0" smtClean="0">
                <a:solidFill>
                  <a:schemeClr val="accent1"/>
                </a:solidFill>
                <a:latin typeface="Arial" charset="0"/>
              </a:rPr>
              <a:t>Sitios públicos como universidades, cafeterías, hospitales y aeropuertos.</a:t>
            </a:r>
          </a:p>
        </p:txBody>
      </p:sp>
      <p:sp>
        <p:nvSpPr>
          <p:cNvPr id="37892" name="Rectangle 4"/>
          <p:cNvSpPr>
            <a:spLocks noChangeArrowheads="1"/>
          </p:cNvSpPr>
          <p:nvPr/>
        </p:nvSpPr>
        <p:spPr bwMode="auto">
          <a:xfrm>
            <a:off x="2538413" y="2133600"/>
            <a:ext cx="9144000" cy="0"/>
          </a:xfrm>
          <a:prstGeom prst="rect">
            <a:avLst/>
          </a:prstGeom>
          <a:noFill/>
          <a:ln w="9525">
            <a:noFill/>
            <a:miter lim="800000"/>
            <a:headEnd/>
            <a:tailEnd/>
          </a:ln>
        </p:spPr>
        <p:txBody>
          <a:bodyPr>
            <a:spAutoFit/>
          </a:bodyPr>
          <a:lstStyle/>
          <a:p>
            <a:pPr algn="l">
              <a:buFontTx/>
              <a:buNone/>
            </a:pPr>
            <a:endParaRPr lang="es-ES" b="0" i="0">
              <a:solidFill>
                <a:schemeClr val="tx1"/>
              </a:solidFill>
              <a:effectLst/>
              <a:latin typeface="Times New Roman" pitchFamily="18" charset="0"/>
            </a:endParaRPr>
          </a:p>
        </p:txBody>
      </p:sp>
      <p:pic>
        <p:nvPicPr>
          <p:cNvPr id="37893" name="Picture 5" descr="hotspot2"/>
          <p:cNvPicPr>
            <a:picLocks noChangeAspect="1" noChangeArrowheads="1"/>
          </p:cNvPicPr>
          <p:nvPr/>
        </p:nvPicPr>
        <p:blipFill>
          <a:blip r:embed="rId3" cstate="print"/>
          <a:srcRect/>
          <a:stretch>
            <a:fillRect/>
          </a:stretch>
        </p:blipFill>
        <p:spPr bwMode="auto">
          <a:xfrm>
            <a:off x="0" y="3284537"/>
            <a:ext cx="5436096" cy="3513137"/>
          </a:xfrm>
          <a:prstGeom prst="rect">
            <a:avLst/>
          </a:prstGeom>
          <a:solidFill>
            <a:schemeClr val="bg1"/>
          </a:solidFill>
          <a:ln w="76200">
            <a:solidFill>
              <a:schemeClr val="accent1"/>
            </a:solidFill>
            <a:miter lim="800000"/>
            <a:headEnd/>
            <a:tailEnd/>
          </a:ln>
        </p:spPr>
      </p:pic>
      <p:pic>
        <p:nvPicPr>
          <p:cNvPr id="12288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2052" y="3299300"/>
            <a:ext cx="1905000" cy="3498374"/>
          </a:xfrm>
          <a:prstGeom prst="rect">
            <a:avLst/>
          </a:prstGeom>
          <a:solidFill>
            <a:schemeClr val="bg1"/>
          </a:solidFill>
          <a:ln w="76200">
            <a:solidFill>
              <a:schemeClr val="accent1"/>
            </a:solidFill>
            <a:miter lim="800000"/>
            <a:headEnd/>
            <a:tailEnd/>
          </a:ln>
          <a:extLst/>
        </p:spPr>
      </p:pic>
      <p:pic>
        <p:nvPicPr>
          <p:cNvPr id="12288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6431" y="3324338"/>
            <a:ext cx="1607078" cy="3473335"/>
          </a:xfrm>
          <a:prstGeom prst="rect">
            <a:avLst/>
          </a:prstGeom>
          <a:solidFill>
            <a:schemeClr val="bg1"/>
          </a:solidFill>
          <a:ln w="76200">
            <a:solidFill>
              <a:schemeClr val="accent1"/>
            </a:solidFill>
            <a:miter lim="800000"/>
            <a:headEnd/>
            <a:tailEnd/>
          </a:ln>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8834"/>
                                        </p:tgtEl>
                                        <p:attrNameLst>
                                          <p:attrName>style.visibility</p:attrName>
                                        </p:attrNameLst>
                                      </p:cBhvr>
                                      <p:to>
                                        <p:strVal val="visible"/>
                                      </p:to>
                                    </p:set>
                                    <p:animEffect transition="in" filter="fade">
                                      <p:cBhvr>
                                        <p:cTn id="7" dur="500"/>
                                        <p:tgtEl>
                                          <p:spTgt spid="2488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891">
                                            <p:bg/>
                                          </p:spTgt>
                                        </p:tgtEl>
                                        <p:attrNameLst>
                                          <p:attrName>style.visibility</p:attrName>
                                        </p:attrNameLst>
                                      </p:cBhvr>
                                      <p:to>
                                        <p:strVal val="visible"/>
                                      </p:to>
                                    </p:set>
                                    <p:animEffect transition="in" filter="fade">
                                      <p:cBhvr>
                                        <p:cTn id="12" dur="500"/>
                                        <p:tgtEl>
                                          <p:spTgt spid="37891">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7891">
                                            <p:txEl>
                                              <p:pRg st="0" end="0"/>
                                            </p:txEl>
                                          </p:spTgt>
                                        </p:tgtEl>
                                        <p:attrNameLst>
                                          <p:attrName>style.visibility</p:attrName>
                                        </p:attrNameLst>
                                      </p:cBhvr>
                                      <p:to>
                                        <p:strVal val="visible"/>
                                      </p:to>
                                    </p:set>
                                    <p:animEffect transition="in" filter="fade">
                                      <p:cBhvr>
                                        <p:cTn id="17" dur="500"/>
                                        <p:tgtEl>
                                          <p:spTgt spid="3789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891">
                                            <p:txEl>
                                              <p:pRg st="1" end="1"/>
                                            </p:txEl>
                                          </p:spTgt>
                                        </p:tgtEl>
                                        <p:attrNameLst>
                                          <p:attrName>style.visibility</p:attrName>
                                        </p:attrNameLst>
                                      </p:cBhvr>
                                      <p:to>
                                        <p:strVal val="visible"/>
                                      </p:to>
                                    </p:set>
                                    <p:animEffect transition="in" filter="fade">
                                      <p:cBhvr>
                                        <p:cTn id="22" dur="500"/>
                                        <p:tgtEl>
                                          <p:spTgt spid="3789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7891">
                                            <p:txEl>
                                              <p:pRg st="2" end="2"/>
                                            </p:txEl>
                                          </p:spTgt>
                                        </p:tgtEl>
                                        <p:attrNameLst>
                                          <p:attrName>style.visibility</p:attrName>
                                        </p:attrNameLst>
                                      </p:cBhvr>
                                      <p:to>
                                        <p:strVal val="visible"/>
                                      </p:to>
                                    </p:set>
                                    <p:animEffect transition="in" filter="fade">
                                      <p:cBhvr>
                                        <p:cTn id="27" dur="500"/>
                                        <p:tgtEl>
                                          <p:spTgt spid="3789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891">
                                            <p:txEl>
                                              <p:pRg st="3" end="3"/>
                                            </p:txEl>
                                          </p:spTgt>
                                        </p:tgtEl>
                                        <p:attrNameLst>
                                          <p:attrName>style.visibility</p:attrName>
                                        </p:attrNameLst>
                                      </p:cBhvr>
                                      <p:to>
                                        <p:strVal val="visible"/>
                                      </p:to>
                                    </p:set>
                                    <p:animEffect transition="in" filter="fade">
                                      <p:cBhvr>
                                        <p:cTn id="32" dur="500"/>
                                        <p:tgtEl>
                                          <p:spTgt spid="37891">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2882"/>
                                        </p:tgtEl>
                                        <p:attrNameLst>
                                          <p:attrName>style.visibility</p:attrName>
                                        </p:attrNameLst>
                                      </p:cBhvr>
                                      <p:to>
                                        <p:strVal val="visible"/>
                                      </p:to>
                                    </p:set>
                                    <p:animEffect transition="in" filter="fade">
                                      <p:cBhvr>
                                        <p:cTn id="37" dur="500"/>
                                        <p:tgtEl>
                                          <p:spTgt spid="122882"/>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22883"/>
                                        </p:tgtEl>
                                        <p:attrNameLst>
                                          <p:attrName>style.visibility</p:attrName>
                                        </p:attrNameLst>
                                      </p:cBhvr>
                                      <p:to>
                                        <p:strVal val="visible"/>
                                      </p:to>
                                    </p:set>
                                    <p:anim calcmode="lin" valueType="num">
                                      <p:cBhvr additive="base">
                                        <p:cTn id="42" dur="500" fill="hold"/>
                                        <p:tgtEl>
                                          <p:spTgt spid="122883"/>
                                        </p:tgtEl>
                                        <p:attrNameLst>
                                          <p:attrName>ppt_x</p:attrName>
                                        </p:attrNameLst>
                                      </p:cBhvr>
                                      <p:tavLst>
                                        <p:tav tm="0">
                                          <p:val>
                                            <p:strVal val="#ppt_x"/>
                                          </p:val>
                                        </p:tav>
                                        <p:tav tm="100000">
                                          <p:val>
                                            <p:strVal val="#ppt_x"/>
                                          </p:val>
                                        </p:tav>
                                      </p:tavLst>
                                    </p:anim>
                                    <p:anim calcmode="lin" valueType="num">
                                      <p:cBhvr additive="base">
                                        <p:cTn id="43" dur="500" fill="hold"/>
                                        <p:tgtEl>
                                          <p:spTgt spid="122883"/>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78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4" grpId="0" animBg="1"/>
      <p:bldP spid="37891" grpId="0" build="p"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0" y="0"/>
            <a:ext cx="9144000" cy="1143000"/>
          </a:xfrm>
          <a:solidFill>
            <a:schemeClr val="bg1"/>
          </a:solidFill>
          <a:ln w="76200" cap="flat">
            <a:solidFill>
              <a:schemeClr val="accent1"/>
            </a:solidFill>
          </a:ln>
        </p:spPr>
        <p:txBody>
          <a:bodyPr/>
          <a:lstStyle/>
          <a:p>
            <a:pPr>
              <a:defRPr/>
            </a:pPr>
            <a:r>
              <a:rPr lang="es-ES" sz="3600" b="1" i="1" dirty="0" smtClean="0">
                <a:solidFill>
                  <a:schemeClr val="tx2">
                    <a:lumMod val="40000"/>
                    <a:lumOff val="60000"/>
                  </a:schemeClr>
                </a:solidFill>
                <a:effectLst>
                  <a:outerShdw blurRad="38100" dist="38100" dir="2700000" algn="tl">
                    <a:srgbClr val="000000"/>
                  </a:outerShdw>
                </a:effectLst>
                <a:latin typeface="Arial" pitchFamily="34" charset="0"/>
              </a:rPr>
              <a:t>WMAN – </a:t>
            </a:r>
            <a:r>
              <a:rPr lang="es-ES" sz="2800" b="1" i="1" dirty="0" smtClean="0">
                <a:solidFill>
                  <a:schemeClr val="tx2">
                    <a:lumMod val="40000"/>
                    <a:lumOff val="60000"/>
                  </a:schemeClr>
                </a:solidFill>
                <a:effectLst>
                  <a:outerShdw blurRad="38100" dist="38100" dir="2700000" algn="tl">
                    <a:srgbClr val="000000"/>
                  </a:outerShdw>
                </a:effectLst>
                <a:latin typeface="Arial" pitchFamily="34" charset="0"/>
              </a:rPr>
              <a:t>Red de Área Metropolitana Inalámbrica</a:t>
            </a:r>
          </a:p>
        </p:txBody>
      </p:sp>
      <p:sp>
        <p:nvSpPr>
          <p:cNvPr id="38915" name="Rectangle 3"/>
          <p:cNvSpPr>
            <a:spLocks noGrp="1" noChangeArrowheads="1"/>
          </p:cNvSpPr>
          <p:nvPr>
            <p:ph type="body" idx="1"/>
          </p:nvPr>
        </p:nvSpPr>
        <p:spPr>
          <a:xfrm>
            <a:off x="0" y="1143000"/>
            <a:ext cx="9144000" cy="2971800"/>
          </a:xfrm>
          <a:solidFill>
            <a:schemeClr val="bg1"/>
          </a:solidFill>
          <a:ln w="76200" cap="flat">
            <a:solidFill>
              <a:schemeClr val="accent1"/>
            </a:solidFill>
          </a:ln>
        </p:spPr>
        <p:txBody>
          <a:bodyPr/>
          <a:lstStyle/>
          <a:p>
            <a:pPr algn="just">
              <a:lnSpc>
                <a:spcPct val="90000"/>
              </a:lnSpc>
              <a:spcBef>
                <a:spcPct val="0"/>
              </a:spcBef>
            </a:pPr>
            <a:r>
              <a:rPr lang="es-ES" sz="2400" b="1" i="1" dirty="0" smtClean="0">
                <a:solidFill>
                  <a:schemeClr val="tx2">
                    <a:lumMod val="40000"/>
                    <a:lumOff val="60000"/>
                  </a:schemeClr>
                </a:solidFill>
                <a:latin typeface="Arial" charset="0"/>
              </a:rPr>
              <a:t>Redes inalámbricas Ampliadas con la interconexión con otras redes, sobre todo con redes no inalámbricas.</a:t>
            </a:r>
          </a:p>
          <a:p>
            <a:pPr algn="just">
              <a:lnSpc>
                <a:spcPct val="90000"/>
              </a:lnSpc>
              <a:spcBef>
                <a:spcPct val="0"/>
              </a:spcBef>
            </a:pPr>
            <a:endParaRPr lang="es-ES" sz="2400" b="1" i="1" dirty="0" smtClean="0">
              <a:solidFill>
                <a:schemeClr val="tx2">
                  <a:lumMod val="40000"/>
                  <a:lumOff val="60000"/>
                </a:schemeClr>
              </a:solidFill>
              <a:latin typeface="Arial" charset="0"/>
            </a:endParaRPr>
          </a:p>
          <a:p>
            <a:pPr algn="just">
              <a:lnSpc>
                <a:spcPct val="90000"/>
              </a:lnSpc>
              <a:spcBef>
                <a:spcPct val="0"/>
              </a:spcBef>
            </a:pPr>
            <a:r>
              <a:rPr lang="es-ES" sz="2400" b="1" i="1" dirty="0" smtClean="0">
                <a:solidFill>
                  <a:schemeClr val="tx2">
                    <a:lumMod val="40000"/>
                    <a:lumOff val="60000"/>
                  </a:schemeClr>
                </a:solidFill>
                <a:latin typeface="Arial" charset="0"/>
              </a:rPr>
              <a:t>Con Antenas (direccionales u omnidireccionales) es posible conectar dos redes separadas por varios cientos de metros,  </a:t>
            </a:r>
            <a:r>
              <a:rPr lang="es-ES" sz="2400" b="1" i="1" dirty="0" smtClean="0">
                <a:solidFill>
                  <a:schemeClr val="tx2">
                    <a:lumMod val="40000"/>
                    <a:lumOff val="60000"/>
                  </a:schemeClr>
                </a:solidFill>
                <a:latin typeface="Arial" charset="0"/>
                <a:sym typeface="Wingdings 3"/>
              </a:rPr>
              <a:t> </a:t>
            </a:r>
            <a:r>
              <a:rPr lang="es-ES" sz="2400" b="1" i="1" dirty="0" smtClean="0">
                <a:solidFill>
                  <a:schemeClr val="tx2">
                    <a:lumMod val="40000"/>
                    <a:lumOff val="60000"/>
                  </a:schemeClr>
                </a:solidFill>
                <a:latin typeface="Arial" charset="0"/>
              </a:rPr>
              <a:t>dos redes locales situadas en dos edificios distintos.</a:t>
            </a:r>
          </a:p>
          <a:p>
            <a:pPr>
              <a:lnSpc>
                <a:spcPct val="90000"/>
              </a:lnSpc>
              <a:spcBef>
                <a:spcPct val="0"/>
              </a:spcBef>
            </a:pPr>
            <a:endParaRPr lang="es-ES" sz="2400" b="1" i="1" dirty="0" smtClean="0">
              <a:solidFill>
                <a:schemeClr val="accent1"/>
              </a:solidFill>
              <a:latin typeface="Arial" charset="0"/>
            </a:endParaRPr>
          </a:p>
        </p:txBody>
      </p:sp>
      <p:sp>
        <p:nvSpPr>
          <p:cNvPr id="38916" name="Rectangle 4"/>
          <p:cNvSpPr>
            <a:spLocks noChangeArrowheads="1"/>
          </p:cNvSpPr>
          <p:nvPr/>
        </p:nvSpPr>
        <p:spPr bwMode="auto">
          <a:xfrm>
            <a:off x="2786063" y="2732088"/>
            <a:ext cx="9144000" cy="0"/>
          </a:xfrm>
          <a:prstGeom prst="rect">
            <a:avLst/>
          </a:prstGeom>
          <a:noFill/>
          <a:ln w="9525">
            <a:noFill/>
            <a:miter lim="800000"/>
            <a:headEnd/>
            <a:tailEnd/>
          </a:ln>
        </p:spPr>
        <p:txBody>
          <a:bodyPr>
            <a:spAutoFit/>
          </a:bodyPr>
          <a:lstStyle/>
          <a:p>
            <a:pPr algn="l">
              <a:buFontTx/>
              <a:buNone/>
            </a:pPr>
            <a:endParaRPr lang="es-ES" b="0" i="0">
              <a:solidFill>
                <a:schemeClr val="tx1"/>
              </a:solidFill>
              <a:effectLst/>
              <a:latin typeface="Times New Roman" pitchFamily="18" charset="0"/>
            </a:endParaRPr>
          </a:p>
        </p:txBody>
      </p:sp>
      <p:pic>
        <p:nvPicPr>
          <p:cNvPr id="38917" name="Picture 5" descr="Figure 5: The use of directional antennas"/>
          <p:cNvPicPr>
            <a:picLocks noChangeAspect="1" noChangeArrowheads="1"/>
          </p:cNvPicPr>
          <p:nvPr/>
        </p:nvPicPr>
        <p:blipFill>
          <a:blip r:embed="rId3" r:link="rId4" cstate="print"/>
          <a:srcRect/>
          <a:stretch>
            <a:fillRect/>
          </a:stretch>
        </p:blipFill>
        <p:spPr bwMode="auto">
          <a:xfrm>
            <a:off x="6821" y="4258875"/>
            <a:ext cx="2779242" cy="2590800"/>
          </a:xfrm>
          <a:prstGeom prst="rect">
            <a:avLst/>
          </a:prstGeom>
          <a:solidFill>
            <a:schemeClr val="bg1"/>
          </a:solidFill>
          <a:ln w="76200">
            <a:solidFill>
              <a:schemeClr val="accent1"/>
            </a:solidFill>
            <a:miter lim="800000"/>
            <a:headEnd/>
            <a:tailEnd/>
          </a:ln>
        </p:spPr>
      </p:pic>
      <p:pic>
        <p:nvPicPr>
          <p:cNvPr id="12390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6136" y="4211250"/>
            <a:ext cx="3320806" cy="2638425"/>
          </a:xfrm>
          <a:prstGeom prst="rect">
            <a:avLst/>
          </a:prstGeom>
          <a:solidFill>
            <a:schemeClr val="bg1"/>
          </a:solidFill>
          <a:ln w="76200" cap="flat">
            <a:solidFill>
              <a:schemeClr val="accent1"/>
            </a:solidFill>
            <a:miter lim="800000"/>
            <a:headEnd/>
            <a:tailEnd/>
          </a:ln>
          <a:extLst/>
        </p:spPr>
      </p:pic>
      <p:pic>
        <p:nvPicPr>
          <p:cNvPr id="12390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4496" y="4258874"/>
            <a:ext cx="2847624" cy="2599125"/>
          </a:xfrm>
          <a:prstGeom prst="rect">
            <a:avLst/>
          </a:prstGeom>
          <a:solidFill>
            <a:schemeClr val="bg1"/>
          </a:solidFill>
          <a:ln w="76200" cap="flat">
            <a:solidFill>
              <a:schemeClr val="accent1"/>
            </a:solidFill>
            <a:miter lim="800000"/>
            <a:headEnd/>
            <a:tailEnd/>
          </a:ln>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9858"/>
                                        </p:tgtEl>
                                        <p:attrNameLst>
                                          <p:attrName>style.visibility</p:attrName>
                                        </p:attrNameLst>
                                      </p:cBhvr>
                                      <p:to>
                                        <p:strVal val="visible"/>
                                      </p:to>
                                    </p:set>
                                    <p:animEffect transition="in" filter="fade">
                                      <p:cBhvr>
                                        <p:cTn id="7" dur="500"/>
                                        <p:tgtEl>
                                          <p:spTgt spid="24985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8915">
                                            <p:bg/>
                                          </p:spTgt>
                                        </p:tgtEl>
                                        <p:attrNameLst>
                                          <p:attrName>style.visibility</p:attrName>
                                        </p:attrNameLst>
                                      </p:cBhvr>
                                      <p:to>
                                        <p:strVal val="visible"/>
                                      </p:to>
                                    </p:set>
                                    <p:anim calcmode="lin" valueType="num">
                                      <p:cBhvr additive="base">
                                        <p:cTn id="12" dur="500" fill="hold"/>
                                        <p:tgtEl>
                                          <p:spTgt spid="38915">
                                            <p:bg/>
                                          </p:spTgt>
                                        </p:tgtEl>
                                        <p:attrNameLst>
                                          <p:attrName>ppt_x</p:attrName>
                                        </p:attrNameLst>
                                      </p:cBhvr>
                                      <p:tavLst>
                                        <p:tav tm="0">
                                          <p:val>
                                            <p:strVal val="#ppt_x"/>
                                          </p:val>
                                        </p:tav>
                                        <p:tav tm="100000">
                                          <p:val>
                                            <p:strVal val="#ppt_x"/>
                                          </p:val>
                                        </p:tav>
                                      </p:tavLst>
                                    </p:anim>
                                    <p:anim calcmode="lin" valueType="num">
                                      <p:cBhvr additive="base">
                                        <p:cTn id="13" dur="500" fill="hold"/>
                                        <p:tgtEl>
                                          <p:spTgt spid="38915">
                                            <p:bg/>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8915">
                                            <p:txEl>
                                              <p:pRg st="0" end="0"/>
                                            </p:txEl>
                                          </p:spTgt>
                                        </p:tgtEl>
                                        <p:attrNameLst>
                                          <p:attrName>style.visibility</p:attrName>
                                        </p:attrNameLst>
                                      </p:cBhvr>
                                      <p:to>
                                        <p:strVal val="visible"/>
                                      </p:to>
                                    </p:set>
                                    <p:anim calcmode="lin" valueType="num">
                                      <p:cBhvr additive="base">
                                        <p:cTn id="18" dur="500" fill="hold"/>
                                        <p:tgtEl>
                                          <p:spTgt spid="3891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89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8915">
                                            <p:txEl>
                                              <p:pRg st="2" end="2"/>
                                            </p:txEl>
                                          </p:spTgt>
                                        </p:tgtEl>
                                        <p:attrNameLst>
                                          <p:attrName>style.visibility</p:attrName>
                                        </p:attrNameLst>
                                      </p:cBhvr>
                                      <p:to>
                                        <p:strVal val="visible"/>
                                      </p:to>
                                    </p:set>
                                    <p:anim calcmode="lin" valueType="num">
                                      <p:cBhvr additive="base">
                                        <p:cTn id="24" dur="500" fill="hold"/>
                                        <p:tgtEl>
                                          <p:spTgt spid="38915">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89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8917"/>
                                        </p:tgtEl>
                                        <p:attrNameLst>
                                          <p:attrName>style.visibility</p:attrName>
                                        </p:attrNameLst>
                                      </p:cBhvr>
                                      <p:to>
                                        <p:strVal val="visible"/>
                                      </p:to>
                                    </p:set>
                                    <p:animEffect transition="in" filter="fade">
                                      <p:cBhvr>
                                        <p:cTn id="30" dur="500"/>
                                        <p:tgtEl>
                                          <p:spTgt spid="38917"/>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390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39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8" grpId="0" animBg="1"/>
      <p:bldP spid="38915" grpId="0" build="p"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1026"/>
          <p:cNvSpPr>
            <a:spLocks noGrp="1" noChangeArrowheads="1"/>
          </p:cNvSpPr>
          <p:nvPr>
            <p:ph type="title"/>
          </p:nvPr>
        </p:nvSpPr>
        <p:spPr>
          <a:xfrm>
            <a:off x="997818" y="0"/>
            <a:ext cx="7772400" cy="922784"/>
          </a:xfrm>
          <a:solidFill>
            <a:schemeClr val="bg1"/>
          </a:solidFill>
          <a:ln w="76200" cap="flat">
            <a:solidFill>
              <a:schemeClr val="accent1"/>
            </a:solidFill>
          </a:ln>
        </p:spPr>
        <p:txBody>
          <a:bodyPr/>
          <a:lstStyle/>
          <a:p>
            <a:pPr>
              <a:defRPr/>
            </a:pPr>
            <a:r>
              <a:rPr lang="es-ES" sz="4800" i="1" dirty="0" smtClean="0">
                <a:solidFill>
                  <a:schemeClr val="accent1"/>
                </a:solidFill>
                <a:effectLst>
                  <a:outerShdw blurRad="38100" dist="38100" dir="2700000" algn="tl">
                    <a:srgbClr val="000000"/>
                  </a:outerShdw>
                </a:effectLst>
                <a:latin typeface="Tahoma" pitchFamily="34" charset="0"/>
              </a:rPr>
              <a:t>Bridge Inalámbrico</a:t>
            </a:r>
          </a:p>
        </p:txBody>
      </p:sp>
      <p:sp>
        <p:nvSpPr>
          <p:cNvPr id="52227" name="Rectangle 1027"/>
          <p:cNvSpPr>
            <a:spLocks noGrp="1" noChangeArrowheads="1"/>
          </p:cNvSpPr>
          <p:nvPr>
            <p:ph type="body" idx="1"/>
          </p:nvPr>
        </p:nvSpPr>
        <p:spPr>
          <a:xfrm>
            <a:off x="0" y="895574"/>
            <a:ext cx="8770218" cy="5962426"/>
          </a:xfrm>
          <a:solidFill>
            <a:schemeClr val="accent2"/>
          </a:solidFill>
          <a:ln w="57150"/>
        </p:spPr>
        <p:txBody>
          <a:bodyPr/>
          <a:lstStyle/>
          <a:p>
            <a:pPr algn="just">
              <a:lnSpc>
                <a:spcPct val="90000"/>
              </a:lnSpc>
            </a:pPr>
            <a:r>
              <a:rPr lang="es-ES" sz="2400" b="1" i="1" dirty="0" smtClean="0">
                <a:solidFill>
                  <a:schemeClr val="tx2">
                    <a:lumMod val="40000"/>
                    <a:lumOff val="60000"/>
                  </a:schemeClr>
                </a:solidFill>
                <a:effectLst>
                  <a:outerShdw blurRad="38100" dist="38100" dir="2700000" algn="tl">
                    <a:srgbClr val="000000">
                      <a:alpha val="43137"/>
                    </a:srgbClr>
                  </a:outerShdw>
                </a:effectLst>
                <a:latin typeface="Verdana" pitchFamily="34" charset="0"/>
              </a:rPr>
              <a:t>Dispositivo que conecta y pasa paquetes entre dos segmentos de red. </a:t>
            </a:r>
          </a:p>
          <a:p>
            <a:pPr algn="just">
              <a:lnSpc>
                <a:spcPct val="90000"/>
              </a:lnSpc>
            </a:pPr>
            <a:r>
              <a:rPr lang="es-ES" sz="2400" b="1" i="1" dirty="0" smtClean="0">
                <a:solidFill>
                  <a:schemeClr val="tx2">
                    <a:lumMod val="40000"/>
                    <a:lumOff val="60000"/>
                  </a:schemeClr>
                </a:solidFill>
                <a:effectLst>
                  <a:outerShdw blurRad="38100" dist="38100" dir="2700000" algn="tl">
                    <a:srgbClr val="000000">
                      <a:alpha val="43137"/>
                    </a:srgbClr>
                  </a:outerShdw>
                </a:effectLst>
                <a:latin typeface="Verdana" pitchFamily="34" charset="0"/>
              </a:rPr>
              <a:t>Mismo protocolo de comunicaciones.</a:t>
            </a:r>
          </a:p>
          <a:p>
            <a:pPr algn="just">
              <a:lnSpc>
                <a:spcPct val="90000"/>
              </a:lnSpc>
            </a:pPr>
            <a:r>
              <a:rPr lang="es-ES" sz="2400" b="1" i="1" dirty="0" smtClean="0">
                <a:solidFill>
                  <a:schemeClr val="tx2">
                    <a:lumMod val="40000"/>
                    <a:lumOff val="60000"/>
                  </a:schemeClr>
                </a:solidFill>
                <a:effectLst>
                  <a:outerShdw blurRad="38100" dist="38100" dir="2700000" algn="tl">
                    <a:srgbClr val="000000">
                      <a:alpha val="43137"/>
                    </a:srgbClr>
                  </a:outerShdw>
                </a:effectLst>
                <a:latin typeface="Verdana" pitchFamily="34" charset="0"/>
              </a:rPr>
              <a:t>Opera en la capa de datos-enlaces del modelo de  OSI. </a:t>
            </a:r>
          </a:p>
          <a:p>
            <a:pPr algn="just">
              <a:lnSpc>
                <a:spcPct val="90000"/>
              </a:lnSpc>
            </a:pPr>
            <a:r>
              <a:rPr lang="es-ES" sz="2400" b="1" i="1" dirty="0" smtClean="0">
                <a:solidFill>
                  <a:schemeClr val="tx2">
                    <a:lumMod val="40000"/>
                    <a:lumOff val="60000"/>
                  </a:schemeClr>
                </a:solidFill>
                <a:effectLst>
                  <a:outerShdw blurRad="38100" dist="38100" dir="2700000" algn="tl">
                    <a:srgbClr val="000000">
                      <a:alpha val="43137"/>
                    </a:srgbClr>
                  </a:outerShdw>
                </a:effectLst>
                <a:latin typeface="Verdana" pitchFamily="34" charset="0"/>
              </a:rPr>
              <a:t>Filtrará, hacia adelante, o dejará </a:t>
            </a:r>
            <a:r>
              <a:rPr lang="es-ES" sz="2400" b="1" i="1" dirty="0" err="1" smtClean="0">
                <a:solidFill>
                  <a:schemeClr val="tx2">
                    <a:lumMod val="40000"/>
                    <a:lumOff val="60000"/>
                  </a:schemeClr>
                </a:solidFill>
                <a:effectLst>
                  <a:outerShdw blurRad="38100" dist="38100" dir="2700000" algn="tl">
                    <a:srgbClr val="000000">
                      <a:alpha val="43137"/>
                    </a:srgbClr>
                  </a:outerShdw>
                </a:effectLst>
                <a:latin typeface="Verdana" pitchFamily="34" charset="0"/>
              </a:rPr>
              <a:t>fluír</a:t>
            </a:r>
            <a:r>
              <a:rPr lang="es-ES" sz="2400" b="1" i="1" dirty="0" smtClean="0">
                <a:solidFill>
                  <a:schemeClr val="tx2">
                    <a:lumMod val="40000"/>
                    <a:lumOff val="60000"/>
                  </a:schemeClr>
                </a:solidFill>
                <a:effectLst>
                  <a:outerShdw blurRad="38100" dist="38100" dir="2700000" algn="tl">
                    <a:srgbClr val="000000">
                      <a:alpha val="43137"/>
                    </a:srgbClr>
                  </a:outerShdw>
                </a:effectLst>
                <a:latin typeface="Verdana" pitchFamily="34" charset="0"/>
              </a:rPr>
              <a:t> un paquete entrante en función de la dirección de control de acceso de medio (MAC) del paquete.</a:t>
            </a:r>
          </a:p>
        </p:txBody>
      </p:sp>
      <p:pic>
        <p:nvPicPr>
          <p:cNvPr id="52228" name="Picture 1028" descr="Wireless%20Bridge%20Graphic"/>
          <p:cNvPicPr>
            <a:picLocks noChangeAspect="1" noChangeArrowheads="1"/>
          </p:cNvPicPr>
          <p:nvPr/>
        </p:nvPicPr>
        <p:blipFill>
          <a:blip r:embed="rId2" cstate="print"/>
          <a:srcRect/>
          <a:stretch>
            <a:fillRect/>
          </a:stretch>
        </p:blipFill>
        <p:spPr bwMode="auto">
          <a:xfrm>
            <a:off x="539552" y="4104604"/>
            <a:ext cx="2835474" cy="2371032"/>
          </a:xfrm>
          <a:prstGeom prst="rect">
            <a:avLst/>
          </a:prstGeom>
          <a:noFill/>
          <a:ln w="9525">
            <a:noFill/>
            <a:miter lim="800000"/>
            <a:headEnd/>
            <a:tailEnd/>
          </a:ln>
        </p:spPr>
      </p:pic>
      <p:pic>
        <p:nvPicPr>
          <p:cNvPr id="1198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4046761"/>
            <a:ext cx="4536504"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52227">
                                            <p:bg/>
                                          </p:spTgt>
                                        </p:tgtEl>
                                        <p:attrNameLst>
                                          <p:attrName>style.visibility</p:attrName>
                                        </p:attrNameLst>
                                      </p:cBhvr>
                                      <p:to>
                                        <p:strVal val="visible"/>
                                      </p:to>
                                    </p:set>
                                    <p:animEffect transition="in" filter="wheel(1)">
                                      <p:cBhvr>
                                        <p:cTn id="11" dur="2000"/>
                                        <p:tgtEl>
                                          <p:spTgt spid="52227">
                                            <p:bg/>
                                          </p:spTgt>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52227">
                                            <p:txEl>
                                              <p:pRg st="0" end="0"/>
                                            </p:txEl>
                                          </p:spTgt>
                                        </p:tgtEl>
                                        <p:attrNameLst>
                                          <p:attrName>style.visibility</p:attrName>
                                        </p:attrNameLst>
                                      </p:cBhvr>
                                      <p:to>
                                        <p:strVal val="visible"/>
                                      </p:to>
                                    </p:set>
                                    <p:animEffect transition="in" filter="wheel(1)">
                                      <p:cBhvr>
                                        <p:cTn id="16" dur="2000"/>
                                        <p:tgtEl>
                                          <p:spTgt spid="5222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52227">
                                            <p:txEl>
                                              <p:pRg st="1" end="1"/>
                                            </p:txEl>
                                          </p:spTgt>
                                        </p:tgtEl>
                                        <p:attrNameLst>
                                          <p:attrName>style.visibility</p:attrName>
                                        </p:attrNameLst>
                                      </p:cBhvr>
                                      <p:to>
                                        <p:strVal val="visible"/>
                                      </p:to>
                                    </p:set>
                                    <p:animEffect transition="in" filter="wheel(1)">
                                      <p:cBhvr>
                                        <p:cTn id="21" dur="2000"/>
                                        <p:tgtEl>
                                          <p:spTgt spid="52227">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52227">
                                            <p:txEl>
                                              <p:pRg st="2" end="2"/>
                                            </p:txEl>
                                          </p:spTgt>
                                        </p:tgtEl>
                                        <p:attrNameLst>
                                          <p:attrName>style.visibility</p:attrName>
                                        </p:attrNameLst>
                                      </p:cBhvr>
                                      <p:to>
                                        <p:strVal val="visible"/>
                                      </p:to>
                                    </p:set>
                                    <p:animEffect transition="in" filter="wheel(1)">
                                      <p:cBhvr>
                                        <p:cTn id="26" dur="2000"/>
                                        <p:tgtEl>
                                          <p:spTgt spid="52227">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52227">
                                            <p:txEl>
                                              <p:pRg st="3" end="3"/>
                                            </p:txEl>
                                          </p:spTgt>
                                        </p:tgtEl>
                                        <p:attrNameLst>
                                          <p:attrName>style.visibility</p:attrName>
                                        </p:attrNameLst>
                                      </p:cBhvr>
                                      <p:to>
                                        <p:strVal val="visible"/>
                                      </p:to>
                                    </p:set>
                                    <p:animEffect transition="in" filter="wheel(1)">
                                      <p:cBhvr>
                                        <p:cTn id="31" dur="2000"/>
                                        <p:tgtEl>
                                          <p:spTgt spid="52227">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2228"/>
                                        </p:tgtEl>
                                        <p:attrNameLst>
                                          <p:attrName>style.visibility</p:attrName>
                                        </p:attrNameLst>
                                      </p:cBhvr>
                                      <p:to>
                                        <p:strVal val="visible"/>
                                      </p:to>
                                    </p:set>
                                    <p:animEffect transition="in" filter="fade">
                                      <p:cBhvr>
                                        <p:cTn id="36" dur="500"/>
                                        <p:tgtEl>
                                          <p:spTgt spid="52228"/>
                                        </p:tgtEl>
                                      </p:cBhvr>
                                    </p:animEffect>
                                  </p:childTnLst>
                                </p:cTn>
                              </p:par>
                              <p:par>
                                <p:cTn id="37" presetID="2" presetClass="entr" presetSubtype="4" fill="hold" nodeType="withEffect">
                                  <p:stCondLst>
                                    <p:cond delay="0"/>
                                  </p:stCondLst>
                                  <p:childTnLst>
                                    <p:set>
                                      <p:cBhvr>
                                        <p:cTn id="38" dur="1" fill="hold">
                                          <p:stCondLst>
                                            <p:cond delay="0"/>
                                          </p:stCondLst>
                                        </p:cTn>
                                        <p:tgtEl>
                                          <p:spTgt spid="119810"/>
                                        </p:tgtEl>
                                        <p:attrNameLst>
                                          <p:attrName>style.visibility</p:attrName>
                                        </p:attrNameLst>
                                      </p:cBhvr>
                                      <p:to>
                                        <p:strVal val="visible"/>
                                      </p:to>
                                    </p:set>
                                    <p:anim calcmode="lin" valueType="num">
                                      <p:cBhvr additive="base">
                                        <p:cTn id="39" dur="500" fill="hold"/>
                                        <p:tgtEl>
                                          <p:spTgt spid="119810"/>
                                        </p:tgtEl>
                                        <p:attrNameLst>
                                          <p:attrName>ppt_x</p:attrName>
                                        </p:attrNameLst>
                                      </p:cBhvr>
                                      <p:tavLst>
                                        <p:tav tm="0">
                                          <p:val>
                                            <p:strVal val="#ppt_x"/>
                                          </p:val>
                                        </p:tav>
                                        <p:tav tm="100000">
                                          <p:val>
                                            <p:strVal val="#ppt_x"/>
                                          </p:val>
                                        </p:tav>
                                      </p:tavLst>
                                    </p:anim>
                                    <p:anim calcmode="lin" valueType="num">
                                      <p:cBhvr additive="base">
                                        <p:cTn id="40" dur="500" fill="hold"/>
                                        <p:tgtEl>
                                          <p:spTgt spid="1198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2" grpId="0" animBg="1"/>
      <p:bldP spid="52227" grpId="0" build="p"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0" y="0"/>
            <a:ext cx="9144000" cy="1143000"/>
          </a:xfrm>
          <a:solidFill>
            <a:schemeClr val="bg1"/>
          </a:solidFill>
          <a:ln w="76200" cap="flat">
            <a:solidFill>
              <a:schemeClr val="accent1"/>
            </a:solidFill>
            <a:miter lim="800000"/>
            <a:headEnd/>
            <a:tailEnd/>
          </a:ln>
        </p:spPr>
        <p:txBody>
          <a:bodyPr vert="horz" wrap="square" lIns="91440" tIns="45720" rIns="91440" bIns="45720" numCol="1" anchor="ctr" anchorCtr="0" compatLnSpc="1">
            <a:prstTxWarp prst="textNoShape">
              <a:avLst/>
            </a:prstTxWarp>
          </a:bodyPr>
          <a:lstStyle/>
          <a:p>
            <a:r>
              <a:rPr lang="es-ES" sz="3200" i="1">
                <a:solidFill>
                  <a:schemeClr val="accent1"/>
                </a:solidFill>
                <a:effectLst>
                  <a:outerShdw blurRad="38100" dist="38100" dir="2700000" algn="tl">
                    <a:srgbClr val="000000"/>
                  </a:outerShdw>
                </a:effectLst>
                <a:latin typeface="Tahoma" pitchFamily="34" charset="0"/>
              </a:rPr>
              <a:t>WMAN – Red de Área Metropolitana Inalámbrica</a:t>
            </a:r>
          </a:p>
        </p:txBody>
      </p:sp>
      <p:sp>
        <p:nvSpPr>
          <p:cNvPr id="39939" name="Rectangle 3"/>
          <p:cNvSpPr>
            <a:spLocks noGrp="1" noChangeArrowheads="1"/>
          </p:cNvSpPr>
          <p:nvPr>
            <p:ph type="body" idx="1"/>
          </p:nvPr>
        </p:nvSpPr>
        <p:spPr>
          <a:xfrm>
            <a:off x="0" y="1219200"/>
            <a:ext cx="9144000" cy="1129680"/>
          </a:xfrm>
          <a:solidFill>
            <a:schemeClr val="bg1"/>
          </a:solidFill>
          <a:ln w="76200" cap="flat">
            <a:solidFill>
              <a:schemeClr val="accent1"/>
            </a:solidFill>
          </a:ln>
        </p:spPr>
        <p:txBody>
          <a:bodyPr/>
          <a:lstStyle/>
          <a:p>
            <a:pPr marL="0" indent="0">
              <a:lnSpc>
                <a:spcPct val="90000"/>
              </a:lnSpc>
              <a:spcBef>
                <a:spcPct val="0"/>
              </a:spcBef>
              <a:buFontTx/>
              <a:buNone/>
            </a:pPr>
            <a:r>
              <a:rPr lang="es-AR" sz="2400" b="1" i="1" dirty="0" smtClean="0">
                <a:solidFill>
                  <a:schemeClr val="accent1"/>
                </a:solidFill>
                <a:latin typeface="Arial" charset="0"/>
              </a:rPr>
              <a:t>Un ejemplo de WMAN seria un campus universitarios de cientos de metros interconectado de manera inalámbrica utilizando microondas.</a:t>
            </a:r>
            <a:endParaRPr lang="es-ES" sz="2400" b="1" i="1" dirty="0" smtClean="0">
              <a:solidFill>
                <a:schemeClr val="accent1"/>
              </a:solidFill>
              <a:latin typeface="Arial" charset="0"/>
            </a:endParaRPr>
          </a:p>
        </p:txBody>
      </p:sp>
      <p:sp>
        <p:nvSpPr>
          <p:cNvPr id="39940" name="Rectangle 4"/>
          <p:cNvSpPr>
            <a:spLocks noChangeArrowheads="1"/>
          </p:cNvSpPr>
          <p:nvPr/>
        </p:nvSpPr>
        <p:spPr bwMode="auto">
          <a:xfrm>
            <a:off x="2786063" y="2732088"/>
            <a:ext cx="9144000" cy="0"/>
          </a:xfrm>
          <a:prstGeom prst="rect">
            <a:avLst/>
          </a:prstGeom>
          <a:noFill/>
          <a:ln w="9525">
            <a:noFill/>
            <a:miter lim="800000"/>
            <a:headEnd/>
            <a:tailEnd/>
          </a:ln>
        </p:spPr>
        <p:txBody>
          <a:bodyPr>
            <a:spAutoFit/>
          </a:bodyPr>
          <a:lstStyle/>
          <a:p>
            <a:pPr algn="l">
              <a:buFontTx/>
              <a:buNone/>
            </a:pPr>
            <a:endParaRPr lang="es-ES" b="0" i="0">
              <a:solidFill>
                <a:schemeClr val="tx1"/>
              </a:solidFill>
              <a:effectLst/>
              <a:latin typeface="Times New Roman" pitchFamily="18" charset="0"/>
            </a:endParaRPr>
          </a:p>
        </p:txBody>
      </p:sp>
      <p:sp>
        <p:nvSpPr>
          <p:cNvPr id="39941" name="Rectangle 5"/>
          <p:cNvSpPr>
            <a:spLocks noChangeArrowheads="1"/>
          </p:cNvSpPr>
          <p:nvPr/>
        </p:nvSpPr>
        <p:spPr bwMode="auto">
          <a:xfrm>
            <a:off x="1905000" y="1757363"/>
            <a:ext cx="9144000" cy="0"/>
          </a:xfrm>
          <a:prstGeom prst="rect">
            <a:avLst/>
          </a:prstGeom>
          <a:noFill/>
          <a:ln w="9525">
            <a:noFill/>
            <a:miter lim="800000"/>
            <a:headEnd/>
            <a:tailEnd/>
          </a:ln>
        </p:spPr>
        <p:txBody>
          <a:bodyPr>
            <a:spAutoFit/>
          </a:bodyPr>
          <a:lstStyle/>
          <a:p>
            <a:pPr algn="l">
              <a:buFontTx/>
              <a:buNone/>
            </a:pPr>
            <a:endParaRPr lang="es-ES" b="0" i="0">
              <a:solidFill>
                <a:schemeClr val="tx1"/>
              </a:solidFill>
              <a:effectLst/>
              <a:latin typeface="Times New Roman" pitchFamily="18" charset="0"/>
            </a:endParaRPr>
          </a:p>
        </p:txBody>
      </p:sp>
      <p:pic>
        <p:nvPicPr>
          <p:cNvPr id="39942" name="Picture 6" descr="Conexión inalámbrica de edificio a edificio"/>
          <p:cNvPicPr>
            <a:picLocks noChangeAspect="1" noChangeArrowheads="1"/>
          </p:cNvPicPr>
          <p:nvPr/>
        </p:nvPicPr>
        <p:blipFill>
          <a:blip r:embed="rId2" cstate="print"/>
          <a:srcRect/>
          <a:stretch>
            <a:fillRect/>
          </a:stretch>
        </p:blipFill>
        <p:spPr bwMode="auto">
          <a:xfrm>
            <a:off x="0" y="2492895"/>
            <a:ext cx="9144000" cy="4336933"/>
          </a:xfrm>
          <a:prstGeom prst="rect">
            <a:avLst/>
          </a:prstGeom>
          <a:solidFill>
            <a:schemeClr val="bg1"/>
          </a:solidFill>
          <a:ln w="76200">
            <a:solidFill>
              <a:schemeClr val="accent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0882"/>
                                        </p:tgtEl>
                                        <p:attrNameLst>
                                          <p:attrName>style.visibility</p:attrName>
                                        </p:attrNameLst>
                                      </p:cBhvr>
                                      <p:to>
                                        <p:strVal val="visible"/>
                                      </p:to>
                                    </p:set>
                                    <p:animEffect transition="in" filter="fade">
                                      <p:cBhvr>
                                        <p:cTn id="7" dur="500"/>
                                        <p:tgtEl>
                                          <p:spTgt spid="25088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9939">
                                            <p:bg/>
                                          </p:spTgt>
                                        </p:tgtEl>
                                        <p:attrNameLst>
                                          <p:attrName>style.visibility</p:attrName>
                                        </p:attrNameLst>
                                      </p:cBhvr>
                                      <p:to>
                                        <p:strVal val="visible"/>
                                      </p:to>
                                    </p:set>
                                    <p:anim calcmode="lin" valueType="num">
                                      <p:cBhvr additive="base">
                                        <p:cTn id="12" dur="500" fill="hold"/>
                                        <p:tgtEl>
                                          <p:spTgt spid="39939">
                                            <p:bg/>
                                          </p:spTgt>
                                        </p:tgtEl>
                                        <p:attrNameLst>
                                          <p:attrName>ppt_x</p:attrName>
                                        </p:attrNameLst>
                                      </p:cBhvr>
                                      <p:tavLst>
                                        <p:tav tm="0">
                                          <p:val>
                                            <p:strVal val="#ppt_x"/>
                                          </p:val>
                                        </p:tav>
                                        <p:tav tm="100000">
                                          <p:val>
                                            <p:strVal val="#ppt_x"/>
                                          </p:val>
                                        </p:tav>
                                      </p:tavLst>
                                    </p:anim>
                                    <p:anim calcmode="lin" valueType="num">
                                      <p:cBhvr additive="base">
                                        <p:cTn id="13" dur="500" fill="hold"/>
                                        <p:tgtEl>
                                          <p:spTgt spid="39939">
                                            <p:bg/>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9939">
                                            <p:txEl>
                                              <p:pRg st="0" end="0"/>
                                            </p:txEl>
                                          </p:spTgt>
                                        </p:tgtEl>
                                        <p:attrNameLst>
                                          <p:attrName>style.visibility</p:attrName>
                                        </p:attrNameLst>
                                      </p:cBhvr>
                                      <p:to>
                                        <p:strVal val="visible"/>
                                      </p:to>
                                    </p:set>
                                    <p:anim calcmode="lin" valueType="num">
                                      <p:cBhvr additive="base">
                                        <p:cTn id="18" dur="500" fill="hold"/>
                                        <p:tgtEl>
                                          <p:spTgt spid="39939">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99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9942"/>
                                        </p:tgtEl>
                                        <p:attrNameLst>
                                          <p:attrName>style.visibility</p:attrName>
                                        </p:attrNameLst>
                                      </p:cBhvr>
                                      <p:to>
                                        <p:strVal val="visible"/>
                                      </p:to>
                                    </p:set>
                                    <p:animEffect transition="in" filter="fade">
                                      <p:cBhvr>
                                        <p:cTn id="24" dur="500"/>
                                        <p:tgtEl>
                                          <p:spTgt spid="39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2" grpId="0" animBg="1"/>
      <p:bldP spid="39939" grpId="0" build="p"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457200" y="304800"/>
            <a:ext cx="8382000" cy="1143000"/>
          </a:xfrm>
          <a:solidFill>
            <a:schemeClr val="bg1"/>
          </a:solidFill>
          <a:ln w="76200" cap="flat">
            <a:solidFill>
              <a:schemeClr val="accent1"/>
            </a:solidFill>
          </a:ln>
        </p:spPr>
        <p:txBody>
          <a:bodyPr/>
          <a:lstStyle/>
          <a:p>
            <a:pPr>
              <a:defRPr/>
            </a:pPr>
            <a:r>
              <a:rPr lang="es-ES" sz="2800" b="1" i="1" smtClean="0">
                <a:solidFill>
                  <a:schemeClr val="accent1"/>
                </a:solidFill>
                <a:effectLst>
                  <a:outerShdw blurRad="38100" dist="38100" dir="2700000" algn="tl">
                    <a:srgbClr val="000000"/>
                  </a:outerShdw>
                </a:effectLst>
                <a:latin typeface="Arial" pitchFamily="34" charset="0"/>
              </a:rPr>
              <a:t>WMAN – Red de Área Metropolitana Inalámbrica</a:t>
            </a:r>
            <a:endParaRPr lang="es-ES_tradnl" sz="2800" b="1" i="1" smtClean="0">
              <a:solidFill>
                <a:schemeClr val="accent1"/>
              </a:solidFill>
              <a:effectLst>
                <a:outerShdw blurRad="38100" dist="38100" dir="2700000" algn="tl">
                  <a:srgbClr val="000000"/>
                </a:outerShdw>
              </a:effectLst>
              <a:latin typeface="Arial" pitchFamily="34" charset="0"/>
            </a:endParaRPr>
          </a:p>
        </p:txBody>
      </p:sp>
      <p:pic>
        <p:nvPicPr>
          <p:cNvPr id="40963" name="Picture 3" descr="esquema7"/>
          <p:cNvPicPr>
            <a:picLocks noChangeAspect="1" noChangeArrowheads="1"/>
          </p:cNvPicPr>
          <p:nvPr/>
        </p:nvPicPr>
        <p:blipFill>
          <a:blip r:embed="rId2" cstate="print"/>
          <a:srcRect/>
          <a:stretch>
            <a:fillRect/>
          </a:stretch>
        </p:blipFill>
        <p:spPr bwMode="auto">
          <a:xfrm>
            <a:off x="304800" y="1676400"/>
            <a:ext cx="8534400" cy="4876800"/>
          </a:xfrm>
          <a:prstGeom prst="rect">
            <a:avLst/>
          </a:prstGeom>
          <a:solidFill>
            <a:schemeClr val="tx2">
              <a:lumMod val="75000"/>
            </a:schemeClr>
          </a:solidFill>
          <a:ln w="76200">
            <a:solidFill>
              <a:schemeClr val="tx2">
                <a:lumMod val="75000"/>
              </a:schemeClr>
            </a:solidFill>
            <a:miter lim="800000"/>
            <a:headEnd/>
            <a:tailEnd/>
          </a:ln>
        </p:spPr>
      </p:pic>
      <p:pic>
        <p:nvPicPr>
          <p:cNvPr id="1198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3908" y="4005064"/>
            <a:ext cx="1656184" cy="2160240"/>
          </a:xfrm>
          <a:prstGeom prst="rect">
            <a:avLst/>
          </a:prstGeom>
          <a:solidFill>
            <a:schemeClr val="tx2">
              <a:lumMod val="75000"/>
            </a:schemeClr>
          </a:solidFill>
          <a:ln w="76200">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0210"/>
                                        </p:tgtEl>
                                        <p:attrNameLst>
                                          <p:attrName>style.visibility</p:attrName>
                                        </p:attrNameLst>
                                      </p:cBhvr>
                                      <p:to>
                                        <p:strVal val="visible"/>
                                      </p:to>
                                    </p:set>
                                    <p:animEffect transition="in" filter="fade">
                                      <p:cBhvr>
                                        <p:cTn id="7" dur="500"/>
                                        <p:tgtEl>
                                          <p:spTgt spid="3502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0963"/>
                                        </p:tgtEl>
                                        <p:attrNameLst>
                                          <p:attrName>style.visibility</p:attrName>
                                        </p:attrNameLst>
                                      </p:cBhvr>
                                      <p:to>
                                        <p:strVal val="visible"/>
                                      </p:to>
                                    </p:set>
                                    <p:anim calcmode="lin" valueType="num">
                                      <p:cBhvr additive="base">
                                        <p:cTn id="12" dur="500" fill="hold"/>
                                        <p:tgtEl>
                                          <p:spTgt spid="40963"/>
                                        </p:tgtEl>
                                        <p:attrNameLst>
                                          <p:attrName>ppt_x</p:attrName>
                                        </p:attrNameLst>
                                      </p:cBhvr>
                                      <p:tavLst>
                                        <p:tav tm="0">
                                          <p:val>
                                            <p:strVal val="#ppt_x"/>
                                          </p:val>
                                        </p:tav>
                                        <p:tav tm="100000">
                                          <p:val>
                                            <p:strVal val="#ppt_x"/>
                                          </p:val>
                                        </p:tav>
                                      </p:tavLst>
                                    </p:anim>
                                    <p:anim calcmode="lin" valueType="num">
                                      <p:cBhvr additive="base">
                                        <p:cTn id="13" dur="500" fill="hold"/>
                                        <p:tgtEl>
                                          <p:spTgt spid="40963"/>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19810"/>
                                        </p:tgtEl>
                                        <p:attrNameLst>
                                          <p:attrName>style.visibility</p:attrName>
                                        </p:attrNameLst>
                                      </p:cBhvr>
                                      <p:to>
                                        <p:strVal val="visible"/>
                                      </p:to>
                                    </p:set>
                                    <p:anim calcmode="lin" valueType="num">
                                      <p:cBhvr additive="base">
                                        <p:cTn id="16" dur="500" fill="hold"/>
                                        <p:tgtEl>
                                          <p:spTgt spid="119810"/>
                                        </p:tgtEl>
                                        <p:attrNameLst>
                                          <p:attrName>ppt_x</p:attrName>
                                        </p:attrNameLst>
                                      </p:cBhvr>
                                      <p:tavLst>
                                        <p:tav tm="0">
                                          <p:val>
                                            <p:strVal val="#ppt_x"/>
                                          </p:val>
                                        </p:tav>
                                        <p:tav tm="100000">
                                          <p:val>
                                            <p:strVal val="#ppt_x"/>
                                          </p:val>
                                        </p:tav>
                                      </p:tavLst>
                                    </p:anim>
                                    <p:anim calcmode="lin" valueType="num">
                                      <p:cBhvr additive="base">
                                        <p:cTn id="17" dur="500" fill="hold"/>
                                        <p:tgtEl>
                                          <p:spTgt spid="1198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1371600" y="381000"/>
            <a:ext cx="7391400" cy="1143000"/>
          </a:xfrm>
          <a:solidFill>
            <a:schemeClr val="bg1"/>
          </a:solidFill>
          <a:ln w="76200">
            <a:solidFill>
              <a:srgbClr val="008000"/>
            </a:solidFill>
          </a:ln>
        </p:spPr>
        <p:txBody>
          <a:bodyPr/>
          <a:lstStyle/>
          <a:p>
            <a:pPr>
              <a:defRPr/>
            </a:pPr>
            <a:r>
              <a:rPr lang="es-ES_tradnl" b="1" i="1" dirty="0" smtClean="0">
                <a:effectLst>
                  <a:outerShdw blurRad="38100" dist="38100" dir="2700000" algn="tl">
                    <a:srgbClr val="000000"/>
                  </a:outerShdw>
                </a:effectLst>
                <a:latin typeface="Arial" pitchFamily="34" charset="0"/>
              </a:rPr>
              <a:t>Radiocomunicaciones</a:t>
            </a:r>
          </a:p>
        </p:txBody>
      </p:sp>
      <p:sp>
        <p:nvSpPr>
          <p:cNvPr id="7171" name="Rectangle 3"/>
          <p:cNvSpPr>
            <a:spLocks noGrp="1" noChangeArrowheads="1"/>
          </p:cNvSpPr>
          <p:nvPr>
            <p:ph type="body" idx="1"/>
          </p:nvPr>
        </p:nvSpPr>
        <p:spPr>
          <a:xfrm>
            <a:off x="633413" y="1905000"/>
            <a:ext cx="8299450" cy="4648200"/>
          </a:xfrm>
          <a:solidFill>
            <a:schemeClr val="bg1"/>
          </a:solidFill>
          <a:ln w="76200">
            <a:solidFill>
              <a:schemeClr val="accent1"/>
            </a:solidFill>
          </a:ln>
        </p:spPr>
        <p:txBody>
          <a:bodyPr/>
          <a:lstStyle/>
          <a:p>
            <a:pPr algn="just">
              <a:lnSpc>
                <a:spcPct val="90000"/>
              </a:lnSpc>
            </a:pPr>
            <a:r>
              <a:rPr lang="es-ES_tradnl" i="1" dirty="0" smtClean="0">
                <a:solidFill>
                  <a:schemeClr val="accent1"/>
                </a:solidFill>
                <a:latin typeface="Arial" charset="0"/>
              </a:rPr>
              <a:t>Técnica que permite el Intercambio de información entre dos puntos geográficos mediante la transmisión de ondas electromagnéticas.</a:t>
            </a:r>
          </a:p>
          <a:p>
            <a:pPr algn="just">
              <a:lnSpc>
                <a:spcPct val="90000"/>
              </a:lnSpc>
            </a:pPr>
            <a:r>
              <a:rPr lang="es-ES_tradnl" i="1" dirty="0" smtClean="0">
                <a:solidFill>
                  <a:schemeClr val="accent1"/>
                </a:solidFill>
                <a:latin typeface="Arial" charset="0"/>
              </a:rPr>
              <a:t>Se propagan a la velocidad de 300.000 Km/</a:t>
            </a:r>
            <a:r>
              <a:rPr lang="es-ES_tradnl" i="1" dirty="0" err="1" smtClean="0">
                <a:solidFill>
                  <a:schemeClr val="accent1"/>
                </a:solidFill>
                <a:latin typeface="Arial" charset="0"/>
              </a:rPr>
              <a:t>seg</a:t>
            </a:r>
            <a:r>
              <a:rPr lang="es-ES_tradnl" i="1" dirty="0" smtClean="0">
                <a:solidFill>
                  <a:schemeClr val="accent1"/>
                </a:solidFill>
                <a:latin typeface="Arial" charset="0"/>
              </a:rPr>
              <a:t> Aprox.</a:t>
            </a:r>
          </a:p>
          <a:p>
            <a:pPr algn="just">
              <a:lnSpc>
                <a:spcPct val="90000"/>
              </a:lnSpc>
            </a:pPr>
            <a:r>
              <a:rPr lang="es-ES_tradnl" i="1" dirty="0" smtClean="0">
                <a:solidFill>
                  <a:schemeClr val="accent1"/>
                </a:solidFill>
                <a:latin typeface="Arial" charset="0"/>
              </a:rPr>
              <a:t>La propagación de dichas ondas se realiza mediante el uso de Antenas (Transmisor/Receptor).</a:t>
            </a:r>
            <a:endParaRPr lang="es-AR" i="1" dirty="0" smtClean="0">
              <a:solidFill>
                <a:schemeClr val="accent1"/>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44386"/>
                                        </p:tgtEl>
                                        <p:attrNameLst>
                                          <p:attrName>style.visibility</p:attrName>
                                        </p:attrNameLst>
                                      </p:cBhvr>
                                      <p:to>
                                        <p:strVal val="visible"/>
                                      </p:to>
                                    </p:set>
                                    <p:animEffect transition="in" filter="circle(in)">
                                      <p:cBhvr>
                                        <p:cTn id="7" dur="2000"/>
                                        <p:tgtEl>
                                          <p:spTgt spid="14438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171">
                                            <p:bg/>
                                          </p:spTgt>
                                        </p:tgtEl>
                                        <p:attrNameLst>
                                          <p:attrName>style.visibility</p:attrName>
                                        </p:attrNameLst>
                                      </p:cBhvr>
                                      <p:to>
                                        <p:strVal val="visible"/>
                                      </p:to>
                                    </p:set>
                                    <p:animEffect transition="in" filter="circle(in)">
                                      <p:cBhvr>
                                        <p:cTn id="12" dur="2000"/>
                                        <p:tgtEl>
                                          <p:spTgt spid="7171">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171">
                                            <p:txEl>
                                              <p:pRg st="0" end="0"/>
                                            </p:txEl>
                                          </p:spTgt>
                                        </p:tgtEl>
                                        <p:attrNameLst>
                                          <p:attrName>style.visibility</p:attrName>
                                        </p:attrNameLst>
                                      </p:cBhvr>
                                      <p:to>
                                        <p:strVal val="visible"/>
                                      </p:to>
                                    </p:set>
                                    <p:animEffect transition="in" filter="circle(in)">
                                      <p:cBhvr>
                                        <p:cTn id="17" dur="2000"/>
                                        <p:tgtEl>
                                          <p:spTgt spid="717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7171">
                                            <p:txEl>
                                              <p:pRg st="1" end="1"/>
                                            </p:txEl>
                                          </p:spTgt>
                                        </p:tgtEl>
                                        <p:attrNameLst>
                                          <p:attrName>style.visibility</p:attrName>
                                        </p:attrNameLst>
                                      </p:cBhvr>
                                      <p:to>
                                        <p:strVal val="visible"/>
                                      </p:to>
                                    </p:set>
                                    <p:animEffect transition="in" filter="circle(in)">
                                      <p:cBhvr>
                                        <p:cTn id="22" dur="2000"/>
                                        <p:tgtEl>
                                          <p:spTgt spid="717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7171">
                                            <p:txEl>
                                              <p:pRg st="2" end="2"/>
                                            </p:txEl>
                                          </p:spTgt>
                                        </p:tgtEl>
                                        <p:attrNameLst>
                                          <p:attrName>style.visibility</p:attrName>
                                        </p:attrNameLst>
                                      </p:cBhvr>
                                      <p:to>
                                        <p:strVal val="visible"/>
                                      </p:to>
                                    </p:set>
                                    <p:animEffect transition="in" filter="circle(in)">
                                      <p:cBhvr>
                                        <p:cTn id="27" dur="2000"/>
                                        <p:tgtEl>
                                          <p:spTgt spid="71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animBg="1"/>
      <p:bldP spid="7171" grpId="0" build="p"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685800" y="0"/>
            <a:ext cx="7772400" cy="1143000"/>
          </a:xfrm>
          <a:solidFill>
            <a:schemeClr val="bg1"/>
          </a:solidFill>
          <a:ln w="76200" cap="flat">
            <a:solidFill>
              <a:schemeClr val="accent1"/>
            </a:solidFill>
          </a:ln>
        </p:spPr>
        <p:txBody>
          <a:bodyPr/>
          <a:lstStyle/>
          <a:p>
            <a:pPr>
              <a:defRPr/>
            </a:pPr>
            <a:r>
              <a:rPr lang="es-ES" b="1" i="1" smtClean="0">
                <a:solidFill>
                  <a:schemeClr val="accent1"/>
                </a:solidFill>
                <a:effectLst>
                  <a:outerShdw blurRad="38100" dist="38100" dir="2700000" algn="tl">
                    <a:srgbClr val="000000"/>
                  </a:outerShdw>
                </a:effectLst>
                <a:latin typeface="Arial" pitchFamily="34" charset="0"/>
              </a:rPr>
              <a:t>Componentes de Hardware</a:t>
            </a:r>
          </a:p>
        </p:txBody>
      </p:sp>
      <p:pic>
        <p:nvPicPr>
          <p:cNvPr id="56323" name="Picture 4" descr="Untitled-1 copy"/>
          <p:cNvPicPr>
            <a:picLocks noChangeAspect="1" noChangeArrowheads="1"/>
          </p:cNvPicPr>
          <p:nvPr/>
        </p:nvPicPr>
        <p:blipFill>
          <a:blip r:embed="rId3" cstate="print"/>
          <a:srcRect/>
          <a:stretch>
            <a:fillRect/>
          </a:stretch>
        </p:blipFill>
        <p:spPr bwMode="auto">
          <a:xfrm>
            <a:off x="228600" y="1143000"/>
            <a:ext cx="8686800" cy="5418138"/>
          </a:xfrm>
          <a:prstGeom prst="rect">
            <a:avLst/>
          </a:prstGeom>
          <a:noFill/>
          <a:ln w="76200">
            <a:solidFill>
              <a:schemeClr val="accent1"/>
            </a:solid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827584" y="260648"/>
            <a:ext cx="8011616" cy="1143000"/>
          </a:xfrm>
          <a:solidFill>
            <a:schemeClr val="bg1"/>
          </a:solidFill>
          <a:ln w="76200" cap="flat">
            <a:solidFill>
              <a:schemeClr val="accent1"/>
            </a:solidFill>
          </a:ln>
        </p:spPr>
        <p:txBody>
          <a:bodyPr/>
          <a:lstStyle/>
          <a:p>
            <a:pPr>
              <a:defRPr/>
            </a:pPr>
            <a:r>
              <a:rPr lang="es-ES" sz="3200" b="1" i="1" smtClean="0">
                <a:solidFill>
                  <a:schemeClr val="tx2">
                    <a:lumMod val="40000"/>
                    <a:lumOff val="60000"/>
                  </a:schemeClr>
                </a:solidFill>
                <a:effectLst>
                  <a:outerShdw blurRad="38100" dist="38100" dir="2700000" algn="tl">
                    <a:srgbClr val="000000"/>
                  </a:outerShdw>
                </a:effectLst>
                <a:latin typeface="Arial" pitchFamily="34" charset="0"/>
              </a:rPr>
              <a:t>WWAN – Red de Área Amplia Inalámbrica</a:t>
            </a:r>
          </a:p>
        </p:txBody>
      </p:sp>
      <p:sp>
        <p:nvSpPr>
          <p:cNvPr id="41987" name="Rectangle 3"/>
          <p:cNvSpPr>
            <a:spLocks noGrp="1" noChangeArrowheads="1"/>
          </p:cNvSpPr>
          <p:nvPr>
            <p:ph type="body" idx="1"/>
          </p:nvPr>
        </p:nvSpPr>
        <p:spPr>
          <a:xfrm>
            <a:off x="107504" y="1412776"/>
            <a:ext cx="8731696" cy="5184576"/>
          </a:xfrm>
          <a:solidFill>
            <a:schemeClr val="bg1"/>
          </a:solidFill>
          <a:ln w="76200" cap="flat">
            <a:solidFill>
              <a:schemeClr val="accent1"/>
            </a:solidFill>
          </a:ln>
        </p:spPr>
        <p:txBody>
          <a:bodyPr/>
          <a:lstStyle/>
          <a:p>
            <a:pPr algn="just">
              <a:spcBef>
                <a:spcPct val="0"/>
              </a:spcBef>
              <a:buFont typeface="Wingdings" panose="05000000000000000000" pitchFamily="2" charset="2"/>
              <a:buChar char="q"/>
            </a:pPr>
            <a:r>
              <a:rPr lang="es-ES" sz="2400" b="1" i="1" dirty="0" smtClean="0">
                <a:solidFill>
                  <a:schemeClr val="tx2">
                    <a:lumMod val="40000"/>
                    <a:lumOff val="60000"/>
                  </a:schemeClr>
                </a:solidFill>
                <a:latin typeface="Arial" charset="0"/>
              </a:rPr>
              <a:t>Las WAN tradicionales hacen estas conexiones por medio de líneas  físicas o enlaces dedicados.</a:t>
            </a:r>
          </a:p>
          <a:p>
            <a:pPr algn="just">
              <a:spcBef>
                <a:spcPct val="0"/>
              </a:spcBef>
              <a:buFont typeface="Wingdings" panose="05000000000000000000" pitchFamily="2" charset="2"/>
              <a:buChar char="q"/>
            </a:pPr>
            <a:endParaRPr lang="es-ES" sz="2400" b="1" i="1" dirty="0" smtClean="0">
              <a:solidFill>
                <a:schemeClr val="tx2">
                  <a:lumMod val="40000"/>
                  <a:lumOff val="60000"/>
                </a:schemeClr>
              </a:solidFill>
              <a:latin typeface="Arial" charset="0"/>
            </a:endParaRPr>
          </a:p>
          <a:p>
            <a:pPr algn="just">
              <a:spcBef>
                <a:spcPct val="0"/>
              </a:spcBef>
              <a:buFont typeface="Wingdings" panose="05000000000000000000" pitchFamily="2" charset="2"/>
              <a:buChar char="q"/>
            </a:pPr>
            <a:r>
              <a:rPr lang="es-ES" sz="2400" b="1" i="1" dirty="0" smtClean="0">
                <a:solidFill>
                  <a:schemeClr val="tx2">
                    <a:lumMod val="40000"/>
                    <a:lumOff val="60000"/>
                  </a:schemeClr>
                </a:solidFill>
                <a:latin typeface="Arial" charset="0"/>
              </a:rPr>
              <a:t>WAN utiliza Satélites y conexiones de microondas , los cuales enlazan una o más estaciones bases, para la emisión y recepción, conocidas como estaciones terrestres.</a:t>
            </a:r>
          </a:p>
          <a:p>
            <a:pPr algn="just">
              <a:spcBef>
                <a:spcPct val="0"/>
              </a:spcBef>
              <a:buFont typeface="Wingdings" panose="05000000000000000000" pitchFamily="2" charset="2"/>
              <a:buChar char="q"/>
            </a:pPr>
            <a:endParaRPr lang="es-AR" sz="2400" b="1" i="1" dirty="0" smtClean="0">
              <a:solidFill>
                <a:schemeClr val="tx2">
                  <a:lumMod val="40000"/>
                  <a:lumOff val="60000"/>
                </a:schemeClr>
              </a:solidFill>
              <a:latin typeface="Arial" charset="0"/>
            </a:endParaRPr>
          </a:p>
          <a:p>
            <a:pPr algn="just">
              <a:spcBef>
                <a:spcPct val="0"/>
              </a:spcBef>
              <a:buFont typeface="Wingdings" panose="05000000000000000000" pitchFamily="2" charset="2"/>
              <a:buChar char="q"/>
            </a:pPr>
            <a:r>
              <a:rPr lang="es-ES" sz="2400" b="1" i="1" dirty="0" smtClean="0">
                <a:solidFill>
                  <a:schemeClr val="tx2">
                    <a:lumMod val="40000"/>
                    <a:lumOff val="60000"/>
                  </a:schemeClr>
                </a:solidFill>
                <a:latin typeface="Arial" charset="0"/>
              </a:rPr>
              <a:t>Nuevas redes WAN basadas en </a:t>
            </a:r>
            <a:r>
              <a:rPr lang="es-ES" sz="2400" b="1" i="1" dirty="0" err="1" smtClean="0">
                <a:solidFill>
                  <a:schemeClr val="tx2">
                    <a:lumMod val="40000"/>
                    <a:lumOff val="60000"/>
                  </a:schemeClr>
                </a:solidFill>
                <a:latin typeface="Arial" charset="0"/>
              </a:rPr>
              <a:t>PDA’s</a:t>
            </a:r>
            <a:r>
              <a:rPr lang="es-ES" sz="2400" b="1" i="1" dirty="0" smtClean="0">
                <a:solidFill>
                  <a:schemeClr val="tx2">
                    <a:lumMod val="40000"/>
                    <a:lumOff val="60000"/>
                  </a:schemeClr>
                </a:solidFill>
                <a:latin typeface="Arial" charset="0"/>
              </a:rPr>
              <a:t> y teléfonos celulares.</a:t>
            </a:r>
          </a:p>
          <a:p>
            <a:pPr algn="just">
              <a:spcBef>
                <a:spcPct val="0"/>
              </a:spcBef>
              <a:buFont typeface="Wingdings" panose="05000000000000000000" pitchFamily="2" charset="2"/>
              <a:buChar char="q"/>
            </a:pPr>
            <a:endParaRPr lang="es-ES" sz="2400" b="1" i="1" dirty="0" smtClean="0">
              <a:solidFill>
                <a:schemeClr val="tx2">
                  <a:lumMod val="40000"/>
                  <a:lumOff val="60000"/>
                </a:schemeClr>
              </a:solidFill>
              <a:latin typeface="Arial" charset="0"/>
            </a:endParaRPr>
          </a:p>
          <a:p>
            <a:pPr algn="just">
              <a:spcBef>
                <a:spcPct val="0"/>
              </a:spcBef>
              <a:buFont typeface="Wingdings" panose="05000000000000000000" pitchFamily="2" charset="2"/>
              <a:buChar char="q"/>
            </a:pPr>
            <a:r>
              <a:rPr lang="es-ES" sz="2400" b="1" i="1" dirty="0" smtClean="0">
                <a:solidFill>
                  <a:schemeClr val="tx2">
                    <a:lumMod val="40000"/>
                    <a:lumOff val="60000"/>
                  </a:schemeClr>
                </a:solidFill>
                <a:latin typeface="Arial" charset="0"/>
              </a:rPr>
              <a:t>WWAN se pueden conectar las diferentes localidades. </a:t>
            </a:r>
            <a:r>
              <a:rPr lang="es-ES" sz="2400" b="1" i="1" dirty="0" err="1" smtClean="0">
                <a:solidFill>
                  <a:schemeClr val="tx2">
                    <a:lumMod val="40000"/>
                    <a:lumOff val="60000"/>
                  </a:schemeClr>
                </a:solidFill>
                <a:latin typeface="Arial" charset="0"/>
              </a:rPr>
              <a:t>WWam</a:t>
            </a:r>
            <a:r>
              <a:rPr lang="es-ES" sz="2400" b="1" i="1" dirty="0" smtClean="0">
                <a:solidFill>
                  <a:schemeClr val="tx2">
                    <a:lumMod val="40000"/>
                    <a:lumOff val="60000"/>
                  </a:schemeClr>
                </a:solidFill>
                <a:latin typeface="Arial" charset="0"/>
              </a:rPr>
              <a:t> son mucho más flexibles, económicas y fáciles de instalar.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19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9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6" grpId="0" animBg="1"/>
      <p:bldP spid="41987" grpId="0" uiExpand="1" build="p"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899592" y="260648"/>
            <a:ext cx="8210450" cy="1143000"/>
          </a:xfrm>
          <a:solidFill>
            <a:schemeClr val="bg1"/>
          </a:solidFill>
          <a:ln w="76200" cap="flat">
            <a:solidFill>
              <a:schemeClr val="accent1"/>
            </a:solidFill>
          </a:ln>
        </p:spPr>
        <p:txBody>
          <a:bodyPr/>
          <a:lstStyle/>
          <a:p>
            <a:pPr>
              <a:defRPr/>
            </a:pPr>
            <a:r>
              <a:rPr lang="es-ES" b="1" i="1" dirty="0" smtClean="0">
                <a:solidFill>
                  <a:schemeClr val="accent1"/>
                </a:solidFill>
                <a:effectLst>
                  <a:outerShdw blurRad="38100" dist="38100" dir="2700000" algn="tl">
                    <a:srgbClr val="000000"/>
                  </a:outerShdw>
                </a:effectLst>
                <a:latin typeface="Arial" pitchFamily="34" charset="0"/>
              </a:rPr>
              <a:t>Hardware </a:t>
            </a:r>
            <a:r>
              <a:rPr lang="es-ES" b="1" i="1" dirty="0" err="1" smtClean="0">
                <a:solidFill>
                  <a:schemeClr val="accent1"/>
                </a:solidFill>
                <a:effectLst>
                  <a:outerShdw blurRad="38100" dist="38100" dir="2700000" algn="tl">
                    <a:srgbClr val="000000"/>
                  </a:outerShdw>
                </a:effectLst>
                <a:latin typeface="Arial" pitchFamily="34" charset="0"/>
              </a:rPr>
              <a:t>WLan</a:t>
            </a:r>
            <a:endParaRPr lang="es-ES" b="1" i="1" dirty="0" smtClean="0">
              <a:solidFill>
                <a:schemeClr val="accent1"/>
              </a:solidFill>
              <a:effectLst>
                <a:outerShdw blurRad="38100" dist="38100" dir="2700000" algn="tl">
                  <a:srgbClr val="000000"/>
                </a:outerShdw>
              </a:effectLst>
              <a:latin typeface="Arial" pitchFamily="34" charset="0"/>
            </a:endParaRPr>
          </a:p>
        </p:txBody>
      </p:sp>
      <p:sp>
        <p:nvSpPr>
          <p:cNvPr id="44035" name="Rectangle 3"/>
          <p:cNvSpPr>
            <a:spLocks noGrp="1" noChangeArrowheads="1"/>
          </p:cNvSpPr>
          <p:nvPr>
            <p:ph type="body" idx="1"/>
          </p:nvPr>
        </p:nvSpPr>
        <p:spPr>
          <a:xfrm>
            <a:off x="228600" y="1600200"/>
            <a:ext cx="5105400" cy="2076450"/>
          </a:xfrm>
          <a:solidFill>
            <a:srgbClr val="006699"/>
          </a:solidFill>
        </p:spPr>
        <p:txBody>
          <a:bodyPr/>
          <a:lstStyle/>
          <a:p>
            <a:pPr algn="just">
              <a:lnSpc>
                <a:spcPct val="90000"/>
              </a:lnSpc>
              <a:buFontTx/>
              <a:buNone/>
            </a:pPr>
            <a:r>
              <a:rPr lang="es-ES_tradnl" sz="2400" b="1" i="1" dirty="0" smtClean="0">
                <a:solidFill>
                  <a:schemeClr val="tx2">
                    <a:lumMod val="40000"/>
                    <a:lumOff val="60000"/>
                  </a:schemeClr>
                </a:solidFill>
                <a:latin typeface="Arial" panose="020B0604020202020204" pitchFamily="34" charset="0"/>
                <a:cs typeface="Arial" panose="020B0604020202020204" pitchFamily="34" charset="0"/>
              </a:rPr>
              <a:t>Placa de Red</a:t>
            </a:r>
          </a:p>
          <a:p>
            <a:pPr algn="just">
              <a:lnSpc>
                <a:spcPct val="90000"/>
              </a:lnSpc>
            </a:pPr>
            <a:r>
              <a:rPr lang="es-ES" sz="2400" dirty="0" smtClean="0">
                <a:latin typeface="Verdana" pitchFamily="34" charset="0"/>
              </a:rPr>
              <a:t>Una placa </a:t>
            </a:r>
            <a:r>
              <a:rPr lang="es-ES" sz="2400" dirty="0" err="1" smtClean="0">
                <a:latin typeface="Verdana" pitchFamily="34" charset="0"/>
              </a:rPr>
              <a:t>wireless</a:t>
            </a:r>
            <a:r>
              <a:rPr lang="es-ES" sz="2400" dirty="0" smtClean="0">
                <a:latin typeface="Verdana" pitchFamily="34" charset="0"/>
              </a:rPr>
              <a:t> generalmente es el cliente de un Punto de Acceso, o bien se conecta a otra igual en modo peer-to-peer.</a:t>
            </a:r>
          </a:p>
        </p:txBody>
      </p:sp>
      <p:pic>
        <p:nvPicPr>
          <p:cNvPr id="44036" name="Picture 4" descr="foto04"/>
          <p:cNvPicPr>
            <a:picLocks noChangeAspect="1" noChangeArrowheads="1"/>
          </p:cNvPicPr>
          <p:nvPr/>
        </p:nvPicPr>
        <p:blipFill>
          <a:blip r:embed="rId2" cstate="print"/>
          <a:srcRect/>
          <a:stretch>
            <a:fillRect/>
          </a:stretch>
        </p:blipFill>
        <p:spPr bwMode="auto">
          <a:xfrm>
            <a:off x="5562600" y="1752600"/>
            <a:ext cx="3157538" cy="2368550"/>
          </a:xfrm>
          <a:prstGeom prst="rect">
            <a:avLst/>
          </a:prstGeom>
          <a:noFill/>
          <a:ln w="9525">
            <a:noFill/>
            <a:miter lim="800000"/>
            <a:headEnd/>
            <a:tailEnd/>
          </a:ln>
        </p:spPr>
      </p:pic>
      <p:grpSp>
        <p:nvGrpSpPr>
          <p:cNvPr id="44037" name="Group 5"/>
          <p:cNvGrpSpPr>
            <a:grpSpLocks/>
          </p:cNvGrpSpPr>
          <p:nvPr/>
        </p:nvGrpSpPr>
        <p:grpSpPr bwMode="auto">
          <a:xfrm>
            <a:off x="5410200" y="4419600"/>
            <a:ext cx="3352800" cy="2438400"/>
            <a:chOff x="8181" y="11857"/>
            <a:chExt cx="2040" cy="1935"/>
          </a:xfrm>
        </p:grpSpPr>
        <p:pic>
          <p:nvPicPr>
            <p:cNvPr id="44039" name="Picture 6" descr="wifi_pda_acc1"/>
            <p:cNvPicPr>
              <a:picLocks noChangeAspect="1" noChangeArrowheads="1"/>
            </p:cNvPicPr>
            <p:nvPr/>
          </p:nvPicPr>
          <p:blipFill>
            <a:blip r:embed="rId3" cstate="print"/>
            <a:srcRect/>
            <a:stretch>
              <a:fillRect/>
            </a:stretch>
          </p:blipFill>
          <p:spPr bwMode="auto">
            <a:xfrm>
              <a:off x="8361" y="11857"/>
              <a:ext cx="1860" cy="1395"/>
            </a:xfrm>
            <a:prstGeom prst="rect">
              <a:avLst/>
            </a:prstGeom>
            <a:noFill/>
            <a:ln w="9525">
              <a:solidFill>
                <a:srgbClr val="000000"/>
              </a:solidFill>
              <a:miter lim="800000"/>
              <a:headEnd/>
              <a:tailEnd/>
            </a:ln>
          </p:spPr>
        </p:pic>
        <p:sp>
          <p:nvSpPr>
            <p:cNvPr id="44040" name="Text Box 7"/>
            <p:cNvSpPr txBox="1">
              <a:spLocks noChangeArrowheads="1"/>
            </p:cNvSpPr>
            <p:nvPr/>
          </p:nvSpPr>
          <p:spPr bwMode="auto">
            <a:xfrm>
              <a:off x="8181" y="13252"/>
              <a:ext cx="1800" cy="540"/>
            </a:xfrm>
            <a:prstGeom prst="rect">
              <a:avLst/>
            </a:prstGeom>
            <a:noFill/>
            <a:ln w="9525" algn="ctr">
              <a:noFill/>
              <a:miter lim="800000"/>
              <a:headEnd/>
              <a:tailEnd/>
            </a:ln>
          </p:spPr>
          <p:txBody>
            <a:bodyPr/>
            <a:lstStyle/>
            <a:p>
              <a:pPr>
                <a:buFontTx/>
                <a:buNone/>
              </a:pPr>
              <a:r>
                <a:rPr lang="es-ES" sz="800" b="0" i="0">
                  <a:solidFill>
                    <a:schemeClr val="tx1"/>
                  </a:solidFill>
                  <a:effectLst/>
                  <a:latin typeface="Tahoma" pitchFamily="34" charset="0"/>
                </a:rPr>
                <a:t>Tarjeta PCMCIA</a:t>
              </a:r>
            </a:p>
          </p:txBody>
        </p:sp>
      </p:grpSp>
      <p:pic>
        <p:nvPicPr>
          <p:cNvPr id="44038" name="Picture 13" descr="LINKSYSCISCO PLACA INALAMBRICA PCI 54mbps  WMP54G USS 108"/>
          <p:cNvPicPr>
            <a:picLocks noChangeAspect="1" noChangeArrowheads="1"/>
          </p:cNvPicPr>
          <p:nvPr/>
        </p:nvPicPr>
        <p:blipFill>
          <a:blip r:embed="rId4" cstate="print"/>
          <a:srcRect/>
          <a:stretch>
            <a:fillRect/>
          </a:stretch>
        </p:blipFill>
        <p:spPr bwMode="auto">
          <a:xfrm>
            <a:off x="228600" y="3810000"/>
            <a:ext cx="5105400" cy="3048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7026"/>
                                        </p:tgtEl>
                                        <p:attrNameLst>
                                          <p:attrName>style.visibility</p:attrName>
                                        </p:attrNameLst>
                                      </p:cBhvr>
                                      <p:to>
                                        <p:strVal val="visible"/>
                                      </p:to>
                                    </p:set>
                                    <p:anim calcmode="lin" valueType="num">
                                      <p:cBhvr additive="base">
                                        <p:cTn id="7" dur="500" fill="hold"/>
                                        <p:tgtEl>
                                          <p:spTgt spid="257026"/>
                                        </p:tgtEl>
                                        <p:attrNameLst>
                                          <p:attrName>ppt_x</p:attrName>
                                        </p:attrNameLst>
                                      </p:cBhvr>
                                      <p:tavLst>
                                        <p:tav tm="0">
                                          <p:val>
                                            <p:strVal val="#ppt_x"/>
                                          </p:val>
                                        </p:tav>
                                        <p:tav tm="100000">
                                          <p:val>
                                            <p:strVal val="#ppt_x"/>
                                          </p:val>
                                        </p:tav>
                                      </p:tavLst>
                                    </p:anim>
                                    <p:anim calcmode="lin" valueType="num">
                                      <p:cBhvr additive="base">
                                        <p:cTn id="8" dur="500" fill="hold"/>
                                        <p:tgtEl>
                                          <p:spTgt spid="257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4035">
                                            <p:bg/>
                                          </p:spTgt>
                                        </p:tgtEl>
                                        <p:attrNameLst>
                                          <p:attrName>style.visibility</p:attrName>
                                        </p:attrNameLst>
                                      </p:cBhvr>
                                      <p:to>
                                        <p:strVal val="visible"/>
                                      </p:to>
                                    </p:set>
                                    <p:animEffect transition="in" filter="fade">
                                      <p:cBhvr>
                                        <p:cTn id="13" dur="500"/>
                                        <p:tgtEl>
                                          <p:spTgt spid="44035">
                                            <p:bg/>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4035">
                                            <p:txEl>
                                              <p:pRg st="0" end="0"/>
                                            </p:txEl>
                                          </p:spTgt>
                                        </p:tgtEl>
                                        <p:attrNameLst>
                                          <p:attrName>style.visibility</p:attrName>
                                        </p:attrNameLst>
                                      </p:cBhvr>
                                      <p:to>
                                        <p:strVal val="visible"/>
                                      </p:to>
                                    </p:set>
                                    <p:animEffect transition="in" filter="fade">
                                      <p:cBhvr>
                                        <p:cTn id="18" dur="500"/>
                                        <p:tgtEl>
                                          <p:spTgt spid="4403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4035">
                                            <p:txEl>
                                              <p:pRg st="1" end="1"/>
                                            </p:txEl>
                                          </p:spTgt>
                                        </p:tgtEl>
                                        <p:attrNameLst>
                                          <p:attrName>style.visibility</p:attrName>
                                        </p:attrNameLst>
                                      </p:cBhvr>
                                      <p:to>
                                        <p:strVal val="visible"/>
                                      </p:to>
                                    </p:set>
                                    <p:animEffect transition="in" filter="fade">
                                      <p:cBhvr>
                                        <p:cTn id="23" dur="500"/>
                                        <p:tgtEl>
                                          <p:spTgt spid="44035">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4037"/>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44036"/>
                                        </p:tgtEl>
                                        <p:attrNameLst>
                                          <p:attrName>style.visibility</p:attrName>
                                        </p:attrNameLst>
                                      </p:cBhvr>
                                      <p:to>
                                        <p:strVal val="visible"/>
                                      </p:to>
                                    </p:set>
                                  </p:childTnLst>
                                </p:cTn>
                              </p:par>
                              <p:par>
                                <p:cTn id="30" presetID="10" presetClass="entr" presetSubtype="0" fill="hold" nodeType="withEffect">
                                  <p:stCondLst>
                                    <p:cond delay="0"/>
                                  </p:stCondLst>
                                  <p:childTnLst>
                                    <p:set>
                                      <p:cBhvr>
                                        <p:cTn id="31" dur="1" fill="hold">
                                          <p:stCondLst>
                                            <p:cond delay="0"/>
                                          </p:stCondLst>
                                        </p:cTn>
                                        <p:tgtEl>
                                          <p:spTgt spid="44038"/>
                                        </p:tgtEl>
                                        <p:attrNameLst>
                                          <p:attrName>style.visibility</p:attrName>
                                        </p:attrNameLst>
                                      </p:cBhvr>
                                      <p:to>
                                        <p:strVal val="visible"/>
                                      </p:to>
                                    </p:set>
                                    <p:animEffect transition="in" filter="fade">
                                      <p:cBhvr>
                                        <p:cTn id="32" dur="500"/>
                                        <p:tgtEl>
                                          <p:spTgt spid="44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6" grpId="0" animBg="1"/>
      <p:bldP spid="44035" grpId="0" build="p"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1" name="Group 3"/>
          <p:cNvGrpSpPr>
            <a:grpSpLocks/>
          </p:cNvGrpSpPr>
          <p:nvPr/>
        </p:nvGrpSpPr>
        <p:grpSpPr bwMode="auto">
          <a:xfrm>
            <a:off x="304800" y="1600200"/>
            <a:ext cx="8534400" cy="4953000"/>
            <a:chOff x="192" y="1008"/>
            <a:chExt cx="5376" cy="3120"/>
          </a:xfrm>
        </p:grpSpPr>
        <p:pic>
          <p:nvPicPr>
            <p:cNvPr id="2056" name="Picture 4" descr="radiolan"/>
            <p:cNvPicPr>
              <a:picLocks noChangeAspect="1" noChangeArrowheads="1"/>
            </p:cNvPicPr>
            <p:nvPr/>
          </p:nvPicPr>
          <p:blipFill>
            <a:blip r:embed="rId3" cstate="print"/>
            <a:srcRect/>
            <a:stretch>
              <a:fillRect/>
            </a:stretch>
          </p:blipFill>
          <p:spPr bwMode="auto">
            <a:xfrm>
              <a:off x="192" y="1008"/>
              <a:ext cx="5376" cy="3120"/>
            </a:xfrm>
            <a:prstGeom prst="rect">
              <a:avLst/>
            </a:prstGeom>
            <a:noFill/>
            <a:ln w="76200">
              <a:solidFill>
                <a:srgbClr val="008000"/>
              </a:solidFill>
              <a:miter lim="800000"/>
              <a:headEnd/>
              <a:tailEnd/>
            </a:ln>
          </p:spPr>
        </p:pic>
        <p:graphicFrame>
          <p:nvGraphicFramePr>
            <p:cNvPr id="2050" name="Object 5"/>
            <p:cNvGraphicFramePr>
              <a:graphicFrameLocks noChangeAspect="1"/>
            </p:cNvGraphicFramePr>
            <p:nvPr/>
          </p:nvGraphicFramePr>
          <p:xfrm>
            <a:off x="3888" y="2688"/>
            <a:ext cx="1632" cy="1390"/>
          </p:xfrm>
          <a:graphic>
            <a:graphicData uri="http://schemas.openxmlformats.org/presentationml/2006/ole">
              <mc:AlternateContent xmlns:mc="http://schemas.openxmlformats.org/markup-compatibility/2006">
                <mc:Choice xmlns:v="urn:schemas-microsoft-com:vml" Requires="v">
                  <p:oleObj spid="_x0000_s2179" name="Imagen de mapa de bits" r:id="rId4" imgW="1206349" imgH="895396" progId="PBrush">
                    <p:embed/>
                  </p:oleObj>
                </mc:Choice>
                <mc:Fallback>
                  <p:oleObj name="Imagen de mapa de bits" r:id="rId4" imgW="1206349" imgH="895396" progId="PBrush">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8" y="2688"/>
                          <a:ext cx="1632" cy="1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052" name="Group 6"/>
          <p:cNvGrpSpPr>
            <a:grpSpLocks/>
          </p:cNvGrpSpPr>
          <p:nvPr/>
        </p:nvGrpSpPr>
        <p:grpSpPr bwMode="auto">
          <a:xfrm>
            <a:off x="5715000" y="1828800"/>
            <a:ext cx="2971800" cy="2209800"/>
            <a:chOff x="8181" y="11857"/>
            <a:chExt cx="2040" cy="1935"/>
          </a:xfrm>
        </p:grpSpPr>
        <p:pic>
          <p:nvPicPr>
            <p:cNvPr id="2054" name="Picture 7" descr="wifi_pda_acc1"/>
            <p:cNvPicPr>
              <a:picLocks noChangeAspect="1" noChangeArrowheads="1"/>
            </p:cNvPicPr>
            <p:nvPr/>
          </p:nvPicPr>
          <p:blipFill>
            <a:blip r:embed="rId6" cstate="print"/>
            <a:srcRect/>
            <a:stretch>
              <a:fillRect/>
            </a:stretch>
          </p:blipFill>
          <p:spPr bwMode="auto">
            <a:xfrm>
              <a:off x="8361" y="11857"/>
              <a:ext cx="1860" cy="1395"/>
            </a:xfrm>
            <a:prstGeom prst="rect">
              <a:avLst/>
            </a:prstGeom>
            <a:noFill/>
            <a:ln w="9525">
              <a:solidFill>
                <a:srgbClr val="000000"/>
              </a:solidFill>
              <a:miter lim="800000"/>
              <a:headEnd/>
              <a:tailEnd/>
            </a:ln>
          </p:spPr>
        </p:pic>
        <p:sp>
          <p:nvSpPr>
            <p:cNvPr id="2055" name="Text Box 8"/>
            <p:cNvSpPr txBox="1">
              <a:spLocks noChangeArrowheads="1"/>
            </p:cNvSpPr>
            <p:nvPr/>
          </p:nvSpPr>
          <p:spPr bwMode="auto">
            <a:xfrm>
              <a:off x="8181" y="13252"/>
              <a:ext cx="1800" cy="540"/>
            </a:xfrm>
            <a:prstGeom prst="rect">
              <a:avLst/>
            </a:prstGeom>
            <a:noFill/>
            <a:ln w="9525" algn="ctr">
              <a:noFill/>
              <a:miter lim="800000"/>
              <a:headEnd/>
              <a:tailEnd/>
            </a:ln>
          </p:spPr>
          <p:txBody>
            <a:bodyPr/>
            <a:lstStyle/>
            <a:p>
              <a:pPr>
                <a:buFontTx/>
                <a:buNone/>
              </a:pPr>
              <a:r>
                <a:rPr lang="es-ES" sz="800" b="0" i="0">
                  <a:solidFill>
                    <a:schemeClr val="tx1"/>
                  </a:solidFill>
                  <a:effectLst/>
                  <a:latin typeface="Tahoma" pitchFamily="34" charset="0"/>
                </a:rPr>
                <a:t>Tarjeta PCMCIA</a:t>
              </a:r>
            </a:p>
          </p:txBody>
        </p:sp>
      </p:grpSp>
      <p:sp>
        <p:nvSpPr>
          <p:cNvPr id="351241" name="Rectangle 9"/>
          <p:cNvSpPr>
            <a:spLocks noChangeArrowheads="1"/>
          </p:cNvSpPr>
          <p:nvPr/>
        </p:nvSpPr>
        <p:spPr bwMode="auto">
          <a:xfrm>
            <a:off x="457200" y="228600"/>
            <a:ext cx="8305800" cy="1143000"/>
          </a:xfrm>
          <a:prstGeom prst="rect">
            <a:avLst/>
          </a:prstGeom>
          <a:solidFill>
            <a:schemeClr val="bg1"/>
          </a:solidFill>
          <a:ln w="76200">
            <a:solidFill>
              <a:schemeClr val="accent1"/>
            </a:solidFill>
            <a:miter lim="800000"/>
            <a:headEnd/>
            <a:tailEnd/>
          </a:ln>
          <a:effectLst/>
        </p:spPr>
        <p:txBody>
          <a:bodyPr anchor="ctr"/>
          <a:lstStyle/>
          <a:p>
            <a:pPr algn="ctr">
              <a:buFontTx/>
              <a:buNone/>
              <a:defRPr/>
            </a:pPr>
            <a:r>
              <a:rPr lang="es-ES" sz="4400" dirty="0">
                <a:solidFill>
                  <a:schemeClr val="accent1"/>
                </a:solidFill>
                <a:effectLst>
                  <a:outerShdw blurRad="38100" dist="38100" dir="2700000" algn="tl">
                    <a:srgbClr val="000000"/>
                  </a:outerShdw>
                </a:effectLst>
                <a:latin typeface="Arial" pitchFamily="34" charset="0"/>
              </a:rPr>
              <a:t>Hardware </a:t>
            </a:r>
            <a:r>
              <a:rPr lang="es-ES" sz="4400" dirty="0" err="1" smtClean="0">
                <a:solidFill>
                  <a:schemeClr val="accent1"/>
                </a:solidFill>
                <a:effectLst>
                  <a:outerShdw blurRad="38100" dist="38100" dir="2700000" algn="tl">
                    <a:srgbClr val="000000"/>
                  </a:outerShdw>
                </a:effectLst>
                <a:latin typeface="Arial" pitchFamily="34" charset="0"/>
              </a:rPr>
              <a:t>WLan</a:t>
            </a:r>
            <a:r>
              <a:rPr lang="es-ES" sz="4400" dirty="0" smtClean="0">
                <a:solidFill>
                  <a:schemeClr val="accent1"/>
                </a:solidFill>
                <a:effectLst>
                  <a:outerShdw blurRad="38100" dist="38100" dir="2700000" algn="tl">
                    <a:srgbClr val="000000"/>
                  </a:outerShdw>
                </a:effectLst>
                <a:latin typeface="Arial" pitchFamily="34" charset="0"/>
              </a:rPr>
              <a:t>.</a:t>
            </a:r>
            <a:endParaRPr lang="es-ES" sz="4400" dirty="0">
              <a:solidFill>
                <a:schemeClr val="accent1"/>
              </a:solidFill>
              <a:effectLst>
                <a:outerShdw blurRad="38100" dist="38100" dir="2700000" algn="tl">
                  <a:srgbClr val="000000"/>
                </a:outerShdw>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2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051"/>
                                        </p:tgtEl>
                                        <p:attrNameLst>
                                          <p:attrName>style.visibility</p:attrName>
                                        </p:attrNameLst>
                                      </p:cBhvr>
                                      <p:to>
                                        <p:strVal val="visible"/>
                                      </p:to>
                                    </p:set>
                                    <p:anim calcmode="lin" valueType="num">
                                      <p:cBhvr additive="base">
                                        <p:cTn id="11" dur="500" fill="hold"/>
                                        <p:tgtEl>
                                          <p:spTgt spid="2051"/>
                                        </p:tgtEl>
                                        <p:attrNameLst>
                                          <p:attrName>ppt_x</p:attrName>
                                        </p:attrNameLst>
                                      </p:cBhvr>
                                      <p:tavLst>
                                        <p:tav tm="0">
                                          <p:val>
                                            <p:strVal val="#ppt_x"/>
                                          </p:val>
                                        </p:tav>
                                        <p:tav tm="100000">
                                          <p:val>
                                            <p:strVal val="#ppt_x"/>
                                          </p:val>
                                        </p:tav>
                                      </p:tavLst>
                                    </p:anim>
                                    <p:anim calcmode="lin" valueType="num">
                                      <p:cBhvr additive="base">
                                        <p:cTn id="12"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Effect transition="in" filter="fade">
                                      <p:cBhvr>
                                        <p:cTn id="1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4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1331640" y="30510"/>
            <a:ext cx="7202760" cy="1143000"/>
          </a:xfrm>
          <a:solidFill>
            <a:schemeClr val="bg1"/>
          </a:solidFill>
          <a:ln w="76200" cap="flat">
            <a:solidFill>
              <a:schemeClr val="accent1"/>
            </a:solidFill>
          </a:ln>
        </p:spPr>
        <p:txBody>
          <a:bodyPr/>
          <a:lstStyle/>
          <a:p>
            <a:pPr>
              <a:defRPr/>
            </a:pPr>
            <a:r>
              <a:rPr lang="es-ES" b="1" i="1" dirty="0">
                <a:solidFill>
                  <a:schemeClr val="accent1"/>
                </a:solidFill>
                <a:effectLst>
                  <a:outerShdw blurRad="38100" dist="38100" dir="2700000" algn="tl">
                    <a:srgbClr val="000000"/>
                  </a:outerShdw>
                </a:effectLst>
                <a:latin typeface="Arial" pitchFamily="34" charset="0"/>
              </a:rPr>
              <a:t>Hardware </a:t>
            </a:r>
            <a:r>
              <a:rPr lang="es-ES" b="1" i="1" dirty="0" err="1">
                <a:solidFill>
                  <a:schemeClr val="accent1"/>
                </a:solidFill>
                <a:effectLst>
                  <a:outerShdw blurRad="38100" dist="38100" dir="2700000" algn="tl">
                    <a:srgbClr val="000000"/>
                  </a:outerShdw>
                </a:effectLst>
                <a:latin typeface="Arial" pitchFamily="34" charset="0"/>
              </a:rPr>
              <a:t>WLan</a:t>
            </a:r>
            <a:endParaRPr lang="es-ES" b="1" i="1" dirty="0" smtClean="0">
              <a:solidFill>
                <a:schemeClr val="accent1"/>
              </a:solidFill>
              <a:effectLst>
                <a:outerShdw blurRad="38100" dist="38100" dir="2700000" algn="tl">
                  <a:srgbClr val="000000"/>
                </a:outerShdw>
              </a:effectLst>
              <a:latin typeface="Arial" pitchFamily="34" charset="0"/>
            </a:endParaRPr>
          </a:p>
        </p:txBody>
      </p:sp>
      <p:sp>
        <p:nvSpPr>
          <p:cNvPr id="46083" name="Rectangle 3"/>
          <p:cNvSpPr>
            <a:spLocks noGrp="1" noChangeArrowheads="1"/>
          </p:cNvSpPr>
          <p:nvPr>
            <p:ph type="body" idx="1"/>
          </p:nvPr>
        </p:nvSpPr>
        <p:spPr>
          <a:xfrm>
            <a:off x="6102" y="1340768"/>
            <a:ext cx="6477000" cy="5373216"/>
          </a:xfrm>
          <a:solidFill>
            <a:srgbClr val="006699"/>
          </a:solidFill>
          <a:ln>
            <a:solidFill>
              <a:schemeClr val="tx1"/>
            </a:solidFill>
          </a:ln>
        </p:spPr>
        <p:txBody>
          <a:bodyPr/>
          <a:lstStyle/>
          <a:p>
            <a:pPr>
              <a:lnSpc>
                <a:spcPct val="90000"/>
              </a:lnSpc>
              <a:buFontTx/>
              <a:buNone/>
            </a:pPr>
            <a:r>
              <a:rPr lang="es-ES" sz="4800" b="1" i="1" dirty="0" smtClean="0">
                <a:effectLst>
                  <a:outerShdw blurRad="38100" dist="38100" dir="2700000" algn="tl">
                    <a:srgbClr val="000000">
                      <a:alpha val="43137"/>
                    </a:srgbClr>
                  </a:outerShdw>
                </a:effectLst>
                <a:latin typeface="Verdana" pitchFamily="34" charset="0"/>
              </a:rPr>
              <a:t>Access Point</a:t>
            </a:r>
          </a:p>
          <a:p>
            <a:pPr algn="just">
              <a:lnSpc>
                <a:spcPct val="90000"/>
              </a:lnSpc>
            </a:pPr>
            <a:r>
              <a:rPr lang="es-ES" sz="2400" b="1" i="1" dirty="0" smtClean="0">
                <a:solidFill>
                  <a:schemeClr val="accent2">
                    <a:lumMod val="10000"/>
                    <a:lumOff val="90000"/>
                  </a:schemeClr>
                </a:solidFill>
                <a:latin typeface="Verdana" pitchFamily="34" charset="0"/>
              </a:rPr>
              <a:t>Punto central para una red totalmente inalámbrica o un punto de conexión entre una red cableada y una red inalámbrica.</a:t>
            </a:r>
          </a:p>
          <a:p>
            <a:pPr algn="just">
              <a:lnSpc>
                <a:spcPct val="90000"/>
              </a:lnSpc>
            </a:pPr>
            <a:r>
              <a:rPr lang="es-ES" sz="2400" b="1" dirty="0" smtClean="0">
                <a:latin typeface="Verdana" pitchFamily="34" charset="0"/>
              </a:rPr>
              <a:t>Múltiples Access </a:t>
            </a:r>
            <a:r>
              <a:rPr lang="es-ES" sz="2400" b="1" dirty="0" err="1" smtClean="0">
                <a:latin typeface="Verdana" pitchFamily="34" charset="0"/>
              </a:rPr>
              <a:t>Points</a:t>
            </a:r>
            <a:r>
              <a:rPr lang="es-ES" sz="2400" b="1" dirty="0" smtClean="0">
                <a:latin typeface="Verdana" pitchFamily="34" charset="0"/>
              </a:rPr>
              <a:t> dentro de una misma red </a:t>
            </a:r>
            <a:r>
              <a:rPr lang="es-ES" sz="2400" b="1" dirty="0" smtClean="0">
                <a:latin typeface="Verdana" pitchFamily="34" charset="0"/>
                <a:sym typeface="Wingdings 3"/>
              </a:rPr>
              <a:t> P</a:t>
            </a:r>
            <a:r>
              <a:rPr lang="es-ES" sz="2400" b="1" dirty="0" smtClean="0">
                <a:latin typeface="Verdana" pitchFamily="34" charset="0"/>
              </a:rPr>
              <a:t>osibilidad de moverse libremente a través de un área amplia, manteniendo acceso interrumpido a los recursos de la red.</a:t>
            </a:r>
          </a:p>
          <a:p>
            <a:pPr algn="just">
              <a:lnSpc>
                <a:spcPct val="90000"/>
              </a:lnSpc>
            </a:pPr>
            <a:r>
              <a:rPr lang="es-ES" sz="2400" b="1" i="1" dirty="0" smtClean="0">
                <a:solidFill>
                  <a:schemeClr val="accent2">
                    <a:lumMod val="10000"/>
                    <a:lumOff val="90000"/>
                  </a:schemeClr>
                </a:solidFill>
                <a:latin typeface="Verdana" pitchFamily="34" charset="0"/>
              </a:rPr>
              <a:t>Se Puede configurar como Repetidor o punto de extensión.</a:t>
            </a:r>
          </a:p>
        </p:txBody>
      </p:sp>
      <p:pic>
        <p:nvPicPr>
          <p:cNvPr id="46084" name="Picture 4" descr="wap11"/>
          <p:cNvPicPr>
            <a:picLocks noChangeAspect="1" noChangeArrowheads="1"/>
          </p:cNvPicPr>
          <p:nvPr/>
        </p:nvPicPr>
        <p:blipFill>
          <a:blip r:embed="rId2" cstate="print"/>
          <a:srcRect/>
          <a:stretch>
            <a:fillRect/>
          </a:stretch>
        </p:blipFill>
        <p:spPr bwMode="auto">
          <a:xfrm>
            <a:off x="6660231" y="1898526"/>
            <a:ext cx="2207543" cy="19208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4978"/>
                                        </p:tgtEl>
                                        <p:attrNameLst>
                                          <p:attrName>style.visibility</p:attrName>
                                        </p:attrNameLst>
                                      </p:cBhvr>
                                      <p:to>
                                        <p:strVal val="visible"/>
                                      </p:to>
                                    </p:set>
                                    <p:anim calcmode="lin" valueType="num">
                                      <p:cBhvr additive="base">
                                        <p:cTn id="7" dur="500" fill="hold"/>
                                        <p:tgtEl>
                                          <p:spTgt spid="254978"/>
                                        </p:tgtEl>
                                        <p:attrNameLst>
                                          <p:attrName>ppt_x</p:attrName>
                                        </p:attrNameLst>
                                      </p:cBhvr>
                                      <p:tavLst>
                                        <p:tav tm="0">
                                          <p:val>
                                            <p:strVal val="#ppt_x"/>
                                          </p:val>
                                        </p:tav>
                                        <p:tav tm="100000">
                                          <p:val>
                                            <p:strVal val="#ppt_x"/>
                                          </p:val>
                                        </p:tav>
                                      </p:tavLst>
                                    </p:anim>
                                    <p:anim calcmode="lin" valueType="num">
                                      <p:cBhvr additive="base">
                                        <p:cTn id="8" dur="500" fill="hold"/>
                                        <p:tgtEl>
                                          <p:spTgt spid="25497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6084"/>
                                        </p:tgtEl>
                                        <p:attrNameLst>
                                          <p:attrName>style.visibility</p:attrName>
                                        </p:attrNameLst>
                                      </p:cBhvr>
                                      <p:to>
                                        <p:strVal val="visible"/>
                                      </p:to>
                                    </p:set>
                                    <p:animEffect transition="in" filter="fade">
                                      <p:cBhvr>
                                        <p:cTn id="13" dur="500"/>
                                        <p:tgtEl>
                                          <p:spTgt spid="46084"/>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46083">
                                            <p:bg/>
                                          </p:spTgt>
                                        </p:tgtEl>
                                        <p:attrNameLst>
                                          <p:attrName>style.visibility</p:attrName>
                                        </p:attrNameLst>
                                      </p:cBhvr>
                                      <p:to>
                                        <p:strVal val="visible"/>
                                      </p:to>
                                    </p:set>
                                    <p:animEffect transition="in" filter="randombar(horizontal)">
                                      <p:cBhvr>
                                        <p:cTn id="18" dur="500"/>
                                        <p:tgtEl>
                                          <p:spTgt spid="46083">
                                            <p:bg/>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46083">
                                            <p:txEl>
                                              <p:pRg st="0" end="0"/>
                                            </p:txEl>
                                          </p:spTgt>
                                        </p:tgtEl>
                                        <p:attrNameLst>
                                          <p:attrName>style.visibility</p:attrName>
                                        </p:attrNameLst>
                                      </p:cBhvr>
                                      <p:to>
                                        <p:strVal val="visible"/>
                                      </p:to>
                                    </p:set>
                                    <p:animEffect transition="in" filter="randombar(horizontal)">
                                      <p:cBhvr>
                                        <p:cTn id="23" dur="500"/>
                                        <p:tgtEl>
                                          <p:spTgt spid="4608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46083">
                                            <p:txEl>
                                              <p:pRg st="1" end="1"/>
                                            </p:txEl>
                                          </p:spTgt>
                                        </p:tgtEl>
                                        <p:attrNameLst>
                                          <p:attrName>style.visibility</p:attrName>
                                        </p:attrNameLst>
                                      </p:cBhvr>
                                      <p:to>
                                        <p:strVal val="visible"/>
                                      </p:to>
                                    </p:set>
                                    <p:animEffect transition="in" filter="randombar(horizontal)">
                                      <p:cBhvr>
                                        <p:cTn id="28" dur="500"/>
                                        <p:tgtEl>
                                          <p:spTgt spid="4608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46083">
                                            <p:txEl>
                                              <p:pRg st="2" end="2"/>
                                            </p:txEl>
                                          </p:spTgt>
                                        </p:tgtEl>
                                        <p:attrNameLst>
                                          <p:attrName>style.visibility</p:attrName>
                                        </p:attrNameLst>
                                      </p:cBhvr>
                                      <p:to>
                                        <p:strVal val="visible"/>
                                      </p:to>
                                    </p:set>
                                    <p:animEffect transition="in" filter="randombar(horizontal)">
                                      <p:cBhvr>
                                        <p:cTn id="33" dur="500"/>
                                        <p:tgtEl>
                                          <p:spTgt spid="4608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46083">
                                            <p:txEl>
                                              <p:pRg st="3" end="3"/>
                                            </p:txEl>
                                          </p:spTgt>
                                        </p:tgtEl>
                                        <p:attrNameLst>
                                          <p:attrName>style.visibility</p:attrName>
                                        </p:attrNameLst>
                                      </p:cBhvr>
                                      <p:to>
                                        <p:strVal val="visible"/>
                                      </p:to>
                                    </p:set>
                                    <p:animEffect transition="in" filter="randombar(horizontal)">
                                      <p:cBhvr>
                                        <p:cTn id="38" dur="500"/>
                                        <p:tgtEl>
                                          <p:spTgt spid="460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8" grpId="0" animBg="1"/>
      <p:bldP spid="46083" grpId="0" build="p"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antena"/>
          <p:cNvPicPr>
            <a:picLocks noGrp="1" noChangeAspect="1" noChangeArrowheads="1"/>
          </p:cNvPicPr>
          <p:nvPr>
            <p:ph sz="half" idx="2"/>
          </p:nvPr>
        </p:nvPicPr>
        <p:blipFill>
          <a:blip r:embed="rId2" cstate="print"/>
          <a:srcRect/>
          <a:stretch>
            <a:fillRect/>
          </a:stretch>
        </p:blipFill>
        <p:spPr>
          <a:xfrm>
            <a:off x="5508104" y="1628800"/>
            <a:ext cx="3383855" cy="3095625"/>
          </a:xfrm>
          <a:solidFill>
            <a:schemeClr val="bg1"/>
          </a:solidFill>
          <a:ln w="76200" cap="flat">
            <a:solidFill>
              <a:schemeClr val="accent1"/>
            </a:solidFill>
            <a:miter lim="800000"/>
            <a:headEnd/>
            <a:tailEnd/>
          </a:ln>
        </p:spPr>
      </p:pic>
      <p:sp>
        <p:nvSpPr>
          <p:cNvPr id="212995" name="Rectangle 3"/>
          <p:cNvSpPr>
            <a:spLocks noGrp="1" noChangeArrowheads="1"/>
          </p:cNvSpPr>
          <p:nvPr>
            <p:ph type="title"/>
          </p:nvPr>
        </p:nvSpPr>
        <p:spPr>
          <a:xfrm>
            <a:off x="685800" y="0"/>
            <a:ext cx="7772400" cy="1143000"/>
          </a:xfrm>
          <a:solidFill>
            <a:schemeClr val="bg1"/>
          </a:solidFill>
          <a:ln w="76200" cap="flat">
            <a:solidFill>
              <a:srgbClr val="008000"/>
            </a:solidFill>
          </a:ln>
        </p:spPr>
        <p:txBody>
          <a:bodyPr/>
          <a:lstStyle/>
          <a:p>
            <a:pPr>
              <a:defRPr/>
            </a:pPr>
            <a:r>
              <a:rPr lang="es-ES" sz="6000" i="1" dirty="0" smtClean="0">
                <a:solidFill>
                  <a:schemeClr val="accent1"/>
                </a:solidFill>
                <a:effectLst>
                  <a:outerShdw blurRad="38100" dist="38100" dir="2700000" algn="tl">
                    <a:srgbClr val="000000"/>
                  </a:outerShdw>
                </a:effectLst>
                <a:latin typeface="Tahoma" pitchFamily="34" charset="0"/>
              </a:rPr>
              <a:t>Access Point</a:t>
            </a:r>
          </a:p>
        </p:txBody>
      </p:sp>
      <p:sp>
        <p:nvSpPr>
          <p:cNvPr id="45060" name="Rectangle 4"/>
          <p:cNvSpPr>
            <a:spLocks noGrp="1" noChangeArrowheads="1"/>
          </p:cNvSpPr>
          <p:nvPr>
            <p:ph type="body" sz="half" idx="1"/>
          </p:nvPr>
        </p:nvSpPr>
        <p:spPr>
          <a:xfrm>
            <a:off x="0" y="1600200"/>
            <a:ext cx="5370513" cy="4565104"/>
          </a:xfrm>
          <a:solidFill>
            <a:srgbClr val="006699"/>
          </a:solidFill>
        </p:spPr>
        <p:txBody>
          <a:bodyPr/>
          <a:lstStyle/>
          <a:p>
            <a:pPr>
              <a:lnSpc>
                <a:spcPct val="90000"/>
              </a:lnSpc>
            </a:pPr>
            <a:r>
              <a:rPr lang="es-ES" sz="2800" b="1" i="1" dirty="0" smtClean="0">
                <a:effectLst>
                  <a:outerShdw blurRad="38100" dist="38100" dir="2700000" algn="tl">
                    <a:srgbClr val="000000">
                      <a:alpha val="43137"/>
                    </a:srgbClr>
                  </a:outerShdw>
                </a:effectLst>
                <a:latin typeface="Verdana" pitchFamily="34" charset="0"/>
              </a:rPr>
              <a:t>Permiten conectar la red cableada con la inalámbrica.</a:t>
            </a:r>
          </a:p>
          <a:p>
            <a:pPr>
              <a:lnSpc>
                <a:spcPct val="90000"/>
              </a:lnSpc>
            </a:pPr>
            <a:r>
              <a:rPr lang="es-ES" sz="2800" i="1" dirty="0" smtClean="0">
                <a:latin typeface="Verdana" pitchFamily="34" charset="0"/>
              </a:rPr>
              <a:t>Son, por lo general colocados en altura.</a:t>
            </a:r>
          </a:p>
          <a:p>
            <a:pPr>
              <a:lnSpc>
                <a:spcPct val="90000"/>
              </a:lnSpc>
            </a:pPr>
            <a:r>
              <a:rPr lang="es-ES" sz="2800" b="1" i="1" dirty="0" smtClean="0">
                <a:effectLst>
                  <a:outerShdw blurRad="38100" dist="38100" dir="2700000" algn="tl">
                    <a:srgbClr val="000000">
                      <a:alpha val="43137"/>
                    </a:srgbClr>
                  </a:outerShdw>
                </a:effectLst>
                <a:latin typeface="Verdana" pitchFamily="34" charset="0"/>
              </a:rPr>
              <a:t>Alcance hasta varios cientos de metros.</a:t>
            </a:r>
          </a:p>
          <a:p>
            <a:pPr>
              <a:lnSpc>
                <a:spcPct val="90000"/>
              </a:lnSpc>
            </a:pPr>
            <a:r>
              <a:rPr lang="es-ES" sz="2800" i="1" dirty="0" smtClean="0">
                <a:latin typeface="Verdana" pitchFamily="34" charset="0"/>
              </a:rPr>
              <a:t>Permiten el </a:t>
            </a:r>
            <a:r>
              <a:rPr lang="es-ES" sz="2800" i="1" dirty="0" err="1">
                <a:latin typeface="Verdana" pitchFamily="34" charset="0"/>
              </a:rPr>
              <a:t>R</a:t>
            </a:r>
            <a:r>
              <a:rPr lang="es-ES" sz="2800" i="1" dirty="0" err="1" smtClean="0">
                <a:latin typeface="Verdana" pitchFamily="34" charset="0"/>
              </a:rPr>
              <a:t>oaming</a:t>
            </a:r>
            <a:r>
              <a:rPr lang="es-ES" sz="2800" i="1" dirty="0" smtClean="0">
                <a:latin typeface="Verdana" pitchFamily="34" charset="0"/>
              </a:rPr>
              <a:t>.</a:t>
            </a:r>
          </a:p>
          <a:p>
            <a:pPr>
              <a:lnSpc>
                <a:spcPct val="90000"/>
              </a:lnSpc>
            </a:pPr>
            <a:r>
              <a:rPr lang="es-ES" sz="2800" b="1" i="1" dirty="0" smtClean="0">
                <a:effectLst>
                  <a:outerShdw blurRad="38100" dist="38100" dir="2700000" algn="tl">
                    <a:srgbClr val="000000">
                      <a:alpha val="43137"/>
                    </a:srgbClr>
                  </a:outerShdw>
                </a:effectLst>
                <a:latin typeface="Verdana" pitchFamily="34" charset="0"/>
              </a:rPr>
              <a:t>Existen </a:t>
            </a:r>
            <a:r>
              <a:rPr lang="es-ES" sz="2800" b="1" i="1" dirty="0" err="1" smtClean="0">
                <a:effectLst>
                  <a:outerShdw blurRad="38100" dist="38100" dir="2700000" algn="tl">
                    <a:srgbClr val="000000">
                      <a:alpha val="43137"/>
                    </a:srgbClr>
                  </a:outerShdw>
                </a:effectLst>
                <a:latin typeface="Verdana" pitchFamily="34" charset="0"/>
              </a:rPr>
              <a:t>soft’s</a:t>
            </a:r>
            <a:r>
              <a:rPr lang="es-ES" sz="2800" b="1" i="1" dirty="0" smtClean="0">
                <a:effectLst>
                  <a:outerShdw blurRad="38100" dist="38100" dir="2700000" algn="tl">
                    <a:srgbClr val="000000">
                      <a:alpha val="43137"/>
                    </a:srgbClr>
                  </a:outerShdw>
                </a:effectLst>
                <a:latin typeface="Verdana" pitchFamily="34" charset="0"/>
              </a:rPr>
              <a:t> para tal fin.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9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45060">
                                            <p:bg/>
                                          </p:spTgt>
                                        </p:tgtEl>
                                        <p:attrNameLst>
                                          <p:attrName>style.visibility</p:attrName>
                                        </p:attrNameLst>
                                      </p:cBhvr>
                                      <p:to>
                                        <p:strVal val="visible"/>
                                      </p:to>
                                    </p:set>
                                    <p:animEffect transition="in" filter="wheel(1)">
                                      <p:cBhvr>
                                        <p:cTn id="11" dur="2000"/>
                                        <p:tgtEl>
                                          <p:spTgt spid="45060">
                                            <p:bg/>
                                          </p:spTgt>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45060">
                                            <p:txEl>
                                              <p:pRg st="0" end="0"/>
                                            </p:txEl>
                                          </p:spTgt>
                                        </p:tgtEl>
                                        <p:attrNameLst>
                                          <p:attrName>style.visibility</p:attrName>
                                        </p:attrNameLst>
                                      </p:cBhvr>
                                      <p:to>
                                        <p:strVal val="visible"/>
                                      </p:to>
                                    </p:set>
                                    <p:animEffect transition="in" filter="wheel(1)">
                                      <p:cBhvr>
                                        <p:cTn id="16" dur="2000"/>
                                        <p:tgtEl>
                                          <p:spTgt spid="4506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45060">
                                            <p:txEl>
                                              <p:pRg st="1" end="1"/>
                                            </p:txEl>
                                          </p:spTgt>
                                        </p:tgtEl>
                                        <p:attrNameLst>
                                          <p:attrName>style.visibility</p:attrName>
                                        </p:attrNameLst>
                                      </p:cBhvr>
                                      <p:to>
                                        <p:strVal val="visible"/>
                                      </p:to>
                                    </p:set>
                                    <p:animEffect transition="in" filter="wheel(1)">
                                      <p:cBhvr>
                                        <p:cTn id="21" dur="2000"/>
                                        <p:tgtEl>
                                          <p:spTgt spid="45060">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45060">
                                            <p:txEl>
                                              <p:pRg st="2" end="2"/>
                                            </p:txEl>
                                          </p:spTgt>
                                        </p:tgtEl>
                                        <p:attrNameLst>
                                          <p:attrName>style.visibility</p:attrName>
                                        </p:attrNameLst>
                                      </p:cBhvr>
                                      <p:to>
                                        <p:strVal val="visible"/>
                                      </p:to>
                                    </p:set>
                                    <p:animEffect transition="in" filter="wheel(1)">
                                      <p:cBhvr>
                                        <p:cTn id="26" dur="2000"/>
                                        <p:tgtEl>
                                          <p:spTgt spid="45060">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45060">
                                            <p:txEl>
                                              <p:pRg st="3" end="3"/>
                                            </p:txEl>
                                          </p:spTgt>
                                        </p:tgtEl>
                                        <p:attrNameLst>
                                          <p:attrName>style.visibility</p:attrName>
                                        </p:attrNameLst>
                                      </p:cBhvr>
                                      <p:to>
                                        <p:strVal val="visible"/>
                                      </p:to>
                                    </p:set>
                                    <p:animEffect transition="in" filter="wheel(1)">
                                      <p:cBhvr>
                                        <p:cTn id="31" dur="2000"/>
                                        <p:tgtEl>
                                          <p:spTgt spid="45060">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45060">
                                            <p:txEl>
                                              <p:pRg st="4" end="4"/>
                                            </p:txEl>
                                          </p:spTgt>
                                        </p:tgtEl>
                                        <p:attrNameLst>
                                          <p:attrName>style.visibility</p:attrName>
                                        </p:attrNameLst>
                                      </p:cBhvr>
                                      <p:to>
                                        <p:strVal val="visible"/>
                                      </p:to>
                                    </p:set>
                                    <p:animEffect transition="in" filter="wheel(1)">
                                      <p:cBhvr>
                                        <p:cTn id="36" dur="2000"/>
                                        <p:tgtEl>
                                          <p:spTgt spid="45060">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5058"/>
                                        </p:tgtEl>
                                        <p:attrNameLst>
                                          <p:attrName>style.visibility</p:attrName>
                                        </p:attrNameLst>
                                      </p:cBhvr>
                                      <p:to>
                                        <p:strVal val="visible"/>
                                      </p:to>
                                    </p:set>
                                    <p:animEffect transition="in" filter="fade">
                                      <p:cBhvr>
                                        <p:cTn id="41" dur="500"/>
                                        <p:tgtEl>
                                          <p:spTgt spid="45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animBg="1"/>
      <p:bldP spid="45060" grpId="0" build="p"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762000" y="381000"/>
            <a:ext cx="7772400" cy="1143000"/>
          </a:xfrm>
          <a:solidFill>
            <a:schemeClr val="bg1"/>
          </a:solidFill>
          <a:ln w="76200" cap="flat">
            <a:solidFill>
              <a:schemeClr val="accent1"/>
            </a:solidFill>
          </a:ln>
        </p:spPr>
        <p:txBody>
          <a:bodyPr/>
          <a:lstStyle/>
          <a:p>
            <a:pPr>
              <a:defRPr/>
            </a:pPr>
            <a:r>
              <a:rPr lang="es-ES" b="1" i="1" dirty="0">
                <a:solidFill>
                  <a:schemeClr val="accent1"/>
                </a:solidFill>
                <a:effectLst>
                  <a:outerShdw blurRad="38100" dist="38100" dir="2700000" algn="tl">
                    <a:srgbClr val="000000"/>
                  </a:outerShdw>
                </a:effectLst>
                <a:latin typeface="Arial" pitchFamily="34" charset="0"/>
              </a:rPr>
              <a:t>Hardware </a:t>
            </a:r>
            <a:r>
              <a:rPr lang="es-ES" b="1" i="1" dirty="0" err="1">
                <a:solidFill>
                  <a:schemeClr val="accent1"/>
                </a:solidFill>
                <a:effectLst>
                  <a:outerShdw blurRad="38100" dist="38100" dir="2700000" algn="tl">
                    <a:srgbClr val="000000"/>
                  </a:outerShdw>
                </a:effectLst>
                <a:latin typeface="Arial" pitchFamily="34" charset="0"/>
              </a:rPr>
              <a:t>WLan</a:t>
            </a:r>
            <a:endParaRPr lang="es-ES" b="1" i="1" dirty="0" smtClean="0">
              <a:solidFill>
                <a:schemeClr val="accent1"/>
              </a:solidFill>
              <a:effectLst>
                <a:outerShdw blurRad="38100" dist="38100" dir="2700000" algn="tl">
                  <a:srgbClr val="000000"/>
                </a:outerShdw>
              </a:effectLst>
              <a:latin typeface="Arial" pitchFamily="34" charset="0"/>
            </a:endParaRPr>
          </a:p>
        </p:txBody>
      </p:sp>
      <p:sp>
        <p:nvSpPr>
          <p:cNvPr id="47107" name="Rectangle 3"/>
          <p:cNvSpPr>
            <a:spLocks noGrp="1" noChangeArrowheads="1"/>
          </p:cNvSpPr>
          <p:nvPr>
            <p:ph type="body" idx="1"/>
          </p:nvPr>
        </p:nvSpPr>
        <p:spPr>
          <a:xfrm>
            <a:off x="611560" y="2132856"/>
            <a:ext cx="6443663" cy="4057650"/>
          </a:xfrm>
          <a:solidFill>
            <a:srgbClr val="006699"/>
          </a:solidFill>
        </p:spPr>
        <p:txBody>
          <a:bodyPr/>
          <a:lstStyle/>
          <a:p>
            <a:pPr>
              <a:buFontTx/>
              <a:buNone/>
            </a:pPr>
            <a:r>
              <a:rPr lang="es-ES" sz="4400" b="1" i="1" dirty="0" smtClean="0">
                <a:solidFill>
                  <a:schemeClr val="accent2">
                    <a:lumMod val="10000"/>
                    <a:lumOff val="90000"/>
                  </a:schemeClr>
                </a:solidFill>
                <a:latin typeface="Verdana" pitchFamily="34" charset="0"/>
              </a:rPr>
              <a:t>Access Point</a:t>
            </a:r>
          </a:p>
          <a:p>
            <a:r>
              <a:rPr lang="es-ES" sz="3600" i="1" dirty="0" smtClean="0">
                <a:effectLst>
                  <a:outerShdw blurRad="38100" dist="38100" dir="2700000" algn="tl">
                    <a:srgbClr val="000000">
                      <a:alpha val="43137"/>
                    </a:srgbClr>
                  </a:outerShdw>
                </a:effectLst>
                <a:latin typeface="Verdana" pitchFamily="34" charset="0"/>
              </a:rPr>
              <a:t>Repetidor Multipuerto (HUB) equipado con :</a:t>
            </a:r>
          </a:p>
          <a:p>
            <a:r>
              <a:rPr lang="es-ES" sz="3600" i="1" dirty="0" smtClean="0">
                <a:effectLst>
                  <a:outerShdw blurRad="38100" dist="38100" dir="2700000" algn="tl">
                    <a:srgbClr val="000000">
                      <a:alpha val="43137"/>
                    </a:srgbClr>
                  </a:outerShdw>
                </a:effectLst>
                <a:latin typeface="Verdana" pitchFamily="34" charset="0"/>
              </a:rPr>
              <a:t>Transceiver de Radio</a:t>
            </a:r>
          </a:p>
          <a:p>
            <a:r>
              <a:rPr lang="es-ES" sz="3600" i="1" dirty="0" smtClean="0">
                <a:effectLst>
                  <a:outerShdw blurRad="38100" dist="38100" dir="2700000" algn="tl">
                    <a:srgbClr val="000000">
                      <a:alpha val="43137"/>
                    </a:srgbClr>
                  </a:outerShdw>
                </a:effectLst>
                <a:latin typeface="Verdana" pitchFamily="34" charset="0"/>
              </a:rPr>
              <a:t>Uplink Ethernet.</a:t>
            </a:r>
          </a:p>
          <a:p>
            <a:r>
              <a:rPr lang="es-ES" sz="2800" i="1" dirty="0" smtClean="0">
                <a:effectLst>
                  <a:outerShdw blurRad="38100" dist="38100" dir="2700000" algn="tl">
                    <a:srgbClr val="000000">
                      <a:alpha val="43137"/>
                    </a:srgbClr>
                  </a:outerShdw>
                </a:effectLst>
                <a:latin typeface="Verdana" pitchFamily="34" charset="0"/>
              </a:rPr>
              <a:t>Software p/ Funcionamiento.</a:t>
            </a:r>
          </a:p>
        </p:txBody>
      </p:sp>
      <p:pic>
        <p:nvPicPr>
          <p:cNvPr id="47108" name="Picture 4" descr="wap11"/>
          <p:cNvPicPr>
            <a:picLocks noChangeAspect="1" noChangeArrowheads="1"/>
          </p:cNvPicPr>
          <p:nvPr/>
        </p:nvPicPr>
        <p:blipFill>
          <a:blip r:embed="rId2" cstate="print"/>
          <a:srcRect/>
          <a:stretch>
            <a:fillRect/>
          </a:stretch>
        </p:blipFill>
        <p:spPr bwMode="auto">
          <a:xfrm>
            <a:off x="6372200" y="3789040"/>
            <a:ext cx="2355850" cy="19208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65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7108"/>
                                        </p:tgtEl>
                                        <p:attrNameLst>
                                          <p:attrName>style.visibility</p:attrName>
                                        </p:attrNameLst>
                                      </p:cBhvr>
                                      <p:to>
                                        <p:strVal val="visible"/>
                                      </p:to>
                                    </p:set>
                                    <p:animEffect transition="in" filter="fade">
                                      <p:cBhvr>
                                        <p:cTn id="11" dur="500"/>
                                        <p:tgtEl>
                                          <p:spTgt spid="47108"/>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47107">
                                            <p:bg/>
                                          </p:spTgt>
                                        </p:tgtEl>
                                        <p:attrNameLst>
                                          <p:attrName>style.visibility</p:attrName>
                                        </p:attrNameLst>
                                      </p:cBhvr>
                                      <p:to>
                                        <p:strVal val="visible"/>
                                      </p:to>
                                    </p:set>
                                    <p:animEffect transition="in" filter="circle(in)">
                                      <p:cBhvr>
                                        <p:cTn id="16" dur="2000"/>
                                        <p:tgtEl>
                                          <p:spTgt spid="47107">
                                            <p:bg/>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47107">
                                            <p:txEl>
                                              <p:pRg st="0" end="0"/>
                                            </p:txEl>
                                          </p:spTgt>
                                        </p:tgtEl>
                                        <p:attrNameLst>
                                          <p:attrName>style.visibility</p:attrName>
                                        </p:attrNameLst>
                                      </p:cBhvr>
                                      <p:to>
                                        <p:strVal val="visible"/>
                                      </p:to>
                                    </p:set>
                                    <p:animEffect transition="in" filter="circle(in)">
                                      <p:cBhvr>
                                        <p:cTn id="21" dur="2000"/>
                                        <p:tgtEl>
                                          <p:spTgt spid="47107">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47107">
                                            <p:txEl>
                                              <p:pRg st="1" end="1"/>
                                            </p:txEl>
                                          </p:spTgt>
                                        </p:tgtEl>
                                        <p:attrNameLst>
                                          <p:attrName>style.visibility</p:attrName>
                                        </p:attrNameLst>
                                      </p:cBhvr>
                                      <p:to>
                                        <p:strVal val="visible"/>
                                      </p:to>
                                    </p:set>
                                    <p:animEffect transition="in" filter="circle(in)">
                                      <p:cBhvr>
                                        <p:cTn id="26" dur="2000"/>
                                        <p:tgtEl>
                                          <p:spTgt spid="47107">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47107">
                                            <p:txEl>
                                              <p:pRg st="2" end="2"/>
                                            </p:txEl>
                                          </p:spTgt>
                                        </p:tgtEl>
                                        <p:attrNameLst>
                                          <p:attrName>style.visibility</p:attrName>
                                        </p:attrNameLst>
                                      </p:cBhvr>
                                      <p:to>
                                        <p:strVal val="visible"/>
                                      </p:to>
                                    </p:set>
                                    <p:animEffect transition="in" filter="circle(in)">
                                      <p:cBhvr>
                                        <p:cTn id="31" dur="2000"/>
                                        <p:tgtEl>
                                          <p:spTgt spid="47107">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47107">
                                            <p:txEl>
                                              <p:pRg st="3" end="3"/>
                                            </p:txEl>
                                          </p:spTgt>
                                        </p:tgtEl>
                                        <p:attrNameLst>
                                          <p:attrName>style.visibility</p:attrName>
                                        </p:attrNameLst>
                                      </p:cBhvr>
                                      <p:to>
                                        <p:strVal val="visible"/>
                                      </p:to>
                                    </p:set>
                                    <p:animEffect transition="in" filter="circle(in)">
                                      <p:cBhvr>
                                        <p:cTn id="36" dur="2000"/>
                                        <p:tgtEl>
                                          <p:spTgt spid="47107">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47107">
                                            <p:txEl>
                                              <p:pRg st="4" end="4"/>
                                            </p:txEl>
                                          </p:spTgt>
                                        </p:tgtEl>
                                        <p:attrNameLst>
                                          <p:attrName>style.visibility</p:attrName>
                                        </p:attrNameLst>
                                      </p:cBhvr>
                                      <p:to>
                                        <p:strVal val="visible"/>
                                      </p:to>
                                    </p:set>
                                    <p:animEffect transition="in" filter="circle(in)">
                                      <p:cBhvr>
                                        <p:cTn id="41" dur="2000"/>
                                        <p:tgtEl>
                                          <p:spTgt spid="471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0" grpId="0" animBg="1"/>
      <p:bldP spid="47107" grpId="0" build="p"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1259632" y="116632"/>
            <a:ext cx="7274768" cy="1143000"/>
          </a:xfrm>
          <a:solidFill>
            <a:schemeClr val="bg1"/>
          </a:solidFill>
          <a:ln w="76200" cap="flat">
            <a:solidFill>
              <a:schemeClr val="accent1"/>
            </a:solidFill>
          </a:ln>
        </p:spPr>
        <p:txBody>
          <a:bodyPr/>
          <a:lstStyle/>
          <a:p>
            <a:pPr>
              <a:defRPr/>
            </a:pPr>
            <a:r>
              <a:rPr lang="es-ES" b="1" i="1" dirty="0">
                <a:solidFill>
                  <a:schemeClr val="accent1"/>
                </a:solidFill>
                <a:effectLst>
                  <a:outerShdw blurRad="38100" dist="38100" dir="2700000" algn="tl">
                    <a:srgbClr val="000000"/>
                  </a:outerShdw>
                </a:effectLst>
                <a:latin typeface="Arial" pitchFamily="34" charset="0"/>
              </a:rPr>
              <a:t>Hardware </a:t>
            </a:r>
            <a:r>
              <a:rPr lang="es-ES" b="1" i="1" dirty="0" err="1">
                <a:solidFill>
                  <a:schemeClr val="accent1"/>
                </a:solidFill>
                <a:effectLst>
                  <a:outerShdw blurRad="38100" dist="38100" dir="2700000" algn="tl">
                    <a:srgbClr val="000000"/>
                  </a:outerShdw>
                </a:effectLst>
                <a:latin typeface="Arial" pitchFamily="34" charset="0"/>
              </a:rPr>
              <a:t>WLan</a:t>
            </a:r>
            <a:endParaRPr lang="es-ES" b="1" i="1" dirty="0" smtClean="0">
              <a:solidFill>
                <a:schemeClr val="accent1"/>
              </a:solidFill>
              <a:effectLst>
                <a:outerShdw blurRad="38100" dist="38100" dir="2700000" algn="tl">
                  <a:srgbClr val="000000"/>
                </a:outerShdw>
              </a:effectLst>
              <a:latin typeface="Arial" pitchFamily="34" charset="0"/>
            </a:endParaRPr>
          </a:p>
        </p:txBody>
      </p:sp>
      <p:sp>
        <p:nvSpPr>
          <p:cNvPr id="47107" name="Rectangle 3"/>
          <p:cNvSpPr>
            <a:spLocks noGrp="1" noChangeArrowheads="1"/>
          </p:cNvSpPr>
          <p:nvPr>
            <p:ph type="body" idx="1"/>
          </p:nvPr>
        </p:nvSpPr>
        <p:spPr>
          <a:xfrm>
            <a:off x="373347" y="1714500"/>
            <a:ext cx="6803703" cy="4725144"/>
          </a:xfrm>
          <a:solidFill>
            <a:srgbClr val="006699"/>
          </a:solidFill>
        </p:spPr>
        <p:txBody>
          <a:bodyPr/>
          <a:lstStyle/>
          <a:p>
            <a:pPr>
              <a:buFontTx/>
              <a:buNone/>
            </a:pPr>
            <a:r>
              <a:rPr lang="es-ES" sz="4400" b="1" i="1" dirty="0" smtClean="0">
                <a:solidFill>
                  <a:srgbClr val="FFFF00"/>
                </a:solidFill>
                <a:effectLst>
                  <a:outerShdw blurRad="38100" dist="38100" dir="2700000" algn="tl">
                    <a:srgbClr val="000000">
                      <a:alpha val="43137"/>
                    </a:srgbClr>
                  </a:outerShdw>
                </a:effectLst>
                <a:latin typeface="Verdana" pitchFamily="34" charset="0"/>
              </a:rPr>
              <a:t>Access Point</a:t>
            </a:r>
          </a:p>
          <a:p>
            <a:r>
              <a:rPr lang="es-ES" sz="4400" b="1" i="1" dirty="0" smtClean="0">
                <a:solidFill>
                  <a:schemeClr val="accent2">
                    <a:lumMod val="10000"/>
                    <a:lumOff val="90000"/>
                  </a:schemeClr>
                </a:solidFill>
                <a:latin typeface="Verdana" pitchFamily="34" charset="0"/>
              </a:rPr>
              <a:t>Punto de Acceso</a:t>
            </a:r>
          </a:p>
          <a:p>
            <a:r>
              <a:rPr lang="es-ES" sz="4400" b="1" i="1" dirty="0" smtClean="0">
                <a:solidFill>
                  <a:schemeClr val="accent2">
                    <a:lumMod val="10000"/>
                    <a:lumOff val="90000"/>
                  </a:schemeClr>
                </a:solidFill>
                <a:latin typeface="Verdana" pitchFamily="34" charset="0"/>
              </a:rPr>
              <a:t>Extensión</a:t>
            </a:r>
          </a:p>
          <a:p>
            <a:r>
              <a:rPr lang="es-ES" sz="4400" b="1" i="1" dirty="0" smtClean="0">
                <a:solidFill>
                  <a:schemeClr val="accent2">
                    <a:lumMod val="10000"/>
                    <a:lumOff val="90000"/>
                  </a:schemeClr>
                </a:solidFill>
                <a:latin typeface="Verdana" pitchFamily="34" charset="0"/>
              </a:rPr>
              <a:t>Repetidor</a:t>
            </a:r>
          </a:p>
          <a:p>
            <a:r>
              <a:rPr lang="es-ES" sz="4400" b="1" i="1" dirty="0" err="1" smtClean="0">
                <a:solidFill>
                  <a:schemeClr val="accent2">
                    <a:lumMod val="10000"/>
                    <a:lumOff val="90000"/>
                  </a:schemeClr>
                </a:solidFill>
                <a:latin typeface="Verdana" pitchFamily="34" charset="0"/>
              </a:rPr>
              <a:t>Vlans</a:t>
            </a:r>
            <a:endParaRPr lang="es-ES" sz="4400" b="1" i="1" dirty="0" smtClean="0">
              <a:solidFill>
                <a:schemeClr val="accent2">
                  <a:lumMod val="10000"/>
                  <a:lumOff val="90000"/>
                </a:schemeClr>
              </a:solidFill>
              <a:latin typeface="Verdana" pitchFamily="34" charset="0"/>
            </a:endParaRPr>
          </a:p>
          <a:p>
            <a:r>
              <a:rPr lang="es-ES" sz="4400" b="1" i="1" dirty="0" smtClean="0">
                <a:solidFill>
                  <a:schemeClr val="accent2">
                    <a:lumMod val="10000"/>
                    <a:lumOff val="90000"/>
                  </a:schemeClr>
                </a:solidFill>
                <a:latin typeface="Verdana" pitchFamily="34" charset="0"/>
              </a:rPr>
              <a:t>DHCP</a:t>
            </a:r>
          </a:p>
        </p:txBody>
      </p:sp>
      <p:pic>
        <p:nvPicPr>
          <p:cNvPr id="47108" name="Picture 4" descr="wap11"/>
          <p:cNvPicPr>
            <a:picLocks noChangeAspect="1" noChangeArrowheads="1"/>
          </p:cNvPicPr>
          <p:nvPr/>
        </p:nvPicPr>
        <p:blipFill>
          <a:blip r:embed="rId2" cstate="print"/>
          <a:srcRect/>
          <a:stretch>
            <a:fillRect/>
          </a:stretch>
        </p:blipFill>
        <p:spPr bwMode="auto">
          <a:xfrm>
            <a:off x="5652120" y="4077072"/>
            <a:ext cx="3096344" cy="2524647"/>
          </a:xfrm>
          <a:prstGeom prst="rect">
            <a:avLst/>
          </a:prstGeom>
          <a:noFill/>
          <a:ln w="9525">
            <a:noFill/>
            <a:miter lim="800000"/>
            <a:headEnd/>
            <a:tailEnd/>
          </a:ln>
        </p:spPr>
      </p:pic>
    </p:spTree>
    <p:extLst>
      <p:ext uri="{BB962C8B-B14F-4D97-AF65-F5344CB8AC3E}">
        <p14:creationId xmlns:p14="http://schemas.microsoft.com/office/powerpoint/2010/main" val="121213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65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7108"/>
                                        </p:tgtEl>
                                        <p:attrNameLst>
                                          <p:attrName>style.visibility</p:attrName>
                                        </p:attrNameLst>
                                      </p:cBhvr>
                                      <p:to>
                                        <p:strVal val="visible"/>
                                      </p:to>
                                    </p:set>
                                    <p:animEffect transition="in" filter="fade">
                                      <p:cBhvr>
                                        <p:cTn id="11" dur="500"/>
                                        <p:tgtEl>
                                          <p:spTgt spid="47108"/>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47107">
                                            <p:bg/>
                                          </p:spTgt>
                                        </p:tgtEl>
                                        <p:attrNameLst>
                                          <p:attrName>style.visibility</p:attrName>
                                        </p:attrNameLst>
                                      </p:cBhvr>
                                      <p:to>
                                        <p:strVal val="visible"/>
                                      </p:to>
                                    </p:set>
                                    <p:animEffect transition="in" filter="circle(in)">
                                      <p:cBhvr>
                                        <p:cTn id="16" dur="2000"/>
                                        <p:tgtEl>
                                          <p:spTgt spid="47107">
                                            <p:bg/>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47107">
                                            <p:txEl>
                                              <p:pRg st="0" end="0"/>
                                            </p:txEl>
                                          </p:spTgt>
                                        </p:tgtEl>
                                        <p:attrNameLst>
                                          <p:attrName>style.visibility</p:attrName>
                                        </p:attrNameLst>
                                      </p:cBhvr>
                                      <p:to>
                                        <p:strVal val="visible"/>
                                      </p:to>
                                    </p:set>
                                    <p:animEffect transition="in" filter="circle(in)">
                                      <p:cBhvr>
                                        <p:cTn id="21" dur="2000"/>
                                        <p:tgtEl>
                                          <p:spTgt spid="47107">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47107">
                                            <p:txEl>
                                              <p:pRg st="1" end="1"/>
                                            </p:txEl>
                                          </p:spTgt>
                                        </p:tgtEl>
                                        <p:attrNameLst>
                                          <p:attrName>style.visibility</p:attrName>
                                        </p:attrNameLst>
                                      </p:cBhvr>
                                      <p:to>
                                        <p:strVal val="visible"/>
                                      </p:to>
                                    </p:set>
                                    <p:animEffect transition="in" filter="circle(in)">
                                      <p:cBhvr>
                                        <p:cTn id="26" dur="2000"/>
                                        <p:tgtEl>
                                          <p:spTgt spid="47107">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47107">
                                            <p:txEl>
                                              <p:pRg st="2" end="2"/>
                                            </p:txEl>
                                          </p:spTgt>
                                        </p:tgtEl>
                                        <p:attrNameLst>
                                          <p:attrName>style.visibility</p:attrName>
                                        </p:attrNameLst>
                                      </p:cBhvr>
                                      <p:to>
                                        <p:strVal val="visible"/>
                                      </p:to>
                                    </p:set>
                                    <p:animEffect transition="in" filter="circle(in)">
                                      <p:cBhvr>
                                        <p:cTn id="31" dur="2000"/>
                                        <p:tgtEl>
                                          <p:spTgt spid="47107">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47107">
                                            <p:txEl>
                                              <p:pRg st="3" end="3"/>
                                            </p:txEl>
                                          </p:spTgt>
                                        </p:tgtEl>
                                        <p:attrNameLst>
                                          <p:attrName>style.visibility</p:attrName>
                                        </p:attrNameLst>
                                      </p:cBhvr>
                                      <p:to>
                                        <p:strVal val="visible"/>
                                      </p:to>
                                    </p:set>
                                    <p:animEffect transition="in" filter="circle(in)">
                                      <p:cBhvr>
                                        <p:cTn id="36" dur="2000"/>
                                        <p:tgtEl>
                                          <p:spTgt spid="47107">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47107">
                                            <p:txEl>
                                              <p:pRg st="4" end="4"/>
                                            </p:txEl>
                                          </p:spTgt>
                                        </p:tgtEl>
                                        <p:attrNameLst>
                                          <p:attrName>style.visibility</p:attrName>
                                        </p:attrNameLst>
                                      </p:cBhvr>
                                      <p:to>
                                        <p:strVal val="visible"/>
                                      </p:to>
                                    </p:set>
                                    <p:animEffect transition="in" filter="circle(in)">
                                      <p:cBhvr>
                                        <p:cTn id="41" dur="2000"/>
                                        <p:tgtEl>
                                          <p:spTgt spid="47107">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47107">
                                            <p:txEl>
                                              <p:pRg st="5" end="5"/>
                                            </p:txEl>
                                          </p:spTgt>
                                        </p:tgtEl>
                                        <p:attrNameLst>
                                          <p:attrName>style.visibility</p:attrName>
                                        </p:attrNameLst>
                                      </p:cBhvr>
                                      <p:to>
                                        <p:strVal val="visible"/>
                                      </p:to>
                                    </p:set>
                                    <p:animEffect transition="in" filter="circle(in)">
                                      <p:cBhvr>
                                        <p:cTn id="46" dur="2000"/>
                                        <p:tgtEl>
                                          <p:spTgt spid="471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0" grpId="0" animBg="1"/>
      <p:bldP spid="47107" grpId="0" build="p"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901700" y="104775"/>
            <a:ext cx="7772400" cy="1143000"/>
          </a:xfrm>
          <a:solidFill>
            <a:schemeClr val="bg1"/>
          </a:solidFill>
          <a:ln w="76200" cap="flat">
            <a:solidFill>
              <a:schemeClr val="accent1"/>
            </a:solidFill>
          </a:ln>
        </p:spPr>
        <p:txBody>
          <a:bodyPr/>
          <a:lstStyle/>
          <a:p>
            <a:pPr>
              <a:defRPr/>
            </a:pPr>
            <a:r>
              <a:rPr lang="es-ES" sz="4000" b="1" i="1" dirty="0">
                <a:solidFill>
                  <a:schemeClr val="accent1"/>
                </a:solidFill>
                <a:effectLst>
                  <a:outerShdw blurRad="38100" dist="38100" dir="2700000" algn="tl">
                    <a:srgbClr val="000000"/>
                  </a:outerShdw>
                </a:effectLst>
                <a:latin typeface="Arial" pitchFamily="34" charset="0"/>
              </a:rPr>
              <a:t>Hardware </a:t>
            </a:r>
            <a:r>
              <a:rPr lang="es-ES" sz="4000" b="1" i="1" dirty="0" err="1" smtClean="0">
                <a:solidFill>
                  <a:schemeClr val="accent1"/>
                </a:solidFill>
                <a:effectLst>
                  <a:outerShdw blurRad="38100" dist="38100" dir="2700000" algn="tl">
                    <a:srgbClr val="000000"/>
                  </a:outerShdw>
                </a:effectLst>
                <a:latin typeface="Arial" pitchFamily="34" charset="0"/>
              </a:rPr>
              <a:t>Wlan</a:t>
            </a:r>
            <a:r>
              <a:rPr lang="es-ES" sz="4000" b="1" i="1" dirty="0" smtClean="0">
                <a:solidFill>
                  <a:schemeClr val="accent1"/>
                </a:solidFill>
                <a:effectLst>
                  <a:outerShdw blurRad="38100" dist="38100" dir="2700000" algn="tl">
                    <a:srgbClr val="000000"/>
                  </a:outerShdw>
                </a:effectLst>
                <a:latin typeface="Arial" pitchFamily="34" charset="0"/>
              </a:rPr>
              <a:t> – Access Point</a:t>
            </a:r>
          </a:p>
        </p:txBody>
      </p:sp>
      <p:pic>
        <p:nvPicPr>
          <p:cNvPr id="48131" name="Picture 6"/>
          <p:cNvPicPr>
            <a:picLocks noChangeAspect="1" noChangeArrowheads="1"/>
          </p:cNvPicPr>
          <p:nvPr/>
        </p:nvPicPr>
        <p:blipFill>
          <a:blip r:embed="rId3" cstate="print"/>
          <a:srcRect/>
          <a:stretch>
            <a:fillRect/>
          </a:stretch>
        </p:blipFill>
        <p:spPr bwMode="auto">
          <a:xfrm>
            <a:off x="611188" y="1663700"/>
            <a:ext cx="4176712" cy="2386013"/>
          </a:xfrm>
          <a:prstGeom prst="rect">
            <a:avLst/>
          </a:prstGeom>
          <a:solidFill>
            <a:schemeClr val="bg1"/>
          </a:solidFill>
          <a:ln w="76200" cap="flat">
            <a:solidFill>
              <a:schemeClr val="accent1"/>
            </a:solidFill>
            <a:miter lim="800000"/>
            <a:headEnd/>
            <a:tailEnd/>
          </a:ln>
        </p:spPr>
      </p:pic>
      <p:pic>
        <p:nvPicPr>
          <p:cNvPr id="48132" name="Picture 7" descr="wap11"/>
          <p:cNvPicPr>
            <a:picLocks noChangeAspect="1" noChangeArrowheads="1"/>
          </p:cNvPicPr>
          <p:nvPr/>
        </p:nvPicPr>
        <p:blipFill>
          <a:blip r:embed="rId4" cstate="print"/>
          <a:srcRect/>
          <a:stretch>
            <a:fillRect/>
          </a:stretch>
        </p:blipFill>
        <p:spPr bwMode="auto">
          <a:xfrm>
            <a:off x="5003800" y="1628775"/>
            <a:ext cx="3529013" cy="2349500"/>
          </a:xfrm>
          <a:prstGeom prst="rect">
            <a:avLst/>
          </a:prstGeom>
          <a:solidFill>
            <a:schemeClr val="bg1"/>
          </a:solidFill>
          <a:ln w="76200" cap="flat">
            <a:solidFill>
              <a:schemeClr val="accent1"/>
            </a:solidFill>
            <a:miter lim="800000"/>
            <a:headEnd/>
            <a:tailEnd/>
          </a:ln>
        </p:spPr>
      </p:pic>
      <p:pic>
        <p:nvPicPr>
          <p:cNvPr id="48133" name="Picture 8"/>
          <p:cNvPicPr>
            <a:picLocks noChangeAspect="1" noChangeArrowheads="1"/>
          </p:cNvPicPr>
          <p:nvPr/>
        </p:nvPicPr>
        <p:blipFill>
          <a:blip r:embed="rId5" cstate="print"/>
          <a:srcRect/>
          <a:stretch>
            <a:fillRect/>
          </a:stretch>
        </p:blipFill>
        <p:spPr bwMode="auto">
          <a:xfrm>
            <a:off x="611188" y="4221163"/>
            <a:ext cx="7921625" cy="2274887"/>
          </a:xfrm>
          <a:prstGeom prst="rect">
            <a:avLst/>
          </a:prstGeom>
          <a:solidFill>
            <a:schemeClr val="bg1"/>
          </a:solidFill>
          <a:ln w="76200" cap="flat">
            <a:solidFill>
              <a:schemeClr val="accent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3698"/>
                                        </p:tgtEl>
                                        <p:attrNameLst>
                                          <p:attrName>style.visibility</p:attrName>
                                        </p:attrNameLst>
                                      </p:cBhvr>
                                      <p:to>
                                        <p:strVal val="visible"/>
                                      </p:to>
                                    </p:set>
                                    <p:anim calcmode="lin" valueType="num">
                                      <p:cBhvr additive="base">
                                        <p:cTn id="7" dur="500" fill="hold"/>
                                        <p:tgtEl>
                                          <p:spTgt spid="413698"/>
                                        </p:tgtEl>
                                        <p:attrNameLst>
                                          <p:attrName>ppt_x</p:attrName>
                                        </p:attrNameLst>
                                      </p:cBhvr>
                                      <p:tavLst>
                                        <p:tav tm="0">
                                          <p:val>
                                            <p:strVal val="#ppt_x"/>
                                          </p:val>
                                        </p:tav>
                                        <p:tav tm="100000">
                                          <p:val>
                                            <p:strVal val="#ppt_x"/>
                                          </p:val>
                                        </p:tav>
                                      </p:tavLst>
                                    </p:anim>
                                    <p:anim calcmode="lin" valueType="num">
                                      <p:cBhvr additive="base">
                                        <p:cTn id="8" dur="500" fill="hold"/>
                                        <p:tgtEl>
                                          <p:spTgt spid="4136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48132"/>
                                        </p:tgtEl>
                                        <p:attrNameLst>
                                          <p:attrName>style.visibility</p:attrName>
                                        </p:attrNameLst>
                                      </p:cBhvr>
                                      <p:to>
                                        <p:strVal val="visible"/>
                                      </p:to>
                                    </p:set>
                                    <p:animEffect transition="in" filter="wheel(1)">
                                      <p:cBhvr>
                                        <p:cTn id="13" dur="2000"/>
                                        <p:tgtEl>
                                          <p:spTgt spid="48132"/>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48131"/>
                                        </p:tgtEl>
                                        <p:attrNameLst>
                                          <p:attrName>style.visibility</p:attrName>
                                        </p:attrNameLst>
                                      </p:cBhvr>
                                      <p:to>
                                        <p:strVal val="visible"/>
                                      </p:to>
                                    </p:set>
                                    <p:animEffect transition="in" filter="wheel(1)">
                                      <p:cBhvr>
                                        <p:cTn id="18" dur="2000"/>
                                        <p:tgtEl>
                                          <p:spTgt spid="48131"/>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48133"/>
                                        </p:tgtEl>
                                        <p:attrNameLst>
                                          <p:attrName>style.visibility</p:attrName>
                                        </p:attrNameLst>
                                      </p:cBhvr>
                                      <p:to>
                                        <p:strVal val="visible"/>
                                      </p:to>
                                    </p:set>
                                    <p:animEffect transition="in" filter="circle(in)">
                                      <p:cBhvr>
                                        <p:cTn id="23" dur="2000"/>
                                        <p:tgtEl>
                                          <p:spTgt spid="48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3" descr="extpoint"/>
          <p:cNvPicPr>
            <a:picLocks noGrp="1" noChangeAspect="1" noChangeArrowheads="1"/>
          </p:cNvPicPr>
          <p:nvPr>
            <p:ph sz="half" idx="1"/>
          </p:nvPr>
        </p:nvPicPr>
        <p:blipFill>
          <a:blip r:embed="rId2" cstate="print"/>
          <a:srcRect/>
          <a:stretch>
            <a:fillRect/>
          </a:stretch>
        </p:blipFill>
        <p:spPr>
          <a:xfrm>
            <a:off x="0" y="914400"/>
            <a:ext cx="9144000" cy="5943600"/>
          </a:xfrm>
          <a:noFill/>
        </p:spPr>
      </p:pic>
      <p:sp>
        <p:nvSpPr>
          <p:cNvPr id="216070" name="Rectangle 6"/>
          <p:cNvSpPr>
            <a:spLocks noGrp="1" noChangeArrowheads="1"/>
          </p:cNvSpPr>
          <p:nvPr>
            <p:ph type="title"/>
          </p:nvPr>
        </p:nvSpPr>
        <p:spPr>
          <a:xfrm>
            <a:off x="1339180" y="0"/>
            <a:ext cx="7772400" cy="1143000"/>
          </a:xfrm>
          <a:solidFill>
            <a:schemeClr val="bg1"/>
          </a:solidFill>
          <a:ln w="76200" cap="flat">
            <a:solidFill>
              <a:schemeClr val="accent1"/>
            </a:solidFill>
          </a:ln>
        </p:spPr>
        <p:txBody>
          <a:bodyPr/>
          <a:lstStyle/>
          <a:p>
            <a:pPr>
              <a:defRPr/>
            </a:pPr>
            <a:r>
              <a:rPr lang="es-ES" sz="4000" b="1" i="1" dirty="0">
                <a:solidFill>
                  <a:schemeClr val="accent1"/>
                </a:solidFill>
                <a:effectLst>
                  <a:outerShdw blurRad="38100" dist="38100" dir="2700000" algn="tl">
                    <a:srgbClr val="000000"/>
                  </a:outerShdw>
                </a:effectLst>
                <a:latin typeface="Arial" pitchFamily="34" charset="0"/>
              </a:rPr>
              <a:t>Hardware </a:t>
            </a:r>
            <a:r>
              <a:rPr lang="es-ES" sz="4000" b="1" i="1" dirty="0" err="1">
                <a:solidFill>
                  <a:schemeClr val="accent1"/>
                </a:solidFill>
                <a:effectLst>
                  <a:outerShdw blurRad="38100" dist="38100" dir="2700000" algn="tl">
                    <a:srgbClr val="000000"/>
                  </a:outerShdw>
                </a:effectLst>
                <a:latin typeface="Arial" pitchFamily="34" charset="0"/>
              </a:rPr>
              <a:t>Wlan</a:t>
            </a:r>
            <a:r>
              <a:rPr lang="es-ES" sz="4000" b="1" i="1" dirty="0">
                <a:solidFill>
                  <a:schemeClr val="accent1"/>
                </a:solidFill>
                <a:effectLst>
                  <a:outerShdw blurRad="38100" dist="38100" dir="2700000" algn="tl">
                    <a:srgbClr val="000000"/>
                  </a:outerShdw>
                </a:effectLst>
                <a:latin typeface="Arial" pitchFamily="34" charset="0"/>
              </a:rPr>
              <a:t> – Access Point</a:t>
            </a:r>
            <a:endParaRPr lang="es-ES" sz="4000" b="1" i="1" dirty="0" smtClean="0">
              <a:solidFill>
                <a:schemeClr val="accent1"/>
              </a:solidFill>
              <a:effectLst>
                <a:outerShdw blurRad="38100" dist="38100" dir="2700000" algn="tl">
                  <a:srgbClr val="000000"/>
                </a:outerShdw>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6070"/>
                                        </p:tgtEl>
                                        <p:attrNameLst>
                                          <p:attrName>style.visibility</p:attrName>
                                        </p:attrNameLst>
                                      </p:cBhvr>
                                      <p:to>
                                        <p:strVal val="visible"/>
                                      </p:to>
                                    </p:set>
                                    <p:anim calcmode="lin" valueType="num">
                                      <p:cBhvr additive="base">
                                        <p:cTn id="7" dur="500" fill="hold"/>
                                        <p:tgtEl>
                                          <p:spTgt spid="216070"/>
                                        </p:tgtEl>
                                        <p:attrNameLst>
                                          <p:attrName>ppt_x</p:attrName>
                                        </p:attrNameLst>
                                      </p:cBhvr>
                                      <p:tavLst>
                                        <p:tav tm="0">
                                          <p:val>
                                            <p:strVal val="#ppt_x"/>
                                          </p:val>
                                        </p:tav>
                                        <p:tav tm="100000">
                                          <p:val>
                                            <p:strVal val="#ppt_x"/>
                                          </p:val>
                                        </p:tav>
                                      </p:tavLst>
                                    </p:anim>
                                    <p:anim calcmode="lin" valueType="num">
                                      <p:cBhvr additive="base">
                                        <p:cTn id="8" dur="500" fill="hold"/>
                                        <p:tgtEl>
                                          <p:spTgt spid="2160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7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1331640" y="116632"/>
            <a:ext cx="7485062" cy="1447800"/>
          </a:xfrm>
          <a:solidFill>
            <a:schemeClr val="bg1"/>
          </a:solidFill>
          <a:ln w="76200">
            <a:solidFill>
              <a:schemeClr val="accent1"/>
            </a:solidFill>
          </a:ln>
        </p:spPr>
        <p:txBody>
          <a:bodyPr/>
          <a:lstStyle/>
          <a:p>
            <a:pPr>
              <a:defRPr/>
            </a:pPr>
            <a:r>
              <a:rPr lang="es-ES_tradnl" b="1" i="1" smtClean="0">
                <a:solidFill>
                  <a:schemeClr val="accent1"/>
                </a:solidFill>
                <a:effectLst>
                  <a:outerShdw blurRad="38100" dist="38100" dir="2700000" algn="tl">
                    <a:srgbClr val="000000"/>
                  </a:outerShdw>
                </a:effectLst>
                <a:latin typeface="Arial" pitchFamily="34" charset="0"/>
              </a:rPr>
              <a:t>Propagación de Ondas de Radio</a:t>
            </a:r>
            <a:endParaRPr lang="es-AR" b="1" i="1" smtClean="0">
              <a:solidFill>
                <a:schemeClr val="accent1"/>
              </a:solidFill>
              <a:effectLst>
                <a:outerShdw blurRad="38100" dist="38100" dir="2700000" algn="tl">
                  <a:srgbClr val="000000"/>
                </a:outerShdw>
              </a:effectLst>
              <a:latin typeface="Arial" pitchFamily="34" charset="0"/>
            </a:endParaRPr>
          </a:p>
        </p:txBody>
      </p:sp>
      <p:sp>
        <p:nvSpPr>
          <p:cNvPr id="8195" name="Rectangle 3"/>
          <p:cNvSpPr>
            <a:spLocks noGrp="1" noChangeArrowheads="1"/>
          </p:cNvSpPr>
          <p:nvPr>
            <p:ph type="body" idx="1"/>
          </p:nvPr>
        </p:nvSpPr>
        <p:spPr>
          <a:xfrm>
            <a:off x="107504" y="1772816"/>
            <a:ext cx="8928992" cy="4896544"/>
          </a:xfrm>
          <a:solidFill>
            <a:schemeClr val="bg1"/>
          </a:solidFill>
          <a:ln w="76200">
            <a:solidFill>
              <a:schemeClr val="accent1"/>
            </a:solidFill>
          </a:ln>
        </p:spPr>
        <p:txBody>
          <a:bodyPr/>
          <a:lstStyle/>
          <a:p>
            <a:r>
              <a:rPr lang="es-ES_tradnl" i="1" dirty="0" smtClean="0">
                <a:solidFill>
                  <a:schemeClr val="accent1"/>
                </a:solidFill>
                <a:latin typeface="Arial" charset="0"/>
              </a:rPr>
              <a:t>Se pueden propagar de acuerdo a los siguientes modos :</a:t>
            </a:r>
          </a:p>
          <a:p>
            <a:pPr lvl="1"/>
            <a:r>
              <a:rPr lang="es-ES_tradnl" i="1" dirty="0" smtClean="0">
                <a:solidFill>
                  <a:srgbClr val="FFFF00"/>
                </a:solidFill>
                <a:latin typeface="Arial" charset="0"/>
              </a:rPr>
              <a:t>Por onda Terrestre</a:t>
            </a:r>
          </a:p>
          <a:p>
            <a:pPr marL="457200" lvl="1" indent="0">
              <a:buNone/>
            </a:pPr>
            <a:r>
              <a:rPr lang="es-ES_tradnl" i="1" dirty="0" smtClean="0">
                <a:solidFill>
                  <a:schemeClr val="accent1"/>
                </a:solidFill>
                <a:latin typeface="Arial" charset="0"/>
              </a:rPr>
              <a:t>(Superficie)</a:t>
            </a:r>
          </a:p>
          <a:p>
            <a:pPr lvl="1"/>
            <a:r>
              <a:rPr lang="es-ES_tradnl" i="1" dirty="0" smtClean="0">
                <a:solidFill>
                  <a:srgbClr val="FFFF00"/>
                </a:solidFill>
                <a:latin typeface="Arial" charset="0"/>
              </a:rPr>
              <a:t>En Línea Recta </a:t>
            </a:r>
          </a:p>
          <a:p>
            <a:pPr marL="457200" lvl="1" indent="0">
              <a:buNone/>
            </a:pPr>
            <a:r>
              <a:rPr lang="es-ES_tradnl" i="1" dirty="0" smtClean="0">
                <a:solidFill>
                  <a:schemeClr val="accent1"/>
                </a:solidFill>
                <a:latin typeface="Arial" charset="0"/>
              </a:rPr>
              <a:t>(Alcance Visual)</a:t>
            </a:r>
          </a:p>
          <a:p>
            <a:pPr lvl="1"/>
            <a:r>
              <a:rPr lang="es-ES_tradnl" i="1" dirty="0">
                <a:solidFill>
                  <a:srgbClr val="FFFF00"/>
                </a:solidFill>
                <a:latin typeface="Arial" charset="0"/>
              </a:rPr>
              <a:t>Por Onda Espacial </a:t>
            </a:r>
          </a:p>
          <a:p>
            <a:pPr marL="457200" lvl="1" indent="0">
              <a:buNone/>
            </a:pPr>
            <a:r>
              <a:rPr lang="es-ES_tradnl" i="1" dirty="0" smtClean="0">
                <a:solidFill>
                  <a:schemeClr val="accent1"/>
                </a:solidFill>
                <a:latin typeface="Arial" charset="0"/>
              </a:rPr>
              <a:t>(Ionosfera)</a:t>
            </a:r>
            <a:endParaRPr lang="es-AR" i="1" dirty="0" smtClean="0">
              <a:solidFill>
                <a:schemeClr val="accent1"/>
              </a:solidFill>
              <a:latin typeface="Arial" charset="0"/>
            </a:endParaRPr>
          </a:p>
        </p:txBody>
      </p:sp>
      <p:pic>
        <p:nvPicPr>
          <p:cNvPr id="1198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2420888"/>
            <a:ext cx="4464496" cy="2232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98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4869160"/>
            <a:ext cx="4464496"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45410"/>
                                        </p:tgtEl>
                                        <p:attrNameLst>
                                          <p:attrName>style.visibility</p:attrName>
                                        </p:attrNameLst>
                                      </p:cBhvr>
                                      <p:to>
                                        <p:strVal val="visible"/>
                                      </p:to>
                                    </p:set>
                                    <p:animEffect transition="in" filter="fade">
                                      <p:cBhvr>
                                        <p:cTn id="7" dur="2000"/>
                                        <p:tgtEl>
                                          <p:spTgt spid="145410"/>
                                        </p:tgtEl>
                                      </p:cBhvr>
                                    </p:animEffect>
                                    <p:anim calcmode="lin" valueType="num">
                                      <p:cBhvr>
                                        <p:cTn id="8" dur="2000" fill="hold"/>
                                        <p:tgtEl>
                                          <p:spTgt spid="145410"/>
                                        </p:tgtEl>
                                        <p:attrNameLst>
                                          <p:attrName>ppt_w</p:attrName>
                                        </p:attrNameLst>
                                      </p:cBhvr>
                                      <p:tavLst>
                                        <p:tav tm="0" fmla="#ppt_w*sin(2.5*pi*$)">
                                          <p:val>
                                            <p:fltVal val="0"/>
                                          </p:val>
                                        </p:tav>
                                        <p:tav tm="100000">
                                          <p:val>
                                            <p:fltVal val="1"/>
                                          </p:val>
                                        </p:tav>
                                      </p:tavLst>
                                    </p:anim>
                                    <p:anim calcmode="lin" valueType="num">
                                      <p:cBhvr>
                                        <p:cTn id="9" dur="2000" fill="hold"/>
                                        <p:tgtEl>
                                          <p:spTgt spid="145410"/>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8195">
                                            <p:bg/>
                                          </p:spTgt>
                                        </p:tgtEl>
                                        <p:attrNameLst>
                                          <p:attrName>style.visibility</p:attrName>
                                        </p:attrNameLst>
                                      </p:cBhvr>
                                      <p:to>
                                        <p:strVal val="visible"/>
                                      </p:to>
                                    </p:set>
                                    <p:animEffect transition="in" filter="circle(in)">
                                      <p:cBhvr>
                                        <p:cTn id="14" dur="2000"/>
                                        <p:tgtEl>
                                          <p:spTgt spid="8195">
                                            <p:bg/>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8195">
                                            <p:txEl>
                                              <p:pRg st="0" end="0"/>
                                            </p:txEl>
                                          </p:spTgt>
                                        </p:tgtEl>
                                        <p:attrNameLst>
                                          <p:attrName>style.visibility</p:attrName>
                                        </p:attrNameLst>
                                      </p:cBhvr>
                                      <p:to>
                                        <p:strVal val="visible"/>
                                      </p:to>
                                    </p:set>
                                    <p:animEffect transition="in" filter="circle(in)">
                                      <p:cBhvr>
                                        <p:cTn id="19" dur="2000"/>
                                        <p:tgtEl>
                                          <p:spTgt spid="819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8195">
                                            <p:txEl>
                                              <p:pRg st="1" end="1"/>
                                            </p:txEl>
                                          </p:spTgt>
                                        </p:tgtEl>
                                        <p:attrNameLst>
                                          <p:attrName>style.visibility</p:attrName>
                                        </p:attrNameLst>
                                      </p:cBhvr>
                                      <p:to>
                                        <p:strVal val="visible"/>
                                      </p:to>
                                    </p:set>
                                    <p:animEffect transition="in" filter="circle(in)">
                                      <p:cBhvr>
                                        <p:cTn id="24" dur="2000"/>
                                        <p:tgtEl>
                                          <p:spTgt spid="8195">
                                            <p:txEl>
                                              <p:pRg st="1" end="1"/>
                                            </p:txEl>
                                          </p:spTgt>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8195">
                                            <p:txEl>
                                              <p:pRg st="2" end="2"/>
                                            </p:txEl>
                                          </p:spTgt>
                                        </p:tgtEl>
                                        <p:attrNameLst>
                                          <p:attrName>style.visibility</p:attrName>
                                        </p:attrNameLst>
                                      </p:cBhvr>
                                      <p:to>
                                        <p:strVal val="visible"/>
                                      </p:to>
                                    </p:set>
                                    <p:animEffect transition="in" filter="circle(in)">
                                      <p:cBhvr>
                                        <p:cTn id="27" dur="2000"/>
                                        <p:tgtEl>
                                          <p:spTgt spid="819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9810"/>
                                        </p:tgtEl>
                                        <p:attrNameLst>
                                          <p:attrName>style.visibility</p:attrName>
                                        </p:attrNameLst>
                                      </p:cBhvr>
                                      <p:to>
                                        <p:strVal val="visible"/>
                                      </p:to>
                                    </p:set>
                                    <p:animEffect transition="in" filter="fade">
                                      <p:cBhvr>
                                        <p:cTn id="32" dur="500"/>
                                        <p:tgtEl>
                                          <p:spTgt spid="119810"/>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8195">
                                            <p:txEl>
                                              <p:pRg st="3" end="3"/>
                                            </p:txEl>
                                          </p:spTgt>
                                        </p:tgtEl>
                                        <p:attrNameLst>
                                          <p:attrName>style.visibility</p:attrName>
                                        </p:attrNameLst>
                                      </p:cBhvr>
                                      <p:to>
                                        <p:strVal val="visible"/>
                                      </p:to>
                                    </p:set>
                                    <p:animEffect transition="in" filter="circle(in)">
                                      <p:cBhvr>
                                        <p:cTn id="35" dur="2000"/>
                                        <p:tgtEl>
                                          <p:spTgt spid="8195">
                                            <p:txEl>
                                              <p:pRg st="3" end="3"/>
                                            </p:txEl>
                                          </p:spTgt>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8195">
                                            <p:txEl>
                                              <p:pRg st="4" end="4"/>
                                            </p:txEl>
                                          </p:spTgt>
                                        </p:tgtEl>
                                        <p:attrNameLst>
                                          <p:attrName>style.visibility</p:attrName>
                                        </p:attrNameLst>
                                      </p:cBhvr>
                                      <p:to>
                                        <p:strVal val="visible"/>
                                      </p:to>
                                    </p:set>
                                    <p:animEffect transition="in" filter="circle(in)">
                                      <p:cBhvr>
                                        <p:cTn id="38" dur="2000"/>
                                        <p:tgtEl>
                                          <p:spTgt spid="8195">
                                            <p:txEl>
                                              <p:pRg st="4" end="4"/>
                                            </p:txEl>
                                          </p:spTgt>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8195">
                                            <p:txEl>
                                              <p:pRg st="5" end="5"/>
                                            </p:txEl>
                                          </p:spTgt>
                                        </p:tgtEl>
                                        <p:attrNameLst>
                                          <p:attrName>style.visibility</p:attrName>
                                        </p:attrNameLst>
                                      </p:cBhvr>
                                      <p:to>
                                        <p:strVal val="visible"/>
                                      </p:to>
                                    </p:set>
                                    <p:animEffect transition="in" filter="circle(in)">
                                      <p:cBhvr>
                                        <p:cTn id="41" dur="2000"/>
                                        <p:tgtEl>
                                          <p:spTgt spid="8195">
                                            <p:txEl>
                                              <p:pRg st="5" end="5"/>
                                            </p:txEl>
                                          </p:spTgt>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8195">
                                            <p:txEl>
                                              <p:pRg st="6" end="6"/>
                                            </p:txEl>
                                          </p:spTgt>
                                        </p:tgtEl>
                                        <p:attrNameLst>
                                          <p:attrName>style.visibility</p:attrName>
                                        </p:attrNameLst>
                                      </p:cBhvr>
                                      <p:to>
                                        <p:strVal val="visible"/>
                                      </p:to>
                                    </p:set>
                                    <p:animEffect transition="in" filter="circle(in)">
                                      <p:cBhvr>
                                        <p:cTn id="44" dur="2000"/>
                                        <p:tgtEl>
                                          <p:spTgt spid="8195">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19811"/>
                                        </p:tgtEl>
                                        <p:attrNameLst>
                                          <p:attrName>style.visibility</p:attrName>
                                        </p:attrNameLst>
                                      </p:cBhvr>
                                      <p:to>
                                        <p:strVal val="visible"/>
                                      </p:to>
                                    </p:set>
                                    <p:animEffect transition="in" filter="fade">
                                      <p:cBhvr>
                                        <p:cTn id="49" dur="500"/>
                                        <p:tgtEl>
                                          <p:spTgt spid="119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animBg="1"/>
      <p:bldP spid="8195" grpId="0" uiExpand="1" build="p"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25284" name="Picture 1028" descr="wireless[1]"/>
          <p:cNvPicPr>
            <a:picLocks noGrp="1" noChangeAspect="1" noChangeArrowheads="1"/>
          </p:cNvPicPr>
          <p:nvPr>
            <p:ph sz="half" idx="2"/>
          </p:nvPr>
        </p:nvPicPr>
        <p:blipFill>
          <a:blip r:embed="rId2" cstate="print"/>
          <a:srcRect/>
          <a:stretch>
            <a:fillRect/>
          </a:stretch>
        </p:blipFill>
        <p:spPr>
          <a:xfrm>
            <a:off x="0" y="1376363"/>
            <a:ext cx="7391400" cy="5481637"/>
          </a:xfrm>
          <a:noFill/>
        </p:spPr>
      </p:pic>
      <p:pic>
        <p:nvPicPr>
          <p:cNvPr id="225283" name="Picture 1027" descr="img_wlan"/>
          <p:cNvPicPr>
            <a:picLocks noGrp="1" noChangeAspect="1" noChangeArrowheads="1"/>
          </p:cNvPicPr>
          <p:nvPr>
            <p:ph sz="half" idx="1"/>
          </p:nvPr>
        </p:nvPicPr>
        <p:blipFill>
          <a:blip r:embed="rId3" cstate="print"/>
          <a:srcRect/>
          <a:stretch>
            <a:fillRect/>
          </a:stretch>
        </p:blipFill>
        <p:spPr>
          <a:xfrm>
            <a:off x="5791200" y="0"/>
            <a:ext cx="3352800" cy="3167063"/>
          </a:xfrm>
          <a:noFill/>
        </p:spPr>
      </p:pic>
      <p:sp>
        <p:nvSpPr>
          <p:cNvPr id="4" name="Rectangle 6"/>
          <p:cNvSpPr>
            <a:spLocks noGrp="1" noChangeArrowheads="1"/>
          </p:cNvSpPr>
          <p:nvPr>
            <p:ph type="title"/>
          </p:nvPr>
        </p:nvSpPr>
        <p:spPr>
          <a:xfrm>
            <a:off x="1187624" y="0"/>
            <a:ext cx="4456956" cy="1143000"/>
          </a:xfrm>
          <a:solidFill>
            <a:schemeClr val="bg1"/>
          </a:solidFill>
          <a:ln w="76200" cap="flat">
            <a:solidFill>
              <a:schemeClr val="accent1"/>
            </a:solidFill>
          </a:ln>
        </p:spPr>
        <p:txBody>
          <a:bodyPr/>
          <a:lstStyle/>
          <a:p>
            <a:pPr>
              <a:defRPr/>
            </a:pPr>
            <a:r>
              <a:rPr lang="es-ES" sz="4000" b="1" i="1" dirty="0">
                <a:solidFill>
                  <a:schemeClr val="accent1"/>
                </a:solidFill>
                <a:effectLst>
                  <a:outerShdw blurRad="38100" dist="38100" dir="2700000" algn="tl">
                    <a:srgbClr val="000000"/>
                  </a:outerShdw>
                </a:effectLst>
                <a:latin typeface="Arial" pitchFamily="34" charset="0"/>
              </a:rPr>
              <a:t>Hardware </a:t>
            </a:r>
            <a:r>
              <a:rPr lang="es-ES" sz="4000" b="1" i="1" dirty="0" err="1">
                <a:solidFill>
                  <a:schemeClr val="accent1"/>
                </a:solidFill>
                <a:effectLst>
                  <a:outerShdw blurRad="38100" dist="38100" dir="2700000" algn="tl">
                    <a:srgbClr val="000000"/>
                  </a:outerShdw>
                </a:effectLst>
                <a:latin typeface="Arial" pitchFamily="34" charset="0"/>
              </a:rPr>
              <a:t>Wlan</a:t>
            </a:r>
            <a:r>
              <a:rPr lang="es-ES" sz="4000" b="1" i="1" dirty="0">
                <a:solidFill>
                  <a:schemeClr val="accent1"/>
                </a:solidFill>
                <a:effectLst>
                  <a:outerShdw blurRad="38100" dist="38100" dir="2700000" algn="tl">
                    <a:srgbClr val="000000"/>
                  </a:outerShdw>
                </a:effectLst>
                <a:latin typeface="Arial" pitchFamily="34" charset="0"/>
              </a:rPr>
              <a:t> – Access Point</a:t>
            </a:r>
            <a:endParaRPr lang="es-ES" sz="4000" b="1" i="1" dirty="0" smtClean="0">
              <a:solidFill>
                <a:schemeClr val="accent1"/>
              </a:solidFill>
              <a:effectLst>
                <a:outerShdw blurRad="38100" dist="38100" dir="2700000" algn="tl">
                  <a:srgbClr val="000000"/>
                </a:outerShdw>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0" presetClass="entr" presetSubtype="0" fill="hold" nodeType="afterEffect">
                                  <p:stCondLst>
                                    <p:cond delay="0"/>
                                  </p:stCondLst>
                                  <p:childTnLst>
                                    <p:set>
                                      <p:cBhvr>
                                        <p:cTn id="11" dur="1" fill="hold">
                                          <p:stCondLst>
                                            <p:cond delay="0"/>
                                          </p:stCondLst>
                                        </p:cTn>
                                        <p:tgtEl>
                                          <p:spTgt spid="225283"/>
                                        </p:tgtEl>
                                        <p:attrNameLst>
                                          <p:attrName>style.visibility</p:attrName>
                                        </p:attrNameLst>
                                      </p:cBhvr>
                                      <p:to>
                                        <p:strVal val="visible"/>
                                      </p:to>
                                    </p:set>
                                    <p:animEffect transition="in" filter="wedge">
                                      <p:cBhvr>
                                        <p:cTn id="12" dur="500"/>
                                        <p:tgtEl>
                                          <p:spTgt spid="225283"/>
                                        </p:tgtEl>
                                      </p:cBhvr>
                                    </p:animEffect>
                                  </p:childTnLst>
                                </p:cTn>
                              </p:par>
                            </p:childTnLst>
                          </p:cTn>
                        </p:par>
                        <p:par>
                          <p:cTn id="13" fill="hold">
                            <p:stCondLst>
                              <p:cond delay="1000"/>
                            </p:stCondLst>
                            <p:childTnLst>
                              <p:par>
                                <p:cTn id="14" presetID="16" presetClass="entr" presetSubtype="26" fill="hold" nodeType="afterEffect">
                                  <p:stCondLst>
                                    <p:cond delay="0"/>
                                  </p:stCondLst>
                                  <p:childTnLst>
                                    <p:set>
                                      <p:cBhvr>
                                        <p:cTn id="15" dur="1" fill="hold">
                                          <p:stCondLst>
                                            <p:cond delay="0"/>
                                          </p:stCondLst>
                                        </p:cTn>
                                        <p:tgtEl>
                                          <p:spTgt spid="225284"/>
                                        </p:tgtEl>
                                        <p:attrNameLst>
                                          <p:attrName>style.visibility</p:attrName>
                                        </p:attrNameLst>
                                      </p:cBhvr>
                                      <p:to>
                                        <p:strVal val="visible"/>
                                      </p:to>
                                    </p:set>
                                    <p:animEffect transition="in" filter="barn(inHorizontal)">
                                      <p:cBhvr>
                                        <p:cTn id="16" dur="500"/>
                                        <p:tgtEl>
                                          <p:spTgt spid="225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533400" y="228600"/>
            <a:ext cx="8027988" cy="1462088"/>
          </a:xfrm>
          <a:solidFill>
            <a:schemeClr val="bg1"/>
          </a:solidFill>
          <a:ln w="76200" cap="flat">
            <a:solidFill>
              <a:schemeClr val="accent1"/>
            </a:solidFill>
          </a:ln>
        </p:spPr>
        <p:txBody>
          <a:bodyPr/>
          <a:lstStyle/>
          <a:p>
            <a:pPr>
              <a:defRPr/>
            </a:pPr>
            <a:r>
              <a:rPr lang="es-ES" i="1" smtClean="0">
                <a:solidFill>
                  <a:schemeClr val="accent1"/>
                </a:solidFill>
                <a:effectLst>
                  <a:outerShdw blurRad="38100" dist="38100" dir="2700000" algn="tl">
                    <a:srgbClr val="000000"/>
                  </a:outerShdw>
                </a:effectLst>
                <a:latin typeface="Tahoma" pitchFamily="34" charset="0"/>
              </a:rPr>
              <a:t>PDA-Personal Digital Assistant</a:t>
            </a:r>
          </a:p>
        </p:txBody>
      </p:sp>
      <p:sp>
        <p:nvSpPr>
          <p:cNvPr id="59395" name="Rectangle 3"/>
          <p:cNvSpPr>
            <a:spLocks noGrp="1" noChangeArrowheads="1"/>
          </p:cNvSpPr>
          <p:nvPr>
            <p:ph type="body" sz="half" idx="1"/>
          </p:nvPr>
        </p:nvSpPr>
        <p:spPr>
          <a:xfrm>
            <a:off x="228600" y="2017713"/>
            <a:ext cx="5791200" cy="4114800"/>
          </a:xfrm>
          <a:solidFill>
            <a:srgbClr val="006699"/>
          </a:solidFill>
        </p:spPr>
        <p:txBody>
          <a:bodyPr/>
          <a:lstStyle/>
          <a:p>
            <a:r>
              <a:rPr lang="es-ES" sz="2800" dirty="0" smtClean="0">
                <a:latin typeface="Verdana" pitchFamily="34" charset="0"/>
              </a:rPr>
              <a:t>Computadores personales de reducido tamaño.</a:t>
            </a:r>
          </a:p>
          <a:p>
            <a:r>
              <a:rPr lang="es-ES" sz="2800" dirty="0" smtClean="0">
                <a:latin typeface="Verdana" pitchFamily="34" charset="0"/>
              </a:rPr>
              <a:t>Permiten ejecutar aplicaciones.</a:t>
            </a:r>
          </a:p>
          <a:p>
            <a:r>
              <a:rPr lang="es-ES" sz="2800" dirty="0" smtClean="0">
                <a:latin typeface="Verdana" pitchFamily="34" charset="0"/>
              </a:rPr>
              <a:t>Puede tener pantalla táctil.</a:t>
            </a:r>
          </a:p>
          <a:p>
            <a:r>
              <a:rPr lang="es-ES" sz="2800" dirty="0" smtClean="0">
                <a:latin typeface="Verdana" pitchFamily="34" charset="0"/>
              </a:rPr>
              <a:t>Algunos incorporan capacidades infrarrojas.</a:t>
            </a:r>
          </a:p>
          <a:p>
            <a:endParaRPr lang="es-ES" sz="2800" dirty="0" smtClean="0">
              <a:latin typeface="Verdana" pitchFamily="34" charset="0"/>
            </a:endParaRPr>
          </a:p>
        </p:txBody>
      </p:sp>
      <p:pic>
        <p:nvPicPr>
          <p:cNvPr id="59396" name="Picture 4" descr="pdt8100"/>
          <p:cNvPicPr>
            <a:picLocks noGrp="1" noChangeAspect="1" noChangeArrowheads="1"/>
          </p:cNvPicPr>
          <p:nvPr>
            <p:ph sz="half" idx="2"/>
          </p:nvPr>
        </p:nvPicPr>
        <p:blipFill>
          <a:blip r:embed="rId2" cstate="print"/>
          <a:srcRect/>
          <a:stretch>
            <a:fillRect/>
          </a:stretch>
        </p:blipFill>
        <p:spPr>
          <a:xfrm>
            <a:off x="6032500" y="1912938"/>
            <a:ext cx="3090863" cy="4945062"/>
          </a:xfr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42"/>
                                        </p:tgtEl>
                                        <p:attrNameLst>
                                          <p:attrName>style.visibility</p:attrName>
                                        </p:attrNameLst>
                                      </p:cBhvr>
                                      <p:to>
                                        <p:strVal val="visible"/>
                                      </p:to>
                                    </p:set>
                                    <p:anim calcmode="lin" valueType="num">
                                      <p:cBhvr additive="base">
                                        <p:cTn id="7" dur="500" fill="hold"/>
                                        <p:tgtEl>
                                          <p:spTgt spid="215042"/>
                                        </p:tgtEl>
                                        <p:attrNameLst>
                                          <p:attrName>ppt_x</p:attrName>
                                        </p:attrNameLst>
                                      </p:cBhvr>
                                      <p:tavLst>
                                        <p:tav tm="0">
                                          <p:val>
                                            <p:strVal val="#ppt_x"/>
                                          </p:val>
                                        </p:tav>
                                        <p:tav tm="100000">
                                          <p:val>
                                            <p:strVal val="#ppt_x"/>
                                          </p:val>
                                        </p:tav>
                                      </p:tavLst>
                                    </p:anim>
                                    <p:anim calcmode="lin" valueType="num">
                                      <p:cBhvr additive="base">
                                        <p:cTn id="8" dur="500" fill="hold"/>
                                        <p:tgtEl>
                                          <p:spTgt spid="2150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395">
                                            <p:bg/>
                                          </p:spTgt>
                                        </p:tgtEl>
                                        <p:attrNameLst>
                                          <p:attrName>style.visibility</p:attrName>
                                        </p:attrNameLst>
                                      </p:cBhvr>
                                      <p:to>
                                        <p:strVal val="visible"/>
                                      </p:to>
                                    </p:set>
                                    <p:anim calcmode="lin" valueType="num">
                                      <p:cBhvr additive="base">
                                        <p:cTn id="13" dur="500" fill="hold"/>
                                        <p:tgtEl>
                                          <p:spTgt spid="59395">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59395">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9395">
                                            <p:txEl>
                                              <p:pRg st="0" end="0"/>
                                            </p:txEl>
                                          </p:spTgt>
                                        </p:tgtEl>
                                        <p:attrNameLst>
                                          <p:attrName>style.visibility</p:attrName>
                                        </p:attrNameLst>
                                      </p:cBhvr>
                                      <p:to>
                                        <p:strVal val="visible"/>
                                      </p:to>
                                    </p:set>
                                    <p:anim calcmode="lin" valueType="num">
                                      <p:cBhvr additive="base">
                                        <p:cTn id="19" dur="500" fill="hold"/>
                                        <p:tgtEl>
                                          <p:spTgt spid="5939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93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9395">
                                            <p:txEl>
                                              <p:pRg st="1" end="1"/>
                                            </p:txEl>
                                          </p:spTgt>
                                        </p:tgtEl>
                                        <p:attrNameLst>
                                          <p:attrName>style.visibility</p:attrName>
                                        </p:attrNameLst>
                                      </p:cBhvr>
                                      <p:to>
                                        <p:strVal val="visible"/>
                                      </p:to>
                                    </p:set>
                                    <p:anim calcmode="lin" valueType="num">
                                      <p:cBhvr additive="base">
                                        <p:cTn id="25" dur="500" fill="hold"/>
                                        <p:tgtEl>
                                          <p:spTgt spid="5939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93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9395">
                                            <p:txEl>
                                              <p:pRg st="2" end="2"/>
                                            </p:txEl>
                                          </p:spTgt>
                                        </p:tgtEl>
                                        <p:attrNameLst>
                                          <p:attrName>style.visibility</p:attrName>
                                        </p:attrNameLst>
                                      </p:cBhvr>
                                      <p:to>
                                        <p:strVal val="visible"/>
                                      </p:to>
                                    </p:set>
                                    <p:anim calcmode="lin" valueType="num">
                                      <p:cBhvr additive="base">
                                        <p:cTn id="31" dur="500" fill="hold"/>
                                        <p:tgtEl>
                                          <p:spTgt spid="59395">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93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9395">
                                            <p:txEl>
                                              <p:pRg st="3" end="3"/>
                                            </p:txEl>
                                          </p:spTgt>
                                        </p:tgtEl>
                                        <p:attrNameLst>
                                          <p:attrName>style.visibility</p:attrName>
                                        </p:attrNameLst>
                                      </p:cBhvr>
                                      <p:to>
                                        <p:strVal val="visible"/>
                                      </p:to>
                                    </p:set>
                                    <p:anim calcmode="lin" valueType="num">
                                      <p:cBhvr additive="base">
                                        <p:cTn id="37" dur="500" fill="hold"/>
                                        <p:tgtEl>
                                          <p:spTgt spid="59395">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93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93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2" grpId="0" animBg="1"/>
      <p:bldP spid="59395" grpId="0" build="p"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685800" y="0"/>
            <a:ext cx="7772400" cy="908720"/>
          </a:xfrm>
          <a:solidFill>
            <a:schemeClr val="bg1"/>
          </a:solidFill>
          <a:ln w="76200" cap="flat">
            <a:solidFill>
              <a:srgbClr val="008000"/>
            </a:solidFill>
          </a:ln>
        </p:spPr>
        <p:txBody>
          <a:bodyPr/>
          <a:lstStyle/>
          <a:p>
            <a:pPr>
              <a:defRPr/>
            </a:pPr>
            <a:r>
              <a:rPr lang="es-ES" sz="4800" i="1" dirty="0" smtClean="0">
                <a:solidFill>
                  <a:schemeClr val="accent1"/>
                </a:solidFill>
                <a:effectLst>
                  <a:outerShdw blurRad="38100" dist="38100" dir="2700000" algn="tl">
                    <a:srgbClr val="000000"/>
                  </a:outerShdw>
                </a:effectLst>
                <a:latin typeface="Tahoma" pitchFamily="34" charset="0"/>
              </a:rPr>
              <a:t>Componentes de Hardware</a:t>
            </a:r>
          </a:p>
        </p:txBody>
      </p:sp>
      <p:sp>
        <p:nvSpPr>
          <p:cNvPr id="53251" name="Rectangle 3"/>
          <p:cNvSpPr>
            <a:spLocks noGrp="1" noChangeArrowheads="1"/>
          </p:cNvSpPr>
          <p:nvPr>
            <p:ph type="body" idx="1"/>
          </p:nvPr>
        </p:nvSpPr>
        <p:spPr>
          <a:xfrm>
            <a:off x="228600" y="908720"/>
            <a:ext cx="8458200" cy="5720680"/>
          </a:xfrm>
          <a:solidFill>
            <a:srgbClr val="003366"/>
          </a:solidFill>
        </p:spPr>
        <p:txBody>
          <a:bodyPr/>
          <a:lstStyle/>
          <a:p>
            <a:pPr>
              <a:lnSpc>
                <a:spcPct val="80000"/>
              </a:lnSpc>
              <a:buFontTx/>
              <a:buNone/>
            </a:pPr>
            <a:r>
              <a:rPr lang="es-AR" sz="4000" dirty="0" smtClean="0">
                <a:latin typeface="Verdana" pitchFamily="34" charset="0"/>
              </a:rPr>
              <a:t>Tipos de Antenas</a:t>
            </a:r>
          </a:p>
          <a:p>
            <a:pPr algn="just">
              <a:lnSpc>
                <a:spcPct val="80000"/>
              </a:lnSpc>
            </a:pPr>
            <a:endParaRPr lang="es-AR" sz="2400" dirty="0" smtClean="0">
              <a:latin typeface="Verdana" pitchFamily="34" charset="0"/>
            </a:endParaRPr>
          </a:p>
          <a:p>
            <a:pPr algn="just">
              <a:lnSpc>
                <a:spcPct val="80000"/>
              </a:lnSpc>
            </a:pPr>
            <a:r>
              <a:rPr lang="es-AR" b="1" i="1" dirty="0" smtClean="0">
                <a:latin typeface="Verdana" pitchFamily="34" charset="0"/>
              </a:rPr>
              <a:t>Omnidireccionales :</a:t>
            </a:r>
          </a:p>
          <a:p>
            <a:pPr algn="just">
              <a:lnSpc>
                <a:spcPct val="80000"/>
              </a:lnSpc>
              <a:buFontTx/>
              <a:buNone/>
            </a:pPr>
            <a:r>
              <a:rPr lang="es-ES" sz="2400" dirty="0" smtClean="0">
                <a:latin typeface="Verdana" pitchFamily="34" charset="0"/>
              </a:rPr>
              <a:t>	</a:t>
            </a:r>
            <a:r>
              <a:rPr lang="es-ES" sz="2400" b="1" i="1" dirty="0" smtClean="0">
                <a:solidFill>
                  <a:schemeClr val="accent2">
                    <a:lumMod val="10000"/>
                    <a:lumOff val="90000"/>
                  </a:schemeClr>
                </a:solidFill>
                <a:latin typeface="Verdana" pitchFamily="34" charset="0"/>
              </a:rPr>
              <a:t>En puntos de acceso y tarjetas Wireless debido a su corto alcance. </a:t>
            </a:r>
          </a:p>
          <a:p>
            <a:pPr indent="12700" algn="just">
              <a:lnSpc>
                <a:spcPct val="80000"/>
              </a:lnSpc>
              <a:buFontTx/>
              <a:buNone/>
            </a:pPr>
            <a:r>
              <a:rPr lang="es-ES" sz="2400" b="1" i="1" dirty="0" smtClean="0">
                <a:solidFill>
                  <a:schemeClr val="accent2">
                    <a:lumMod val="10000"/>
                    <a:lumOff val="90000"/>
                  </a:schemeClr>
                </a:solidFill>
                <a:latin typeface="Verdana" pitchFamily="34" charset="0"/>
              </a:rPr>
              <a:t>No es necesario orientarlas hacia el foco de la señal</a:t>
            </a:r>
            <a:r>
              <a:rPr lang="es-ES" sz="2400" dirty="0" smtClean="0">
                <a:solidFill>
                  <a:schemeClr val="accent2">
                    <a:lumMod val="10000"/>
                    <a:lumOff val="90000"/>
                  </a:schemeClr>
                </a:solidFill>
                <a:latin typeface="Verdana" pitchFamily="34" charset="0"/>
              </a:rPr>
              <a:t>. </a:t>
            </a:r>
            <a:endParaRPr lang="es-AR" sz="2400" dirty="0" smtClean="0">
              <a:solidFill>
                <a:schemeClr val="accent2">
                  <a:lumMod val="10000"/>
                  <a:lumOff val="90000"/>
                </a:schemeClr>
              </a:solidFill>
              <a:latin typeface="Verdana" pitchFamily="34" charset="0"/>
            </a:endParaRPr>
          </a:p>
          <a:p>
            <a:pPr algn="just">
              <a:lnSpc>
                <a:spcPct val="80000"/>
              </a:lnSpc>
            </a:pPr>
            <a:endParaRPr lang="es-AR" sz="2400" dirty="0" smtClean="0">
              <a:latin typeface="Verdana" pitchFamily="34" charset="0"/>
            </a:endParaRPr>
          </a:p>
          <a:p>
            <a:pPr algn="just">
              <a:lnSpc>
                <a:spcPct val="80000"/>
              </a:lnSpc>
            </a:pPr>
            <a:r>
              <a:rPr lang="es-AR" b="1" i="1" dirty="0">
                <a:latin typeface="Verdana" pitchFamily="34" charset="0"/>
              </a:rPr>
              <a:t>Direccionales :</a:t>
            </a:r>
          </a:p>
          <a:p>
            <a:pPr algn="just">
              <a:lnSpc>
                <a:spcPct val="80000"/>
              </a:lnSpc>
              <a:buFontTx/>
              <a:buNone/>
            </a:pPr>
            <a:r>
              <a:rPr lang="es-ES" sz="2400" dirty="0" smtClean="0">
                <a:latin typeface="Verdana" pitchFamily="34" charset="0"/>
              </a:rPr>
              <a:t>	</a:t>
            </a:r>
            <a:r>
              <a:rPr lang="es-ES" sz="2400" b="1" i="1" dirty="0">
                <a:solidFill>
                  <a:schemeClr val="accent2">
                    <a:lumMod val="10000"/>
                    <a:lumOff val="90000"/>
                  </a:schemeClr>
                </a:solidFill>
                <a:latin typeface="Verdana" pitchFamily="34" charset="0"/>
              </a:rPr>
              <a:t>Punto de Acceso o receptor de la señal, a una distancia desde la que sería imposible conectarse mediante una antena omnidireccional. </a:t>
            </a:r>
          </a:p>
          <a:p>
            <a:pPr indent="12700" algn="just">
              <a:lnSpc>
                <a:spcPct val="80000"/>
              </a:lnSpc>
              <a:buFontTx/>
              <a:buNone/>
            </a:pPr>
            <a:r>
              <a:rPr lang="es-ES" sz="2400" b="1" i="1" dirty="0">
                <a:solidFill>
                  <a:schemeClr val="accent2">
                    <a:lumMod val="10000"/>
                    <a:lumOff val="90000"/>
                  </a:schemeClr>
                </a:solidFill>
                <a:latin typeface="Verdana" pitchFamily="34" charset="0"/>
              </a:rPr>
              <a:t>Deben orientarse, dado que irradian la señal con una orientación limitada.</a:t>
            </a:r>
          </a:p>
        </p:txBody>
      </p:sp>
      <p:pic>
        <p:nvPicPr>
          <p:cNvPr id="1208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8113" y="3429001"/>
            <a:ext cx="1463978" cy="1052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083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85025" y="1052736"/>
            <a:ext cx="1584176" cy="1233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98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4405" y="3429000"/>
            <a:ext cx="1639968" cy="1052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8050"/>
                                        </p:tgtEl>
                                        <p:attrNameLst>
                                          <p:attrName>style.visibility</p:attrName>
                                        </p:attrNameLst>
                                      </p:cBhvr>
                                      <p:to>
                                        <p:strVal val="visible"/>
                                      </p:to>
                                    </p:set>
                                    <p:animEffect transition="in" filter="fade">
                                      <p:cBhvr>
                                        <p:cTn id="7" dur="500"/>
                                        <p:tgtEl>
                                          <p:spTgt spid="25805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3251">
                                            <p:bg/>
                                          </p:spTgt>
                                        </p:tgtEl>
                                        <p:attrNameLst>
                                          <p:attrName>style.visibility</p:attrName>
                                        </p:attrNameLst>
                                      </p:cBhvr>
                                      <p:to>
                                        <p:strVal val="visible"/>
                                      </p:to>
                                    </p:set>
                                    <p:animEffect transition="in" filter="circle(in)">
                                      <p:cBhvr>
                                        <p:cTn id="12" dur="2000"/>
                                        <p:tgtEl>
                                          <p:spTgt spid="53251">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3251">
                                            <p:txEl>
                                              <p:pRg st="0" end="0"/>
                                            </p:txEl>
                                          </p:spTgt>
                                        </p:tgtEl>
                                        <p:attrNameLst>
                                          <p:attrName>style.visibility</p:attrName>
                                        </p:attrNameLst>
                                      </p:cBhvr>
                                      <p:to>
                                        <p:strVal val="visible"/>
                                      </p:to>
                                    </p:set>
                                    <p:animEffect transition="in" filter="circle(in)">
                                      <p:cBhvr>
                                        <p:cTn id="17" dur="2000"/>
                                        <p:tgtEl>
                                          <p:spTgt spid="5325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53251">
                                            <p:txEl>
                                              <p:pRg st="2" end="2"/>
                                            </p:txEl>
                                          </p:spTgt>
                                        </p:tgtEl>
                                        <p:attrNameLst>
                                          <p:attrName>style.visibility</p:attrName>
                                        </p:attrNameLst>
                                      </p:cBhvr>
                                      <p:to>
                                        <p:strVal val="visible"/>
                                      </p:to>
                                    </p:set>
                                    <p:animEffect transition="in" filter="circle(in)">
                                      <p:cBhvr>
                                        <p:cTn id="22" dur="2000"/>
                                        <p:tgtEl>
                                          <p:spTgt spid="5325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53251">
                                            <p:txEl>
                                              <p:pRg st="3" end="3"/>
                                            </p:txEl>
                                          </p:spTgt>
                                        </p:tgtEl>
                                        <p:attrNameLst>
                                          <p:attrName>style.visibility</p:attrName>
                                        </p:attrNameLst>
                                      </p:cBhvr>
                                      <p:to>
                                        <p:strVal val="visible"/>
                                      </p:to>
                                    </p:set>
                                    <p:animEffect transition="in" filter="circle(in)">
                                      <p:cBhvr>
                                        <p:cTn id="27" dur="2000"/>
                                        <p:tgtEl>
                                          <p:spTgt spid="5325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53251">
                                            <p:txEl>
                                              <p:pRg st="4" end="4"/>
                                            </p:txEl>
                                          </p:spTgt>
                                        </p:tgtEl>
                                        <p:attrNameLst>
                                          <p:attrName>style.visibility</p:attrName>
                                        </p:attrNameLst>
                                      </p:cBhvr>
                                      <p:to>
                                        <p:strVal val="visible"/>
                                      </p:to>
                                    </p:set>
                                    <p:animEffect transition="in" filter="circle(in)">
                                      <p:cBhvr>
                                        <p:cTn id="32" dur="2000"/>
                                        <p:tgtEl>
                                          <p:spTgt spid="5325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53251">
                                            <p:txEl>
                                              <p:pRg st="6" end="6"/>
                                            </p:txEl>
                                          </p:spTgt>
                                        </p:tgtEl>
                                        <p:attrNameLst>
                                          <p:attrName>style.visibility</p:attrName>
                                        </p:attrNameLst>
                                      </p:cBhvr>
                                      <p:to>
                                        <p:strVal val="visible"/>
                                      </p:to>
                                    </p:set>
                                    <p:animEffect transition="in" filter="circle(in)">
                                      <p:cBhvr>
                                        <p:cTn id="37" dur="2000"/>
                                        <p:tgtEl>
                                          <p:spTgt spid="5325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53251">
                                            <p:txEl>
                                              <p:pRg st="7" end="7"/>
                                            </p:txEl>
                                          </p:spTgt>
                                        </p:tgtEl>
                                        <p:attrNameLst>
                                          <p:attrName>style.visibility</p:attrName>
                                        </p:attrNameLst>
                                      </p:cBhvr>
                                      <p:to>
                                        <p:strVal val="visible"/>
                                      </p:to>
                                    </p:set>
                                    <p:animEffect transition="in" filter="circle(in)">
                                      <p:cBhvr>
                                        <p:cTn id="42" dur="2000"/>
                                        <p:tgtEl>
                                          <p:spTgt spid="5325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53251">
                                            <p:txEl>
                                              <p:pRg st="8" end="8"/>
                                            </p:txEl>
                                          </p:spTgt>
                                        </p:tgtEl>
                                        <p:attrNameLst>
                                          <p:attrName>style.visibility</p:attrName>
                                        </p:attrNameLst>
                                      </p:cBhvr>
                                      <p:to>
                                        <p:strVal val="visible"/>
                                      </p:to>
                                    </p:set>
                                    <p:animEffect transition="in" filter="circle(in)">
                                      <p:cBhvr>
                                        <p:cTn id="47" dur="2000"/>
                                        <p:tgtEl>
                                          <p:spTgt spid="5325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2083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20834"/>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198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0" grpId="0" animBg="1"/>
      <p:bldP spid="53251" grpId="0" build="p"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971600" y="68239"/>
            <a:ext cx="7772400" cy="1143000"/>
          </a:xfrm>
          <a:solidFill>
            <a:schemeClr val="bg1"/>
          </a:solidFill>
          <a:ln w="76200" cap="flat">
            <a:solidFill>
              <a:srgbClr val="008000"/>
            </a:solidFill>
          </a:ln>
        </p:spPr>
        <p:txBody>
          <a:bodyPr/>
          <a:lstStyle/>
          <a:p>
            <a:pPr>
              <a:defRPr/>
            </a:pPr>
            <a:r>
              <a:rPr lang="es-ES" sz="4800" i="1" dirty="0" smtClean="0">
                <a:solidFill>
                  <a:schemeClr val="accent1"/>
                </a:solidFill>
                <a:effectLst>
                  <a:outerShdw blurRad="38100" dist="38100" dir="2700000" algn="tl">
                    <a:srgbClr val="000000"/>
                  </a:outerShdw>
                </a:effectLst>
                <a:latin typeface="Tahoma" pitchFamily="34" charset="0"/>
              </a:rPr>
              <a:t>Componentes de Hardware</a:t>
            </a:r>
          </a:p>
        </p:txBody>
      </p:sp>
      <p:sp>
        <p:nvSpPr>
          <p:cNvPr id="54275" name="Rectangle 3"/>
          <p:cNvSpPr>
            <a:spLocks noGrp="1" noChangeArrowheads="1"/>
          </p:cNvSpPr>
          <p:nvPr>
            <p:ph type="body" idx="1"/>
          </p:nvPr>
        </p:nvSpPr>
        <p:spPr>
          <a:xfrm>
            <a:off x="0" y="1412776"/>
            <a:ext cx="9036496" cy="5105400"/>
          </a:xfrm>
          <a:solidFill>
            <a:srgbClr val="003366"/>
          </a:solidFill>
        </p:spPr>
        <p:txBody>
          <a:bodyPr/>
          <a:lstStyle/>
          <a:p>
            <a:pPr algn="just">
              <a:lnSpc>
                <a:spcPct val="80000"/>
              </a:lnSpc>
              <a:buFontTx/>
              <a:buNone/>
            </a:pPr>
            <a:r>
              <a:rPr lang="es-ES" b="1" dirty="0" smtClean="0">
                <a:latin typeface="Verdana" pitchFamily="34" charset="0"/>
              </a:rPr>
              <a:t>Tipos de Antenas Direccionales</a:t>
            </a:r>
          </a:p>
          <a:p>
            <a:pPr algn="just">
              <a:lnSpc>
                <a:spcPct val="80000"/>
              </a:lnSpc>
              <a:buFontTx/>
              <a:buNone/>
            </a:pPr>
            <a:r>
              <a:rPr lang="es-ES" sz="2400" b="1" dirty="0" err="1" smtClean="0">
                <a:solidFill>
                  <a:schemeClr val="accent6">
                    <a:lumMod val="10000"/>
                    <a:lumOff val="90000"/>
                  </a:schemeClr>
                </a:solidFill>
                <a:latin typeface="Verdana" pitchFamily="34" charset="0"/>
              </a:rPr>
              <a:t>Yagi</a:t>
            </a:r>
            <a:r>
              <a:rPr lang="es-ES" sz="2400" b="1" dirty="0" smtClean="0">
                <a:solidFill>
                  <a:schemeClr val="accent6">
                    <a:lumMod val="10000"/>
                    <a:lumOff val="90000"/>
                  </a:schemeClr>
                </a:solidFill>
                <a:latin typeface="Verdana" pitchFamily="34" charset="0"/>
              </a:rPr>
              <a:t>:</a:t>
            </a:r>
            <a:r>
              <a:rPr lang="es-ES" sz="2400" dirty="0" smtClean="0">
                <a:solidFill>
                  <a:schemeClr val="accent6">
                    <a:lumMod val="10000"/>
                    <a:lumOff val="90000"/>
                  </a:schemeClr>
                </a:solidFill>
                <a:latin typeface="Verdana" pitchFamily="34" charset="0"/>
              </a:rPr>
              <a:t> </a:t>
            </a:r>
            <a:r>
              <a:rPr lang="es-ES" sz="2400" dirty="0" smtClean="0">
                <a:latin typeface="Verdana" pitchFamily="34" charset="0"/>
              </a:rPr>
              <a:t>Al</a:t>
            </a:r>
            <a:r>
              <a:rPr lang="es-ES" sz="2000" dirty="0" smtClean="0">
                <a:latin typeface="Verdana" pitchFamily="34" charset="0"/>
              </a:rPr>
              <a:t>argadas formadas por elementos paralelos. El numero de estos elementos determina su ganancia. Se trata de las antenas direccionales más utilizadas, debido a que suelen utilizarse para recibir la señal de TV.</a:t>
            </a:r>
          </a:p>
          <a:p>
            <a:pPr algn="just">
              <a:lnSpc>
                <a:spcPct val="80000"/>
              </a:lnSpc>
              <a:buFontTx/>
              <a:buNone/>
            </a:pPr>
            <a:endParaRPr lang="es-ES" sz="2000" dirty="0" smtClean="0">
              <a:latin typeface="Verdana" pitchFamily="34" charset="0"/>
            </a:endParaRPr>
          </a:p>
          <a:p>
            <a:pPr algn="just">
              <a:lnSpc>
                <a:spcPct val="80000"/>
              </a:lnSpc>
              <a:buFontTx/>
              <a:buNone/>
            </a:pPr>
            <a:r>
              <a:rPr lang="es-ES" sz="2400" b="1" dirty="0">
                <a:solidFill>
                  <a:schemeClr val="accent6">
                    <a:lumMod val="10000"/>
                    <a:lumOff val="90000"/>
                  </a:schemeClr>
                </a:solidFill>
                <a:latin typeface="Verdana" pitchFamily="34" charset="0"/>
              </a:rPr>
              <a:t>Parabólicas:</a:t>
            </a:r>
            <a:r>
              <a:rPr lang="es-ES" sz="2400" dirty="0" smtClean="0">
                <a:latin typeface="Verdana" pitchFamily="34" charset="0"/>
              </a:rPr>
              <a:t> </a:t>
            </a:r>
            <a:r>
              <a:rPr lang="es-ES" sz="2000" dirty="0" smtClean="0">
                <a:latin typeface="Verdana" pitchFamily="34" charset="0"/>
              </a:rPr>
              <a:t>Son las más direccionales que existen. Suelen ofrecer mayor ganancia que el resto pero son también mas caras. Para entornos </a:t>
            </a:r>
            <a:r>
              <a:rPr lang="es-ES" sz="2000" dirty="0" err="1" smtClean="0">
                <a:latin typeface="Verdana" pitchFamily="34" charset="0"/>
              </a:rPr>
              <a:t>wireless</a:t>
            </a:r>
            <a:r>
              <a:rPr lang="es-ES" sz="2000" dirty="0" smtClean="0">
                <a:latin typeface="Verdana" pitchFamily="34" charset="0"/>
              </a:rPr>
              <a:t> se pueden adquirir las antenas parabólicas de rejilla. Su mayor problema es la necesidad de orientarlas de forma muy precisa.</a:t>
            </a:r>
          </a:p>
          <a:p>
            <a:pPr algn="just">
              <a:lnSpc>
                <a:spcPct val="80000"/>
              </a:lnSpc>
              <a:buFontTx/>
              <a:buNone/>
            </a:pPr>
            <a:endParaRPr lang="es-ES" sz="2000" dirty="0" smtClean="0">
              <a:latin typeface="Verdana" pitchFamily="34" charset="0"/>
            </a:endParaRPr>
          </a:p>
          <a:p>
            <a:pPr algn="just">
              <a:lnSpc>
                <a:spcPct val="80000"/>
              </a:lnSpc>
              <a:buFontTx/>
              <a:buNone/>
            </a:pPr>
            <a:r>
              <a:rPr lang="es-ES" sz="2400" b="1" dirty="0">
                <a:solidFill>
                  <a:schemeClr val="accent6">
                    <a:lumMod val="10000"/>
                    <a:lumOff val="90000"/>
                  </a:schemeClr>
                </a:solidFill>
                <a:latin typeface="Verdana" pitchFamily="34" charset="0"/>
              </a:rPr>
              <a:t>Helicoidales:</a:t>
            </a:r>
            <a:r>
              <a:rPr lang="es-ES" sz="2400" dirty="0" smtClean="0">
                <a:latin typeface="Verdana" pitchFamily="34" charset="0"/>
              </a:rPr>
              <a:t> </a:t>
            </a:r>
            <a:r>
              <a:rPr lang="es-ES" sz="2000" dirty="0" smtClean="0">
                <a:latin typeface="Verdana" pitchFamily="34" charset="0"/>
              </a:rPr>
              <a:t>De fácil construcción y gran tolerancia por lo que existen varios diseños caseros. Se trata de una antena con polarización circular. A grandes rasgos, se basa en enrollar un hilo de cobre alrededor de un molde.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9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54275">
                                            <p:bg/>
                                          </p:spTgt>
                                        </p:tgtEl>
                                        <p:attrNameLst>
                                          <p:attrName>style.visibility</p:attrName>
                                        </p:attrNameLst>
                                      </p:cBhvr>
                                      <p:to>
                                        <p:strVal val="visible"/>
                                      </p:to>
                                    </p:set>
                                    <p:animEffect transition="in" filter="circle(in)">
                                      <p:cBhvr>
                                        <p:cTn id="11" dur="2000"/>
                                        <p:tgtEl>
                                          <p:spTgt spid="54275">
                                            <p:bg/>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54275">
                                            <p:txEl>
                                              <p:pRg st="0" end="0"/>
                                            </p:txEl>
                                          </p:spTgt>
                                        </p:tgtEl>
                                        <p:attrNameLst>
                                          <p:attrName>style.visibility</p:attrName>
                                        </p:attrNameLst>
                                      </p:cBhvr>
                                      <p:to>
                                        <p:strVal val="visible"/>
                                      </p:to>
                                    </p:set>
                                    <p:animEffect transition="in" filter="circle(in)">
                                      <p:cBhvr>
                                        <p:cTn id="16" dur="2000"/>
                                        <p:tgtEl>
                                          <p:spTgt spid="5427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54275">
                                            <p:txEl>
                                              <p:pRg st="1" end="1"/>
                                            </p:txEl>
                                          </p:spTgt>
                                        </p:tgtEl>
                                        <p:attrNameLst>
                                          <p:attrName>style.visibility</p:attrName>
                                        </p:attrNameLst>
                                      </p:cBhvr>
                                      <p:to>
                                        <p:strVal val="visible"/>
                                      </p:to>
                                    </p:set>
                                    <p:animEffect transition="in" filter="circle(in)">
                                      <p:cBhvr>
                                        <p:cTn id="21" dur="2000"/>
                                        <p:tgtEl>
                                          <p:spTgt spid="5427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54275">
                                            <p:txEl>
                                              <p:pRg st="3" end="3"/>
                                            </p:txEl>
                                          </p:spTgt>
                                        </p:tgtEl>
                                        <p:attrNameLst>
                                          <p:attrName>style.visibility</p:attrName>
                                        </p:attrNameLst>
                                      </p:cBhvr>
                                      <p:to>
                                        <p:strVal val="visible"/>
                                      </p:to>
                                    </p:set>
                                    <p:animEffect transition="in" filter="circle(in)">
                                      <p:cBhvr>
                                        <p:cTn id="26" dur="2000"/>
                                        <p:tgtEl>
                                          <p:spTgt spid="5427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54275">
                                            <p:txEl>
                                              <p:pRg st="5" end="5"/>
                                            </p:txEl>
                                          </p:spTgt>
                                        </p:tgtEl>
                                        <p:attrNameLst>
                                          <p:attrName>style.visibility</p:attrName>
                                        </p:attrNameLst>
                                      </p:cBhvr>
                                      <p:to>
                                        <p:strVal val="visible"/>
                                      </p:to>
                                    </p:set>
                                    <p:animEffect transition="in" filter="circle(in)">
                                      <p:cBhvr>
                                        <p:cTn id="31" dur="2000"/>
                                        <p:tgtEl>
                                          <p:spTgt spid="542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4" grpId="0" animBg="1"/>
      <p:bldP spid="54275" grpId="0" build="p"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1026"/>
          <p:cNvSpPr>
            <a:spLocks noGrp="1" noChangeArrowheads="1"/>
          </p:cNvSpPr>
          <p:nvPr>
            <p:ph type="title"/>
          </p:nvPr>
        </p:nvSpPr>
        <p:spPr>
          <a:xfrm>
            <a:off x="609600" y="0"/>
            <a:ext cx="7772400" cy="1143000"/>
          </a:xfrm>
          <a:solidFill>
            <a:schemeClr val="bg1"/>
          </a:solidFill>
          <a:ln w="76200" cap="flat">
            <a:solidFill>
              <a:srgbClr val="008000"/>
            </a:solidFill>
          </a:ln>
        </p:spPr>
        <p:txBody>
          <a:bodyPr/>
          <a:lstStyle/>
          <a:p>
            <a:pPr>
              <a:defRPr/>
            </a:pPr>
            <a:r>
              <a:rPr lang="es-ES" sz="4800" i="1" dirty="0" smtClean="0">
                <a:solidFill>
                  <a:schemeClr val="accent1"/>
                </a:solidFill>
                <a:effectLst>
                  <a:outerShdw blurRad="38100" dist="38100" dir="2700000" algn="tl">
                    <a:srgbClr val="000000"/>
                  </a:outerShdw>
                </a:effectLst>
                <a:latin typeface="Tahoma" pitchFamily="34" charset="0"/>
              </a:rPr>
              <a:t>Componentes de Hardware</a:t>
            </a:r>
          </a:p>
        </p:txBody>
      </p:sp>
      <p:sp>
        <p:nvSpPr>
          <p:cNvPr id="55299" name="Rectangle 1027"/>
          <p:cNvSpPr>
            <a:spLocks noGrp="1" noChangeArrowheads="1"/>
          </p:cNvSpPr>
          <p:nvPr>
            <p:ph type="body" idx="1"/>
          </p:nvPr>
        </p:nvSpPr>
        <p:spPr>
          <a:xfrm>
            <a:off x="762000" y="1143000"/>
            <a:ext cx="7772400" cy="415925"/>
          </a:xfrm>
        </p:spPr>
        <p:txBody>
          <a:bodyPr/>
          <a:lstStyle/>
          <a:p>
            <a:pPr algn="just">
              <a:buFontTx/>
              <a:buNone/>
            </a:pPr>
            <a:r>
              <a:rPr lang="es-ES_tradnl" sz="2000" i="1" smtClean="0"/>
              <a:t>Ejemplo de Antenas</a:t>
            </a:r>
            <a:endParaRPr lang="es-ES" sz="2000" i="1" smtClean="0"/>
          </a:p>
        </p:txBody>
      </p:sp>
      <p:sp>
        <p:nvSpPr>
          <p:cNvPr id="55300" name="Rectangle 1028"/>
          <p:cNvSpPr>
            <a:spLocks noChangeArrowheads="1"/>
          </p:cNvSpPr>
          <p:nvPr/>
        </p:nvSpPr>
        <p:spPr bwMode="auto">
          <a:xfrm>
            <a:off x="2019300" y="1352550"/>
            <a:ext cx="9144000" cy="0"/>
          </a:xfrm>
          <a:prstGeom prst="rect">
            <a:avLst/>
          </a:prstGeom>
          <a:noFill/>
          <a:ln w="9525">
            <a:noFill/>
            <a:miter lim="800000"/>
            <a:headEnd/>
            <a:tailEnd/>
          </a:ln>
        </p:spPr>
        <p:txBody>
          <a:bodyPr>
            <a:spAutoFit/>
          </a:bodyPr>
          <a:lstStyle/>
          <a:p>
            <a:pPr algn="l">
              <a:buFontTx/>
              <a:buNone/>
            </a:pPr>
            <a:endParaRPr lang="es-ES" b="0" i="0">
              <a:solidFill>
                <a:schemeClr val="tx1"/>
              </a:solidFill>
              <a:effectLst/>
              <a:latin typeface="Times New Roman" pitchFamily="18" charset="0"/>
            </a:endParaRPr>
          </a:p>
        </p:txBody>
      </p:sp>
      <p:pic>
        <p:nvPicPr>
          <p:cNvPr id="55301" name="Picture 1029" descr="Antenas"/>
          <p:cNvPicPr>
            <a:picLocks noChangeAspect="1" noChangeArrowheads="1"/>
          </p:cNvPicPr>
          <p:nvPr/>
        </p:nvPicPr>
        <p:blipFill>
          <a:blip r:embed="rId2" cstate="print"/>
          <a:srcRect/>
          <a:stretch>
            <a:fillRect/>
          </a:stretch>
        </p:blipFill>
        <p:spPr bwMode="auto">
          <a:xfrm>
            <a:off x="0" y="1143000"/>
            <a:ext cx="9144000" cy="5715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0098"/>
                                        </p:tgtEl>
                                        <p:attrNameLst>
                                          <p:attrName>style.visibility</p:attrName>
                                        </p:attrNameLst>
                                      </p:cBhvr>
                                      <p:to>
                                        <p:strVal val="visible"/>
                                      </p:to>
                                    </p:set>
                                    <p:anim calcmode="lin" valueType="num">
                                      <p:cBhvr additive="base">
                                        <p:cTn id="7" dur="500" fill="hold"/>
                                        <p:tgtEl>
                                          <p:spTgt spid="260098"/>
                                        </p:tgtEl>
                                        <p:attrNameLst>
                                          <p:attrName>ppt_x</p:attrName>
                                        </p:attrNameLst>
                                      </p:cBhvr>
                                      <p:tavLst>
                                        <p:tav tm="0">
                                          <p:val>
                                            <p:strVal val="#ppt_x"/>
                                          </p:val>
                                        </p:tav>
                                        <p:tav tm="100000">
                                          <p:val>
                                            <p:strVal val="#ppt_x"/>
                                          </p:val>
                                        </p:tav>
                                      </p:tavLst>
                                    </p:anim>
                                    <p:anim calcmode="lin" valueType="num">
                                      <p:cBhvr additive="base">
                                        <p:cTn id="8" dur="500" fill="hold"/>
                                        <p:tgtEl>
                                          <p:spTgt spid="2600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55301"/>
                                        </p:tgtEl>
                                        <p:attrNameLst>
                                          <p:attrName>style.visibility</p:attrName>
                                        </p:attrNameLst>
                                      </p:cBhvr>
                                      <p:to>
                                        <p:strVal val="visible"/>
                                      </p:to>
                                    </p:set>
                                    <p:animEffect transition="in" filter="wheel(1)">
                                      <p:cBhvr>
                                        <p:cTn id="13" dur="2000"/>
                                        <p:tgtEl>
                                          <p:spTgt spid="55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899592" y="0"/>
            <a:ext cx="8111058" cy="1143000"/>
          </a:xfrm>
          <a:solidFill>
            <a:schemeClr val="bg1"/>
          </a:solidFill>
          <a:ln w="76200" cap="flat">
            <a:solidFill>
              <a:schemeClr val="accent1"/>
            </a:solidFill>
          </a:ln>
        </p:spPr>
        <p:txBody>
          <a:bodyPr/>
          <a:lstStyle/>
          <a:p>
            <a:pPr>
              <a:defRPr/>
            </a:pPr>
            <a:r>
              <a:rPr lang="es-ES" sz="3600" b="1" i="1" dirty="0" smtClean="0">
                <a:solidFill>
                  <a:schemeClr val="tx2">
                    <a:lumMod val="40000"/>
                    <a:lumOff val="60000"/>
                  </a:schemeClr>
                </a:solidFill>
                <a:effectLst>
                  <a:outerShdw blurRad="38100" dist="38100" dir="2700000" algn="tl">
                    <a:srgbClr val="000000"/>
                  </a:outerShdw>
                </a:effectLst>
                <a:latin typeface="Tahoma" pitchFamily="34" charset="0"/>
              </a:rPr>
              <a:t>Circuito Logístico de Recepción Inalámbrico</a:t>
            </a:r>
          </a:p>
        </p:txBody>
      </p:sp>
      <p:pic>
        <p:nvPicPr>
          <p:cNvPr id="60419" name="Picture 3" descr="j0343451[1]"/>
          <p:cNvPicPr>
            <a:picLocks noChangeAspect="1" noChangeArrowheads="1"/>
          </p:cNvPicPr>
          <p:nvPr/>
        </p:nvPicPr>
        <p:blipFill>
          <a:blip r:embed="rId2" cstate="print"/>
          <a:srcRect/>
          <a:stretch>
            <a:fillRect/>
          </a:stretch>
        </p:blipFill>
        <p:spPr bwMode="auto">
          <a:xfrm>
            <a:off x="2362200" y="1724096"/>
            <a:ext cx="1308100" cy="1344864"/>
          </a:xfrm>
          <a:prstGeom prst="rect">
            <a:avLst/>
          </a:prstGeom>
          <a:noFill/>
          <a:ln w="9525">
            <a:noFill/>
            <a:miter lim="800000"/>
            <a:headEnd/>
            <a:tailEnd/>
          </a:ln>
        </p:spPr>
      </p:pic>
      <p:pic>
        <p:nvPicPr>
          <p:cNvPr id="60420" name="Picture 4" descr="pallet-cover"/>
          <p:cNvPicPr>
            <a:picLocks noChangeAspect="1" noChangeArrowheads="1"/>
          </p:cNvPicPr>
          <p:nvPr/>
        </p:nvPicPr>
        <p:blipFill>
          <a:blip r:embed="rId3" cstate="print"/>
          <a:srcRect/>
          <a:stretch>
            <a:fillRect/>
          </a:stretch>
        </p:blipFill>
        <p:spPr bwMode="auto">
          <a:xfrm>
            <a:off x="179512" y="4114800"/>
            <a:ext cx="1954088" cy="1676400"/>
          </a:xfrm>
          <a:prstGeom prst="rect">
            <a:avLst/>
          </a:prstGeom>
          <a:noFill/>
          <a:ln w="9525">
            <a:noFill/>
            <a:miter lim="800000"/>
            <a:headEnd/>
            <a:tailEnd/>
          </a:ln>
        </p:spPr>
      </p:pic>
      <p:pic>
        <p:nvPicPr>
          <p:cNvPr id="60421" name="Picture 5" descr="lectura2"/>
          <p:cNvPicPr>
            <a:picLocks noChangeAspect="1" noChangeArrowheads="1"/>
          </p:cNvPicPr>
          <p:nvPr/>
        </p:nvPicPr>
        <p:blipFill>
          <a:blip r:embed="rId4" cstate="print"/>
          <a:srcRect/>
          <a:stretch>
            <a:fillRect/>
          </a:stretch>
        </p:blipFill>
        <p:spPr bwMode="auto">
          <a:xfrm>
            <a:off x="5207000" y="4888273"/>
            <a:ext cx="1474787" cy="1524000"/>
          </a:xfrm>
          <a:prstGeom prst="rect">
            <a:avLst/>
          </a:prstGeom>
          <a:noFill/>
          <a:ln w="9525">
            <a:noFill/>
            <a:miter lim="800000"/>
            <a:headEnd/>
            <a:tailEnd/>
          </a:ln>
        </p:spPr>
      </p:pic>
      <p:pic>
        <p:nvPicPr>
          <p:cNvPr id="60422" name="Picture 6" descr="accespoint"/>
          <p:cNvPicPr>
            <a:picLocks noChangeAspect="1" noChangeArrowheads="1"/>
          </p:cNvPicPr>
          <p:nvPr/>
        </p:nvPicPr>
        <p:blipFill>
          <a:blip r:embed="rId5" cstate="print"/>
          <a:srcRect/>
          <a:stretch>
            <a:fillRect/>
          </a:stretch>
        </p:blipFill>
        <p:spPr bwMode="auto">
          <a:xfrm>
            <a:off x="4173538" y="2103438"/>
            <a:ext cx="1033462" cy="1143000"/>
          </a:xfrm>
          <a:prstGeom prst="rect">
            <a:avLst/>
          </a:prstGeom>
          <a:noFill/>
          <a:ln w="9525">
            <a:noFill/>
            <a:miter lim="800000"/>
            <a:headEnd/>
            <a:tailEnd/>
          </a:ln>
        </p:spPr>
      </p:pic>
      <p:pic>
        <p:nvPicPr>
          <p:cNvPr id="60423" name="Picture 7" descr="Diskete"/>
          <p:cNvPicPr>
            <a:picLocks noChangeAspect="1" noChangeArrowheads="1"/>
          </p:cNvPicPr>
          <p:nvPr/>
        </p:nvPicPr>
        <p:blipFill>
          <a:blip r:embed="rId6" cstate="print"/>
          <a:srcRect/>
          <a:stretch>
            <a:fillRect/>
          </a:stretch>
        </p:blipFill>
        <p:spPr bwMode="auto">
          <a:xfrm>
            <a:off x="7412831" y="2156251"/>
            <a:ext cx="969962" cy="1187450"/>
          </a:xfrm>
          <a:prstGeom prst="rect">
            <a:avLst/>
          </a:prstGeom>
          <a:noFill/>
          <a:ln w="9525">
            <a:noFill/>
            <a:miter lim="800000"/>
            <a:headEnd/>
            <a:tailEnd/>
          </a:ln>
        </p:spPr>
      </p:pic>
      <p:sp>
        <p:nvSpPr>
          <p:cNvPr id="60424" name="Line 8"/>
          <p:cNvSpPr>
            <a:spLocks noChangeShapeType="1"/>
          </p:cNvSpPr>
          <p:nvPr/>
        </p:nvSpPr>
        <p:spPr bwMode="auto">
          <a:xfrm flipH="1">
            <a:off x="1524000" y="3246438"/>
            <a:ext cx="896938" cy="639762"/>
          </a:xfrm>
          <a:prstGeom prst="line">
            <a:avLst/>
          </a:prstGeom>
          <a:noFill/>
          <a:ln w="57150">
            <a:solidFill>
              <a:schemeClr val="tx1"/>
            </a:solidFill>
            <a:round/>
            <a:headEnd/>
            <a:tailEnd type="triangle" w="med" len="med"/>
          </a:ln>
        </p:spPr>
        <p:txBody>
          <a:bodyPr>
            <a:spAutoFit/>
          </a:bodyPr>
          <a:lstStyle/>
          <a:p>
            <a:endParaRPr lang="es-ES"/>
          </a:p>
        </p:txBody>
      </p:sp>
      <p:sp>
        <p:nvSpPr>
          <p:cNvPr id="60425" name="Line 9"/>
          <p:cNvSpPr>
            <a:spLocks noChangeShapeType="1"/>
          </p:cNvSpPr>
          <p:nvPr/>
        </p:nvSpPr>
        <p:spPr bwMode="auto">
          <a:xfrm>
            <a:off x="2133600" y="5470478"/>
            <a:ext cx="3073400" cy="0"/>
          </a:xfrm>
          <a:prstGeom prst="line">
            <a:avLst/>
          </a:prstGeom>
          <a:noFill/>
          <a:ln w="57150">
            <a:solidFill>
              <a:schemeClr val="tx1"/>
            </a:solidFill>
            <a:round/>
            <a:headEnd/>
            <a:tailEnd type="triangle" w="med" len="med"/>
          </a:ln>
        </p:spPr>
        <p:txBody>
          <a:bodyPr wrap="square">
            <a:spAutoFit/>
          </a:bodyPr>
          <a:lstStyle/>
          <a:p>
            <a:endParaRPr lang="es-ES"/>
          </a:p>
        </p:txBody>
      </p:sp>
      <p:sp>
        <p:nvSpPr>
          <p:cNvPr id="60426" name="Line 10"/>
          <p:cNvSpPr>
            <a:spLocks noChangeShapeType="1"/>
          </p:cNvSpPr>
          <p:nvPr/>
        </p:nvSpPr>
        <p:spPr bwMode="auto">
          <a:xfrm flipH="1" flipV="1">
            <a:off x="5011738" y="3398838"/>
            <a:ext cx="457200" cy="1295400"/>
          </a:xfrm>
          <a:prstGeom prst="line">
            <a:avLst/>
          </a:prstGeom>
          <a:noFill/>
          <a:ln w="57150">
            <a:solidFill>
              <a:schemeClr val="tx1"/>
            </a:solidFill>
            <a:round/>
            <a:headEnd/>
            <a:tailEnd type="triangle" w="med" len="med"/>
          </a:ln>
        </p:spPr>
        <p:txBody>
          <a:bodyPr>
            <a:spAutoFit/>
          </a:bodyPr>
          <a:lstStyle/>
          <a:p>
            <a:endParaRPr lang="es-ES"/>
          </a:p>
        </p:txBody>
      </p:sp>
      <p:sp>
        <p:nvSpPr>
          <p:cNvPr id="60427" name="Line 11"/>
          <p:cNvSpPr>
            <a:spLocks noChangeShapeType="1"/>
          </p:cNvSpPr>
          <p:nvPr/>
        </p:nvSpPr>
        <p:spPr bwMode="auto">
          <a:xfrm>
            <a:off x="5468938" y="2713038"/>
            <a:ext cx="1447800" cy="0"/>
          </a:xfrm>
          <a:prstGeom prst="line">
            <a:avLst/>
          </a:prstGeom>
          <a:noFill/>
          <a:ln w="57150">
            <a:solidFill>
              <a:schemeClr val="tx1"/>
            </a:solidFill>
            <a:round/>
            <a:headEnd/>
            <a:tailEnd type="triangle" w="med" len="med"/>
          </a:ln>
        </p:spPr>
        <p:txBody>
          <a:bodyPr>
            <a:spAutoFit/>
          </a:bodyPr>
          <a:lstStyle/>
          <a:p>
            <a:endParaRPr lang="es-ES"/>
          </a:p>
        </p:txBody>
      </p:sp>
      <p:sp>
        <p:nvSpPr>
          <p:cNvPr id="60428" name="Text Box 12"/>
          <p:cNvSpPr txBox="1">
            <a:spLocks noChangeArrowheads="1"/>
          </p:cNvSpPr>
          <p:nvPr/>
        </p:nvSpPr>
        <p:spPr bwMode="auto">
          <a:xfrm>
            <a:off x="0" y="1219200"/>
            <a:ext cx="2195513" cy="2062103"/>
          </a:xfrm>
          <a:prstGeom prst="rect">
            <a:avLst/>
          </a:prstGeom>
          <a:solidFill>
            <a:srgbClr val="006699"/>
          </a:solidFill>
          <a:ln w="9525">
            <a:solidFill>
              <a:schemeClr val="tx1"/>
            </a:solidFill>
            <a:miter lim="800000"/>
            <a:headEnd/>
            <a:tailEnd/>
          </a:ln>
        </p:spPr>
        <p:txBody>
          <a:bodyPr>
            <a:spAutoFit/>
          </a:bodyPr>
          <a:lstStyle/>
          <a:p>
            <a:pPr algn="ctr" eaLnBrk="1" hangingPunct="1">
              <a:buFontTx/>
              <a:buNone/>
            </a:pPr>
            <a:r>
              <a:rPr lang="es-AR" sz="1600" i="0" dirty="0">
                <a:solidFill>
                  <a:schemeClr val="accent6">
                    <a:lumMod val="10000"/>
                    <a:lumOff val="90000"/>
                  </a:schemeClr>
                </a:solidFill>
                <a:effectLst/>
                <a:latin typeface="Verdana" pitchFamily="34" charset="0"/>
              </a:rPr>
              <a:t>Personal recibe al proveedor ingresando en el sistema los datos del pedido.  </a:t>
            </a:r>
            <a:r>
              <a:rPr lang="es-AR" sz="1600" i="0" dirty="0" smtClean="0">
                <a:solidFill>
                  <a:schemeClr val="accent6">
                    <a:lumMod val="10000"/>
                    <a:lumOff val="90000"/>
                  </a:schemeClr>
                </a:solidFill>
                <a:effectLst/>
                <a:latin typeface="Verdana" pitchFamily="34" charset="0"/>
              </a:rPr>
              <a:t> </a:t>
            </a:r>
            <a:r>
              <a:rPr lang="es-AR" sz="1600" i="0" dirty="0">
                <a:solidFill>
                  <a:schemeClr val="tx1"/>
                </a:solidFill>
                <a:effectLst/>
                <a:latin typeface="Verdana" pitchFamily="34" charset="0"/>
              </a:rPr>
              <a:t>D</a:t>
            </a:r>
            <a:r>
              <a:rPr lang="es-AR" sz="1600" i="0" dirty="0" smtClean="0">
                <a:solidFill>
                  <a:schemeClr val="tx1"/>
                </a:solidFill>
                <a:effectLst/>
                <a:latin typeface="Verdana" pitchFamily="34" charset="0"/>
              </a:rPr>
              <a:t>escarga </a:t>
            </a:r>
            <a:r>
              <a:rPr lang="es-AR" sz="1600" i="0" dirty="0">
                <a:solidFill>
                  <a:schemeClr val="tx1"/>
                </a:solidFill>
                <a:effectLst/>
                <a:latin typeface="Verdana" pitchFamily="34" charset="0"/>
              </a:rPr>
              <a:t>de la mercadería en la sucursal.</a:t>
            </a:r>
            <a:endParaRPr lang="es-ES" sz="1600" i="0" dirty="0">
              <a:solidFill>
                <a:schemeClr val="tx1"/>
              </a:solidFill>
              <a:effectLst/>
              <a:latin typeface="Verdana" pitchFamily="34" charset="0"/>
            </a:endParaRPr>
          </a:p>
        </p:txBody>
      </p:sp>
      <p:sp>
        <p:nvSpPr>
          <p:cNvPr id="60429" name="Text Box 13"/>
          <p:cNvSpPr txBox="1">
            <a:spLocks noChangeArrowheads="1"/>
          </p:cNvSpPr>
          <p:nvPr/>
        </p:nvSpPr>
        <p:spPr bwMode="auto">
          <a:xfrm>
            <a:off x="2466975" y="4350170"/>
            <a:ext cx="2406650" cy="1815882"/>
          </a:xfrm>
          <a:prstGeom prst="rect">
            <a:avLst/>
          </a:prstGeom>
          <a:solidFill>
            <a:srgbClr val="006699"/>
          </a:solidFill>
          <a:ln w="9525">
            <a:solidFill>
              <a:schemeClr val="tx1"/>
            </a:solidFill>
            <a:miter lim="800000"/>
            <a:headEnd/>
            <a:tailEnd/>
          </a:ln>
        </p:spPr>
        <p:txBody>
          <a:bodyPr wrap="square">
            <a:spAutoFit/>
          </a:bodyPr>
          <a:lstStyle/>
          <a:p>
            <a:pPr algn="ctr" eaLnBrk="1" hangingPunct="1">
              <a:buFontTx/>
              <a:buNone/>
            </a:pPr>
            <a:r>
              <a:rPr lang="es-AR" sz="1600" i="0" dirty="0">
                <a:solidFill>
                  <a:schemeClr val="tx1"/>
                </a:solidFill>
                <a:effectLst/>
                <a:latin typeface="Verdana" pitchFamily="34" charset="0"/>
              </a:rPr>
              <a:t>La mercadería es recepcionada por el Sistema de Radio Frecuencia.  El operador </a:t>
            </a:r>
            <a:r>
              <a:rPr lang="es-AR" sz="1600" i="0" dirty="0" smtClean="0">
                <a:solidFill>
                  <a:schemeClr val="tx1"/>
                </a:solidFill>
                <a:effectLst/>
                <a:latin typeface="Verdana" pitchFamily="34" charset="0"/>
              </a:rPr>
              <a:t> ingresa  y cantidad</a:t>
            </a:r>
            <a:r>
              <a:rPr lang="es-AR" sz="1600" i="0" dirty="0">
                <a:solidFill>
                  <a:schemeClr val="tx1"/>
                </a:solidFill>
                <a:effectLst/>
                <a:latin typeface="Verdana" pitchFamily="34" charset="0"/>
              </a:rPr>
              <a:t>.  </a:t>
            </a:r>
            <a:endParaRPr lang="es-ES" sz="1600" i="0" dirty="0">
              <a:solidFill>
                <a:schemeClr val="tx1"/>
              </a:solidFill>
              <a:effectLst/>
              <a:latin typeface="Verdana" pitchFamily="34" charset="0"/>
            </a:endParaRPr>
          </a:p>
        </p:txBody>
      </p:sp>
      <p:sp>
        <p:nvSpPr>
          <p:cNvPr id="60430" name="Text Box 14"/>
          <p:cNvSpPr txBox="1">
            <a:spLocks noChangeArrowheads="1"/>
          </p:cNvSpPr>
          <p:nvPr/>
        </p:nvSpPr>
        <p:spPr bwMode="auto">
          <a:xfrm>
            <a:off x="6784975" y="3568700"/>
            <a:ext cx="2225675" cy="3046988"/>
          </a:xfrm>
          <a:prstGeom prst="rect">
            <a:avLst/>
          </a:prstGeom>
          <a:solidFill>
            <a:srgbClr val="006699"/>
          </a:solidFill>
          <a:ln w="9525">
            <a:solidFill>
              <a:schemeClr val="tx1"/>
            </a:solidFill>
            <a:miter lim="800000"/>
            <a:headEnd/>
            <a:tailEnd/>
          </a:ln>
        </p:spPr>
        <p:txBody>
          <a:bodyPr>
            <a:spAutoFit/>
          </a:bodyPr>
          <a:lstStyle/>
          <a:p>
            <a:pPr eaLnBrk="1" hangingPunct="1">
              <a:buFontTx/>
              <a:buNone/>
            </a:pPr>
            <a:r>
              <a:rPr lang="es-AR" sz="1600" b="0" i="0" dirty="0" err="1" smtClean="0">
                <a:solidFill>
                  <a:schemeClr val="tx1"/>
                </a:solidFill>
                <a:effectLst/>
                <a:latin typeface="Verdana" pitchFamily="34" charset="0"/>
              </a:rPr>
              <a:t>Recepcionado</a:t>
            </a:r>
            <a:r>
              <a:rPr lang="es-AR" sz="1600" b="0" i="0" dirty="0" smtClean="0">
                <a:solidFill>
                  <a:schemeClr val="tx1"/>
                </a:solidFill>
                <a:effectLst/>
                <a:latin typeface="Verdana" pitchFamily="34" charset="0"/>
              </a:rPr>
              <a:t> </a:t>
            </a:r>
            <a:r>
              <a:rPr lang="es-AR" sz="1600" b="0" i="0" dirty="0">
                <a:solidFill>
                  <a:schemeClr val="tx1"/>
                </a:solidFill>
                <a:effectLst/>
                <a:latin typeface="Verdana" pitchFamily="34" charset="0"/>
              </a:rPr>
              <a:t>el pedido el mismo es confirmado por el operador y mediante la comunicación de la antena con el centro de cómputos .</a:t>
            </a:r>
            <a:r>
              <a:rPr lang="es-AR" sz="1600" i="0" dirty="0">
                <a:solidFill>
                  <a:schemeClr val="tx1"/>
                </a:solidFill>
                <a:effectLst/>
                <a:latin typeface="Verdana" pitchFamily="34" charset="0"/>
              </a:rPr>
              <a:t>El stock de la sucursal es modificado en forma on-line.</a:t>
            </a:r>
            <a:endParaRPr lang="es-ES" sz="1600" i="0" dirty="0">
              <a:solidFill>
                <a:schemeClr val="tx1"/>
              </a:solidFill>
              <a:effectLst/>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428"/>
                                        </p:tgtEl>
                                        <p:attrNameLst>
                                          <p:attrName>style.visibility</p:attrName>
                                        </p:attrNameLst>
                                      </p:cBhvr>
                                      <p:to>
                                        <p:strVal val="visible"/>
                                      </p:to>
                                    </p:set>
                                    <p:anim calcmode="lin" valueType="num">
                                      <p:cBhvr additive="base">
                                        <p:cTn id="7" dur="500" fill="hold"/>
                                        <p:tgtEl>
                                          <p:spTgt spid="60428"/>
                                        </p:tgtEl>
                                        <p:attrNameLst>
                                          <p:attrName>ppt_x</p:attrName>
                                        </p:attrNameLst>
                                      </p:cBhvr>
                                      <p:tavLst>
                                        <p:tav tm="0">
                                          <p:val>
                                            <p:strVal val="#ppt_x"/>
                                          </p:val>
                                        </p:tav>
                                        <p:tav tm="100000">
                                          <p:val>
                                            <p:strVal val="#ppt_x"/>
                                          </p:val>
                                        </p:tav>
                                      </p:tavLst>
                                    </p:anim>
                                    <p:anim calcmode="lin" valueType="num">
                                      <p:cBhvr additive="base">
                                        <p:cTn id="8" dur="500" fill="hold"/>
                                        <p:tgtEl>
                                          <p:spTgt spid="6042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0419"/>
                                        </p:tgtEl>
                                        <p:attrNameLst>
                                          <p:attrName>style.visibility</p:attrName>
                                        </p:attrNameLst>
                                      </p:cBhvr>
                                      <p:to>
                                        <p:strVal val="visible"/>
                                      </p:to>
                                    </p:set>
                                    <p:anim calcmode="lin" valueType="num">
                                      <p:cBhvr additive="base">
                                        <p:cTn id="11" dur="500" fill="hold"/>
                                        <p:tgtEl>
                                          <p:spTgt spid="60419"/>
                                        </p:tgtEl>
                                        <p:attrNameLst>
                                          <p:attrName>ppt_x</p:attrName>
                                        </p:attrNameLst>
                                      </p:cBhvr>
                                      <p:tavLst>
                                        <p:tav tm="0">
                                          <p:val>
                                            <p:strVal val="#ppt_x"/>
                                          </p:val>
                                        </p:tav>
                                        <p:tav tm="100000">
                                          <p:val>
                                            <p:strVal val="#ppt_x"/>
                                          </p:val>
                                        </p:tav>
                                      </p:tavLst>
                                    </p:anim>
                                    <p:anim calcmode="lin" valueType="num">
                                      <p:cBhvr additive="base">
                                        <p:cTn id="12" dur="500" fill="hold"/>
                                        <p:tgtEl>
                                          <p:spTgt spid="604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424"/>
                                        </p:tgtEl>
                                        <p:attrNameLst>
                                          <p:attrName>style.visibility</p:attrName>
                                        </p:attrNameLst>
                                      </p:cBhvr>
                                      <p:to>
                                        <p:strVal val="visible"/>
                                      </p:to>
                                    </p:set>
                                    <p:animEffect transition="in" filter="fade">
                                      <p:cBhvr>
                                        <p:cTn id="17" dur="500"/>
                                        <p:tgtEl>
                                          <p:spTgt spid="60424"/>
                                        </p:tgtEl>
                                      </p:cBhvr>
                                    </p:animEffect>
                                  </p:childTnLst>
                                </p:cTn>
                              </p:par>
                              <p:par>
                                <p:cTn id="18" presetID="2" presetClass="entr" presetSubtype="4" fill="hold" nodeType="withEffect">
                                  <p:stCondLst>
                                    <p:cond delay="0"/>
                                  </p:stCondLst>
                                  <p:childTnLst>
                                    <p:set>
                                      <p:cBhvr>
                                        <p:cTn id="19" dur="1" fill="hold">
                                          <p:stCondLst>
                                            <p:cond delay="0"/>
                                          </p:stCondLst>
                                        </p:cTn>
                                        <p:tgtEl>
                                          <p:spTgt spid="60420"/>
                                        </p:tgtEl>
                                        <p:attrNameLst>
                                          <p:attrName>style.visibility</p:attrName>
                                        </p:attrNameLst>
                                      </p:cBhvr>
                                      <p:to>
                                        <p:strVal val="visible"/>
                                      </p:to>
                                    </p:set>
                                    <p:anim calcmode="lin" valueType="num">
                                      <p:cBhvr additive="base">
                                        <p:cTn id="20" dur="500" fill="hold"/>
                                        <p:tgtEl>
                                          <p:spTgt spid="60420"/>
                                        </p:tgtEl>
                                        <p:attrNameLst>
                                          <p:attrName>ppt_x</p:attrName>
                                        </p:attrNameLst>
                                      </p:cBhvr>
                                      <p:tavLst>
                                        <p:tav tm="0">
                                          <p:val>
                                            <p:strVal val="#ppt_x"/>
                                          </p:val>
                                        </p:tav>
                                        <p:tav tm="100000">
                                          <p:val>
                                            <p:strVal val="#ppt_x"/>
                                          </p:val>
                                        </p:tav>
                                      </p:tavLst>
                                    </p:anim>
                                    <p:anim calcmode="lin" valueType="num">
                                      <p:cBhvr additive="base">
                                        <p:cTn id="21" dur="500" fill="hold"/>
                                        <p:tgtEl>
                                          <p:spTgt spid="60420"/>
                                        </p:tgtEl>
                                        <p:attrNameLst>
                                          <p:attrName>ppt_y</p:attrName>
                                        </p:attrNameLst>
                                      </p:cBhvr>
                                      <p:tavLst>
                                        <p:tav tm="0">
                                          <p:val>
                                            <p:strVal val="1+#ppt_h/2"/>
                                          </p:val>
                                        </p:tav>
                                        <p:tav tm="100000">
                                          <p:val>
                                            <p:strVal val="#ppt_y"/>
                                          </p:val>
                                        </p:tav>
                                      </p:tavLst>
                                    </p:anim>
                                  </p:childTnLst>
                                </p:cTn>
                              </p:par>
                              <p:par>
                                <p:cTn id="22" presetID="10" presetClass="entr" presetSubtype="0" fill="hold" grpId="0" nodeType="withEffect">
                                  <p:stCondLst>
                                    <p:cond delay="0"/>
                                  </p:stCondLst>
                                  <p:childTnLst>
                                    <p:set>
                                      <p:cBhvr>
                                        <p:cTn id="23" dur="1" fill="hold">
                                          <p:stCondLst>
                                            <p:cond delay="0"/>
                                          </p:stCondLst>
                                        </p:cTn>
                                        <p:tgtEl>
                                          <p:spTgt spid="60429"/>
                                        </p:tgtEl>
                                        <p:attrNameLst>
                                          <p:attrName>style.visibility</p:attrName>
                                        </p:attrNameLst>
                                      </p:cBhvr>
                                      <p:to>
                                        <p:strVal val="visible"/>
                                      </p:to>
                                    </p:set>
                                    <p:animEffect transition="in" filter="fade">
                                      <p:cBhvr>
                                        <p:cTn id="24" dur="500"/>
                                        <p:tgtEl>
                                          <p:spTgt spid="60429"/>
                                        </p:tgtEl>
                                      </p:cBhvr>
                                    </p:animEffect>
                                  </p:childTnLst>
                                </p:cTn>
                              </p:par>
                              <p:par>
                                <p:cTn id="25" presetID="2" presetClass="entr" presetSubtype="4" fill="hold" grpId="0" nodeType="withEffect">
                                  <p:stCondLst>
                                    <p:cond delay="0"/>
                                  </p:stCondLst>
                                  <p:childTnLst>
                                    <p:set>
                                      <p:cBhvr>
                                        <p:cTn id="26" dur="1" fill="hold">
                                          <p:stCondLst>
                                            <p:cond delay="0"/>
                                          </p:stCondLst>
                                        </p:cTn>
                                        <p:tgtEl>
                                          <p:spTgt spid="60425"/>
                                        </p:tgtEl>
                                        <p:attrNameLst>
                                          <p:attrName>style.visibility</p:attrName>
                                        </p:attrNameLst>
                                      </p:cBhvr>
                                      <p:to>
                                        <p:strVal val="visible"/>
                                      </p:to>
                                    </p:set>
                                    <p:anim calcmode="lin" valueType="num">
                                      <p:cBhvr additive="base">
                                        <p:cTn id="27" dur="500" fill="hold"/>
                                        <p:tgtEl>
                                          <p:spTgt spid="60425"/>
                                        </p:tgtEl>
                                        <p:attrNameLst>
                                          <p:attrName>ppt_x</p:attrName>
                                        </p:attrNameLst>
                                      </p:cBhvr>
                                      <p:tavLst>
                                        <p:tav tm="0">
                                          <p:val>
                                            <p:strVal val="#ppt_x"/>
                                          </p:val>
                                        </p:tav>
                                        <p:tav tm="100000">
                                          <p:val>
                                            <p:strVal val="#ppt_x"/>
                                          </p:val>
                                        </p:tav>
                                      </p:tavLst>
                                    </p:anim>
                                    <p:anim calcmode="lin" valueType="num">
                                      <p:cBhvr additive="base">
                                        <p:cTn id="28" dur="500" fill="hold"/>
                                        <p:tgtEl>
                                          <p:spTgt spid="6042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0421"/>
                                        </p:tgtEl>
                                        <p:attrNameLst>
                                          <p:attrName>style.visibility</p:attrName>
                                        </p:attrNameLst>
                                      </p:cBhvr>
                                      <p:to>
                                        <p:strVal val="visible"/>
                                      </p:to>
                                    </p:set>
                                    <p:anim calcmode="lin" valueType="num">
                                      <p:cBhvr additive="base">
                                        <p:cTn id="31" dur="500" fill="hold"/>
                                        <p:tgtEl>
                                          <p:spTgt spid="60421"/>
                                        </p:tgtEl>
                                        <p:attrNameLst>
                                          <p:attrName>ppt_x</p:attrName>
                                        </p:attrNameLst>
                                      </p:cBhvr>
                                      <p:tavLst>
                                        <p:tav tm="0">
                                          <p:val>
                                            <p:strVal val="#ppt_x"/>
                                          </p:val>
                                        </p:tav>
                                        <p:tav tm="100000">
                                          <p:val>
                                            <p:strVal val="#ppt_x"/>
                                          </p:val>
                                        </p:tav>
                                      </p:tavLst>
                                    </p:anim>
                                    <p:anim calcmode="lin" valueType="num">
                                      <p:cBhvr additive="base">
                                        <p:cTn id="32" dur="500" fill="hold"/>
                                        <p:tgtEl>
                                          <p:spTgt spid="604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0426"/>
                                        </p:tgtEl>
                                        <p:attrNameLst>
                                          <p:attrName>style.visibility</p:attrName>
                                        </p:attrNameLst>
                                      </p:cBhvr>
                                      <p:to>
                                        <p:strVal val="visible"/>
                                      </p:to>
                                    </p:set>
                                    <p:animEffect transition="in" filter="fade">
                                      <p:cBhvr>
                                        <p:cTn id="37" dur="500"/>
                                        <p:tgtEl>
                                          <p:spTgt spid="60426"/>
                                        </p:tgtEl>
                                      </p:cBhvr>
                                    </p:animEffect>
                                  </p:childTnLst>
                                </p:cTn>
                              </p:par>
                              <p:par>
                                <p:cTn id="38" presetID="10" presetClass="entr" presetSubtype="0" fill="hold" nodeType="withEffect">
                                  <p:stCondLst>
                                    <p:cond delay="0"/>
                                  </p:stCondLst>
                                  <p:childTnLst>
                                    <p:set>
                                      <p:cBhvr>
                                        <p:cTn id="39" dur="1" fill="hold">
                                          <p:stCondLst>
                                            <p:cond delay="0"/>
                                          </p:stCondLst>
                                        </p:cTn>
                                        <p:tgtEl>
                                          <p:spTgt spid="60422"/>
                                        </p:tgtEl>
                                        <p:attrNameLst>
                                          <p:attrName>style.visibility</p:attrName>
                                        </p:attrNameLst>
                                      </p:cBhvr>
                                      <p:to>
                                        <p:strVal val="visible"/>
                                      </p:to>
                                    </p:set>
                                    <p:animEffect transition="in" filter="fade">
                                      <p:cBhvr>
                                        <p:cTn id="40" dur="500"/>
                                        <p:tgtEl>
                                          <p:spTgt spid="60422"/>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60427"/>
                                        </p:tgtEl>
                                        <p:attrNameLst>
                                          <p:attrName>style.visibility</p:attrName>
                                        </p:attrNameLst>
                                      </p:cBhvr>
                                      <p:to>
                                        <p:strVal val="visible"/>
                                      </p:to>
                                    </p:set>
                                    <p:animEffect transition="in" filter="wheel(1)">
                                      <p:cBhvr>
                                        <p:cTn id="43" dur="2000"/>
                                        <p:tgtEl>
                                          <p:spTgt spid="60427"/>
                                        </p:tgtEl>
                                      </p:cBhvr>
                                    </p:animEffect>
                                  </p:childTnLst>
                                </p:cTn>
                              </p:par>
                              <p:par>
                                <p:cTn id="44" presetID="2" presetClass="entr" presetSubtype="4" fill="hold" nodeType="withEffect">
                                  <p:stCondLst>
                                    <p:cond delay="0"/>
                                  </p:stCondLst>
                                  <p:childTnLst>
                                    <p:set>
                                      <p:cBhvr>
                                        <p:cTn id="45" dur="1" fill="hold">
                                          <p:stCondLst>
                                            <p:cond delay="0"/>
                                          </p:stCondLst>
                                        </p:cTn>
                                        <p:tgtEl>
                                          <p:spTgt spid="60423"/>
                                        </p:tgtEl>
                                        <p:attrNameLst>
                                          <p:attrName>style.visibility</p:attrName>
                                        </p:attrNameLst>
                                      </p:cBhvr>
                                      <p:to>
                                        <p:strVal val="visible"/>
                                      </p:to>
                                    </p:set>
                                    <p:anim calcmode="lin" valueType="num">
                                      <p:cBhvr additive="base">
                                        <p:cTn id="46" dur="500" fill="hold"/>
                                        <p:tgtEl>
                                          <p:spTgt spid="60423"/>
                                        </p:tgtEl>
                                        <p:attrNameLst>
                                          <p:attrName>ppt_x</p:attrName>
                                        </p:attrNameLst>
                                      </p:cBhvr>
                                      <p:tavLst>
                                        <p:tav tm="0">
                                          <p:val>
                                            <p:strVal val="#ppt_x"/>
                                          </p:val>
                                        </p:tav>
                                        <p:tav tm="100000">
                                          <p:val>
                                            <p:strVal val="#ppt_x"/>
                                          </p:val>
                                        </p:tav>
                                      </p:tavLst>
                                    </p:anim>
                                    <p:anim calcmode="lin" valueType="num">
                                      <p:cBhvr additive="base">
                                        <p:cTn id="47" dur="500" fill="hold"/>
                                        <p:tgtEl>
                                          <p:spTgt spid="60423"/>
                                        </p:tgtEl>
                                        <p:attrNameLst>
                                          <p:attrName>ppt_y</p:attrName>
                                        </p:attrNameLst>
                                      </p:cBhvr>
                                      <p:tavLst>
                                        <p:tav tm="0">
                                          <p:val>
                                            <p:strVal val="1+#ppt_h/2"/>
                                          </p:val>
                                        </p:tav>
                                        <p:tav tm="100000">
                                          <p:val>
                                            <p:strVal val="#ppt_y"/>
                                          </p:val>
                                        </p:tav>
                                      </p:tavLst>
                                    </p:anim>
                                  </p:childTnLst>
                                </p:cTn>
                              </p:par>
                              <p:par>
                                <p:cTn id="48" presetID="10" presetClass="entr" presetSubtype="0" fill="hold" grpId="0" nodeType="withEffect">
                                  <p:stCondLst>
                                    <p:cond delay="0"/>
                                  </p:stCondLst>
                                  <p:childTnLst>
                                    <p:set>
                                      <p:cBhvr>
                                        <p:cTn id="49" dur="1" fill="hold">
                                          <p:stCondLst>
                                            <p:cond delay="0"/>
                                          </p:stCondLst>
                                        </p:cTn>
                                        <p:tgtEl>
                                          <p:spTgt spid="60430"/>
                                        </p:tgtEl>
                                        <p:attrNameLst>
                                          <p:attrName>style.visibility</p:attrName>
                                        </p:attrNameLst>
                                      </p:cBhvr>
                                      <p:to>
                                        <p:strVal val="visible"/>
                                      </p:to>
                                    </p:set>
                                    <p:animEffect transition="in" filter="fade">
                                      <p:cBhvr>
                                        <p:cTn id="50" dur="500"/>
                                        <p:tgtEl>
                                          <p:spTgt spid="60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4" grpId="0" animBg="1"/>
      <p:bldP spid="60425" grpId="0" animBg="1"/>
      <p:bldP spid="60426" grpId="0" animBg="1"/>
      <p:bldP spid="60427" grpId="0" animBg="1"/>
      <p:bldP spid="60428" grpId="0" animBg="1"/>
      <p:bldP spid="60429" grpId="0" animBg="1"/>
      <p:bldP spid="6043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1115616" y="8806"/>
            <a:ext cx="7772400" cy="1143000"/>
          </a:xfrm>
          <a:solidFill>
            <a:schemeClr val="bg1"/>
          </a:solidFill>
          <a:ln w="76200" cap="flat">
            <a:solidFill>
              <a:schemeClr val="accent1"/>
            </a:solidFill>
          </a:ln>
        </p:spPr>
        <p:txBody>
          <a:bodyPr/>
          <a:lstStyle/>
          <a:p>
            <a:pPr>
              <a:defRPr/>
            </a:pPr>
            <a:r>
              <a:rPr lang="es-ES" sz="4000" i="1" smtClean="0">
                <a:effectLst>
                  <a:outerShdw blurRad="38100" dist="38100" dir="2700000" algn="tl">
                    <a:srgbClr val="000000"/>
                  </a:outerShdw>
                </a:effectLst>
                <a:latin typeface="Tahoma" pitchFamily="34" charset="0"/>
              </a:rPr>
              <a:t>Organismos de Normalización</a:t>
            </a:r>
          </a:p>
        </p:txBody>
      </p:sp>
      <p:sp>
        <p:nvSpPr>
          <p:cNvPr id="263171" name="Rectangle 3"/>
          <p:cNvSpPr>
            <a:spLocks noGrp="1" noChangeArrowheads="1"/>
          </p:cNvSpPr>
          <p:nvPr>
            <p:ph type="body" idx="1"/>
          </p:nvPr>
        </p:nvSpPr>
        <p:spPr>
          <a:xfrm>
            <a:off x="0" y="1676400"/>
            <a:ext cx="9144000" cy="4876800"/>
          </a:xfrm>
          <a:solidFill>
            <a:schemeClr val="bg1"/>
          </a:solidFill>
          <a:ln w="76200" cap="flat">
            <a:solidFill>
              <a:schemeClr val="accent1"/>
            </a:solidFill>
          </a:ln>
        </p:spPr>
        <p:txBody>
          <a:bodyPr/>
          <a:lstStyle/>
          <a:p>
            <a:pPr marL="609600" indent="-609600">
              <a:buFontTx/>
              <a:buChar char="–"/>
              <a:defRPr/>
            </a:pPr>
            <a:r>
              <a:rPr lang="es-ES" sz="4000" i="1" smtClean="0">
                <a:effectLst>
                  <a:outerShdw blurRad="38100" dist="38100" dir="2700000" algn="tl">
                    <a:srgbClr val="000000"/>
                  </a:outerShdw>
                </a:effectLst>
                <a:latin typeface="Arial" pitchFamily="34" charset="0"/>
              </a:rPr>
              <a:t>Organización de estándares</a:t>
            </a:r>
          </a:p>
          <a:p>
            <a:pPr marL="609600" indent="-609600">
              <a:buFontTx/>
              <a:buNone/>
              <a:defRPr/>
            </a:pPr>
            <a:r>
              <a:rPr lang="es-ES" sz="2400" b="1" i="1" smtClean="0">
                <a:effectLst>
                  <a:outerShdw blurRad="38100" dist="38100" dir="2700000" algn="tl">
                    <a:srgbClr val="000000"/>
                  </a:outerShdw>
                </a:effectLst>
                <a:latin typeface="Arial" pitchFamily="34" charset="0"/>
              </a:rPr>
              <a:t>	</a:t>
            </a:r>
          </a:p>
          <a:p>
            <a:pPr marL="990600" lvl="1" indent="-533400">
              <a:buFontTx/>
              <a:buNone/>
              <a:defRPr/>
            </a:pPr>
            <a:r>
              <a:rPr lang="es-ES" sz="2400" b="1" i="1" smtClean="0">
                <a:effectLst>
                  <a:outerShdw blurRad="38100" dist="38100" dir="2700000" algn="tl">
                    <a:srgbClr val="000000"/>
                  </a:outerShdw>
                </a:effectLst>
                <a:latin typeface="Arial" pitchFamily="34" charset="0"/>
              </a:rPr>
              <a:t>IEEE (Institute of Electrical and Electronics Engineers)</a:t>
            </a:r>
          </a:p>
          <a:p>
            <a:pPr marL="609600" indent="-609600">
              <a:buFontTx/>
              <a:buNone/>
              <a:defRPr/>
            </a:pPr>
            <a:endParaRPr lang="es-ES" sz="2400" b="1" i="1" smtClean="0">
              <a:effectLst>
                <a:outerShdw blurRad="38100" dist="38100" dir="2700000" algn="tl">
                  <a:srgbClr val="000000"/>
                </a:outerShdw>
              </a:effectLst>
              <a:latin typeface="Arial" pitchFamily="34" charset="0"/>
            </a:endParaRPr>
          </a:p>
          <a:p>
            <a:pPr marL="990600" lvl="1" indent="-533400">
              <a:buFontTx/>
              <a:buNone/>
              <a:defRPr/>
            </a:pPr>
            <a:r>
              <a:rPr lang="es-ES" sz="2400" b="1" i="1" smtClean="0">
                <a:effectLst>
                  <a:outerShdw blurRad="38100" dist="38100" dir="2700000" algn="tl">
                    <a:srgbClr val="000000"/>
                  </a:outerShdw>
                </a:effectLst>
                <a:latin typeface="Arial" pitchFamily="34" charset="0"/>
              </a:rPr>
              <a:t>ETSI (European Telecommunications Standards Institute)</a:t>
            </a:r>
          </a:p>
          <a:p>
            <a:pPr marL="609600" indent="-609600">
              <a:buFontTx/>
              <a:buNone/>
              <a:defRPr/>
            </a:pPr>
            <a:endParaRPr lang="es-ES" sz="2400" b="1" i="1" smtClean="0">
              <a:effectLst>
                <a:outerShdw blurRad="38100" dist="38100" dir="2700000" algn="tl">
                  <a:srgbClr val="000000"/>
                </a:outerShdw>
              </a:effectLst>
              <a:latin typeface="Arial" pitchFamily="34" charset="0"/>
            </a:endParaRPr>
          </a:p>
          <a:p>
            <a:pPr marL="609600" indent="-609600">
              <a:buFontTx/>
              <a:buChar char="–"/>
              <a:defRPr/>
            </a:pPr>
            <a:r>
              <a:rPr lang="es-ES" sz="3600" b="1" i="1" smtClean="0">
                <a:effectLst>
                  <a:outerShdw blurRad="38100" dist="38100" dir="2700000" algn="tl">
                    <a:srgbClr val="000000"/>
                  </a:outerShdw>
                </a:effectLst>
                <a:latin typeface="Arial" pitchFamily="34" charset="0"/>
              </a:rPr>
              <a:t>Asociaciones de la Industria</a:t>
            </a:r>
          </a:p>
          <a:p>
            <a:pPr marL="609600" indent="-609600">
              <a:buFontTx/>
              <a:buNone/>
              <a:defRPr/>
            </a:pPr>
            <a:r>
              <a:rPr lang="es-ES" sz="2400" b="1" i="1" smtClean="0">
                <a:effectLst>
                  <a:outerShdw blurRad="38100" dist="38100" dir="2700000" algn="tl">
                    <a:srgbClr val="000000"/>
                  </a:outerShdw>
                </a:effectLst>
                <a:latin typeface="Arial" pitchFamily="34" charset="0"/>
              </a:rPr>
              <a:t>	</a:t>
            </a:r>
          </a:p>
          <a:p>
            <a:pPr marL="990600" lvl="1" indent="-533400">
              <a:buFontTx/>
              <a:buNone/>
              <a:defRPr/>
            </a:pPr>
            <a:r>
              <a:rPr lang="es-ES" sz="2400" b="1" i="1" smtClean="0">
                <a:effectLst>
                  <a:outerShdw blurRad="38100" dist="38100" dir="2700000" algn="tl">
                    <a:srgbClr val="000000"/>
                  </a:outerShdw>
                </a:effectLst>
                <a:latin typeface="Arial" pitchFamily="34" charset="0"/>
              </a:rPr>
              <a:t>WLANA (Wireless LAN Association</a:t>
            </a:r>
            <a:r>
              <a:rPr lang="es-ES" sz="2400" i="1" smtClean="0">
                <a:effectLst>
                  <a:outerShdw blurRad="38100" dist="38100" dir="2700000" algn="tl">
                    <a:srgbClr val="000000"/>
                  </a:outerShdw>
                </a:effectLst>
                <a:latin typeface="Arial" pitchFamily="34" charset="0"/>
              </a:rPr>
              <a:t>) </a:t>
            </a:r>
          </a:p>
          <a:p>
            <a:pPr marL="609600" indent="-609600">
              <a:buFontTx/>
              <a:buChar char="–"/>
              <a:defRPr/>
            </a:pPr>
            <a:endParaRPr lang="es-ES" sz="2400" i="1" smtClean="0">
              <a:effectLst>
                <a:outerShdw blurRad="38100" dist="38100" dir="2700000" algn="tl">
                  <a:srgbClr val="000000"/>
                </a:outerShdw>
              </a:effectLst>
              <a:latin typeface="Arial" pitchFamily="34" charset="0"/>
            </a:endParaRPr>
          </a:p>
        </p:txBody>
      </p:sp>
      <p:sp>
        <p:nvSpPr>
          <p:cNvPr id="62468" name="Rectangle 4"/>
          <p:cNvSpPr>
            <a:spLocks noChangeArrowheads="1"/>
          </p:cNvSpPr>
          <p:nvPr/>
        </p:nvSpPr>
        <p:spPr bwMode="auto">
          <a:xfrm>
            <a:off x="457200" y="3810000"/>
            <a:ext cx="8153400" cy="1219200"/>
          </a:xfrm>
          <a:prstGeom prst="rect">
            <a:avLst/>
          </a:prstGeom>
          <a:noFill/>
          <a:ln w="9525">
            <a:noFill/>
            <a:miter lim="800000"/>
            <a:headEnd/>
            <a:tailEnd/>
          </a:ln>
        </p:spPr>
        <p:txBody>
          <a:bodyPr/>
          <a:lstStyle/>
          <a:p>
            <a:pPr marL="742950" lvl="1" indent="-285750">
              <a:lnSpc>
                <a:spcPct val="80000"/>
              </a:lnSpc>
              <a:spcBef>
                <a:spcPct val="20000"/>
              </a:spcBef>
              <a:buFontTx/>
              <a:buNone/>
            </a:pPr>
            <a:r>
              <a:rPr lang="es-ES" sz="1800" b="0" i="0">
                <a:solidFill>
                  <a:schemeClr val="tx1"/>
                </a:solidFill>
                <a:effectLst/>
                <a:latin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3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63171">
                                            <p:bg/>
                                          </p:spTgt>
                                        </p:tgtEl>
                                        <p:attrNameLst>
                                          <p:attrName>style.visibility</p:attrName>
                                        </p:attrNameLst>
                                      </p:cBhvr>
                                      <p:to>
                                        <p:strVal val="visible"/>
                                      </p:to>
                                    </p:set>
                                    <p:anim calcmode="lin" valueType="num">
                                      <p:cBhvr additive="base">
                                        <p:cTn id="11" dur="500" fill="hold"/>
                                        <p:tgtEl>
                                          <p:spTgt spid="263171">
                                            <p:bg/>
                                          </p:spTgt>
                                        </p:tgtEl>
                                        <p:attrNameLst>
                                          <p:attrName>ppt_x</p:attrName>
                                        </p:attrNameLst>
                                      </p:cBhvr>
                                      <p:tavLst>
                                        <p:tav tm="0">
                                          <p:val>
                                            <p:strVal val="#ppt_x"/>
                                          </p:val>
                                        </p:tav>
                                        <p:tav tm="100000">
                                          <p:val>
                                            <p:strVal val="#ppt_x"/>
                                          </p:val>
                                        </p:tav>
                                      </p:tavLst>
                                    </p:anim>
                                    <p:anim calcmode="lin" valueType="num">
                                      <p:cBhvr additive="base">
                                        <p:cTn id="12" dur="500" fill="hold"/>
                                        <p:tgtEl>
                                          <p:spTgt spid="263171">
                                            <p:bg/>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63171">
                                            <p:txEl>
                                              <p:pRg st="0" end="0"/>
                                            </p:txEl>
                                          </p:spTgt>
                                        </p:tgtEl>
                                        <p:attrNameLst>
                                          <p:attrName>style.visibility</p:attrName>
                                        </p:attrNameLst>
                                      </p:cBhvr>
                                      <p:to>
                                        <p:strVal val="visible"/>
                                      </p:to>
                                    </p:set>
                                    <p:anim calcmode="lin" valueType="num">
                                      <p:cBhvr additive="base">
                                        <p:cTn id="17" dur="500" fill="hold"/>
                                        <p:tgtEl>
                                          <p:spTgt spid="263171">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3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63171">
                                            <p:txEl>
                                              <p:pRg st="1" end="1"/>
                                            </p:txEl>
                                          </p:spTgt>
                                        </p:tgtEl>
                                        <p:attrNameLst>
                                          <p:attrName>style.visibility</p:attrName>
                                        </p:attrNameLst>
                                      </p:cBhvr>
                                      <p:to>
                                        <p:strVal val="visible"/>
                                      </p:to>
                                    </p:set>
                                    <p:anim calcmode="lin" valueType="num">
                                      <p:cBhvr additive="base">
                                        <p:cTn id="23" dur="500" fill="hold"/>
                                        <p:tgtEl>
                                          <p:spTgt spid="263171">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63171">
                                            <p:txEl>
                                              <p:pRg st="1" end="1"/>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63171">
                                            <p:txEl>
                                              <p:pRg st="2" end="2"/>
                                            </p:txEl>
                                          </p:spTgt>
                                        </p:tgtEl>
                                        <p:attrNameLst>
                                          <p:attrName>style.visibility</p:attrName>
                                        </p:attrNameLst>
                                      </p:cBhvr>
                                      <p:to>
                                        <p:strVal val="visible"/>
                                      </p:to>
                                    </p:set>
                                    <p:anim calcmode="lin" valueType="num">
                                      <p:cBhvr additive="base">
                                        <p:cTn id="27" dur="500" fill="hold"/>
                                        <p:tgtEl>
                                          <p:spTgt spid="263171">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63171">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63171">
                                            <p:txEl>
                                              <p:pRg st="4" end="4"/>
                                            </p:txEl>
                                          </p:spTgt>
                                        </p:tgtEl>
                                        <p:attrNameLst>
                                          <p:attrName>style.visibility</p:attrName>
                                        </p:attrNameLst>
                                      </p:cBhvr>
                                      <p:to>
                                        <p:strVal val="visible"/>
                                      </p:to>
                                    </p:set>
                                    <p:anim calcmode="lin" valueType="num">
                                      <p:cBhvr additive="base">
                                        <p:cTn id="31" dur="500" fill="hold"/>
                                        <p:tgtEl>
                                          <p:spTgt spid="26317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31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63171">
                                            <p:txEl>
                                              <p:pRg st="6" end="6"/>
                                            </p:txEl>
                                          </p:spTgt>
                                        </p:tgtEl>
                                        <p:attrNameLst>
                                          <p:attrName>style.visibility</p:attrName>
                                        </p:attrNameLst>
                                      </p:cBhvr>
                                      <p:to>
                                        <p:strVal val="visible"/>
                                      </p:to>
                                    </p:set>
                                    <p:anim calcmode="lin" valueType="num">
                                      <p:cBhvr additive="base">
                                        <p:cTn id="37" dur="500" fill="hold"/>
                                        <p:tgtEl>
                                          <p:spTgt spid="26317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631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63171">
                                            <p:txEl>
                                              <p:pRg st="7" end="7"/>
                                            </p:txEl>
                                          </p:spTgt>
                                        </p:tgtEl>
                                        <p:attrNameLst>
                                          <p:attrName>style.visibility</p:attrName>
                                        </p:attrNameLst>
                                      </p:cBhvr>
                                      <p:to>
                                        <p:strVal val="visible"/>
                                      </p:to>
                                    </p:set>
                                    <p:anim calcmode="lin" valueType="num">
                                      <p:cBhvr additive="base">
                                        <p:cTn id="43" dur="500" fill="hold"/>
                                        <p:tgtEl>
                                          <p:spTgt spid="263171">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63171">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63171">
                                            <p:txEl>
                                              <p:pRg st="8" end="8"/>
                                            </p:txEl>
                                          </p:spTgt>
                                        </p:tgtEl>
                                        <p:attrNameLst>
                                          <p:attrName>style.visibility</p:attrName>
                                        </p:attrNameLst>
                                      </p:cBhvr>
                                      <p:to>
                                        <p:strVal val="visible"/>
                                      </p:to>
                                    </p:set>
                                    <p:anim calcmode="lin" valueType="num">
                                      <p:cBhvr additive="base">
                                        <p:cTn id="47" dur="500" fill="hold"/>
                                        <p:tgtEl>
                                          <p:spTgt spid="263171">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6317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0" grpId="0" animBg="1"/>
      <p:bldP spid="263171" grpId="0" build="p"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a:xfrm>
            <a:off x="1042988" y="0"/>
            <a:ext cx="7391400" cy="1524000"/>
          </a:xfrm>
          <a:solidFill>
            <a:schemeClr val="bg1"/>
          </a:solidFill>
          <a:ln w="76200">
            <a:solidFill>
              <a:schemeClr val="accent1"/>
            </a:solidFill>
          </a:ln>
        </p:spPr>
        <p:txBody>
          <a:bodyPr/>
          <a:lstStyle/>
          <a:p>
            <a:pPr>
              <a:defRPr/>
            </a:pPr>
            <a:r>
              <a:rPr lang="es-ES_tradnl" b="1" i="1" smtClean="0">
                <a:solidFill>
                  <a:schemeClr val="tx2">
                    <a:lumMod val="40000"/>
                    <a:lumOff val="60000"/>
                  </a:schemeClr>
                </a:solidFill>
                <a:effectLst>
                  <a:outerShdw blurRad="38100" dist="38100" dir="2700000" algn="tl">
                    <a:srgbClr val="000000"/>
                  </a:outerShdw>
                </a:effectLst>
                <a:latin typeface="Arial" pitchFamily="34" charset="0"/>
              </a:rPr>
              <a:t>ESPECIFICACIONES </a:t>
            </a:r>
            <a:br>
              <a:rPr lang="es-ES_tradnl" b="1" i="1" smtClean="0">
                <a:solidFill>
                  <a:schemeClr val="tx2">
                    <a:lumMod val="40000"/>
                    <a:lumOff val="60000"/>
                  </a:schemeClr>
                </a:solidFill>
                <a:effectLst>
                  <a:outerShdw blurRad="38100" dist="38100" dir="2700000" algn="tl">
                    <a:srgbClr val="000000"/>
                  </a:outerShdw>
                </a:effectLst>
                <a:latin typeface="Arial" pitchFamily="34" charset="0"/>
              </a:rPr>
            </a:br>
            <a:r>
              <a:rPr lang="es-ES_tradnl" b="1" i="1" smtClean="0">
                <a:solidFill>
                  <a:schemeClr val="tx2">
                    <a:lumMod val="40000"/>
                    <a:lumOff val="60000"/>
                  </a:schemeClr>
                </a:solidFill>
                <a:effectLst>
                  <a:outerShdw blurRad="38100" dist="38100" dir="2700000" algn="tl">
                    <a:srgbClr val="000000"/>
                  </a:outerShdw>
                </a:effectLst>
                <a:latin typeface="Arial" pitchFamily="34" charset="0"/>
              </a:rPr>
              <a:t>IEEE 802.11 Wirless</a:t>
            </a:r>
            <a:endParaRPr lang="es-ES_tradnl" sz="3200" b="1" i="1" smtClean="0">
              <a:solidFill>
                <a:schemeClr val="tx2">
                  <a:lumMod val="40000"/>
                  <a:lumOff val="60000"/>
                </a:schemeClr>
              </a:solidFill>
              <a:effectLst>
                <a:outerShdw blurRad="38100" dist="38100" dir="2700000" algn="tl">
                  <a:srgbClr val="000000"/>
                </a:outerShdw>
              </a:effectLst>
              <a:latin typeface="Arial" pitchFamily="34" charset="0"/>
            </a:endParaRPr>
          </a:p>
        </p:txBody>
      </p:sp>
      <p:sp>
        <p:nvSpPr>
          <p:cNvPr id="353283" name="Rectangle 3"/>
          <p:cNvSpPr>
            <a:spLocks noGrp="1" noChangeArrowheads="1"/>
          </p:cNvSpPr>
          <p:nvPr>
            <p:ph type="body" idx="1"/>
          </p:nvPr>
        </p:nvSpPr>
        <p:spPr>
          <a:xfrm>
            <a:off x="250825" y="1773238"/>
            <a:ext cx="8458200" cy="4752106"/>
          </a:xfrm>
          <a:solidFill>
            <a:schemeClr val="bg1"/>
          </a:solidFill>
          <a:ln w="76200">
            <a:solidFill>
              <a:schemeClr val="accent1"/>
            </a:solidFill>
          </a:ln>
        </p:spPr>
        <p:txBody>
          <a:bodyPr/>
          <a:lstStyle/>
          <a:p>
            <a:pPr marL="990600" lvl="1" indent="-533400">
              <a:lnSpc>
                <a:spcPct val="90000"/>
              </a:lnSpc>
              <a:defRPr/>
            </a:pPr>
            <a:r>
              <a:rPr lang="es-ES_tradnl" sz="3600" i="1" dirty="0" smtClean="0">
                <a:effectLst>
                  <a:outerShdw blurRad="38100" dist="38100" dir="2700000" algn="tl">
                    <a:srgbClr val="000000"/>
                  </a:outerShdw>
                </a:effectLst>
                <a:latin typeface="Arial" pitchFamily="34" charset="0"/>
              </a:rPr>
              <a:t>802.11b </a:t>
            </a:r>
            <a:r>
              <a:rPr lang="es-ES_tradnl" sz="3600" i="1" dirty="0" smtClean="0">
                <a:effectLst>
                  <a:outerShdw blurRad="38100" dist="38100" dir="2700000" algn="tl">
                    <a:srgbClr val="000000"/>
                  </a:outerShdw>
                </a:effectLst>
                <a:latin typeface="Arial" pitchFamily="34" charset="0"/>
                <a:sym typeface="Wingdings 3" pitchFamily="18" charset="2"/>
              </a:rPr>
              <a:t> 11 Mbps (1999)</a:t>
            </a:r>
            <a:endParaRPr lang="es-ES_tradnl" sz="3600" i="1" dirty="0" smtClean="0">
              <a:effectLst>
                <a:outerShdw blurRad="38100" dist="38100" dir="2700000" algn="tl">
                  <a:srgbClr val="000000"/>
                </a:outerShdw>
              </a:effectLst>
              <a:latin typeface="Arial" pitchFamily="34" charset="0"/>
            </a:endParaRPr>
          </a:p>
          <a:p>
            <a:pPr marL="990600" lvl="1" indent="-533400">
              <a:lnSpc>
                <a:spcPct val="90000"/>
              </a:lnSpc>
              <a:defRPr/>
            </a:pPr>
            <a:r>
              <a:rPr lang="es-ES_tradnl" sz="3600" i="1" dirty="0" smtClean="0">
                <a:effectLst>
                  <a:outerShdw blurRad="38100" dist="38100" dir="2700000" algn="tl">
                    <a:srgbClr val="000000"/>
                  </a:outerShdw>
                </a:effectLst>
                <a:latin typeface="Arial" pitchFamily="34" charset="0"/>
                <a:sym typeface="Wingdings 3" pitchFamily="18" charset="2"/>
              </a:rPr>
              <a:t>802.11a  54 Mbps (1999)</a:t>
            </a:r>
            <a:endParaRPr lang="es-ES_tradnl" sz="3600" i="1" dirty="0" smtClean="0">
              <a:effectLst>
                <a:outerShdw blurRad="38100" dist="38100" dir="2700000" algn="tl">
                  <a:srgbClr val="000000"/>
                </a:outerShdw>
              </a:effectLst>
              <a:latin typeface="Arial" pitchFamily="34" charset="0"/>
            </a:endParaRPr>
          </a:p>
          <a:p>
            <a:pPr marL="990600" lvl="1" indent="-533400">
              <a:lnSpc>
                <a:spcPct val="90000"/>
              </a:lnSpc>
              <a:defRPr/>
            </a:pPr>
            <a:r>
              <a:rPr lang="es-ES_tradnl" sz="3600" i="1" dirty="0" smtClean="0">
                <a:effectLst>
                  <a:outerShdw blurRad="38100" dist="38100" dir="2700000" algn="tl">
                    <a:srgbClr val="000000"/>
                  </a:outerShdw>
                </a:effectLst>
                <a:latin typeface="Arial" pitchFamily="34" charset="0"/>
              </a:rPr>
              <a:t>802.11g</a:t>
            </a:r>
            <a:r>
              <a:rPr lang="es-ES_tradnl" sz="3600" i="1" dirty="0" smtClean="0">
                <a:effectLst>
                  <a:outerShdw blurRad="38100" dist="38100" dir="2700000" algn="tl">
                    <a:srgbClr val="000000"/>
                  </a:outerShdw>
                </a:effectLst>
                <a:latin typeface="Arial" pitchFamily="34" charset="0"/>
                <a:sym typeface="Wingdings 3" pitchFamily="18" charset="2"/>
              </a:rPr>
              <a:t> 54 Mbps (2003)</a:t>
            </a:r>
          </a:p>
          <a:p>
            <a:pPr marL="990600" lvl="1" indent="-533400">
              <a:lnSpc>
                <a:spcPct val="90000"/>
              </a:lnSpc>
              <a:defRPr/>
            </a:pPr>
            <a:r>
              <a:rPr lang="es-ES_tradnl" sz="3600" i="1" dirty="0" smtClean="0">
                <a:effectLst>
                  <a:outerShdw blurRad="38100" dist="38100" dir="2700000" algn="tl">
                    <a:srgbClr val="000000"/>
                  </a:outerShdw>
                </a:effectLst>
                <a:latin typeface="Arial" pitchFamily="34" charset="0"/>
              </a:rPr>
              <a:t>802.11n</a:t>
            </a:r>
            <a:r>
              <a:rPr lang="es-ES_tradnl" sz="3600" i="1" dirty="0">
                <a:effectLst>
                  <a:outerShdw blurRad="38100" dist="38100" dir="2700000" algn="tl">
                    <a:srgbClr val="000000"/>
                  </a:outerShdw>
                </a:effectLst>
                <a:latin typeface="Arial" pitchFamily="34" charset="0"/>
                <a:sym typeface="Wingdings 3" pitchFamily="18" charset="2"/>
              </a:rPr>
              <a:t> </a:t>
            </a:r>
            <a:r>
              <a:rPr lang="es-ES_tradnl" sz="3600" i="1" dirty="0" smtClean="0">
                <a:effectLst>
                  <a:outerShdw blurRad="38100" dist="38100" dir="2700000" algn="tl">
                    <a:srgbClr val="000000"/>
                  </a:outerShdw>
                </a:effectLst>
                <a:latin typeface="Arial" pitchFamily="34" charset="0"/>
                <a:sym typeface="Wingdings 3" pitchFamily="18" charset="2"/>
              </a:rPr>
              <a:t>600 </a:t>
            </a:r>
            <a:r>
              <a:rPr lang="es-ES_tradnl" sz="3600" i="1" dirty="0">
                <a:effectLst>
                  <a:outerShdw blurRad="38100" dist="38100" dir="2700000" algn="tl">
                    <a:srgbClr val="000000"/>
                  </a:outerShdw>
                </a:effectLst>
                <a:latin typeface="Arial" pitchFamily="34" charset="0"/>
                <a:sym typeface="Wingdings 3" pitchFamily="18" charset="2"/>
              </a:rPr>
              <a:t>Mbps (</a:t>
            </a:r>
            <a:r>
              <a:rPr lang="es-ES_tradnl" sz="3600" i="1" dirty="0" smtClean="0">
                <a:effectLst>
                  <a:outerShdw blurRad="38100" dist="38100" dir="2700000" algn="tl">
                    <a:srgbClr val="000000"/>
                  </a:outerShdw>
                </a:effectLst>
                <a:latin typeface="Arial" pitchFamily="34" charset="0"/>
                <a:sym typeface="Wingdings 3" pitchFamily="18" charset="2"/>
              </a:rPr>
              <a:t>2009)</a:t>
            </a:r>
            <a:endParaRPr lang="es-ES_tradnl" sz="3600" i="1" dirty="0" smtClean="0">
              <a:effectLst>
                <a:outerShdw blurRad="38100" dist="38100" dir="2700000" algn="tl">
                  <a:srgbClr val="000000"/>
                </a:outerShdw>
              </a:effectLst>
              <a:latin typeface="Arial" pitchFamily="34" charset="0"/>
            </a:endParaRPr>
          </a:p>
          <a:p>
            <a:pPr marL="990600" lvl="1" indent="-533400">
              <a:lnSpc>
                <a:spcPct val="90000"/>
              </a:lnSpc>
              <a:defRPr/>
            </a:pPr>
            <a:r>
              <a:rPr lang="es-ES_tradnl" sz="3600" i="1" dirty="0" smtClean="0">
                <a:effectLst>
                  <a:outerShdw blurRad="38100" dist="38100" dir="2700000" algn="tl">
                    <a:srgbClr val="000000"/>
                  </a:outerShdw>
                </a:effectLst>
                <a:latin typeface="Arial" pitchFamily="34" charset="0"/>
              </a:rPr>
              <a:t>802.11e</a:t>
            </a:r>
            <a:r>
              <a:rPr lang="es-ES_tradnl" sz="3600" i="1" dirty="0" smtClean="0">
                <a:effectLst>
                  <a:outerShdw blurRad="38100" dist="38100" dir="2700000" algn="tl">
                    <a:srgbClr val="000000"/>
                  </a:outerShdw>
                </a:effectLst>
                <a:latin typeface="Arial" pitchFamily="34" charset="0"/>
                <a:sym typeface="Wingdings 3" pitchFamily="18" charset="2"/>
              </a:rPr>
              <a:t> </a:t>
            </a:r>
            <a:r>
              <a:rPr lang="es-ES_tradnl" sz="3600" i="1" dirty="0" err="1" smtClean="0">
                <a:effectLst>
                  <a:outerShdw blurRad="38100" dist="38100" dir="2700000" algn="tl">
                    <a:srgbClr val="000000"/>
                  </a:outerShdw>
                </a:effectLst>
                <a:latin typeface="Arial" pitchFamily="34" charset="0"/>
                <a:sym typeface="Wingdings 3" pitchFamily="18" charset="2"/>
              </a:rPr>
              <a:t>QoS</a:t>
            </a:r>
            <a:r>
              <a:rPr lang="es-ES_tradnl" sz="3600" i="1" dirty="0" smtClean="0">
                <a:effectLst>
                  <a:outerShdw blurRad="38100" dist="38100" dir="2700000" algn="tl">
                    <a:srgbClr val="000000"/>
                  </a:outerShdw>
                </a:effectLst>
                <a:latin typeface="Arial" pitchFamily="34" charset="0"/>
                <a:sym typeface="Wingdings 3" pitchFamily="18" charset="2"/>
              </a:rPr>
              <a:t> </a:t>
            </a:r>
            <a:r>
              <a:rPr lang="es-ES_tradnl" sz="2400" b="1" i="1" dirty="0" smtClean="0">
                <a:effectLst>
                  <a:outerShdw blurRad="38100" dist="38100" dir="2700000" algn="tl">
                    <a:srgbClr val="000000"/>
                  </a:outerShdw>
                </a:effectLst>
                <a:latin typeface="Arial" pitchFamily="34" charset="0"/>
                <a:sym typeface="Wingdings 3" pitchFamily="18" charset="2"/>
              </a:rPr>
              <a:t>(Voz, video, Datos)</a:t>
            </a:r>
          </a:p>
          <a:p>
            <a:pPr marL="990600" lvl="1" indent="-533400">
              <a:lnSpc>
                <a:spcPct val="90000"/>
              </a:lnSpc>
              <a:defRPr/>
            </a:pPr>
            <a:r>
              <a:rPr lang="es-ES_tradnl" sz="3600" i="1" dirty="0" smtClean="0">
                <a:effectLst>
                  <a:outerShdw blurRad="38100" dist="38100" dir="2700000" algn="tl">
                    <a:srgbClr val="000000"/>
                  </a:outerShdw>
                </a:effectLst>
                <a:latin typeface="Arial" pitchFamily="34" charset="0"/>
              </a:rPr>
              <a:t>802.11i</a:t>
            </a:r>
            <a:r>
              <a:rPr lang="es-ES_tradnl" sz="3600" i="1" dirty="0" smtClean="0">
                <a:effectLst>
                  <a:outerShdw blurRad="38100" dist="38100" dir="2700000" algn="tl">
                    <a:srgbClr val="000000"/>
                  </a:outerShdw>
                </a:effectLst>
                <a:latin typeface="Arial" pitchFamily="34" charset="0"/>
                <a:sym typeface="Wingdings 3" pitchFamily="18" charset="2"/>
              </a:rPr>
              <a:t>  Seguridad</a:t>
            </a:r>
          </a:p>
          <a:p>
            <a:pPr marL="990600" lvl="1" indent="-533400">
              <a:lnSpc>
                <a:spcPct val="90000"/>
              </a:lnSpc>
              <a:defRPr/>
            </a:pPr>
            <a:r>
              <a:rPr lang="es-ES_tradnl" sz="3600" i="1" dirty="0" smtClean="0">
                <a:effectLst>
                  <a:outerShdw blurRad="38100" dist="38100" dir="2700000" algn="tl">
                    <a:srgbClr val="000000"/>
                  </a:outerShdw>
                </a:effectLst>
                <a:latin typeface="Arial" pitchFamily="34" charset="0"/>
              </a:rPr>
              <a:t>802.15 </a:t>
            </a:r>
            <a:r>
              <a:rPr lang="es-ES_tradnl" sz="3600" i="1" dirty="0" smtClean="0">
                <a:effectLst>
                  <a:outerShdw blurRad="38100" dist="38100" dir="2700000" algn="tl">
                    <a:srgbClr val="000000"/>
                  </a:outerShdw>
                </a:effectLst>
                <a:latin typeface="Arial" pitchFamily="34" charset="0"/>
                <a:sym typeface="Wingdings 3" pitchFamily="18" charset="2"/>
              </a:rPr>
              <a:t> PAN (Bluetooth)</a:t>
            </a:r>
          </a:p>
          <a:p>
            <a:pPr marL="990600" lvl="1" indent="-533400">
              <a:lnSpc>
                <a:spcPct val="90000"/>
              </a:lnSpc>
              <a:defRPr/>
            </a:pPr>
            <a:r>
              <a:rPr lang="es-ES_tradnl" sz="3600" i="1" dirty="0" smtClean="0">
                <a:effectLst>
                  <a:outerShdw blurRad="38100" dist="38100" dir="2700000" algn="tl">
                    <a:srgbClr val="000000"/>
                  </a:outerShdw>
                </a:effectLst>
                <a:latin typeface="Arial" pitchFamily="34" charset="0"/>
                <a:sym typeface="Wingdings 3" pitchFamily="18" charset="2"/>
              </a:rPr>
              <a:t>802-16  </a:t>
            </a:r>
            <a:r>
              <a:rPr lang="es-ES_tradnl" sz="3600" i="1" dirty="0" err="1" smtClean="0">
                <a:effectLst>
                  <a:outerShdw blurRad="38100" dist="38100" dir="2700000" algn="tl">
                    <a:srgbClr val="000000"/>
                  </a:outerShdw>
                </a:effectLst>
                <a:latin typeface="Arial" pitchFamily="34" charset="0"/>
                <a:sym typeface="Wingdings 3" pitchFamily="18" charset="2"/>
              </a:rPr>
              <a:t>WiMAX</a:t>
            </a:r>
            <a:endParaRPr lang="es-ES_tradnl" sz="2400" b="1" dirty="0" smtClean="0"/>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32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53283">
                                            <p:bg/>
                                          </p:spTgt>
                                        </p:tgtEl>
                                        <p:attrNameLst>
                                          <p:attrName>style.visibility</p:attrName>
                                        </p:attrNameLst>
                                      </p:cBhvr>
                                      <p:to>
                                        <p:strVal val="visible"/>
                                      </p:to>
                                    </p:set>
                                    <p:animEffect transition="in" filter="fade">
                                      <p:cBhvr>
                                        <p:cTn id="11" dur="500"/>
                                        <p:tgtEl>
                                          <p:spTgt spid="353283">
                                            <p:bg/>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53283">
                                            <p:txEl>
                                              <p:pRg st="0" end="0"/>
                                            </p:txEl>
                                          </p:spTgt>
                                        </p:tgtEl>
                                        <p:attrNameLst>
                                          <p:attrName>style.visibility</p:attrName>
                                        </p:attrNameLst>
                                      </p:cBhvr>
                                      <p:to>
                                        <p:strVal val="visible"/>
                                      </p:to>
                                    </p:set>
                                    <p:animEffect transition="in" filter="fade">
                                      <p:cBhvr>
                                        <p:cTn id="14" dur="500"/>
                                        <p:tgtEl>
                                          <p:spTgt spid="35328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3283">
                                            <p:txEl>
                                              <p:pRg st="1" end="1"/>
                                            </p:txEl>
                                          </p:spTgt>
                                        </p:tgtEl>
                                        <p:attrNameLst>
                                          <p:attrName>style.visibility</p:attrName>
                                        </p:attrNameLst>
                                      </p:cBhvr>
                                      <p:to>
                                        <p:strVal val="visible"/>
                                      </p:to>
                                    </p:set>
                                    <p:animEffect transition="in" filter="fade">
                                      <p:cBhvr>
                                        <p:cTn id="19" dur="500"/>
                                        <p:tgtEl>
                                          <p:spTgt spid="35328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53283">
                                            <p:txEl>
                                              <p:pRg st="2" end="2"/>
                                            </p:txEl>
                                          </p:spTgt>
                                        </p:tgtEl>
                                        <p:attrNameLst>
                                          <p:attrName>style.visibility</p:attrName>
                                        </p:attrNameLst>
                                      </p:cBhvr>
                                      <p:to>
                                        <p:strVal val="visible"/>
                                      </p:to>
                                    </p:set>
                                    <p:animEffect transition="in" filter="fade">
                                      <p:cBhvr>
                                        <p:cTn id="24" dur="500"/>
                                        <p:tgtEl>
                                          <p:spTgt spid="35328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53283">
                                            <p:txEl>
                                              <p:pRg st="3" end="3"/>
                                            </p:txEl>
                                          </p:spTgt>
                                        </p:tgtEl>
                                        <p:attrNameLst>
                                          <p:attrName>style.visibility</p:attrName>
                                        </p:attrNameLst>
                                      </p:cBhvr>
                                      <p:to>
                                        <p:strVal val="visible"/>
                                      </p:to>
                                    </p:set>
                                    <p:animEffect transition="in" filter="fade">
                                      <p:cBhvr>
                                        <p:cTn id="29" dur="500"/>
                                        <p:tgtEl>
                                          <p:spTgt spid="35328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53283">
                                            <p:txEl>
                                              <p:pRg st="4" end="4"/>
                                            </p:txEl>
                                          </p:spTgt>
                                        </p:tgtEl>
                                        <p:attrNameLst>
                                          <p:attrName>style.visibility</p:attrName>
                                        </p:attrNameLst>
                                      </p:cBhvr>
                                      <p:to>
                                        <p:strVal val="visible"/>
                                      </p:to>
                                    </p:set>
                                    <p:animEffect transition="in" filter="fade">
                                      <p:cBhvr>
                                        <p:cTn id="34" dur="500"/>
                                        <p:tgtEl>
                                          <p:spTgt spid="353283">
                                            <p:txEl>
                                              <p:pRg st="4" end="4"/>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53283">
                                            <p:txEl>
                                              <p:pRg st="5" end="5"/>
                                            </p:txEl>
                                          </p:spTgt>
                                        </p:tgtEl>
                                        <p:attrNameLst>
                                          <p:attrName>style.visibility</p:attrName>
                                        </p:attrNameLst>
                                      </p:cBhvr>
                                      <p:to>
                                        <p:strVal val="visible"/>
                                      </p:to>
                                    </p:set>
                                    <p:animEffect transition="in" filter="fade">
                                      <p:cBhvr>
                                        <p:cTn id="37" dur="500"/>
                                        <p:tgtEl>
                                          <p:spTgt spid="35328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53283">
                                            <p:txEl>
                                              <p:pRg st="6" end="6"/>
                                            </p:txEl>
                                          </p:spTgt>
                                        </p:tgtEl>
                                        <p:attrNameLst>
                                          <p:attrName>style.visibility</p:attrName>
                                        </p:attrNameLst>
                                      </p:cBhvr>
                                      <p:to>
                                        <p:strVal val="visible"/>
                                      </p:to>
                                    </p:set>
                                    <p:animEffect transition="in" filter="fade">
                                      <p:cBhvr>
                                        <p:cTn id="42" dur="500"/>
                                        <p:tgtEl>
                                          <p:spTgt spid="35328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53283">
                                            <p:txEl>
                                              <p:pRg st="7" end="7"/>
                                            </p:txEl>
                                          </p:spTgt>
                                        </p:tgtEl>
                                        <p:attrNameLst>
                                          <p:attrName>style.visibility</p:attrName>
                                        </p:attrNameLst>
                                      </p:cBhvr>
                                      <p:to>
                                        <p:strVal val="visible"/>
                                      </p:to>
                                    </p:set>
                                    <p:animEffect transition="in" filter="fade">
                                      <p:cBhvr>
                                        <p:cTn id="47" dur="500"/>
                                        <p:tgtEl>
                                          <p:spTgt spid="3532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2" grpId="0" animBg="1"/>
      <p:bldP spid="353283" grpId="0" uiExpand="1" build="p"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0" y="0"/>
            <a:ext cx="9144000" cy="1341438"/>
          </a:xfrm>
          <a:solidFill>
            <a:schemeClr val="accent2"/>
          </a:solidFill>
          <a:ln w="57150">
            <a:solidFill>
              <a:schemeClr val="tx1"/>
            </a:solidFill>
          </a:ln>
        </p:spPr>
        <p:txBody>
          <a:bodyPr/>
          <a:lstStyle/>
          <a:p>
            <a:pPr>
              <a:defRPr/>
            </a:pPr>
            <a:r>
              <a:rPr lang="pt-BR" sz="4000" b="1" i="1" dirty="0" smtClean="0">
                <a:solidFill>
                  <a:schemeClr val="tx1"/>
                </a:solidFill>
                <a:effectLst>
                  <a:outerShdw blurRad="38100" dist="38100" dir="2700000" algn="tl">
                    <a:srgbClr val="000000"/>
                  </a:outerShdw>
                </a:effectLst>
                <a:latin typeface="Arial" pitchFamily="34" charset="0"/>
              </a:rPr>
              <a:t>Redes Inalámbricas</a:t>
            </a:r>
            <a:br>
              <a:rPr lang="pt-BR" sz="4000" b="1" i="1" dirty="0" smtClean="0">
                <a:solidFill>
                  <a:schemeClr val="tx1"/>
                </a:solidFill>
                <a:effectLst>
                  <a:outerShdw blurRad="38100" dist="38100" dir="2700000" algn="tl">
                    <a:srgbClr val="000000"/>
                  </a:outerShdw>
                </a:effectLst>
                <a:latin typeface="Arial" pitchFamily="34" charset="0"/>
              </a:rPr>
            </a:br>
            <a:r>
              <a:rPr lang="en-US" sz="4000" b="1" i="1" dirty="0" smtClean="0">
                <a:solidFill>
                  <a:schemeClr val="tx1"/>
                </a:solidFill>
                <a:effectLst>
                  <a:outerShdw blurRad="38100" dist="38100" dir="2700000" algn="tl">
                    <a:srgbClr val="000000"/>
                  </a:outerShdw>
                </a:effectLst>
                <a:latin typeface="Arial" pitchFamily="34" charset="0"/>
              </a:rPr>
              <a:t>IEEE 802.11</a:t>
            </a:r>
            <a:endParaRPr lang="es-AR" sz="4000" b="1" i="1" dirty="0" smtClean="0">
              <a:solidFill>
                <a:schemeClr val="tx1"/>
              </a:solidFill>
              <a:effectLst>
                <a:outerShdw blurRad="38100" dist="38100" dir="2700000" algn="tl">
                  <a:srgbClr val="000000"/>
                </a:outerShdw>
              </a:effectLst>
              <a:latin typeface="Arial" pitchFamily="34" charset="0"/>
            </a:endParaRPr>
          </a:p>
        </p:txBody>
      </p:sp>
      <p:sp>
        <p:nvSpPr>
          <p:cNvPr id="354307" name="Rectangle 3"/>
          <p:cNvSpPr>
            <a:spLocks noGrp="1" noChangeArrowheads="1"/>
          </p:cNvSpPr>
          <p:nvPr>
            <p:ph type="body" idx="1"/>
          </p:nvPr>
        </p:nvSpPr>
        <p:spPr>
          <a:xfrm>
            <a:off x="0" y="1412875"/>
            <a:ext cx="9144000" cy="5208588"/>
          </a:xfrm>
          <a:solidFill>
            <a:schemeClr val="accent2"/>
          </a:solidFill>
          <a:ln w="57150" cap="flat">
            <a:solidFill>
              <a:schemeClr val="tx1"/>
            </a:solidFill>
          </a:ln>
        </p:spPr>
        <p:txBody>
          <a:bodyPr anchor="ctr"/>
          <a:lstStyle/>
          <a:p>
            <a:pPr marL="0" indent="0">
              <a:spcBef>
                <a:spcPct val="0"/>
              </a:spcBef>
              <a:buFontTx/>
              <a:buNone/>
            </a:pPr>
            <a:r>
              <a:rPr lang="es-AR" sz="3600" b="1" i="1" dirty="0" smtClean="0">
                <a:solidFill>
                  <a:srgbClr val="00FFFF"/>
                </a:solidFill>
                <a:effectLst>
                  <a:outerShdw blurRad="38100" dist="38100" dir="2700000" algn="tl">
                    <a:srgbClr val="000000"/>
                  </a:outerShdw>
                </a:effectLst>
                <a:latin typeface="Arial" charset="0"/>
              </a:rPr>
              <a:t>Estándar Inicial en Julio de 1997</a:t>
            </a:r>
          </a:p>
          <a:p>
            <a:pPr marL="0" indent="0">
              <a:spcBef>
                <a:spcPct val="0"/>
              </a:spcBef>
              <a:buFontTx/>
              <a:buNone/>
            </a:pPr>
            <a:r>
              <a:rPr lang="es-AR" sz="3600" b="1" i="1" dirty="0" smtClean="0">
                <a:effectLst>
                  <a:outerShdw blurRad="38100" dist="38100" dir="2700000" algn="tl">
                    <a:srgbClr val="000000"/>
                  </a:outerShdw>
                </a:effectLst>
                <a:latin typeface="Arial" charset="0"/>
              </a:rPr>
              <a:t>Dos tecnologías</a:t>
            </a:r>
            <a:r>
              <a:rPr lang="es-MX" sz="3600" b="1" i="1" dirty="0" smtClean="0">
                <a:effectLst>
                  <a:outerShdw blurRad="38100" dist="38100" dir="2700000" algn="tl">
                    <a:srgbClr val="000000"/>
                  </a:outerShdw>
                </a:effectLst>
                <a:latin typeface="Arial" charset="0"/>
              </a:rPr>
              <a:t> a nivel físico</a:t>
            </a:r>
            <a:r>
              <a:rPr lang="es-AR" sz="3600" b="1" i="1" dirty="0" smtClean="0">
                <a:effectLst>
                  <a:outerShdw blurRad="38100" dist="38100" dir="2700000" algn="tl">
                    <a:srgbClr val="000000"/>
                  </a:outerShdw>
                </a:effectLst>
                <a:latin typeface="Arial" charset="0"/>
              </a:rPr>
              <a:t>:</a:t>
            </a:r>
          </a:p>
          <a:p>
            <a:pPr marL="457200" lvl="1" indent="-457200">
              <a:spcBef>
                <a:spcPct val="0"/>
              </a:spcBef>
            </a:pPr>
            <a:r>
              <a:rPr lang="es-AR" b="1" i="1" dirty="0" smtClean="0">
                <a:effectLst>
                  <a:outerShdw blurRad="38100" dist="38100" dir="2700000" algn="tl">
                    <a:srgbClr val="000000"/>
                  </a:outerShdw>
                </a:effectLst>
                <a:latin typeface="Arial" charset="0"/>
              </a:rPr>
              <a:t>DSSS - 1 y 2 Mbps </a:t>
            </a:r>
            <a:endParaRPr lang="es-MX" b="1" i="1" dirty="0" smtClean="0">
              <a:effectLst>
                <a:outerShdw blurRad="38100" dist="38100" dir="2700000" algn="tl">
                  <a:srgbClr val="000000"/>
                </a:outerShdw>
              </a:effectLst>
              <a:latin typeface="Arial" charset="0"/>
            </a:endParaRPr>
          </a:p>
          <a:p>
            <a:pPr marL="2565400" lvl="3" indent="0">
              <a:spcBef>
                <a:spcPct val="0"/>
              </a:spcBef>
              <a:buNone/>
            </a:pPr>
            <a:r>
              <a:rPr lang="es-AR" b="1" i="1" dirty="0" smtClean="0">
                <a:effectLst>
                  <a:outerShdw blurRad="38100" dist="38100" dir="2700000" algn="tl">
                    <a:srgbClr val="000000"/>
                  </a:outerShdw>
                </a:effectLst>
                <a:latin typeface="Arial" charset="0"/>
              </a:rPr>
              <a:t>(Espectro </a:t>
            </a:r>
            <a:r>
              <a:rPr lang="es-MX" b="1" i="1" dirty="0" smtClean="0">
                <a:effectLst>
                  <a:outerShdw blurRad="38100" dist="38100" dir="2700000" algn="tl">
                    <a:srgbClr val="000000"/>
                  </a:outerShdw>
                </a:effectLst>
                <a:latin typeface="Arial" charset="0"/>
              </a:rPr>
              <a:t>Expandido</a:t>
            </a:r>
            <a:r>
              <a:rPr lang="es-AR" b="1" i="1" dirty="0" smtClean="0">
                <a:effectLst>
                  <a:outerShdw blurRad="38100" dist="38100" dir="2700000" algn="tl">
                    <a:srgbClr val="000000"/>
                  </a:outerShdw>
                </a:effectLst>
                <a:latin typeface="Arial" charset="0"/>
              </a:rPr>
              <a:t> de Secuencia Directa)</a:t>
            </a:r>
          </a:p>
          <a:p>
            <a:pPr marL="457200" lvl="1" indent="-457200">
              <a:spcBef>
                <a:spcPct val="0"/>
              </a:spcBef>
            </a:pPr>
            <a:r>
              <a:rPr lang="es-AR" b="1" i="1" dirty="0" smtClean="0">
                <a:effectLst>
                  <a:outerShdw blurRad="38100" dist="38100" dir="2700000" algn="tl">
                    <a:srgbClr val="000000"/>
                  </a:outerShdw>
                </a:effectLst>
                <a:latin typeface="Arial" charset="0"/>
              </a:rPr>
              <a:t>FHSS - &lt; 1 Mbps  </a:t>
            </a:r>
            <a:endParaRPr lang="es-MX" b="1" i="1" dirty="0" smtClean="0">
              <a:effectLst>
                <a:outerShdw blurRad="38100" dist="38100" dir="2700000" algn="tl">
                  <a:srgbClr val="000000"/>
                </a:outerShdw>
              </a:effectLst>
              <a:latin typeface="Arial" charset="0"/>
            </a:endParaRPr>
          </a:p>
          <a:p>
            <a:pPr marL="0" lvl="2" indent="0">
              <a:spcBef>
                <a:spcPct val="0"/>
              </a:spcBef>
              <a:buNone/>
            </a:pPr>
            <a:r>
              <a:rPr lang="es-MX" sz="1800" b="1" i="1" dirty="0" smtClean="0">
                <a:effectLst>
                  <a:outerShdw blurRad="38100" dist="38100" dir="2700000" algn="tl">
                    <a:srgbClr val="000000"/>
                  </a:outerShdw>
                </a:effectLst>
                <a:latin typeface="Arial" charset="0"/>
              </a:rPr>
              <a:t>		           (E</a:t>
            </a:r>
            <a:r>
              <a:rPr lang="es-AR" sz="1800" b="1" i="1" dirty="0" err="1" smtClean="0">
                <a:effectLst>
                  <a:outerShdw blurRad="38100" dist="38100" dir="2700000" algn="tl">
                    <a:srgbClr val="000000"/>
                  </a:outerShdw>
                </a:effectLst>
                <a:latin typeface="Arial" charset="0"/>
              </a:rPr>
              <a:t>spectro</a:t>
            </a:r>
            <a:r>
              <a:rPr lang="es-AR" sz="1800" b="1" i="1" dirty="0" smtClean="0">
                <a:effectLst>
                  <a:outerShdw blurRad="38100" dist="38100" dir="2700000" algn="tl">
                    <a:srgbClr val="000000"/>
                  </a:outerShdw>
                </a:effectLst>
                <a:latin typeface="Arial" charset="0"/>
              </a:rPr>
              <a:t> </a:t>
            </a:r>
            <a:r>
              <a:rPr lang="es-MX" sz="1800" b="1" i="1" dirty="0" smtClean="0">
                <a:effectLst>
                  <a:outerShdw blurRad="38100" dist="38100" dir="2700000" algn="tl">
                    <a:srgbClr val="000000"/>
                  </a:outerShdw>
                </a:effectLst>
                <a:latin typeface="Arial" charset="0"/>
              </a:rPr>
              <a:t>E</a:t>
            </a:r>
            <a:r>
              <a:rPr lang="es-AR" sz="1800" b="1" i="1" dirty="0" err="1" smtClean="0">
                <a:effectLst>
                  <a:outerShdw blurRad="38100" dist="38100" dir="2700000" algn="tl">
                    <a:srgbClr val="000000"/>
                  </a:outerShdw>
                </a:effectLst>
                <a:latin typeface="Arial" charset="0"/>
              </a:rPr>
              <a:t>xpandido</a:t>
            </a:r>
            <a:r>
              <a:rPr lang="es-AR" sz="1800" b="1" i="1" dirty="0" smtClean="0">
                <a:effectLst>
                  <a:outerShdw blurRad="38100" dist="38100" dir="2700000" algn="tl">
                    <a:srgbClr val="000000"/>
                  </a:outerShdw>
                </a:effectLst>
                <a:latin typeface="Arial" charset="0"/>
              </a:rPr>
              <a:t> por </a:t>
            </a:r>
            <a:r>
              <a:rPr lang="es-MX" sz="1800" b="1" i="1" dirty="0" smtClean="0">
                <a:effectLst>
                  <a:outerShdw blurRad="38100" dist="38100" dir="2700000" algn="tl">
                    <a:srgbClr val="000000"/>
                  </a:outerShdw>
                </a:effectLst>
                <a:latin typeface="Arial" charset="0"/>
              </a:rPr>
              <a:t>S</a:t>
            </a:r>
            <a:r>
              <a:rPr lang="es-AR" sz="1800" b="1" i="1" dirty="0" smtClean="0">
                <a:effectLst>
                  <a:outerShdw blurRad="38100" dist="38100" dir="2700000" algn="tl">
                    <a:srgbClr val="000000"/>
                  </a:outerShdw>
                </a:effectLst>
                <a:latin typeface="Arial" charset="0"/>
              </a:rPr>
              <a:t>alto de </a:t>
            </a:r>
            <a:r>
              <a:rPr lang="es-MX" sz="1800" b="1" i="1" dirty="0" smtClean="0">
                <a:effectLst>
                  <a:outerShdw blurRad="38100" dist="38100" dir="2700000" algn="tl">
                    <a:srgbClr val="000000"/>
                  </a:outerShdw>
                </a:effectLst>
                <a:latin typeface="Arial" charset="0"/>
              </a:rPr>
              <a:t>F</a:t>
            </a:r>
            <a:r>
              <a:rPr lang="es-AR" sz="1800" b="1" i="1" dirty="0" err="1" smtClean="0">
                <a:effectLst>
                  <a:outerShdw blurRad="38100" dist="38100" dir="2700000" algn="tl">
                    <a:srgbClr val="000000"/>
                  </a:outerShdw>
                </a:effectLst>
                <a:latin typeface="Arial" charset="0"/>
              </a:rPr>
              <a:t>recuencia</a:t>
            </a:r>
            <a:r>
              <a:rPr lang="es-MX" sz="1800" b="1" i="1" dirty="0" smtClean="0">
                <a:effectLst>
                  <a:outerShdw blurRad="38100" dist="38100" dir="2700000" algn="tl">
                    <a:srgbClr val="000000"/>
                  </a:outerShdw>
                </a:effectLst>
                <a:latin typeface="Arial" charset="0"/>
              </a:rPr>
              <a:t>)</a:t>
            </a:r>
            <a:r>
              <a:rPr lang="es-AR" b="1" i="1" dirty="0" smtClean="0">
                <a:effectLst>
                  <a:outerShdw blurRad="38100" dist="38100" dir="2700000" algn="tl">
                    <a:srgbClr val="000000"/>
                  </a:outerShdw>
                </a:effectLst>
                <a:latin typeface="Arial" charset="0"/>
              </a:rPr>
              <a:t>    </a:t>
            </a:r>
            <a:endParaRPr lang="es-MX" b="1" i="1" dirty="0" smtClean="0">
              <a:effectLst>
                <a:outerShdw blurRad="38100" dist="38100" dir="2700000" algn="tl">
                  <a:srgbClr val="000000"/>
                </a:outerShdw>
              </a:effectLst>
              <a:latin typeface="Arial" charset="0"/>
            </a:endParaRPr>
          </a:p>
          <a:p>
            <a:pPr marL="0" lvl="1" indent="0">
              <a:spcBef>
                <a:spcPct val="0"/>
              </a:spcBef>
              <a:buFontTx/>
              <a:buNone/>
            </a:pPr>
            <a:r>
              <a:rPr lang="es-AR" b="1" i="1" dirty="0" smtClean="0">
                <a:effectLst>
                  <a:outerShdw blurRad="38100" dist="38100" dir="2700000" algn="tl">
                    <a:srgbClr val="000000"/>
                  </a:outerShdw>
                </a:effectLst>
                <a:latin typeface="Arial" charset="0"/>
              </a:rPr>
              <a:t>(Utilizado por ej. en teléfonos inalámbricos)</a:t>
            </a:r>
          </a:p>
          <a:p>
            <a:pPr marL="0" indent="0">
              <a:spcBef>
                <a:spcPct val="0"/>
              </a:spcBef>
              <a:buFontTx/>
              <a:buNone/>
            </a:pPr>
            <a:r>
              <a:rPr lang="pt-BR" sz="2800" b="1" i="1" dirty="0" smtClean="0">
                <a:solidFill>
                  <a:srgbClr val="00FFFF"/>
                </a:solidFill>
                <a:effectLst>
                  <a:outerShdw blurRad="38100" dist="38100" dir="2700000" algn="tl">
                    <a:srgbClr val="000000"/>
                  </a:outerShdw>
                </a:effectLst>
                <a:latin typeface="Arial" charset="0"/>
              </a:rPr>
              <a:t>D</a:t>
            </a:r>
            <a:r>
              <a:rPr lang="es-AR" sz="2800" b="1" i="1" dirty="0" err="1" smtClean="0">
                <a:solidFill>
                  <a:srgbClr val="00FFFF"/>
                </a:solidFill>
                <a:effectLst>
                  <a:outerShdw blurRad="38100" dist="38100" dir="2700000" algn="tl">
                    <a:srgbClr val="000000"/>
                  </a:outerShdw>
                </a:effectLst>
                <a:latin typeface="Arial" charset="0"/>
              </a:rPr>
              <a:t>efine</a:t>
            </a:r>
            <a:r>
              <a:rPr lang="es-AR" sz="2800" b="1" i="1" dirty="0" smtClean="0">
                <a:solidFill>
                  <a:srgbClr val="00FFFF"/>
                </a:solidFill>
                <a:effectLst>
                  <a:outerShdw blurRad="38100" dist="38100" dir="2700000" algn="tl">
                    <a:srgbClr val="000000"/>
                  </a:outerShdw>
                </a:effectLst>
                <a:latin typeface="Arial" charset="0"/>
              </a:rPr>
              <a:t> un </a:t>
            </a:r>
            <a:r>
              <a:rPr lang="es-MX" sz="2800" b="1" i="1" dirty="0" smtClean="0">
                <a:solidFill>
                  <a:srgbClr val="00FFFF"/>
                </a:solidFill>
                <a:effectLst>
                  <a:outerShdw blurRad="38100" dist="38100" dir="2700000" algn="tl">
                    <a:srgbClr val="000000"/>
                  </a:outerShdw>
                </a:effectLst>
                <a:latin typeface="Arial" charset="0"/>
              </a:rPr>
              <a:t>Á</a:t>
            </a:r>
            <a:r>
              <a:rPr lang="pt-BR" sz="2800" b="1" i="1" dirty="0" err="1" smtClean="0">
                <a:solidFill>
                  <a:srgbClr val="00FFFF"/>
                </a:solidFill>
                <a:effectLst>
                  <a:outerShdw blurRad="38100" dist="38100" dir="2700000" algn="tl">
                    <a:srgbClr val="000000"/>
                  </a:outerShdw>
                </a:effectLst>
                <a:latin typeface="Arial" charset="0"/>
              </a:rPr>
              <a:t>rea</a:t>
            </a:r>
            <a:r>
              <a:rPr lang="pt-BR" sz="2800" b="1" i="1" dirty="0" smtClean="0">
                <a:solidFill>
                  <a:srgbClr val="00FFFF"/>
                </a:solidFill>
                <a:effectLst>
                  <a:outerShdw blurRad="38100" dist="38100" dir="2700000" algn="tl">
                    <a:srgbClr val="000000"/>
                  </a:outerShdw>
                </a:effectLst>
                <a:latin typeface="Arial" charset="0"/>
              </a:rPr>
              <a:t> de</a:t>
            </a:r>
            <a:r>
              <a:rPr lang="es-AR" sz="2800" b="1" i="1" dirty="0" smtClean="0">
                <a:solidFill>
                  <a:srgbClr val="00FFFF"/>
                </a:solidFill>
                <a:effectLst>
                  <a:outerShdw blurRad="38100" dist="38100" dir="2700000" algn="tl">
                    <a:srgbClr val="000000"/>
                  </a:outerShdw>
                </a:effectLst>
                <a:latin typeface="Arial" charset="0"/>
              </a:rPr>
              <a:t> alta </a:t>
            </a:r>
            <a:r>
              <a:rPr lang="es-AR" sz="2800" b="1" i="1" dirty="0" err="1" smtClean="0">
                <a:solidFill>
                  <a:srgbClr val="00FFFF"/>
                </a:solidFill>
                <a:effectLst>
                  <a:outerShdw blurRad="38100" dist="38100" dir="2700000" algn="tl">
                    <a:srgbClr val="000000"/>
                  </a:outerShdw>
                </a:effectLst>
                <a:latin typeface="Arial" charset="0"/>
              </a:rPr>
              <a:t>perfomance</a:t>
            </a:r>
            <a:endParaRPr lang="es-MX" sz="2800" b="1" i="1" dirty="0" smtClean="0">
              <a:solidFill>
                <a:srgbClr val="00FFFF"/>
              </a:solidFill>
              <a:effectLst>
                <a:outerShdw blurRad="38100" dist="38100" dir="2700000" algn="tl">
                  <a:srgbClr val="000000"/>
                </a:outerShdw>
              </a:effectLst>
              <a:latin typeface="Arial" charset="0"/>
            </a:endParaRPr>
          </a:p>
          <a:p>
            <a:pPr marL="0" indent="0" algn="just"/>
            <a:r>
              <a:rPr lang="es-ES" sz="2800" b="1" i="1" dirty="0" smtClean="0">
                <a:effectLst>
                  <a:outerShdw blurRad="38100" dist="38100" dir="2700000" algn="tl">
                    <a:srgbClr val="000000"/>
                  </a:outerShdw>
                </a:effectLst>
                <a:latin typeface="Arial" charset="0"/>
              </a:rPr>
              <a:t>Utiliza la banda de 2.4 GHz, o infrarroja, con regímenes binarios de 1 a 2 Mbit/s. </a:t>
            </a:r>
          </a:p>
          <a:p>
            <a:pPr marL="0" indent="0">
              <a:spcBef>
                <a:spcPct val="0"/>
              </a:spcBef>
              <a:buFontTx/>
              <a:buNone/>
            </a:pPr>
            <a:endParaRPr lang="es-AR" sz="2800" b="1" i="1" dirty="0" smtClean="0">
              <a:solidFill>
                <a:srgbClr val="00FFFF"/>
              </a:solidFill>
              <a:effectLst>
                <a:outerShdw blurRad="38100" dist="38100" dir="2700000" algn="tl">
                  <a:srgbClr val="000000"/>
                </a:outerShdw>
              </a:effectLst>
              <a:latin typeface="Arial" charset="0"/>
            </a:endParaRPr>
          </a:p>
        </p:txBody>
      </p:sp>
      <p:pic>
        <p:nvPicPr>
          <p:cNvPr id="64516" name="Picture 4"/>
          <p:cNvPicPr>
            <a:picLocks noChangeAspect="1" noChangeArrowheads="1"/>
          </p:cNvPicPr>
          <p:nvPr/>
        </p:nvPicPr>
        <p:blipFill>
          <a:blip r:embed="rId3" cstate="print"/>
          <a:srcRect/>
          <a:stretch>
            <a:fillRect/>
          </a:stretch>
        </p:blipFill>
        <p:spPr bwMode="auto">
          <a:xfrm>
            <a:off x="7380312" y="188913"/>
            <a:ext cx="1489534" cy="93583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54306"/>
                                        </p:tgtEl>
                                        <p:attrNameLst>
                                          <p:attrName>style.visibility</p:attrName>
                                        </p:attrNameLst>
                                      </p:cBhvr>
                                      <p:to>
                                        <p:strVal val="visible"/>
                                      </p:to>
                                    </p:set>
                                    <p:anim calcmode="lin" valueType="num">
                                      <p:cBhvr additive="base">
                                        <p:cTn id="11" dur="500" fill="hold"/>
                                        <p:tgtEl>
                                          <p:spTgt spid="354306"/>
                                        </p:tgtEl>
                                        <p:attrNameLst>
                                          <p:attrName>ppt_x</p:attrName>
                                        </p:attrNameLst>
                                      </p:cBhvr>
                                      <p:tavLst>
                                        <p:tav tm="0">
                                          <p:val>
                                            <p:strVal val="#ppt_x"/>
                                          </p:val>
                                        </p:tav>
                                        <p:tav tm="100000">
                                          <p:val>
                                            <p:strVal val="#ppt_x"/>
                                          </p:val>
                                        </p:tav>
                                      </p:tavLst>
                                    </p:anim>
                                    <p:anim calcmode="lin" valueType="num">
                                      <p:cBhvr additive="base">
                                        <p:cTn id="12" dur="500" fill="hold"/>
                                        <p:tgtEl>
                                          <p:spTgt spid="35430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54307">
                                            <p:bg/>
                                          </p:spTgt>
                                        </p:tgtEl>
                                        <p:attrNameLst>
                                          <p:attrName>style.visibility</p:attrName>
                                        </p:attrNameLst>
                                      </p:cBhvr>
                                      <p:to>
                                        <p:strVal val="visible"/>
                                      </p:to>
                                    </p:set>
                                    <p:anim calcmode="lin" valueType="num">
                                      <p:cBhvr additive="base">
                                        <p:cTn id="17" dur="500" fill="hold"/>
                                        <p:tgtEl>
                                          <p:spTgt spid="354307">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354307">
                                            <p:bg/>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54307">
                                            <p:txEl>
                                              <p:pRg st="0" end="0"/>
                                            </p:txEl>
                                          </p:spTgt>
                                        </p:tgtEl>
                                        <p:attrNameLst>
                                          <p:attrName>style.visibility</p:attrName>
                                        </p:attrNameLst>
                                      </p:cBhvr>
                                      <p:to>
                                        <p:strVal val="visible"/>
                                      </p:to>
                                    </p:set>
                                    <p:anim calcmode="lin" valueType="num">
                                      <p:cBhvr additive="base">
                                        <p:cTn id="23" dur="500" fill="hold"/>
                                        <p:tgtEl>
                                          <p:spTgt spid="354307">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543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54307">
                                            <p:txEl>
                                              <p:pRg st="1" end="1"/>
                                            </p:txEl>
                                          </p:spTgt>
                                        </p:tgtEl>
                                        <p:attrNameLst>
                                          <p:attrName>style.visibility</p:attrName>
                                        </p:attrNameLst>
                                      </p:cBhvr>
                                      <p:to>
                                        <p:strVal val="visible"/>
                                      </p:to>
                                    </p:set>
                                    <p:anim calcmode="lin" valueType="num">
                                      <p:cBhvr additive="base">
                                        <p:cTn id="29" dur="500" fill="hold"/>
                                        <p:tgtEl>
                                          <p:spTgt spid="354307">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54307">
                                            <p:txEl>
                                              <p:pRg st="1" end="1"/>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54307">
                                            <p:txEl>
                                              <p:pRg st="2" end="2"/>
                                            </p:txEl>
                                          </p:spTgt>
                                        </p:tgtEl>
                                        <p:attrNameLst>
                                          <p:attrName>style.visibility</p:attrName>
                                        </p:attrNameLst>
                                      </p:cBhvr>
                                      <p:to>
                                        <p:strVal val="visible"/>
                                      </p:to>
                                    </p:set>
                                    <p:anim calcmode="lin" valueType="num">
                                      <p:cBhvr additive="base">
                                        <p:cTn id="33" dur="500" fill="hold"/>
                                        <p:tgtEl>
                                          <p:spTgt spid="354307">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54307">
                                            <p:txEl>
                                              <p:pRg st="2" end="2"/>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54307">
                                            <p:txEl>
                                              <p:pRg st="3" end="3"/>
                                            </p:txEl>
                                          </p:spTgt>
                                        </p:tgtEl>
                                        <p:attrNameLst>
                                          <p:attrName>style.visibility</p:attrName>
                                        </p:attrNameLst>
                                      </p:cBhvr>
                                      <p:to>
                                        <p:strVal val="visible"/>
                                      </p:to>
                                    </p:set>
                                    <p:anim calcmode="lin" valueType="num">
                                      <p:cBhvr additive="base">
                                        <p:cTn id="37" dur="500" fill="hold"/>
                                        <p:tgtEl>
                                          <p:spTgt spid="354307">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4307">
                                            <p:txEl>
                                              <p:pRg st="3" end="3"/>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54307">
                                            <p:txEl>
                                              <p:pRg st="4" end="4"/>
                                            </p:txEl>
                                          </p:spTgt>
                                        </p:tgtEl>
                                        <p:attrNameLst>
                                          <p:attrName>style.visibility</p:attrName>
                                        </p:attrNameLst>
                                      </p:cBhvr>
                                      <p:to>
                                        <p:strVal val="visible"/>
                                      </p:to>
                                    </p:set>
                                    <p:anim calcmode="lin" valueType="num">
                                      <p:cBhvr additive="base">
                                        <p:cTn id="41" dur="500" fill="hold"/>
                                        <p:tgtEl>
                                          <p:spTgt spid="354307">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54307">
                                            <p:txEl>
                                              <p:pRg st="4" end="4"/>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54307">
                                            <p:txEl>
                                              <p:pRg st="5" end="5"/>
                                            </p:txEl>
                                          </p:spTgt>
                                        </p:tgtEl>
                                        <p:attrNameLst>
                                          <p:attrName>style.visibility</p:attrName>
                                        </p:attrNameLst>
                                      </p:cBhvr>
                                      <p:to>
                                        <p:strVal val="visible"/>
                                      </p:to>
                                    </p:set>
                                    <p:anim calcmode="lin" valueType="num">
                                      <p:cBhvr additive="base">
                                        <p:cTn id="45" dur="500" fill="hold"/>
                                        <p:tgtEl>
                                          <p:spTgt spid="354307">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54307">
                                            <p:txEl>
                                              <p:pRg st="5" end="5"/>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54307">
                                            <p:txEl>
                                              <p:pRg st="6" end="6"/>
                                            </p:txEl>
                                          </p:spTgt>
                                        </p:tgtEl>
                                        <p:attrNameLst>
                                          <p:attrName>style.visibility</p:attrName>
                                        </p:attrNameLst>
                                      </p:cBhvr>
                                      <p:to>
                                        <p:strVal val="visible"/>
                                      </p:to>
                                    </p:set>
                                    <p:anim calcmode="lin" valueType="num">
                                      <p:cBhvr additive="base">
                                        <p:cTn id="49" dur="500" fill="hold"/>
                                        <p:tgtEl>
                                          <p:spTgt spid="354307">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5430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54307">
                                            <p:txEl>
                                              <p:pRg st="7" end="7"/>
                                            </p:txEl>
                                          </p:spTgt>
                                        </p:tgtEl>
                                        <p:attrNameLst>
                                          <p:attrName>style.visibility</p:attrName>
                                        </p:attrNameLst>
                                      </p:cBhvr>
                                      <p:to>
                                        <p:strVal val="visible"/>
                                      </p:to>
                                    </p:set>
                                    <p:anim calcmode="lin" valueType="num">
                                      <p:cBhvr additive="base">
                                        <p:cTn id="55" dur="500" fill="hold"/>
                                        <p:tgtEl>
                                          <p:spTgt spid="354307">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5430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54307">
                                            <p:txEl>
                                              <p:pRg st="8" end="8"/>
                                            </p:txEl>
                                          </p:spTgt>
                                        </p:tgtEl>
                                        <p:attrNameLst>
                                          <p:attrName>style.visibility</p:attrName>
                                        </p:attrNameLst>
                                      </p:cBhvr>
                                      <p:to>
                                        <p:strVal val="visible"/>
                                      </p:to>
                                    </p:set>
                                    <p:anim calcmode="lin" valueType="num">
                                      <p:cBhvr additive="base">
                                        <p:cTn id="61" dur="500" fill="hold"/>
                                        <p:tgtEl>
                                          <p:spTgt spid="354307">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5430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6" grpId="0" animBg="1"/>
      <p:bldP spid="354307" grpId="0" build="p"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a:xfrm>
            <a:off x="304800" y="0"/>
            <a:ext cx="8458200" cy="1524000"/>
          </a:xfrm>
          <a:solidFill>
            <a:schemeClr val="accent2"/>
          </a:solidFill>
          <a:ln w="57150">
            <a:solidFill>
              <a:schemeClr val="tx1"/>
            </a:solidFill>
          </a:ln>
        </p:spPr>
        <p:txBody>
          <a:bodyPr/>
          <a:lstStyle/>
          <a:p>
            <a:pPr>
              <a:defRPr/>
            </a:pPr>
            <a:r>
              <a:rPr lang="pt-BR" b="1" i="1" dirty="0" smtClean="0">
                <a:solidFill>
                  <a:srgbClr val="00FFFF"/>
                </a:solidFill>
                <a:effectLst>
                  <a:outerShdw blurRad="38100" dist="38100" dir="2700000" algn="tl">
                    <a:srgbClr val="000000"/>
                  </a:outerShdw>
                </a:effectLst>
                <a:latin typeface="Arial" pitchFamily="34" charset="0"/>
              </a:rPr>
              <a:t>Redes Inalámbricas</a:t>
            </a:r>
            <a:br>
              <a:rPr lang="pt-BR" b="1" i="1" dirty="0" smtClean="0">
                <a:solidFill>
                  <a:srgbClr val="00FFFF"/>
                </a:solidFill>
                <a:effectLst>
                  <a:outerShdw blurRad="38100" dist="38100" dir="2700000" algn="tl">
                    <a:srgbClr val="000000"/>
                  </a:outerShdw>
                </a:effectLst>
                <a:latin typeface="Arial" pitchFamily="34" charset="0"/>
              </a:rPr>
            </a:br>
            <a:r>
              <a:rPr lang="en-US" b="1" i="1" dirty="0" smtClean="0">
                <a:solidFill>
                  <a:srgbClr val="00FFFF"/>
                </a:solidFill>
                <a:effectLst>
                  <a:outerShdw blurRad="38100" dist="38100" dir="2700000" algn="tl">
                    <a:srgbClr val="000000"/>
                  </a:outerShdw>
                </a:effectLst>
                <a:latin typeface="Arial" pitchFamily="34" charset="0"/>
              </a:rPr>
              <a:t>IEEE 802.11</a:t>
            </a:r>
            <a:endParaRPr lang="es-AR" b="1" i="1" dirty="0" smtClean="0">
              <a:solidFill>
                <a:srgbClr val="00FFFF"/>
              </a:solidFill>
              <a:effectLst>
                <a:outerShdw blurRad="38100" dist="38100" dir="2700000" algn="tl">
                  <a:srgbClr val="000000"/>
                </a:outerShdw>
              </a:effectLst>
              <a:latin typeface="Arial" pitchFamily="34" charset="0"/>
            </a:endParaRPr>
          </a:p>
        </p:txBody>
      </p:sp>
      <p:sp>
        <p:nvSpPr>
          <p:cNvPr id="407555" name="Rectangle 3"/>
          <p:cNvSpPr>
            <a:spLocks noGrp="1" noChangeArrowheads="1"/>
          </p:cNvSpPr>
          <p:nvPr>
            <p:ph type="body" idx="1"/>
          </p:nvPr>
        </p:nvSpPr>
        <p:spPr>
          <a:xfrm>
            <a:off x="0" y="1676400"/>
            <a:ext cx="9144000" cy="4800600"/>
          </a:xfrm>
          <a:solidFill>
            <a:schemeClr val="accent2"/>
          </a:solidFill>
          <a:ln w="57150" cap="flat">
            <a:solidFill>
              <a:schemeClr val="tx1"/>
            </a:solidFill>
          </a:ln>
        </p:spPr>
        <p:txBody>
          <a:bodyPr anchor="ctr"/>
          <a:lstStyle/>
          <a:p>
            <a:pPr marL="0" indent="0">
              <a:spcBef>
                <a:spcPct val="0"/>
              </a:spcBef>
              <a:buFontTx/>
              <a:buNone/>
              <a:defRPr/>
            </a:pPr>
            <a:r>
              <a:rPr lang="es-MX" sz="3600" b="1" i="1" dirty="0">
                <a:solidFill>
                  <a:srgbClr val="00FFFF"/>
                </a:solidFill>
                <a:effectLst>
                  <a:outerShdw blurRad="38100" dist="38100" dir="2700000" algn="tl">
                    <a:srgbClr val="000000"/>
                  </a:outerShdw>
                </a:effectLst>
                <a:latin typeface="Arial" pitchFamily="34" charset="0"/>
              </a:rPr>
              <a:t>M</a:t>
            </a:r>
            <a:r>
              <a:rPr lang="es-MX" sz="3600" b="1" i="1" dirty="0" smtClean="0">
                <a:solidFill>
                  <a:srgbClr val="00FFFF"/>
                </a:solidFill>
                <a:effectLst>
                  <a:outerShdw blurRad="38100" dist="38100" dir="2700000" algn="tl">
                    <a:srgbClr val="000000"/>
                  </a:outerShdw>
                </a:effectLst>
                <a:latin typeface="Arial" pitchFamily="34" charset="0"/>
              </a:rPr>
              <a:t>ecanismos de acceso  a nivel de Capa MAC (Compartición de Canal)</a:t>
            </a:r>
            <a:r>
              <a:rPr lang="es-AR" sz="3600" b="1" i="1" dirty="0" smtClean="0">
                <a:solidFill>
                  <a:srgbClr val="00FFFF"/>
                </a:solidFill>
                <a:effectLst>
                  <a:outerShdw blurRad="38100" dist="38100" dir="2700000" algn="tl">
                    <a:srgbClr val="000000"/>
                  </a:outerShdw>
                </a:effectLst>
                <a:latin typeface="Arial" pitchFamily="34" charset="0"/>
              </a:rPr>
              <a:t>:</a:t>
            </a:r>
            <a:endParaRPr lang="es-MX" sz="3600" b="1" i="1" dirty="0" smtClean="0">
              <a:solidFill>
                <a:srgbClr val="00FFFF"/>
              </a:solidFill>
              <a:effectLst>
                <a:outerShdw blurRad="38100" dist="38100" dir="2700000" algn="tl">
                  <a:srgbClr val="000000"/>
                </a:outerShdw>
              </a:effectLst>
              <a:latin typeface="Arial" pitchFamily="34" charset="0"/>
            </a:endParaRPr>
          </a:p>
          <a:p>
            <a:pPr marL="0" indent="0">
              <a:spcBef>
                <a:spcPct val="0"/>
              </a:spcBef>
              <a:defRPr/>
            </a:pPr>
            <a:r>
              <a:rPr lang="es-MX" sz="3600" b="1" i="1" dirty="0" smtClean="0">
                <a:solidFill>
                  <a:srgbClr val="00FFFF"/>
                </a:solidFill>
                <a:effectLst>
                  <a:outerShdw blurRad="38100" dist="38100" dir="2700000" algn="tl">
                    <a:srgbClr val="000000"/>
                  </a:outerShdw>
                </a:effectLst>
                <a:latin typeface="Arial" pitchFamily="34" charset="0"/>
              </a:rPr>
              <a:t> </a:t>
            </a:r>
            <a:r>
              <a:rPr lang="es-MX" sz="3600" b="1" i="1" dirty="0" smtClean="0">
                <a:effectLst>
                  <a:outerShdw blurRad="38100" dist="38100" dir="2700000" algn="tl">
                    <a:srgbClr val="000000"/>
                  </a:outerShdw>
                </a:effectLst>
                <a:latin typeface="Arial" pitchFamily="34" charset="0"/>
              </a:rPr>
              <a:t>Protocolos Estáticos </a:t>
            </a:r>
          </a:p>
          <a:p>
            <a:pPr marL="2570163" lvl="3" indent="-4763">
              <a:spcBef>
                <a:spcPct val="0"/>
              </a:spcBef>
              <a:defRPr/>
            </a:pPr>
            <a:r>
              <a:rPr lang="es-MX" sz="3200" b="1" i="1" dirty="0" smtClean="0">
                <a:effectLst>
                  <a:outerShdw blurRad="38100" dist="38100" dir="2700000" algn="tl">
                    <a:srgbClr val="000000"/>
                  </a:outerShdw>
                </a:effectLst>
                <a:latin typeface="Arial" pitchFamily="34" charset="0"/>
              </a:rPr>
              <a:t>FDMA</a:t>
            </a:r>
          </a:p>
          <a:p>
            <a:pPr marL="2570163" lvl="3" indent="-4763">
              <a:spcBef>
                <a:spcPct val="0"/>
              </a:spcBef>
              <a:defRPr/>
            </a:pPr>
            <a:r>
              <a:rPr lang="es-MX" sz="3200" b="1" i="1" dirty="0" smtClean="0">
                <a:effectLst>
                  <a:outerShdw blurRad="38100" dist="38100" dir="2700000" algn="tl">
                    <a:srgbClr val="000000"/>
                  </a:outerShdw>
                </a:effectLst>
                <a:latin typeface="Arial" pitchFamily="34" charset="0"/>
              </a:rPr>
              <a:t>TDMA</a:t>
            </a:r>
          </a:p>
          <a:p>
            <a:pPr marL="0" indent="0">
              <a:spcBef>
                <a:spcPct val="0"/>
              </a:spcBef>
              <a:defRPr/>
            </a:pPr>
            <a:r>
              <a:rPr lang="es-MX" sz="3600" b="1" i="1" dirty="0" smtClean="0">
                <a:solidFill>
                  <a:srgbClr val="00FFFF"/>
                </a:solidFill>
                <a:effectLst>
                  <a:outerShdw blurRad="38100" dist="38100" dir="2700000" algn="tl">
                    <a:srgbClr val="000000"/>
                  </a:outerShdw>
                </a:effectLst>
                <a:latin typeface="Arial" pitchFamily="34" charset="0"/>
              </a:rPr>
              <a:t>Protocolos Dinámicos</a:t>
            </a:r>
          </a:p>
          <a:p>
            <a:pPr marL="2859088" lvl="4" indent="-98425">
              <a:spcBef>
                <a:spcPct val="0"/>
              </a:spcBef>
              <a:defRPr/>
            </a:pPr>
            <a:r>
              <a:rPr lang="es-MX" sz="2400" b="1" i="1" dirty="0" smtClean="0">
                <a:solidFill>
                  <a:srgbClr val="00FFFF"/>
                </a:solidFill>
                <a:effectLst>
                  <a:outerShdw blurRad="38100" dist="38100" dir="2700000" algn="tl">
                    <a:srgbClr val="000000"/>
                  </a:outerShdw>
                </a:effectLst>
                <a:latin typeface="Arial" pitchFamily="34" charset="0"/>
              </a:rPr>
              <a:t> CDMA/CA</a:t>
            </a:r>
          </a:p>
          <a:p>
            <a:pPr marL="2859088" lvl="4" indent="-98425">
              <a:spcBef>
                <a:spcPct val="0"/>
              </a:spcBef>
              <a:defRPr/>
            </a:pPr>
            <a:r>
              <a:rPr lang="es-MX" sz="2400" b="1" i="1" dirty="0" smtClean="0">
                <a:solidFill>
                  <a:srgbClr val="00FFFF"/>
                </a:solidFill>
                <a:effectLst>
                  <a:outerShdw blurRad="38100" dist="38100" dir="2700000" algn="tl">
                    <a:srgbClr val="000000"/>
                  </a:outerShdw>
                </a:effectLst>
                <a:latin typeface="Arial" pitchFamily="34" charset="0"/>
              </a:rPr>
              <a:t>CDMA</a:t>
            </a:r>
          </a:p>
          <a:p>
            <a:pPr marL="2859088" lvl="4" indent="-98425">
              <a:spcBef>
                <a:spcPct val="0"/>
              </a:spcBef>
              <a:defRPr/>
            </a:pPr>
            <a:r>
              <a:rPr lang="es-MX" sz="2400" b="1" i="1" dirty="0" smtClean="0">
                <a:solidFill>
                  <a:srgbClr val="00FFFF"/>
                </a:solidFill>
                <a:effectLst>
                  <a:outerShdw blurRad="38100" dist="38100" dir="2700000" algn="tl">
                    <a:srgbClr val="000000"/>
                  </a:outerShdw>
                </a:effectLst>
                <a:latin typeface="Arial" pitchFamily="34" charset="0"/>
              </a:rPr>
              <a:t>CDMA/CD</a:t>
            </a:r>
            <a:endParaRPr lang="es-AR" sz="2400" b="1" i="1" dirty="0" smtClean="0">
              <a:solidFill>
                <a:srgbClr val="00FFFF"/>
              </a:solidFill>
              <a:effectLst>
                <a:outerShdw blurRad="38100" dist="38100" dir="2700000" algn="tl">
                  <a:srgbClr val="000000"/>
                </a:outerShdw>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7554"/>
                                        </p:tgtEl>
                                        <p:attrNameLst>
                                          <p:attrName>style.visibility</p:attrName>
                                        </p:attrNameLst>
                                      </p:cBhvr>
                                      <p:to>
                                        <p:strVal val="visible"/>
                                      </p:to>
                                    </p:set>
                                    <p:anim calcmode="lin" valueType="num">
                                      <p:cBhvr additive="base">
                                        <p:cTn id="7" dur="500" fill="hold"/>
                                        <p:tgtEl>
                                          <p:spTgt spid="407554"/>
                                        </p:tgtEl>
                                        <p:attrNameLst>
                                          <p:attrName>ppt_x</p:attrName>
                                        </p:attrNameLst>
                                      </p:cBhvr>
                                      <p:tavLst>
                                        <p:tav tm="0">
                                          <p:val>
                                            <p:strVal val="#ppt_x"/>
                                          </p:val>
                                        </p:tav>
                                        <p:tav tm="100000">
                                          <p:val>
                                            <p:strVal val="#ppt_x"/>
                                          </p:val>
                                        </p:tav>
                                      </p:tavLst>
                                    </p:anim>
                                    <p:anim calcmode="lin" valueType="num">
                                      <p:cBhvr additive="base">
                                        <p:cTn id="8" dur="500" fill="hold"/>
                                        <p:tgtEl>
                                          <p:spTgt spid="4075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7555">
                                            <p:bg/>
                                          </p:spTgt>
                                        </p:tgtEl>
                                        <p:attrNameLst>
                                          <p:attrName>style.visibility</p:attrName>
                                        </p:attrNameLst>
                                      </p:cBhvr>
                                      <p:to>
                                        <p:strVal val="visible"/>
                                      </p:to>
                                    </p:set>
                                    <p:anim calcmode="lin" valueType="num">
                                      <p:cBhvr additive="base">
                                        <p:cTn id="13" dur="500" fill="hold"/>
                                        <p:tgtEl>
                                          <p:spTgt spid="407555">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407555">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7555">
                                            <p:txEl>
                                              <p:pRg st="0" end="0"/>
                                            </p:txEl>
                                          </p:spTgt>
                                        </p:tgtEl>
                                        <p:attrNameLst>
                                          <p:attrName>style.visibility</p:attrName>
                                        </p:attrNameLst>
                                      </p:cBhvr>
                                      <p:to>
                                        <p:strVal val="visible"/>
                                      </p:to>
                                    </p:set>
                                    <p:anim calcmode="lin" valueType="num">
                                      <p:cBhvr additive="base">
                                        <p:cTn id="19" dur="500" fill="hold"/>
                                        <p:tgtEl>
                                          <p:spTgt spid="40755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75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07555">
                                            <p:txEl>
                                              <p:pRg st="1" end="1"/>
                                            </p:txEl>
                                          </p:spTgt>
                                        </p:tgtEl>
                                        <p:attrNameLst>
                                          <p:attrName>style.visibility</p:attrName>
                                        </p:attrNameLst>
                                      </p:cBhvr>
                                      <p:to>
                                        <p:strVal val="visible"/>
                                      </p:to>
                                    </p:set>
                                    <p:anim calcmode="lin" valueType="num">
                                      <p:cBhvr additive="base">
                                        <p:cTn id="25" dur="500" fill="hold"/>
                                        <p:tgtEl>
                                          <p:spTgt spid="40755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7555">
                                            <p:txEl>
                                              <p:pRg st="1" end="1"/>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07555">
                                            <p:txEl>
                                              <p:pRg st="2" end="2"/>
                                            </p:txEl>
                                          </p:spTgt>
                                        </p:tgtEl>
                                        <p:attrNameLst>
                                          <p:attrName>style.visibility</p:attrName>
                                        </p:attrNameLst>
                                      </p:cBhvr>
                                      <p:to>
                                        <p:strVal val="visible"/>
                                      </p:to>
                                    </p:set>
                                    <p:anim calcmode="lin" valueType="num">
                                      <p:cBhvr additive="base">
                                        <p:cTn id="29" dur="500" fill="hold"/>
                                        <p:tgtEl>
                                          <p:spTgt spid="407555">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07555">
                                            <p:txEl>
                                              <p:pRg st="2" end="2"/>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07555">
                                            <p:txEl>
                                              <p:pRg st="3" end="3"/>
                                            </p:txEl>
                                          </p:spTgt>
                                        </p:tgtEl>
                                        <p:attrNameLst>
                                          <p:attrName>style.visibility</p:attrName>
                                        </p:attrNameLst>
                                      </p:cBhvr>
                                      <p:to>
                                        <p:strVal val="visible"/>
                                      </p:to>
                                    </p:set>
                                    <p:anim calcmode="lin" valueType="num">
                                      <p:cBhvr additive="base">
                                        <p:cTn id="33" dur="500" fill="hold"/>
                                        <p:tgtEl>
                                          <p:spTgt spid="407555">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075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07555">
                                            <p:txEl>
                                              <p:pRg st="4" end="4"/>
                                            </p:txEl>
                                          </p:spTgt>
                                        </p:tgtEl>
                                        <p:attrNameLst>
                                          <p:attrName>style.visibility</p:attrName>
                                        </p:attrNameLst>
                                      </p:cBhvr>
                                      <p:to>
                                        <p:strVal val="visible"/>
                                      </p:to>
                                    </p:set>
                                    <p:anim calcmode="lin" valueType="num">
                                      <p:cBhvr additive="base">
                                        <p:cTn id="39" dur="500" fill="hold"/>
                                        <p:tgtEl>
                                          <p:spTgt spid="407555">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07555">
                                            <p:txEl>
                                              <p:pRg st="4" end="4"/>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07555">
                                            <p:txEl>
                                              <p:pRg st="5" end="5"/>
                                            </p:txEl>
                                          </p:spTgt>
                                        </p:tgtEl>
                                        <p:attrNameLst>
                                          <p:attrName>style.visibility</p:attrName>
                                        </p:attrNameLst>
                                      </p:cBhvr>
                                      <p:to>
                                        <p:strVal val="visible"/>
                                      </p:to>
                                    </p:set>
                                    <p:anim calcmode="lin" valueType="num">
                                      <p:cBhvr additive="base">
                                        <p:cTn id="43" dur="500" fill="hold"/>
                                        <p:tgtEl>
                                          <p:spTgt spid="407555">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07555">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07555">
                                            <p:txEl>
                                              <p:pRg st="6" end="6"/>
                                            </p:txEl>
                                          </p:spTgt>
                                        </p:tgtEl>
                                        <p:attrNameLst>
                                          <p:attrName>style.visibility</p:attrName>
                                        </p:attrNameLst>
                                      </p:cBhvr>
                                      <p:to>
                                        <p:strVal val="visible"/>
                                      </p:to>
                                    </p:set>
                                    <p:anim calcmode="lin" valueType="num">
                                      <p:cBhvr additive="base">
                                        <p:cTn id="47" dur="500" fill="hold"/>
                                        <p:tgtEl>
                                          <p:spTgt spid="407555">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07555">
                                            <p:txEl>
                                              <p:pRg st="6" end="6"/>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07555">
                                            <p:txEl>
                                              <p:pRg st="7" end="7"/>
                                            </p:txEl>
                                          </p:spTgt>
                                        </p:tgtEl>
                                        <p:attrNameLst>
                                          <p:attrName>style.visibility</p:attrName>
                                        </p:attrNameLst>
                                      </p:cBhvr>
                                      <p:to>
                                        <p:strVal val="visible"/>
                                      </p:to>
                                    </p:set>
                                    <p:anim calcmode="lin" valueType="num">
                                      <p:cBhvr additive="base">
                                        <p:cTn id="51" dur="500" fill="hold"/>
                                        <p:tgtEl>
                                          <p:spTgt spid="407555">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0755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4" grpId="0" animBg="1"/>
      <p:bldP spid="407555"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1143000" y="304800"/>
            <a:ext cx="7620000" cy="1295400"/>
          </a:xfrm>
          <a:solidFill>
            <a:schemeClr val="bg1"/>
          </a:solidFill>
          <a:ln w="76200">
            <a:solidFill>
              <a:schemeClr val="accent1"/>
            </a:solidFill>
          </a:ln>
        </p:spPr>
        <p:txBody>
          <a:bodyPr/>
          <a:lstStyle/>
          <a:p>
            <a:pPr>
              <a:defRPr/>
            </a:pPr>
            <a:r>
              <a:rPr lang="es-ES_tradnl" b="1" i="1" smtClean="0">
                <a:solidFill>
                  <a:schemeClr val="accent1"/>
                </a:solidFill>
                <a:effectLst>
                  <a:outerShdw blurRad="38100" dist="38100" dir="2700000" algn="tl">
                    <a:srgbClr val="000000"/>
                  </a:outerShdw>
                </a:effectLst>
                <a:latin typeface="Arial" pitchFamily="34" charset="0"/>
              </a:rPr>
              <a:t>Espectro de Radiofrecuencias</a:t>
            </a:r>
            <a:endParaRPr lang="es-AR" b="1" i="1" smtClean="0">
              <a:solidFill>
                <a:schemeClr val="accent1"/>
              </a:solidFill>
              <a:effectLst>
                <a:outerShdw blurRad="38100" dist="38100" dir="2700000" algn="tl">
                  <a:srgbClr val="000000"/>
                </a:outerShdw>
              </a:effectLst>
              <a:latin typeface="Arial" pitchFamily="34" charset="0"/>
            </a:endParaRPr>
          </a:p>
        </p:txBody>
      </p:sp>
      <p:pic>
        <p:nvPicPr>
          <p:cNvPr id="9219" name="Picture 3" descr="espectro"/>
          <p:cNvPicPr>
            <a:picLocks noChangeAspect="1" noChangeArrowheads="1"/>
          </p:cNvPicPr>
          <p:nvPr/>
        </p:nvPicPr>
        <p:blipFill>
          <a:blip r:embed="rId2" cstate="print">
            <a:lum bright="-20000" contrast="20000"/>
          </a:blip>
          <a:srcRect/>
          <a:stretch>
            <a:fillRect/>
          </a:stretch>
        </p:blipFill>
        <p:spPr bwMode="auto">
          <a:xfrm>
            <a:off x="457200" y="1905000"/>
            <a:ext cx="8382000" cy="4572000"/>
          </a:xfrm>
          <a:prstGeom prst="rect">
            <a:avLst/>
          </a:prstGeom>
          <a:noFill/>
          <a:ln w="76200">
            <a:solidFill>
              <a:schemeClr val="accent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46434"/>
                                        </p:tgtEl>
                                        <p:attrNameLst>
                                          <p:attrName>style.visibility</p:attrName>
                                        </p:attrNameLst>
                                      </p:cBhvr>
                                      <p:to>
                                        <p:strVal val="visible"/>
                                      </p:to>
                                    </p:set>
                                    <p:animEffect transition="in" filter="fade">
                                      <p:cBhvr>
                                        <p:cTn id="7" dur="2000"/>
                                        <p:tgtEl>
                                          <p:spTgt spid="146434"/>
                                        </p:tgtEl>
                                      </p:cBhvr>
                                    </p:animEffect>
                                    <p:anim calcmode="lin" valueType="num">
                                      <p:cBhvr>
                                        <p:cTn id="8" dur="2000" fill="hold"/>
                                        <p:tgtEl>
                                          <p:spTgt spid="146434"/>
                                        </p:tgtEl>
                                        <p:attrNameLst>
                                          <p:attrName>ppt_w</p:attrName>
                                        </p:attrNameLst>
                                      </p:cBhvr>
                                      <p:tavLst>
                                        <p:tav tm="0" fmla="#ppt_w*sin(2.5*pi*$)">
                                          <p:val>
                                            <p:fltVal val="0"/>
                                          </p:val>
                                        </p:tav>
                                        <p:tav tm="100000">
                                          <p:val>
                                            <p:fltVal val="1"/>
                                          </p:val>
                                        </p:tav>
                                      </p:tavLst>
                                    </p:anim>
                                    <p:anim calcmode="lin" valueType="num">
                                      <p:cBhvr>
                                        <p:cTn id="9" dur="2000" fill="hold"/>
                                        <p:tgtEl>
                                          <p:spTgt spid="146434"/>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9219"/>
                                        </p:tgtEl>
                                        <p:attrNameLst>
                                          <p:attrName>style.visibility</p:attrName>
                                        </p:attrNameLst>
                                      </p:cBhvr>
                                      <p:to>
                                        <p:strVal val="visible"/>
                                      </p:to>
                                    </p:set>
                                    <p:animEffect transition="in" filter="circle(in)">
                                      <p:cBhvr>
                                        <p:cTn id="14" dur="20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xfrm>
            <a:off x="1115615" y="0"/>
            <a:ext cx="7776865" cy="1143000"/>
          </a:xfrm>
          <a:solidFill>
            <a:schemeClr val="bg1"/>
          </a:solidFill>
          <a:ln w="76200" cap="flat">
            <a:solidFill>
              <a:srgbClr val="008000"/>
            </a:solidFill>
          </a:ln>
        </p:spPr>
        <p:txBody>
          <a:bodyPr/>
          <a:lstStyle/>
          <a:p>
            <a:pPr>
              <a:defRPr/>
            </a:pPr>
            <a:r>
              <a:rPr lang="en-US" sz="3600" b="1" i="1" smtClean="0">
                <a:solidFill>
                  <a:schemeClr val="accent1"/>
                </a:solidFill>
                <a:effectLst>
                  <a:outerShdw blurRad="38100" dist="38100" dir="2700000" algn="tl">
                    <a:srgbClr val="000000"/>
                  </a:outerShdw>
                </a:effectLst>
                <a:latin typeface="Arial" pitchFamily="34" charset="0"/>
              </a:rPr>
              <a:t>IEEE 802.11</a:t>
            </a:r>
            <a:endParaRPr lang="es-ES" sz="3600" b="1" i="1" smtClean="0">
              <a:solidFill>
                <a:schemeClr val="accent1"/>
              </a:solidFill>
              <a:effectLst>
                <a:outerShdw blurRad="38100" dist="38100" dir="2700000" algn="tl">
                  <a:srgbClr val="000000"/>
                </a:outerShdw>
              </a:effectLst>
              <a:latin typeface="Arial" pitchFamily="34" charset="0"/>
            </a:endParaRPr>
          </a:p>
        </p:txBody>
      </p:sp>
      <p:pic>
        <p:nvPicPr>
          <p:cNvPr id="83971" name="Picture 5"/>
          <p:cNvPicPr>
            <a:picLocks noChangeAspect="1" noChangeArrowheads="1"/>
          </p:cNvPicPr>
          <p:nvPr/>
        </p:nvPicPr>
        <p:blipFill>
          <a:blip r:embed="rId2" cstate="print"/>
          <a:srcRect/>
          <a:stretch>
            <a:fillRect/>
          </a:stretch>
        </p:blipFill>
        <p:spPr bwMode="auto">
          <a:xfrm>
            <a:off x="107505" y="1268413"/>
            <a:ext cx="8784976" cy="5367337"/>
          </a:xfrm>
          <a:prstGeom prst="rect">
            <a:avLst/>
          </a:prstGeom>
          <a:solidFill>
            <a:schemeClr val="bg1"/>
          </a:solidFill>
          <a:ln w="76200" algn="ctr">
            <a:solidFill>
              <a:srgbClr val="008000"/>
            </a:solidFill>
            <a:miter lim="800000"/>
            <a:headEnd/>
            <a:tailEnd/>
          </a:ln>
        </p:spPr>
      </p:pic>
      <p:pic>
        <p:nvPicPr>
          <p:cNvPr id="4" name="Picture 4"/>
          <p:cNvPicPr>
            <a:picLocks noChangeAspect="1" noChangeArrowheads="1"/>
          </p:cNvPicPr>
          <p:nvPr/>
        </p:nvPicPr>
        <p:blipFill>
          <a:blip r:embed="rId3" cstate="print"/>
          <a:srcRect/>
          <a:stretch>
            <a:fillRect/>
          </a:stretch>
        </p:blipFill>
        <p:spPr bwMode="auto">
          <a:xfrm>
            <a:off x="7380312" y="178992"/>
            <a:ext cx="1489534" cy="93583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1650"/>
                                        </p:tgtEl>
                                        <p:attrNameLst>
                                          <p:attrName>style.visibility</p:attrName>
                                        </p:attrNameLst>
                                      </p:cBhvr>
                                      <p:to>
                                        <p:strVal val="visible"/>
                                      </p:to>
                                    </p:set>
                                    <p:anim calcmode="lin" valueType="num">
                                      <p:cBhvr additive="base">
                                        <p:cTn id="7" dur="500" fill="hold"/>
                                        <p:tgtEl>
                                          <p:spTgt spid="411650"/>
                                        </p:tgtEl>
                                        <p:attrNameLst>
                                          <p:attrName>ppt_x</p:attrName>
                                        </p:attrNameLst>
                                      </p:cBhvr>
                                      <p:tavLst>
                                        <p:tav tm="0">
                                          <p:val>
                                            <p:strVal val="#ppt_x"/>
                                          </p:val>
                                        </p:tav>
                                        <p:tav tm="100000">
                                          <p:val>
                                            <p:strVal val="#ppt_x"/>
                                          </p:val>
                                        </p:tav>
                                      </p:tavLst>
                                    </p:anim>
                                    <p:anim calcmode="lin" valueType="num">
                                      <p:cBhvr additive="base">
                                        <p:cTn id="8" dur="500" fill="hold"/>
                                        <p:tgtEl>
                                          <p:spTgt spid="4116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3971"/>
                                        </p:tgtEl>
                                        <p:attrNameLst>
                                          <p:attrName>style.visibility</p:attrName>
                                        </p:attrNameLst>
                                      </p:cBhvr>
                                      <p:to>
                                        <p:strVal val="visible"/>
                                      </p:to>
                                    </p:set>
                                    <p:animEffect transition="in" filter="fade">
                                      <p:cBhvr>
                                        <p:cTn id="13" dur="500"/>
                                        <p:tgtEl>
                                          <p:spTgt spid="8397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0"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395536" y="38100"/>
            <a:ext cx="8305800" cy="609600"/>
          </a:xfrm>
          <a:solidFill>
            <a:schemeClr val="bg1"/>
          </a:solidFill>
          <a:ln w="76200" cap="flat">
            <a:solidFill>
              <a:srgbClr val="008000"/>
            </a:solidFill>
          </a:ln>
        </p:spPr>
        <p:txBody>
          <a:bodyPr/>
          <a:lstStyle/>
          <a:p>
            <a:pPr>
              <a:defRPr/>
            </a:pPr>
            <a:r>
              <a:rPr lang="pt-BR" sz="4000" b="1" i="1" dirty="0" smtClean="0">
                <a:solidFill>
                  <a:schemeClr val="accent1"/>
                </a:solidFill>
                <a:effectLst>
                  <a:outerShdw blurRad="38100" dist="38100" dir="2700000" algn="tl">
                    <a:srgbClr val="000000"/>
                  </a:outerShdw>
                </a:effectLst>
                <a:latin typeface="Arial" pitchFamily="34" charset="0"/>
              </a:rPr>
              <a:t>IEEE 802.11b  -  Características</a:t>
            </a:r>
            <a:endParaRPr lang="es-AR" sz="4000" b="1" i="1" dirty="0" smtClean="0">
              <a:solidFill>
                <a:schemeClr val="accent1"/>
              </a:solidFill>
              <a:effectLst>
                <a:outerShdw blurRad="38100" dist="38100" dir="2700000" algn="tl">
                  <a:srgbClr val="000000"/>
                </a:outerShdw>
              </a:effectLst>
              <a:latin typeface="Arial" pitchFamily="34" charset="0"/>
            </a:endParaRPr>
          </a:p>
        </p:txBody>
      </p:sp>
      <p:sp>
        <p:nvSpPr>
          <p:cNvPr id="356355" name="Rectangle 3"/>
          <p:cNvSpPr>
            <a:spLocks noGrp="1" noChangeArrowheads="1"/>
          </p:cNvSpPr>
          <p:nvPr>
            <p:ph type="body" idx="1"/>
          </p:nvPr>
        </p:nvSpPr>
        <p:spPr>
          <a:xfrm>
            <a:off x="0" y="838200"/>
            <a:ext cx="9144000" cy="6019800"/>
          </a:xfrm>
          <a:solidFill>
            <a:schemeClr val="accent2"/>
          </a:solidFill>
          <a:ln w="57150" cap="flat">
            <a:solidFill>
              <a:schemeClr val="tx1"/>
            </a:solidFill>
          </a:ln>
        </p:spPr>
        <p:txBody>
          <a:bodyPr anchor="ctr"/>
          <a:lstStyle/>
          <a:p>
            <a:pPr marL="0" indent="0">
              <a:spcBef>
                <a:spcPct val="0"/>
              </a:spcBef>
            </a:pPr>
            <a:r>
              <a:rPr lang="es-AR" sz="2800" b="1" i="1" dirty="0" err="1" smtClean="0">
                <a:solidFill>
                  <a:srgbClr val="00FFFF"/>
                </a:solidFill>
                <a:effectLst>
                  <a:outerShdw blurRad="38100" dist="38100" dir="2700000" algn="tl">
                    <a:srgbClr val="000000"/>
                  </a:outerShdw>
                </a:effectLst>
                <a:latin typeface="Arial" charset="0"/>
              </a:rPr>
              <a:t>Tecnolog</a:t>
            </a:r>
            <a:r>
              <a:rPr lang="pt-BR" sz="2800" b="1" i="1" dirty="0" smtClean="0">
                <a:solidFill>
                  <a:srgbClr val="00FFFF"/>
                </a:solidFill>
                <a:effectLst>
                  <a:outerShdw blurRad="38100" dist="38100" dir="2700000" algn="tl">
                    <a:srgbClr val="000000"/>
                  </a:outerShdw>
                </a:effectLst>
                <a:latin typeface="Arial" charset="0"/>
              </a:rPr>
              <a:t>í</a:t>
            </a:r>
            <a:r>
              <a:rPr lang="es-AR" sz="2800" b="1" i="1" dirty="0" smtClean="0">
                <a:solidFill>
                  <a:srgbClr val="00FFFF"/>
                </a:solidFill>
                <a:effectLst>
                  <a:outerShdw blurRad="38100" dist="38100" dir="2700000" algn="tl">
                    <a:srgbClr val="000000"/>
                  </a:outerShdw>
                </a:effectLst>
                <a:latin typeface="Arial" charset="0"/>
              </a:rPr>
              <a:t>a DSSS (</a:t>
            </a:r>
            <a:r>
              <a:rPr lang="es-AR" sz="2000" b="1" i="1" dirty="0" smtClean="0">
                <a:solidFill>
                  <a:srgbClr val="00FFFF"/>
                </a:solidFill>
                <a:effectLst>
                  <a:outerShdw blurRad="38100" dist="38100" dir="2700000" algn="tl">
                    <a:srgbClr val="000000"/>
                  </a:outerShdw>
                </a:effectLst>
                <a:latin typeface="Arial" charset="0"/>
              </a:rPr>
              <a:t>Espectro Ensanchado de Secuencia Directa</a:t>
            </a:r>
            <a:r>
              <a:rPr lang="es-AR" sz="2800" b="1" i="1" dirty="0" smtClean="0">
                <a:solidFill>
                  <a:srgbClr val="00FFFF"/>
                </a:solidFill>
                <a:effectLst>
                  <a:outerShdw blurRad="38100" dist="38100" dir="2700000" algn="tl">
                    <a:srgbClr val="000000"/>
                  </a:outerShdw>
                </a:effectLst>
                <a:latin typeface="Arial" charset="0"/>
              </a:rPr>
              <a:t>)</a:t>
            </a:r>
          </a:p>
          <a:p>
            <a:pPr marL="0" indent="0">
              <a:spcBef>
                <a:spcPct val="0"/>
              </a:spcBef>
            </a:pPr>
            <a:r>
              <a:rPr lang="es-AR" sz="2800" b="1" i="1" dirty="0" smtClean="0">
                <a:effectLst>
                  <a:outerShdw blurRad="38100" dist="38100" dir="2700000" algn="tl">
                    <a:srgbClr val="000000"/>
                  </a:outerShdw>
                </a:effectLst>
                <a:latin typeface="Arial" charset="0"/>
              </a:rPr>
              <a:t>Portadora: 2.4 GHz</a:t>
            </a:r>
          </a:p>
          <a:p>
            <a:pPr marL="0" indent="0">
              <a:spcBef>
                <a:spcPct val="0"/>
              </a:spcBef>
            </a:pPr>
            <a:r>
              <a:rPr lang="es-AR" sz="2800" b="1" i="1" dirty="0" smtClean="0">
                <a:solidFill>
                  <a:srgbClr val="00FFFF"/>
                </a:solidFill>
                <a:effectLst>
                  <a:outerShdw blurRad="38100" dist="38100" dir="2700000" algn="tl">
                    <a:srgbClr val="000000"/>
                  </a:outerShdw>
                </a:effectLst>
                <a:latin typeface="Arial" charset="0"/>
              </a:rPr>
              <a:t>Canales: Permite 3 canales de banda ancha  de 22 MHz  (1</a:t>
            </a:r>
            <a:r>
              <a:rPr lang="pt-BR" sz="2800" b="1" i="1" dirty="0" smtClean="0">
                <a:solidFill>
                  <a:srgbClr val="00FFFF"/>
                </a:solidFill>
                <a:effectLst>
                  <a:outerShdw blurRad="38100" dist="38100" dir="2700000" algn="tl">
                    <a:srgbClr val="000000"/>
                  </a:outerShdw>
                </a:effectLst>
                <a:latin typeface="Arial" charset="0"/>
              </a:rPr>
              <a:t>1</a:t>
            </a:r>
            <a:r>
              <a:rPr lang="es-AR" sz="2800" b="1" i="1" dirty="0" smtClean="0">
                <a:solidFill>
                  <a:srgbClr val="00FFFF"/>
                </a:solidFill>
                <a:effectLst>
                  <a:outerShdw blurRad="38100" dist="38100" dir="2700000" algn="tl">
                    <a:srgbClr val="000000"/>
                  </a:outerShdw>
                </a:effectLst>
                <a:latin typeface="Arial" charset="0"/>
              </a:rPr>
              <a:t> canales superpuestos bajo norma FCC/ISTC)</a:t>
            </a:r>
          </a:p>
          <a:p>
            <a:pPr marL="0" indent="0">
              <a:spcBef>
                <a:spcPct val="0"/>
              </a:spcBef>
            </a:pPr>
            <a:r>
              <a:rPr lang="es-AR" sz="2800" b="1" i="1" dirty="0" smtClean="0">
                <a:effectLst>
                  <a:outerShdw blurRad="38100" dist="38100" dir="2700000" algn="tl">
                    <a:srgbClr val="000000"/>
                  </a:outerShdw>
                </a:effectLst>
                <a:latin typeface="Arial" charset="0"/>
              </a:rPr>
              <a:t>Distancia Hasta 40 Km</a:t>
            </a:r>
          </a:p>
          <a:p>
            <a:pPr marL="0" indent="0">
              <a:spcBef>
                <a:spcPct val="0"/>
              </a:spcBef>
            </a:pPr>
            <a:r>
              <a:rPr lang="es-AR" sz="2800" b="1" i="1" dirty="0" smtClean="0">
                <a:solidFill>
                  <a:srgbClr val="00FFFF"/>
                </a:solidFill>
                <a:effectLst>
                  <a:outerShdw blurRad="38100" dist="38100" dir="2700000" algn="tl">
                    <a:srgbClr val="000000"/>
                  </a:outerShdw>
                </a:effectLst>
                <a:latin typeface="Arial" charset="0"/>
              </a:rPr>
              <a:t>Permite tres canales sin </a:t>
            </a:r>
            <a:r>
              <a:rPr lang="es-AR" sz="2800" b="1" i="1" dirty="0" err="1" smtClean="0">
                <a:solidFill>
                  <a:srgbClr val="00FFFF"/>
                </a:solidFill>
                <a:effectLst>
                  <a:outerShdw blurRad="38100" dist="38100" dir="2700000" algn="tl">
                    <a:srgbClr val="000000"/>
                  </a:outerShdw>
                </a:effectLst>
                <a:latin typeface="Arial" charset="0"/>
              </a:rPr>
              <a:t>superposici</a:t>
            </a:r>
            <a:r>
              <a:rPr lang="pt-BR" sz="2800" b="1" i="1" dirty="0" smtClean="0">
                <a:solidFill>
                  <a:srgbClr val="00FFFF"/>
                </a:solidFill>
                <a:effectLst>
                  <a:outerShdw blurRad="38100" dist="38100" dir="2700000" algn="tl">
                    <a:srgbClr val="000000"/>
                  </a:outerShdw>
                </a:effectLst>
                <a:latin typeface="Arial" charset="0"/>
              </a:rPr>
              <a:t>ó</a:t>
            </a:r>
            <a:r>
              <a:rPr lang="es-AR" sz="2800" b="1" i="1" dirty="0" smtClean="0">
                <a:solidFill>
                  <a:srgbClr val="00FFFF"/>
                </a:solidFill>
                <a:effectLst>
                  <a:outerShdw blurRad="38100" dist="38100" dir="2700000" algn="tl">
                    <a:srgbClr val="000000"/>
                  </a:outerShdw>
                </a:effectLst>
                <a:latin typeface="Arial" charset="0"/>
              </a:rPr>
              <a:t>n. (1, 6 y 11)</a:t>
            </a:r>
          </a:p>
          <a:p>
            <a:pPr marL="0" indent="0">
              <a:spcBef>
                <a:spcPct val="0"/>
              </a:spcBef>
            </a:pPr>
            <a:r>
              <a:rPr lang="es-AR" sz="2800" b="1" i="1" dirty="0" smtClean="0">
                <a:effectLst>
                  <a:outerShdw blurRad="38100" dist="38100" dir="2700000" algn="tl">
                    <a:srgbClr val="000000"/>
                  </a:outerShdw>
                </a:effectLst>
                <a:latin typeface="Arial" charset="0"/>
              </a:rPr>
              <a:t>Permite </a:t>
            </a:r>
            <a:r>
              <a:rPr lang="es-AR" sz="2800" b="1" i="1" dirty="0" err="1" smtClean="0">
                <a:effectLst>
                  <a:outerShdw blurRad="38100" dist="38100" dir="2700000" algn="tl">
                    <a:srgbClr val="000000"/>
                  </a:outerShdw>
                </a:effectLst>
                <a:latin typeface="Arial" charset="0"/>
              </a:rPr>
              <a:t>transmisi</a:t>
            </a:r>
            <a:r>
              <a:rPr lang="pt-BR" sz="2800" b="1" i="1" dirty="0" smtClean="0">
                <a:effectLst>
                  <a:outerShdw blurRad="38100" dist="38100" dir="2700000" algn="tl">
                    <a:srgbClr val="000000"/>
                  </a:outerShdw>
                </a:effectLst>
                <a:latin typeface="Arial" charset="0"/>
              </a:rPr>
              <a:t>ó</a:t>
            </a:r>
            <a:r>
              <a:rPr lang="es-AR" sz="2800" b="1" i="1" dirty="0" smtClean="0">
                <a:effectLst>
                  <a:outerShdw blurRad="38100" dist="38100" dir="2700000" algn="tl">
                    <a:srgbClr val="000000"/>
                  </a:outerShdw>
                </a:effectLst>
                <a:latin typeface="Arial" charset="0"/>
              </a:rPr>
              <a:t>n de datos a 1, 2,  5.5 y 11 Mb</a:t>
            </a:r>
          </a:p>
          <a:p>
            <a:pPr marL="0" indent="0">
              <a:spcBef>
                <a:spcPct val="0"/>
              </a:spcBef>
            </a:pPr>
            <a:r>
              <a:rPr lang="es-AR" sz="2800" b="1" i="1" dirty="0" smtClean="0">
                <a:solidFill>
                  <a:srgbClr val="00FFFF"/>
                </a:solidFill>
                <a:effectLst>
                  <a:outerShdw blurRad="38100" dist="38100" dir="2700000" algn="tl">
                    <a:srgbClr val="000000"/>
                  </a:outerShdw>
                </a:effectLst>
                <a:latin typeface="Arial" charset="0"/>
              </a:rPr>
              <a:t>Permite la </a:t>
            </a:r>
            <a:r>
              <a:rPr lang="es-AR" sz="2800" b="1" i="1" dirty="0" err="1" smtClean="0">
                <a:solidFill>
                  <a:srgbClr val="00FFFF"/>
                </a:solidFill>
                <a:effectLst>
                  <a:outerShdw blurRad="38100" dist="38100" dir="2700000" algn="tl">
                    <a:srgbClr val="000000"/>
                  </a:outerShdw>
                </a:effectLst>
                <a:latin typeface="Arial" charset="0"/>
              </a:rPr>
              <a:t>instalaci</a:t>
            </a:r>
            <a:r>
              <a:rPr lang="pt-BR" sz="2800" b="1" i="1" dirty="0" smtClean="0">
                <a:solidFill>
                  <a:srgbClr val="00FFFF"/>
                </a:solidFill>
                <a:effectLst>
                  <a:outerShdw blurRad="38100" dist="38100" dir="2700000" algn="tl">
                    <a:srgbClr val="000000"/>
                  </a:outerShdw>
                </a:effectLst>
                <a:latin typeface="Arial" charset="0"/>
              </a:rPr>
              <a:t>ó</a:t>
            </a:r>
            <a:r>
              <a:rPr lang="es-AR" sz="2800" b="1" i="1" dirty="0" smtClean="0">
                <a:solidFill>
                  <a:srgbClr val="00FFFF"/>
                </a:solidFill>
                <a:effectLst>
                  <a:outerShdw blurRad="38100" dist="38100" dir="2700000" algn="tl">
                    <a:srgbClr val="000000"/>
                  </a:outerShdw>
                </a:effectLst>
                <a:latin typeface="Arial" charset="0"/>
              </a:rPr>
              <a:t>n de tres equipos en el mismo </a:t>
            </a:r>
            <a:r>
              <a:rPr lang="pt-BR" sz="2800" b="1" i="1" dirty="0" smtClean="0">
                <a:solidFill>
                  <a:srgbClr val="00FFFF"/>
                </a:solidFill>
                <a:effectLst>
                  <a:outerShdw blurRad="38100" dist="38100" dir="2700000" algn="tl">
                    <a:srgbClr val="000000"/>
                  </a:outerShdw>
                </a:effectLst>
                <a:latin typeface="Arial" charset="0"/>
              </a:rPr>
              <a:t>á</a:t>
            </a:r>
            <a:r>
              <a:rPr lang="es-AR" sz="2800" b="1" i="1" dirty="0" smtClean="0">
                <a:solidFill>
                  <a:srgbClr val="00FFFF"/>
                </a:solidFill>
                <a:effectLst>
                  <a:outerShdw blurRad="38100" dist="38100" dir="2700000" algn="tl">
                    <a:srgbClr val="000000"/>
                  </a:outerShdw>
                </a:effectLst>
                <a:latin typeface="Arial" charset="0"/>
              </a:rPr>
              <a:t>rea utilizando distintos canales para triplicar el ancho de banda</a:t>
            </a:r>
            <a:r>
              <a:rPr lang="en-US" sz="2800" b="1" i="1" dirty="0" smtClean="0">
                <a:solidFill>
                  <a:srgbClr val="00FFFF"/>
                </a:solidFill>
                <a:effectLst>
                  <a:outerShdw blurRad="38100" dist="38100" dir="2700000" algn="tl">
                    <a:srgbClr val="000000"/>
                  </a:outerShdw>
                </a:effectLst>
                <a:latin typeface="Arial" charset="0"/>
              </a:rPr>
              <a:t>.</a:t>
            </a:r>
            <a:endParaRPr lang="es-AR" sz="2800" b="1" i="1" dirty="0" smtClean="0">
              <a:solidFill>
                <a:srgbClr val="00FFFF"/>
              </a:solidFill>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6354"/>
                                        </p:tgtEl>
                                        <p:attrNameLst>
                                          <p:attrName>style.visibility</p:attrName>
                                        </p:attrNameLst>
                                      </p:cBhvr>
                                      <p:to>
                                        <p:strVal val="visible"/>
                                      </p:to>
                                    </p:set>
                                    <p:anim calcmode="lin" valueType="num">
                                      <p:cBhvr additive="base">
                                        <p:cTn id="7" dur="500" fill="hold"/>
                                        <p:tgtEl>
                                          <p:spTgt spid="356354"/>
                                        </p:tgtEl>
                                        <p:attrNameLst>
                                          <p:attrName>ppt_x</p:attrName>
                                        </p:attrNameLst>
                                      </p:cBhvr>
                                      <p:tavLst>
                                        <p:tav tm="0">
                                          <p:val>
                                            <p:strVal val="#ppt_x"/>
                                          </p:val>
                                        </p:tav>
                                        <p:tav tm="100000">
                                          <p:val>
                                            <p:strVal val="#ppt_x"/>
                                          </p:val>
                                        </p:tav>
                                      </p:tavLst>
                                    </p:anim>
                                    <p:anim calcmode="lin" valueType="num">
                                      <p:cBhvr additive="base">
                                        <p:cTn id="8" dur="500" fill="hold"/>
                                        <p:tgtEl>
                                          <p:spTgt spid="3563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56355">
                                            <p:bg/>
                                          </p:spTgt>
                                        </p:tgtEl>
                                        <p:attrNameLst>
                                          <p:attrName>style.visibility</p:attrName>
                                        </p:attrNameLst>
                                      </p:cBhvr>
                                      <p:to>
                                        <p:strVal val="visible"/>
                                      </p:to>
                                    </p:set>
                                    <p:animEffect transition="in" filter="fade">
                                      <p:cBhvr>
                                        <p:cTn id="13" dur="500"/>
                                        <p:tgtEl>
                                          <p:spTgt spid="356355">
                                            <p:bg/>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56355">
                                            <p:txEl>
                                              <p:pRg st="0" end="0"/>
                                            </p:txEl>
                                          </p:spTgt>
                                        </p:tgtEl>
                                        <p:attrNameLst>
                                          <p:attrName>style.visibility</p:attrName>
                                        </p:attrNameLst>
                                      </p:cBhvr>
                                      <p:to>
                                        <p:strVal val="visible"/>
                                      </p:to>
                                    </p:set>
                                    <p:animEffect transition="in" filter="fade">
                                      <p:cBhvr>
                                        <p:cTn id="18" dur="500"/>
                                        <p:tgtEl>
                                          <p:spTgt spid="35635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56355">
                                            <p:txEl>
                                              <p:pRg st="1" end="1"/>
                                            </p:txEl>
                                          </p:spTgt>
                                        </p:tgtEl>
                                        <p:attrNameLst>
                                          <p:attrName>style.visibility</p:attrName>
                                        </p:attrNameLst>
                                      </p:cBhvr>
                                      <p:to>
                                        <p:strVal val="visible"/>
                                      </p:to>
                                    </p:set>
                                    <p:animEffect transition="in" filter="fade">
                                      <p:cBhvr>
                                        <p:cTn id="23" dur="500"/>
                                        <p:tgtEl>
                                          <p:spTgt spid="356355">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56355">
                                            <p:txEl>
                                              <p:pRg st="2" end="2"/>
                                            </p:txEl>
                                          </p:spTgt>
                                        </p:tgtEl>
                                        <p:attrNameLst>
                                          <p:attrName>style.visibility</p:attrName>
                                        </p:attrNameLst>
                                      </p:cBhvr>
                                      <p:to>
                                        <p:strVal val="visible"/>
                                      </p:to>
                                    </p:set>
                                    <p:animEffect transition="in" filter="fade">
                                      <p:cBhvr>
                                        <p:cTn id="28" dur="500"/>
                                        <p:tgtEl>
                                          <p:spTgt spid="356355">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56355">
                                            <p:txEl>
                                              <p:pRg st="3" end="3"/>
                                            </p:txEl>
                                          </p:spTgt>
                                        </p:tgtEl>
                                        <p:attrNameLst>
                                          <p:attrName>style.visibility</p:attrName>
                                        </p:attrNameLst>
                                      </p:cBhvr>
                                      <p:to>
                                        <p:strVal val="visible"/>
                                      </p:to>
                                    </p:set>
                                    <p:animEffect transition="in" filter="fade">
                                      <p:cBhvr>
                                        <p:cTn id="33" dur="500"/>
                                        <p:tgtEl>
                                          <p:spTgt spid="356355">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56355">
                                            <p:txEl>
                                              <p:pRg st="4" end="4"/>
                                            </p:txEl>
                                          </p:spTgt>
                                        </p:tgtEl>
                                        <p:attrNameLst>
                                          <p:attrName>style.visibility</p:attrName>
                                        </p:attrNameLst>
                                      </p:cBhvr>
                                      <p:to>
                                        <p:strVal val="visible"/>
                                      </p:to>
                                    </p:set>
                                    <p:animEffect transition="in" filter="fade">
                                      <p:cBhvr>
                                        <p:cTn id="38" dur="500"/>
                                        <p:tgtEl>
                                          <p:spTgt spid="356355">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56355">
                                            <p:txEl>
                                              <p:pRg st="5" end="5"/>
                                            </p:txEl>
                                          </p:spTgt>
                                        </p:tgtEl>
                                        <p:attrNameLst>
                                          <p:attrName>style.visibility</p:attrName>
                                        </p:attrNameLst>
                                      </p:cBhvr>
                                      <p:to>
                                        <p:strVal val="visible"/>
                                      </p:to>
                                    </p:set>
                                    <p:animEffect transition="in" filter="fade">
                                      <p:cBhvr>
                                        <p:cTn id="43" dur="500"/>
                                        <p:tgtEl>
                                          <p:spTgt spid="356355">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56355">
                                            <p:txEl>
                                              <p:pRg st="6" end="6"/>
                                            </p:txEl>
                                          </p:spTgt>
                                        </p:tgtEl>
                                        <p:attrNameLst>
                                          <p:attrName>style.visibility</p:attrName>
                                        </p:attrNameLst>
                                      </p:cBhvr>
                                      <p:to>
                                        <p:strVal val="visible"/>
                                      </p:to>
                                    </p:set>
                                    <p:animEffect transition="in" filter="fade">
                                      <p:cBhvr>
                                        <p:cTn id="48" dur="500"/>
                                        <p:tgtEl>
                                          <p:spTgt spid="3563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4" grpId="0" animBg="1"/>
      <p:bldP spid="356355" grpId="0" build="p"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228600" y="304800"/>
            <a:ext cx="8610600" cy="693738"/>
          </a:xfrm>
          <a:solidFill>
            <a:schemeClr val="bg1"/>
          </a:solidFill>
          <a:ln w="76200" cap="flat">
            <a:solidFill>
              <a:srgbClr val="008000"/>
            </a:solidFill>
          </a:ln>
        </p:spPr>
        <p:txBody>
          <a:bodyPr/>
          <a:lstStyle/>
          <a:p>
            <a:pPr>
              <a:defRPr/>
            </a:pPr>
            <a:r>
              <a:rPr lang="pt-BR" sz="4000" b="1" i="1" smtClean="0">
                <a:solidFill>
                  <a:schemeClr val="accent1"/>
                </a:solidFill>
                <a:effectLst>
                  <a:outerShdw blurRad="38100" dist="38100" dir="2700000" algn="tl">
                    <a:srgbClr val="000000"/>
                  </a:outerShdw>
                </a:effectLst>
                <a:latin typeface="Arial" pitchFamily="34" charset="0"/>
              </a:rPr>
              <a:t>IEEE 802.11b  -  Características</a:t>
            </a:r>
            <a:endParaRPr lang="es-AR" sz="4000" b="1" i="1" smtClean="0">
              <a:solidFill>
                <a:schemeClr val="accent1"/>
              </a:solidFill>
              <a:effectLst>
                <a:outerShdw blurRad="38100" dist="38100" dir="2700000" algn="tl">
                  <a:srgbClr val="000000"/>
                </a:outerShdw>
              </a:effectLst>
              <a:latin typeface="Arial" pitchFamily="34" charset="0"/>
            </a:endParaRPr>
          </a:p>
        </p:txBody>
      </p:sp>
      <p:pic>
        <p:nvPicPr>
          <p:cNvPr id="69635" name="Picture 3"/>
          <p:cNvPicPr>
            <a:picLocks noGrp="1" noChangeAspect="1" noChangeArrowheads="1"/>
          </p:cNvPicPr>
          <p:nvPr>
            <p:ph type="body" idx="1"/>
          </p:nvPr>
        </p:nvPicPr>
        <p:blipFill>
          <a:blip r:embed="rId2" cstate="print"/>
          <a:srcRect/>
          <a:stretch>
            <a:fillRect/>
          </a:stretch>
        </p:blipFill>
        <p:spPr>
          <a:xfrm>
            <a:off x="304800" y="1609725"/>
            <a:ext cx="8534400" cy="4518025"/>
          </a:xfrm>
          <a:ln w="76200">
            <a:solidFill>
              <a:schemeClr val="tx1">
                <a:lumMod val="65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7378"/>
                                        </p:tgtEl>
                                        <p:attrNameLst>
                                          <p:attrName>style.visibility</p:attrName>
                                        </p:attrNameLst>
                                      </p:cBhvr>
                                      <p:to>
                                        <p:strVal val="visible"/>
                                      </p:to>
                                    </p:set>
                                    <p:anim calcmode="lin" valueType="num">
                                      <p:cBhvr additive="base">
                                        <p:cTn id="7" dur="500" fill="hold"/>
                                        <p:tgtEl>
                                          <p:spTgt spid="357378"/>
                                        </p:tgtEl>
                                        <p:attrNameLst>
                                          <p:attrName>ppt_x</p:attrName>
                                        </p:attrNameLst>
                                      </p:cBhvr>
                                      <p:tavLst>
                                        <p:tav tm="0">
                                          <p:val>
                                            <p:strVal val="#ppt_x"/>
                                          </p:val>
                                        </p:tav>
                                        <p:tav tm="100000">
                                          <p:val>
                                            <p:strVal val="#ppt_x"/>
                                          </p:val>
                                        </p:tav>
                                      </p:tavLst>
                                    </p:anim>
                                    <p:anim calcmode="lin" valueType="num">
                                      <p:cBhvr additive="base">
                                        <p:cTn id="8" dur="500" fill="hold"/>
                                        <p:tgtEl>
                                          <p:spTgt spid="35737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69635"/>
                                        </p:tgtEl>
                                        <p:attrNameLst>
                                          <p:attrName>style.visibility</p:attrName>
                                        </p:attrNameLst>
                                      </p:cBhvr>
                                      <p:to>
                                        <p:strVal val="visible"/>
                                      </p:to>
                                    </p:set>
                                    <p:animEffect transition="in" filter="circle(in)">
                                      <p:cBhvr>
                                        <p:cTn id="13" dur="2000"/>
                                        <p:tgtEl>
                                          <p:spTgt spid="69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827584" y="0"/>
            <a:ext cx="7772400" cy="1143000"/>
          </a:xfrm>
          <a:solidFill>
            <a:schemeClr val="bg1"/>
          </a:solidFill>
          <a:ln w="76200" cap="flat">
            <a:solidFill>
              <a:srgbClr val="008000"/>
            </a:solidFill>
          </a:ln>
        </p:spPr>
        <p:txBody>
          <a:bodyPr/>
          <a:lstStyle/>
          <a:p>
            <a:pPr>
              <a:defRPr/>
            </a:pPr>
            <a:r>
              <a:rPr lang="pt-BR" sz="3600" b="1" i="1" smtClean="0">
                <a:solidFill>
                  <a:schemeClr val="tx1"/>
                </a:solidFill>
                <a:effectLst>
                  <a:outerShdw blurRad="38100" dist="38100" dir="2700000" algn="tl">
                    <a:srgbClr val="000000"/>
                  </a:outerShdw>
                </a:effectLst>
                <a:latin typeface="Arial" pitchFamily="34" charset="0"/>
              </a:rPr>
              <a:t>IEEE 802.11a  -  Características</a:t>
            </a:r>
            <a:r>
              <a:rPr lang="es-ES_tradnl" sz="4000" b="1" i="1" smtClean="0">
                <a:solidFill>
                  <a:schemeClr val="tx1"/>
                </a:solidFill>
                <a:effectLst>
                  <a:outerShdw blurRad="38100" dist="38100" dir="2700000" algn="tl">
                    <a:srgbClr val="000000"/>
                  </a:outerShdw>
                </a:effectLst>
                <a:latin typeface="Arial" pitchFamily="34" charset="0"/>
              </a:rPr>
              <a:t> </a:t>
            </a:r>
            <a:endParaRPr lang="es-ES" sz="4000" b="1" i="1" smtClean="0">
              <a:solidFill>
                <a:schemeClr val="tx1"/>
              </a:solidFill>
              <a:effectLst>
                <a:outerShdw blurRad="38100" dist="38100" dir="2700000" algn="tl">
                  <a:srgbClr val="000000"/>
                </a:outerShdw>
              </a:effectLst>
              <a:latin typeface="Arial" pitchFamily="34" charset="0"/>
            </a:endParaRPr>
          </a:p>
        </p:txBody>
      </p:sp>
      <p:sp>
        <p:nvSpPr>
          <p:cNvPr id="273411" name="Rectangle 3"/>
          <p:cNvSpPr>
            <a:spLocks noGrp="1" noChangeArrowheads="1"/>
          </p:cNvSpPr>
          <p:nvPr>
            <p:ph type="body" idx="1"/>
          </p:nvPr>
        </p:nvSpPr>
        <p:spPr>
          <a:xfrm>
            <a:off x="323528" y="1196752"/>
            <a:ext cx="8382000" cy="5400599"/>
          </a:xfrm>
          <a:solidFill>
            <a:schemeClr val="accent2"/>
          </a:solidFill>
          <a:ln w="57150" cap="flat">
            <a:solidFill>
              <a:schemeClr val="tx1"/>
            </a:solidFill>
          </a:ln>
        </p:spPr>
        <p:txBody>
          <a:bodyPr anchor="ctr"/>
          <a:lstStyle/>
          <a:p>
            <a:pPr marL="0" indent="0" algn="just">
              <a:spcBef>
                <a:spcPct val="0"/>
              </a:spcBef>
              <a:defRPr/>
            </a:pPr>
            <a:r>
              <a:rPr lang="es-ES" b="1" i="1" dirty="0" smtClean="0">
                <a:solidFill>
                  <a:srgbClr val="00FFFF"/>
                </a:solidFill>
                <a:effectLst>
                  <a:outerShdw blurRad="38100" dist="38100" dir="2700000" algn="tl">
                    <a:srgbClr val="000000"/>
                  </a:outerShdw>
                </a:effectLst>
                <a:latin typeface="Arial" pitchFamily="34" charset="0"/>
              </a:rPr>
              <a:t>I</a:t>
            </a:r>
            <a:r>
              <a:rPr lang="es-ES" sz="2800" b="1" i="1" dirty="0" smtClean="0">
                <a:solidFill>
                  <a:srgbClr val="00FFFF"/>
                </a:solidFill>
                <a:effectLst>
                  <a:outerShdw blurRad="38100" dist="38100" dir="2700000" algn="tl">
                    <a:srgbClr val="000000"/>
                  </a:outerShdw>
                </a:effectLst>
                <a:latin typeface="Arial" pitchFamily="34" charset="0"/>
              </a:rPr>
              <a:t>EEE  </a:t>
            </a:r>
            <a:r>
              <a:rPr lang="es-ES" sz="2800" b="1" i="1" dirty="0" smtClean="0">
                <a:solidFill>
                  <a:srgbClr val="00FFFF"/>
                </a:solidFill>
                <a:effectLst>
                  <a:outerShdw blurRad="38100" dist="38100" dir="2700000" algn="tl">
                    <a:srgbClr val="000000"/>
                  </a:outerShdw>
                </a:effectLst>
                <a:latin typeface="Arial" pitchFamily="34" charset="0"/>
                <a:sym typeface="Wingdings 3"/>
              </a:rPr>
              <a:t> J</a:t>
            </a:r>
            <a:r>
              <a:rPr lang="es-ES" sz="2800" b="1" i="1" dirty="0" smtClean="0">
                <a:solidFill>
                  <a:srgbClr val="00FFFF"/>
                </a:solidFill>
                <a:effectLst>
                  <a:outerShdw blurRad="38100" dist="38100" dir="2700000" algn="tl">
                    <a:srgbClr val="000000"/>
                  </a:outerShdw>
                </a:effectLst>
                <a:latin typeface="Arial" pitchFamily="34" charset="0"/>
              </a:rPr>
              <a:t>ulio de 1999. </a:t>
            </a:r>
          </a:p>
          <a:p>
            <a:pPr marL="0" indent="0" algn="just">
              <a:spcBef>
                <a:spcPct val="0"/>
              </a:spcBef>
              <a:defRPr/>
            </a:pPr>
            <a:r>
              <a:rPr lang="es-ES" sz="2800" b="1" i="1" dirty="0" smtClean="0">
                <a:effectLst>
                  <a:outerShdw blurRad="38100" dist="38100" dir="2700000" algn="tl">
                    <a:srgbClr val="000000"/>
                  </a:outerShdw>
                </a:effectLst>
                <a:latin typeface="Arial" pitchFamily="34" charset="0"/>
              </a:rPr>
              <a:t>Nivel  Físico </a:t>
            </a:r>
            <a:r>
              <a:rPr lang="es-ES" sz="2800" b="1" i="1" dirty="0" smtClean="0">
                <a:effectLst>
                  <a:outerShdw blurRad="38100" dist="38100" dir="2700000" algn="tl">
                    <a:srgbClr val="000000"/>
                  </a:outerShdw>
                </a:effectLst>
                <a:latin typeface="Arial" pitchFamily="34" charset="0"/>
                <a:sym typeface="Wingdings 3"/>
              </a:rPr>
              <a:t> </a:t>
            </a:r>
            <a:r>
              <a:rPr lang="es-ES" sz="2800" b="1" i="1" dirty="0" smtClean="0">
                <a:effectLst>
                  <a:outerShdw blurRad="38100" dist="38100" dir="2700000" algn="tl">
                    <a:srgbClr val="000000"/>
                  </a:outerShdw>
                </a:effectLst>
                <a:latin typeface="Arial" pitchFamily="34" charset="0"/>
              </a:rPr>
              <a:t>Modulación OFDM y la QAM64</a:t>
            </a:r>
            <a:r>
              <a:rPr lang="es-ES" sz="2800" b="1" i="1" dirty="0">
                <a:effectLst>
                  <a:outerShdw blurRad="38100" dist="38100" dir="2700000" algn="tl">
                    <a:srgbClr val="000000"/>
                  </a:outerShdw>
                </a:effectLst>
                <a:latin typeface="Arial" pitchFamily="34" charset="0"/>
              </a:rPr>
              <a:t>.</a:t>
            </a:r>
            <a:endParaRPr lang="es-ES" sz="2800" b="1" i="1" dirty="0" smtClean="0">
              <a:effectLst>
                <a:outerShdw blurRad="38100" dist="38100" dir="2700000" algn="tl">
                  <a:srgbClr val="000000"/>
                </a:outerShdw>
              </a:effectLst>
              <a:latin typeface="Arial" pitchFamily="34" charset="0"/>
            </a:endParaRPr>
          </a:p>
          <a:p>
            <a:pPr marL="0" indent="0" algn="just">
              <a:spcBef>
                <a:spcPct val="0"/>
              </a:spcBef>
              <a:defRPr/>
            </a:pPr>
            <a:r>
              <a:rPr lang="es-ES" sz="2800" b="1" i="1" dirty="0" smtClean="0">
                <a:solidFill>
                  <a:srgbClr val="00FFFF"/>
                </a:solidFill>
                <a:effectLst>
                  <a:outerShdw blurRad="38100" dist="38100" dir="2700000" algn="tl">
                    <a:srgbClr val="000000"/>
                  </a:outerShdw>
                </a:effectLst>
                <a:latin typeface="Arial" pitchFamily="34" charset="0"/>
              </a:rPr>
              <a:t>Velocidad : 54 Mbit/s </a:t>
            </a:r>
          </a:p>
          <a:p>
            <a:pPr marL="0" indent="0" algn="just">
              <a:spcBef>
                <a:spcPct val="0"/>
              </a:spcBef>
              <a:defRPr/>
            </a:pPr>
            <a:r>
              <a:rPr lang="es-ES" sz="2800" b="1" i="1" dirty="0">
                <a:effectLst>
                  <a:outerShdw blurRad="38100" dist="38100" dir="2700000" algn="tl">
                    <a:srgbClr val="000000"/>
                  </a:outerShdw>
                </a:effectLst>
                <a:latin typeface="Arial" pitchFamily="34" charset="0"/>
              </a:rPr>
              <a:t>Alcance de Espectro: 50 metros. </a:t>
            </a:r>
          </a:p>
          <a:p>
            <a:pPr marL="0" indent="0" algn="just">
              <a:spcBef>
                <a:spcPct val="0"/>
              </a:spcBef>
              <a:defRPr/>
            </a:pPr>
            <a:r>
              <a:rPr lang="es-ES" sz="2800" b="1" i="1" dirty="0" smtClean="0">
                <a:solidFill>
                  <a:srgbClr val="00FFFF"/>
                </a:solidFill>
                <a:effectLst>
                  <a:outerShdw blurRad="38100" dist="38100" dir="2700000" algn="tl">
                    <a:srgbClr val="000000"/>
                  </a:outerShdw>
                </a:effectLst>
                <a:latin typeface="Arial" pitchFamily="34" charset="0"/>
              </a:rPr>
              <a:t>Frecuencia: banda de 5 GHz, menos congestionada/menos interferencias </a:t>
            </a:r>
            <a:r>
              <a:rPr lang="es-ES" sz="2000" b="1" i="1" dirty="0" smtClean="0">
                <a:solidFill>
                  <a:srgbClr val="00FFFF"/>
                </a:solidFill>
                <a:effectLst>
                  <a:outerShdw blurRad="38100" dist="38100" dir="2700000" algn="tl">
                    <a:srgbClr val="000000"/>
                  </a:outerShdw>
                </a:effectLst>
                <a:latin typeface="Arial" pitchFamily="34" charset="0"/>
              </a:rPr>
              <a:t>(Bandas UNII).</a:t>
            </a:r>
            <a:r>
              <a:rPr lang="es-ES" sz="2800" b="1" i="1" dirty="0" smtClean="0">
                <a:solidFill>
                  <a:srgbClr val="00FFFF"/>
                </a:solidFill>
                <a:effectLst>
                  <a:outerShdw blurRad="38100" dist="38100" dir="2700000" algn="tl">
                    <a:srgbClr val="000000"/>
                  </a:outerShdw>
                </a:effectLst>
                <a:latin typeface="Arial" pitchFamily="34" charset="0"/>
              </a:rPr>
              <a:t> </a:t>
            </a:r>
          </a:p>
          <a:p>
            <a:pPr marL="0" indent="0" algn="just">
              <a:spcBef>
                <a:spcPct val="0"/>
              </a:spcBef>
              <a:defRPr/>
            </a:pPr>
            <a:r>
              <a:rPr lang="es-ES" sz="2800" b="1" i="1" dirty="0" smtClean="0">
                <a:effectLst>
                  <a:outerShdw blurRad="38100" dist="38100" dir="2700000" algn="tl">
                    <a:srgbClr val="000000"/>
                  </a:outerShdw>
                </a:effectLst>
                <a:latin typeface="Arial" pitchFamily="34" charset="0"/>
              </a:rPr>
              <a:t>Banda UNII. EEUU reguló x FCC,  asignó un ancho de banda de 300MHz (3 bloques de 100MHz.</a:t>
            </a:r>
          </a:p>
          <a:p>
            <a:pPr marL="0" indent="0" algn="just">
              <a:spcBef>
                <a:spcPct val="0"/>
              </a:spcBef>
              <a:defRPr/>
            </a:pPr>
            <a:r>
              <a:rPr lang="es-ES" sz="2800" b="1" i="1" dirty="0" smtClean="0">
                <a:solidFill>
                  <a:srgbClr val="00FFFF"/>
                </a:solidFill>
                <a:effectLst>
                  <a:outerShdw blurRad="38100" dist="38100" dir="2700000" algn="tl">
                    <a:srgbClr val="000000"/>
                  </a:outerShdw>
                </a:effectLst>
                <a:latin typeface="Arial" pitchFamily="34" charset="0"/>
              </a:rPr>
              <a:t>Total de canales :</a:t>
            </a:r>
          </a:p>
          <a:p>
            <a:pPr marL="3543300" lvl="8" indent="0" algn="just">
              <a:spcBef>
                <a:spcPct val="0"/>
              </a:spcBef>
              <a:defRPr/>
            </a:pPr>
            <a:r>
              <a:rPr lang="es-ES" sz="3200" b="1" i="1" dirty="0" smtClean="0">
                <a:effectLst>
                  <a:outerShdw blurRad="38100" dist="38100" dir="2700000" algn="tl">
                    <a:srgbClr val="000000"/>
                  </a:outerShdw>
                </a:effectLst>
                <a:latin typeface="Arial" pitchFamily="34" charset="0"/>
              </a:rPr>
              <a:t>EEUU :  12  </a:t>
            </a:r>
          </a:p>
          <a:p>
            <a:pPr marL="3543300" lvl="8" indent="0" algn="just">
              <a:spcBef>
                <a:spcPct val="0"/>
              </a:spcBef>
              <a:defRPr/>
            </a:pPr>
            <a:r>
              <a:rPr lang="es-ES" sz="3200" b="1" i="1" dirty="0" smtClean="0">
                <a:effectLst>
                  <a:outerShdw blurRad="38100" dist="38100" dir="2700000" algn="tl">
                    <a:srgbClr val="000000"/>
                  </a:outerShdw>
                </a:effectLst>
                <a:latin typeface="Arial" pitchFamily="34" charset="0"/>
              </a:rPr>
              <a:t>Europa 19.</a:t>
            </a:r>
            <a:r>
              <a:rPr lang="es-ES" b="1" i="1" dirty="0" smtClean="0">
                <a:solidFill>
                  <a:srgbClr val="00FFFF"/>
                </a:solidFill>
                <a:effectLst>
                  <a:outerShdw blurRad="38100" dist="38100" dir="2700000" algn="tl">
                    <a:srgbClr val="000000"/>
                  </a:outerShdw>
                </a:effectLst>
                <a:latin typeface="Arial" pitchFamily="34" charset="0"/>
              </a:rPr>
              <a:t>	</a:t>
            </a:r>
          </a:p>
        </p:txBody>
      </p:sp>
      <p:sp>
        <p:nvSpPr>
          <p:cNvPr id="70660" name="Rectangle 4"/>
          <p:cNvSpPr>
            <a:spLocks noChangeArrowheads="1"/>
          </p:cNvSpPr>
          <p:nvPr/>
        </p:nvSpPr>
        <p:spPr bwMode="auto">
          <a:xfrm>
            <a:off x="1512888" y="1482725"/>
            <a:ext cx="9144000" cy="0"/>
          </a:xfrm>
          <a:prstGeom prst="rect">
            <a:avLst/>
          </a:prstGeom>
          <a:noFill/>
          <a:ln w="9525">
            <a:noFill/>
            <a:miter lim="800000"/>
            <a:headEnd/>
            <a:tailEnd/>
          </a:ln>
        </p:spPr>
        <p:txBody>
          <a:bodyPr>
            <a:spAutoFit/>
          </a:bodyPr>
          <a:lstStyle/>
          <a:p>
            <a:pPr algn="l">
              <a:buFontTx/>
              <a:buNone/>
            </a:pPr>
            <a:endParaRPr lang="es-ES" b="0" i="0">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3410"/>
                                        </p:tgtEl>
                                        <p:attrNameLst>
                                          <p:attrName>style.visibility</p:attrName>
                                        </p:attrNameLst>
                                      </p:cBhvr>
                                      <p:to>
                                        <p:strVal val="visible"/>
                                      </p:to>
                                    </p:set>
                                    <p:animEffect transition="in" filter="fade">
                                      <p:cBhvr>
                                        <p:cTn id="7" dur="500"/>
                                        <p:tgtEl>
                                          <p:spTgt spid="2734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3411">
                                            <p:bg/>
                                          </p:spTgt>
                                        </p:tgtEl>
                                        <p:attrNameLst>
                                          <p:attrName>style.visibility</p:attrName>
                                        </p:attrNameLst>
                                      </p:cBhvr>
                                      <p:to>
                                        <p:strVal val="visible"/>
                                      </p:to>
                                    </p:set>
                                    <p:animEffect transition="in" filter="fade">
                                      <p:cBhvr>
                                        <p:cTn id="12" dur="500"/>
                                        <p:tgtEl>
                                          <p:spTgt spid="273411">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3411">
                                            <p:txEl>
                                              <p:pRg st="0" end="0"/>
                                            </p:txEl>
                                          </p:spTgt>
                                        </p:tgtEl>
                                        <p:attrNameLst>
                                          <p:attrName>style.visibility</p:attrName>
                                        </p:attrNameLst>
                                      </p:cBhvr>
                                      <p:to>
                                        <p:strVal val="visible"/>
                                      </p:to>
                                    </p:set>
                                    <p:animEffect transition="in" filter="fade">
                                      <p:cBhvr>
                                        <p:cTn id="17" dur="500"/>
                                        <p:tgtEl>
                                          <p:spTgt spid="2734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3411">
                                            <p:txEl>
                                              <p:pRg st="1" end="1"/>
                                            </p:txEl>
                                          </p:spTgt>
                                        </p:tgtEl>
                                        <p:attrNameLst>
                                          <p:attrName>style.visibility</p:attrName>
                                        </p:attrNameLst>
                                      </p:cBhvr>
                                      <p:to>
                                        <p:strVal val="visible"/>
                                      </p:to>
                                    </p:set>
                                    <p:animEffect transition="in" filter="fade">
                                      <p:cBhvr>
                                        <p:cTn id="22" dur="500"/>
                                        <p:tgtEl>
                                          <p:spTgt spid="27341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3411">
                                            <p:txEl>
                                              <p:pRg st="2" end="2"/>
                                            </p:txEl>
                                          </p:spTgt>
                                        </p:tgtEl>
                                        <p:attrNameLst>
                                          <p:attrName>style.visibility</p:attrName>
                                        </p:attrNameLst>
                                      </p:cBhvr>
                                      <p:to>
                                        <p:strVal val="visible"/>
                                      </p:to>
                                    </p:set>
                                    <p:animEffect transition="in" filter="fade">
                                      <p:cBhvr>
                                        <p:cTn id="27" dur="500"/>
                                        <p:tgtEl>
                                          <p:spTgt spid="27341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73411">
                                            <p:txEl>
                                              <p:pRg st="3" end="3"/>
                                            </p:txEl>
                                          </p:spTgt>
                                        </p:tgtEl>
                                        <p:attrNameLst>
                                          <p:attrName>style.visibility</p:attrName>
                                        </p:attrNameLst>
                                      </p:cBhvr>
                                      <p:to>
                                        <p:strVal val="visible"/>
                                      </p:to>
                                    </p:set>
                                    <p:animEffect transition="in" filter="fade">
                                      <p:cBhvr>
                                        <p:cTn id="32" dur="500"/>
                                        <p:tgtEl>
                                          <p:spTgt spid="273411">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3411">
                                            <p:txEl>
                                              <p:pRg st="4" end="4"/>
                                            </p:txEl>
                                          </p:spTgt>
                                        </p:tgtEl>
                                        <p:attrNameLst>
                                          <p:attrName>style.visibility</p:attrName>
                                        </p:attrNameLst>
                                      </p:cBhvr>
                                      <p:to>
                                        <p:strVal val="visible"/>
                                      </p:to>
                                    </p:set>
                                    <p:animEffect transition="in" filter="fade">
                                      <p:cBhvr>
                                        <p:cTn id="37" dur="500"/>
                                        <p:tgtEl>
                                          <p:spTgt spid="273411">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73411">
                                            <p:txEl>
                                              <p:pRg st="5" end="5"/>
                                            </p:txEl>
                                          </p:spTgt>
                                        </p:tgtEl>
                                        <p:attrNameLst>
                                          <p:attrName>style.visibility</p:attrName>
                                        </p:attrNameLst>
                                      </p:cBhvr>
                                      <p:to>
                                        <p:strVal val="visible"/>
                                      </p:to>
                                    </p:set>
                                    <p:animEffect transition="in" filter="fade">
                                      <p:cBhvr>
                                        <p:cTn id="42" dur="500"/>
                                        <p:tgtEl>
                                          <p:spTgt spid="273411">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73411">
                                            <p:txEl>
                                              <p:pRg st="6" end="6"/>
                                            </p:txEl>
                                          </p:spTgt>
                                        </p:tgtEl>
                                        <p:attrNameLst>
                                          <p:attrName>style.visibility</p:attrName>
                                        </p:attrNameLst>
                                      </p:cBhvr>
                                      <p:to>
                                        <p:strVal val="visible"/>
                                      </p:to>
                                    </p:set>
                                    <p:animEffect transition="in" filter="fade">
                                      <p:cBhvr>
                                        <p:cTn id="47" dur="500"/>
                                        <p:tgtEl>
                                          <p:spTgt spid="273411">
                                            <p:txEl>
                                              <p:pRg st="6" end="6"/>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73411">
                                            <p:txEl>
                                              <p:pRg st="7" end="7"/>
                                            </p:txEl>
                                          </p:spTgt>
                                        </p:tgtEl>
                                        <p:attrNameLst>
                                          <p:attrName>style.visibility</p:attrName>
                                        </p:attrNameLst>
                                      </p:cBhvr>
                                      <p:to>
                                        <p:strVal val="visible"/>
                                      </p:to>
                                    </p:set>
                                    <p:animEffect transition="in" filter="fade">
                                      <p:cBhvr>
                                        <p:cTn id="50" dur="500"/>
                                        <p:tgtEl>
                                          <p:spTgt spid="273411">
                                            <p:txEl>
                                              <p:pRg st="7" end="7"/>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73411">
                                            <p:txEl>
                                              <p:pRg st="8" end="8"/>
                                            </p:txEl>
                                          </p:spTgt>
                                        </p:tgtEl>
                                        <p:attrNameLst>
                                          <p:attrName>style.visibility</p:attrName>
                                        </p:attrNameLst>
                                      </p:cBhvr>
                                      <p:to>
                                        <p:strVal val="visible"/>
                                      </p:to>
                                    </p:set>
                                    <p:animEffect transition="in" filter="fade">
                                      <p:cBhvr>
                                        <p:cTn id="53" dur="500"/>
                                        <p:tgtEl>
                                          <p:spTgt spid="2734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0" grpId="0" animBg="1"/>
      <p:bldP spid="273411" grpId="0" build="p"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a:xfrm>
            <a:off x="457200" y="304800"/>
            <a:ext cx="8486775" cy="685800"/>
          </a:xfrm>
          <a:solidFill>
            <a:schemeClr val="bg1"/>
          </a:solidFill>
          <a:ln w="76200" cap="flat">
            <a:solidFill>
              <a:srgbClr val="008000"/>
            </a:solidFill>
          </a:ln>
        </p:spPr>
        <p:txBody>
          <a:bodyPr/>
          <a:lstStyle/>
          <a:p>
            <a:pPr>
              <a:defRPr/>
            </a:pPr>
            <a:r>
              <a:rPr lang="en-US" sz="3600" b="1" i="1" dirty="0" smtClean="0">
                <a:solidFill>
                  <a:schemeClr val="accent6">
                    <a:lumMod val="10000"/>
                    <a:lumOff val="90000"/>
                  </a:schemeClr>
                </a:solidFill>
                <a:effectLst>
                  <a:outerShdw blurRad="38100" dist="38100" dir="2700000" algn="tl">
                    <a:srgbClr val="000000"/>
                  </a:outerShdw>
                </a:effectLst>
                <a:latin typeface="Arial" pitchFamily="34" charset="0"/>
              </a:rPr>
              <a:t>IEEE802.11a - Características </a:t>
            </a:r>
            <a:endParaRPr lang="es-AR" sz="3600" b="1" i="1" dirty="0" smtClean="0">
              <a:solidFill>
                <a:schemeClr val="accent6">
                  <a:lumMod val="10000"/>
                  <a:lumOff val="90000"/>
                </a:schemeClr>
              </a:solidFill>
              <a:effectLst>
                <a:outerShdw blurRad="38100" dist="38100" dir="2700000" algn="tl">
                  <a:srgbClr val="000000"/>
                </a:outerShdw>
              </a:effectLst>
              <a:latin typeface="Arial" pitchFamily="34" charset="0"/>
            </a:endParaRPr>
          </a:p>
        </p:txBody>
      </p:sp>
      <p:sp>
        <p:nvSpPr>
          <p:cNvPr id="358403" name="Rectangle 3"/>
          <p:cNvSpPr>
            <a:spLocks noGrp="1" noChangeArrowheads="1"/>
          </p:cNvSpPr>
          <p:nvPr>
            <p:ph type="body" idx="1"/>
          </p:nvPr>
        </p:nvSpPr>
        <p:spPr>
          <a:xfrm>
            <a:off x="228600" y="1143000"/>
            <a:ext cx="8915400" cy="5486400"/>
          </a:xfrm>
          <a:solidFill>
            <a:schemeClr val="accent2"/>
          </a:solidFill>
          <a:ln w="57150" cap="flat">
            <a:solidFill>
              <a:schemeClr val="tx1"/>
            </a:solidFill>
          </a:ln>
        </p:spPr>
        <p:txBody>
          <a:bodyPr anchor="ctr"/>
          <a:lstStyle/>
          <a:p>
            <a:pPr marL="0" indent="0" algn="just">
              <a:spcBef>
                <a:spcPct val="0"/>
              </a:spcBef>
              <a:buFontTx/>
              <a:buNone/>
            </a:pPr>
            <a:r>
              <a:rPr lang="es-AR" sz="2400" b="1" i="1" dirty="0" smtClean="0">
                <a:solidFill>
                  <a:schemeClr val="accent6">
                    <a:lumMod val="10000"/>
                    <a:lumOff val="90000"/>
                  </a:schemeClr>
                </a:solidFill>
                <a:effectLst>
                  <a:outerShdw blurRad="38100" dist="38100" dir="2700000" algn="tl">
                    <a:srgbClr val="000000"/>
                  </a:outerShdw>
                </a:effectLst>
                <a:latin typeface="Arial" charset="0"/>
              </a:rPr>
              <a:t>UNII </a:t>
            </a:r>
            <a:r>
              <a:rPr lang="es-AR" sz="2000" b="1" i="1" dirty="0" smtClean="0">
                <a:solidFill>
                  <a:schemeClr val="accent6">
                    <a:lumMod val="10000"/>
                    <a:lumOff val="90000"/>
                  </a:schemeClr>
                </a:solidFill>
                <a:effectLst>
                  <a:outerShdw blurRad="38100" dist="38100" dir="2700000" algn="tl">
                    <a:srgbClr val="000000"/>
                  </a:outerShdw>
                </a:effectLst>
                <a:latin typeface="Arial" charset="0"/>
              </a:rPr>
              <a:t>(</a:t>
            </a:r>
            <a:r>
              <a:rPr lang="es-ES" sz="1800" b="1" i="1" dirty="0" err="1" smtClean="0">
                <a:solidFill>
                  <a:schemeClr val="accent6">
                    <a:lumMod val="10000"/>
                    <a:lumOff val="90000"/>
                  </a:schemeClr>
                </a:solidFill>
                <a:effectLst>
                  <a:outerShdw blurRad="38100" dist="38100" dir="2700000" algn="tl">
                    <a:srgbClr val="000000"/>
                  </a:outerShdw>
                </a:effectLst>
                <a:latin typeface="Arial" charset="0"/>
              </a:rPr>
              <a:t>Unlicensed</a:t>
            </a:r>
            <a:r>
              <a:rPr lang="es-ES" sz="1800" b="1" i="1" dirty="0" smtClean="0">
                <a:solidFill>
                  <a:schemeClr val="accent6">
                    <a:lumMod val="10000"/>
                    <a:lumOff val="90000"/>
                  </a:schemeClr>
                </a:solidFill>
                <a:effectLst>
                  <a:outerShdw blurRad="38100" dist="38100" dir="2700000" algn="tl">
                    <a:srgbClr val="000000"/>
                  </a:outerShdw>
                </a:effectLst>
                <a:latin typeface="Arial" charset="0"/>
              </a:rPr>
              <a:t> </a:t>
            </a:r>
            <a:r>
              <a:rPr lang="es-ES" sz="1800" b="1" i="1" dirty="0" err="1" smtClean="0">
                <a:solidFill>
                  <a:schemeClr val="accent6">
                    <a:lumMod val="10000"/>
                    <a:lumOff val="90000"/>
                  </a:schemeClr>
                </a:solidFill>
                <a:effectLst>
                  <a:outerShdw blurRad="38100" dist="38100" dir="2700000" algn="tl">
                    <a:srgbClr val="000000"/>
                  </a:outerShdw>
                </a:effectLst>
                <a:latin typeface="Arial" charset="0"/>
              </a:rPr>
              <a:t>National</a:t>
            </a:r>
            <a:r>
              <a:rPr lang="es-ES" sz="1800" b="1" i="1" dirty="0" smtClean="0">
                <a:solidFill>
                  <a:schemeClr val="accent6">
                    <a:lumMod val="10000"/>
                    <a:lumOff val="90000"/>
                  </a:schemeClr>
                </a:solidFill>
                <a:effectLst>
                  <a:outerShdw blurRad="38100" dist="38100" dir="2700000" algn="tl">
                    <a:srgbClr val="000000"/>
                  </a:outerShdw>
                </a:effectLst>
                <a:latin typeface="Arial" charset="0"/>
              </a:rPr>
              <a:t> </a:t>
            </a:r>
            <a:r>
              <a:rPr lang="es-ES" sz="1800" b="1" i="1" dirty="0" err="1" smtClean="0">
                <a:solidFill>
                  <a:schemeClr val="accent6">
                    <a:lumMod val="10000"/>
                    <a:lumOff val="90000"/>
                  </a:schemeClr>
                </a:solidFill>
                <a:effectLst>
                  <a:outerShdw blurRad="38100" dist="38100" dir="2700000" algn="tl">
                    <a:srgbClr val="000000"/>
                  </a:outerShdw>
                </a:effectLst>
                <a:latin typeface="Arial" charset="0"/>
              </a:rPr>
              <a:t>Information</a:t>
            </a:r>
            <a:r>
              <a:rPr lang="es-ES" sz="1800" b="1" i="1" dirty="0" smtClean="0">
                <a:solidFill>
                  <a:schemeClr val="accent6">
                    <a:lumMod val="10000"/>
                    <a:lumOff val="90000"/>
                  </a:schemeClr>
                </a:solidFill>
                <a:effectLst>
                  <a:outerShdw blurRad="38100" dist="38100" dir="2700000" algn="tl">
                    <a:srgbClr val="000000"/>
                  </a:outerShdw>
                </a:effectLst>
                <a:latin typeface="Arial" charset="0"/>
              </a:rPr>
              <a:t> </a:t>
            </a:r>
            <a:r>
              <a:rPr lang="es-ES" sz="1800" b="1" i="1" dirty="0" err="1" smtClean="0">
                <a:solidFill>
                  <a:schemeClr val="accent6">
                    <a:lumMod val="10000"/>
                    <a:lumOff val="90000"/>
                  </a:schemeClr>
                </a:solidFill>
                <a:effectLst>
                  <a:outerShdw blurRad="38100" dist="38100" dir="2700000" algn="tl">
                    <a:srgbClr val="000000"/>
                  </a:outerShdw>
                </a:effectLst>
                <a:latin typeface="Arial" charset="0"/>
              </a:rPr>
              <a:t>Infrastructure</a:t>
            </a:r>
            <a:r>
              <a:rPr lang="es-ES" sz="2000" b="1" i="1" dirty="0" smtClean="0">
                <a:solidFill>
                  <a:schemeClr val="accent6">
                    <a:lumMod val="10000"/>
                    <a:lumOff val="90000"/>
                  </a:schemeClr>
                </a:solidFill>
                <a:effectLst>
                  <a:outerShdw blurRad="38100" dist="38100" dir="2700000" algn="tl">
                    <a:srgbClr val="000000"/>
                  </a:outerShdw>
                </a:effectLst>
                <a:latin typeface="Arial" charset="0"/>
              </a:rPr>
              <a:t>)</a:t>
            </a:r>
            <a:r>
              <a:rPr lang="es-ES" dirty="0" smtClean="0">
                <a:solidFill>
                  <a:schemeClr val="accent6">
                    <a:lumMod val="10000"/>
                    <a:lumOff val="90000"/>
                  </a:schemeClr>
                </a:solidFill>
              </a:rPr>
              <a:t> </a:t>
            </a:r>
            <a:r>
              <a:rPr lang="es-AR" sz="2400" b="1" i="1" dirty="0" smtClean="0">
                <a:solidFill>
                  <a:schemeClr val="accent6">
                    <a:lumMod val="10000"/>
                    <a:lumOff val="90000"/>
                  </a:schemeClr>
                </a:solidFill>
                <a:effectLst>
                  <a:outerShdw blurRad="38100" dist="38100" dir="2700000" algn="tl">
                    <a:srgbClr val="000000"/>
                  </a:outerShdw>
                </a:effectLst>
                <a:latin typeface="Arial" charset="0"/>
              </a:rPr>
              <a:t>de 5 Ghz</a:t>
            </a:r>
            <a:r>
              <a:rPr lang="es-AR" sz="2400" b="1" i="1" dirty="0">
                <a:solidFill>
                  <a:schemeClr val="accent6">
                    <a:lumMod val="10000"/>
                    <a:lumOff val="90000"/>
                  </a:schemeClr>
                </a:solidFill>
                <a:effectLst>
                  <a:outerShdw blurRad="38100" dist="38100" dir="2700000" algn="tl">
                    <a:srgbClr val="000000"/>
                  </a:outerShdw>
                </a:effectLst>
                <a:latin typeface="Arial" charset="0"/>
              </a:rPr>
              <a:t>.</a:t>
            </a:r>
            <a:endParaRPr lang="es-AR" sz="2400" b="1" i="1" dirty="0" smtClean="0">
              <a:solidFill>
                <a:schemeClr val="accent6">
                  <a:lumMod val="10000"/>
                  <a:lumOff val="90000"/>
                </a:schemeClr>
              </a:solidFill>
              <a:effectLst>
                <a:outerShdw blurRad="38100" dist="38100" dir="2700000" algn="tl">
                  <a:srgbClr val="000000"/>
                </a:outerShdw>
              </a:effectLst>
              <a:latin typeface="Arial" charset="0"/>
            </a:endParaRPr>
          </a:p>
          <a:p>
            <a:pPr marL="0" indent="0" algn="just">
              <a:spcBef>
                <a:spcPct val="0"/>
              </a:spcBef>
              <a:buFontTx/>
              <a:buNone/>
            </a:pPr>
            <a:r>
              <a:rPr lang="es-AR" sz="2400" b="1" i="1" dirty="0" smtClean="0">
                <a:solidFill>
                  <a:srgbClr val="00FFFF"/>
                </a:solidFill>
                <a:effectLst>
                  <a:outerShdw blurRad="38100" dist="38100" dir="2700000" algn="tl">
                    <a:srgbClr val="000000"/>
                  </a:outerShdw>
                </a:effectLst>
                <a:latin typeface="Arial" charset="0"/>
              </a:rPr>
              <a:t>Las bandas UNII se dividen en tres :</a:t>
            </a:r>
          </a:p>
          <a:p>
            <a:pPr marL="0" indent="0" algn="just">
              <a:spcBef>
                <a:spcPct val="0"/>
              </a:spcBef>
            </a:pPr>
            <a:r>
              <a:rPr lang="es-AR" sz="2400" b="1" i="1" dirty="0" smtClean="0">
                <a:effectLst>
                  <a:outerShdw blurRad="38100" dist="38100" dir="2700000" algn="tl">
                    <a:srgbClr val="000000"/>
                  </a:outerShdw>
                </a:effectLst>
                <a:latin typeface="Arial" charset="0"/>
              </a:rPr>
              <a:t>UNII-1: LAN (indoor) </a:t>
            </a:r>
            <a:r>
              <a:rPr lang="es-AR" sz="2400" b="1" i="1" dirty="0" smtClean="0">
                <a:solidFill>
                  <a:srgbClr val="00FFFF"/>
                </a:solidFill>
                <a:effectLst>
                  <a:outerShdw blurRad="38100" dist="38100" dir="2700000" algn="tl">
                    <a:srgbClr val="000000"/>
                  </a:outerShdw>
                </a:effectLst>
                <a:latin typeface="Arial" charset="0"/>
              </a:rPr>
              <a:t>-/ Antena Fija</a:t>
            </a:r>
          </a:p>
          <a:p>
            <a:pPr marL="2570163" lvl="3" indent="-4763" algn="just">
              <a:spcBef>
                <a:spcPct val="0"/>
              </a:spcBef>
              <a:buFontTx/>
              <a:buNone/>
            </a:pPr>
            <a:r>
              <a:rPr lang="es-AR" sz="2400" b="1" i="1" dirty="0" smtClean="0">
                <a:solidFill>
                  <a:srgbClr val="00FFFF"/>
                </a:solidFill>
                <a:effectLst>
                  <a:outerShdw blurRad="38100" dist="38100" dir="2700000" algn="tl">
                    <a:srgbClr val="000000"/>
                  </a:outerShdw>
                </a:effectLst>
                <a:latin typeface="Arial" charset="0"/>
              </a:rPr>
              <a:t>5.15 a 5.25 GHz - 4 canales</a:t>
            </a:r>
            <a:r>
              <a:rPr lang="es-AR" sz="1800" b="1" i="1" dirty="0" smtClean="0">
                <a:solidFill>
                  <a:srgbClr val="00FFFF"/>
                </a:solidFill>
                <a:effectLst>
                  <a:outerShdw blurRad="38100" dist="38100" dir="2700000" algn="tl">
                    <a:srgbClr val="000000"/>
                  </a:outerShdw>
                </a:effectLst>
                <a:latin typeface="Arial" charset="0"/>
              </a:rPr>
              <a:t> .</a:t>
            </a:r>
          </a:p>
          <a:p>
            <a:pPr marL="0" indent="0" algn="just">
              <a:spcBef>
                <a:spcPct val="0"/>
              </a:spcBef>
            </a:pPr>
            <a:r>
              <a:rPr lang="es-AR" sz="2400" b="1" i="1" dirty="0" smtClean="0">
                <a:effectLst>
                  <a:outerShdw blurRad="38100" dist="38100" dir="2700000" algn="tl">
                    <a:srgbClr val="000000"/>
                  </a:outerShdw>
                </a:effectLst>
                <a:latin typeface="Arial" charset="0"/>
              </a:rPr>
              <a:t>UNII-2: LAN/MAN </a:t>
            </a:r>
            <a:r>
              <a:rPr lang="es-AR" sz="2400" b="1" i="1" dirty="0" smtClean="0">
                <a:solidFill>
                  <a:srgbClr val="00FFFF"/>
                </a:solidFill>
                <a:effectLst>
                  <a:outerShdw blurRad="38100" dist="38100" dir="2700000" algn="tl">
                    <a:srgbClr val="000000"/>
                  </a:outerShdw>
                </a:effectLst>
                <a:latin typeface="Arial" charset="0"/>
              </a:rPr>
              <a:t>- (</a:t>
            </a:r>
            <a:r>
              <a:rPr lang="es-AR" sz="2400" b="1" i="1" dirty="0" err="1" smtClean="0">
                <a:solidFill>
                  <a:srgbClr val="00FFFF"/>
                </a:solidFill>
                <a:effectLst>
                  <a:outerShdw blurRad="38100" dist="38100" dir="2700000" algn="tl">
                    <a:srgbClr val="000000"/>
                  </a:outerShdw>
                </a:effectLst>
                <a:latin typeface="Arial" charset="0"/>
              </a:rPr>
              <a:t>indoor-Outdor</a:t>
            </a:r>
            <a:r>
              <a:rPr lang="es-AR" sz="2400" b="1" i="1" dirty="0" smtClean="0">
                <a:solidFill>
                  <a:srgbClr val="00FFFF"/>
                </a:solidFill>
                <a:effectLst>
                  <a:outerShdw blurRad="38100" dist="38100" dir="2700000" algn="tl">
                    <a:srgbClr val="000000"/>
                  </a:outerShdw>
                </a:effectLst>
                <a:latin typeface="Arial" charset="0"/>
              </a:rPr>
              <a:t>) - Antena Fija o Remota</a:t>
            </a:r>
          </a:p>
          <a:p>
            <a:pPr marL="2570163" lvl="3" indent="-4763" algn="just">
              <a:spcBef>
                <a:spcPct val="0"/>
              </a:spcBef>
              <a:buFontTx/>
              <a:buNone/>
            </a:pPr>
            <a:r>
              <a:rPr lang="es-AR" sz="2400" b="1" i="1" dirty="0" smtClean="0">
                <a:solidFill>
                  <a:srgbClr val="00FFFF"/>
                </a:solidFill>
                <a:effectLst>
                  <a:outerShdw blurRad="38100" dist="38100" dir="2700000" algn="tl">
                    <a:srgbClr val="000000"/>
                  </a:outerShdw>
                </a:effectLst>
                <a:latin typeface="Arial" charset="0"/>
              </a:rPr>
              <a:t>5.25 a 5.35 Ghz -  4 canales</a:t>
            </a:r>
          </a:p>
          <a:p>
            <a:pPr marL="0" indent="0" algn="just">
              <a:spcBef>
                <a:spcPct val="0"/>
              </a:spcBef>
            </a:pPr>
            <a:r>
              <a:rPr lang="es-AR" sz="2400" b="1" i="1" dirty="0" smtClean="0">
                <a:effectLst>
                  <a:outerShdw blurRad="38100" dist="38100" dir="2700000" algn="tl">
                    <a:srgbClr val="000000"/>
                  </a:outerShdw>
                </a:effectLst>
                <a:latin typeface="Arial" charset="0"/>
              </a:rPr>
              <a:t>UNII-3: Uso externo solamente </a:t>
            </a:r>
          </a:p>
          <a:p>
            <a:pPr marL="2570163" lvl="3" indent="-4763" algn="just">
              <a:spcBef>
                <a:spcPct val="0"/>
              </a:spcBef>
              <a:buFontTx/>
              <a:buNone/>
            </a:pPr>
            <a:r>
              <a:rPr lang="es-AR" sz="2400" b="1" i="1" dirty="0" smtClean="0">
                <a:solidFill>
                  <a:srgbClr val="00FFFF"/>
                </a:solidFill>
                <a:effectLst>
                  <a:outerShdw blurRad="38100" dist="38100" dir="2700000" algn="tl">
                    <a:srgbClr val="000000"/>
                  </a:outerShdw>
                </a:effectLst>
                <a:latin typeface="Arial" charset="0"/>
              </a:rPr>
              <a:t>5.725 a 5.825 Ghz -  4 canales   (USA)</a:t>
            </a:r>
          </a:p>
          <a:p>
            <a:pPr marL="2570163" lvl="3" indent="-4763" algn="just">
              <a:spcBef>
                <a:spcPct val="0"/>
              </a:spcBef>
              <a:buFontTx/>
              <a:buNone/>
            </a:pPr>
            <a:r>
              <a:rPr lang="es-AR" sz="2400" b="1" i="1" dirty="0" smtClean="0">
                <a:solidFill>
                  <a:srgbClr val="00FFFF"/>
                </a:solidFill>
                <a:effectLst>
                  <a:outerShdw blurRad="38100" dist="38100" dir="2700000" algn="tl">
                    <a:srgbClr val="000000"/>
                  </a:outerShdw>
                </a:effectLst>
                <a:latin typeface="Arial" charset="0"/>
              </a:rPr>
              <a:t>5.470 a 5.725 Ghz - 11 Canales (Europa)</a:t>
            </a:r>
          </a:p>
          <a:p>
            <a:pPr marL="0" indent="0" algn="just">
              <a:spcBef>
                <a:spcPct val="0"/>
              </a:spcBef>
              <a:buFontTx/>
              <a:buNone/>
            </a:pPr>
            <a:r>
              <a:rPr lang="es-AR" sz="2400" b="1" i="1" dirty="0" smtClean="0">
                <a:effectLst>
                  <a:outerShdw blurRad="38100" dist="38100" dir="2700000" algn="tl">
                    <a:srgbClr val="000000"/>
                  </a:outerShdw>
                </a:effectLst>
                <a:latin typeface="Arial" charset="0"/>
              </a:rPr>
              <a:t>La cantidad de canales depende de la norma</a:t>
            </a:r>
            <a:r>
              <a:rPr lang="es-MX" sz="2400" b="1" i="1" dirty="0" smtClean="0">
                <a:effectLst>
                  <a:outerShdw blurRad="38100" dist="38100" dir="2700000" algn="tl">
                    <a:srgbClr val="000000"/>
                  </a:outerShdw>
                </a:effectLst>
                <a:latin typeface="Arial" charset="0"/>
              </a:rPr>
              <a:t> :</a:t>
            </a:r>
            <a:endParaRPr lang="es-AR" sz="2400" b="1" i="1" dirty="0" smtClean="0">
              <a:effectLst>
                <a:outerShdw blurRad="38100" dist="38100" dir="2700000" algn="tl">
                  <a:srgbClr val="000000"/>
                </a:outerShdw>
              </a:effectLst>
              <a:latin typeface="Arial" charset="0"/>
            </a:endParaRPr>
          </a:p>
          <a:p>
            <a:pPr marL="0" lvl="1" indent="0" algn="just">
              <a:spcBef>
                <a:spcPct val="0"/>
              </a:spcBef>
            </a:pPr>
            <a:r>
              <a:rPr lang="es-AR" sz="2000" b="1" i="1" dirty="0" smtClean="0">
                <a:solidFill>
                  <a:srgbClr val="00FFFF"/>
                </a:solidFill>
                <a:effectLst>
                  <a:outerShdw blurRad="38100" dist="38100" dir="2700000" algn="tl">
                    <a:srgbClr val="000000"/>
                  </a:outerShdw>
                </a:effectLst>
                <a:latin typeface="Arial" charset="0"/>
              </a:rPr>
              <a:t>US total 12 canales - 4 canales por banda</a:t>
            </a:r>
          </a:p>
          <a:p>
            <a:pPr marL="0" lvl="1" indent="0" algn="just">
              <a:spcBef>
                <a:spcPct val="0"/>
              </a:spcBef>
            </a:pPr>
            <a:r>
              <a:rPr lang="es-AR" sz="2000" b="1" i="1" dirty="0" smtClean="0">
                <a:solidFill>
                  <a:srgbClr val="00FFFF"/>
                </a:solidFill>
                <a:effectLst>
                  <a:outerShdw blurRad="38100" dist="38100" dir="2700000" algn="tl">
                    <a:srgbClr val="000000"/>
                  </a:outerShdw>
                </a:effectLst>
                <a:latin typeface="Arial" charset="0"/>
              </a:rPr>
              <a:t>Europea total 19 canales - 4 canales en bandas 1-2  </a:t>
            </a:r>
          </a:p>
          <a:p>
            <a:pPr marL="3314700" lvl="7" indent="0" algn="just">
              <a:spcBef>
                <a:spcPct val="0"/>
              </a:spcBef>
              <a:buNone/>
            </a:pPr>
            <a:r>
              <a:rPr lang="es-AR" sz="2400" b="1" i="1" dirty="0" smtClean="0">
                <a:solidFill>
                  <a:srgbClr val="00FFFF"/>
                </a:solidFill>
                <a:effectLst>
                  <a:outerShdw blurRad="38100" dist="38100" dir="2700000" algn="tl">
                    <a:srgbClr val="000000"/>
                  </a:outerShdw>
                </a:effectLst>
                <a:latin typeface="Arial" charset="0"/>
              </a:rPr>
              <a:t>11 canales en banda 3</a:t>
            </a:r>
          </a:p>
          <a:p>
            <a:pPr marL="0" lvl="1" indent="0" algn="just">
              <a:spcBef>
                <a:spcPct val="0"/>
              </a:spcBef>
            </a:pPr>
            <a:r>
              <a:rPr lang="es-AR" sz="2000" b="1" i="1" dirty="0" smtClean="0">
                <a:solidFill>
                  <a:srgbClr val="00FFFF"/>
                </a:solidFill>
                <a:effectLst>
                  <a:outerShdw blurRad="38100" dist="38100" dir="2700000" algn="tl">
                    <a:srgbClr val="000000"/>
                  </a:outerShdw>
                </a:effectLst>
                <a:latin typeface="Arial" charset="0"/>
              </a:rPr>
              <a:t>Varía la potencia máxima de cada banda.</a:t>
            </a:r>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8402"/>
                                        </p:tgtEl>
                                        <p:attrNameLst>
                                          <p:attrName>style.visibility</p:attrName>
                                        </p:attrNameLst>
                                      </p:cBhvr>
                                      <p:to>
                                        <p:strVal val="visible"/>
                                      </p:to>
                                    </p:set>
                                    <p:animEffect transition="in" filter="fade">
                                      <p:cBhvr>
                                        <p:cTn id="7" dur="500"/>
                                        <p:tgtEl>
                                          <p:spTgt spid="35840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58403">
                                            <p:bg/>
                                          </p:spTgt>
                                        </p:tgtEl>
                                        <p:attrNameLst>
                                          <p:attrName>style.visibility</p:attrName>
                                        </p:attrNameLst>
                                      </p:cBhvr>
                                      <p:to>
                                        <p:strVal val="visible"/>
                                      </p:to>
                                    </p:set>
                                    <p:animEffect transition="in" filter="randombar(horizontal)">
                                      <p:cBhvr>
                                        <p:cTn id="12" dur="500"/>
                                        <p:tgtEl>
                                          <p:spTgt spid="358403">
                                            <p:bg/>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58403">
                                            <p:txEl>
                                              <p:pRg st="0" end="0"/>
                                            </p:txEl>
                                          </p:spTgt>
                                        </p:tgtEl>
                                        <p:attrNameLst>
                                          <p:attrName>style.visibility</p:attrName>
                                        </p:attrNameLst>
                                      </p:cBhvr>
                                      <p:to>
                                        <p:strVal val="visible"/>
                                      </p:to>
                                    </p:set>
                                    <p:animEffect transition="in" filter="randombar(horizontal)">
                                      <p:cBhvr>
                                        <p:cTn id="17" dur="500"/>
                                        <p:tgtEl>
                                          <p:spTgt spid="35840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58403">
                                            <p:txEl>
                                              <p:pRg st="1" end="1"/>
                                            </p:txEl>
                                          </p:spTgt>
                                        </p:tgtEl>
                                        <p:attrNameLst>
                                          <p:attrName>style.visibility</p:attrName>
                                        </p:attrNameLst>
                                      </p:cBhvr>
                                      <p:to>
                                        <p:strVal val="visible"/>
                                      </p:to>
                                    </p:set>
                                    <p:animEffect transition="in" filter="randombar(horizontal)">
                                      <p:cBhvr>
                                        <p:cTn id="22" dur="500"/>
                                        <p:tgtEl>
                                          <p:spTgt spid="35840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58403">
                                            <p:txEl>
                                              <p:pRg st="2" end="2"/>
                                            </p:txEl>
                                          </p:spTgt>
                                        </p:tgtEl>
                                        <p:attrNameLst>
                                          <p:attrName>style.visibility</p:attrName>
                                        </p:attrNameLst>
                                      </p:cBhvr>
                                      <p:to>
                                        <p:strVal val="visible"/>
                                      </p:to>
                                    </p:set>
                                    <p:animEffect transition="in" filter="randombar(horizontal)">
                                      <p:cBhvr>
                                        <p:cTn id="27" dur="500"/>
                                        <p:tgtEl>
                                          <p:spTgt spid="358403">
                                            <p:txEl>
                                              <p:pRg st="2" end="2"/>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358403">
                                            <p:txEl>
                                              <p:pRg st="3" end="3"/>
                                            </p:txEl>
                                          </p:spTgt>
                                        </p:tgtEl>
                                        <p:attrNameLst>
                                          <p:attrName>style.visibility</p:attrName>
                                        </p:attrNameLst>
                                      </p:cBhvr>
                                      <p:to>
                                        <p:strVal val="visible"/>
                                      </p:to>
                                    </p:set>
                                    <p:animEffect transition="in" filter="randombar(horizontal)">
                                      <p:cBhvr>
                                        <p:cTn id="30" dur="500"/>
                                        <p:tgtEl>
                                          <p:spTgt spid="35840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358403">
                                            <p:txEl>
                                              <p:pRg st="4" end="4"/>
                                            </p:txEl>
                                          </p:spTgt>
                                        </p:tgtEl>
                                        <p:attrNameLst>
                                          <p:attrName>style.visibility</p:attrName>
                                        </p:attrNameLst>
                                      </p:cBhvr>
                                      <p:to>
                                        <p:strVal val="visible"/>
                                      </p:to>
                                    </p:set>
                                    <p:animEffect transition="in" filter="randombar(horizontal)">
                                      <p:cBhvr>
                                        <p:cTn id="35" dur="500"/>
                                        <p:tgtEl>
                                          <p:spTgt spid="358403">
                                            <p:txEl>
                                              <p:pRg st="4" end="4"/>
                                            </p:txEl>
                                          </p:spTgt>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358403">
                                            <p:txEl>
                                              <p:pRg st="5" end="5"/>
                                            </p:txEl>
                                          </p:spTgt>
                                        </p:tgtEl>
                                        <p:attrNameLst>
                                          <p:attrName>style.visibility</p:attrName>
                                        </p:attrNameLst>
                                      </p:cBhvr>
                                      <p:to>
                                        <p:strVal val="visible"/>
                                      </p:to>
                                    </p:set>
                                    <p:animEffect transition="in" filter="randombar(horizontal)">
                                      <p:cBhvr>
                                        <p:cTn id="38" dur="500"/>
                                        <p:tgtEl>
                                          <p:spTgt spid="35840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358403">
                                            <p:txEl>
                                              <p:pRg st="6" end="6"/>
                                            </p:txEl>
                                          </p:spTgt>
                                        </p:tgtEl>
                                        <p:attrNameLst>
                                          <p:attrName>style.visibility</p:attrName>
                                        </p:attrNameLst>
                                      </p:cBhvr>
                                      <p:to>
                                        <p:strVal val="visible"/>
                                      </p:to>
                                    </p:set>
                                    <p:animEffect transition="in" filter="randombar(horizontal)">
                                      <p:cBhvr>
                                        <p:cTn id="43" dur="500"/>
                                        <p:tgtEl>
                                          <p:spTgt spid="358403">
                                            <p:txEl>
                                              <p:pRg st="6" end="6"/>
                                            </p:txEl>
                                          </p:spTgt>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358403">
                                            <p:txEl>
                                              <p:pRg st="7" end="7"/>
                                            </p:txEl>
                                          </p:spTgt>
                                        </p:tgtEl>
                                        <p:attrNameLst>
                                          <p:attrName>style.visibility</p:attrName>
                                        </p:attrNameLst>
                                      </p:cBhvr>
                                      <p:to>
                                        <p:strVal val="visible"/>
                                      </p:to>
                                    </p:set>
                                    <p:animEffect transition="in" filter="randombar(horizontal)">
                                      <p:cBhvr>
                                        <p:cTn id="46" dur="500"/>
                                        <p:tgtEl>
                                          <p:spTgt spid="358403">
                                            <p:txEl>
                                              <p:pRg st="7" end="7"/>
                                            </p:txEl>
                                          </p:spTgt>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358403">
                                            <p:txEl>
                                              <p:pRg st="8" end="8"/>
                                            </p:txEl>
                                          </p:spTgt>
                                        </p:tgtEl>
                                        <p:attrNameLst>
                                          <p:attrName>style.visibility</p:attrName>
                                        </p:attrNameLst>
                                      </p:cBhvr>
                                      <p:to>
                                        <p:strVal val="visible"/>
                                      </p:to>
                                    </p:set>
                                    <p:animEffect transition="in" filter="randombar(horizontal)">
                                      <p:cBhvr>
                                        <p:cTn id="49" dur="500"/>
                                        <p:tgtEl>
                                          <p:spTgt spid="358403">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358403">
                                            <p:txEl>
                                              <p:pRg st="9" end="9"/>
                                            </p:txEl>
                                          </p:spTgt>
                                        </p:tgtEl>
                                        <p:attrNameLst>
                                          <p:attrName>style.visibility</p:attrName>
                                        </p:attrNameLst>
                                      </p:cBhvr>
                                      <p:to>
                                        <p:strVal val="visible"/>
                                      </p:to>
                                    </p:set>
                                    <p:animEffect transition="in" filter="randombar(horizontal)">
                                      <p:cBhvr>
                                        <p:cTn id="54" dur="500"/>
                                        <p:tgtEl>
                                          <p:spTgt spid="358403">
                                            <p:txEl>
                                              <p:pRg st="9" end="9"/>
                                            </p:txEl>
                                          </p:spTgt>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358403">
                                            <p:txEl>
                                              <p:pRg st="10" end="10"/>
                                            </p:txEl>
                                          </p:spTgt>
                                        </p:tgtEl>
                                        <p:attrNameLst>
                                          <p:attrName>style.visibility</p:attrName>
                                        </p:attrNameLst>
                                      </p:cBhvr>
                                      <p:to>
                                        <p:strVal val="visible"/>
                                      </p:to>
                                    </p:set>
                                    <p:animEffect transition="in" filter="randombar(horizontal)">
                                      <p:cBhvr>
                                        <p:cTn id="57" dur="500"/>
                                        <p:tgtEl>
                                          <p:spTgt spid="358403">
                                            <p:txEl>
                                              <p:pRg st="10" end="10"/>
                                            </p:txEl>
                                          </p:spTgt>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358403">
                                            <p:txEl>
                                              <p:pRg st="11" end="11"/>
                                            </p:txEl>
                                          </p:spTgt>
                                        </p:tgtEl>
                                        <p:attrNameLst>
                                          <p:attrName>style.visibility</p:attrName>
                                        </p:attrNameLst>
                                      </p:cBhvr>
                                      <p:to>
                                        <p:strVal val="visible"/>
                                      </p:to>
                                    </p:set>
                                    <p:animEffect transition="in" filter="randombar(horizontal)">
                                      <p:cBhvr>
                                        <p:cTn id="60" dur="500"/>
                                        <p:tgtEl>
                                          <p:spTgt spid="358403">
                                            <p:txEl>
                                              <p:pRg st="11" end="11"/>
                                            </p:txEl>
                                          </p:spTgt>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358403">
                                            <p:txEl>
                                              <p:pRg st="12" end="12"/>
                                            </p:txEl>
                                          </p:spTgt>
                                        </p:tgtEl>
                                        <p:attrNameLst>
                                          <p:attrName>style.visibility</p:attrName>
                                        </p:attrNameLst>
                                      </p:cBhvr>
                                      <p:to>
                                        <p:strVal val="visible"/>
                                      </p:to>
                                    </p:set>
                                    <p:animEffect transition="in" filter="randombar(horizontal)">
                                      <p:cBhvr>
                                        <p:cTn id="63" dur="500"/>
                                        <p:tgtEl>
                                          <p:spTgt spid="358403">
                                            <p:txEl>
                                              <p:pRg st="12" end="12"/>
                                            </p:txEl>
                                          </p:spTgt>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358403">
                                            <p:txEl>
                                              <p:pRg st="13" end="13"/>
                                            </p:txEl>
                                          </p:spTgt>
                                        </p:tgtEl>
                                        <p:attrNameLst>
                                          <p:attrName>style.visibility</p:attrName>
                                        </p:attrNameLst>
                                      </p:cBhvr>
                                      <p:to>
                                        <p:strVal val="visible"/>
                                      </p:to>
                                    </p:set>
                                    <p:animEffect transition="in" filter="randombar(horizontal)">
                                      <p:cBhvr>
                                        <p:cTn id="66" dur="500"/>
                                        <p:tgtEl>
                                          <p:spTgt spid="35840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2" grpId="0" animBg="1"/>
      <p:bldP spid="358403" grpId="0" build="p"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819894" y="0"/>
            <a:ext cx="8305800" cy="685800"/>
          </a:xfrm>
          <a:solidFill>
            <a:schemeClr val="bg1"/>
          </a:solidFill>
          <a:ln w="76200" cap="flat">
            <a:solidFill>
              <a:srgbClr val="008000"/>
            </a:solidFill>
          </a:ln>
        </p:spPr>
        <p:txBody>
          <a:bodyPr/>
          <a:lstStyle/>
          <a:p>
            <a:pPr>
              <a:defRPr/>
            </a:pPr>
            <a:r>
              <a:rPr lang="en-US" sz="3600" b="1" i="1" dirty="0" smtClean="0">
                <a:solidFill>
                  <a:schemeClr val="accent1"/>
                </a:solidFill>
                <a:effectLst>
                  <a:outerShdw blurRad="38100" dist="38100" dir="2700000" algn="tl">
                    <a:srgbClr val="000000"/>
                  </a:outerShdw>
                </a:effectLst>
                <a:latin typeface="Arial" pitchFamily="34" charset="0"/>
              </a:rPr>
              <a:t>IEEE802.11a – Características</a:t>
            </a:r>
            <a:endParaRPr lang="es-AR" sz="3600" b="1" i="1" dirty="0" smtClean="0">
              <a:solidFill>
                <a:schemeClr val="accent1"/>
              </a:solidFill>
              <a:effectLst>
                <a:outerShdw blurRad="38100" dist="38100" dir="2700000" algn="tl">
                  <a:srgbClr val="000000"/>
                </a:outerShdw>
              </a:effectLst>
              <a:latin typeface="Arial" pitchFamily="34" charset="0"/>
            </a:endParaRPr>
          </a:p>
        </p:txBody>
      </p:sp>
      <p:sp>
        <p:nvSpPr>
          <p:cNvPr id="359427" name="Rectangle 3"/>
          <p:cNvSpPr>
            <a:spLocks noGrp="1" noChangeArrowheads="1"/>
          </p:cNvSpPr>
          <p:nvPr>
            <p:ph type="body" idx="1"/>
          </p:nvPr>
        </p:nvSpPr>
        <p:spPr>
          <a:xfrm>
            <a:off x="0" y="836712"/>
            <a:ext cx="9144000" cy="6021288"/>
          </a:xfrm>
          <a:solidFill>
            <a:schemeClr val="accent2"/>
          </a:solidFill>
          <a:ln w="57150" cap="flat">
            <a:solidFill>
              <a:schemeClr val="tx1"/>
            </a:solidFill>
          </a:ln>
        </p:spPr>
        <p:txBody>
          <a:bodyPr anchor="ctr"/>
          <a:lstStyle/>
          <a:p>
            <a:pPr marL="0" indent="0" algn="just">
              <a:spcBef>
                <a:spcPct val="0"/>
              </a:spcBef>
            </a:pPr>
            <a:r>
              <a:rPr lang="en-US" sz="2800" b="1" i="1" dirty="0" err="1" smtClean="0">
                <a:solidFill>
                  <a:srgbClr val="00FFFF"/>
                </a:solidFill>
                <a:effectLst>
                  <a:outerShdw blurRad="38100" dist="38100" dir="2700000" algn="tl">
                    <a:srgbClr val="000000"/>
                  </a:outerShdw>
                </a:effectLst>
                <a:latin typeface="Arial" charset="0"/>
              </a:rPr>
              <a:t>Modulación</a:t>
            </a:r>
            <a:r>
              <a:rPr lang="en-US" sz="2800" b="1" i="1" dirty="0" smtClean="0">
                <a:solidFill>
                  <a:srgbClr val="00FFFF"/>
                </a:solidFill>
                <a:effectLst>
                  <a:outerShdw blurRad="38100" dist="38100" dir="2700000" algn="tl">
                    <a:srgbClr val="000000"/>
                  </a:outerShdw>
                </a:effectLst>
                <a:latin typeface="Arial" charset="0"/>
              </a:rPr>
              <a:t> OFDM </a:t>
            </a:r>
            <a:r>
              <a:rPr lang="en-US" sz="2400" b="1" i="1" dirty="0" smtClean="0">
                <a:solidFill>
                  <a:srgbClr val="00FFFF"/>
                </a:solidFill>
                <a:effectLst>
                  <a:outerShdw blurRad="38100" dist="38100" dir="2700000" algn="tl">
                    <a:srgbClr val="000000"/>
                  </a:outerShdw>
                </a:effectLst>
                <a:latin typeface="Arial" charset="0"/>
              </a:rPr>
              <a:t>(</a:t>
            </a:r>
            <a:r>
              <a:rPr lang="en-US" sz="2000" b="1" i="1" dirty="0" err="1" smtClean="0">
                <a:solidFill>
                  <a:srgbClr val="00FFFF"/>
                </a:solidFill>
                <a:effectLst>
                  <a:outerShdw blurRad="38100" dist="38100" dir="2700000" algn="tl">
                    <a:srgbClr val="000000"/>
                  </a:outerShdw>
                </a:effectLst>
                <a:latin typeface="Arial" charset="0"/>
              </a:rPr>
              <a:t>Ortogonal</a:t>
            </a:r>
            <a:r>
              <a:rPr lang="en-US" sz="2000" b="1" i="1" dirty="0" smtClean="0">
                <a:solidFill>
                  <a:srgbClr val="00FFFF"/>
                </a:solidFill>
                <a:effectLst>
                  <a:outerShdw blurRad="38100" dist="38100" dir="2700000" algn="tl">
                    <a:srgbClr val="000000"/>
                  </a:outerShdw>
                </a:effectLst>
                <a:latin typeface="Arial" charset="0"/>
              </a:rPr>
              <a:t> </a:t>
            </a:r>
            <a:r>
              <a:rPr lang="en-US" sz="2000" b="1" i="1" dirty="0" err="1" smtClean="0">
                <a:solidFill>
                  <a:srgbClr val="00FFFF"/>
                </a:solidFill>
                <a:effectLst>
                  <a:outerShdw blurRad="38100" dist="38100" dir="2700000" algn="tl">
                    <a:srgbClr val="000000"/>
                  </a:outerShdw>
                </a:effectLst>
                <a:latin typeface="Arial" charset="0"/>
              </a:rPr>
              <a:t>Frecuency</a:t>
            </a:r>
            <a:r>
              <a:rPr lang="en-US" sz="2000" b="1" i="1" dirty="0" smtClean="0">
                <a:solidFill>
                  <a:srgbClr val="00FFFF"/>
                </a:solidFill>
                <a:effectLst>
                  <a:outerShdw blurRad="38100" dist="38100" dir="2700000" algn="tl">
                    <a:srgbClr val="000000"/>
                  </a:outerShdw>
                </a:effectLst>
                <a:latin typeface="Arial" charset="0"/>
              </a:rPr>
              <a:t> Division Multiplexing</a:t>
            </a:r>
            <a:r>
              <a:rPr lang="en-US" sz="2400" b="1" i="1" dirty="0" smtClean="0">
                <a:solidFill>
                  <a:srgbClr val="00FFFF"/>
                </a:solidFill>
                <a:effectLst>
                  <a:outerShdw blurRad="38100" dist="38100" dir="2700000" algn="tl">
                    <a:srgbClr val="000000"/>
                  </a:outerShdw>
                </a:effectLst>
                <a:latin typeface="Arial" charset="0"/>
              </a:rPr>
              <a:t>). </a:t>
            </a:r>
          </a:p>
          <a:p>
            <a:pPr marL="0" indent="0" algn="just">
              <a:spcBef>
                <a:spcPct val="0"/>
              </a:spcBef>
            </a:pPr>
            <a:r>
              <a:rPr lang="en-US" sz="2800" b="1" i="1" dirty="0" err="1" smtClean="0">
                <a:effectLst>
                  <a:outerShdw blurRad="38100" dist="38100" dir="2700000" algn="tl">
                    <a:srgbClr val="000000"/>
                  </a:outerShdw>
                </a:effectLst>
                <a:latin typeface="Arial" charset="0"/>
              </a:rPr>
              <a:t>Técnica</a:t>
            </a:r>
            <a:r>
              <a:rPr lang="en-US" sz="2800" b="1" i="1" dirty="0" smtClean="0">
                <a:effectLst>
                  <a:outerShdw blurRad="38100" dist="38100" dir="2700000" algn="tl">
                    <a:srgbClr val="000000"/>
                  </a:outerShdw>
                </a:effectLst>
                <a:latin typeface="Arial" charset="0"/>
              </a:rPr>
              <a:t> de </a:t>
            </a:r>
            <a:r>
              <a:rPr lang="en-US" sz="2800" b="1" i="1" dirty="0" err="1" smtClean="0">
                <a:effectLst>
                  <a:outerShdw blurRad="38100" dist="38100" dir="2700000" algn="tl">
                    <a:srgbClr val="000000"/>
                  </a:outerShdw>
                </a:effectLst>
                <a:latin typeface="Arial" charset="0"/>
              </a:rPr>
              <a:t>transmisión</a:t>
            </a:r>
            <a:r>
              <a:rPr lang="en-US" sz="2800" b="1" i="1" dirty="0" smtClean="0">
                <a:effectLst>
                  <a:outerShdw blurRad="38100" dist="38100" dir="2700000" algn="tl">
                    <a:srgbClr val="000000"/>
                  </a:outerShdw>
                </a:effectLst>
                <a:latin typeface="Arial" charset="0"/>
              </a:rPr>
              <a:t> </a:t>
            </a:r>
            <a:r>
              <a:rPr lang="en-US" sz="2800" b="1" i="1" dirty="0" err="1" smtClean="0">
                <a:effectLst>
                  <a:outerShdw blurRad="38100" dist="38100" dir="2700000" algn="tl">
                    <a:srgbClr val="000000"/>
                  </a:outerShdw>
                </a:effectLst>
                <a:latin typeface="Arial" charset="0"/>
              </a:rPr>
              <a:t>por</a:t>
            </a:r>
            <a:r>
              <a:rPr lang="en-US" sz="2800" b="1" i="1" dirty="0" smtClean="0">
                <a:effectLst>
                  <a:outerShdw blurRad="38100" dist="38100" dir="2700000" algn="tl">
                    <a:srgbClr val="000000"/>
                  </a:outerShdw>
                </a:effectLst>
                <a:latin typeface="Arial" charset="0"/>
              </a:rPr>
              <a:t> </a:t>
            </a:r>
            <a:r>
              <a:rPr lang="en-US" sz="2800" b="1" i="1" dirty="0" err="1" smtClean="0">
                <a:effectLst>
                  <a:outerShdw blurRad="38100" dist="38100" dir="2700000" algn="tl">
                    <a:srgbClr val="000000"/>
                  </a:outerShdw>
                </a:effectLst>
                <a:latin typeface="Arial" charset="0"/>
              </a:rPr>
              <a:t>múltiples</a:t>
            </a:r>
            <a:r>
              <a:rPr lang="en-US" sz="2800" b="1" i="1" dirty="0" smtClean="0">
                <a:effectLst>
                  <a:outerShdw blurRad="38100" dist="38100" dir="2700000" algn="tl">
                    <a:srgbClr val="000000"/>
                  </a:outerShdw>
                </a:effectLst>
                <a:latin typeface="Arial" charset="0"/>
              </a:rPr>
              <a:t> </a:t>
            </a:r>
            <a:r>
              <a:rPr lang="en-US" sz="2800" b="1" i="1" dirty="0" err="1" smtClean="0">
                <a:effectLst>
                  <a:outerShdw blurRad="38100" dist="38100" dir="2700000" algn="tl">
                    <a:srgbClr val="000000"/>
                  </a:outerShdw>
                </a:effectLst>
                <a:latin typeface="Arial" charset="0"/>
              </a:rPr>
              <a:t>portadoras</a:t>
            </a:r>
            <a:r>
              <a:rPr lang="en-US" sz="2800" b="1" i="1" dirty="0" smtClean="0">
                <a:effectLst>
                  <a:outerShdw blurRad="38100" dist="38100" dir="2700000" algn="tl">
                    <a:srgbClr val="000000"/>
                  </a:outerShdw>
                </a:effectLst>
                <a:latin typeface="Arial" charset="0"/>
              </a:rPr>
              <a:t> que divide el </a:t>
            </a:r>
            <a:r>
              <a:rPr lang="en-US" sz="2800" b="1" i="1" dirty="0" err="1" smtClean="0">
                <a:effectLst>
                  <a:outerShdw blurRad="38100" dist="38100" dir="2700000" algn="tl">
                    <a:srgbClr val="000000"/>
                  </a:outerShdw>
                </a:effectLst>
                <a:latin typeface="Arial" charset="0"/>
              </a:rPr>
              <a:t>esprectro</a:t>
            </a:r>
            <a:r>
              <a:rPr lang="en-US" sz="2800" b="1" i="1" dirty="0" smtClean="0">
                <a:effectLst>
                  <a:outerShdw blurRad="38100" dist="38100" dir="2700000" algn="tl">
                    <a:srgbClr val="000000"/>
                  </a:outerShdw>
                </a:effectLst>
                <a:latin typeface="Arial" charset="0"/>
              </a:rPr>
              <a:t> </a:t>
            </a:r>
            <a:r>
              <a:rPr lang="en-US" sz="2800" b="1" i="1" dirty="0" err="1" smtClean="0">
                <a:effectLst>
                  <a:outerShdw blurRad="38100" dist="38100" dir="2700000" algn="tl">
                    <a:srgbClr val="000000"/>
                  </a:outerShdw>
                </a:effectLst>
                <a:latin typeface="Arial" charset="0"/>
              </a:rPr>
              <a:t>disponible</a:t>
            </a:r>
            <a:r>
              <a:rPr lang="en-US" sz="2800" b="1" i="1" dirty="0" smtClean="0">
                <a:effectLst>
                  <a:outerShdw blurRad="38100" dist="38100" dir="2700000" algn="tl">
                    <a:srgbClr val="000000"/>
                  </a:outerShdw>
                </a:effectLst>
                <a:latin typeface="Arial" charset="0"/>
              </a:rPr>
              <a:t> </a:t>
            </a:r>
            <a:r>
              <a:rPr lang="en-US" sz="2800" b="1" i="1" dirty="0" err="1" smtClean="0">
                <a:effectLst>
                  <a:outerShdw blurRad="38100" dist="38100" dir="2700000" algn="tl">
                    <a:srgbClr val="000000"/>
                  </a:outerShdw>
                </a:effectLst>
                <a:latin typeface="Arial" charset="0"/>
              </a:rPr>
              <a:t>en</a:t>
            </a:r>
            <a:r>
              <a:rPr lang="en-US" sz="2800" b="1" i="1" dirty="0" smtClean="0">
                <a:effectLst>
                  <a:outerShdw blurRad="38100" dist="38100" dir="2700000" algn="tl">
                    <a:srgbClr val="000000"/>
                  </a:outerShdw>
                </a:effectLst>
                <a:latin typeface="Arial" charset="0"/>
              </a:rPr>
              <a:t> </a:t>
            </a:r>
            <a:r>
              <a:rPr lang="en-US" sz="2800" b="1" i="1" dirty="0" err="1" smtClean="0">
                <a:effectLst>
                  <a:outerShdw blurRad="38100" dist="38100" dir="2700000" algn="tl">
                    <a:srgbClr val="000000"/>
                  </a:outerShdw>
                </a:effectLst>
                <a:latin typeface="Arial" charset="0"/>
              </a:rPr>
              <a:t>varias</a:t>
            </a:r>
            <a:r>
              <a:rPr lang="en-US" sz="2800" b="1" i="1" dirty="0" smtClean="0">
                <a:effectLst>
                  <a:outerShdw blurRad="38100" dist="38100" dir="2700000" algn="tl">
                    <a:srgbClr val="000000"/>
                  </a:outerShdw>
                </a:effectLst>
                <a:latin typeface="Arial" charset="0"/>
              </a:rPr>
              <a:t> </a:t>
            </a:r>
            <a:r>
              <a:rPr lang="en-US" sz="2800" b="1" i="1" dirty="0" err="1" smtClean="0">
                <a:effectLst>
                  <a:outerShdw blurRad="38100" dist="38100" dir="2700000" algn="tl">
                    <a:srgbClr val="000000"/>
                  </a:outerShdw>
                </a:effectLst>
                <a:latin typeface="Arial" charset="0"/>
              </a:rPr>
              <a:t>portadoras</a:t>
            </a:r>
            <a:r>
              <a:rPr lang="en-US" sz="2800" b="1" i="1" dirty="0" smtClean="0">
                <a:effectLst>
                  <a:outerShdw blurRad="38100" dist="38100" dir="2700000" algn="tl">
                    <a:srgbClr val="000000"/>
                  </a:outerShdw>
                </a:effectLst>
                <a:latin typeface="Arial" charset="0"/>
              </a:rPr>
              <a:t>.</a:t>
            </a:r>
          </a:p>
          <a:p>
            <a:pPr marL="0" indent="0" algn="just">
              <a:spcBef>
                <a:spcPct val="0"/>
              </a:spcBef>
            </a:pPr>
            <a:r>
              <a:rPr lang="en-US" sz="2800" b="1" i="1" dirty="0" err="1" smtClean="0">
                <a:solidFill>
                  <a:srgbClr val="00FFFF"/>
                </a:solidFill>
                <a:effectLst>
                  <a:outerShdw blurRad="38100" dist="38100" dir="2700000" algn="tl">
                    <a:srgbClr val="000000"/>
                  </a:outerShdw>
                </a:effectLst>
                <a:latin typeface="Arial" charset="0"/>
              </a:rPr>
              <a:t>Ventaja</a:t>
            </a:r>
            <a:r>
              <a:rPr lang="en-US" sz="2800" b="1" i="1" dirty="0" smtClean="0">
                <a:solidFill>
                  <a:srgbClr val="00FFFF"/>
                </a:solidFill>
                <a:effectLst>
                  <a:outerShdw blurRad="38100" dist="38100" dir="2700000" algn="tl">
                    <a:srgbClr val="000000"/>
                  </a:outerShdw>
                </a:effectLst>
                <a:latin typeface="Arial" charset="0"/>
              </a:rPr>
              <a:t> </a:t>
            </a:r>
            <a:r>
              <a:rPr lang="en-US" sz="2800" b="1" i="1" dirty="0" smtClean="0">
                <a:solidFill>
                  <a:srgbClr val="00FFFF"/>
                </a:solidFill>
                <a:effectLst>
                  <a:outerShdw blurRad="38100" dist="38100" dir="2700000" algn="tl">
                    <a:srgbClr val="000000"/>
                  </a:outerShdw>
                </a:effectLst>
                <a:latin typeface="Arial" charset="0"/>
                <a:sym typeface="Wingdings 3"/>
              </a:rPr>
              <a:t> </a:t>
            </a:r>
            <a:r>
              <a:rPr lang="en-US" sz="2800" b="1" i="1" dirty="0" err="1" smtClean="0">
                <a:solidFill>
                  <a:srgbClr val="00FFFF"/>
                </a:solidFill>
                <a:effectLst>
                  <a:outerShdw blurRad="38100" dist="38100" dir="2700000" algn="tl">
                    <a:srgbClr val="000000"/>
                  </a:outerShdw>
                </a:effectLst>
                <a:latin typeface="Arial" charset="0"/>
                <a:sym typeface="Wingdings 3"/>
              </a:rPr>
              <a:t>I</a:t>
            </a:r>
            <a:r>
              <a:rPr lang="en-US" sz="2800" b="1" i="1" dirty="0" err="1" smtClean="0">
                <a:solidFill>
                  <a:srgbClr val="00FFFF"/>
                </a:solidFill>
                <a:effectLst>
                  <a:outerShdw blurRad="38100" dist="38100" dir="2700000" algn="tl">
                    <a:srgbClr val="000000"/>
                  </a:outerShdw>
                </a:effectLst>
                <a:latin typeface="Arial" charset="0"/>
              </a:rPr>
              <a:t>nmune</a:t>
            </a:r>
            <a:r>
              <a:rPr lang="en-US" sz="2800" b="1" i="1" dirty="0" smtClean="0">
                <a:solidFill>
                  <a:srgbClr val="00FFFF"/>
                </a:solidFill>
                <a:effectLst>
                  <a:outerShdw blurRad="38100" dist="38100" dir="2700000" algn="tl">
                    <a:srgbClr val="000000"/>
                  </a:outerShdw>
                </a:effectLst>
                <a:latin typeface="Arial" charset="0"/>
              </a:rPr>
              <a:t> al </a:t>
            </a:r>
            <a:r>
              <a:rPr lang="en-US" sz="2800" b="1" i="1" dirty="0" err="1" smtClean="0">
                <a:solidFill>
                  <a:srgbClr val="00FFFF"/>
                </a:solidFill>
                <a:effectLst>
                  <a:outerShdw blurRad="38100" dist="38100" dir="2700000" algn="tl">
                    <a:srgbClr val="000000"/>
                  </a:outerShdw>
                </a:effectLst>
                <a:latin typeface="Arial" charset="0"/>
              </a:rPr>
              <a:t>camino</a:t>
            </a:r>
            <a:r>
              <a:rPr lang="en-US" sz="2800" b="1" i="1" dirty="0" smtClean="0">
                <a:solidFill>
                  <a:srgbClr val="00FFFF"/>
                </a:solidFill>
                <a:effectLst>
                  <a:outerShdw blurRad="38100" dist="38100" dir="2700000" algn="tl">
                    <a:srgbClr val="000000"/>
                  </a:outerShdw>
                </a:effectLst>
                <a:latin typeface="Arial" charset="0"/>
              </a:rPr>
              <a:t> </a:t>
            </a:r>
            <a:r>
              <a:rPr lang="en-US" sz="2800" b="1" i="1" dirty="0" err="1" smtClean="0">
                <a:solidFill>
                  <a:srgbClr val="00FFFF"/>
                </a:solidFill>
                <a:effectLst>
                  <a:outerShdw blurRad="38100" dist="38100" dir="2700000" algn="tl">
                    <a:srgbClr val="000000"/>
                  </a:outerShdw>
                </a:effectLst>
                <a:latin typeface="Arial" charset="0"/>
              </a:rPr>
              <a:t>múltiple</a:t>
            </a:r>
            <a:r>
              <a:rPr lang="en-US" sz="2800" b="1" i="1" dirty="0" smtClean="0">
                <a:solidFill>
                  <a:srgbClr val="00FFFF"/>
                </a:solidFill>
                <a:effectLst>
                  <a:outerShdw blurRad="38100" dist="38100" dir="2700000" algn="tl">
                    <a:srgbClr val="000000"/>
                  </a:outerShdw>
                </a:effectLst>
                <a:latin typeface="Arial" charset="0"/>
              </a:rPr>
              <a:t> (</a:t>
            </a:r>
            <a:r>
              <a:rPr lang="en-US" sz="2800" b="1" i="1" dirty="0" err="1" smtClean="0">
                <a:solidFill>
                  <a:srgbClr val="00FFFF"/>
                </a:solidFill>
                <a:effectLst>
                  <a:outerShdw blurRad="38100" dist="38100" dir="2700000" algn="tl">
                    <a:srgbClr val="000000"/>
                  </a:outerShdw>
                </a:effectLst>
                <a:latin typeface="Arial" charset="0"/>
              </a:rPr>
              <a:t>soporta</a:t>
            </a:r>
            <a:r>
              <a:rPr lang="en-US" sz="2800" b="1" i="1" dirty="0" smtClean="0">
                <a:solidFill>
                  <a:srgbClr val="00FFFF"/>
                </a:solidFill>
                <a:effectLst>
                  <a:outerShdw blurRad="38100" dist="38100" dir="2700000" algn="tl">
                    <a:srgbClr val="000000"/>
                  </a:outerShdw>
                </a:effectLst>
                <a:latin typeface="Arial" charset="0"/>
              </a:rPr>
              <a:t> </a:t>
            </a:r>
            <a:r>
              <a:rPr lang="en-US" sz="2800" b="1" i="1" dirty="0" err="1" smtClean="0">
                <a:solidFill>
                  <a:srgbClr val="00FFFF"/>
                </a:solidFill>
                <a:effectLst>
                  <a:outerShdw blurRad="38100" dist="38100" dir="2700000" algn="tl">
                    <a:srgbClr val="000000"/>
                  </a:outerShdw>
                </a:effectLst>
                <a:latin typeface="Arial" charset="0"/>
              </a:rPr>
              <a:t>retardos</a:t>
            </a:r>
            <a:r>
              <a:rPr lang="en-US" sz="2800" b="1" i="1" dirty="0" smtClean="0">
                <a:solidFill>
                  <a:srgbClr val="00FFFF"/>
                </a:solidFill>
                <a:effectLst>
                  <a:outerShdw blurRad="38100" dist="38100" dir="2700000" algn="tl">
                    <a:srgbClr val="000000"/>
                  </a:outerShdw>
                </a:effectLst>
                <a:latin typeface="Arial" charset="0"/>
              </a:rPr>
              <a:t> de hasta 100ms - 30 km de </a:t>
            </a:r>
            <a:r>
              <a:rPr lang="en-US" sz="2800" b="1" i="1" dirty="0" err="1" smtClean="0">
                <a:solidFill>
                  <a:srgbClr val="00FFFF"/>
                </a:solidFill>
                <a:effectLst>
                  <a:outerShdw blurRad="38100" dist="38100" dir="2700000" algn="tl">
                    <a:srgbClr val="000000"/>
                  </a:outerShdw>
                </a:effectLst>
                <a:latin typeface="Arial" charset="0"/>
              </a:rPr>
              <a:t>diferencia</a:t>
            </a:r>
            <a:r>
              <a:rPr lang="en-US" sz="2800" b="1" i="1" dirty="0" smtClean="0">
                <a:solidFill>
                  <a:srgbClr val="00FFFF"/>
                </a:solidFill>
                <a:effectLst>
                  <a:outerShdw blurRad="38100" dist="38100" dir="2700000" algn="tl">
                    <a:srgbClr val="000000"/>
                  </a:outerShdw>
                </a:effectLst>
                <a:latin typeface="Arial" charset="0"/>
              </a:rPr>
              <a:t> de </a:t>
            </a:r>
            <a:r>
              <a:rPr lang="en-US" sz="2800" b="1" i="1" dirty="0" err="1" smtClean="0">
                <a:solidFill>
                  <a:srgbClr val="00FFFF"/>
                </a:solidFill>
                <a:effectLst>
                  <a:outerShdw blurRad="38100" dist="38100" dir="2700000" algn="tl">
                    <a:srgbClr val="000000"/>
                  </a:outerShdw>
                </a:effectLst>
                <a:latin typeface="Arial" charset="0"/>
              </a:rPr>
              <a:t>camino</a:t>
            </a:r>
            <a:r>
              <a:rPr lang="en-US" sz="2800" b="1" i="1" dirty="0" smtClean="0">
                <a:solidFill>
                  <a:srgbClr val="00FFFF"/>
                </a:solidFill>
                <a:effectLst>
                  <a:outerShdw blurRad="38100" dist="38100" dir="2700000" algn="tl">
                    <a:srgbClr val="000000"/>
                  </a:outerShdw>
                </a:effectLst>
                <a:latin typeface="Arial" charset="0"/>
              </a:rPr>
              <a:t>), </a:t>
            </a:r>
            <a:r>
              <a:rPr lang="en-US" sz="2800" b="1" i="1" dirty="0" err="1" smtClean="0">
                <a:solidFill>
                  <a:srgbClr val="00FFFF"/>
                </a:solidFill>
                <a:effectLst>
                  <a:outerShdw blurRad="38100" dist="38100" dir="2700000" algn="tl">
                    <a:srgbClr val="000000"/>
                  </a:outerShdw>
                </a:effectLst>
                <a:latin typeface="Arial" charset="0"/>
              </a:rPr>
              <a:t>es</a:t>
            </a:r>
            <a:r>
              <a:rPr lang="en-US" sz="2800" b="1" i="1" dirty="0" smtClean="0">
                <a:solidFill>
                  <a:srgbClr val="00FFFF"/>
                </a:solidFill>
                <a:effectLst>
                  <a:outerShdw blurRad="38100" dist="38100" dir="2700000" algn="tl">
                    <a:srgbClr val="000000"/>
                  </a:outerShdw>
                </a:effectLst>
                <a:latin typeface="Arial" charset="0"/>
              </a:rPr>
              <a:t> </a:t>
            </a:r>
            <a:r>
              <a:rPr lang="en-US" sz="2800" b="1" i="1" dirty="0" err="1" smtClean="0">
                <a:solidFill>
                  <a:srgbClr val="00FFFF"/>
                </a:solidFill>
                <a:effectLst>
                  <a:outerShdw blurRad="38100" dist="38100" dir="2700000" algn="tl">
                    <a:srgbClr val="000000"/>
                  </a:outerShdw>
                </a:effectLst>
                <a:latin typeface="Arial" charset="0"/>
              </a:rPr>
              <a:t>esencial</a:t>
            </a:r>
            <a:r>
              <a:rPr lang="en-US" sz="2800" b="1" i="1" dirty="0" smtClean="0">
                <a:solidFill>
                  <a:srgbClr val="00FFFF"/>
                </a:solidFill>
                <a:effectLst>
                  <a:outerShdw blurRad="38100" dist="38100" dir="2700000" algn="tl">
                    <a:srgbClr val="000000"/>
                  </a:outerShdw>
                </a:effectLst>
                <a:latin typeface="Arial" charset="0"/>
              </a:rPr>
              <a:t> </a:t>
            </a:r>
            <a:r>
              <a:rPr lang="en-US" sz="2800" b="1" i="1" dirty="0" err="1" smtClean="0">
                <a:solidFill>
                  <a:srgbClr val="00FFFF"/>
                </a:solidFill>
                <a:effectLst>
                  <a:outerShdw blurRad="38100" dist="38100" dir="2700000" algn="tl">
                    <a:srgbClr val="000000"/>
                  </a:outerShdw>
                </a:effectLst>
                <a:latin typeface="Arial" charset="0"/>
              </a:rPr>
              <a:t>en</a:t>
            </a:r>
            <a:r>
              <a:rPr lang="en-US" sz="2800" b="1" i="1" dirty="0" smtClean="0">
                <a:solidFill>
                  <a:srgbClr val="00FFFF"/>
                </a:solidFill>
                <a:effectLst>
                  <a:outerShdw blurRad="38100" dist="38100" dir="2700000" algn="tl">
                    <a:srgbClr val="000000"/>
                  </a:outerShdw>
                </a:effectLst>
                <a:latin typeface="Arial" charset="0"/>
              </a:rPr>
              <a:t> </a:t>
            </a:r>
            <a:r>
              <a:rPr lang="en-US" sz="2800" b="1" i="1" dirty="0" err="1" smtClean="0">
                <a:solidFill>
                  <a:srgbClr val="00FFFF"/>
                </a:solidFill>
                <a:effectLst>
                  <a:outerShdw blurRad="38100" dist="38100" dir="2700000" algn="tl">
                    <a:srgbClr val="000000"/>
                  </a:outerShdw>
                </a:effectLst>
                <a:latin typeface="Arial" charset="0"/>
              </a:rPr>
              <a:t>ciudades</a:t>
            </a:r>
            <a:r>
              <a:rPr lang="en-US" sz="2800" b="1" i="1" dirty="0" smtClean="0">
                <a:solidFill>
                  <a:srgbClr val="00FFFF"/>
                </a:solidFill>
                <a:effectLst>
                  <a:outerShdw blurRad="38100" dist="38100" dir="2700000" algn="tl">
                    <a:srgbClr val="000000"/>
                  </a:outerShdw>
                </a:effectLst>
                <a:latin typeface="Arial" charset="0"/>
              </a:rPr>
              <a:t> </a:t>
            </a:r>
            <a:r>
              <a:rPr lang="en-US" sz="2800" b="1" i="1" dirty="0" err="1" smtClean="0">
                <a:solidFill>
                  <a:srgbClr val="00FFFF"/>
                </a:solidFill>
                <a:effectLst>
                  <a:outerShdw blurRad="38100" dist="38100" dir="2700000" algn="tl">
                    <a:srgbClr val="000000"/>
                  </a:outerShdw>
                </a:effectLst>
                <a:latin typeface="Arial" charset="0"/>
              </a:rPr>
              <a:t>por</a:t>
            </a:r>
            <a:r>
              <a:rPr lang="en-US" sz="2800" b="1" i="1" dirty="0" smtClean="0">
                <a:solidFill>
                  <a:srgbClr val="00FFFF"/>
                </a:solidFill>
                <a:effectLst>
                  <a:outerShdw blurRad="38100" dist="38100" dir="2700000" algn="tl">
                    <a:srgbClr val="000000"/>
                  </a:outerShdw>
                </a:effectLst>
                <a:latin typeface="Arial" charset="0"/>
              </a:rPr>
              <a:t> </a:t>
            </a:r>
            <a:r>
              <a:rPr lang="en-US" sz="2800" b="1" i="1" dirty="0" err="1" smtClean="0">
                <a:solidFill>
                  <a:srgbClr val="00FFFF"/>
                </a:solidFill>
                <a:effectLst>
                  <a:outerShdw blurRad="38100" dist="38100" dir="2700000" algn="tl">
                    <a:srgbClr val="000000"/>
                  </a:outerShdw>
                </a:effectLst>
                <a:latin typeface="Arial" charset="0"/>
              </a:rPr>
              <a:t>los</a:t>
            </a:r>
            <a:r>
              <a:rPr lang="en-US" sz="2800" b="1" i="1" dirty="0" smtClean="0">
                <a:solidFill>
                  <a:srgbClr val="00FFFF"/>
                </a:solidFill>
                <a:effectLst>
                  <a:outerShdw blurRad="38100" dist="38100" dir="2700000" algn="tl">
                    <a:srgbClr val="000000"/>
                  </a:outerShdw>
                </a:effectLst>
                <a:latin typeface="Arial" charset="0"/>
              </a:rPr>
              <a:t> </a:t>
            </a:r>
            <a:r>
              <a:rPr lang="en-US" sz="2800" b="1" i="1" dirty="0" err="1" smtClean="0">
                <a:solidFill>
                  <a:srgbClr val="00FFFF"/>
                </a:solidFill>
                <a:effectLst>
                  <a:outerShdw blurRad="38100" dist="38100" dir="2700000" algn="tl">
                    <a:srgbClr val="000000"/>
                  </a:outerShdw>
                </a:effectLst>
                <a:latin typeface="Arial" charset="0"/>
              </a:rPr>
              <a:t>cañones</a:t>
            </a:r>
            <a:r>
              <a:rPr lang="en-US" sz="2800" b="1" i="1" dirty="0" smtClean="0">
                <a:solidFill>
                  <a:srgbClr val="00FFFF"/>
                </a:solidFill>
                <a:effectLst>
                  <a:outerShdw blurRad="38100" dist="38100" dir="2700000" algn="tl">
                    <a:srgbClr val="000000"/>
                  </a:outerShdw>
                </a:effectLst>
                <a:latin typeface="Arial" charset="0"/>
              </a:rPr>
              <a:t> </a:t>
            </a:r>
            <a:r>
              <a:rPr lang="en-US" sz="2800" b="1" i="1" dirty="0" err="1" smtClean="0">
                <a:solidFill>
                  <a:srgbClr val="00FFFF"/>
                </a:solidFill>
                <a:effectLst>
                  <a:outerShdw blurRad="38100" dist="38100" dir="2700000" algn="tl">
                    <a:srgbClr val="000000"/>
                  </a:outerShdw>
                </a:effectLst>
                <a:latin typeface="Arial" charset="0"/>
              </a:rPr>
              <a:t>urbanos</a:t>
            </a:r>
            <a:r>
              <a:rPr lang="en-US" sz="2800" b="1" i="1" dirty="0" smtClean="0">
                <a:solidFill>
                  <a:srgbClr val="00FFFF"/>
                </a:solidFill>
                <a:effectLst>
                  <a:outerShdw blurRad="38100" dist="38100" dir="2700000" algn="tl">
                    <a:srgbClr val="000000"/>
                  </a:outerShdw>
                </a:effectLst>
                <a:latin typeface="Arial" charset="0"/>
              </a:rPr>
              <a:t> que </a:t>
            </a:r>
            <a:r>
              <a:rPr lang="en-US" sz="2800" b="1" i="1" dirty="0" err="1" smtClean="0">
                <a:solidFill>
                  <a:srgbClr val="00FFFF"/>
                </a:solidFill>
                <a:effectLst>
                  <a:outerShdw blurRad="38100" dist="38100" dir="2700000" algn="tl">
                    <a:srgbClr val="000000"/>
                  </a:outerShdw>
                </a:effectLst>
                <a:latin typeface="Arial" charset="0"/>
              </a:rPr>
              <a:t>crean</a:t>
            </a:r>
            <a:r>
              <a:rPr lang="en-US" sz="2800" b="1" i="1" dirty="0" smtClean="0">
                <a:solidFill>
                  <a:srgbClr val="00FFFF"/>
                </a:solidFill>
                <a:effectLst>
                  <a:outerShdw blurRad="38100" dist="38100" dir="2700000" algn="tl">
                    <a:srgbClr val="000000"/>
                  </a:outerShdw>
                </a:effectLst>
                <a:latin typeface="Arial" charset="0"/>
              </a:rPr>
              <a:t> </a:t>
            </a:r>
            <a:r>
              <a:rPr lang="en-US" sz="2800" b="1" i="1" dirty="0" err="1" smtClean="0">
                <a:solidFill>
                  <a:srgbClr val="00FFFF"/>
                </a:solidFill>
                <a:effectLst>
                  <a:outerShdw blurRad="38100" dist="38100" dir="2700000" algn="tl">
                    <a:srgbClr val="000000"/>
                  </a:outerShdw>
                </a:effectLst>
                <a:latin typeface="Arial" charset="0"/>
              </a:rPr>
              <a:t>los</a:t>
            </a:r>
            <a:r>
              <a:rPr lang="en-US" sz="2800" b="1" i="1" dirty="0" smtClean="0">
                <a:solidFill>
                  <a:srgbClr val="00FFFF"/>
                </a:solidFill>
                <a:effectLst>
                  <a:outerShdw blurRad="38100" dist="38100" dir="2700000" algn="tl">
                    <a:srgbClr val="000000"/>
                  </a:outerShdw>
                </a:effectLst>
                <a:latin typeface="Arial" charset="0"/>
              </a:rPr>
              <a:t> </a:t>
            </a:r>
            <a:r>
              <a:rPr lang="en-US" sz="2800" b="1" i="1" dirty="0" err="1" smtClean="0">
                <a:solidFill>
                  <a:srgbClr val="00FFFF"/>
                </a:solidFill>
                <a:effectLst>
                  <a:outerShdw blurRad="38100" dist="38100" dir="2700000" algn="tl">
                    <a:srgbClr val="000000"/>
                  </a:outerShdw>
                </a:effectLst>
                <a:latin typeface="Arial" charset="0"/>
              </a:rPr>
              <a:t>edificios</a:t>
            </a:r>
            <a:r>
              <a:rPr lang="en-US" sz="2800" b="1" i="1" dirty="0" smtClean="0">
                <a:solidFill>
                  <a:srgbClr val="00FFFF"/>
                </a:solidFill>
                <a:effectLst>
                  <a:outerShdw blurRad="38100" dist="38100" dir="2700000" algn="tl">
                    <a:srgbClr val="000000"/>
                  </a:outerShdw>
                </a:effectLst>
                <a:latin typeface="Arial" charset="0"/>
              </a:rPr>
              <a:t>. </a:t>
            </a:r>
            <a:r>
              <a:rPr lang="en-US" sz="2800" b="1" i="1" dirty="0" err="1" smtClean="0">
                <a:solidFill>
                  <a:srgbClr val="00FFFF"/>
                </a:solidFill>
                <a:effectLst>
                  <a:outerShdw blurRad="38100" dist="38100" dir="2700000" algn="tl">
                    <a:srgbClr val="000000"/>
                  </a:outerShdw>
                </a:effectLst>
                <a:latin typeface="Arial" charset="0"/>
              </a:rPr>
              <a:t>Mejora</a:t>
            </a:r>
            <a:r>
              <a:rPr lang="en-US" sz="2800" b="1" i="1" dirty="0" smtClean="0">
                <a:solidFill>
                  <a:srgbClr val="00FFFF"/>
                </a:solidFill>
                <a:effectLst>
                  <a:outerShdw blurRad="38100" dist="38100" dir="2700000" algn="tl">
                    <a:srgbClr val="000000"/>
                  </a:outerShdw>
                </a:effectLst>
                <a:latin typeface="Arial" charset="0"/>
              </a:rPr>
              <a:t> el </a:t>
            </a:r>
            <a:r>
              <a:rPr lang="en-US" sz="2800" b="1" i="1" dirty="0" err="1" smtClean="0">
                <a:solidFill>
                  <a:srgbClr val="00FFFF"/>
                </a:solidFill>
                <a:effectLst>
                  <a:outerShdw blurRad="38100" dist="38100" dir="2700000" algn="tl">
                    <a:srgbClr val="000000"/>
                  </a:outerShdw>
                </a:effectLst>
                <a:latin typeface="Arial" charset="0"/>
              </a:rPr>
              <a:t>fidelidad</a:t>
            </a:r>
            <a:r>
              <a:rPr lang="en-US" sz="2800" b="1" i="1" dirty="0" smtClean="0">
                <a:solidFill>
                  <a:srgbClr val="00FFFF"/>
                </a:solidFill>
                <a:effectLst>
                  <a:outerShdw blurRad="38100" dist="38100" dir="2700000" algn="tl">
                    <a:srgbClr val="000000"/>
                  </a:outerShdw>
                </a:effectLst>
                <a:latin typeface="Arial" charset="0"/>
              </a:rPr>
              <a:t> de </a:t>
            </a:r>
            <a:r>
              <a:rPr lang="en-US" sz="2800" b="1" i="1" dirty="0" err="1" smtClean="0">
                <a:solidFill>
                  <a:srgbClr val="00FFFF"/>
                </a:solidFill>
                <a:effectLst>
                  <a:outerShdw blurRad="38100" dist="38100" dir="2700000" algn="tl">
                    <a:srgbClr val="000000"/>
                  </a:outerShdw>
                </a:effectLst>
                <a:latin typeface="Arial" charset="0"/>
              </a:rPr>
              <a:t>cobertura</a:t>
            </a:r>
            <a:r>
              <a:rPr lang="en-US" sz="2800" b="1" i="1" dirty="0" smtClean="0">
                <a:solidFill>
                  <a:srgbClr val="00FFFF"/>
                </a:solidFill>
                <a:effectLst>
                  <a:outerShdw blurRad="38100" dist="38100" dir="2700000" algn="tl">
                    <a:srgbClr val="000000"/>
                  </a:outerShdw>
                </a:effectLst>
                <a:latin typeface="Arial" charset="0"/>
              </a:rPr>
              <a:t>, </a:t>
            </a:r>
            <a:r>
              <a:rPr lang="en-US" sz="2800" b="1" i="1" dirty="0" err="1" smtClean="0">
                <a:solidFill>
                  <a:srgbClr val="00FFFF"/>
                </a:solidFill>
                <a:effectLst>
                  <a:outerShdw blurRad="38100" dist="38100" dir="2700000" algn="tl">
                    <a:srgbClr val="000000"/>
                  </a:outerShdw>
                </a:effectLst>
                <a:latin typeface="Arial" charset="0"/>
              </a:rPr>
              <a:t>aún</a:t>
            </a:r>
            <a:r>
              <a:rPr lang="en-US" sz="2800" b="1" i="1" dirty="0" smtClean="0">
                <a:solidFill>
                  <a:srgbClr val="00FFFF"/>
                </a:solidFill>
                <a:effectLst>
                  <a:outerShdw blurRad="38100" dist="38100" dir="2700000" algn="tl">
                    <a:srgbClr val="000000"/>
                  </a:outerShdw>
                </a:effectLst>
                <a:latin typeface="Arial" charset="0"/>
              </a:rPr>
              <a:t> </a:t>
            </a:r>
            <a:r>
              <a:rPr lang="en-US" sz="2800" b="1" i="1" dirty="0" err="1" smtClean="0">
                <a:solidFill>
                  <a:srgbClr val="00FFFF"/>
                </a:solidFill>
                <a:effectLst>
                  <a:outerShdw blurRad="38100" dist="38100" dir="2700000" algn="tl">
                    <a:srgbClr val="000000"/>
                  </a:outerShdw>
                </a:effectLst>
                <a:latin typeface="Arial" charset="0"/>
              </a:rPr>
              <a:t>en</a:t>
            </a:r>
            <a:r>
              <a:rPr lang="en-US" sz="2800" b="1" i="1" dirty="0" smtClean="0">
                <a:solidFill>
                  <a:srgbClr val="00FFFF"/>
                </a:solidFill>
                <a:effectLst>
                  <a:outerShdw blurRad="38100" dist="38100" dir="2700000" algn="tl">
                    <a:srgbClr val="000000"/>
                  </a:outerShdw>
                </a:effectLst>
                <a:latin typeface="Arial" charset="0"/>
              </a:rPr>
              <a:t> </a:t>
            </a:r>
            <a:r>
              <a:rPr lang="en-US" sz="2800" b="1" i="1" dirty="0" err="1" smtClean="0">
                <a:solidFill>
                  <a:srgbClr val="00FFFF"/>
                </a:solidFill>
                <a:effectLst>
                  <a:outerShdw blurRad="38100" dist="38100" dir="2700000" algn="tl">
                    <a:srgbClr val="000000"/>
                  </a:outerShdw>
                </a:effectLst>
                <a:latin typeface="Arial" charset="0"/>
              </a:rPr>
              <a:t>áreas</a:t>
            </a:r>
            <a:r>
              <a:rPr lang="en-US" sz="2800" b="1" i="1" dirty="0" smtClean="0">
                <a:solidFill>
                  <a:srgbClr val="00FFFF"/>
                </a:solidFill>
                <a:effectLst>
                  <a:outerShdw blurRad="38100" dist="38100" dir="2700000" algn="tl">
                    <a:srgbClr val="000000"/>
                  </a:outerShdw>
                </a:effectLst>
                <a:latin typeface="Arial" charset="0"/>
              </a:rPr>
              <a:t> </a:t>
            </a:r>
            <a:r>
              <a:rPr lang="en-US" sz="2800" b="1" i="1" dirty="0" err="1" smtClean="0">
                <a:solidFill>
                  <a:srgbClr val="00FFFF"/>
                </a:solidFill>
                <a:effectLst>
                  <a:outerShdw blurRad="38100" dist="38100" dir="2700000" algn="tl">
                    <a:srgbClr val="000000"/>
                  </a:outerShdw>
                </a:effectLst>
                <a:latin typeface="Arial" charset="0"/>
              </a:rPr>
              <a:t>rurales</a:t>
            </a:r>
            <a:r>
              <a:rPr lang="en-US" sz="2800" b="1" i="1" dirty="0" smtClean="0">
                <a:solidFill>
                  <a:srgbClr val="00FFFF"/>
                </a:solidFill>
                <a:effectLst>
                  <a:outerShdw blurRad="38100" dist="38100" dir="2700000" algn="tl">
                    <a:srgbClr val="000000"/>
                  </a:outerShdw>
                </a:effectLst>
                <a:latin typeface="Arial" charset="0"/>
              </a:rPr>
              <a:t>.</a:t>
            </a:r>
          </a:p>
          <a:p>
            <a:pPr marL="0" indent="0" algn="just">
              <a:spcBef>
                <a:spcPct val="0"/>
              </a:spcBef>
            </a:pPr>
            <a:r>
              <a:rPr lang="en-US" sz="2800" b="1" i="1" dirty="0" smtClean="0">
                <a:effectLst>
                  <a:outerShdw blurRad="38100" dist="38100" dir="2700000" algn="tl">
                    <a:srgbClr val="000000"/>
                  </a:outerShdw>
                </a:effectLst>
                <a:latin typeface="Arial" charset="0"/>
              </a:rPr>
              <a:t>Alta </a:t>
            </a:r>
            <a:r>
              <a:rPr lang="en-US" sz="2800" b="1" i="1" dirty="0" err="1" smtClean="0">
                <a:effectLst>
                  <a:outerShdw blurRad="38100" dist="38100" dir="2700000" algn="tl">
                    <a:srgbClr val="000000"/>
                  </a:outerShdw>
                </a:effectLst>
                <a:latin typeface="Arial" charset="0"/>
              </a:rPr>
              <a:t>tasa</a:t>
            </a:r>
            <a:r>
              <a:rPr lang="en-US" sz="2800" b="1" i="1" dirty="0" smtClean="0">
                <a:effectLst>
                  <a:outerShdw blurRad="38100" dist="38100" dir="2700000" algn="tl">
                    <a:srgbClr val="000000"/>
                  </a:outerShdw>
                </a:effectLst>
                <a:latin typeface="Arial" charset="0"/>
              </a:rPr>
              <a:t> de </a:t>
            </a:r>
            <a:r>
              <a:rPr lang="en-US" sz="2800" b="1" i="1" dirty="0" err="1" smtClean="0">
                <a:effectLst>
                  <a:outerShdw blurRad="38100" dist="38100" dir="2700000" algn="tl">
                    <a:srgbClr val="000000"/>
                  </a:outerShdw>
                </a:effectLst>
                <a:latin typeface="Arial" charset="0"/>
              </a:rPr>
              <a:t>transferencia</a:t>
            </a:r>
            <a:r>
              <a:rPr lang="en-US" sz="2800" b="1" i="1" dirty="0" smtClean="0">
                <a:effectLst>
                  <a:outerShdw blurRad="38100" dist="38100" dir="2700000" algn="tl">
                    <a:srgbClr val="000000"/>
                  </a:outerShdw>
                </a:effectLst>
                <a:latin typeface="Arial" charset="0"/>
              </a:rPr>
              <a:t> </a:t>
            </a:r>
            <a:r>
              <a:rPr lang="en-US" sz="2800" b="1" i="1" dirty="0" err="1" smtClean="0">
                <a:effectLst>
                  <a:outerShdw blurRad="38100" dist="38100" dir="2700000" algn="tl">
                    <a:srgbClr val="000000"/>
                  </a:outerShdw>
                </a:effectLst>
                <a:latin typeface="Arial" charset="0"/>
              </a:rPr>
              <a:t>en</a:t>
            </a:r>
            <a:r>
              <a:rPr lang="en-US" sz="2800" b="1" i="1" dirty="0" smtClean="0">
                <a:effectLst>
                  <a:outerShdw blurRad="38100" dist="38100" dir="2700000" algn="tl">
                    <a:srgbClr val="000000"/>
                  </a:outerShdw>
                </a:effectLst>
                <a:latin typeface="Arial" charset="0"/>
              </a:rPr>
              <a:t> </a:t>
            </a:r>
            <a:r>
              <a:rPr lang="en-US" sz="2800" b="1" i="1" dirty="0" err="1" smtClean="0">
                <a:effectLst>
                  <a:outerShdw blurRad="38100" dist="38100" dir="2700000" algn="tl">
                    <a:srgbClr val="000000"/>
                  </a:outerShdw>
                </a:effectLst>
                <a:latin typeface="Arial" charset="0"/>
              </a:rPr>
              <a:t>uso</a:t>
            </a:r>
            <a:r>
              <a:rPr lang="en-US" sz="2800" b="1" i="1" dirty="0" smtClean="0">
                <a:effectLst>
                  <a:outerShdw blurRad="38100" dist="38100" dir="2700000" algn="tl">
                    <a:srgbClr val="000000"/>
                  </a:outerShdw>
                </a:effectLst>
                <a:latin typeface="Arial" charset="0"/>
              </a:rPr>
              <a:t> </a:t>
            </a:r>
            <a:r>
              <a:rPr lang="en-US" sz="2800" b="1" i="1" dirty="0" err="1" smtClean="0">
                <a:effectLst>
                  <a:outerShdw blurRad="38100" dist="38100" dir="2700000" algn="tl">
                    <a:srgbClr val="000000"/>
                  </a:outerShdw>
                </a:effectLst>
                <a:latin typeface="Arial" charset="0"/>
              </a:rPr>
              <a:t>interno</a:t>
            </a:r>
            <a:r>
              <a:rPr lang="en-US" sz="2800" b="1" i="1" dirty="0" smtClean="0">
                <a:effectLst>
                  <a:outerShdw blurRad="38100" dist="38100" dir="2700000" algn="tl">
                    <a:srgbClr val="000000"/>
                  </a:outerShdw>
                </a:effectLst>
                <a:latin typeface="Arial" charset="0"/>
              </a:rPr>
              <a:t>, 54 Mbps </a:t>
            </a:r>
            <a:r>
              <a:rPr lang="en-US" sz="2800" b="1" i="1" dirty="0" err="1" smtClean="0">
                <a:effectLst>
                  <a:outerShdw blurRad="38100" dist="38100" dir="2700000" algn="tl">
                    <a:srgbClr val="000000"/>
                  </a:outerShdw>
                </a:effectLst>
                <a:latin typeface="Arial" charset="0"/>
              </a:rPr>
              <a:t>en</a:t>
            </a:r>
            <a:r>
              <a:rPr lang="en-US" sz="2800" b="1" i="1" dirty="0" smtClean="0">
                <a:effectLst>
                  <a:outerShdw blurRad="38100" dist="38100" dir="2700000" algn="tl">
                    <a:srgbClr val="000000"/>
                  </a:outerShdw>
                </a:effectLst>
                <a:latin typeface="Arial" charset="0"/>
              </a:rPr>
              <a:t> 802.11a contra 11 Mbps </a:t>
            </a:r>
            <a:r>
              <a:rPr lang="en-US" sz="2800" b="1" i="1" dirty="0" err="1" smtClean="0">
                <a:effectLst>
                  <a:outerShdw blurRad="38100" dist="38100" dir="2700000" algn="tl">
                    <a:srgbClr val="000000"/>
                  </a:outerShdw>
                </a:effectLst>
                <a:latin typeface="Arial" charset="0"/>
              </a:rPr>
              <a:t>en</a:t>
            </a:r>
            <a:r>
              <a:rPr lang="en-US" sz="2800" b="1" i="1" dirty="0" smtClean="0">
                <a:effectLst>
                  <a:outerShdw blurRad="38100" dist="38100" dir="2700000" algn="tl">
                    <a:srgbClr val="000000"/>
                  </a:outerShdw>
                </a:effectLst>
                <a:latin typeface="Arial" charset="0"/>
              </a:rPr>
              <a:t> 802.11b</a:t>
            </a:r>
          </a:p>
          <a:p>
            <a:pPr marL="0" indent="0" algn="just">
              <a:spcBef>
                <a:spcPct val="0"/>
              </a:spcBef>
            </a:pPr>
            <a:r>
              <a:rPr lang="en-US" sz="2800" b="1" i="1" dirty="0" err="1" smtClean="0">
                <a:solidFill>
                  <a:srgbClr val="00FFFF"/>
                </a:solidFill>
                <a:effectLst>
                  <a:outerShdw blurRad="38100" dist="38100" dir="2700000" algn="tl">
                    <a:srgbClr val="000000"/>
                  </a:outerShdw>
                </a:effectLst>
                <a:latin typeface="Arial" charset="0"/>
              </a:rPr>
              <a:t>Mejor</a:t>
            </a:r>
            <a:r>
              <a:rPr lang="en-US" sz="2800" b="1" i="1" dirty="0" smtClean="0">
                <a:solidFill>
                  <a:srgbClr val="00FFFF"/>
                </a:solidFill>
                <a:effectLst>
                  <a:outerShdw blurRad="38100" dist="38100" dir="2700000" algn="tl">
                    <a:srgbClr val="000000"/>
                  </a:outerShdw>
                </a:effectLst>
                <a:latin typeface="Arial" charset="0"/>
              </a:rPr>
              <a:t> </a:t>
            </a:r>
            <a:r>
              <a:rPr lang="en-US" sz="2800" b="1" i="1" dirty="0" err="1" smtClean="0">
                <a:solidFill>
                  <a:srgbClr val="00FFFF"/>
                </a:solidFill>
                <a:effectLst>
                  <a:outerShdw blurRad="38100" dist="38100" dir="2700000" algn="tl">
                    <a:srgbClr val="000000"/>
                  </a:outerShdw>
                </a:effectLst>
                <a:latin typeface="Arial" charset="0"/>
              </a:rPr>
              <a:t>perfomance</a:t>
            </a:r>
            <a:r>
              <a:rPr lang="en-US" sz="2800" b="1" i="1" dirty="0" smtClean="0">
                <a:solidFill>
                  <a:srgbClr val="00FFFF"/>
                </a:solidFill>
                <a:effectLst>
                  <a:outerShdw blurRad="38100" dist="38100" dir="2700000" algn="tl">
                    <a:srgbClr val="000000"/>
                  </a:outerShdw>
                </a:effectLst>
                <a:latin typeface="Arial" charset="0"/>
              </a:rPr>
              <a:t> con </a:t>
            </a:r>
            <a:r>
              <a:rPr lang="en-US" sz="2800" b="1" i="1" dirty="0" err="1" smtClean="0">
                <a:solidFill>
                  <a:srgbClr val="00FFFF"/>
                </a:solidFill>
                <a:effectLst>
                  <a:outerShdw blurRad="38100" dist="38100" dir="2700000" algn="tl">
                    <a:srgbClr val="000000"/>
                  </a:outerShdw>
                </a:effectLst>
                <a:latin typeface="Arial" charset="0"/>
              </a:rPr>
              <a:t>menor</a:t>
            </a:r>
            <a:r>
              <a:rPr lang="en-US" sz="2800" b="1" i="1" dirty="0" smtClean="0">
                <a:solidFill>
                  <a:srgbClr val="00FFFF"/>
                </a:solidFill>
                <a:effectLst>
                  <a:outerShdw blurRad="38100" dist="38100" dir="2700000" algn="tl">
                    <a:srgbClr val="000000"/>
                  </a:outerShdw>
                </a:effectLst>
                <a:latin typeface="Arial" charset="0"/>
              </a:rPr>
              <a:t> </a:t>
            </a:r>
            <a:r>
              <a:rPr lang="en-US" sz="2800" b="1" i="1" dirty="0" err="1" smtClean="0">
                <a:solidFill>
                  <a:srgbClr val="00FFFF"/>
                </a:solidFill>
                <a:effectLst>
                  <a:outerShdw blurRad="38100" dist="38100" dir="2700000" algn="tl">
                    <a:srgbClr val="000000"/>
                  </a:outerShdw>
                </a:effectLst>
                <a:latin typeface="Arial" charset="0"/>
              </a:rPr>
              <a:t>complejidad</a:t>
            </a:r>
            <a:r>
              <a:rPr lang="en-US" sz="2800" b="1" i="1" dirty="0" smtClean="0">
                <a:solidFill>
                  <a:srgbClr val="00FFFF"/>
                </a:solidFill>
                <a:effectLst>
                  <a:outerShdw blurRad="38100" dist="38100" dir="2700000" algn="tl">
                    <a:srgbClr val="000000"/>
                  </a:outerShdw>
                </a:effectLst>
                <a:latin typeface="Arial" charset="0"/>
              </a:rPr>
              <a:t>.</a:t>
            </a:r>
          </a:p>
          <a:p>
            <a:pPr marL="0" indent="0" algn="just">
              <a:spcBef>
                <a:spcPct val="0"/>
              </a:spcBef>
            </a:pPr>
            <a:endParaRPr lang="es-AR" sz="2800" b="1" i="1" dirty="0" smtClean="0">
              <a:solidFill>
                <a:srgbClr val="00FFFF"/>
              </a:solidFill>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9426"/>
                                        </p:tgtEl>
                                        <p:attrNameLst>
                                          <p:attrName>style.visibility</p:attrName>
                                        </p:attrNameLst>
                                      </p:cBhvr>
                                      <p:to>
                                        <p:strVal val="visible"/>
                                      </p:to>
                                    </p:set>
                                    <p:anim calcmode="lin" valueType="num">
                                      <p:cBhvr additive="base">
                                        <p:cTn id="7" dur="500" fill="hold"/>
                                        <p:tgtEl>
                                          <p:spTgt spid="359426"/>
                                        </p:tgtEl>
                                        <p:attrNameLst>
                                          <p:attrName>ppt_x</p:attrName>
                                        </p:attrNameLst>
                                      </p:cBhvr>
                                      <p:tavLst>
                                        <p:tav tm="0">
                                          <p:val>
                                            <p:strVal val="#ppt_x"/>
                                          </p:val>
                                        </p:tav>
                                        <p:tav tm="100000">
                                          <p:val>
                                            <p:strVal val="#ppt_x"/>
                                          </p:val>
                                        </p:tav>
                                      </p:tavLst>
                                    </p:anim>
                                    <p:anim calcmode="lin" valueType="num">
                                      <p:cBhvr additive="base">
                                        <p:cTn id="8" dur="500" fill="hold"/>
                                        <p:tgtEl>
                                          <p:spTgt spid="3594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59427">
                                            <p:bg/>
                                          </p:spTgt>
                                        </p:tgtEl>
                                        <p:attrNameLst>
                                          <p:attrName>style.visibility</p:attrName>
                                        </p:attrNameLst>
                                      </p:cBhvr>
                                      <p:to>
                                        <p:strVal val="visible"/>
                                      </p:to>
                                    </p:set>
                                    <p:animEffect transition="in" filter="fade">
                                      <p:cBhvr>
                                        <p:cTn id="13" dur="500"/>
                                        <p:tgtEl>
                                          <p:spTgt spid="359427">
                                            <p:bg/>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59427">
                                            <p:txEl>
                                              <p:pRg st="0" end="0"/>
                                            </p:txEl>
                                          </p:spTgt>
                                        </p:tgtEl>
                                        <p:attrNameLst>
                                          <p:attrName>style.visibility</p:attrName>
                                        </p:attrNameLst>
                                      </p:cBhvr>
                                      <p:to>
                                        <p:strVal val="visible"/>
                                      </p:to>
                                    </p:set>
                                    <p:animEffect transition="in" filter="fade">
                                      <p:cBhvr>
                                        <p:cTn id="18" dur="500"/>
                                        <p:tgtEl>
                                          <p:spTgt spid="35942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59427">
                                            <p:txEl>
                                              <p:pRg st="1" end="1"/>
                                            </p:txEl>
                                          </p:spTgt>
                                        </p:tgtEl>
                                        <p:attrNameLst>
                                          <p:attrName>style.visibility</p:attrName>
                                        </p:attrNameLst>
                                      </p:cBhvr>
                                      <p:to>
                                        <p:strVal val="visible"/>
                                      </p:to>
                                    </p:set>
                                    <p:animEffect transition="in" filter="fade">
                                      <p:cBhvr>
                                        <p:cTn id="23" dur="500"/>
                                        <p:tgtEl>
                                          <p:spTgt spid="359427">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59427">
                                            <p:txEl>
                                              <p:pRg st="2" end="2"/>
                                            </p:txEl>
                                          </p:spTgt>
                                        </p:tgtEl>
                                        <p:attrNameLst>
                                          <p:attrName>style.visibility</p:attrName>
                                        </p:attrNameLst>
                                      </p:cBhvr>
                                      <p:to>
                                        <p:strVal val="visible"/>
                                      </p:to>
                                    </p:set>
                                    <p:animEffect transition="in" filter="fade">
                                      <p:cBhvr>
                                        <p:cTn id="28" dur="500"/>
                                        <p:tgtEl>
                                          <p:spTgt spid="359427">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59427">
                                            <p:txEl>
                                              <p:pRg st="3" end="3"/>
                                            </p:txEl>
                                          </p:spTgt>
                                        </p:tgtEl>
                                        <p:attrNameLst>
                                          <p:attrName>style.visibility</p:attrName>
                                        </p:attrNameLst>
                                      </p:cBhvr>
                                      <p:to>
                                        <p:strVal val="visible"/>
                                      </p:to>
                                    </p:set>
                                    <p:animEffect transition="in" filter="fade">
                                      <p:cBhvr>
                                        <p:cTn id="33" dur="500"/>
                                        <p:tgtEl>
                                          <p:spTgt spid="359427">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59427">
                                            <p:txEl>
                                              <p:pRg st="4" end="4"/>
                                            </p:txEl>
                                          </p:spTgt>
                                        </p:tgtEl>
                                        <p:attrNameLst>
                                          <p:attrName>style.visibility</p:attrName>
                                        </p:attrNameLst>
                                      </p:cBhvr>
                                      <p:to>
                                        <p:strVal val="visible"/>
                                      </p:to>
                                    </p:set>
                                    <p:animEffect transition="in" filter="fade">
                                      <p:cBhvr>
                                        <p:cTn id="38" dur="500"/>
                                        <p:tgtEl>
                                          <p:spTgt spid="3594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6" grpId="0" animBg="1"/>
      <p:bldP spid="359427" grpId="0" build="p"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1043608" y="132556"/>
            <a:ext cx="7772400" cy="1124744"/>
          </a:xfrm>
          <a:solidFill>
            <a:schemeClr val="bg1"/>
          </a:solidFill>
          <a:ln w="76200" cap="flat">
            <a:solidFill>
              <a:srgbClr val="008000"/>
            </a:solidFill>
          </a:ln>
        </p:spPr>
        <p:txBody>
          <a:bodyPr/>
          <a:lstStyle/>
          <a:p>
            <a:pPr>
              <a:defRPr/>
            </a:pPr>
            <a:r>
              <a:rPr lang="en-US" sz="3600" b="1" i="1" dirty="0" smtClean="0">
                <a:solidFill>
                  <a:schemeClr val="accent1"/>
                </a:solidFill>
                <a:effectLst>
                  <a:outerShdw blurRad="38100" dist="38100" dir="2700000" algn="tl">
                    <a:srgbClr val="000000"/>
                  </a:outerShdw>
                </a:effectLst>
                <a:latin typeface="Arial" pitchFamily="34" charset="0"/>
              </a:rPr>
              <a:t>IEEE 802.11a - Características</a:t>
            </a:r>
            <a:endParaRPr lang="es-ES" sz="3600" b="1" i="1" dirty="0" smtClean="0">
              <a:solidFill>
                <a:schemeClr val="accent1"/>
              </a:solidFill>
              <a:effectLst>
                <a:outerShdw blurRad="38100" dist="38100" dir="2700000" algn="tl">
                  <a:srgbClr val="000000"/>
                </a:outerShdw>
              </a:effectLst>
              <a:latin typeface="Arial" pitchFamily="34" charset="0"/>
            </a:endParaRPr>
          </a:p>
        </p:txBody>
      </p:sp>
      <p:sp>
        <p:nvSpPr>
          <p:cNvPr id="278531" name="Rectangle 3"/>
          <p:cNvSpPr>
            <a:spLocks noGrp="1" noChangeArrowheads="1"/>
          </p:cNvSpPr>
          <p:nvPr>
            <p:ph type="body" idx="1"/>
          </p:nvPr>
        </p:nvSpPr>
        <p:spPr>
          <a:xfrm>
            <a:off x="971600" y="1322090"/>
            <a:ext cx="7772400" cy="1219200"/>
          </a:xfrm>
          <a:solidFill>
            <a:schemeClr val="accent2"/>
          </a:solidFill>
          <a:ln w="57150" cap="flat">
            <a:solidFill>
              <a:schemeClr val="tx1"/>
            </a:solidFill>
          </a:ln>
        </p:spPr>
        <p:txBody>
          <a:bodyPr anchor="ctr"/>
          <a:lstStyle/>
          <a:p>
            <a:pPr marL="0" indent="0" algn="just">
              <a:spcBef>
                <a:spcPct val="0"/>
              </a:spcBef>
              <a:defRPr/>
            </a:pPr>
            <a:r>
              <a:rPr lang="es-AR" sz="2400" b="1" i="1" dirty="0" smtClean="0">
                <a:solidFill>
                  <a:srgbClr val="00FFFF"/>
                </a:solidFill>
                <a:effectLst>
                  <a:outerShdw blurRad="38100" dist="38100" dir="2700000" algn="tl">
                    <a:srgbClr val="000000"/>
                  </a:outerShdw>
                </a:effectLst>
                <a:latin typeface="Arial" pitchFamily="34" charset="0"/>
              </a:rPr>
              <a:t>OFDM </a:t>
            </a:r>
            <a:r>
              <a:rPr lang="es-AR" sz="2400" b="1" i="1" dirty="0" smtClean="0">
                <a:solidFill>
                  <a:srgbClr val="00FFFF"/>
                </a:solidFill>
                <a:effectLst>
                  <a:outerShdw blurRad="38100" dist="38100" dir="2700000" algn="tl">
                    <a:srgbClr val="000000"/>
                  </a:outerShdw>
                </a:effectLst>
                <a:latin typeface="Arial" pitchFamily="34" charset="0"/>
                <a:sym typeface="Wingdings 3"/>
              </a:rPr>
              <a:t></a:t>
            </a:r>
            <a:r>
              <a:rPr lang="es-AR" sz="2400" b="1" i="1" dirty="0" smtClean="0">
                <a:solidFill>
                  <a:srgbClr val="00FFFF"/>
                </a:solidFill>
                <a:effectLst>
                  <a:outerShdw blurRad="38100" dist="38100" dir="2700000" algn="tl">
                    <a:srgbClr val="000000"/>
                  </a:outerShdw>
                </a:effectLst>
                <a:latin typeface="Arial" pitchFamily="34" charset="0"/>
              </a:rPr>
              <a:t> define 52 portadoras de datos. </a:t>
            </a:r>
          </a:p>
          <a:p>
            <a:pPr marL="0" indent="0" algn="just">
              <a:spcBef>
                <a:spcPct val="0"/>
              </a:spcBef>
              <a:defRPr/>
            </a:pPr>
            <a:r>
              <a:rPr lang="es-AR" sz="2400" b="1" i="1" dirty="0" smtClean="0">
                <a:solidFill>
                  <a:srgbClr val="00FFFF"/>
                </a:solidFill>
                <a:effectLst>
                  <a:outerShdw blurRad="38100" dist="38100" dir="2700000" algn="tl">
                    <a:srgbClr val="000000"/>
                  </a:outerShdw>
                </a:effectLst>
                <a:latin typeface="Arial" pitchFamily="34" charset="0"/>
              </a:rPr>
              <a:t>Con modos de transmisión y  modulación.</a:t>
            </a:r>
            <a:r>
              <a:rPr lang="es-ES" sz="2400" b="1" i="1" dirty="0" smtClean="0">
                <a:solidFill>
                  <a:srgbClr val="00FFFF"/>
                </a:solidFill>
                <a:effectLst>
                  <a:outerShdw blurRad="38100" dist="38100" dir="2700000" algn="tl">
                    <a:srgbClr val="000000"/>
                  </a:outerShdw>
                </a:effectLst>
                <a:latin typeface="Arial" pitchFamily="34" charset="0"/>
              </a:rPr>
              <a:t> </a:t>
            </a:r>
          </a:p>
        </p:txBody>
      </p:sp>
      <p:sp>
        <p:nvSpPr>
          <p:cNvPr id="73732" name="Rectangle 5"/>
          <p:cNvSpPr>
            <a:spLocks noChangeArrowheads="1"/>
          </p:cNvSpPr>
          <p:nvPr/>
        </p:nvSpPr>
        <p:spPr bwMode="auto">
          <a:xfrm>
            <a:off x="1371600" y="1295400"/>
            <a:ext cx="9144000" cy="0"/>
          </a:xfrm>
          <a:prstGeom prst="rect">
            <a:avLst/>
          </a:prstGeom>
          <a:noFill/>
          <a:ln w="9525">
            <a:noFill/>
            <a:miter lim="800000"/>
            <a:headEnd/>
            <a:tailEnd/>
          </a:ln>
        </p:spPr>
        <p:txBody>
          <a:bodyPr>
            <a:spAutoFit/>
          </a:bodyPr>
          <a:lstStyle/>
          <a:p>
            <a:pPr algn="l">
              <a:buFontTx/>
              <a:buNone/>
            </a:pPr>
            <a:endParaRPr lang="es-ES" b="0" i="0">
              <a:solidFill>
                <a:schemeClr val="tx1"/>
              </a:solidFill>
              <a:effectLst/>
              <a:latin typeface="Times New Roman" pitchFamily="18" charset="0"/>
            </a:endParaRPr>
          </a:p>
        </p:txBody>
      </p:sp>
      <p:graphicFrame>
        <p:nvGraphicFramePr>
          <p:cNvPr id="278575" name="Group 47"/>
          <p:cNvGraphicFramePr>
            <a:graphicFrameLocks noGrp="1"/>
          </p:cNvGraphicFramePr>
          <p:nvPr>
            <p:extLst>
              <p:ext uri="{D42A27DB-BD31-4B8C-83A1-F6EECF244321}">
                <p14:modId xmlns:p14="http://schemas.microsoft.com/office/powerpoint/2010/main" val="2959013876"/>
              </p:ext>
            </p:extLst>
          </p:nvPr>
        </p:nvGraphicFramePr>
        <p:xfrm>
          <a:off x="827584" y="2924944"/>
          <a:ext cx="7924800" cy="3657600"/>
        </p:xfrm>
        <a:graphic>
          <a:graphicData uri="http://schemas.openxmlformats.org/drawingml/2006/table">
            <a:tbl>
              <a:tblPr/>
              <a:tblGrid>
                <a:gridCol w="2641600">
                  <a:extLst>
                    <a:ext uri="{9D8B030D-6E8A-4147-A177-3AD203B41FA5}">
                      <a16:colId xmlns:a16="http://schemas.microsoft.com/office/drawing/2014/main" val="20000"/>
                    </a:ext>
                  </a:extLst>
                </a:gridCol>
                <a:gridCol w="2641600">
                  <a:extLst>
                    <a:ext uri="{9D8B030D-6E8A-4147-A177-3AD203B41FA5}">
                      <a16:colId xmlns:a16="http://schemas.microsoft.com/office/drawing/2014/main" val="20001"/>
                    </a:ext>
                  </a:extLst>
                </a:gridCol>
                <a:gridCol w="2641600">
                  <a:extLst>
                    <a:ext uri="{9D8B030D-6E8A-4147-A177-3AD203B41FA5}">
                      <a16:colId xmlns:a16="http://schemas.microsoft.com/office/drawing/2014/main" val="20002"/>
                    </a:ext>
                  </a:extLst>
                </a:gridCol>
              </a:tblGrid>
              <a:tr h="3016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400" b="1" i="1" u="none" strike="noStrike" cap="none" normalizeH="0" baseline="0" dirty="0" smtClean="0">
                          <a:ln>
                            <a:noFill/>
                          </a:ln>
                          <a:solidFill>
                            <a:schemeClr val="tx1"/>
                          </a:solidFill>
                          <a:effectLst/>
                          <a:latin typeface="Verdana" pitchFamily="34" charset="0"/>
                        </a:rPr>
                        <a:t>Modo</a:t>
                      </a:r>
                      <a:endParaRPr kumimoji="0" lang="es-ES" sz="2400" b="1" i="1" u="none" strike="noStrike" cap="none" normalizeH="0" baseline="0" dirty="0" smtClean="0">
                        <a:ln>
                          <a:noFill/>
                        </a:ln>
                        <a:solidFill>
                          <a:schemeClr val="tx1"/>
                        </a:solidFill>
                        <a:effectLst/>
                        <a:latin typeface="Verdana"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400" b="1" i="1" u="none" strike="noStrike" cap="none" normalizeH="0" baseline="0" smtClean="0">
                          <a:ln>
                            <a:noFill/>
                          </a:ln>
                          <a:solidFill>
                            <a:schemeClr val="tx1"/>
                          </a:solidFill>
                          <a:effectLst/>
                          <a:latin typeface="Verdana" pitchFamily="34" charset="0"/>
                        </a:rPr>
                        <a:t>Modulación</a:t>
                      </a:r>
                      <a:endParaRPr kumimoji="0" lang="es-ES" sz="2400" b="1" i="1" u="none" strike="noStrike" cap="none" normalizeH="0" baseline="0" smtClean="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400" b="1" i="1" u="none" strike="noStrike" cap="none" normalizeH="0" baseline="0" smtClean="0">
                          <a:ln>
                            <a:noFill/>
                          </a:ln>
                          <a:solidFill>
                            <a:schemeClr val="tx1"/>
                          </a:solidFill>
                          <a:effectLst/>
                          <a:latin typeface="Verdana" pitchFamily="34" charset="0"/>
                        </a:rPr>
                        <a:t>PHY bit rate</a:t>
                      </a:r>
                      <a:endParaRPr kumimoji="0" lang="es-ES" sz="2400" b="1" i="1" u="none" strike="noStrike" cap="none" normalizeH="0" baseline="0" smtClean="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99"/>
                    </a:solidFill>
                  </a:tcPr>
                </a:tc>
                <a:extLst>
                  <a:ext uri="{0D108BD9-81ED-4DB2-BD59-A6C34878D82A}">
                    <a16:rowId xmlns:a16="http://schemas.microsoft.com/office/drawing/2014/main" val="10000"/>
                  </a:ext>
                </a:extLst>
              </a:tr>
              <a:tr h="3016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400" b="0" i="0" u="none" strike="noStrike" cap="none" normalizeH="0" baseline="0" smtClean="0">
                          <a:ln>
                            <a:noFill/>
                          </a:ln>
                          <a:solidFill>
                            <a:schemeClr val="tx1"/>
                          </a:solidFill>
                          <a:effectLst/>
                          <a:latin typeface="Verdana" pitchFamily="34" charset="0"/>
                        </a:rPr>
                        <a:t>1</a:t>
                      </a:r>
                      <a:endParaRPr kumimoji="0" lang="es-ES" sz="2400" b="0" i="0" u="none" strike="noStrike" cap="none" normalizeH="0" baseline="0" smtClean="0">
                        <a:ln>
                          <a:noFill/>
                        </a:ln>
                        <a:solidFill>
                          <a:schemeClr val="tx1"/>
                        </a:solidFill>
                        <a:effectLst/>
                        <a:latin typeface="Verdana"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400" b="0" i="0" u="none" strike="noStrike" cap="none" normalizeH="0" baseline="0" smtClean="0">
                          <a:ln>
                            <a:noFill/>
                          </a:ln>
                          <a:solidFill>
                            <a:schemeClr val="tx1"/>
                          </a:solidFill>
                          <a:effectLst/>
                          <a:latin typeface="Verdana" pitchFamily="34" charset="0"/>
                        </a:rPr>
                        <a:t>BPSK</a:t>
                      </a:r>
                      <a:endParaRPr kumimoji="0" lang="es-ES" sz="2400" b="0" i="0" u="none" strike="noStrike" cap="none" normalizeH="0" baseline="0" smtClean="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400" b="0" i="0" u="none" strike="noStrike" cap="none" normalizeH="0" baseline="0" smtClean="0">
                          <a:ln>
                            <a:noFill/>
                          </a:ln>
                          <a:solidFill>
                            <a:schemeClr val="tx1"/>
                          </a:solidFill>
                          <a:effectLst/>
                          <a:latin typeface="Verdana" pitchFamily="34" charset="0"/>
                        </a:rPr>
                        <a:t>6 Mbps</a:t>
                      </a:r>
                      <a:endParaRPr kumimoji="0" lang="es-ES" sz="2400" b="0" i="0" u="none" strike="noStrike" cap="none" normalizeH="0" baseline="0" smtClean="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99"/>
                    </a:solidFill>
                  </a:tcPr>
                </a:tc>
                <a:extLst>
                  <a:ext uri="{0D108BD9-81ED-4DB2-BD59-A6C34878D82A}">
                    <a16:rowId xmlns:a16="http://schemas.microsoft.com/office/drawing/2014/main" val="10001"/>
                  </a:ext>
                </a:extLst>
              </a:tr>
              <a:tr h="3016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400" b="0" i="0" u="none" strike="noStrike" cap="none" normalizeH="0" baseline="0" smtClean="0">
                          <a:ln>
                            <a:noFill/>
                          </a:ln>
                          <a:solidFill>
                            <a:schemeClr val="tx1"/>
                          </a:solidFill>
                          <a:effectLst/>
                          <a:latin typeface="Verdana" pitchFamily="34" charset="0"/>
                        </a:rPr>
                        <a:t>2</a:t>
                      </a:r>
                      <a:endParaRPr kumimoji="0" lang="es-ES" sz="2400" b="0" i="0" u="none" strike="noStrike" cap="none" normalizeH="0" baseline="0" smtClean="0">
                        <a:ln>
                          <a:noFill/>
                        </a:ln>
                        <a:solidFill>
                          <a:schemeClr val="tx1"/>
                        </a:solidFill>
                        <a:effectLst/>
                        <a:latin typeface="Verdana"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400" b="0" i="0" u="none" strike="noStrike" cap="none" normalizeH="0" baseline="0" smtClean="0">
                          <a:ln>
                            <a:noFill/>
                          </a:ln>
                          <a:solidFill>
                            <a:schemeClr val="tx1"/>
                          </a:solidFill>
                          <a:effectLst/>
                          <a:latin typeface="Verdana" pitchFamily="34" charset="0"/>
                        </a:rPr>
                        <a:t>BPSK</a:t>
                      </a:r>
                      <a:endParaRPr kumimoji="0" lang="es-ES" sz="2400" b="0" i="0" u="none" strike="noStrike" cap="none" normalizeH="0" baseline="0" smtClean="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400" b="0" i="0" u="none" strike="noStrike" cap="none" normalizeH="0" baseline="0" dirty="0" smtClean="0">
                          <a:ln>
                            <a:noFill/>
                          </a:ln>
                          <a:solidFill>
                            <a:schemeClr val="tx1"/>
                          </a:solidFill>
                          <a:effectLst/>
                          <a:latin typeface="Verdana" pitchFamily="34" charset="0"/>
                        </a:rPr>
                        <a:t>9 Mbps</a:t>
                      </a:r>
                      <a:endParaRPr kumimoji="0" lang="es-ES" sz="2400" b="0" i="0" u="none" strike="noStrike" cap="none" normalizeH="0" baseline="0" dirty="0" smtClean="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99"/>
                    </a:solidFill>
                  </a:tcPr>
                </a:tc>
                <a:extLst>
                  <a:ext uri="{0D108BD9-81ED-4DB2-BD59-A6C34878D82A}">
                    <a16:rowId xmlns:a16="http://schemas.microsoft.com/office/drawing/2014/main" val="10002"/>
                  </a:ext>
                </a:extLst>
              </a:tr>
              <a:tr h="3016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400" b="0" i="0" u="none" strike="noStrike" cap="none" normalizeH="0" baseline="0" smtClean="0">
                          <a:ln>
                            <a:noFill/>
                          </a:ln>
                          <a:solidFill>
                            <a:schemeClr val="tx1"/>
                          </a:solidFill>
                          <a:effectLst/>
                          <a:latin typeface="Verdana" pitchFamily="34" charset="0"/>
                        </a:rPr>
                        <a:t>3</a:t>
                      </a:r>
                      <a:endParaRPr kumimoji="0" lang="es-ES" sz="2400" b="0" i="0" u="none" strike="noStrike" cap="none" normalizeH="0" baseline="0" smtClean="0">
                        <a:ln>
                          <a:noFill/>
                        </a:ln>
                        <a:solidFill>
                          <a:schemeClr val="tx1"/>
                        </a:solidFill>
                        <a:effectLst/>
                        <a:latin typeface="Verdana"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400" b="0" i="0" u="none" strike="noStrike" cap="none" normalizeH="0" baseline="0" smtClean="0">
                          <a:ln>
                            <a:noFill/>
                          </a:ln>
                          <a:solidFill>
                            <a:schemeClr val="tx1"/>
                          </a:solidFill>
                          <a:effectLst/>
                          <a:latin typeface="Verdana" pitchFamily="34" charset="0"/>
                        </a:rPr>
                        <a:t>QPSK</a:t>
                      </a:r>
                      <a:endParaRPr kumimoji="0" lang="es-ES" sz="2400" b="0" i="0" u="none" strike="noStrike" cap="none" normalizeH="0" baseline="0" smtClean="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400" b="0" i="0" u="none" strike="noStrike" cap="none" normalizeH="0" baseline="0" smtClean="0">
                          <a:ln>
                            <a:noFill/>
                          </a:ln>
                          <a:solidFill>
                            <a:schemeClr val="tx1"/>
                          </a:solidFill>
                          <a:effectLst/>
                          <a:latin typeface="Verdana" pitchFamily="34" charset="0"/>
                        </a:rPr>
                        <a:t>12 Mbps</a:t>
                      </a:r>
                      <a:endParaRPr kumimoji="0" lang="es-ES" sz="2400" b="0" i="0" u="none" strike="noStrike" cap="none" normalizeH="0" baseline="0" smtClean="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99"/>
                    </a:solidFill>
                  </a:tcPr>
                </a:tc>
                <a:extLst>
                  <a:ext uri="{0D108BD9-81ED-4DB2-BD59-A6C34878D82A}">
                    <a16:rowId xmlns:a16="http://schemas.microsoft.com/office/drawing/2014/main" val="10003"/>
                  </a:ext>
                </a:extLst>
              </a:tr>
              <a:tr h="3016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400" b="0" i="0" u="none" strike="noStrike" cap="none" normalizeH="0" baseline="0" smtClean="0">
                          <a:ln>
                            <a:noFill/>
                          </a:ln>
                          <a:solidFill>
                            <a:schemeClr val="tx1"/>
                          </a:solidFill>
                          <a:effectLst/>
                          <a:latin typeface="Verdana" pitchFamily="34" charset="0"/>
                        </a:rPr>
                        <a:t>4</a:t>
                      </a:r>
                      <a:endParaRPr kumimoji="0" lang="es-ES" sz="2400" b="0" i="0" u="none" strike="noStrike" cap="none" normalizeH="0" baseline="0" smtClean="0">
                        <a:ln>
                          <a:noFill/>
                        </a:ln>
                        <a:solidFill>
                          <a:schemeClr val="tx1"/>
                        </a:solidFill>
                        <a:effectLst/>
                        <a:latin typeface="Verdana"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400" b="0" i="0" u="none" strike="noStrike" cap="none" normalizeH="0" baseline="0" smtClean="0">
                          <a:ln>
                            <a:noFill/>
                          </a:ln>
                          <a:solidFill>
                            <a:schemeClr val="tx1"/>
                          </a:solidFill>
                          <a:effectLst/>
                          <a:latin typeface="Verdana" pitchFamily="34" charset="0"/>
                        </a:rPr>
                        <a:t>QPSK</a:t>
                      </a:r>
                      <a:endParaRPr kumimoji="0" lang="es-ES" sz="2400" b="0" i="0" u="none" strike="noStrike" cap="none" normalizeH="0" baseline="0" smtClean="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400" b="0" i="0" u="none" strike="noStrike" cap="none" normalizeH="0" baseline="0" smtClean="0">
                          <a:ln>
                            <a:noFill/>
                          </a:ln>
                          <a:solidFill>
                            <a:schemeClr val="tx1"/>
                          </a:solidFill>
                          <a:effectLst/>
                          <a:latin typeface="Verdana" pitchFamily="34" charset="0"/>
                        </a:rPr>
                        <a:t>18 Mbps</a:t>
                      </a:r>
                      <a:endParaRPr kumimoji="0" lang="es-ES" sz="2400" b="0" i="0" u="none" strike="noStrike" cap="none" normalizeH="0" baseline="0" smtClean="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99"/>
                    </a:solidFill>
                  </a:tcPr>
                </a:tc>
                <a:extLst>
                  <a:ext uri="{0D108BD9-81ED-4DB2-BD59-A6C34878D82A}">
                    <a16:rowId xmlns:a16="http://schemas.microsoft.com/office/drawing/2014/main" val="10004"/>
                  </a:ext>
                </a:extLst>
              </a:tr>
              <a:tr h="3016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400" b="0" i="0" u="none" strike="noStrike" cap="none" normalizeH="0" baseline="0" smtClean="0">
                          <a:ln>
                            <a:noFill/>
                          </a:ln>
                          <a:solidFill>
                            <a:schemeClr val="tx1"/>
                          </a:solidFill>
                          <a:effectLst/>
                          <a:latin typeface="Verdana" pitchFamily="34" charset="0"/>
                        </a:rPr>
                        <a:t>5</a:t>
                      </a:r>
                      <a:endParaRPr kumimoji="0" lang="es-ES" sz="2400" b="0" i="0" u="none" strike="noStrike" cap="none" normalizeH="0" baseline="0" smtClean="0">
                        <a:ln>
                          <a:noFill/>
                        </a:ln>
                        <a:solidFill>
                          <a:schemeClr val="tx1"/>
                        </a:solidFill>
                        <a:effectLst/>
                        <a:latin typeface="Verdana"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400" b="0" i="0" u="none" strike="noStrike" cap="none" normalizeH="0" baseline="0" smtClean="0">
                          <a:ln>
                            <a:noFill/>
                          </a:ln>
                          <a:solidFill>
                            <a:schemeClr val="tx1"/>
                          </a:solidFill>
                          <a:effectLst/>
                          <a:latin typeface="Verdana" pitchFamily="34" charset="0"/>
                        </a:rPr>
                        <a:t>16QAM</a:t>
                      </a:r>
                      <a:endParaRPr kumimoji="0" lang="es-ES" sz="2400" b="0" i="0" u="none" strike="noStrike" cap="none" normalizeH="0" baseline="0" smtClean="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400" b="0" i="0" u="none" strike="noStrike" cap="none" normalizeH="0" baseline="0" smtClean="0">
                          <a:ln>
                            <a:noFill/>
                          </a:ln>
                          <a:solidFill>
                            <a:schemeClr val="tx1"/>
                          </a:solidFill>
                          <a:effectLst/>
                          <a:latin typeface="Verdana" pitchFamily="34" charset="0"/>
                        </a:rPr>
                        <a:t>27 Mbps</a:t>
                      </a:r>
                      <a:endParaRPr kumimoji="0" lang="es-ES" sz="2400" b="0" i="0" u="none" strike="noStrike" cap="none" normalizeH="0" baseline="0" smtClean="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99"/>
                    </a:solidFill>
                  </a:tcPr>
                </a:tc>
                <a:extLst>
                  <a:ext uri="{0D108BD9-81ED-4DB2-BD59-A6C34878D82A}">
                    <a16:rowId xmlns:a16="http://schemas.microsoft.com/office/drawing/2014/main" val="10005"/>
                  </a:ext>
                </a:extLst>
              </a:tr>
              <a:tr h="3016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400" b="0" i="0" u="none" strike="noStrike" cap="none" normalizeH="0" baseline="0" smtClean="0">
                          <a:ln>
                            <a:noFill/>
                          </a:ln>
                          <a:solidFill>
                            <a:schemeClr val="tx1"/>
                          </a:solidFill>
                          <a:effectLst/>
                          <a:latin typeface="Verdana" pitchFamily="34" charset="0"/>
                        </a:rPr>
                        <a:t>6</a:t>
                      </a:r>
                      <a:endParaRPr kumimoji="0" lang="es-ES" sz="2400" b="0" i="0" u="none" strike="noStrike" cap="none" normalizeH="0" baseline="0" smtClean="0">
                        <a:ln>
                          <a:noFill/>
                        </a:ln>
                        <a:solidFill>
                          <a:schemeClr val="tx1"/>
                        </a:solidFill>
                        <a:effectLst/>
                        <a:latin typeface="Verdana"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400" b="0" i="0" u="none" strike="noStrike" cap="none" normalizeH="0" baseline="0" smtClean="0">
                          <a:ln>
                            <a:noFill/>
                          </a:ln>
                          <a:solidFill>
                            <a:schemeClr val="tx1"/>
                          </a:solidFill>
                          <a:effectLst/>
                          <a:latin typeface="Verdana" pitchFamily="34" charset="0"/>
                        </a:rPr>
                        <a:t>16QAM</a:t>
                      </a:r>
                      <a:endParaRPr kumimoji="0" lang="es-ES" sz="2400" b="0" i="0" u="none" strike="noStrike" cap="none" normalizeH="0" baseline="0" smtClean="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400" b="0" i="0" u="none" strike="noStrike" cap="none" normalizeH="0" baseline="0" smtClean="0">
                          <a:ln>
                            <a:noFill/>
                          </a:ln>
                          <a:solidFill>
                            <a:schemeClr val="tx1"/>
                          </a:solidFill>
                          <a:effectLst/>
                          <a:latin typeface="Verdana" pitchFamily="34" charset="0"/>
                        </a:rPr>
                        <a:t>36 Mbps</a:t>
                      </a:r>
                      <a:endParaRPr kumimoji="0" lang="es-ES" sz="2400" b="0" i="0" u="none" strike="noStrike" cap="none" normalizeH="0" baseline="0" smtClean="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99"/>
                    </a:solidFill>
                  </a:tcPr>
                </a:tc>
                <a:extLst>
                  <a:ext uri="{0D108BD9-81ED-4DB2-BD59-A6C34878D82A}">
                    <a16:rowId xmlns:a16="http://schemas.microsoft.com/office/drawing/2014/main" val="10006"/>
                  </a:ext>
                </a:extLst>
              </a:tr>
              <a:tr h="3016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400" b="0" i="0" u="none" strike="noStrike" cap="none" normalizeH="0" baseline="0" smtClean="0">
                          <a:ln>
                            <a:noFill/>
                          </a:ln>
                          <a:solidFill>
                            <a:schemeClr val="tx1"/>
                          </a:solidFill>
                          <a:effectLst/>
                          <a:latin typeface="Verdana" pitchFamily="34" charset="0"/>
                        </a:rPr>
                        <a:t>7</a:t>
                      </a:r>
                      <a:endParaRPr kumimoji="0" lang="es-ES" sz="2400" b="0" i="0" u="none" strike="noStrike" cap="none" normalizeH="0" baseline="0" smtClean="0">
                        <a:ln>
                          <a:noFill/>
                        </a:ln>
                        <a:solidFill>
                          <a:schemeClr val="tx1"/>
                        </a:solidFill>
                        <a:effectLst/>
                        <a:latin typeface="Verdana"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66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400" b="0" i="0" u="none" strike="noStrike" cap="none" normalizeH="0" baseline="0" dirty="0" smtClean="0">
                          <a:ln>
                            <a:noFill/>
                          </a:ln>
                          <a:solidFill>
                            <a:schemeClr val="tx1"/>
                          </a:solidFill>
                          <a:effectLst/>
                          <a:latin typeface="Verdana" pitchFamily="34" charset="0"/>
                        </a:rPr>
                        <a:t>64QAM</a:t>
                      </a:r>
                      <a:endParaRPr kumimoji="0" lang="es-ES" sz="2400" b="0" i="0" u="none" strike="noStrike" cap="none" normalizeH="0" baseline="0" dirty="0" smtClean="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66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400" b="0" i="0" u="none" strike="noStrike" cap="none" normalizeH="0" baseline="0" dirty="0" smtClean="0">
                          <a:ln>
                            <a:noFill/>
                          </a:ln>
                          <a:solidFill>
                            <a:schemeClr val="tx1"/>
                          </a:solidFill>
                          <a:effectLst/>
                          <a:latin typeface="Verdana" pitchFamily="34" charset="0"/>
                        </a:rPr>
                        <a:t>54 Mbps</a:t>
                      </a:r>
                      <a:endParaRPr kumimoji="0" lang="es-ES" sz="2400" b="0" i="0" u="none" strike="noStrike" cap="none" normalizeH="0" baseline="0" dirty="0" smtClean="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6699"/>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8530"/>
                                        </p:tgtEl>
                                        <p:attrNameLst>
                                          <p:attrName>style.visibility</p:attrName>
                                        </p:attrNameLst>
                                      </p:cBhvr>
                                      <p:to>
                                        <p:strVal val="visible"/>
                                      </p:to>
                                    </p:set>
                                    <p:animEffect transition="in" filter="fade">
                                      <p:cBhvr>
                                        <p:cTn id="7" dur="500"/>
                                        <p:tgtEl>
                                          <p:spTgt spid="2785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8531">
                                            <p:bg/>
                                          </p:spTgt>
                                        </p:tgtEl>
                                        <p:attrNameLst>
                                          <p:attrName>style.visibility</p:attrName>
                                        </p:attrNameLst>
                                      </p:cBhvr>
                                      <p:to>
                                        <p:strVal val="visible"/>
                                      </p:to>
                                    </p:set>
                                    <p:animEffect transition="in" filter="fade">
                                      <p:cBhvr>
                                        <p:cTn id="12" dur="500"/>
                                        <p:tgtEl>
                                          <p:spTgt spid="278531">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8531">
                                            <p:txEl>
                                              <p:pRg st="0" end="0"/>
                                            </p:txEl>
                                          </p:spTgt>
                                        </p:tgtEl>
                                        <p:attrNameLst>
                                          <p:attrName>style.visibility</p:attrName>
                                        </p:attrNameLst>
                                      </p:cBhvr>
                                      <p:to>
                                        <p:strVal val="visible"/>
                                      </p:to>
                                    </p:set>
                                    <p:animEffect transition="in" filter="fade">
                                      <p:cBhvr>
                                        <p:cTn id="17" dur="500"/>
                                        <p:tgtEl>
                                          <p:spTgt spid="27853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8531">
                                            <p:txEl>
                                              <p:pRg st="1" end="1"/>
                                            </p:txEl>
                                          </p:spTgt>
                                        </p:tgtEl>
                                        <p:attrNameLst>
                                          <p:attrName>style.visibility</p:attrName>
                                        </p:attrNameLst>
                                      </p:cBhvr>
                                      <p:to>
                                        <p:strVal val="visible"/>
                                      </p:to>
                                    </p:set>
                                    <p:animEffect transition="in" filter="fade">
                                      <p:cBhvr>
                                        <p:cTn id="22" dur="500"/>
                                        <p:tgtEl>
                                          <p:spTgt spid="27853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8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animBg="1"/>
      <p:bldP spid="278531" grpId="0" build="p"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a:xfrm>
            <a:off x="685800" y="228600"/>
            <a:ext cx="7772400" cy="914400"/>
          </a:xfrm>
          <a:solidFill>
            <a:schemeClr val="bg1"/>
          </a:solidFill>
          <a:ln w="76200" cap="flat">
            <a:solidFill>
              <a:srgbClr val="008000"/>
            </a:solidFill>
          </a:ln>
        </p:spPr>
        <p:txBody>
          <a:bodyPr/>
          <a:lstStyle/>
          <a:p>
            <a:pPr>
              <a:defRPr/>
            </a:pPr>
            <a:r>
              <a:rPr lang="en-US" sz="3600" b="1" i="1" dirty="0" smtClean="0">
                <a:solidFill>
                  <a:schemeClr val="accent1"/>
                </a:solidFill>
                <a:effectLst>
                  <a:outerShdw blurRad="38100" dist="38100" dir="2700000" algn="tl">
                    <a:srgbClr val="000000"/>
                  </a:outerShdw>
                </a:effectLst>
                <a:latin typeface="Arial" pitchFamily="34" charset="0"/>
              </a:rPr>
              <a:t>IEEE 802.11a - Características</a:t>
            </a:r>
            <a:endParaRPr lang="es-ES" sz="3600" b="1" i="1" dirty="0" smtClean="0">
              <a:solidFill>
                <a:schemeClr val="accent1"/>
              </a:solidFill>
              <a:effectLst>
                <a:outerShdw blurRad="38100" dist="38100" dir="2700000" algn="tl">
                  <a:srgbClr val="000000"/>
                </a:outerShdw>
              </a:effectLst>
              <a:latin typeface="Arial" pitchFamily="34" charset="0"/>
            </a:endParaRPr>
          </a:p>
        </p:txBody>
      </p:sp>
      <p:sp>
        <p:nvSpPr>
          <p:cNvPr id="75779" name="Rectangle 3"/>
          <p:cNvSpPr>
            <a:spLocks noGrp="1" noChangeArrowheads="1"/>
          </p:cNvSpPr>
          <p:nvPr>
            <p:ph type="body" idx="1"/>
          </p:nvPr>
        </p:nvSpPr>
        <p:spPr>
          <a:xfrm>
            <a:off x="685800" y="1219200"/>
            <a:ext cx="7772400" cy="685800"/>
          </a:xfrm>
          <a:solidFill>
            <a:srgbClr val="00FFFF"/>
          </a:solidFill>
          <a:ln w="76200" cap="flat">
            <a:solidFill>
              <a:schemeClr val="folHlink"/>
            </a:solidFill>
          </a:ln>
        </p:spPr>
        <p:txBody>
          <a:bodyPr/>
          <a:lstStyle/>
          <a:p>
            <a:pPr algn="ctr">
              <a:buFontTx/>
              <a:buNone/>
            </a:pPr>
            <a:r>
              <a:rPr lang="es-ES" b="1" i="1" dirty="0" smtClean="0">
                <a:solidFill>
                  <a:srgbClr val="000000"/>
                </a:solidFill>
                <a:latin typeface="Arial" charset="0"/>
                <a:cs typeface="Times New Roman" pitchFamily="18" charset="0"/>
              </a:rPr>
              <a:t>Espectro de las Bandas UNII</a:t>
            </a:r>
          </a:p>
        </p:txBody>
      </p:sp>
      <p:sp>
        <p:nvSpPr>
          <p:cNvPr id="75780" name="Rectangle 4"/>
          <p:cNvSpPr>
            <a:spLocks noChangeArrowheads="1"/>
          </p:cNvSpPr>
          <p:nvPr/>
        </p:nvSpPr>
        <p:spPr bwMode="auto">
          <a:xfrm>
            <a:off x="1512888" y="1482725"/>
            <a:ext cx="9144000" cy="0"/>
          </a:xfrm>
          <a:prstGeom prst="rect">
            <a:avLst/>
          </a:prstGeom>
          <a:noFill/>
          <a:ln w="9525">
            <a:noFill/>
            <a:miter lim="800000"/>
            <a:headEnd/>
            <a:tailEnd/>
          </a:ln>
        </p:spPr>
        <p:txBody>
          <a:bodyPr>
            <a:spAutoFit/>
          </a:bodyPr>
          <a:lstStyle/>
          <a:p>
            <a:pPr algn="l">
              <a:buFontTx/>
              <a:buNone/>
            </a:pPr>
            <a:endParaRPr lang="es-ES" b="0" i="0">
              <a:solidFill>
                <a:schemeClr val="tx1"/>
              </a:solidFill>
              <a:effectLst/>
              <a:latin typeface="Times New Roman" pitchFamily="18" charset="0"/>
            </a:endParaRPr>
          </a:p>
        </p:txBody>
      </p:sp>
      <p:sp>
        <p:nvSpPr>
          <p:cNvPr id="75781" name="Rectangle 5"/>
          <p:cNvSpPr>
            <a:spLocks noChangeArrowheads="1"/>
          </p:cNvSpPr>
          <p:nvPr/>
        </p:nvSpPr>
        <p:spPr bwMode="auto">
          <a:xfrm>
            <a:off x="1512888" y="1482725"/>
            <a:ext cx="9144000" cy="0"/>
          </a:xfrm>
          <a:prstGeom prst="rect">
            <a:avLst/>
          </a:prstGeom>
          <a:noFill/>
          <a:ln w="9525">
            <a:noFill/>
            <a:miter lim="800000"/>
            <a:headEnd/>
            <a:tailEnd/>
          </a:ln>
        </p:spPr>
        <p:txBody>
          <a:bodyPr>
            <a:spAutoFit/>
          </a:bodyPr>
          <a:lstStyle/>
          <a:p>
            <a:pPr algn="l">
              <a:buFontTx/>
              <a:buNone/>
            </a:pPr>
            <a:endParaRPr lang="es-ES" b="0" i="0">
              <a:solidFill>
                <a:schemeClr val="tx1"/>
              </a:solidFill>
              <a:effectLst/>
              <a:latin typeface="Times New Roman" pitchFamily="18" charset="0"/>
            </a:endParaRPr>
          </a:p>
        </p:txBody>
      </p:sp>
      <p:pic>
        <p:nvPicPr>
          <p:cNvPr id="75782" name="Picture 6" descr="Phisical Layer 5ghz band"/>
          <p:cNvPicPr>
            <a:picLocks noChangeAspect="1" noChangeArrowheads="1"/>
          </p:cNvPicPr>
          <p:nvPr/>
        </p:nvPicPr>
        <p:blipFill>
          <a:blip r:embed="rId2" cstate="print"/>
          <a:srcRect/>
          <a:stretch>
            <a:fillRect/>
          </a:stretch>
        </p:blipFill>
        <p:spPr bwMode="auto">
          <a:xfrm>
            <a:off x="0" y="1981200"/>
            <a:ext cx="8763000" cy="4876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4434"/>
                                        </p:tgtEl>
                                        <p:attrNameLst>
                                          <p:attrName>style.visibility</p:attrName>
                                        </p:attrNameLst>
                                      </p:cBhvr>
                                      <p:to>
                                        <p:strVal val="visible"/>
                                      </p:to>
                                    </p:set>
                                    <p:animEffect transition="in" filter="fade">
                                      <p:cBhvr>
                                        <p:cTn id="7" dur="500"/>
                                        <p:tgtEl>
                                          <p:spTgt spid="27443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5779">
                                            <p:bg/>
                                          </p:spTgt>
                                        </p:tgtEl>
                                        <p:attrNameLst>
                                          <p:attrName>style.visibility</p:attrName>
                                        </p:attrNameLst>
                                      </p:cBhvr>
                                      <p:to>
                                        <p:strVal val="visible"/>
                                      </p:to>
                                    </p:set>
                                    <p:anim calcmode="lin" valueType="num">
                                      <p:cBhvr additive="base">
                                        <p:cTn id="12" dur="500" fill="hold"/>
                                        <p:tgtEl>
                                          <p:spTgt spid="75779">
                                            <p:bg/>
                                          </p:spTgt>
                                        </p:tgtEl>
                                        <p:attrNameLst>
                                          <p:attrName>ppt_x</p:attrName>
                                        </p:attrNameLst>
                                      </p:cBhvr>
                                      <p:tavLst>
                                        <p:tav tm="0">
                                          <p:val>
                                            <p:strVal val="#ppt_x"/>
                                          </p:val>
                                        </p:tav>
                                        <p:tav tm="100000">
                                          <p:val>
                                            <p:strVal val="#ppt_x"/>
                                          </p:val>
                                        </p:tav>
                                      </p:tavLst>
                                    </p:anim>
                                    <p:anim calcmode="lin" valueType="num">
                                      <p:cBhvr additive="base">
                                        <p:cTn id="13" dur="500" fill="hold"/>
                                        <p:tgtEl>
                                          <p:spTgt spid="75779">
                                            <p:bg/>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5779">
                                            <p:txEl>
                                              <p:pRg st="0" end="0"/>
                                            </p:txEl>
                                          </p:spTgt>
                                        </p:tgtEl>
                                        <p:attrNameLst>
                                          <p:attrName>style.visibility</p:attrName>
                                        </p:attrNameLst>
                                      </p:cBhvr>
                                      <p:to>
                                        <p:strVal val="visible"/>
                                      </p:to>
                                    </p:set>
                                    <p:anim calcmode="lin" valueType="num">
                                      <p:cBhvr additive="base">
                                        <p:cTn id="18" dur="500" fill="hold"/>
                                        <p:tgtEl>
                                          <p:spTgt spid="75779">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5779">
                                            <p:txEl>
                                              <p:pRg st="0" end="0"/>
                                            </p:txEl>
                                          </p:spTgt>
                                        </p:tgtEl>
                                        <p:attrNameLst>
                                          <p:attrName>ppt_y</p:attrName>
                                        </p:attrNameLst>
                                      </p:cBhvr>
                                      <p:tavLst>
                                        <p:tav tm="0">
                                          <p:val>
                                            <p:strVal val="1+#ppt_h/2"/>
                                          </p:val>
                                        </p:tav>
                                        <p:tav tm="100000">
                                          <p:val>
                                            <p:strVal val="#ppt_y"/>
                                          </p:val>
                                        </p:tav>
                                      </p:tavLst>
                                    </p:anim>
                                  </p:childTnLst>
                                </p:cTn>
                              </p:par>
                              <p:par>
                                <p:cTn id="20" presetID="1" presetClass="entr" presetSubtype="0" fill="hold" nodeType="withEffect">
                                  <p:stCondLst>
                                    <p:cond delay="0"/>
                                  </p:stCondLst>
                                  <p:childTnLst>
                                    <p:set>
                                      <p:cBhvr>
                                        <p:cTn id="21" dur="1" fill="hold">
                                          <p:stCondLst>
                                            <p:cond delay="0"/>
                                          </p:stCondLst>
                                        </p:cTn>
                                        <p:tgtEl>
                                          <p:spTgt spid="75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4" grpId="0" animBg="1"/>
      <p:bldP spid="75779" grpId="0" build="p"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1026"/>
          <p:cNvSpPr>
            <a:spLocks noGrp="1" noChangeArrowheads="1"/>
          </p:cNvSpPr>
          <p:nvPr>
            <p:ph type="title"/>
          </p:nvPr>
        </p:nvSpPr>
        <p:spPr>
          <a:xfrm>
            <a:off x="228600" y="0"/>
            <a:ext cx="8458200" cy="1143000"/>
          </a:xfrm>
          <a:solidFill>
            <a:schemeClr val="bg1"/>
          </a:solidFill>
          <a:ln w="76200" cap="flat">
            <a:solidFill>
              <a:srgbClr val="008000"/>
            </a:solidFill>
          </a:ln>
        </p:spPr>
        <p:txBody>
          <a:bodyPr/>
          <a:lstStyle/>
          <a:p>
            <a:pPr>
              <a:defRPr/>
            </a:pPr>
            <a:r>
              <a:rPr lang="en-US" sz="3600" b="1" i="1" dirty="0" smtClean="0">
                <a:solidFill>
                  <a:schemeClr val="accent1"/>
                </a:solidFill>
                <a:effectLst>
                  <a:outerShdw blurRad="38100" dist="38100" dir="2700000" algn="tl">
                    <a:srgbClr val="000000"/>
                  </a:outerShdw>
                </a:effectLst>
                <a:latin typeface="Arial" pitchFamily="34" charset="0"/>
              </a:rPr>
              <a:t>IEEE 802.11a - Características</a:t>
            </a:r>
            <a:endParaRPr lang="es-ES" sz="3600" b="1" i="1" dirty="0" smtClean="0">
              <a:solidFill>
                <a:schemeClr val="accent1"/>
              </a:solidFill>
              <a:effectLst>
                <a:outerShdw blurRad="38100" dist="38100" dir="2700000" algn="tl">
                  <a:srgbClr val="000000"/>
                </a:outerShdw>
              </a:effectLst>
              <a:latin typeface="Arial" pitchFamily="34" charset="0"/>
            </a:endParaRPr>
          </a:p>
        </p:txBody>
      </p:sp>
      <p:sp>
        <p:nvSpPr>
          <p:cNvPr id="76803" name="Rectangle 1027"/>
          <p:cNvSpPr>
            <a:spLocks noGrp="1" noChangeArrowheads="1"/>
          </p:cNvSpPr>
          <p:nvPr>
            <p:ph type="body" idx="1"/>
          </p:nvPr>
        </p:nvSpPr>
        <p:spPr>
          <a:xfrm>
            <a:off x="304800" y="1295400"/>
            <a:ext cx="8305800" cy="1295400"/>
          </a:xfrm>
          <a:solidFill>
            <a:srgbClr val="00FFFF"/>
          </a:solidFill>
          <a:ln w="76200" cap="flat">
            <a:solidFill>
              <a:schemeClr val="folHlink"/>
            </a:solidFill>
          </a:ln>
        </p:spPr>
        <p:txBody>
          <a:bodyPr/>
          <a:lstStyle/>
          <a:p>
            <a:pPr algn="ctr">
              <a:lnSpc>
                <a:spcPct val="90000"/>
              </a:lnSpc>
              <a:buFontTx/>
              <a:buNone/>
            </a:pPr>
            <a:r>
              <a:rPr lang="es-ES" sz="2800" b="1" i="1" smtClean="0">
                <a:solidFill>
                  <a:srgbClr val="000000"/>
                </a:solidFill>
                <a:latin typeface="Arial" charset="0"/>
                <a:cs typeface="Times New Roman" pitchFamily="18" charset="0"/>
              </a:rPr>
              <a:t>En 802.11a , Si bien las velocidades de transmisión son superiores a la 802.11b, el área de cobertura se reduce a un 30%.</a:t>
            </a:r>
          </a:p>
        </p:txBody>
      </p:sp>
      <p:sp>
        <p:nvSpPr>
          <p:cNvPr id="76804" name="Rectangle 1030"/>
          <p:cNvSpPr>
            <a:spLocks noChangeArrowheads="1"/>
          </p:cNvSpPr>
          <p:nvPr/>
        </p:nvSpPr>
        <p:spPr bwMode="auto">
          <a:xfrm>
            <a:off x="3543300" y="2560638"/>
            <a:ext cx="9144000" cy="0"/>
          </a:xfrm>
          <a:prstGeom prst="rect">
            <a:avLst/>
          </a:prstGeom>
          <a:noFill/>
          <a:ln w="9525">
            <a:noFill/>
            <a:miter lim="800000"/>
            <a:headEnd/>
            <a:tailEnd/>
          </a:ln>
        </p:spPr>
        <p:txBody>
          <a:bodyPr>
            <a:spAutoFit/>
          </a:bodyPr>
          <a:lstStyle/>
          <a:p>
            <a:pPr algn="l">
              <a:buFontTx/>
              <a:buNone/>
            </a:pPr>
            <a:endParaRPr lang="es-ES" b="0" i="0">
              <a:solidFill>
                <a:schemeClr val="tx1"/>
              </a:solidFill>
              <a:effectLst/>
              <a:latin typeface="Times New Roman" pitchFamily="18" charset="0"/>
            </a:endParaRPr>
          </a:p>
        </p:txBody>
      </p:sp>
      <p:pic>
        <p:nvPicPr>
          <p:cNvPr id="76805" name="Picture 1031" descr="rangos cobertura 2"/>
          <p:cNvPicPr>
            <a:picLocks noChangeAspect="1" noChangeArrowheads="1"/>
          </p:cNvPicPr>
          <p:nvPr/>
        </p:nvPicPr>
        <p:blipFill>
          <a:blip r:embed="rId2" cstate="print"/>
          <a:srcRect/>
          <a:stretch>
            <a:fillRect/>
          </a:stretch>
        </p:blipFill>
        <p:spPr bwMode="auto">
          <a:xfrm>
            <a:off x="0" y="2819400"/>
            <a:ext cx="3048000" cy="2573338"/>
          </a:xfrm>
          <a:prstGeom prst="rect">
            <a:avLst/>
          </a:prstGeom>
          <a:noFill/>
          <a:ln w="9525">
            <a:noFill/>
            <a:miter lim="800000"/>
            <a:headEnd/>
            <a:tailEnd/>
          </a:ln>
        </p:spPr>
      </p:pic>
      <p:sp>
        <p:nvSpPr>
          <p:cNvPr id="76806" name="Rectangle 1032"/>
          <p:cNvSpPr>
            <a:spLocks noChangeArrowheads="1"/>
          </p:cNvSpPr>
          <p:nvPr/>
        </p:nvSpPr>
        <p:spPr bwMode="auto">
          <a:xfrm>
            <a:off x="2590800" y="2293938"/>
            <a:ext cx="9144000" cy="0"/>
          </a:xfrm>
          <a:prstGeom prst="rect">
            <a:avLst/>
          </a:prstGeom>
          <a:noFill/>
          <a:ln w="9525">
            <a:noFill/>
            <a:miter lim="800000"/>
            <a:headEnd/>
            <a:tailEnd/>
          </a:ln>
        </p:spPr>
        <p:txBody>
          <a:bodyPr>
            <a:spAutoFit/>
          </a:bodyPr>
          <a:lstStyle/>
          <a:p>
            <a:pPr algn="l">
              <a:buFontTx/>
              <a:buNone/>
            </a:pPr>
            <a:endParaRPr lang="es-ES" b="0" i="0">
              <a:solidFill>
                <a:schemeClr val="tx1"/>
              </a:solidFill>
              <a:effectLst/>
              <a:latin typeface="Times New Roman" pitchFamily="18" charset="0"/>
            </a:endParaRPr>
          </a:p>
        </p:txBody>
      </p:sp>
      <p:pic>
        <p:nvPicPr>
          <p:cNvPr id="76807" name="Picture 1033" descr="Comparación de rangos"/>
          <p:cNvPicPr>
            <a:picLocks noChangeAspect="1" noChangeArrowheads="1"/>
          </p:cNvPicPr>
          <p:nvPr/>
        </p:nvPicPr>
        <p:blipFill>
          <a:blip r:embed="rId3" cstate="print"/>
          <a:srcRect/>
          <a:stretch>
            <a:fillRect/>
          </a:stretch>
        </p:blipFill>
        <p:spPr bwMode="auto">
          <a:xfrm>
            <a:off x="3048000" y="2819400"/>
            <a:ext cx="5791200" cy="33178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9554"/>
                                        </p:tgtEl>
                                        <p:attrNameLst>
                                          <p:attrName>style.visibility</p:attrName>
                                        </p:attrNameLst>
                                      </p:cBhvr>
                                      <p:to>
                                        <p:strVal val="visible"/>
                                      </p:to>
                                    </p:set>
                                    <p:anim calcmode="lin" valueType="num">
                                      <p:cBhvr additive="base">
                                        <p:cTn id="7" dur="500" fill="hold"/>
                                        <p:tgtEl>
                                          <p:spTgt spid="279554"/>
                                        </p:tgtEl>
                                        <p:attrNameLst>
                                          <p:attrName>ppt_x</p:attrName>
                                        </p:attrNameLst>
                                      </p:cBhvr>
                                      <p:tavLst>
                                        <p:tav tm="0">
                                          <p:val>
                                            <p:strVal val="#ppt_x"/>
                                          </p:val>
                                        </p:tav>
                                        <p:tav tm="100000">
                                          <p:val>
                                            <p:strVal val="#ppt_x"/>
                                          </p:val>
                                        </p:tav>
                                      </p:tavLst>
                                    </p:anim>
                                    <p:anim calcmode="lin" valueType="num">
                                      <p:cBhvr additive="base">
                                        <p:cTn id="8" dur="500" fill="hold"/>
                                        <p:tgtEl>
                                          <p:spTgt spid="2795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6803">
                                            <p:bg/>
                                          </p:spTgt>
                                        </p:tgtEl>
                                        <p:attrNameLst>
                                          <p:attrName>style.visibility</p:attrName>
                                        </p:attrNameLst>
                                      </p:cBhvr>
                                      <p:to>
                                        <p:strVal val="visible"/>
                                      </p:to>
                                    </p:set>
                                    <p:anim calcmode="lin" valueType="num">
                                      <p:cBhvr additive="base">
                                        <p:cTn id="13" dur="500" fill="hold"/>
                                        <p:tgtEl>
                                          <p:spTgt spid="76803">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6803">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6803">
                                            <p:txEl>
                                              <p:pRg st="0" end="0"/>
                                            </p:txEl>
                                          </p:spTgt>
                                        </p:tgtEl>
                                        <p:attrNameLst>
                                          <p:attrName>style.visibility</p:attrName>
                                        </p:attrNameLst>
                                      </p:cBhvr>
                                      <p:to>
                                        <p:strVal val="visible"/>
                                      </p:to>
                                    </p:set>
                                    <p:anim calcmode="lin" valueType="num">
                                      <p:cBhvr additive="base">
                                        <p:cTn id="19" dur="500" fill="hold"/>
                                        <p:tgtEl>
                                          <p:spTgt spid="7680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68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6805"/>
                                        </p:tgtEl>
                                        <p:attrNameLst>
                                          <p:attrName>style.visibility</p:attrName>
                                        </p:attrNameLst>
                                      </p:cBhvr>
                                      <p:to>
                                        <p:strVal val="visible"/>
                                      </p:to>
                                    </p:set>
                                    <p:animEffect transition="in" filter="fade">
                                      <p:cBhvr>
                                        <p:cTn id="25" dur="500"/>
                                        <p:tgtEl>
                                          <p:spTgt spid="7680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6807"/>
                                        </p:tgtEl>
                                        <p:attrNameLst>
                                          <p:attrName>style.visibility</p:attrName>
                                        </p:attrNameLst>
                                      </p:cBhvr>
                                      <p:to>
                                        <p:strVal val="visible"/>
                                      </p:to>
                                    </p:set>
                                    <p:animEffect transition="in" filter="fade">
                                      <p:cBhvr>
                                        <p:cTn id="30" dur="500"/>
                                        <p:tgtEl>
                                          <p:spTgt spid="76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4" grpId="0" animBg="1"/>
      <p:bldP spid="76803" grpId="0" build="p"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685800" y="0"/>
            <a:ext cx="7772400" cy="1143000"/>
          </a:xfrm>
          <a:solidFill>
            <a:schemeClr val="bg1"/>
          </a:solidFill>
          <a:ln w="76200" cap="flat">
            <a:solidFill>
              <a:srgbClr val="008000"/>
            </a:solidFill>
          </a:ln>
        </p:spPr>
        <p:txBody>
          <a:bodyPr/>
          <a:lstStyle/>
          <a:p>
            <a:pPr>
              <a:defRPr/>
            </a:pPr>
            <a:r>
              <a:rPr lang="en-US" sz="3600" b="1" i="1" dirty="0" smtClean="0">
                <a:solidFill>
                  <a:schemeClr val="accent1"/>
                </a:solidFill>
                <a:effectLst>
                  <a:outerShdw blurRad="38100" dist="38100" dir="2700000" algn="tl">
                    <a:srgbClr val="000000"/>
                  </a:outerShdw>
                </a:effectLst>
                <a:latin typeface="Arial" pitchFamily="34" charset="0"/>
              </a:rPr>
              <a:t>IEEE 802.11a - Características</a:t>
            </a:r>
            <a:endParaRPr lang="es-ES" sz="3600" b="1" i="1" dirty="0" smtClean="0">
              <a:solidFill>
                <a:schemeClr val="accent1"/>
              </a:solidFill>
              <a:effectLst>
                <a:outerShdw blurRad="38100" dist="38100" dir="2700000" algn="tl">
                  <a:srgbClr val="000000"/>
                </a:outerShdw>
              </a:effectLst>
              <a:latin typeface="Arial" pitchFamily="34" charset="0"/>
            </a:endParaRPr>
          </a:p>
        </p:txBody>
      </p:sp>
      <p:sp>
        <p:nvSpPr>
          <p:cNvPr id="77827" name="Rectangle 3"/>
          <p:cNvSpPr>
            <a:spLocks noGrp="1" noChangeArrowheads="1"/>
          </p:cNvSpPr>
          <p:nvPr>
            <p:ph type="body" sz="half" idx="1"/>
          </p:nvPr>
        </p:nvSpPr>
        <p:spPr>
          <a:xfrm>
            <a:off x="5410200" y="2420888"/>
            <a:ext cx="3690938" cy="1981200"/>
          </a:xfrm>
          <a:solidFill>
            <a:srgbClr val="006699"/>
          </a:solidFill>
        </p:spPr>
        <p:txBody>
          <a:bodyPr/>
          <a:lstStyle/>
          <a:p>
            <a:pPr algn="just">
              <a:lnSpc>
                <a:spcPct val="80000"/>
              </a:lnSpc>
              <a:buFontTx/>
              <a:buNone/>
            </a:pPr>
            <a:r>
              <a:rPr lang="es-ES" sz="1600" i="1" dirty="0" smtClean="0">
                <a:latin typeface="Arial" charset="0"/>
                <a:cs typeface="Arial" charset="0"/>
              </a:rPr>
              <a:t>	</a:t>
            </a:r>
            <a:r>
              <a:rPr lang="es-ES" sz="2800" i="1" dirty="0" smtClean="0">
                <a:latin typeface="Arial" charset="0"/>
                <a:cs typeface="Arial" charset="0"/>
              </a:rPr>
              <a:t>Existen dispositivos que soportan ambos estándares. Esto permite elevar el rango de cobertura.</a:t>
            </a:r>
            <a:endParaRPr lang="es-ES" sz="4400" i="1" dirty="0" smtClean="0">
              <a:latin typeface="Arial" charset="0"/>
              <a:cs typeface="Arial" charset="0"/>
            </a:endParaRPr>
          </a:p>
        </p:txBody>
      </p:sp>
      <p:sp>
        <p:nvSpPr>
          <p:cNvPr id="77828" name="Rectangle 5"/>
          <p:cNvSpPr>
            <a:spLocks noChangeArrowheads="1"/>
          </p:cNvSpPr>
          <p:nvPr/>
        </p:nvSpPr>
        <p:spPr bwMode="auto">
          <a:xfrm>
            <a:off x="1512888" y="-144463"/>
            <a:ext cx="9144000" cy="0"/>
          </a:xfrm>
          <a:prstGeom prst="rect">
            <a:avLst/>
          </a:prstGeom>
          <a:noFill/>
          <a:ln w="9525">
            <a:noFill/>
            <a:miter lim="800000"/>
            <a:headEnd/>
            <a:tailEnd/>
          </a:ln>
        </p:spPr>
        <p:txBody>
          <a:bodyPr>
            <a:spAutoFit/>
          </a:bodyPr>
          <a:lstStyle/>
          <a:p>
            <a:pPr algn="l">
              <a:buFontTx/>
              <a:buNone/>
            </a:pPr>
            <a:endParaRPr lang="es-ES" b="0" i="0">
              <a:solidFill>
                <a:schemeClr val="tx1"/>
              </a:solidFill>
              <a:effectLst/>
              <a:latin typeface="Times New Roman" pitchFamily="18" charset="0"/>
            </a:endParaRPr>
          </a:p>
        </p:txBody>
      </p:sp>
      <p:pic>
        <p:nvPicPr>
          <p:cNvPr id="77829" name="Picture 6" descr="aironet 1200"/>
          <p:cNvPicPr>
            <a:picLocks noChangeAspect="1" noChangeArrowheads="1"/>
          </p:cNvPicPr>
          <p:nvPr/>
        </p:nvPicPr>
        <p:blipFill>
          <a:blip r:embed="rId2" cstate="print"/>
          <a:srcRect/>
          <a:stretch>
            <a:fillRect/>
          </a:stretch>
        </p:blipFill>
        <p:spPr bwMode="auto">
          <a:xfrm>
            <a:off x="0" y="1295400"/>
            <a:ext cx="5410200" cy="5562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0578"/>
                                        </p:tgtEl>
                                        <p:attrNameLst>
                                          <p:attrName>style.visibility</p:attrName>
                                        </p:attrNameLst>
                                      </p:cBhvr>
                                      <p:to>
                                        <p:strVal val="visible"/>
                                      </p:to>
                                    </p:set>
                                    <p:animEffect transition="in" filter="fade">
                                      <p:cBhvr>
                                        <p:cTn id="7" dur="500"/>
                                        <p:tgtEl>
                                          <p:spTgt spid="28057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7829"/>
                                        </p:tgtEl>
                                        <p:attrNameLst>
                                          <p:attrName>style.visibility</p:attrName>
                                        </p:attrNameLst>
                                      </p:cBhvr>
                                      <p:to>
                                        <p:strVal val="visible"/>
                                      </p:to>
                                    </p:set>
                                    <p:anim calcmode="lin" valueType="num">
                                      <p:cBhvr additive="base">
                                        <p:cTn id="12" dur="500" fill="hold"/>
                                        <p:tgtEl>
                                          <p:spTgt spid="77829"/>
                                        </p:tgtEl>
                                        <p:attrNameLst>
                                          <p:attrName>ppt_x</p:attrName>
                                        </p:attrNameLst>
                                      </p:cBhvr>
                                      <p:tavLst>
                                        <p:tav tm="0">
                                          <p:val>
                                            <p:strVal val="#ppt_x"/>
                                          </p:val>
                                        </p:tav>
                                        <p:tav tm="100000">
                                          <p:val>
                                            <p:strVal val="#ppt_x"/>
                                          </p:val>
                                        </p:tav>
                                      </p:tavLst>
                                    </p:anim>
                                    <p:anim calcmode="lin" valueType="num">
                                      <p:cBhvr additive="base">
                                        <p:cTn id="13" dur="500" fill="hold"/>
                                        <p:tgtEl>
                                          <p:spTgt spid="7782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7827">
                                            <p:bg/>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78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8" grpId="0" animBg="1"/>
      <p:bldP spid="77827"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1066800" y="228600"/>
            <a:ext cx="7772400" cy="1524000"/>
          </a:xfrm>
          <a:solidFill>
            <a:schemeClr val="bg1"/>
          </a:solidFill>
          <a:ln w="76200">
            <a:solidFill>
              <a:srgbClr val="008000"/>
            </a:solidFill>
          </a:ln>
        </p:spPr>
        <p:txBody>
          <a:bodyPr/>
          <a:lstStyle/>
          <a:p>
            <a:pPr>
              <a:defRPr/>
            </a:pPr>
            <a:r>
              <a:rPr lang="es-ES_tradnl" i="1" smtClean="0">
                <a:solidFill>
                  <a:schemeClr val="accent1"/>
                </a:solidFill>
                <a:effectLst>
                  <a:outerShdw blurRad="38100" dist="38100" dir="2700000" algn="tl">
                    <a:srgbClr val="000000"/>
                  </a:outerShdw>
                </a:effectLst>
                <a:latin typeface="Tahoma" pitchFamily="34" charset="0"/>
              </a:rPr>
              <a:t>Medios Físicos de Transmisión</a:t>
            </a:r>
            <a:br>
              <a:rPr lang="es-ES_tradnl" i="1" smtClean="0">
                <a:solidFill>
                  <a:schemeClr val="accent1"/>
                </a:solidFill>
                <a:effectLst>
                  <a:outerShdw blurRad="38100" dist="38100" dir="2700000" algn="tl">
                    <a:srgbClr val="000000"/>
                  </a:outerShdw>
                </a:effectLst>
                <a:latin typeface="Tahoma" pitchFamily="34" charset="0"/>
              </a:rPr>
            </a:br>
            <a:r>
              <a:rPr lang="es-ES_tradnl" i="1" smtClean="0">
                <a:solidFill>
                  <a:schemeClr val="accent1"/>
                </a:solidFill>
                <a:effectLst>
                  <a:outerShdw blurRad="38100" dist="38100" dir="2700000" algn="tl">
                    <a:srgbClr val="000000"/>
                  </a:outerShdw>
                </a:effectLst>
                <a:latin typeface="Tahoma" pitchFamily="34" charset="0"/>
              </a:rPr>
              <a:t>Microondas</a:t>
            </a:r>
          </a:p>
        </p:txBody>
      </p:sp>
      <p:pic>
        <p:nvPicPr>
          <p:cNvPr id="10243" name="Picture 3" descr="microondas"/>
          <p:cNvPicPr>
            <a:picLocks noChangeAspect="1" noChangeArrowheads="1"/>
          </p:cNvPicPr>
          <p:nvPr/>
        </p:nvPicPr>
        <p:blipFill>
          <a:blip r:embed="rId2" cstate="print"/>
          <a:srcRect/>
          <a:stretch>
            <a:fillRect/>
          </a:stretch>
        </p:blipFill>
        <p:spPr bwMode="auto">
          <a:xfrm>
            <a:off x="304800" y="1905000"/>
            <a:ext cx="8610600" cy="4724400"/>
          </a:xfrm>
          <a:prstGeom prst="rect">
            <a:avLst/>
          </a:prstGeom>
          <a:noFill/>
          <a:ln w="76200">
            <a:solidFill>
              <a:schemeClr val="accent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32098"/>
                                        </p:tgtEl>
                                        <p:attrNameLst>
                                          <p:attrName>style.visibility</p:attrName>
                                        </p:attrNameLst>
                                      </p:cBhvr>
                                      <p:to>
                                        <p:strVal val="visible"/>
                                      </p:to>
                                    </p:set>
                                    <p:animEffect transition="in" filter="fade">
                                      <p:cBhvr>
                                        <p:cTn id="7" dur="2000"/>
                                        <p:tgtEl>
                                          <p:spTgt spid="132098"/>
                                        </p:tgtEl>
                                      </p:cBhvr>
                                    </p:animEffect>
                                    <p:anim calcmode="lin" valueType="num">
                                      <p:cBhvr>
                                        <p:cTn id="8" dur="2000" fill="hold"/>
                                        <p:tgtEl>
                                          <p:spTgt spid="132098"/>
                                        </p:tgtEl>
                                        <p:attrNameLst>
                                          <p:attrName>ppt_w</p:attrName>
                                        </p:attrNameLst>
                                      </p:cBhvr>
                                      <p:tavLst>
                                        <p:tav tm="0" fmla="#ppt_w*sin(2.5*pi*$)">
                                          <p:val>
                                            <p:fltVal val="0"/>
                                          </p:val>
                                        </p:tav>
                                        <p:tav tm="100000">
                                          <p:val>
                                            <p:fltVal val="1"/>
                                          </p:val>
                                        </p:tav>
                                      </p:tavLst>
                                    </p:anim>
                                    <p:anim calcmode="lin" valueType="num">
                                      <p:cBhvr>
                                        <p:cTn id="9" dur="2000" fill="hold"/>
                                        <p:tgtEl>
                                          <p:spTgt spid="132098"/>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10243"/>
                                        </p:tgtEl>
                                        <p:attrNameLst>
                                          <p:attrName>style.visibility</p:attrName>
                                        </p:attrNameLst>
                                      </p:cBhvr>
                                      <p:to>
                                        <p:strVal val="visible"/>
                                      </p:to>
                                    </p:set>
                                    <p:animEffect transition="in" filter="circle(in)">
                                      <p:cBhvr>
                                        <p:cTn id="14" dur="20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a:xfrm>
            <a:off x="228600" y="304800"/>
            <a:ext cx="8534400" cy="685800"/>
          </a:xfrm>
          <a:solidFill>
            <a:schemeClr val="bg1"/>
          </a:solidFill>
          <a:ln w="76200" cap="flat">
            <a:solidFill>
              <a:srgbClr val="008000"/>
            </a:solidFill>
          </a:ln>
        </p:spPr>
        <p:txBody>
          <a:bodyPr/>
          <a:lstStyle/>
          <a:p>
            <a:pPr>
              <a:defRPr/>
            </a:pPr>
            <a:r>
              <a:rPr lang="pt-BR" sz="3600" b="1" i="1" smtClean="0">
                <a:solidFill>
                  <a:schemeClr val="accent1"/>
                </a:solidFill>
                <a:effectLst>
                  <a:outerShdw blurRad="38100" dist="38100" dir="2700000" algn="tl">
                    <a:srgbClr val="000000"/>
                  </a:outerShdw>
                </a:effectLst>
                <a:latin typeface="Arial" pitchFamily="34" charset="0"/>
              </a:rPr>
              <a:t>Cuando Utilizar....</a:t>
            </a:r>
            <a:endParaRPr lang="es-AR" sz="3600" b="1" i="1" smtClean="0">
              <a:solidFill>
                <a:schemeClr val="accent1"/>
              </a:solidFill>
              <a:effectLst>
                <a:outerShdw blurRad="38100" dist="38100" dir="2700000" algn="tl">
                  <a:srgbClr val="000000"/>
                </a:outerShdw>
              </a:effectLst>
              <a:latin typeface="Arial" pitchFamily="34" charset="0"/>
            </a:endParaRPr>
          </a:p>
        </p:txBody>
      </p:sp>
      <p:graphicFrame>
        <p:nvGraphicFramePr>
          <p:cNvPr id="78872" name="Group 24"/>
          <p:cNvGraphicFramePr>
            <a:graphicFrameLocks noGrp="1"/>
          </p:cNvGraphicFramePr>
          <p:nvPr/>
        </p:nvGraphicFramePr>
        <p:xfrm>
          <a:off x="457200" y="1295400"/>
          <a:ext cx="8382000" cy="4648200"/>
        </p:xfrm>
        <a:graphic>
          <a:graphicData uri="http://schemas.openxmlformats.org/drawingml/2006/table">
            <a:tbl>
              <a:tblPr/>
              <a:tblGrid>
                <a:gridCol w="4191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381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pt-BR" sz="2400" b="1" i="0" u="none" strike="noStrike" cap="none" normalizeH="0" baseline="0" smtClean="0">
                          <a:ln>
                            <a:noFill/>
                          </a:ln>
                          <a:solidFill>
                            <a:schemeClr val="tx1"/>
                          </a:solidFill>
                          <a:effectLst/>
                          <a:latin typeface="Arial" charset="0"/>
                        </a:rPr>
                        <a:t>.11b  para clientes que...</a:t>
                      </a:r>
                      <a:endParaRPr kumimoji="0" lang="es-AR" sz="24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pt-BR" sz="2400" b="1" i="0" u="none" strike="noStrike" cap="none" normalizeH="0" baseline="0" smtClean="0">
                          <a:ln>
                            <a:noFill/>
                          </a:ln>
                          <a:solidFill>
                            <a:schemeClr val="tx1"/>
                          </a:solidFill>
                          <a:effectLst/>
                          <a:latin typeface="Arial" charset="0"/>
                        </a:rPr>
                        <a:t>.11a  para clientes que...</a:t>
                      </a:r>
                      <a:endParaRPr kumimoji="0" lang="es-AR" sz="24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99"/>
                    </a:solidFill>
                  </a:tcPr>
                </a:tc>
                <a:extLst>
                  <a:ext uri="{0D108BD9-81ED-4DB2-BD59-A6C34878D82A}">
                    <a16:rowId xmlns:a16="http://schemas.microsoft.com/office/drawing/2014/main" val="10000"/>
                  </a:ext>
                </a:extLst>
              </a:tr>
              <a:tr h="4191000">
                <a:tc>
                  <a:txBody>
                    <a:bodyPr/>
                    <a:lstStyle/>
                    <a:p>
                      <a:pPr marL="0" marR="0" lvl="0" indent="0" algn="just" defTabSz="914400" rtl="0" eaLnBrk="0" fontAlgn="base" latinLnBrk="0" hangingPunct="0">
                        <a:lnSpc>
                          <a:spcPct val="100000"/>
                        </a:lnSpc>
                        <a:spcBef>
                          <a:spcPct val="20000"/>
                        </a:spcBef>
                        <a:spcAft>
                          <a:spcPct val="0"/>
                        </a:spcAft>
                        <a:buClrTx/>
                        <a:buSzTx/>
                        <a:buFontTx/>
                        <a:buChar char="•"/>
                        <a:tabLst/>
                      </a:pPr>
                      <a:r>
                        <a:rPr kumimoji="0" lang="es-ES" sz="2400" b="0" i="1" u="none" strike="noStrike" cap="none" normalizeH="0" baseline="0" smtClean="0">
                          <a:ln>
                            <a:noFill/>
                          </a:ln>
                          <a:solidFill>
                            <a:schemeClr val="tx1"/>
                          </a:solidFill>
                          <a:effectLst/>
                          <a:latin typeface="Arial" charset="0"/>
                        </a:rPr>
                        <a:t>Tienen gran cantidad de  transacciones</a:t>
                      </a:r>
                    </a:p>
                    <a:p>
                      <a:pPr marL="0" marR="0" lvl="0" indent="0" algn="just" defTabSz="914400" rtl="0" eaLnBrk="0" fontAlgn="base" latinLnBrk="0" hangingPunct="0">
                        <a:lnSpc>
                          <a:spcPct val="100000"/>
                        </a:lnSpc>
                        <a:spcBef>
                          <a:spcPct val="20000"/>
                        </a:spcBef>
                        <a:spcAft>
                          <a:spcPct val="0"/>
                        </a:spcAft>
                        <a:buClrTx/>
                        <a:buSzTx/>
                        <a:buFontTx/>
                        <a:buChar char="•"/>
                        <a:tabLst/>
                      </a:pPr>
                      <a:r>
                        <a:rPr kumimoji="0" lang="es-ES" sz="2400" b="0" i="1" u="none" strike="noStrike" cap="none" normalizeH="0" baseline="0" smtClean="0">
                          <a:ln>
                            <a:noFill/>
                          </a:ln>
                          <a:solidFill>
                            <a:schemeClr val="tx1"/>
                          </a:solidFill>
                          <a:effectLst/>
                          <a:latin typeface="Arial" charset="0"/>
                        </a:rPr>
                        <a:t>Tienen una gran base instalada de .11b</a:t>
                      </a:r>
                    </a:p>
                    <a:p>
                      <a:pPr marL="0" marR="0" lvl="0" indent="0" algn="just" defTabSz="914400" rtl="0" eaLnBrk="0" fontAlgn="base" latinLnBrk="0" hangingPunct="0">
                        <a:lnSpc>
                          <a:spcPct val="100000"/>
                        </a:lnSpc>
                        <a:spcBef>
                          <a:spcPct val="20000"/>
                        </a:spcBef>
                        <a:spcAft>
                          <a:spcPct val="0"/>
                        </a:spcAft>
                        <a:buClrTx/>
                        <a:buSzTx/>
                        <a:buFontTx/>
                        <a:buChar char="•"/>
                        <a:tabLst/>
                      </a:pPr>
                      <a:r>
                        <a:rPr kumimoji="0" lang="es-ES" sz="2400" b="0" i="1" u="none" strike="noStrike" cap="none" normalizeH="0" baseline="0" smtClean="0">
                          <a:ln>
                            <a:noFill/>
                          </a:ln>
                          <a:solidFill>
                            <a:schemeClr val="tx1"/>
                          </a:solidFill>
                          <a:effectLst/>
                          <a:latin typeface="Arial" charset="0"/>
                        </a:rPr>
                        <a:t>Tienen muchos usuarios remotos ( sitios .11b)</a:t>
                      </a:r>
                    </a:p>
                    <a:p>
                      <a:pPr marL="0" marR="0" lvl="0" indent="0" algn="just" defTabSz="914400" rtl="0" eaLnBrk="0" fontAlgn="base" latinLnBrk="0" hangingPunct="0">
                        <a:lnSpc>
                          <a:spcPct val="100000"/>
                        </a:lnSpc>
                        <a:spcBef>
                          <a:spcPct val="20000"/>
                        </a:spcBef>
                        <a:spcAft>
                          <a:spcPct val="0"/>
                        </a:spcAft>
                        <a:buClrTx/>
                        <a:buSzTx/>
                        <a:buFontTx/>
                        <a:buChar char="•"/>
                        <a:tabLst/>
                      </a:pPr>
                      <a:r>
                        <a:rPr kumimoji="0" lang="es-ES" sz="2400" b="0" i="1" u="none" strike="noStrike" cap="none" normalizeH="0" baseline="0" smtClean="0">
                          <a:ln>
                            <a:noFill/>
                          </a:ln>
                          <a:solidFill>
                            <a:schemeClr val="tx1"/>
                          </a:solidFill>
                          <a:effectLst/>
                          <a:latin typeface="Arial" charset="0"/>
                        </a:rPr>
                        <a:t>Requieren menor costo de adquisición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6699"/>
                    </a:solidFill>
                  </a:tcPr>
                </a:tc>
                <a:tc>
                  <a:txBody>
                    <a:bodyPr/>
                    <a:lstStyle/>
                    <a:p>
                      <a:pPr marL="0" marR="0" lvl="0" indent="0" algn="just" defTabSz="914400" rtl="0" eaLnBrk="0" fontAlgn="base" latinLnBrk="0" hangingPunct="0">
                        <a:lnSpc>
                          <a:spcPct val="100000"/>
                        </a:lnSpc>
                        <a:spcBef>
                          <a:spcPct val="20000"/>
                        </a:spcBef>
                        <a:spcAft>
                          <a:spcPct val="0"/>
                        </a:spcAft>
                        <a:buClrTx/>
                        <a:buSzTx/>
                        <a:buFontTx/>
                        <a:buChar char="•"/>
                        <a:tabLst/>
                      </a:pPr>
                      <a:r>
                        <a:rPr kumimoji="0" lang="pt-BR" sz="2400" b="0" i="0" u="none" strike="noStrike" cap="none" normalizeH="0" baseline="0" dirty="0" smtClean="0">
                          <a:ln>
                            <a:noFill/>
                          </a:ln>
                          <a:solidFill>
                            <a:schemeClr val="tx1"/>
                          </a:solidFill>
                          <a:effectLst/>
                          <a:latin typeface="Arial" charset="0"/>
                        </a:rPr>
                        <a:t> </a:t>
                      </a:r>
                      <a:r>
                        <a:rPr kumimoji="0" lang="es-ES" sz="2400" b="0" i="1" u="none" strike="noStrike" cap="none" normalizeH="0" baseline="0" dirty="0" smtClean="0">
                          <a:ln>
                            <a:noFill/>
                          </a:ln>
                          <a:solidFill>
                            <a:schemeClr val="tx1"/>
                          </a:solidFill>
                          <a:effectLst/>
                          <a:latin typeface="Arial" charset="0"/>
                        </a:rPr>
                        <a:t>Requieren mayores tasas de transmisión de datos</a:t>
                      </a:r>
                    </a:p>
                    <a:p>
                      <a:pPr marL="0" marR="0" lvl="0" indent="0" algn="just" defTabSz="914400" rtl="0" eaLnBrk="0" fontAlgn="base" latinLnBrk="0" hangingPunct="0">
                        <a:lnSpc>
                          <a:spcPct val="100000"/>
                        </a:lnSpc>
                        <a:spcBef>
                          <a:spcPct val="20000"/>
                        </a:spcBef>
                        <a:spcAft>
                          <a:spcPct val="0"/>
                        </a:spcAft>
                        <a:buClrTx/>
                        <a:buSzTx/>
                        <a:buFontTx/>
                        <a:buChar char="•"/>
                        <a:tabLst/>
                      </a:pPr>
                      <a:r>
                        <a:rPr kumimoji="0" lang="es-ES" sz="2400" b="0" i="1" u="none" strike="noStrike" cap="none" normalizeH="0" baseline="0" dirty="0" smtClean="0">
                          <a:ln>
                            <a:noFill/>
                          </a:ln>
                          <a:solidFill>
                            <a:schemeClr val="tx1"/>
                          </a:solidFill>
                          <a:effectLst/>
                          <a:latin typeface="Arial" charset="0"/>
                        </a:rPr>
                        <a:t>Tienen instalada una pequeña base de .11b </a:t>
                      </a:r>
                    </a:p>
                    <a:p>
                      <a:pPr marL="0" marR="0" lvl="0" indent="0" algn="just" defTabSz="914400" rtl="0" eaLnBrk="0" fontAlgn="base" latinLnBrk="0" hangingPunct="0">
                        <a:lnSpc>
                          <a:spcPct val="100000"/>
                        </a:lnSpc>
                        <a:spcBef>
                          <a:spcPct val="20000"/>
                        </a:spcBef>
                        <a:spcAft>
                          <a:spcPct val="0"/>
                        </a:spcAft>
                        <a:buClrTx/>
                        <a:buSzTx/>
                        <a:buFontTx/>
                        <a:buChar char="•"/>
                        <a:tabLst/>
                      </a:pPr>
                      <a:r>
                        <a:rPr kumimoji="0" lang="es-ES" sz="2400" b="0" i="1" u="none" strike="noStrike" cap="none" normalizeH="0" baseline="0" dirty="0" smtClean="0">
                          <a:ln>
                            <a:noFill/>
                          </a:ln>
                          <a:solidFill>
                            <a:schemeClr val="tx1"/>
                          </a:solidFill>
                          <a:effectLst/>
                          <a:latin typeface="Arial" charset="0"/>
                        </a:rPr>
                        <a:t>Requieren una gran capacidad (mayor número de canales) </a:t>
                      </a:r>
                    </a:p>
                    <a:p>
                      <a:pPr marL="0" marR="0" lvl="0" indent="0" algn="just" defTabSz="914400" rtl="0" eaLnBrk="0" fontAlgn="base" latinLnBrk="0" hangingPunct="0">
                        <a:lnSpc>
                          <a:spcPct val="100000"/>
                        </a:lnSpc>
                        <a:spcBef>
                          <a:spcPct val="20000"/>
                        </a:spcBef>
                        <a:spcAft>
                          <a:spcPct val="0"/>
                        </a:spcAft>
                        <a:buClrTx/>
                        <a:buSzTx/>
                        <a:buFontTx/>
                        <a:buChar char="•"/>
                        <a:tabLst/>
                      </a:pPr>
                      <a:r>
                        <a:rPr kumimoji="0" lang="es-ES" sz="2400" b="0" i="1" u="none" strike="noStrike" cap="none" normalizeH="0" baseline="0" dirty="0" smtClean="0">
                          <a:ln>
                            <a:noFill/>
                          </a:ln>
                          <a:solidFill>
                            <a:schemeClr val="tx1"/>
                          </a:solidFill>
                          <a:effectLst/>
                          <a:latin typeface="Arial" charset="0"/>
                        </a:rPr>
                        <a:t>Afectados por interferencia de Bluetooth</a:t>
                      </a:r>
                    </a:p>
                    <a:p>
                      <a:pPr marL="0" marR="0" lvl="0" indent="0" algn="l" defTabSz="914400" rtl="0" eaLnBrk="0" fontAlgn="base" latinLnBrk="0" hangingPunct="0">
                        <a:lnSpc>
                          <a:spcPct val="100000"/>
                        </a:lnSpc>
                        <a:spcBef>
                          <a:spcPct val="20000"/>
                        </a:spcBef>
                        <a:spcAft>
                          <a:spcPct val="0"/>
                        </a:spcAft>
                        <a:buClrTx/>
                        <a:buSzTx/>
                        <a:buFontTx/>
                        <a:buChar char="•"/>
                        <a:tabLst/>
                      </a:pPr>
                      <a:endParaRPr kumimoji="0" lang="es-E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6699"/>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14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8872"/>
                                        </p:tgtEl>
                                        <p:attrNameLst>
                                          <p:attrName>style.visibility</p:attrName>
                                        </p:attrNameLst>
                                      </p:cBhvr>
                                      <p:to>
                                        <p:strVal val="visible"/>
                                      </p:to>
                                    </p:set>
                                    <p:animEffect transition="in" filter="fade">
                                      <p:cBhvr>
                                        <p:cTn id="11" dur="500"/>
                                        <p:tgtEl>
                                          <p:spTgt spid="78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609600" y="0"/>
            <a:ext cx="7772400" cy="1143000"/>
          </a:xfrm>
          <a:solidFill>
            <a:schemeClr val="bg1"/>
          </a:solidFill>
          <a:ln w="76200" cap="flat">
            <a:solidFill>
              <a:srgbClr val="008000"/>
            </a:solidFill>
          </a:ln>
        </p:spPr>
        <p:txBody>
          <a:bodyPr/>
          <a:lstStyle/>
          <a:p>
            <a:pPr>
              <a:defRPr/>
            </a:pPr>
            <a:r>
              <a:rPr lang="en-US" sz="3600" b="1" i="1" dirty="0" smtClean="0">
                <a:solidFill>
                  <a:schemeClr val="tx1"/>
                </a:solidFill>
                <a:effectLst>
                  <a:outerShdw blurRad="38100" dist="38100" dir="2700000" algn="tl">
                    <a:srgbClr val="000000"/>
                  </a:outerShdw>
                </a:effectLst>
                <a:latin typeface="Arial" pitchFamily="34" charset="0"/>
              </a:rPr>
              <a:t>IEEE 802.11g - Características</a:t>
            </a:r>
            <a:endParaRPr lang="es-ES" sz="3600" b="1" i="1" dirty="0" smtClean="0">
              <a:solidFill>
                <a:schemeClr val="tx1"/>
              </a:solidFill>
              <a:effectLst>
                <a:outerShdw blurRad="38100" dist="38100" dir="2700000" algn="tl">
                  <a:srgbClr val="000000"/>
                </a:outerShdw>
              </a:effectLst>
              <a:latin typeface="Arial" pitchFamily="34" charset="0"/>
            </a:endParaRPr>
          </a:p>
        </p:txBody>
      </p:sp>
      <p:sp>
        <p:nvSpPr>
          <p:cNvPr id="381955" name="Rectangle 3"/>
          <p:cNvSpPr>
            <a:spLocks noGrp="1" noChangeArrowheads="1"/>
          </p:cNvSpPr>
          <p:nvPr>
            <p:ph type="body" idx="1"/>
          </p:nvPr>
        </p:nvSpPr>
        <p:spPr>
          <a:xfrm>
            <a:off x="381000" y="1295400"/>
            <a:ext cx="8294688" cy="5373688"/>
          </a:xfrm>
          <a:solidFill>
            <a:schemeClr val="bg1"/>
          </a:solidFill>
          <a:ln w="76200" cap="flat">
            <a:solidFill>
              <a:schemeClr val="accent1"/>
            </a:solidFill>
          </a:ln>
        </p:spPr>
        <p:txBody>
          <a:bodyPr/>
          <a:lstStyle/>
          <a:p>
            <a:pPr marL="609600" indent="-609600" algn="just">
              <a:buFontTx/>
              <a:buChar char="–"/>
              <a:defRPr/>
            </a:pPr>
            <a:r>
              <a:rPr lang="es-ES" sz="2800" i="1" dirty="0" smtClean="0">
                <a:effectLst>
                  <a:outerShdw blurRad="38100" dist="38100" dir="2700000" algn="tl">
                    <a:srgbClr val="000000"/>
                  </a:outerShdw>
                </a:effectLst>
                <a:latin typeface="Arial" pitchFamily="34" charset="0"/>
              </a:rPr>
              <a:t>Aprobada a mediados del año 2003. </a:t>
            </a:r>
          </a:p>
          <a:p>
            <a:pPr marL="609600" indent="-609600" algn="just">
              <a:buFontTx/>
              <a:buChar char="–"/>
              <a:defRPr/>
            </a:pPr>
            <a:r>
              <a:rPr lang="es-ES" sz="2800" i="1" dirty="0" smtClean="0">
                <a:effectLst>
                  <a:outerShdw blurRad="38100" dist="38100" dir="2700000" algn="tl">
                    <a:srgbClr val="000000"/>
                  </a:outerShdw>
                </a:effectLst>
                <a:latin typeface="Arial" pitchFamily="34" charset="0"/>
              </a:rPr>
              <a:t>Los productos sólo están obligados a proporcionar una capacidad de 24 Mbps para cumplir la especificación, </a:t>
            </a:r>
            <a:r>
              <a:rPr lang="es-ES" sz="2800" i="1" dirty="0" err="1" smtClean="0">
                <a:effectLst>
                  <a:outerShdw blurRad="38100" dist="38100" dir="2700000" algn="tl">
                    <a:srgbClr val="000000"/>
                  </a:outerShdw>
                </a:effectLst>
                <a:latin typeface="Arial" pitchFamily="34" charset="0"/>
              </a:rPr>
              <a:t>Wi</a:t>
            </a:r>
            <a:r>
              <a:rPr lang="es-ES" sz="2800" i="1" dirty="0" smtClean="0">
                <a:effectLst>
                  <a:outerShdw blurRad="38100" dist="38100" dir="2700000" algn="tl">
                    <a:srgbClr val="000000"/>
                  </a:outerShdw>
                </a:effectLst>
                <a:latin typeface="Arial" pitchFamily="34" charset="0"/>
              </a:rPr>
              <a:t>-Fi Alliance exige que alcancen 54 </a:t>
            </a:r>
            <a:r>
              <a:rPr lang="es-ES" sz="2800" i="1" dirty="0" err="1" smtClean="0">
                <a:effectLst>
                  <a:outerShdw blurRad="38100" dist="38100" dir="2700000" algn="tl">
                    <a:srgbClr val="000000"/>
                  </a:outerShdw>
                </a:effectLst>
                <a:latin typeface="Arial" pitchFamily="34" charset="0"/>
              </a:rPr>
              <a:t>Mbps.</a:t>
            </a:r>
            <a:r>
              <a:rPr lang="es-ES" sz="2800" i="1" dirty="0" smtClean="0">
                <a:effectLst>
                  <a:outerShdw blurRad="38100" dist="38100" dir="2700000" algn="tl">
                    <a:srgbClr val="000000"/>
                  </a:outerShdw>
                </a:effectLst>
                <a:latin typeface="Arial" pitchFamily="34" charset="0"/>
              </a:rPr>
              <a:t> </a:t>
            </a:r>
          </a:p>
          <a:p>
            <a:pPr marL="609600" indent="-609600" algn="just">
              <a:buFontTx/>
              <a:buChar char="–"/>
              <a:defRPr/>
            </a:pPr>
            <a:r>
              <a:rPr lang="es-ES" sz="2800" i="1" dirty="0" smtClean="0">
                <a:effectLst>
                  <a:outerShdw blurRad="38100" dist="38100" dir="2700000" algn="tl">
                    <a:srgbClr val="000000"/>
                  </a:outerShdw>
                </a:effectLst>
                <a:latin typeface="Arial" pitchFamily="34" charset="0"/>
              </a:rPr>
              <a:t>Modulación OFDM y opera en la banda de 2.4 GHz.</a:t>
            </a:r>
          </a:p>
          <a:p>
            <a:pPr marL="609600" indent="-609600" algn="just">
              <a:buFontTx/>
              <a:buChar char="–"/>
              <a:defRPr/>
            </a:pPr>
            <a:r>
              <a:rPr lang="es-ES" sz="2800" i="1" dirty="0" smtClean="0">
                <a:effectLst>
                  <a:outerShdw blurRad="38100" dist="38100" dir="2700000" algn="tl">
                    <a:srgbClr val="000000"/>
                  </a:outerShdw>
                </a:effectLst>
                <a:latin typeface="Arial" pitchFamily="34" charset="0"/>
              </a:rPr>
              <a:t>Velocidad : 54 </a:t>
            </a:r>
            <a:r>
              <a:rPr lang="es-ES" sz="2800" i="1" dirty="0" err="1" smtClean="0">
                <a:effectLst>
                  <a:outerShdw blurRad="38100" dist="38100" dir="2700000" algn="tl">
                    <a:srgbClr val="000000"/>
                  </a:outerShdw>
                </a:effectLst>
                <a:latin typeface="Arial" pitchFamily="34" charset="0"/>
              </a:rPr>
              <a:t>Mpbs</a:t>
            </a:r>
            <a:r>
              <a:rPr lang="es-ES" sz="2800" i="1" dirty="0" smtClean="0">
                <a:effectLst>
                  <a:outerShdw blurRad="38100" dist="38100" dir="2700000" algn="tl">
                    <a:srgbClr val="000000"/>
                  </a:outerShdw>
                </a:effectLst>
                <a:latin typeface="Arial" pitchFamily="34" charset="0"/>
              </a:rPr>
              <a:t> </a:t>
            </a:r>
          </a:p>
          <a:p>
            <a:pPr marL="609600" indent="-609600" algn="just">
              <a:buFontTx/>
              <a:buChar char="–"/>
              <a:defRPr/>
            </a:pPr>
            <a:r>
              <a:rPr lang="es-ES" sz="2800" i="1" dirty="0" smtClean="0">
                <a:effectLst>
                  <a:outerShdw blurRad="38100" dist="38100" dir="2700000" algn="tl">
                    <a:srgbClr val="000000"/>
                  </a:outerShdw>
                </a:effectLst>
                <a:latin typeface="Arial" pitchFamily="34" charset="0"/>
              </a:rPr>
              <a:t>Los dispositivos 802.11b y 802.11g puedan coexistir bajo la misma red (utilizan las mismas frecuencias)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1954"/>
                                        </p:tgtEl>
                                        <p:attrNameLst>
                                          <p:attrName>style.visibility</p:attrName>
                                        </p:attrNameLst>
                                      </p:cBhvr>
                                      <p:to>
                                        <p:strVal val="visible"/>
                                      </p:to>
                                    </p:set>
                                    <p:animEffect transition="in" filter="fade">
                                      <p:cBhvr>
                                        <p:cTn id="7" dur="500"/>
                                        <p:tgtEl>
                                          <p:spTgt spid="38195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81955">
                                            <p:bg/>
                                          </p:spTgt>
                                        </p:tgtEl>
                                        <p:attrNameLst>
                                          <p:attrName>style.visibility</p:attrName>
                                        </p:attrNameLst>
                                      </p:cBhvr>
                                      <p:to>
                                        <p:strVal val="visible"/>
                                      </p:to>
                                    </p:set>
                                    <p:anim calcmode="lin" valueType="num">
                                      <p:cBhvr additive="base">
                                        <p:cTn id="12" dur="500" fill="hold"/>
                                        <p:tgtEl>
                                          <p:spTgt spid="381955">
                                            <p:bg/>
                                          </p:spTgt>
                                        </p:tgtEl>
                                        <p:attrNameLst>
                                          <p:attrName>ppt_x</p:attrName>
                                        </p:attrNameLst>
                                      </p:cBhvr>
                                      <p:tavLst>
                                        <p:tav tm="0">
                                          <p:val>
                                            <p:strVal val="#ppt_x"/>
                                          </p:val>
                                        </p:tav>
                                        <p:tav tm="100000">
                                          <p:val>
                                            <p:strVal val="#ppt_x"/>
                                          </p:val>
                                        </p:tav>
                                      </p:tavLst>
                                    </p:anim>
                                    <p:anim calcmode="lin" valueType="num">
                                      <p:cBhvr additive="base">
                                        <p:cTn id="13" dur="500" fill="hold"/>
                                        <p:tgtEl>
                                          <p:spTgt spid="381955">
                                            <p:bg/>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81955">
                                            <p:txEl>
                                              <p:pRg st="0" end="0"/>
                                            </p:txEl>
                                          </p:spTgt>
                                        </p:tgtEl>
                                        <p:attrNameLst>
                                          <p:attrName>style.visibility</p:attrName>
                                        </p:attrNameLst>
                                      </p:cBhvr>
                                      <p:to>
                                        <p:strVal val="visible"/>
                                      </p:to>
                                    </p:set>
                                    <p:anim calcmode="lin" valueType="num">
                                      <p:cBhvr additive="base">
                                        <p:cTn id="18" dur="500" fill="hold"/>
                                        <p:tgtEl>
                                          <p:spTgt spid="38195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819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81955">
                                            <p:txEl>
                                              <p:pRg st="1" end="1"/>
                                            </p:txEl>
                                          </p:spTgt>
                                        </p:tgtEl>
                                        <p:attrNameLst>
                                          <p:attrName>style.visibility</p:attrName>
                                        </p:attrNameLst>
                                      </p:cBhvr>
                                      <p:to>
                                        <p:strVal val="visible"/>
                                      </p:to>
                                    </p:set>
                                    <p:anim calcmode="lin" valueType="num">
                                      <p:cBhvr additive="base">
                                        <p:cTn id="24" dur="500" fill="hold"/>
                                        <p:tgtEl>
                                          <p:spTgt spid="381955">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819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81955">
                                            <p:txEl>
                                              <p:pRg st="2" end="2"/>
                                            </p:txEl>
                                          </p:spTgt>
                                        </p:tgtEl>
                                        <p:attrNameLst>
                                          <p:attrName>style.visibility</p:attrName>
                                        </p:attrNameLst>
                                      </p:cBhvr>
                                      <p:to>
                                        <p:strVal val="visible"/>
                                      </p:to>
                                    </p:set>
                                    <p:anim calcmode="lin" valueType="num">
                                      <p:cBhvr additive="base">
                                        <p:cTn id="30" dur="500" fill="hold"/>
                                        <p:tgtEl>
                                          <p:spTgt spid="381955">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819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81955">
                                            <p:txEl>
                                              <p:pRg st="3" end="3"/>
                                            </p:txEl>
                                          </p:spTgt>
                                        </p:tgtEl>
                                        <p:attrNameLst>
                                          <p:attrName>style.visibility</p:attrName>
                                        </p:attrNameLst>
                                      </p:cBhvr>
                                      <p:to>
                                        <p:strVal val="visible"/>
                                      </p:to>
                                    </p:set>
                                    <p:anim calcmode="lin" valueType="num">
                                      <p:cBhvr additive="base">
                                        <p:cTn id="36" dur="500" fill="hold"/>
                                        <p:tgtEl>
                                          <p:spTgt spid="381955">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819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81955">
                                            <p:txEl>
                                              <p:pRg st="4" end="4"/>
                                            </p:txEl>
                                          </p:spTgt>
                                        </p:tgtEl>
                                        <p:attrNameLst>
                                          <p:attrName>style.visibility</p:attrName>
                                        </p:attrNameLst>
                                      </p:cBhvr>
                                      <p:to>
                                        <p:strVal val="visible"/>
                                      </p:to>
                                    </p:set>
                                    <p:anim calcmode="lin" valueType="num">
                                      <p:cBhvr additive="base">
                                        <p:cTn id="42" dur="500" fill="hold"/>
                                        <p:tgtEl>
                                          <p:spTgt spid="381955">
                                            <p:txEl>
                                              <p:pRg st="4" end="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8195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4" grpId="0" animBg="1"/>
      <p:bldP spid="381955" grpId="0" build="p"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22" name="Group 2"/>
          <p:cNvGrpSpPr>
            <a:grpSpLocks/>
          </p:cNvGrpSpPr>
          <p:nvPr/>
        </p:nvGrpSpPr>
        <p:grpSpPr bwMode="auto">
          <a:xfrm>
            <a:off x="228600" y="152400"/>
            <a:ext cx="8520113" cy="6324600"/>
            <a:chOff x="-3" y="-3"/>
            <a:chExt cx="4150" cy="3322"/>
          </a:xfrm>
        </p:grpSpPr>
        <p:grpSp>
          <p:nvGrpSpPr>
            <p:cNvPr id="81923" name="Group 3"/>
            <p:cNvGrpSpPr>
              <a:grpSpLocks/>
            </p:cNvGrpSpPr>
            <p:nvPr/>
          </p:nvGrpSpPr>
          <p:grpSpPr bwMode="auto">
            <a:xfrm>
              <a:off x="0" y="0"/>
              <a:ext cx="4144" cy="3316"/>
              <a:chOff x="0" y="0"/>
              <a:chExt cx="4144" cy="3316"/>
            </a:xfrm>
          </p:grpSpPr>
          <p:grpSp>
            <p:nvGrpSpPr>
              <p:cNvPr id="81925" name="Group 4"/>
              <p:cNvGrpSpPr>
                <a:grpSpLocks/>
              </p:cNvGrpSpPr>
              <p:nvPr/>
            </p:nvGrpSpPr>
            <p:grpSpPr bwMode="auto">
              <a:xfrm>
                <a:off x="0" y="0"/>
                <a:ext cx="988" cy="281"/>
                <a:chOff x="0" y="0"/>
                <a:chExt cx="988" cy="281"/>
              </a:xfrm>
            </p:grpSpPr>
            <p:sp>
              <p:nvSpPr>
                <p:cNvPr id="82058" name="Rectangle 5"/>
                <p:cNvSpPr>
                  <a:spLocks noChangeArrowheads="1"/>
                </p:cNvSpPr>
                <p:nvPr/>
              </p:nvSpPr>
              <p:spPr bwMode="auto">
                <a:xfrm>
                  <a:off x="42" y="42"/>
                  <a:ext cx="904" cy="197"/>
                </a:xfrm>
                <a:prstGeom prst="rect">
                  <a:avLst/>
                </a:prstGeom>
                <a:noFill/>
                <a:ln w="9525">
                  <a:noFill/>
                  <a:miter lim="800000"/>
                  <a:headEnd/>
                  <a:tailEnd/>
                </a:ln>
              </p:spPr>
              <p:txBody>
                <a:bodyPr/>
                <a:lstStyle/>
                <a:p>
                  <a:pPr algn="l">
                    <a:buFontTx/>
                    <a:buNone/>
                  </a:pPr>
                  <a:r>
                    <a:rPr lang="es-AR" sz="1400" i="0">
                      <a:solidFill>
                        <a:schemeClr val="accent1"/>
                      </a:solidFill>
                      <a:effectLst/>
                      <a:latin typeface="Tahoma" pitchFamily="34" charset="0"/>
                      <a:ea typeface="MS Mincho" pitchFamily="49" charset="-128"/>
                    </a:rPr>
                    <a:t>Característica</a:t>
                  </a:r>
                  <a:endParaRPr lang="es-AR" sz="1400" i="0">
                    <a:solidFill>
                      <a:schemeClr val="accent1"/>
                    </a:solidFill>
                    <a:effectLst/>
                    <a:latin typeface="Times New Roman" pitchFamily="18" charset="0"/>
                    <a:ea typeface="MS Mincho" pitchFamily="49" charset="-128"/>
                  </a:endParaRPr>
                </a:p>
                <a:p>
                  <a:pPr algn="l">
                    <a:buFontTx/>
                    <a:buNone/>
                  </a:pPr>
                  <a:endParaRPr lang="es-AR" sz="1400" i="0">
                    <a:solidFill>
                      <a:schemeClr val="accent1"/>
                    </a:solidFill>
                    <a:effectLst/>
                    <a:latin typeface="Times New Roman" pitchFamily="18" charset="0"/>
                  </a:endParaRPr>
                </a:p>
              </p:txBody>
            </p:sp>
            <p:sp>
              <p:nvSpPr>
                <p:cNvPr id="82059" name="Rectangle 6"/>
                <p:cNvSpPr>
                  <a:spLocks noChangeArrowheads="1"/>
                </p:cNvSpPr>
                <p:nvPr/>
              </p:nvSpPr>
              <p:spPr bwMode="auto">
                <a:xfrm>
                  <a:off x="0" y="0"/>
                  <a:ext cx="988" cy="281"/>
                </a:xfrm>
                <a:prstGeom prst="rect">
                  <a:avLst/>
                </a:prstGeom>
                <a:noFill/>
                <a:ln w="7">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grpSp>
            <p:nvGrpSpPr>
              <p:cNvPr id="81926" name="Group 7"/>
              <p:cNvGrpSpPr>
                <a:grpSpLocks/>
              </p:cNvGrpSpPr>
              <p:nvPr/>
            </p:nvGrpSpPr>
            <p:grpSpPr bwMode="auto">
              <a:xfrm>
                <a:off x="988" y="0"/>
                <a:ext cx="885" cy="281"/>
                <a:chOff x="988" y="0"/>
                <a:chExt cx="885" cy="281"/>
              </a:xfrm>
            </p:grpSpPr>
            <p:sp>
              <p:nvSpPr>
                <p:cNvPr id="82056" name="Rectangle 8"/>
                <p:cNvSpPr>
                  <a:spLocks noChangeArrowheads="1"/>
                </p:cNvSpPr>
                <p:nvPr/>
              </p:nvSpPr>
              <p:spPr bwMode="auto">
                <a:xfrm>
                  <a:off x="1030" y="42"/>
                  <a:ext cx="801" cy="197"/>
                </a:xfrm>
                <a:prstGeom prst="rect">
                  <a:avLst/>
                </a:prstGeom>
                <a:noFill/>
                <a:ln w="9525">
                  <a:noFill/>
                  <a:miter lim="800000"/>
                  <a:headEnd/>
                  <a:tailEnd/>
                </a:ln>
              </p:spPr>
              <p:txBody>
                <a:bodyPr/>
                <a:lstStyle/>
                <a:p>
                  <a:pPr algn="ctr">
                    <a:buFontTx/>
                    <a:buNone/>
                  </a:pPr>
                  <a:r>
                    <a:rPr lang="es-AR" sz="2000" i="0">
                      <a:solidFill>
                        <a:schemeClr val="accent1"/>
                      </a:solidFill>
                      <a:effectLst/>
                      <a:latin typeface="Tahoma" pitchFamily="34" charset="0"/>
                      <a:ea typeface="MS Mincho" pitchFamily="49" charset="-128"/>
                    </a:rPr>
                    <a:t>802.11</a:t>
                  </a:r>
                  <a:endParaRPr lang="es-AR" sz="2000" i="0">
                    <a:solidFill>
                      <a:schemeClr val="accent1"/>
                    </a:solidFill>
                    <a:effectLst/>
                    <a:latin typeface="Times New Roman" pitchFamily="18" charset="0"/>
                    <a:ea typeface="MS Mincho" pitchFamily="49" charset="-128"/>
                  </a:endParaRPr>
                </a:p>
                <a:p>
                  <a:pPr algn="ctr">
                    <a:buFontTx/>
                    <a:buNone/>
                  </a:pPr>
                  <a:endParaRPr lang="es-AR" sz="2000" i="0">
                    <a:solidFill>
                      <a:schemeClr val="accent1"/>
                    </a:solidFill>
                    <a:effectLst/>
                    <a:latin typeface="Times New Roman" pitchFamily="18" charset="0"/>
                  </a:endParaRPr>
                </a:p>
              </p:txBody>
            </p:sp>
            <p:sp>
              <p:nvSpPr>
                <p:cNvPr id="82057" name="Rectangle 9"/>
                <p:cNvSpPr>
                  <a:spLocks noChangeArrowheads="1"/>
                </p:cNvSpPr>
                <p:nvPr/>
              </p:nvSpPr>
              <p:spPr bwMode="auto">
                <a:xfrm>
                  <a:off x="988" y="0"/>
                  <a:ext cx="885" cy="281"/>
                </a:xfrm>
                <a:prstGeom prst="rect">
                  <a:avLst/>
                </a:prstGeom>
                <a:noFill/>
                <a:ln w="7">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grpSp>
            <p:nvGrpSpPr>
              <p:cNvPr id="81927" name="Group 10"/>
              <p:cNvGrpSpPr>
                <a:grpSpLocks/>
              </p:cNvGrpSpPr>
              <p:nvPr/>
            </p:nvGrpSpPr>
            <p:grpSpPr bwMode="auto">
              <a:xfrm>
                <a:off x="1873" y="0"/>
                <a:ext cx="813" cy="281"/>
                <a:chOff x="1873" y="0"/>
                <a:chExt cx="813" cy="281"/>
              </a:xfrm>
            </p:grpSpPr>
            <p:sp>
              <p:nvSpPr>
                <p:cNvPr id="82054" name="Rectangle 11"/>
                <p:cNvSpPr>
                  <a:spLocks noChangeArrowheads="1"/>
                </p:cNvSpPr>
                <p:nvPr/>
              </p:nvSpPr>
              <p:spPr bwMode="auto">
                <a:xfrm>
                  <a:off x="1915" y="42"/>
                  <a:ext cx="729" cy="197"/>
                </a:xfrm>
                <a:prstGeom prst="rect">
                  <a:avLst/>
                </a:prstGeom>
                <a:noFill/>
                <a:ln w="9525">
                  <a:noFill/>
                  <a:miter lim="800000"/>
                  <a:headEnd/>
                  <a:tailEnd/>
                </a:ln>
              </p:spPr>
              <p:txBody>
                <a:bodyPr/>
                <a:lstStyle/>
                <a:p>
                  <a:pPr algn="ctr">
                    <a:buFontTx/>
                    <a:buNone/>
                  </a:pPr>
                  <a:r>
                    <a:rPr lang="es-AR" sz="2000" i="0">
                      <a:solidFill>
                        <a:schemeClr val="accent1"/>
                      </a:solidFill>
                      <a:effectLst/>
                      <a:latin typeface="Tahoma" pitchFamily="34" charset="0"/>
                      <a:ea typeface="MS Mincho" pitchFamily="49" charset="-128"/>
                    </a:rPr>
                    <a:t>802.11b</a:t>
                  </a:r>
                  <a:endParaRPr lang="es-AR" sz="2000" i="0">
                    <a:solidFill>
                      <a:schemeClr val="accent1"/>
                    </a:solidFill>
                    <a:effectLst/>
                    <a:latin typeface="Times New Roman" pitchFamily="18" charset="0"/>
                    <a:ea typeface="MS Mincho" pitchFamily="49" charset="-128"/>
                  </a:endParaRPr>
                </a:p>
                <a:p>
                  <a:pPr algn="ctr">
                    <a:buFontTx/>
                    <a:buNone/>
                  </a:pPr>
                  <a:endParaRPr lang="es-AR" sz="2000" i="0">
                    <a:solidFill>
                      <a:schemeClr val="accent1"/>
                    </a:solidFill>
                    <a:effectLst/>
                    <a:latin typeface="Times New Roman" pitchFamily="18" charset="0"/>
                  </a:endParaRPr>
                </a:p>
              </p:txBody>
            </p:sp>
            <p:sp>
              <p:nvSpPr>
                <p:cNvPr id="82055" name="Rectangle 12"/>
                <p:cNvSpPr>
                  <a:spLocks noChangeArrowheads="1"/>
                </p:cNvSpPr>
                <p:nvPr/>
              </p:nvSpPr>
              <p:spPr bwMode="auto">
                <a:xfrm>
                  <a:off x="1873" y="0"/>
                  <a:ext cx="813" cy="281"/>
                </a:xfrm>
                <a:prstGeom prst="rect">
                  <a:avLst/>
                </a:prstGeom>
                <a:noFill/>
                <a:ln w="7">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grpSp>
            <p:nvGrpSpPr>
              <p:cNvPr id="81928" name="Group 13"/>
              <p:cNvGrpSpPr>
                <a:grpSpLocks/>
              </p:cNvGrpSpPr>
              <p:nvPr/>
            </p:nvGrpSpPr>
            <p:grpSpPr bwMode="auto">
              <a:xfrm>
                <a:off x="2686" y="0"/>
                <a:ext cx="813" cy="281"/>
                <a:chOff x="2686" y="0"/>
                <a:chExt cx="813" cy="281"/>
              </a:xfrm>
            </p:grpSpPr>
            <p:sp>
              <p:nvSpPr>
                <p:cNvPr id="82052" name="Rectangle 14"/>
                <p:cNvSpPr>
                  <a:spLocks noChangeArrowheads="1"/>
                </p:cNvSpPr>
                <p:nvPr/>
              </p:nvSpPr>
              <p:spPr bwMode="auto">
                <a:xfrm>
                  <a:off x="2728" y="42"/>
                  <a:ext cx="729" cy="197"/>
                </a:xfrm>
                <a:prstGeom prst="rect">
                  <a:avLst/>
                </a:prstGeom>
                <a:noFill/>
                <a:ln w="9525">
                  <a:noFill/>
                  <a:miter lim="800000"/>
                  <a:headEnd/>
                  <a:tailEnd/>
                </a:ln>
              </p:spPr>
              <p:txBody>
                <a:bodyPr/>
                <a:lstStyle/>
                <a:p>
                  <a:pPr algn="ctr">
                    <a:buFontTx/>
                    <a:buNone/>
                  </a:pPr>
                  <a:r>
                    <a:rPr lang="es-AR" sz="2000" i="0">
                      <a:solidFill>
                        <a:schemeClr val="accent1"/>
                      </a:solidFill>
                      <a:effectLst/>
                      <a:latin typeface="Tahoma" pitchFamily="34" charset="0"/>
                      <a:ea typeface="MS Mincho" pitchFamily="49" charset="-128"/>
                    </a:rPr>
                    <a:t>802.11a</a:t>
                  </a:r>
                  <a:endParaRPr lang="es-AR" sz="2000" i="0">
                    <a:solidFill>
                      <a:schemeClr val="accent1"/>
                    </a:solidFill>
                    <a:effectLst/>
                    <a:latin typeface="Times New Roman" pitchFamily="18" charset="0"/>
                    <a:ea typeface="MS Mincho" pitchFamily="49" charset="-128"/>
                  </a:endParaRPr>
                </a:p>
                <a:p>
                  <a:pPr algn="ctr">
                    <a:buFontTx/>
                    <a:buNone/>
                  </a:pPr>
                  <a:endParaRPr lang="es-AR" sz="2000" i="0">
                    <a:solidFill>
                      <a:schemeClr val="accent1"/>
                    </a:solidFill>
                    <a:effectLst/>
                    <a:latin typeface="Times New Roman" pitchFamily="18" charset="0"/>
                  </a:endParaRPr>
                </a:p>
              </p:txBody>
            </p:sp>
            <p:sp>
              <p:nvSpPr>
                <p:cNvPr id="82053" name="Rectangle 15"/>
                <p:cNvSpPr>
                  <a:spLocks noChangeArrowheads="1"/>
                </p:cNvSpPr>
                <p:nvPr/>
              </p:nvSpPr>
              <p:spPr bwMode="auto">
                <a:xfrm>
                  <a:off x="2686" y="0"/>
                  <a:ext cx="813" cy="281"/>
                </a:xfrm>
                <a:prstGeom prst="rect">
                  <a:avLst/>
                </a:prstGeom>
                <a:noFill/>
                <a:ln w="7">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grpSp>
            <p:nvGrpSpPr>
              <p:cNvPr id="81929" name="Group 16"/>
              <p:cNvGrpSpPr>
                <a:grpSpLocks/>
              </p:cNvGrpSpPr>
              <p:nvPr/>
            </p:nvGrpSpPr>
            <p:grpSpPr bwMode="auto">
              <a:xfrm>
                <a:off x="3499" y="0"/>
                <a:ext cx="645" cy="281"/>
                <a:chOff x="3499" y="0"/>
                <a:chExt cx="645" cy="281"/>
              </a:xfrm>
            </p:grpSpPr>
            <p:sp>
              <p:nvSpPr>
                <p:cNvPr id="82050" name="Rectangle 17"/>
                <p:cNvSpPr>
                  <a:spLocks noChangeArrowheads="1"/>
                </p:cNvSpPr>
                <p:nvPr/>
              </p:nvSpPr>
              <p:spPr bwMode="auto">
                <a:xfrm>
                  <a:off x="3541" y="42"/>
                  <a:ext cx="561" cy="197"/>
                </a:xfrm>
                <a:prstGeom prst="rect">
                  <a:avLst/>
                </a:prstGeom>
                <a:noFill/>
                <a:ln w="9525">
                  <a:noFill/>
                  <a:miter lim="800000"/>
                  <a:headEnd/>
                  <a:tailEnd/>
                </a:ln>
              </p:spPr>
              <p:txBody>
                <a:bodyPr/>
                <a:lstStyle/>
                <a:p>
                  <a:pPr algn="ctr">
                    <a:buFontTx/>
                    <a:buNone/>
                  </a:pPr>
                  <a:r>
                    <a:rPr lang="es-AR" sz="1400" i="0">
                      <a:solidFill>
                        <a:schemeClr val="accent1"/>
                      </a:solidFill>
                      <a:effectLst/>
                      <a:latin typeface="Tahoma" pitchFamily="34" charset="0"/>
                      <a:ea typeface="MS Mincho" pitchFamily="49" charset="-128"/>
                    </a:rPr>
                    <a:t>HiperLAN2</a:t>
                  </a:r>
                  <a:endParaRPr lang="es-AR" sz="1400" i="0">
                    <a:solidFill>
                      <a:schemeClr val="accent1"/>
                    </a:solidFill>
                    <a:effectLst/>
                    <a:latin typeface="Times New Roman" pitchFamily="18" charset="0"/>
                    <a:ea typeface="MS Mincho" pitchFamily="49" charset="-128"/>
                  </a:endParaRPr>
                </a:p>
                <a:p>
                  <a:pPr algn="ctr">
                    <a:buFontTx/>
                    <a:buNone/>
                  </a:pPr>
                  <a:endParaRPr lang="es-AR" sz="1400" i="0">
                    <a:solidFill>
                      <a:schemeClr val="accent1"/>
                    </a:solidFill>
                    <a:effectLst/>
                    <a:latin typeface="Times New Roman" pitchFamily="18" charset="0"/>
                  </a:endParaRPr>
                </a:p>
              </p:txBody>
            </p:sp>
            <p:sp>
              <p:nvSpPr>
                <p:cNvPr id="82051" name="Rectangle 18"/>
                <p:cNvSpPr>
                  <a:spLocks noChangeArrowheads="1"/>
                </p:cNvSpPr>
                <p:nvPr/>
              </p:nvSpPr>
              <p:spPr bwMode="auto">
                <a:xfrm>
                  <a:off x="3499" y="0"/>
                  <a:ext cx="645" cy="281"/>
                </a:xfrm>
                <a:prstGeom prst="rect">
                  <a:avLst/>
                </a:prstGeom>
                <a:noFill/>
                <a:ln w="7">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grpSp>
            <p:nvGrpSpPr>
              <p:cNvPr id="81930" name="Group 19"/>
              <p:cNvGrpSpPr>
                <a:grpSpLocks/>
              </p:cNvGrpSpPr>
              <p:nvPr/>
            </p:nvGrpSpPr>
            <p:grpSpPr bwMode="auto">
              <a:xfrm>
                <a:off x="0" y="365"/>
                <a:ext cx="988" cy="281"/>
                <a:chOff x="0" y="365"/>
                <a:chExt cx="988" cy="281"/>
              </a:xfrm>
            </p:grpSpPr>
            <p:sp>
              <p:nvSpPr>
                <p:cNvPr id="82048" name="Rectangle 20"/>
                <p:cNvSpPr>
                  <a:spLocks noChangeArrowheads="1"/>
                </p:cNvSpPr>
                <p:nvPr/>
              </p:nvSpPr>
              <p:spPr bwMode="auto">
                <a:xfrm>
                  <a:off x="42" y="407"/>
                  <a:ext cx="904" cy="197"/>
                </a:xfrm>
                <a:prstGeom prst="rect">
                  <a:avLst/>
                </a:prstGeom>
                <a:noFill/>
                <a:ln w="9525">
                  <a:noFill/>
                  <a:miter lim="800000"/>
                  <a:headEnd/>
                  <a:tailEnd/>
                </a:ln>
              </p:spPr>
              <p:txBody>
                <a:bodyPr/>
                <a:lstStyle/>
                <a:p>
                  <a:pPr algn="l">
                    <a:buFontTx/>
                    <a:buNone/>
                  </a:pPr>
                  <a:r>
                    <a:rPr lang="es-AR" sz="1400" i="0">
                      <a:solidFill>
                        <a:schemeClr val="accent1"/>
                      </a:solidFill>
                      <a:effectLst/>
                      <a:latin typeface="Tahoma" pitchFamily="34" charset="0"/>
                      <a:ea typeface="MS Mincho" pitchFamily="49" charset="-128"/>
                    </a:rPr>
                    <a:t>Organismo</a:t>
                  </a:r>
                  <a:endParaRPr lang="es-AR" sz="1400" i="0">
                    <a:solidFill>
                      <a:schemeClr val="accent1"/>
                    </a:solidFill>
                    <a:effectLst/>
                    <a:latin typeface="Times New Roman" pitchFamily="18" charset="0"/>
                    <a:ea typeface="MS Mincho" pitchFamily="49" charset="-128"/>
                  </a:endParaRPr>
                </a:p>
                <a:p>
                  <a:pPr algn="l">
                    <a:buFontTx/>
                    <a:buNone/>
                  </a:pPr>
                  <a:endParaRPr lang="es-AR" sz="1400" i="0">
                    <a:solidFill>
                      <a:schemeClr val="accent1"/>
                    </a:solidFill>
                    <a:effectLst/>
                    <a:latin typeface="Times New Roman" pitchFamily="18" charset="0"/>
                  </a:endParaRPr>
                </a:p>
              </p:txBody>
            </p:sp>
            <p:sp>
              <p:nvSpPr>
                <p:cNvPr id="82049" name="Rectangle 21"/>
                <p:cNvSpPr>
                  <a:spLocks noChangeArrowheads="1"/>
                </p:cNvSpPr>
                <p:nvPr/>
              </p:nvSpPr>
              <p:spPr bwMode="auto">
                <a:xfrm>
                  <a:off x="0" y="365"/>
                  <a:ext cx="988" cy="281"/>
                </a:xfrm>
                <a:prstGeom prst="rect">
                  <a:avLst/>
                </a:prstGeom>
                <a:noFill/>
                <a:ln w="7">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grpSp>
            <p:nvGrpSpPr>
              <p:cNvPr id="81931" name="Group 22"/>
              <p:cNvGrpSpPr>
                <a:grpSpLocks/>
              </p:cNvGrpSpPr>
              <p:nvPr/>
            </p:nvGrpSpPr>
            <p:grpSpPr bwMode="auto">
              <a:xfrm>
                <a:off x="988" y="365"/>
                <a:ext cx="885" cy="281"/>
                <a:chOff x="988" y="365"/>
                <a:chExt cx="885" cy="281"/>
              </a:xfrm>
            </p:grpSpPr>
            <p:sp>
              <p:nvSpPr>
                <p:cNvPr id="82046" name="Rectangle 23"/>
                <p:cNvSpPr>
                  <a:spLocks noChangeArrowheads="1"/>
                </p:cNvSpPr>
                <p:nvPr/>
              </p:nvSpPr>
              <p:spPr bwMode="auto">
                <a:xfrm>
                  <a:off x="1030" y="407"/>
                  <a:ext cx="801" cy="197"/>
                </a:xfrm>
                <a:prstGeom prst="rect">
                  <a:avLst/>
                </a:prstGeom>
                <a:noFill/>
                <a:ln w="9525">
                  <a:noFill/>
                  <a:miter lim="800000"/>
                  <a:headEnd/>
                  <a:tailEnd/>
                </a:ln>
              </p:spPr>
              <p:txBody>
                <a:bodyPr/>
                <a:lstStyle/>
                <a:p>
                  <a:pPr algn="ctr">
                    <a:buFontTx/>
                    <a:buNone/>
                  </a:pPr>
                  <a:r>
                    <a:rPr lang="es-AR" sz="1400" i="0">
                      <a:solidFill>
                        <a:schemeClr val="accent1"/>
                      </a:solidFill>
                      <a:effectLst/>
                      <a:latin typeface="Tahoma" pitchFamily="34" charset="0"/>
                      <a:ea typeface="MS Mincho" pitchFamily="49" charset="-128"/>
                    </a:rPr>
                    <a:t>IEEE</a:t>
                  </a:r>
                  <a:endParaRPr lang="es-AR" sz="1400" i="0">
                    <a:solidFill>
                      <a:schemeClr val="accent1"/>
                    </a:solidFill>
                    <a:effectLst/>
                    <a:latin typeface="Times New Roman" pitchFamily="18" charset="0"/>
                    <a:ea typeface="MS Mincho" pitchFamily="49" charset="-128"/>
                  </a:endParaRPr>
                </a:p>
                <a:p>
                  <a:pPr algn="ctr">
                    <a:buFontTx/>
                    <a:buNone/>
                  </a:pPr>
                  <a:endParaRPr lang="es-AR" sz="1400" i="0">
                    <a:solidFill>
                      <a:schemeClr val="accent1"/>
                    </a:solidFill>
                    <a:effectLst/>
                    <a:latin typeface="Times New Roman" pitchFamily="18" charset="0"/>
                  </a:endParaRPr>
                </a:p>
              </p:txBody>
            </p:sp>
            <p:sp>
              <p:nvSpPr>
                <p:cNvPr id="82047" name="Rectangle 24"/>
                <p:cNvSpPr>
                  <a:spLocks noChangeArrowheads="1"/>
                </p:cNvSpPr>
                <p:nvPr/>
              </p:nvSpPr>
              <p:spPr bwMode="auto">
                <a:xfrm>
                  <a:off x="988" y="365"/>
                  <a:ext cx="885" cy="281"/>
                </a:xfrm>
                <a:prstGeom prst="rect">
                  <a:avLst/>
                </a:prstGeom>
                <a:noFill/>
                <a:ln w="7">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grpSp>
            <p:nvGrpSpPr>
              <p:cNvPr id="81932" name="Group 25"/>
              <p:cNvGrpSpPr>
                <a:grpSpLocks/>
              </p:cNvGrpSpPr>
              <p:nvPr/>
            </p:nvGrpSpPr>
            <p:grpSpPr bwMode="auto">
              <a:xfrm>
                <a:off x="1873" y="365"/>
                <a:ext cx="813" cy="281"/>
                <a:chOff x="1873" y="365"/>
                <a:chExt cx="813" cy="281"/>
              </a:xfrm>
            </p:grpSpPr>
            <p:sp>
              <p:nvSpPr>
                <p:cNvPr id="82044" name="Rectangle 26"/>
                <p:cNvSpPr>
                  <a:spLocks noChangeArrowheads="1"/>
                </p:cNvSpPr>
                <p:nvPr/>
              </p:nvSpPr>
              <p:spPr bwMode="auto">
                <a:xfrm>
                  <a:off x="1915" y="407"/>
                  <a:ext cx="729" cy="197"/>
                </a:xfrm>
                <a:prstGeom prst="rect">
                  <a:avLst/>
                </a:prstGeom>
                <a:noFill/>
                <a:ln w="9525">
                  <a:noFill/>
                  <a:miter lim="800000"/>
                  <a:headEnd/>
                  <a:tailEnd/>
                </a:ln>
              </p:spPr>
              <p:txBody>
                <a:bodyPr/>
                <a:lstStyle/>
                <a:p>
                  <a:pPr algn="ctr">
                    <a:buFontTx/>
                    <a:buNone/>
                  </a:pPr>
                  <a:r>
                    <a:rPr lang="es-AR" sz="1400" i="0">
                      <a:solidFill>
                        <a:schemeClr val="accent1"/>
                      </a:solidFill>
                      <a:effectLst/>
                      <a:latin typeface="Tahoma" pitchFamily="34" charset="0"/>
                      <a:ea typeface="MS Mincho" pitchFamily="49" charset="-128"/>
                    </a:rPr>
                    <a:t>IEEE</a:t>
                  </a:r>
                  <a:endParaRPr lang="es-AR" sz="1400" i="0">
                    <a:solidFill>
                      <a:schemeClr val="accent1"/>
                    </a:solidFill>
                    <a:effectLst/>
                    <a:latin typeface="Times New Roman" pitchFamily="18" charset="0"/>
                    <a:ea typeface="MS Mincho" pitchFamily="49" charset="-128"/>
                  </a:endParaRPr>
                </a:p>
                <a:p>
                  <a:pPr algn="ctr">
                    <a:buFontTx/>
                    <a:buNone/>
                  </a:pPr>
                  <a:endParaRPr lang="es-AR" sz="1400" i="0">
                    <a:solidFill>
                      <a:schemeClr val="accent1"/>
                    </a:solidFill>
                    <a:effectLst/>
                    <a:latin typeface="Times New Roman" pitchFamily="18" charset="0"/>
                  </a:endParaRPr>
                </a:p>
              </p:txBody>
            </p:sp>
            <p:sp>
              <p:nvSpPr>
                <p:cNvPr id="82045" name="Rectangle 27"/>
                <p:cNvSpPr>
                  <a:spLocks noChangeArrowheads="1"/>
                </p:cNvSpPr>
                <p:nvPr/>
              </p:nvSpPr>
              <p:spPr bwMode="auto">
                <a:xfrm>
                  <a:off x="1873" y="365"/>
                  <a:ext cx="813" cy="281"/>
                </a:xfrm>
                <a:prstGeom prst="rect">
                  <a:avLst/>
                </a:prstGeom>
                <a:noFill/>
                <a:ln w="7">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grpSp>
            <p:nvGrpSpPr>
              <p:cNvPr id="81933" name="Group 28"/>
              <p:cNvGrpSpPr>
                <a:grpSpLocks/>
              </p:cNvGrpSpPr>
              <p:nvPr/>
            </p:nvGrpSpPr>
            <p:grpSpPr bwMode="auto">
              <a:xfrm>
                <a:off x="2686" y="365"/>
                <a:ext cx="813" cy="281"/>
                <a:chOff x="2686" y="365"/>
                <a:chExt cx="813" cy="281"/>
              </a:xfrm>
            </p:grpSpPr>
            <p:sp>
              <p:nvSpPr>
                <p:cNvPr id="82042" name="Rectangle 29"/>
                <p:cNvSpPr>
                  <a:spLocks noChangeArrowheads="1"/>
                </p:cNvSpPr>
                <p:nvPr/>
              </p:nvSpPr>
              <p:spPr bwMode="auto">
                <a:xfrm>
                  <a:off x="2728" y="407"/>
                  <a:ext cx="729" cy="197"/>
                </a:xfrm>
                <a:prstGeom prst="rect">
                  <a:avLst/>
                </a:prstGeom>
                <a:noFill/>
                <a:ln w="9525">
                  <a:noFill/>
                  <a:miter lim="800000"/>
                  <a:headEnd/>
                  <a:tailEnd/>
                </a:ln>
              </p:spPr>
              <p:txBody>
                <a:bodyPr/>
                <a:lstStyle/>
                <a:p>
                  <a:pPr algn="ctr">
                    <a:buFontTx/>
                    <a:buNone/>
                  </a:pPr>
                  <a:r>
                    <a:rPr lang="es-AR" sz="1400" i="0">
                      <a:solidFill>
                        <a:schemeClr val="accent1"/>
                      </a:solidFill>
                      <a:effectLst/>
                      <a:latin typeface="Tahoma" pitchFamily="34" charset="0"/>
                      <a:ea typeface="MS Mincho" pitchFamily="49" charset="-128"/>
                    </a:rPr>
                    <a:t>IEEE</a:t>
                  </a:r>
                  <a:endParaRPr lang="es-AR" sz="1400" i="0">
                    <a:solidFill>
                      <a:schemeClr val="accent1"/>
                    </a:solidFill>
                    <a:effectLst/>
                    <a:latin typeface="Times New Roman" pitchFamily="18" charset="0"/>
                    <a:ea typeface="MS Mincho" pitchFamily="49" charset="-128"/>
                  </a:endParaRPr>
                </a:p>
                <a:p>
                  <a:pPr algn="ctr">
                    <a:buFontTx/>
                    <a:buNone/>
                  </a:pPr>
                  <a:endParaRPr lang="es-AR" sz="1400" i="0">
                    <a:solidFill>
                      <a:schemeClr val="accent1"/>
                    </a:solidFill>
                    <a:effectLst/>
                    <a:latin typeface="Times New Roman" pitchFamily="18" charset="0"/>
                  </a:endParaRPr>
                </a:p>
              </p:txBody>
            </p:sp>
            <p:sp>
              <p:nvSpPr>
                <p:cNvPr id="82043" name="Rectangle 30"/>
                <p:cNvSpPr>
                  <a:spLocks noChangeArrowheads="1"/>
                </p:cNvSpPr>
                <p:nvPr/>
              </p:nvSpPr>
              <p:spPr bwMode="auto">
                <a:xfrm>
                  <a:off x="2686" y="365"/>
                  <a:ext cx="813" cy="281"/>
                </a:xfrm>
                <a:prstGeom prst="rect">
                  <a:avLst/>
                </a:prstGeom>
                <a:noFill/>
                <a:ln w="7">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grpSp>
            <p:nvGrpSpPr>
              <p:cNvPr id="81934" name="Group 31"/>
              <p:cNvGrpSpPr>
                <a:grpSpLocks/>
              </p:cNvGrpSpPr>
              <p:nvPr/>
            </p:nvGrpSpPr>
            <p:grpSpPr bwMode="auto">
              <a:xfrm>
                <a:off x="3499" y="365"/>
                <a:ext cx="645" cy="281"/>
                <a:chOff x="3499" y="365"/>
                <a:chExt cx="645" cy="281"/>
              </a:xfrm>
            </p:grpSpPr>
            <p:sp>
              <p:nvSpPr>
                <p:cNvPr id="82040" name="Rectangle 32"/>
                <p:cNvSpPr>
                  <a:spLocks noChangeArrowheads="1"/>
                </p:cNvSpPr>
                <p:nvPr/>
              </p:nvSpPr>
              <p:spPr bwMode="auto">
                <a:xfrm>
                  <a:off x="3541" y="407"/>
                  <a:ext cx="561" cy="197"/>
                </a:xfrm>
                <a:prstGeom prst="rect">
                  <a:avLst/>
                </a:prstGeom>
                <a:noFill/>
                <a:ln w="9525">
                  <a:noFill/>
                  <a:miter lim="800000"/>
                  <a:headEnd/>
                  <a:tailEnd/>
                </a:ln>
              </p:spPr>
              <p:txBody>
                <a:bodyPr/>
                <a:lstStyle/>
                <a:p>
                  <a:pPr algn="ctr">
                    <a:buFontTx/>
                    <a:buNone/>
                  </a:pPr>
                  <a:r>
                    <a:rPr lang="es-AR" sz="1400" i="0">
                      <a:solidFill>
                        <a:schemeClr val="accent1"/>
                      </a:solidFill>
                      <a:effectLst/>
                      <a:latin typeface="Tahoma" pitchFamily="34" charset="0"/>
                      <a:ea typeface="MS Mincho" pitchFamily="49" charset="-128"/>
                    </a:rPr>
                    <a:t>ETSI</a:t>
                  </a:r>
                  <a:endParaRPr lang="es-AR" sz="1400" i="0">
                    <a:solidFill>
                      <a:schemeClr val="accent1"/>
                    </a:solidFill>
                    <a:effectLst/>
                    <a:latin typeface="Times New Roman" pitchFamily="18" charset="0"/>
                    <a:ea typeface="MS Mincho" pitchFamily="49" charset="-128"/>
                  </a:endParaRPr>
                </a:p>
                <a:p>
                  <a:pPr algn="ctr">
                    <a:buFontTx/>
                    <a:buNone/>
                  </a:pPr>
                  <a:endParaRPr lang="es-AR" sz="1400" i="0">
                    <a:solidFill>
                      <a:schemeClr val="accent1"/>
                    </a:solidFill>
                    <a:effectLst/>
                    <a:latin typeface="Times New Roman" pitchFamily="18" charset="0"/>
                  </a:endParaRPr>
                </a:p>
              </p:txBody>
            </p:sp>
            <p:sp>
              <p:nvSpPr>
                <p:cNvPr id="82041" name="Rectangle 33"/>
                <p:cNvSpPr>
                  <a:spLocks noChangeArrowheads="1"/>
                </p:cNvSpPr>
                <p:nvPr/>
              </p:nvSpPr>
              <p:spPr bwMode="auto">
                <a:xfrm>
                  <a:off x="3499" y="365"/>
                  <a:ext cx="645" cy="281"/>
                </a:xfrm>
                <a:prstGeom prst="rect">
                  <a:avLst/>
                </a:prstGeom>
                <a:noFill/>
                <a:ln w="7">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grpSp>
            <p:nvGrpSpPr>
              <p:cNvPr id="81935" name="Group 34"/>
              <p:cNvGrpSpPr>
                <a:grpSpLocks/>
              </p:cNvGrpSpPr>
              <p:nvPr/>
            </p:nvGrpSpPr>
            <p:grpSpPr bwMode="auto">
              <a:xfrm>
                <a:off x="0" y="730"/>
                <a:ext cx="988" cy="281"/>
                <a:chOff x="0" y="730"/>
                <a:chExt cx="988" cy="281"/>
              </a:xfrm>
            </p:grpSpPr>
            <p:sp>
              <p:nvSpPr>
                <p:cNvPr id="82038" name="Rectangle 35"/>
                <p:cNvSpPr>
                  <a:spLocks noChangeArrowheads="1"/>
                </p:cNvSpPr>
                <p:nvPr/>
              </p:nvSpPr>
              <p:spPr bwMode="auto">
                <a:xfrm>
                  <a:off x="42" y="772"/>
                  <a:ext cx="904" cy="197"/>
                </a:xfrm>
                <a:prstGeom prst="rect">
                  <a:avLst/>
                </a:prstGeom>
                <a:noFill/>
                <a:ln w="9525">
                  <a:noFill/>
                  <a:miter lim="800000"/>
                  <a:headEnd/>
                  <a:tailEnd/>
                </a:ln>
              </p:spPr>
              <p:txBody>
                <a:bodyPr/>
                <a:lstStyle/>
                <a:p>
                  <a:pPr algn="l">
                    <a:buFontTx/>
                    <a:buNone/>
                  </a:pPr>
                  <a:r>
                    <a:rPr lang="es-AR" sz="1400" i="0">
                      <a:solidFill>
                        <a:schemeClr val="accent1"/>
                      </a:solidFill>
                      <a:effectLst/>
                      <a:latin typeface="Tahoma" pitchFamily="34" charset="0"/>
                      <a:ea typeface="MS Mincho" pitchFamily="49" charset="-128"/>
                    </a:rPr>
                    <a:t>Denominación</a:t>
                  </a:r>
                  <a:endParaRPr lang="es-AR" sz="1400" i="0">
                    <a:solidFill>
                      <a:schemeClr val="accent1"/>
                    </a:solidFill>
                    <a:effectLst/>
                    <a:latin typeface="Times New Roman" pitchFamily="18" charset="0"/>
                    <a:ea typeface="MS Mincho" pitchFamily="49" charset="-128"/>
                  </a:endParaRPr>
                </a:p>
                <a:p>
                  <a:pPr algn="l">
                    <a:buFontTx/>
                    <a:buNone/>
                  </a:pPr>
                  <a:endParaRPr lang="es-AR" sz="1400" i="0">
                    <a:solidFill>
                      <a:schemeClr val="accent1"/>
                    </a:solidFill>
                    <a:effectLst/>
                    <a:latin typeface="Times New Roman" pitchFamily="18" charset="0"/>
                  </a:endParaRPr>
                </a:p>
              </p:txBody>
            </p:sp>
            <p:sp>
              <p:nvSpPr>
                <p:cNvPr id="82039" name="Rectangle 36"/>
                <p:cNvSpPr>
                  <a:spLocks noChangeArrowheads="1"/>
                </p:cNvSpPr>
                <p:nvPr/>
              </p:nvSpPr>
              <p:spPr bwMode="auto">
                <a:xfrm>
                  <a:off x="0" y="730"/>
                  <a:ext cx="988" cy="281"/>
                </a:xfrm>
                <a:prstGeom prst="rect">
                  <a:avLst/>
                </a:prstGeom>
                <a:noFill/>
                <a:ln w="7">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grpSp>
            <p:nvGrpSpPr>
              <p:cNvPr id="81936" name="Group 37"/>
              <p:cNvGrpSpPr>
                <a:grpSpLocks/>
              </p:cNvGrpSpPr>
              <p:nvPr/>
            </p:nvGrpSpPr>
            <p:grpSpPr bwMode="auto">
              <a:xfrm>
                <a:off x="988" y="730"/>
                <a:ext cx="885" cy="281"/>
                <a:chOff x="988" y="730"/>
                <a:chExt cx="885" cy="281"/>
              </a:xfrm>
            </p:grpSpPr>
            <p:sp>
              <p:nvSpPr>
                <p:cNvPr id="82036" name="Rectangle 38"/>
                <p:cNvSpPr>
                  <a:spLocks noChangeArrowheads="1"/>
                </p:cNvSpPr>
                <p:nvPr/>
              </p:nvSpPr>
              <p:spPr bwMode="auto">
                <a:xfrm>
                  <a:off x="1030" y="772"/>
                  <a:ext cx="801" cy="197"/>
                </a:xfrm>
                <a:prstGeom prst="rect">
                  <a:avLst/>
                </a:prstGeom>
                <a:noFill/>
                <a:ln w="9525">
                  <a:noFill/>
                  <a:miter lim="800000"/>
                  <a:headEnd/>
                  <a:tailEnd/>
                </a:ln>
              </p:spPr>
              <p:txBody>
                <a:bodyPr/>
                <a:lstStyle/>
                <a:p>
                  <a:pPr algn="ctr">
                    <a:buFontTx/>
                    <a:buNone/>
                  </a:pPr>
                  <a:r>
                    <a:rPr lang="es-AR" sz="1400" i="0">
                      <a:solidFill>
                        <a:schemeClr val="accent1"/>
                      </a:solidFill>
                      <a:effectLst/>
                      <a:latin typeface="Tahoma" pitchFamily="34" charset="0"/>
                      <a:ea typeface="MS Mincho" pitchFamily="49" charset="-128"/>
                    </a:rPr>
                    <a:t>-</a:t>
                  </a:r>
                  <a:endParaRPr lang="es-AR" sz="1400" i="0">
                    <a:solidFill>
                      <a:schemeClr val="accent1"/>
                    </a:solidFill>
                    <a:effectLst/>
                    <a:latin typeface="Times New Roman" pitchFamily="18" charset="0"/>
                    <a:ea typeface="MS Mincho" pitchFamily="49" charset="-128"/>
                  </a:endParaRPr>
                </a:p>
                <a:p>
                  <a:pPr algn="ctr">
                    <a:buFontTx/>
                    <a:buNone/>
                  </a:pPr>
                  <a:endParaRPr lang="es-AR" sz="1400" i="0">
                    <a:solidFill>
                      <a:schemeClr val="accent1"/>
                    </a:solidFill>
                    <a:effectLst/>
                    <a:latin typeface="Times New Roman" pitchFamily="18" charset="0"/>
                  </a:endParaRPr>
                </a:p>
              </p:txBody>
            </p:sp>
            <p:sp>
              <p:nvSpPr>
                <p:cNvPr id="82037" name="Rectangle 39"/>
                <p:cNvSpPr>
                  <a:spLocks noChangeArrowheads="1"/>
                </p:cNvSpPr>
                <p:nvPr/>
              </p:nvSpPr>
              <p:spPr bwMode="auto">
                <a:xfrm>
                  <a:off x="988" y="730"/>
                  <a:ext cx="885" cy="281"/>
                </a:xfrm>
                <a:prstGeom prst="rect">
                  <a:avLst/>
                </a:prstGeom>
                <a:noFill/>
                <a:ln w="7">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grpSp>
            <p:nvGrpSpPr>
              <p:cNvPr id="81937" name="Group 40"/>
              <p:cNvGrpSpPr>
                <a:grpSpLocks/>
              </p:cNvGrpSpPr>
              <p:nvPr/>
            </p:nvGrpSpPr>
            <p:grpSpPr bwMode="auto">
              <a:xfrm>
                <a:off x="1873" y="730"/>
                <a:ext cx="813" cy="281"/>
                <a:chOff x="1873" y="730"/>
                <a:chExt cx="813" cy="281"/>
              </a:xfrm>
            </p:grpSpPr>
            <p:sp>
              <p:nvSpPr>
                <p:cNvPr id="82034" name="Rectangle 41"/>
                <p:cNvSpPr>
                  <a:spLocks noChangeArrowheads="1"/>
                </p:cNvSpPr>
                <p:nvPr/>
              </p:nvSpPr>
              <p:spPr bwMode="auto">
                <a:xfrm>
                  <a:off x="1915" y="772"/>
                  <a:ext cx="729" cy="197"/>
                </a:xfrm>
                <a:prstGeom prst="rect">
                  <a:avLst/>
                </a:prstGeom>
                <a:noFill/>
                <a:ln w="9525">
                  <a:noFill/>
                  <a:miter lim="800000"/>
                  <a:headEnd/>
                  <a:tailEnd/>
                </a:ln>
              </p:spPr>
              <p:txBody>
                <a:bodyPr/>
                <a:lstStyle/>
                <a:p>
                  <a:pPr algn="ctr">
                    <a:buFontTx/>
                    <a:buNone/>
                  </a:pPr>
                  <a:r>
                    <a:rPr lang="es-AR" sz="1400" i="0">
                      <a:solidFill>
                        <a:schemeClr val="accent1"/>
                      </a:solidFill>
                      <a:effectLst/>
                      <a:latin typeface="Tahoma" pitchFamily="34" charset="0"/>
                      <a:ea typeface="MS Mincho" pitchFamily="49" charset="-128"/>
                    </a:rPr>
                    <a:t>WI-FI</a:t>
                  </a:r>
                  <a:endParaRPr lang="es-AR" sz="1400" i="0">
                    <a:solidFill>
                      <a:schemeClr val="accent1"/>
                    </a:solidFill>
                    <a:effectLst/>
                    <a:latin typeface="Times New Roman" pitchFamily="18" charset="0"/>
                    <a:ea typeface="MS Mincho" pitchFamily="49" charset="-128"/>
                  </a:endParaRPr>
                </a:p>
                <a:p>
                  <a:pPr algn="ctr">
                    <a:buFontTx/>
                    <a:buNone/>
                  </a:pPr>
                  <a:endParaRPr lang="es-AR" sz="1400" i="0">
                    <a:solidFill>
                      <a:schemeClr val="accent1"/>
                    </a:solidFill>
                    <a:effectLst/>
                    <a:latin typeface="Times New Roman" pitchFamily="18" charset="0"/>
                  </a:endParaRPr>
                </a:p>
              </p:txBody>
            </p:sp>
            <p:sp>
              <p:nvSpPr>
                <p:cNvPr id="82035" name="Rectangle 42"/>
                <p:cNvSpPr>
                  <a:spLocks noChangeArrowheads="1"/>
                </p:cNvSpPr>
                <p:nvPr/>
              </p:nvSpPr>
              <p:spPr bwMode="auto">
                <a:xfrm>
                  <a:off x="1873" y="730"/>
                  <a:ext cx="813" cy="281"/>
                </a:xfrm>
                <a:prstGeom prst="rect">
                  <a:avLst/>
                </a:prstGeom>
                <a:noFill/>
                <a:ln w="7">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grpSp>
            <p:nvGrpSpPr>
              <p:cNvPr id="81938" name="Group 43"/>
              <p:cNvGrpSpPr>
                <a:grpSpLocks/>
              </p:cNvGrpSpPr>
              <p:nvPr/>
            </p:nvGrpSpPr>
            <p:grpSpPr bwMode="auto">
              <a:xfrm>
                <a:off x="2686" y="730"/>
                <a:ext cx="813" cy="281"/>
                <a:chOff x="2686" y="730"/>
                <a:chExt cx="813" cy="281"/>
              </a:xfrm>
            </p:grpSpPr>
            <p:sp>
              <p:nvSpPr>
                <p:cNvPr id="82032" name="Rectangle 44"/>
                <p:cNvSpPr>
                  <a:spLocks noChangeArrowheads="1"/>
                </p:cNvSpPr>
                <p:nvPr/>
              </p:nvSpPr>
              <p:spPr bwMode="auto">
                <a:xfrm>
                  <a:off x="2728" y="772"/>
                  <a:ext cx="729" cy="197"/>
                </a:xfrm>
                <a:prstGeom prst="rect">
                  <a:avLst/>
                </a:prstGeom>
                <a:noFill/>
                <a:ln w="9525">
                  <a:noFill/>
                  <a:miter lim="800000"/>
                  <a:headEnd/>
                  <a:tailEnd/>
                </a:ln>
              </p:spPr>
              <p:txBody>
                <a:bodyPr/>
                <a:lstStyle/>
                <a:p>
                  <a:pPr algn="ctr">
                    <a:buFontTx/>
                    <a:buNone/>
                  </a:pPr>
                  <a:r>
                    <a:rPr lang="es-AR" sz="1400" i="0">
                      <a:solidFill>
                        <a:schemeClr val="accent1"/>
                      </a:solidFill>
                      <a:effectLst/>
                      <a:latin typeface="Tahoma" pitchFamily="34" charset="0"/>
                      <a:ea typeface="MS Mincho" pitchFamily="49" charset="-128"/>
                    </a:rPr>
                    <a:t>WI-FI 5</a:t>
                  </a:r>
                  <a:endParaRPr lang="es-AR" sz="1400" i="0">
                    <a:solidFill>
                      <a:schemeClr val="accent1"/>
                    </a:solidFill>
                    <a:effectLst/>
                    <a:latin typeface="Times New Roman" pitchFamily="18" charset="0"/>
                    <a:ea typeface="MS Mincho" pitchFamily="49" charset="-128"/>
                  </a:endParaRPr>
                </a:p>
                <a:p>
                  <a:pPr algn="ctr">
                    <a:buFontTx/>
                    <a:buNone/>
                  </a:pPr>
                  <a:endParaRPr lang="es-AR" sz="1400" i="0">
                    <a:solidFill>
                      <a:schemeClr val="accent1"/>
                    </a:solidFill>
                    <a:effectLst/>
                    <a:latin typeface="Times New Roman" pitchFamily="18" charset="0"/>
                  </a:endParaRPr>
                </a:p>
              </p:txBody>
            </p:sp>
            <p:sp>
              <p:nvSpPr>
                <p:cNvPr id="82033" name="Rectangle 45"/>
                <p:cNvSpPr>
                  <a:spLocks noChangeArrowheads="1"/>
                </p:cNvSpPr>
                <p:nvPr/>
              </p:nvSpPr>
              <p:spPr bwMode="auto">
                <a:xfrm>
                  <a:off x="2686" y="730"/>
                  <a:ext cx="813" cy="281"/>
                </a:xfrm>
                <a:prstGeom prst="rect">
                  <a:avLst/>
                </a:prstGeom>
                <a:noFill/>
                <a:ln w="7">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grpSp>
            <p:nvGrpSpPr>
              <p:cNvPr id="81939" name="Group 46"/>
              <p:cNvGrpSpPr>
                <a:grpSpLocks/>
              </p:cNvGrpSpPr>
              <p:nvPr/>
            </p:nvGrpSpPr>
            <p:grpSpPr bwMode="auto">
              <a:xfrm>
                <a:off x="3499" y="730"/>
                <a:ext cx="645" cy="281"/>
                <a:chOff x="3499" y="730"/>
                <a:chExt cx="645" cy="281"/>
              </a:xfrm>
            </p:grpSpPr>
            <p:sp>
              <p:nvSpPr>
                <p:cNvPr id="82030" name="Rectangle 47"/>
                <p:cNvSpPr>
                  <a:spLocks noChangeArrowheads="1"/>
                </p:cNvSpPr>
                <p:nvPr/>
              </p:nvSpPr>
              <p:spPr bwMode="auto">
                <a:xfrm>
                  <a:off x="3541" y="772"/>
                  <a:ext cx="561" cy="197"/>
                </a:xfrm>
                <a:prstGeom prst="rect">
                  <a:avLst/>
                </a:prstGeom>
                <a:noFill/>
                <a:ln w="9525">
                  <a:noFill/>
                  <a:miter lim="800000"/>
                  <a:headEnd/>
                  <a:tailEnd/>
                </a:ln>
              </p:spPr>
              <p:txBody>
                <a:bodyPr/>
                <a:lstStyle/>
                <a:p>
                  <a:pPr algn="ctr">
                    <a:buFontTx/>
                    <a:buNone/>
                  </a:pPr>
                  <a:r>
                    <a:rPr lang="es-AR" sz="1400" i="0">
                      <a:solidFill>
                        <a:schemeClr val="accent1"/>
                      </a:solidFill>
                      <a:effectLst/>
                      <a:latin typeface="Tahoma" pitchFamily="34" charset="0"/>
                      <a:ea typeface="MS Mincho" pitchFamily="49" charset="-128"/>
                    </a:rPr>
                    <a:t>-</a:t>
                  </a:r>
                  <a:endParaRPr lang="es-AR" sz="1400" i="0">
                    <a:solidFill>
                      <a:schemeClr val="accent1"/>
                    </a:solidFill>
                    <a:effectLst/>
                    <a:latin typeface="Times New Roman" pitchFamily="18" charset="0"/>
                    <a:ea typeface="MS Mincho" pitchFamily="49" charset="-128"/>
                  </a:endParaRPr>
                </a:p>
                <a:p>
                  <a:pPr algn="ctr">
                    <a:buFontTx/>
                    <a:buNone/>
                  </a:pPr>
                  <a:endParaRPr lang="es-AR" sz="1400" i="0">
                    <a:solidFill>
                      <a:schemeClr val="accent1"/>
                    </a:solidFill>
                    <a:effectLst/>
                    <a:latin typeface="Times New Roman" pitchFamily="18" charset="0"/>
                  </a:endParaRPr>
                </a:p>
              </p:txBody>
            </p:sp>
            <p:sp>
              <p:nvSpPr>
                <p:cNvPr id="82031" name="Rectangle 48"/>
                <p:cNvSpPr>
                  <a:spLocks noChangeArrowheads="1"/>
                </p:cNvSpPr>
                <p:nvPr/>
              </p:nvSpPr>
              <p:spPr bwMode="auto">
                <a:xfrm>
                  <a:off x="3499" y="730"/>
                  <a:ext cx="645" cy="281"/>
                </a:xfrm>
                <a:prstGeom prst="rect">
                  <a:avLst/>
                </a:prstGeom>
                <a:noFill/>
                <a:ln w="7">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grpSp>
            <p:nvGrpSpPr>
              <p:cNvPr id="81940" name="Group 49"/>
              <p:cNvGrpSpPr>
                <a:grpSpLocks/>
              </p:cNvGrpSpPr>
              <p:nvPr/>
            </p:nvGrpSpPr>
            <p:grpSpPr bwMode="auto">
              <a:xfrm>
                <a:off x="0" y="1095"/>
                <a:ext cx="988" cy="281"/>
                <a:chOff x="0" y="1095"/>
                <a:chExt cx="988" cy="281"/>
              </a:xfrm>
            </p:grpSpPr>
            <p:sp>
              <p:nvSpPr>
                <p:cNvPr id="82028" name="Rectangle 50"/>
                <p:cNvSpPr>
                  <a:spLocks noChangeArrowheads="1"/>
                </p:cNvSpPr>
                <p:nvPr/>
              </p:nvSpPr>
              <p:spPr bwMode="auto">
                <a:xfrm>
                  <a:off x="42" y="1137"/>
                  <a:ext cx="904" cy="197"/>
                </a:xfrm>
                <a:prstGeom prst="rect">
                  <a:avLst/>
                </a:prstGeom>
                <a:noFill/>
                <a:ln w="9525">
                  <a:noFill/>
                  <a:miter lim="800000"/>
                  <a:headEnd/>
                  <a:tailEnd/>
                </a:ln>
              </p:spPr>
              <p:txBody>
                <a:bodyPr/>
                <a:lstStyle/>
                <a:p>
                  <a:pPr algn="l">
                    <a:buFontTx/>
                    <a:buNone/>
                  </a:pPr>
                  <a:r>
                    <a:rPr lang="es-AR" sz="1400" i="0">
                      <a:solidFill>
                        <a:schemeClr val="accent1"/>
                      </a:solidFill>
                      <a:effectLst/>
                      <a:latin typeface="Tahoma" pitchFamily="34" charset="0"/>
                      <a:ea typeface="MS Mincho" pitchFamily="49" charset="-128"/>
                    </a:rPr>
                    <a:t>Frecuencia</a:t>
                  </a:r>
                  <a:endParaRPr lang="es-AR" sz="1400" i="0">
                    <a:solidFill>
                      <a:schemeClr val="accent1"/>
                    </a:solidFill>
                    <a:effectLst/>
                    <a:latin typeface="Times New Roman" pitchFamily="18" charset="0"/>
                    <a:ea typeface="MS Mincho" pitchFamily="49" charset="-128"/>
                  </a:endParaRPr>
                </a:p>
                <a:p>
                  <a:pPr algn="l">
                    <a:buFontTx/>
                    <a:buNone/>
                  </a:pPr>
                  <a:endParaRPr lang="es-AR" sz="1400" i="0">
                    <a:solidFill>
                      <a:schemeClr val="accent1"/>
                    </a:solidFill>
                    <a:effectLst/>
                    <a:latin typeface="Times New Roman" pitchFamily="18" charset="0"/>
                  </a:endParaRPr>
                </a:p>
              </p:txBody>
            </p:sp>
            <p:sp>
              <p:nvSpPr>
                <p:cNvPr id="82029" name="Rectangle 51"/>
                <p:cNvSpPr>
                  <a:spLocks noChangeArrowheads="1"/>
                </p:cNvSpPr>
                <p:nvPr/>
              </p:nvSpPr>
              <p:spPr bwMode="auto">
                <a:xfrm>
                  <a:off x="0" y="1095"/>
                  <a:ext cx="988" cy="281"/>
                </a:xfrm>
                <a:prstGeom prst="rect">
                  <a:avLst/>
                </a:prstGeom>
                <a:noFill/>
                <a:ln w="7">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grpSp>
            <p:nvGrpSpPr>
              <p:cNvPr id="81941" name="Group 52"/>
              <p:cNvGrpSpPr>
                <a:grpSpLocks/>
              </p:cNvGrpSpPr>
              <p:nvPr/>
            </p:nvGrpSpPr>
            <p:grpSpPr bwMode="auto">
              <a:xfrm>
                <a:off x="988" y="1095"/>
                <a:ext cx="885" cy="281"/>
                <a:chOff x="988" y="1095"/>
                <a:chExt cx="885" cy="281"/>
              </a:xfrm>
            </p:grpSpPr>
            <p:sp>
              <p:nvSpPr>
                <p:cNvPr id="82026" name="Rectangle 53"/>
                <p:cNvSpPr>
                  <a:spLocks noChangeArrowheads="1"/>
                </p:cNvSpPr>
                <p:nvPr/>
              </p:nvSpPr>
              <p:spPr bwMode="auto">
                <a:xfrm>
                  <a:off x="1030" y="1137"/>
                  <a:ext cx="801" cy="197"/>
                </a:xfrm>
                <a:prstGeom prst="rect">
                  <a:avLst/>
                </a:prstGeom>
                <a:noFill/>
                <a:ln w="9525">
                  <a:noFill/>
                  <a:miter lim="800000"/>
                  <a:headEnd/>
                  <a:tailEnd/>
                </a:ln>
              </p:spPr>
              <p:txBody>
                <a:bodyPr/>
                <a:lstStyle/>
                <a:p>
                  <a:pPr algn="ctr">
                    <a:buFontTx/>
                    <a:buNone/>
                  </a:pPr>
                  <a:r>
                    <a:rPr lang="es-AR" sz="1400" i="0" dirty="0">
                      <a:solidFill>
                        <a:schemeClr val="accent1"/>
                      </a:solidFill>
                      <a:effectLst/>
                      <a:latin typeface="Tahoma" pitchFamily="34" charset="0"/>
                      <a:ea typeface="MS Mincho" pitchFamily="49" charset="-128"/>
                    </a:rPr>
                    <a:t>2.4 GHz</a:t>
                  </a:r>
                  <a:endParaRPr lang="es-AR" sz="1400" i="0" dirty="0">
                    <a:solidFill>
                      <a:schemeClr val="accent1"/>
                    </a:solidFill>
                    <a:effectLst/>
                    <a:latin typeface="Times New Roman" pitchFamily="18" charset="0"/>
                    <a:ea typeface="MS Mincho" pitchFamily="49" charset="-128"/>
                  </a:endParaRPr>
                </a:p>
                <a:p>
                  <a:pPr algn="ctr">
                    <a:buFontTx/>
                    <a:buNone/>
                  </a:pPr>
                  <a:endParaRPr lang="es-AR" sz="1400" i="0" dirty="0">
                    <a:solidFill>
                      <a:schemeClr val="accent1"/>
                    </a:solidFill>
                    <a:effectLst/>
                    <a:latin typeface="Times New Roman" pitchFamily="18" charset="0"/>
                  </a:endParaRPr>
                </a:p>
              </p:txBody>
            </p:sp>
            <p:sp>
              <p:nvSpPr>
                <p:cNvPr id="82027" name="Rectangle 54"/>
                <p:cNvSpPr>
                  <a:spLocks noChangeArrowheads="1"/>
                </p:cNvSpPr>
                <p:nvPr/>
              </p:nvSpPr>
              <p:spPr bwMode="auto">
                <a:xfrm>
                  <a:off x="988" y="1095"/>
                  <a:ext cx="885" cy="281"/>
                </a:xfrm>
                <a:prstGeom prst="rect">
                  <a:avLst/>
                </a:prstGeom>
                <a:noFill/>
                <a:ln w="7">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grpSp>
            <p:nvGrpSpPr>
              <p:cNvPr id="81942" name="Group 55"/>
              <p:cNvGrpSpPr>
                <a:grpSpLocks/>
              </p:cNvGrpSpPr>
              <p:nvPr/>
            </p:nvGrpSpPr>
            <p:grpSpPr bwMode="auto">
              <a:xfrm>
                <a:off x="1873" y="1095"/>
                <a:ext cx="813" cy="281"/>
                <a:chOff x="1873" y="1095"/>
                <a:chExt cx="813" cy="281"/>
              </a:xfrm>
            </p:grpSpPr>
            <p:sp>
              <p:nvSpPr>
                <p:cNvPr id="82024" name="Rectangle 56"/>
                <p:cNvSpPr>
                  <a:spLocks noChangeArrowheads="1"/>
                </p:cNvSpPr>
                <p:nvPr/>
              </p:nvSpPr>
              <p:spPr bwMode="auto">
                <a:xfrm>
                  <a:off x="1915" y="1137"/>
                  <a:ext cx="729" cy="197"/>
                </a:xfrm>
                <a:prstGeom prst="rect">
                  <a:avLst/>
                </a:prstGeom>
                <a:noFill/>
                <a:ln w="9525">
                  <a:noFill/>
                  <a:miter lim="800000"/>
                  <a:headEnd/>
                  <a:tailEnd/>
                </a:ln>
              </p:spPr>
              <p:txBody>
                <a:bodyPr/>
                <a:lstStyle/>
                <a:p>
                  <a:pPr algn="ctr">
                    <a:buFontTx/>
                    <a:buNone/>
                  </a:pPr>
                  <a:r>
                    <a:rPr lang="es-AR" sz="1400" i="0" dirty="0">
                      <a:solidFill>
                        <a:schemeClr val="accent1"/>
                      </a:solidFill>
                      <a:effectLst/>
                      <a:latin typeface="Tahoma" pitchFamily="34" charset="0"/>
                      <a:ea typeface="MS Mincho" pitchFamily="49" charset="-128"/>
                    </a:rPr>
                    <a:t>2.4 GHz</a:t>
                  </a:r>
                  <a:endParaRPr lang="es-AR" sz="1400" i="0" dirty="0">
                    <a:solidFill>
                      <a:schemeClr val="accent1"/>
                    </a:solidFill>
                    <a:effectLst/>
                    <a:latin typeface="Times New Roman" pitchFamily="18" charset="0"/>
                    <a:ea typeface="MS Mincho" pitchFamily="49" charset="-128"/>
                  </a:endParaRPr>
                </a:p>
                <a:p>
                  <a:pPr algn="ctr">
                    <a:buFontTx/>
                    <a:buNone/>
                  </a:pPr>
                  <a:endParaRPr lang="es-AR" sz="1400" i="0" dirty="0">
                    <a:solidFill>
                      <a:schemeClr val="accent1"/>
                    </a:solidFill>
                    <a:effectLst/>
                    <a:latin typeface="Times New Roman" pitchFamily="18" charset="0"/>
                  </a:endParaRPr>
                </a:p>
              </p:txBody>
            </p:sp>
            <p:sp>
              <p:nvSpPr>
                <p:cNvPr id="82025" name="Rectangle 57"/>
                <p:cNvSpPr>
                  <a:spLocks noChangeArrowheads="1"/>
                </p:cNvSpPr>
                <p:nvPr/>
              </p:nvSpPr>
              <p:spPr bwMode="auto">
                <a:xfrm>
                  <a:off x="1873" y="1095"/>
                  <a:ext cx="813" cy="281"/>
                </a:xfrm>
                <a:prstGeom prst="rect">
                  <a:avLst/>
                </a:prstGeom>
                <a:noFill/>
                <a:ln w="7">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grpSp>
            <p:nvGrpSpPr>
              <p:cNvPr id="81943" name="Group 58"/>
              <p:cNvGrpSpPr>
                <a:grpSpLocks/>
              </p:cNvGrpSpPr>
              <p:nvPr/>
            </p:nvGrpSpPr>
            <p:grpSpPr bwMode="auto">
              <a:xfrm>
                <a:off x="2686" y="1095"/>
                <a:ext cx="813" cy="281"/>
                <a:chOff x="2686" y="1095"/>
                <a:chExt cx="813" cy="281"/>
              </a:xfrm>
            </p:grpSpPr>
            <p:sp>
              <p:nvSpPr>
                <p:cNvPr id="82022" name="Rectangle 59"/>
                <p:cNvSpPr>
                  <a:spLocks noChangeArrowheads="1"/>
                </p:cNvSpPr>
                <p:nvPr/>
              </p:nvSpPr>
              <p:spPr bwMode="auto">
                <a:xfrm>
                  <a:off x="2728" y="1137"/>
                  <a:ext cx="729" cy="197"/>
                </a:xfrm>
                <a:prstGeom prst="rect">
                  <a:avLst/>
                </a:prstGeom>
                <a:noFill/>
                <a:ln w="9525">
                  <a:noFill/>
                  <a:miter lim="800000"/>
                  <a:headEnd/>
                  <a:tailEnd/>
                </a:ln>
              </p:spPr>
              <p:txBody>
                <a:bodyPr/>
                <a:lstStyle/>
                <a:p>
                  <a:pPr algn="ctr">
                    <a:buFontTx/>
                    <a:buNone/>
                  </a:pPr>
                  <a:r>
                    <a:rPr lang="es-AR" sz="1400" i="0" dirty="0">
                      <a:solidFill>
                        <a:schemeClr val="accent1"/>
                      </a:solidFill>
                      <a:effectLst/>
                      <a:latin typeface="Tahoma" pitchFamily="34" charset="0"/>
                      <a:ea typeface="MS Mincho" pitchFamily="49" charset="-128"/>
                    </a:rPr>
                    <a:t>5 GHz</a:t>
                  </a:r>
                  <a:endParaRPr lang="es-AR" sz="1400" i="0" dirty="0">
                    <a:solidFill>
                      <a:schemeClr val="accent1"/>
                    </a:solidFill>
                    <a:effectLst/>
                    <a:latin typeface="Times New Roman" pitchFamily="18" charset="0"/>
                    <a:ea typeface="MS Mincho" pitchFamily="49" charset="-128"/>
                  </a:endParaRPr>
                </a:p>
                <a:p>
                  <a:pPr algn="ctr">
                    <a:buFontTx/>
                    <a:buNone/>
                  </a:pPr>
                  <a:endParaRPr lang="es-AR" sz="1400" i="0" dirty="0">
                    <a:solidFill>
                      <a:schemeClr val="accent1"/>
                    </a:solidFill>
                    <a:effectLst/>
                    <a:latin typeface="Times New Roman" pitchFamily="18" charset="0"/>
                  </a:endParaRPr>
                </a:p>
              </p:txBody>
            </p:sp>
            <p:sp>
              <p:nvSpPr>
                <p:cNvPr id="82023" name="Rectangle 60"/>
                <p:cNvSpPr>
                  <a:spLocks noChangeArrowheads="1"/>
                </p:cNvSpPr>
                <p:nvPr/>
              </p:nvSpPr>
              <p:spPr bwMode="auto">
                <a:xfrm>
                  <a:off x="2686" y="1095"/>
                  <a:ext cx="813" cy="281"/>
                </a:xfrm>
                <a:prstGeom prst="rect">
                  <a:avLst/>
                </a:prstGeom>
                <a:noFill/>
                <a:ln w="7">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grpSp>
            <p:nvGrpSpPr>
              <p:cNvPr id="81944" name="Group 61"/>
              <p:cNvGrpSpPr>
                <a:grpSpLocks/>
              </p:cNvGrpSpPr>
              <p:nvPr/>
            </p:nvGrpSpPr>
            <p:grpSpPr bwMode="auto">
              <a:xfrm>
                <a:off x="3499" y="1095"/>
                <a:ext cx="645" cy="281"/>
                <a:chOff x="3499" y="1095"/>
                <a:chExt cx="645" cy="281"/>
              </a:xfrm>
            </p:grpSpPr>
            <p:sp>
              <p:nvSpPr>
                <p:cNvPr id="82020" name="Rectangle 62"/>
                <p:cNvSpPr>
                  <a:spLocks noChangeArrowheads="1"/>
                </p:cNvSpPr>
                <p:nvPr/>
              </p:nvSpPr>
              <p:spPr bwMode="auto">
                <a:xfrm>
                  <a:off x="3541" y="1137"/>
                  <a:ext cx="561" cy="197"/>
                </a:xfrm>
                <a:prstGeom prst="rect">
                  <a:avLst/>
                </a:prstGeom>
                <a:noFill/>
                <a:ln w="9525">
                  <a:noFill/>
                  <a:miter lim="800000"/>
                  <a:headEnd/>
                  <a:tailEnd/>
                </a:ln>
              </p:spPr>
              <p:txBody>
                <a:bodyPr/>
                <a:lstStyle/>
                <a:p>
                  <a:pPr algn="ctr">
                    <a:buFontTx/>
                    <a:buNone/>
                  </a:pPr>
                  <a:r>
                    <a:rPr lang="es-AR" sz="1400" i="0" dirty="0">
                      <a:solidFill>
                        <a:schemeClr val="accent1"/>
                      </a:solidFill>
                      <a:effectLst/>
                      <a:latin typeface="Tahoma" pitchFamily="34" charset="0"/>
                      <a:ea typeface="MS Mincho" pitchFamily="49" charset="-128"/>
                    </a:rPr>
                    <a:t>5 GHz</a:t>
                  </a:r>
                  <a:endParaRPr lang="es-AR" sz="1400" i="0" dirty="0">
                    <a:solidFill>
                      <a:schemeClr val="accent1"/>
                    </a:solidFill>
                    <a:effectLst/>
                    <a:latin typeface="Times New Roman" pitchFamily="18" charset="0"/>
                    <a:ea typeface="MS Mincho" pitchFamily="49" charset="-128"/>
                  </a:endParaRPr>
                </a:p>
                <a:p>
                  <a:pPr algn="ctr">
                    <a:buFontTx/>
                    <a:buNone/>
                  </a:pPr>
                  <a:endParaRPr lang="es-AR" sz="1400" i="0" dirty="0">
                    <a:solidFill>
                      <a:schemeClr val="accent1"/>
                    </a:solidFill>
                    <a:effectLst/>
                    <a:latin typeface="Times New Roman" pitchFamily="18" charset="0"/>
                  </a:endParaRPr>
                </a:p>
              </p:txBody>
            </p:sp>
            <p:sp>
              <p:nvSpPr>
                <p:cNvPr id="82021" name="Rectangle 63"/>
                <p:cNvSpPr>
                  <a:spLocks noChangeArrowheads="1"/>
                </p:cNvSpPr>
                <p:nvPr/>
              </p:nvSpPr>
              <p:spPr bwMode="auto">
                <a:xfrm>
                  <a:off x="3499" y="1095"/>
                  <a:ext cx="645" cy="281"/>
                </a:xfrm>
                <a:prstGeom prst="rect">
                  <a:avLst/>
                </a:prstGeom>
                <a:noFill/>
                <a:ln w="7">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grpSp>
            <p:nvGrpSpPr>
              <p:cNvPr id="81945" name="Group 64"/>
              <p:cNvGrpSpPr>
                <a:grpSpLocks/>
              </p:cNvGrpSpPr>
              <p:nvPr/>
            </p:nvGrpSpPr>
            <p:grpSpPr bwMode="auto">
              <a:xfrm>
                <a:off x="0" y="1460"/>
                <a:ext cx="988" cy="281"/>
                <a:chOff x="0" y="1460"/>
                <a:chExt cx="988" cy="281"/>
              </a:xfrm>
            </p:grpSpPr>
            <p:sp>
              <p:nvSpPr>
                <p:cNvPr id="82018" name="Rectangle 65"/>
                <p:cNvSpPr>
                  <a:spLocks noChangeArrowheads="1"/>
                </p:cNvSpPr>
                <p:nvPr/>
              </p:nvSpPr>
              <p:spPr bwMode="auto">
                <a:xfrm>
                  <a:off x="42" y="1502"/>
                  <a:ext cx="904" cy="197"/>
                </a:xfrm>
                <a:prstGeom prst="rect">
                  <a:avLst/>
                </a:prstGeom>
                <a:noFill/>
                <a:ln w="9525">
                  <a:noFill/>
                  <a:miter lim="800000"/>
                  <a:headEnd/>
                  <a:tailEnd/>
                </a:ln>
              </p:spPr>
              <p:txBody>
                <a:bodyPr/>
                <a:lstStyle/>
                <a:p>
                  <a:pPr algn="l">
                    <a:buFontTx/>
                    <a:buNone/>
                  </a:pPr>
                  <a:r>
                    <a:rPr lang="es-AR" sz="1400" i="0">
                      <a:solidFill>
                        <a:schemeClr val="accent1"/>
                      </a:solidFill>
                      <a:effectLst/>
                      <a:latin typeface="Tahoma" pitchFamily="34" charset="0"/>
                      <a:ea typeface="MS Mincho" pitchFamily="49" charset="-128"/>
                    </a:rPr>
                    <a:t>Ancho de Banda </a:t>
                  </a:r>
                  <a:endParaRPr lang="es-AR" sz="1400" i="0">
                    <a:solidFill>
                      <a:schemeClr val="accent1"/>
                    </a:solidFill>
                    <a:effectLst/>
                    <a:latin typeface="Times New Roman" pitchFamily="18" charset="0"/>
                    <a:ea typeface="MS Mincho" pitchFamily="49" charset="-128"/>
                  </a:endParaRPr>
                </a:p>
                <a:p>
                  <a:pPr algn="l">
                    <a:buFontTx/>
                    <a:buNone/>
                  </a:pPr>
                  <a:endParaRPr lang="es-AR" sz="1400" i="0">
                    <a:solidFill>
                      <a:schemeClr val="accent1"/>
                    </a:solidFill>
                    <a:effectLst/>
                    <a:latin typeface="Times New Roman" pitchFamily="18" charset="0"/>
                  </a:endParaRPr>
                </a:p>
              </p:txBody>
            </p:sp>
            <p:sp>
              <p:nvSpPr>
                <p:cNvPr id="82019" name="Rectangle 66"/>
                <p:cNvSpPr>
                  <a:spLocks noChangeArrowheads="1"/>
                </p:cNvSpPr>
                <p:nvPr/>
              </p:nvSpPr>
              <p:spPr bwMode="auto">
                <a:xfrm>
                  <a:off x="0" y="1460"/>
                  <a:ext cx="988" cy="281"/>
                </a:xfrm>
                <a:prstGeom prst="rect">
                  <a:avLst/>
                </a:prstGeom>
                <a:noFill/>
                <a:ln w="7">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grpSp>
            <p:nvGrpSpPr>
              <p:cNvPr id="81946" name="Group 67"/>
              <p:cNvGrpSpPr>
                <a:grpSpLocks/>
              </p:cNvGrpSpPr>
              <p:nvPr/>
            </p:nvGrpSpPr>
            <p:grpSpPr bwMode="auto">
              <a:xfrm>
                <a:off x="988" y="1460"/>
                <a:ext cx="885" cy="281"/>
                <a:chOff x="988" y="1460"/>
                <a:chExt cx="885" cy="281"/>
              </a:xfrm>
            </p:grpSpPr>
            <p:sp>
              <p:nvSpPr>
                <p:cNvPr id="82016" name="Rectangle 68"/>
                <p:cNvSpPr>
                  <a:spLocks noChangeArrowheads="1"/>
                </p:cNvSpPr>
                <p:nvPr/>
              </p:nvSpPr>
              <p:spPr bwMode="auto">
                <a:xfrm>
                  <a:off x="1030" y="1502"/>
                  <a:ext cx="801" cy="197"/>
                </a:xfrm>
                <a:prstGeom prst="rect">
                  <a:avLst/>
                </a:prstGeom>
                <a:noFill/>
                <a:ln w="9525">
                  <a:noFill/>
                  <a:miter lim="800000"/>
                  <a:headEnd/>
                  <a:tailEnd/>
                </a:ln>
              </p:spPr>
              <p:txBody>
                <a:bodyPr/>
                <a:lstStyle/>
                <a:p>
                  <a:pPr algn="ctr">
                    <a:buFontTx/>
                    <a:buNone/>
                  </a:pPr>
                  <a:r>
                    <a:rPr lang="es-AR" sz="1400" i="0">
                      <a:solidFill>
                        <a:schemeClr val="accent1"/>
                      </a:solidFill>
                      <a:effectLst/>
                      <a:latin typeface="Tahoma" pitchFamily="34" charset="0"/>
                      <a:ea typeface="MS Mincho" pitchFamily="49" charset="-128"/>
                    </a:rPr>
                    <a:t>2 Mbps</a:t>
                  </a:r>
                  <a:endParaRPr lang="es-AR" sz="1400" i="0">
                    <a:solidFill>
                      <a:schemeClr val="accent1"/>
                    </a:solidFill>
                    <a:effectLst/>
                    <a:latin typeface="Times New Roman" pitchFamily="18" charset="0"/>
                    <a:ea typeface="MS Mincho" pitchFamily="49" charset="-128"/>
                  </a:endParaRPr>
                </a:p>
                <a:p>
                  <a:pPr algn="ctr">
                    <a:buFontTx/>
                    <a:buNone/>
                  </a:pPr>
                  <a:endParaRPr lang="es-AR" sz="1400" i="0">
                    <a:solidFill>
                      <a:schemeClr val="accent1"/>
                    </a:solidFill>
                    <a:effectLst/>
                    <a:latin typeface="Times New Roman" pitchFamily="18" charset="0"/>
                  </a:endParaRPr>
                </a:p>
              </p:txBody>
            </p:sp>
            <p:sp>
              <p:nvSpPr>
                <p:cNvPr id="82017" name="Rectangle 69"/>
                <p:cNvSpPr>
                  <a:spLocks noChangeArrowheads="1"/>
                </p:cNvSpPr>
                <p:nvPr/>
              </p:nvSpPr>
              <p:spPr bwMode="auto">
                <a:xfrm>
                  <a:off x="988" y="1460"/>
                  <a:ext cx="885" cy="281"/>
                </a:xfrm>
                <a:prstGeom prst="rect">
                  <a:avLst/>
                </a:prstGeom>
                <a:noFill/>
                <a:ln w="7">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grpSp>
            <p:nvGrpSpPr>
              <p:cNvPr id="81947" name="Group 70"/>
              <p:cNvGrpSpPr>
                <a:grpSpLocks/>
              </p:cNvGrpSpPr>
              <p:nvPr/>
            </p:nvGrpSpPr>
            <p:grpSpPr bwMode="auto">
              <a:xfrm>
                <a:off x="1873" y="1460"/>
                <a:ext cx="813" cy="281"/>
                <a:chOff x="1873" y="1460"/>
                <a:chExt cx="813" cy="281"/>
              </a:xfrm>
            </p:grpSpPr>
            <p:sp>
              <p:nvSpPr>
                <p:cNvPr id="82014" name="Rectangle 71"/>
                <p:cNvSpPr>
                  <a:spLocks noChangeArrowheads="1"/>
                </p:cNvSpPr>
                <p:nvPr/>
              </p:nvSpPr>
              <p:spPr bwMode="auto">
                <a:xfrm>
                  <a:off x="1915" y="1502"/>
                  <a:ext cx="729" cy="197"/>
                </a:xfrm>
                <a:prstGeom prst="rect">
                  <a:avLst/>
                </a:prstGeom>
                <a:noFill/>
                <a:ln w="9525">
                  <a:noFill/>
                  <a:miter lim="800000"/>
                  <a:headEnd/>
                  <a:tailEnd/>
                </a:ln>
              </p:spPr>
              <p:txBody>
                <a:bodyPr/>
                <a:lstStyle/>
                <a:p>
                  <a:pPr algn="ctr">
                    <a:buFontTx/>
                    <a:buNone/>
                  </a:pPr>
                  <a:r>
                    <a:rPr lang="es-AR" sz="1400" i="0">
                      <a:solidFill>
                        <a:schemeClr val="accent1"/>
                      </a:solidFill>
                      <a:effectLst/>
                      <a:latin typeface="Tahoma" pitchFamily="34" charset="0"/>
                      <a:ea typeface="MS Mincho" pitchFamily="49" charset="-128"/>
                    </a:rPr>
                    <a:t>11 Mbps</a:t>
                  </a:r>
                  <a:endParaRPr lang="es-AR" sz="1400" i="0">
                    <a:solidFill>
                      <a:schemeClr val="accent1"/>
                    </a:solidFill>
                    <a:effectLst/>
                    <a:latin typeface="Times New Roman" pitchFamily="18" charset="0"/>
                    <a:ea typeface="MS Mincho" pitchFamily="49" charset="-128"/>
                  </a:endParaRPr>
                </a:p>
                <a:p>
                  <a:pPr algn="ctr">
                    <a:buFontTx/>
                    <a:buNone/>
                  </a:pPr>
                  <a:endParaRPr lang="es-AR" sz="1400" i="0">
                    <a:solidFill>
                      <a:schemeClr val="accent1"/>
                    </a:solidFill>
                    <a:effectLst/>
                    <a:latin typeface="Times New Roman" pitchFamily="18" charset="0"/>
                  </a:endParaRPr>
                </a:p>
              </p:txBody>
            </p:sp>
            <p:sp>
              <p:nvSpPr>
                <p:cNvPr id="82015" name="Rectangle 72"/>
                <p:cNvSpPr>
                  <a:spLocks noChangeArrowheads="1"/>
                </p:cNvSpPr>
                <p:nvPr/>
              </p:nvSpPr>
              <p:spPr bwMode="auto">
                <a:xfrm>
                  <a:off x="1873" y="1460"/>
                  <a:ext cx="813" cy="281"/>
                </a:xfrm>
                <a:prstGeom prst="rect">
                  <a:avLst/>
                </a:prstGeom>
                <a:noFill/>
                <a:ln w="7">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grpSp>
            <p:nvGrpSpPr>
              <p:cNvPr id="81948" name="Group 73"/>
              <p:cNvGrpSpPr>
                <a:grpSpLocks/>
              </p:cNvGrpSpPr>
              <p:nvPr/>
            </p:nvGrpSpPr>
            <p:grpSpPr bwMode="auto">
              <a:xfrm>
                <a:off x="2686" y="1460"/>
                <a:ext cx="813" cy="281"/>
                <a:chOff x="2686" y="1460"/>
                <a:chExt cx="813" cy="281"/>
              </a:xfrm>
            </p:grpSpPr>
            <p:sp>
              <p:nvSpPr>
                <p:cNvPr id="82012" name="Rectangle 74"/>
                <p:cNvSpPr>
                  <a:spLocks noChangeArrowheads="1"/>
                </p:cNvSpPr>
                <p:nvPr/>
              </p:nvSpPr>
              <p:spPr bwMode="auto">
                <a:xfrm>
                  <a:off x="2728" y="1502"/>
                  <a:ext cx="729" cy="197"/>
                </a:xfrm>
                <a:prstGeom prst="rect">
                  <a:avLst/>
                </a:prstGeom>
                <a:noFill/>
                <a:ln w="9525">
                  <a:noFill/>
                  <a:miter lim="800000"/>
                  <a:headEnd/>
                  <a:tailEnd/>
                </a:ln>
              </p:spPr>
              <p:txBody>
                <a:bodyPr/>
                <a:lstStyle/>
                <a:p>
                  <a:pPr algn="ctr">
                    <a:buFontTx/>
                    <a:buNone/>
                  </a:pPr>
                  <a:r>
                    <a:rPr lang="es-AR" sz="1400" i="0">
                      <a:solidFill>
                        <a:schemeClr val="accent1"/>
                      </a:solidFill>
                      <a:effectLst/>
                      <a:latin typeface="Tahoma" pitchFamily="34" charset="0"/>
                      <a:ea typeface="MS Mincho" pitchFamily="49" charset="-128"/>
                    </a:rPr>
                    <a:t>54 Mbps</a:t>
                  </a:r>
                  <a:endParaRPr lang="es-AR" sz="1400" i="0">
                    <a:solidFill>
                      <a:schemeClr val="accent1"/>
                    </a:solidFill>
                    <a:effectLst/>
                    <a:latin typeface="Times New Roman" pitchFamily="18" charset="0"/>
                    <a:ea typeface="MS Mincho" pitchFamily="49" charset="-128"/>
                  </a:endParaRPr>
                </a:p>
                <a:p>
                  <a:pPr algn="ctr">
                    <a:buFontTx/>
                    <a:buNone/>
                  </a:pPr>
                  <a:endParaRPr lang="es-AR" sz="1400" i="0">
                    <a:solidFill>
                      <a:schemeClr val="accent1"/>
                    </a:solidFill>
                    <a:effectLst/>
                    <a:latin typeface="Times New Roman" pitchFamily="18" charset="0"/>
                  </a:endParaRPr>
                </a:p>
              </p:txBody>
            </p:sp>
            <p:sp>
              <p:nvSpPr>
                <p:cNvPr id="82013" name="Rectangle 75"/>
                <p:cNvSpPr>
                  <a:spLocks noChangeArrowheads="1"/>
                </p:cNvSpPr>
                <p:nvPr/>
              </p:nvSpPr>
              <p:spPr bwMode="auto">
                <a:xfrm>
                  <a:off x="2686" y="1460"/>
                  <a:ext cx="813" cy="281"/>
                </a:xfrm>
                <a:prstGeom prst="rect">
                  <a:avLst/>
                </a:prstGeom>
                <a:noFill/>
                <a:ln w="7">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grpSp>
            <p:nvGrpSpPr>
              <p:cNvPr id="81949" name="Group 76"/>
              <p:cNvGrpSpPr>
                <a:grpSpLocks/>
              </p:cNvGrpSpPr>
              <p:nvPr/>
            </p:nvGrpSpPr>
            <p:grpSpPr bwMode="auto">
              <a:xfrm>
                <a:off x="3499" y="1460"/>
                <a:ext cx="645" cy="281"/>
                <a:chOff x="3499" y="1460"/>
                <a:chExt cx="645" cy="281"/>
              </a:xfrm>
            </p:grpSpPr>
            <p:sp>
              <p:nvSpPr>
                <p:cNvPr id="82010" name="Rectangle 77"/>
                <p:cNvSpPr>
                  <a:spLocks noChangeArrowheads="1"/>
                </p:cNvSpPr>
                <p:nvPr/>
              </p:nvSpPr>
              <p:spPr bwMode="auto">
                <a:xfrm>
                  <a:off x="3541" y="1502"/>
                  <a:ext cx="561" cy="197"/>
                </a:xfrm>
                <a:prstGeom prst="rect">
                  <a:avLst/>
                </a:prstGeom>
                <a:noFill/>
                <a:ln w="9525">
                  <a:noFill/>
                  <a:miter lim="800000"/>
                  <a:headEnd/>
                  <a:tailEnd/>
                </a:ln>
              </p:spPr>
              <p:txBody>
                <a:bodyPr/>
                <a:lstStyle/>
                <a:p>
                  <a:pPr algn="ctr">
                    <a:buFontTx/>
                    <a:buNone/>
                  </a:pPr>
                  <a:r>
                    <a:rPr lang="es-AR" sz="1400" i="0">
                      <a:solidFill>
                        <a:schemeClr val="accent1"/>
                      </a:solidFill>
                      <a:effectLst/>
                      <a:latin typeface="Tahoma" pitchFamily="34" charset="0"/>
                      <a:ea typeface="MS Mincho" pitchFamily="49" charset="-128"/>
                    </a:rPr>
                    <a:t>54 Mbps</a:t>
                  </a:r>
                  <a:endParaRPr lang="es-AR" sz="1400" i="0">
                    <a:solidFill>
                      <a:schemeClr val="accent1"/>
                    </a:solidFill>
                    <a:effectLst/>
                    <a:latin typeface="Times New Roman" pitchFamily="18" charset="0"/>
                    <a:ea typeface="MS Mincho" pitchFamily="49" charset="-128"/>
                  </a:endParaRPr>
                </a:p>
                <a:p>
                  <a:pPr algn="ctr">
                    <a:buFontTx/>
                    <a:buNone/>
                  </a:pPr>
                  <a:endParaRPr lang="es-AR" sz="1400" i="0">
                    <a:solidFill>
                      <a:schemeClr val="accent1"/>
                    </a:solidFill>
                    <a:effectLst/>
                    <a:latin typeface="Times New Roman" pitchFamily="18" charset="0"/>
                  </a:endParaRPr>
                </a:p>
              </p:txBody>
            </p:sp>
            <p:sp>
              <p:nvSpPr>
                <p:cNvPr id="82011" name="Rectangle 78"/>
                <p:cNvSpPr>
                  <a:spLocks noChangeArrowheads="1"/>
                </p:cNvSpPr>
                <p:nvPr/>
              </p:nvSpPr>
              <p:spPr bwMode="auto">
                <a:xfrm>
                  <a:off x="3499" y="1460"/>
                  <a:ext cx="645" cy="281"/>
                </a:xfrm>
                <a:prstGeom prst="rect">
                  <a:avLst/>
                </a:prstGeom>
                <a:noFill/>
                <a:ln w="7">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grpSp>
            <p:nvGrpSpPr>
              <p:cNvPr id="81950" name="Group 79"/>
              <p:cNvGrpSpPr>
                <a:grpSpLocks/>
              </p:cNvGrpSpPr>
              <p:nvPr/>
            </p:nvGrpSpPr>
            <p:grpSpPr bwMode="auto">
              <a:xfrm>
                <a:off x="0" y="1825"/>
                <a:ext cx="988" cy="281"/>
                <a:chOff x="0" y="1825"/>
                <a:chExt cx="988" cy="281"/>
              </a:xfrm>
            </p:grpSpPr>
            <p:sp>
              <p:nvSpPr>
                <p:cNvPr id="82008" name="Rectangle 80"/>
                <p:cNvSpPr>
                  <a:spLocks noChangeArrowheads="1"/>
                </p:cNvSpPr>
                <p:nvPr/>
              </p:nvSpPr>
              <p:spPr bwMode="auto">
                <a:xfrm>
                  <a:off x="42" y="1867"/>
                  <a:ext cx="904" cy="197"/>
                </a:xfrm>
                <a:prstGeom prst="rect">
                  <a:avLst/>
                </a:prstGeom>
                <a:noFill/>
                <a:ln w="9525">
                  <a:noFill/>
                  <a:miter lim="800000"/>
                  <a:headEnd/>
                  <a:tailEnd/>
                </a:ln>
              </p:spPr>
              <p:txBody>
                <a:bodyPr/>
                <a:lstStyle/>
                <a:p>
                  <a:pPr algn="l">
                    <a:buFontTx/>
                    <a:buNone/>
                  </a:pPr>
                  <a:r>
                    <a:rPr lang="es-AR" sz="1400" i="0">
                      <a:solidFill>
                        <a:schemeClr val="accent1"/>
                      </a:solidFill>
                      <a:effectLst/>
                      <a:latin typeface="Tahoma" pitchFamily="34" charset="0"/>
                      <a:ea typeface="MS Mincho" pitchFamily="49" charset="-128"/>
                    </a:rPr>
                    <a:t>Throughput medio</a:t>
                  </a:r>
                  <a:endParaRPr lang="es-AR" sz="1400" i="0">
                    <a:solidFill>
                      <a:schemeClr val="accent1"/>
                    </a:solidFill>
                    <a:effectLst/>
                    <a:latin typeface="Times New Roman" pitchFamily="18" charset="0"/>
                    <a:ea typeface="MS Mincho" pitchFamily="49" charset="-128"/>
                  </a:endParaRPr>
                </a:p>
                <a:p>
                  <a:pPr algn="l">
                    <a:buFontTx/>
                    <a:buNone/>
                  </a:pPr>
                  <a:endParaRPr lang="es-AR" sz="1400" i="0">
                    <a:solidFill>
                      <a:schemeClr val="accent1"/>
                    </a:solidFill>
                    <a:effectLst/>
                    <a:latin typeface="Times New Roman" pitchFamily="18" charset="0"/>
                  </a:endParaRPr>
                </a:p>
              </p:txBody>
            </p:sp>
            <p:sp>
              <p:nvSpPr>
                <p:cNvPr id="82009" name="Rectangle 81"/>
                <p:cNvSpPr>
                  <a:spLocks noChangeArrowheads="1"/>
                </p:cNvSpPr>
                <p:nvPr/>
              </p:nvSpPr>
              <p:spPr bwMode="auto">
                <a:xfrm>
                  <a:off x="0" y="1825"/>
                  <a:ext cx="988" cy="281"/>
                </a:xfrm>
                <a:prstGeom prst="rect">
                  <a:avLst/>
                </a:prstGeom>
                <a:noFill/>
                <a:ln w="7">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grpSp>
            <p:nvGrpSpPr>
              <p:cNvPr id="81951" name="Group 82"/>
              <p:cNvGrpSpPr>
                <a:grpSpLocks/>
              </p:cNvGrpSpPr>
              <p:nvPr/>
            </p:nvGrpSpPr>
            <p:grpSpPr bwMode="auto">
              <a:xfrm>
                <a:off x="988" y="1825"/>
                <a:ext cx="885" cy="281"/>
                <a:chOff x="988" y="1825"/>
                <a:chExt cx="885" cy="281"/>
              </a:xfrm>
            </p:grpSpPr>
            <p:sp>
              <p:nvSpPr>
                <p:cNvPr id="82006" name="Rectangle 83"/>
                <p:cNvSpPr>
                  <a:spLocks noChangeArrowheads="1"/>
                </p:cNvSpPr>
                <p:nvPr/>
              </p:nvSpPr>
              <p:spPr bwMode="auto">
                <a:xfrm>
                  <a:off x="1030" y="1867"/>
                  <a:ext cx="801" cy="197"/>
                </a:xfrm>
                <a:prstGeom prst="rect">
                  <a:avLst/>
                </a:prstGeom>
                <a:noFill/>
                <a:ln w="9525">
                  <a:noFill/>
                  <a:miter lim="800000"/>
                  <a:headEnd/>
                  <a:tailEnd/>
                </a:ln>
              </p:spPr>
              <p:txBody>
                <a:bodyPr/>
                <a:lstStyle/>
                <a:p>
                  <a:pPr algn="ctr">
                    <a:buFontTx/>
                    <a:buNone/>
                  </a:pPr>
                  <a:r>
                    <a:rPr lang="es-AR" sz="1400" i="0">
                      <a:solidFill>
                        <a:schemeClr val="accent1"/>
                      </a:solidFill>
                      <a:effectLst/>
                      <a:latin typeface="Tahoma" pitchFamily="34" charset="0"/>
                      <a:ea typeface="MS Mincho" pitchFamily="49" charset="-128"/>
                    </a:rPr>
                    <a:t>1 Mbps</a:t>
                  </a:r>
                  <a:endParaRPr lang="es-AR" sz="1400" i="0">
                    <a:solidFill>
                      <a:schemeClr val="accent1"/>
                    </a:solidFill>
                    <a:effectLst/>
                    <a:latin typeface="Times New Roman" pitchFamily="18" charset="0"/>
                    <a:ea typeface="MS Mincho" pitchFamily="49" charset="-128"/>
                  </a:endParaRPr>
                </a:p>
                <a:p>
                  <a:pPr algn="ctr">
                    <a:buFontTx/>
                    <a:buNone/>
                  </a:pPr>
                  <a:endParaRPr lang="es-AR" sz="1400" i="0">
                    <a:solidFill>
                      <a:schemeClr val="accent1"/>
                    </a:solidFill>
                    <a:effectLst/>
                    <a:latin typeface="Times New Roman" pitchFamily="18" charset="0"/>
                  </a:endParaRPr>
                </a:p>
              </p:txBody>
            </p:sp>
            <p:sp>
              <p:nvSpPr>
                <p:cNvPr id="82007" name="Rectangle 84"/>
                <p:cNvSpPr>
                  <a:spLocks noChangeArrowheads="1"/>
                </p:cNvSpPr>
                <p:nvPr/>
              </p:nvSpPr>
              <p:spPr bwMode="auto">
                <a:xfrm>
                  <a:off x="988" y="1825"/>
                  <a:ext cx="885" cy="281"/>
                </a:xfrm>
                <a:prstGeom prst="rect">
                  <a:avLst/>
                </a:prstGeom>
                <a:noFill/>
                <a:ln w="7">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grpSp>
            <p:nvGrpSpPr>
              <p:cNvPr id="81952" name="Group 85"/>
              <p:cNvGrpSpPr>
                <a:grpSpLocks/>
              </p:cNvGrpSpPr>
              <p:nvPr/>
            </p:nvGrpSpPr>
            <p:grpSpPr bwMode="auto">
              <a:xfrm>
                <a:off x="1873" y="1825"/>
                <a:ext cx="813" cy="281"/>
                <a:chOff x="1873" y="1825"/>
                <a:chExt cx="813" cy="281"/>
              </a:xfrm>
            </p:grpSpPr>
            <p:sp>
              <p:nvSpPr>
                <p:cNvPr id="82004" name="Rectangle 86"/>
                <p:cNvSpPr>
                  <a:spLocks noChangeArrowheads="1"/>
                </p:cNvSpPr>
                <p:nvPr/>
              </p:nvSpPr>
              <p:spPr bwMode="auto">
                <a:xfrm>
                  <a:off x="1915" y="1867"/>
                  <a:ext cx="729" cy="197"/>
                </a:xfrm>
                <a:prstGeom prst="rect">
                  <a:avLst/>
                </a:prstGeom>
                <a:noFill/>
                <a:ln w="9525">
                  <a:noFill/>
                  <a:miter lim="800000"/>
                  <a:headEnd/>
                  <a:tailEnd/>
                </a:ln>
              </p:spPr>
              <p:txBody>
                <a:bodyPr/>
                <a:lstStyle/>
                <a:p>
                  <a:pPr algn="ctr">
                    <a:buFontTx/>
                    <a:buNone/>
                  </a:pPr>
                  <a:r>
                    <a:rPr lang="es-AR" sz="1400" i="0">
                      <a:solidFill>
                        <a:schemeClr val="accent1"/>
                      </a:solidFill>
                      <a:effectLst/>
                      <a:latin typeface="Tahoma" pitchFamily="34" charset="0"/>
                      <a:ea typeface="MS Mincho" pitchFamily="49" charset="-128"/>
                    </a:rPr>
                    <a:t>5.5 Mbps</a:t>
                  </a:r>
                  <a:endParaRPr lang="es-AR" sz="1400" i="0">
                    <a:solidFill>
                      <a:schemeClr val="accent1"/>
                    </a:solidFill>
                    <a:effectLst/>
                    <a:latin typeface="Times New Roman" pitchFamily="18" charset="0"/>
                    <a:ea typeface="MS Mincho" pitchFamily="49" charset="-128"/>
                  </a:endParaRPr>
                </a:p>
                <a:p>
                  <a:pPr algn="ctr">
                    <a:buFontTx/>
                    <a:buNone/>
                  </a:pPr>
                  <a:endParaRPr lang="es-AR" sz="1400" i="0">
                    <a:solidFill>
                      <a:schemeClr val="accent1"/>
                    </a:solidFill>
                    <a:effectLst/>
                    <a:latin typeface="Times New Roman" pitchFamily="18" charset="0"/>
                  </a:endParaRPr>
                </a:p>
              </p:txBody>
            </p:sp>
            <p:sp>
              <p:nvSpPr>
                <p:cNvPr id="82005" name="Rectangle 87"/>
                <p:cNvSpPr>
                  <a:spLocks noChangeArrowheads="1"/>
                </p:cNvSpPr>
                <p:nvPr/>
              </p:nvSpPr>
              <p:spPr bwMode="auto">
                <a:xfrm>
                  <a:off x="1873" y="1825"/>
                  <a:ext cx="813" cy="281"/>
                </a:xfrm>
                <a:prstGeom prst="rect">
                  <a:avLst/>
                </a:prstGeom>
                <a:noFill/>
                <a:ln w="7">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grpSp>
            <p:nvGrpSpPr>
              <p:cNvPr id="81953" name="Group 88"/>
              <p:cNvGrpSpPr>
                <a:grpSpLocks/>
              </p:cNvGrpSpPr>
              <p:nvPr/>
            </p:nvGrpSpPr>
            <p:grpSpPr bwMode="auto">
              <a:xfrm>
                <a:off x="2686" y="1825"/>
                <a:ext cx="813" cy="281"/>
                <a:chOff x="2686" y="1825"/>
                <a:chExt cx="813" cy="281"/>
              </a:xfrm>
            </p:grpSpPr>
            <p:sp>
              <p:nvSpPr>
                <p:cNvPr id="82002" name="Rectangle 89"/>
                <p:cNvSpPr>
                  <a:spLocks noChangeArrowheads="1"/>
                </p:cNvSpPr>
                <p:nvPr/>
              </p:nvSpPr>
              <p:spPr bwMode="auto">
                <a:xfrm>
                  <a:off x="2728" y="1867"/>
                  <a:ext cx="729" cy="197"/>
                </a:xfrm>
                <a:prstGeom prst="rect">
                  <a:avLst/>
                </a:prstGeom>
                <a:noFill/>
                <a:ln w="9525">
                  <a:noFill/>
                  <a:miter lim="800000"/>
                  <a:headEnd/>
                  <a:tailEnd/>
                </a:ln>
              </p:spPr>
              <p:txBody>
                <a:bodyPr/>
                <a:lstStyle/>
                <a:p>
                  <a:pPr algn="ctr">
                    <a:buFontTx/>
                    <a:buNone/>
                  </a:pPr>
                  <a:r>
                    <a:rPr lang="es-AR" sz="1400" i="0">
                      <a:solidFill>
                        <a:schemeClr val="accent1"/>
                      </a:solidFill>
                      <a:effectLst/>
                      <a:latin typeface="Tahoma" pitchFamily="34" charset="0"/>
                      <a:ea typeface="MS Mincho" pitchFamily="49" charset="-128"/>
                    </a:rPr>
                    <a:t>36 Mbps</a:t>
                  </a:r>
                  <a:endParaRPr lang="es-AR" sz="1400" i="0">
                    <a:solidFill>
                      <a:schemeClr val="accent1"/>
                    </a:solidFill>
                    <a:effectLst/>
                    <a:latin typeface="Times New Roman" pitchFamily="18" charset="0"/>
                    <a:ea typeface="MS Mincho" pitchFamily="49" charset="-128"/>
                  </a:endParaRPr>
                </a:p>
                <a:p>
                  <a:pPr algn="ctr">
                    <a:buFontTx/>
                    <a:buNone/>
                  </a:pPr>
                  <a:endParaRPr lang="es-AR" sz="1400" i="0">
                    <a:solidFill>
                      <a:schemeClr val="accent1"/>
                    </a:solidFill>
                    <a:effectLst/>
                    <a:latin typeface="Times New Roman" pitchFamily="18" charset="0"/>
                  </a:endParaRPr>
                </a:p>
              </p:txBody>
            </p:sp>
            <p:sp>
              <p:nvSpPr>
                <p:cNvPr id="82003" name="Rectangle 90"/>
                <p:cNvSpPr>
                  <a:spLocks noChangeArrowheads="1"/>
                </p:cNvSpPr>
                <p:nvPr/>
              </p:nvSpPr>
              <p:spPr bwMode="auto">
                <a:xfrm>
                  <a:off x="2686" y="1825"/>
                  <a:ext cx="813" cy="281"/>
                </a:xfrm>
                <a:prstGeom prst="rect">
                  <a:avLst/>
                </a:prstGeom>
                <a:noFill/>
                <a:ln w="7">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grpSp>
            <p:nvGrpSpPr>
              <p:cNvPr id="81954" name="Group 91"/>
              <p:cNvGrpSpPr>
                <a:grpSpLocks/>
              </p:cNvGrpSpPr>
              <p:nvPr/>
            </p:nvGrpSpPr>
            <p:grpSpPr bwMode="auto">
              <a:xfrm>
                <a:off x="3499" y="1825"/>
                <a:ext cx="645" cy="281"/>
                <a:chOff x="3499" y="1825"/>
                <a:chExt cx="645" cy="281"/>
              </a:xfrm>
            </p:grpSpPr>
            <p:sp>
              <p:nvSpPr>
                <p:cNvPr id="82000" name="Rectangle 92"/>
                <p:cNvSpPr>
                  <a:spLocks noChangeArrowheads="1"/>
                </p:cNvSpPr>
                <p:nvPr/>
              </p:nvSpPr>
              <p:spPr bwMode="auto">
                <a:xfrm>
                  <a:off x="3541" y="1867"/>
                  <a:ext cx="561" cy="197"/>
                </a:xfrm>
                <a:prstGeom prst="rect">
                  <a:avLst/>
                </a:prstGeom>
                <a:noFill/>
                <a:ln w="9525">
                  <a:noFill/>
                  <a:miter lim="800000"/>
                  <a:headEnd/>
                  <a:tailEnd/>
                </a:ln>
              </p:spPr>
              <p:txBody>
                <a:bodyPr/>
                <a:lstStyle/>
                <a:p>
                  <a:pPr algn="ctr">
                    <a:buFontTx/>
                    <a:buNone/>
                  </a:pPr>
                  <a:r>
                    <a:rPr lang="es-AR" sz="1400" i="0">
                      <a:solidFill>
                        <a:schemeClr val="accent1"/>
                      </a:solidFill>
                      <a:effectLst/>
                      <a:latin typeface="Tahoma" pitchFamily="34" charset="0"/>
                      <a:ea typeface="MS Mincho" pitchFamily="49" charset="-128"/>
                    </a:rPr>
                    <a:t>45 Mbps</a:t>
                  </a:r>
                  <a:endParaRPr lang="es-AR" sz="1400" i="0">
                    <a:solidFill>
                      <a:schemeClr val="accent1"/>
                    </a:solidFill>
                    <a:effectLst/>
                    <a:latin typeface="Times New Roman" pitchFamily="18" charset="0"/>
                    <a:ea typeface="MS Mincho" pitchFamily="49" charset="-128"/>
                  </a:endParaRPr>
                </a:p>
                <a:p>
                  <a:pPr algn="ctr">
                    <a:buFontTx/>
                    <a:buNone/>
                  </a:pPr>
                  <a:endParaRPr lang="es-AR" sz="1400" i="0">
                    <a:solidFill>
                      <a:schemeClr val="accent1"/>
                    </a:solidFill>
                    <a:effectLst/>
                    <a:latin typeface="Times New Roman" pitchFamily="18" charset="0"/>
                  </a:endParaRPr>
                </a:p>
              </p:txBody>
            </p:sp>
            <p:sp>
              <p:nvSpPr>
                <p:cNvPr id="82001" name="Rectangle 93"/>
                <p:cNvSpPr>
                  <a:spLocks noChangeArrowheads="1"/>
                </p:cNvSpPr>
                <p:nvPr/>
              </p:nvSpPr>
              <p:spPr bwMode="auto">
                <a:xfrm>
                  <a:off x="3499" y="1825"/>
                  <a:ext cx="645" cy="281"/>
                </a:xfrm>
                <a:prstGeom prst="rect">
                  <a:avLst/>
                </a:prstGeom>
                <a:noFill/>
                <a:ln w="7">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grpSp>
            <p:nvGrpSpPr>
              <p:cNvPr id="81955" name="Group 94"/>
              <p:cNvGrpSpPr>
                <a:grpSpLocks/>
              </p:cNvGrpSpPr>
              <p:nvPr/>
            </p:nvGrpSpPr>
            <p:grpSpPr bwMode="auto">
              <a:xfrm>
                <a:off x="0" y="2190"/>
                <a:ext cx="988" cy="358"/>
                <a:chOff x="0" y="2190"/>
                <a:chExt cx="988" cy="358"/>
              </a:xfrm>
            </p:grpSpPr>
            <p:sp>
              <p:nvSpPr>
                <p:cNvPr id="81998" name="Rectangle 95"/>
                <p:cNvSpPr>
                  <a:spLocks noChangeArrowheads="1"/>
                </p:cNvSpPr>
                <p:nvPr/>
              </p:nvSpPr>
              <p:spPr bwMode="auto">
                <a:xfrm>
                  <a:off x="42" y="2232"/>
                  <a:ext cx="904" cy="274"/>
                </a:xfrm>
                <a:prstGeom prst="rect">
                  <a:avLst/>
                </a:prstGeom>
                <a:noFill/>
                <a:ln w="9525">
                  <a:noFill/>
                  <a:miter lim="800000"/>
                  <a:headEnd/>
                  <a:tailEnd/>
                </a:ln>
              </p:spPr>
              <p:txBody>
                <a:bodyPr/>
                <a:lstStyle/>
                <a:p>
                  <a:pPr algn="l">
                    <a:buFontTx/>
                    <a:buNone/>
                  </a:pPr>
                  <a:r>
                    <a:rPr lang="es-AR" sz="1400" i="0">
                      <a:solidFill>
                        <a:schemeClr val="accent1"/>
                      </a:solidFill>
                      <a:effectLst/>
                      <a:latin typeface="Tahoma" pitchFamily="34" charset="0"/>
                      <a:ea typeface="MS Mincho" pitchFamily="49" charset="-128"/>
                    </a:rPr>
                    <a:t>Alcance máximo</a:t>
                  </a:r>
                  <a:endParaRPr lang="es-AR" sz="1400" i="0">
                    <a:solidFill>
                      <a:schemeClr val="accent1"/>
                    </a:solidFill>
                    <a:effectLst/>
                    <a:latin typeface="Times New Roman" pitchFamily="18" charset="0"/>
                    <a:ea typeface="MS Mincho" pitchFamily="49" charset="-128"/>
                  </a:endParaRPr>
                </a:p>
                <a:p>
                  <a:pPr algn="l">
                    <a:buFontTx/>
                    <a:buNone/>
                  </a:pPr>
                  <a:endParaRPr lang="es-AR" sz="1400" i="0">
                    <a:solidFill>
                      <a:schemeClr val="accent1"/>
                    </a:solidFill>
                    <a:effectLst/>
                    <a:latin typeface="Times New Roman" pitchFamily="18" charset="0"/>
                  </a:endParaRPr>
                </a:p>
              </p:txBody>
            </p:sp>
            <p:sp>
              <p:nvSpPr>
                <p:cNvPr id="81999" name="Rectangle 96"/>
                <p:cNvSpPr>
                  <a:spLocks noChangeArrowheads="1"/>
                </p:cNvSpPr>
                <p:nvPr/>
              </p:nvSpPr>
              <p:spPr bwMode="auto">
                <a:xfrm>
                  <a:off x="0" y="2190"/>
                  <a:ext cx="988" cy="358"/>
                </a:xfrm>
                <a:prstGeom prst="rect">
                  <a:avLst/>
                </a:prstGeom>
                <a:noFill/>
                <a:ln w="7">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grpSp>
            <p:nvGrpSpPr>
              <p:cNvPr id="81956" name="Group 97"/>
              <p:cNvGrpSpPr>
                <a:grpSpLocks/>
              </p:cNvGrpSpPr>
              <p:nvPr/>
            </p:nvGrpSpPr>
            <p:grpSpPr bwMode="auto">
              <a:xfrm>
                <a:off x="988" y="2190"/>
                <a:ext cx="885" cy="358"/>
                <a:chOff x="988" y="2190"/>
                <a:chExt cx="885" cy="358"/>
              </a:xfrm>
            </p:grpSpPr>
            <p:sp>
              <p:nvSpPr>
                <p:cNvPr id="81996" name="Rectangle 98"/>
                <p:cNvSpPr>
                  <a:spLocks noChangeArrowheads="1"/>
                </p:cNvSpPr>
                <p:nvPr/>
              </p:nvSpPr>
              <p:spPr bwMode="auto">
                <a:xfrm>
                  <a:off x="1030" y="2232"/>
                  <a:ext cx="801" cy="274"/>
                </a:xfrm>
                <a:prstGeom prst="rect">
                  <a:avLst/>
                </a:prstGeom>
                <a:noFill/>
                <a:ln w="9525">
                  <a:noFill/>
                  <a:miter lim="800000"/>
                  <a:headEnd/>
                  <a:tailEnd/>
                </a:ln>
              </p:spPr>
              <p:txBody>
                <a:bodyPr/>
                <a:lstStyle/>
                <a:p>
                  <a:pPr algn="ctr">
                    <a:buFontTx/>
                    <a:buNone/>
                  </a:pPr>
                  <a:r>
                    <a:rPr lang="es-AR" sz="1400" i="0">
                      <a:solidFill>
                        <a:schemeClr val="accent1"/>
                      </a:solidFill>
                      <a:effectLst/>
                      <a:latin typeface="Times New Roman" pitchFamily="18" charset="0"/>
                      <a:ea typeface="MS Mincho" pitchFamily="49" charset="-128"/>
                    </a:rPr>
                    <a:t> </a:t>
                  </a:r>
                </a:p>
                <a:p>
                  <a:pPr algn="ctr">
                    <a:buFontTx/>
                    <a:buNone/>
                  </a:pPr>
                  <a:endParaRPr lang="es-AR" sz="1400" i="0">
                    <a:solidFill>
                      <a:schemeClr val="accent1"/>
                    </a:solidFill>
                    <a:effectLst/>
                    <a:latin typeface="Times New Roman" pitchFamily="18" charset="0"/>
                  </a:endParaRPr>
                </a:p>
              </p:txBody>
            </p:sp>
            <p:sp>
              <p:nvSpPr>
                <p:cNvPr id="81997" name="Rectangle 99"/>
                <p:cNvSpPr>
                  <a:spLocks noChangeArrowheads="1"/>
                </p:cNvSpPr>
                <p:nvPr/>
              </p:nvSpPr>
              <p:spPr bwMode="auto">
                <a:xfrm>
                  <a:off x="988" y="2190"/>
                  <a:ext cx="885" cy="358"/>
                </a:xfrm>
                <a:prstGeom prst="rect">
                  <a:avLst/>
                </a:prstGeom>
                <a:noFill/>
                <a:ln w="7">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grpSp>
            <p:nvGrpSpPr>
              <p:cNvPr id="81957" name="Group 100"/>
              <p:cNvGrpSpPr>
                <a:grpSpLocks/>
              </p:cNvGrpSpPr>
              <p:nvPr/>
            </p:nvGrpSpPr>
            <p:grpSpPr bwMode="auto">
              <a:xfrm>
                <a:off x="1873" y="2190"/>
                <a:ext cx="813" cy="358"/>
                <a:chOff x="1873" y="2190"/>
                <a:chExt cx="813" cy="358"/>
              </a:xfrm>
            </p:grpSpPr>
            <p:sp>
              <p:nvSpPr>
                <p:cNvPr id="81994" name="Rectangle 101"/>
                <p:cNvSpPr>
                  <a:spLocks noChangeArrowheads="1"/>
                </p:cNvSpPr>
                <p:nvPr/>
              </p:nvSpPr>
              <p:spPr bwMode="auto">
                <a:xfrm>
                  <a:off x="1915" y="2232"/>
                  <a:ext cx="729" cy="274"/>
                </a:xfrm>
                <a:prstGeom prst="rect">
                  <a:avLst/>
                </a:prstGeom>
                <a:noFill/>
                <a:ln w="9525">
                  <a:noFill/>
                  <a:miter lim="800000"/>
                  <a:headEnd/>
                  <a:tailEnd/>
                </a:ln>
              </p:spPr>
              <p:txBody>
                <a:bodyPr/>
                <a:lstStyle/>
                <a:p>
                  <a:pPr algn="ctr">
                    <a:buFontTx/>
                    <a:buNone/>
                  </a:pPr>
                  <a:r>
                    <a:rPr lang="es-AR" sz="1400" i="0">
                      <a:solidFill>
                        <a:schemeClr val="accent1"/>
                      </a:solidFill>
                      <a:effectLst/>
                      <a:latin typeface="Tahoma" pitchFamily="34" charset="0"/>
                      <a:ea typeface="MS Mincho" pitchFamily="49" charset="-128"/>
                    </a:rPr>
                    <a:t>Hasta </a:t>
                  </a:r>
                  <a:endParaRPr lang="es-AR" sz="1400" i="0">
                    <a:solidFill>
                      <a:schemeClr val="accent1"/>
                    </a:solidFill>
                    <a:effectLst/>
                    <a:latin typeface="Times New Roman" pitchFamily="18" charset="0"/>
                    <a:ea typeface="MS Mincho" pitchFamily="49" charset="-128"/>
                  </a:endParaRPr>
                </a:p>
                <a:p>
                  <a:pPr algn="ctr">
                    <a:buFontTx/>
                    <a:buNone/>
                  </a:pPr>
                  <a:r>
                    <a:rPr lang="es-AR" sz="1400" i="0">
                      <a:solidFill>
                        <a:schemeClr val="accent1"/>
                      </a:solidFill>
                      <a:effectLst/>
                      <a:latin typeface="Tahoma" pitchFamily="34" charset="0"/>
                      <a:ea typeface="MS Mincho" pitchFamily="49" charset="-128"/>
                    </a:rPr>
                    <a:t>460 mts.</a:t>
                  </a:r>
                  <a:endParaRPr lang="es-AR" sz="1400" i="0">
                    <a:solidFill>
                      <a:schemeClr val="accent1"/>
                    </a:solidFill>
                    <a:effectLst/>
                    <a:latin typeface="Times New Roman" pitchFamily="18" charset="0"/>
                    <a:ea typeface="MS Mincho" pitchFamily="49" charset="-128"/>
                  </a:endParaRPr>
                </a:p>
                <a:p>
                  <a:pPr algn="ctr">
                    <a:buFontTx/>
                    <a:buNone/>
                  </a:pPr>
                  <a:endParaRPr lang="es-AR" sz="1400" i="0">
                    <a:solidFill>
                      <a:schemeClr val="accent1"/>
                    </a:solidFill>
                    <a:effectLst/>
                    <a:latin typeface="Times New Roman" pitchFamily="18" charset="0"/>
                  </a:endParaRPr>
                </a:p>
              </p:txBody>
            </p:sp>
            <p:sp>
              <p:nvSpPr>
                <p:cNvPr id="81995" name="Rectangle 102"/>
                <p:cNvSpPr>
                  <a:spLocks noChangeArrowheads="1"/>
                </p:cNvSpPr>
                <p:nvPr/>
              </p:nvSpPr>
              <p:spPr bwMode="auto">
                <a:xfrm>
                  <a:off x="1873" y="2190"/>
                  <a:ext cx="813" cy="358"/>
                </a:xfrm>
                <a:prstGeom prst="rect">
                  <a:avLst/>
                </a:prstGeom>
                <a:noFill/>
                <a:ln w="7">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grpSp>
            <p:nvGrpSpPr>
              <p:cNvPr id="81958" name="Group 103"/>
              <p:cNvGrpSpPr>
                <a:grpSpLocks/>
              </p:cNvGrpSpPr>
              <p:nvPr/>
            </p:nvGrpSpPr>
            <p:grpSpPr bwMode="auto">
              <a:xfrm>
                <a:off x="2686" y="2190"/>
                <a:ext cx="813" cy="358"/>
                <a:chOff x="2686" y="2190"/>
                <a:chExt cx="813" cy="358"/>
              </a:xfrm>
            </p:grpSpPr>
            <p:sp>
              <p:nvSpPr>
                <p:cNvPr id="81992" name="Rectangle 104"/>
                <p:cNvSpPr>
                  <a:spLocks noChangeArrowheads="1"/>
                </p:cNvSpPr>
                <p:nvPr/>
              </p:nvSpPr>
              <p:spPr bwMode="auto">
                <a:xfrm>
                  <a:off x="2728" y="2232"/>
                  <a:ext cx="729" cy="274"/>
                </a:xfrm>
                <a:prstGeom prst="rect">
                  <a:avLst/>
                </a:prstGeom>
                <a:noFill/>
                <a:ln w="9525">
                  <a:noFill/>
                  <a:miter lim="800000"/>
                  <a:headEnd/>
                  <a:tailEnd/>
                </a:ln>
              </p:spPr>
              <p:txBody>
                <a:bodyPr/>
                <a:lstStyle/>
                <a:p>
                  <a:pPr algn="ctr">
                    <a:buFontTx/>
                    <a:buNone/>
                  </a:pPr>
                  <a:r>
                    <a:rPr lang="es-AR" sz="1400" i="0">
                      <a:solidFill>
                        <a:schemeClr val="accent1"/>
                      </a:solidFill>
                      <a:effectLst/>
                      <a:latin typeface="Tahoma" pitchFamily="34" charset="0"/>
                      <a:ea typeface="MS Mincho" pitchFamily="49" charset="-128"/>
                    </a:rPr>
                    <a:t>Hasta </a:t>
                  </a:r>
                  <a:endParaRPr lang="es-AR" sz="1400" i="0">
                    <a:solidFill>
                      <a:schemeClr val="accent1"/>
                    </a:solidFill>
                    <a:effectLst/>
                    <a:latin typeface="Times New Roman" pitchFamily="18" charset="0"/>
                    <a:ea typeface="MS Mincho" pitchFamily="49" charset="-128"/>
                  </a:endParaRPr>
                </a:p>
                <a:p>
                  <a:pPr algn="ctr">
                    <a:buFontTx/>
                    <a:buNone/>
                  </a:pPr>
                  <a:r>
                    <a:rPr lang="es-AR" sz="1400" i="0">
                      <a:solidFill>
                        <a:schemeClr val="accent1"/>
                      </a:solidFill>
                      <a:effectLst/>
                      <a:latin typeface="Tahoma" pitchFamily="34" charset="0"/>
                      <a:ea typeface="MS Mincho" pitchFamily="49" charset="-128"/>
                    </a:rPr>
                    <a:t>300 mts.</a:t>
                  </a:r>
                  <a:endParaRPr lang="es-AR" sz="1400" i="0">
                    <a:solidFill>
                      <a:schemeClr val="accent1"/>
                    </a:solidFill>
                    <a:effectLst/>
                    <a:latin typeface="Times New Roman" pitchFamily="18" charset="0"/>
                    <a:ea typeface="MS Mincho" pitchFamily="49" charset="-128"/>
                  </a:endParaRPr>
                </a:p>
                <a:p>
                  <a:pPr algn="ctr">
                    <a:buFontTx/>
                    <a:buNone/>
                  </a:pPr>
                  <a:endParaRPr lang="es-AR" sz="1400" i="0">
                    <a:solidFill>
                      <a:schemeClr val="accent1"/>
                    </a:solidFill>
                    <a:effectLst/>
                    <a:latin typeface="Times New Roman" pitchFamily="18" charset="0"/>
                  </a:endParaRPr>
                </a:p>
              </p:txBody>
            </p:sp>
            <p:sp>
              <p:nvSpPr>
                <p:cNvPr id="81993" name="Rectangle 105"/>
                <p:cNvSpPr>
                  <a:spLocks noChangeArrowheads="1"/>
                </p:cNvSpPr>
                <p:nvPr/>
              </p:nvSpPr>
              <p:spPr bwMode="auto">
                <a:xfrm>
                  <a:off x="2686" y="2190"/>
                  <a:ext cx="813" cy="358"/>
                </a:xfrm>
                <a:prstGeom prst="rect">
                  <a:avLst/>
                </a:prstGeom>
                <a:noFill/>
                <a:ln w="7">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grpSp>
            <p:nvGrpSpPr>
              <p:cNvPr id="81959" name="Group 106"/>
              <p:cNvGrpSpPr>
                <a:grpSpLocks/>
              </p:cNvGrpSpPr>
              <p:nvPr/>
            </p:nvGrpSpPr>
            <p:grpSpPr bwMode="auto">
              <a:xfrm>
                <a:off x="3499" y="2190"/>
                <a:ext cx="645" cy="358"/>
                <a:chOff x="3499" y="2190"/>
                <a:chExt cx="645" cy="358"/>
              </a:xfrm>
            </p:grpSpPr>
            <p:sp>
              <p:nvSpPr>
                <p:cNvPr id="81990" name="Rectangle 107"/>
                <p:cNvSpPr>
                  <a:spLocks noChangeArrowheads="1"/>
                </p:cNvSpPr>
                <p:nvPr/>
              </p:nvSpPr>
              <p:spPr bwMode="auto">
                <a:xfrm>
                  <a:off x="3541" y="2232"/>
                  <a:ext cx="561" cy="274"/>
                </a:xfrm>
                <a:prstGeom prst="rect">
                  <a:avLst/>
                </a:prstGeom>
                <a:noFill/>
                <a:ln w="9525">
                  <a:noFill/>
                  <a:miter lim="800000"/>
                  <a:headEnd/>
                  <a:tailEnd/>
                </a:ln>
              </p:spPr>
              <p:txBody>
                <a:bodyPr/>
                <a:lstStyle/>
                <a:p>
                  <a:pPr algn="ctr">
                    <a:buFontTx/>
                    <a:buNone/>
                  </a:pPr>
                  <a:r>
                    <a:rPr lang="es-AR" sz="1400" i="0">
                      <a:solidFill>
                        <a:schemeClr val="accent1"/>
                      </a:solidFill>
                      <a:effectLst/>
                      <a:latin typeface="Tahoma" pitchFamily="34" charset="0"/>
                      <a:ea typeface="MS Mincho" pitchFamily="49" charset="-128"/>
                    </a:rPr>
                    <a:t>Máximo </a:t>
                  </a:r>
                  <a:endParaRPr lang="es-AR" sz="1400" i="0">
                    <a:solidFill>
                      <a:schemeClr val="accent1"/>
                    </a:solidFill>
                    <a:effectLst/>
                    <a:latin typeface="Times New Roman" pitchFamily="18" charset="0"/>
                    <a:ea typeface="MS Mincho" pitchFamily="49" charset="-128"/>
                  </a:endParaRPr>
                </a:p>
                <a:p>
                  <a:pPr algn="ctr">
                    <a:buFontTx/>
                    <a:buNone/>
                  </a:pPr>
                  <a:r>
                    <a:rPr lang="es-AR" sz="1400" i="0">
                      <a:solidFill>
                        <a:schemeClr val="accent1"/>
                      </a:solidFill>
                      <a:effectLst/>
                      <a:latin typeface="Tahoma" pitchFamily="34" charset="0"/>
                      <a:ea typeface="MS Mincho" pitchFamily="49" charset="-128"/>
                    </a:rPr>
                    <a:t>150 mts.</a:t>
                  </a:r>
                  <a:endParaRPr lang="es-AR" sz="1400" i="0">
                    <a:solidFill>
                      <a:schemeClr val="accent1"/>
                    </a:solidFill>
                    <a:effectLst/>
                    <a:latin typeface="Times New Roman" pitchFamily="18" charset="0"/>
                    <a:ea typeface="MS Mincho" pitchFamily="49" charset="-128"/>
                  </a:endParaRPr>
                </a:p>
                <a:p>
                  <a:pPr algn="ctr">
                    <a:buFontTx/>
                    <a:buNone/>
                  </a:pPr>
                  <a:endParaRPr lang="es-AR" sz="1400" i="0">
                    <a:solidFill>
                      <a:schemeClr val="accent1"/>
                    </a:solidFill>
                    <a:effectLst/>
                    <a:latin typeface="Times New Roman" pitchFamily="18" charset="0"/>
                  </a:endParaRPr>
                </a:p>
              </p:txBody>
            </p:sp>
            <p:sp>
              <p:nvSpPr>
                <p:cNvPr id="81991" name="Rectangle 108"/>
                <p:cNvSpPr>
                  <a:spLocks noChangeArrowheads="1"/>
                </p:cNvSpPr>
                <p:nvPr/>
              </p:nvSpPr>
              <p:spPr bwMode="auto">
                <a:xfrm>
                  <a:off x="3499" y="2190"/>
                  <a:ext cx="645" cy="358"/>
                </a:xfrm>
                <a:prstGeom prst="rect">
                  <a:avLst/>
                </a:prstGeom>
                <a:noFill/>
                <a:ln w="7">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grpSp>
            <p:nvGrpSpPr>
              <p:cNvPr id="81960" name="Group 109"/>
              <p:cNvGrpSpPr>
                <a:grpSpLocks/>
              </p:cNvGrpSpPr>
              <p:nvPr/>
            </p:nvGrpSpPr>
            <p:grpSpPr bwMode="auto">
              <a:xfrm>
                <a:off x="0" y="2632"/>
                <a:ext cx="988" cy="319"/>
                <a:chOff x="0" y="2632"/>
                <a:chExt cx="988" cy="319"/>
              </a:xfrm>
            </p:grpSpPr>
            <p:sp>
              <p:nvSpPr>
                <p:cNvPr id="81988" name="Rectangle 110"/>
                <p:cNvSpPr>
                  <a:spLocks noChangeArrowheads="1"/>
                </p:cNvSpPr>
                <p:nvPr/>
              </p:nvSpPr>
              <p:spPr bwMode="auto">
                <a:xfrm>
                  <a:off x="42" y="2674"/>
                  <a:ext cx="904" cy="235"/>
                </a:xfrm>
                <a:prstGeom prst="rect">
                  <a:avLst/>
                </a:prstGeom>
                <a:noFill/>
                <a:ln w="9525">
                  <a:noFill/>
                  <a:miter lim="800000"/>
                  <a:headEnd/>
                  <a:tailEnd/>
                </a:ln>
              </p:spPr>
              <p:txBody>
                <a:bodyPr/>
                <a:lstStyle/>
                <a:p>
                  <a:pPr algn="l">
                    <a:buFontTx/>
                    <a:buNone/>
                  </a:pPr>
                  <a:r>
                    <a:rPr lang="es-AR" sz="1400" i="0">
                      <a:solidFill>
                        <a:schemeClr val="accent1"/>
                      </a:solidFill>
                      <a:effectLst/>
                      <a:latin typeface="Tahoma" pitchFamily="34" charset="0"/>
                      <a:ea typeface="MS Mincho" pitchFamily="49" charset="-128"/>
                    </a:rPr>
                    <a:t>Nº de Canales</a:t>
                  </a:r>
                  <a:endParaRPr lang="es-AR" sz="1400" i="0">
                    <a:solidFill>
                      <a:schemeClr val="accent1"/>
                    </a:solidFill>
                    <a:effectLst/>
                    <a:latin typeface="Times New Roman" pitchFamily="18" charset="0"/>
                    <a:ea typeface="MS Mincho" pitchFamily="49" charset="-128"/>
                  </a:endParaRPr>
                </a:p>
                <a:p>
                  <a:pPr algn="l">
                    <a:buFontTx/>
                    <a:buNone/>
                  </a:pPr>
                  <a:endParaRPr lang="es-AR" sz="1400" i="0">
                    <a:solidFill>
                      <a:schemeClr val="accent1"/>
                    </a:solidFill>
                    <a:effectLst/>
                    <a:latin typeface="Times New Roman" pitchFamily="18" charset="0"/>
                  </a:endParaRPr>
                </a:p>
              </p:txBody>
            </p:sp>
            <p:sp>
              <p:nvSpPr>
                <p:cNvPr id="81989" name="Rectangle 111"/>
                <p:cNvSpPr>
                  <a:spLocks noChangeArrowheads="1"/>
                </p:cNvSpPr>
                <p:nvPr/>
              </p:nvSpPr>
              <p:spPr bwMode="auto">
                <a:xfrm>
                  <a:off x="0" y="2632"/>
                  <a:ext cx="988" cy="319"/>
                </a:xfrm>
                <a:prstGeom prst="rect">
                  <a:avLst/>
                </a:prstGeom>
                <a:noFill/>
                <a:ln w="7">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grpSp>
            <p:nvGrpSpPr>
              <p:cNvPr id="81961" name="Group 112"/>
              <p:cNvGrpSpPr>
                <a:grpSpLocks/>
              </p:cNvGrpSpPr>
              <p:nvPr/>
            </p:nvGrpSpPr>
            <p:grpSpPr bwMode="auto">
              <a:xfrm>
                <a:off x="988" y="2632"/>
                <a:ext cx="885" cy="319"/>
                <a:chOff x="988" y="2632"/>
                <a:chExt cx="885" cy="319"/>
              </a:xfrm>
            </p:grpSpPr>
            <p:sp>
              <p:nvSpPr>
                <p:cNvPr id="81986" name="Rectangle 113"/>
                <p:cNvSpPr>
                  <a:spLocks noChangeArrowheads="1"/>
                </p:cNvSpPr>
                <p:nvPr/>
              </p:nvSpPr>
              <p:spPr bwMode="auto">
                <a:xfrm>
                  <a:off x="1030" y="2674"/>
                  <a:ext cx="801" cy="235"/>
                </a:xfrm>
                <a:prstGeom prst="rect">
                  <a:avLst/>
                </a:prstGeom>
                <a:noFill/>
                <a:ln w="9525">
                  <a:noFill/>
                  <a:miter lim="800000"/>
                  <a:headEnd/>
                  <a:tailEnd/>
                </a:ln>
              </p:spPr>
              <p:txBody>
                <a:bodyPr/>
                <a:lstStyle/>
                <a:p>
                  <a:pPr algn="ctr">
                    <a:buFontTx/>
                    <a:buNone/>
                  </a:pPr>
                  <a:r>
                    <a:rPr lang="es-AR" sz="1400" i="0">
                      <a:solidFill>
                        <a:schemeClr val="accent1"/>
                      </a:solidFill>
                      <a:effectLst/>
                      <a:latin typeface="Tahoma" pitchFamily="34" charset="0"/>
                      <a:ea typeface="MS Mincho" pitchFamily="49" charset="-128"/>
                    </a:rPr>
                    <a:t>3 no solapados</a:t>
                  </a:r>
                  <a:endParaRPr lang="es-AR" sz="1400" i="0">
                    <a:solidFill>
                      <a:schemeClr val="accent1"/>
                    </a:solidFill>
                    <a:effectLst/>
                    <a:latin typeface="Times New Roman" pitchFamily="18" charset="0"/>
                    <a:ea typeface="MS Mincho" pitchFamily="49" charset="-128"/>
                  </a:endParaRPr>
                </a:p>
                <a:p>
                  <a:pPr algn="ctr">
                    <a:buFontTx/>
                    <a:buNone/>
                  </a:pPr>
                  <a:endParaRPr lang="es-AR" sz="1400" i="0">
                    <a:solidFill>
                      <a:schemeClr val="accent1"/>
                    </a:solidFill>
                    <a:effectLst/>
                    <a:latin typeface="Times New Roman" pitchFamily="18" charset="0"/>
                  </a:endParaRPr>
                </a:p>
              </p:txBody>
            </p:sp>
            <p:sp>
              <p:nvSpPr>
                <p:cNvPr id="81987" name="Rectangle 114"/>
                <p:cNvSpPr>
                  <a:spLocks noChangeArrowheads="1"/>
                </p:cNvSpPr>
                <p:nvPr/>
              </p:nvSpPr>
              <p:spPr bwMode="auto">
                <a:xfrm>
                  <a:off x="988" y="2632"/>
                  <a:ext cx="885" cy="319"/>
                </a:xfrm>
                <a:prstGeom prst="rect">
                  <a:avLst/>
                </a:prstGeom>
                <a:noFill/>
                <a:ln w="7">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grpSp>
            <p:nvGrpSpPr>
              <p:cNvPr id="81962" name="Group 115"/>
              <p:cNvGrpSpPr>
                <a:grpSpLocks/>
              </p:cNvGrpSpPr>
              <p:nvPr/>
            </p:nvGrpSpPr>
            <p:grpSpPr bwMode="auto">
              <a:xfrm>
                <a:off x="1873" y="2632"/>
                <a:ext cx="813" cy="319"/>
                <a:chOff x="1873" y="2632"/>
                <a:chExt cx="813" cy="319"/>
              </a:xfrm>
            </p:grpSpPr>
            <p:sp>
              <p:nvSpPr>
                <p:cNvPr id="81984" name="Rectangle 116"/>
                <p:cNvSpPr>
                  <a:spLocks noChangeArrowheads="1"/>
                </p:cNvSpPr>
                <p:nvPr/>
              </p:nvSpPr>
              <p:spPr bwMode="auto">
                <a:xfrm>
                  <a:off x="1915" y="2674"/>
                  <a:ext cx="729" cy="235"/>
                </a:xfrm>
                <a:prstGeom prst="rect">
                  <a:avLst/>
                </a:prstGeom>
                <a:noFill/>
                <a:ln w="9525">
                  <a:noFill/>
                  <a:miter lim="800000"/>
                  <a:headEnd/>
                  <a:tailEnd/>
                </a:ln>
              </p:spPr>
              <p:txBody>
                <a:bodyPr/>
                <a:lstStyle/>
                <a:p>
                  <a:pPr algn="ctr">
                    <a:buFontTx/>
                    <a:buNone/>
                  </a:pPr>
                  <a:r>
                    <a:rPr lang="es-AR" sz="1400" i="0">
                      <a:solidFill>
                        <a:schemeClr val="accent1"/>
                      </a:solidFill>
                      <a:effectLst/>
                      <a:latin typeface="Tahoma" pitchFamily="34" charset="0"/>
                      <a:ea typeface="MS Mincho" pitchFamily="49" charset="-128"/>
                    </a:rPr>
                    <a:t>3 no solapados</a:t>
                  </a:r>
                  <a:endParaRPr lang="es-AR" sz="1400" i="0">
                    <a:solidFill>
                      <a:schemeClr val="accent1"/>
                    </a:solidFill>
                    <a:effectLst/>
                    <a:latin typeface="Times New Roman" pitchFamily="18" charset="0"/>
                    <a:ea typeface="MS Mincho" pitchFamily="49" charset="-128"/>
                  </a:endParaRPr>
                </a:p>
                <a:p>
                  <a:pPr algn="ctr">
                    <a:buFontTx/>
                    <a:buNone/>
                  </a:pPr>
                  <a:endParaRPr lang="es-AR" sz="1400" i="0">
                    <a:solidFill>
                      <a:schemeClr val="accent1"/>
                    </a:solidFill>
                    <a:effectLst/>
                    <a:latin typeface="Times New Roman" pitchFamily="18" charset="0"/>
                  </a:endParaRPr>
                </a:p>
              </p:txBody>
            </p:sp>
            <p:sp>
              <p:nvSpPr>
                <p:cNvPr id="81985" name="Rectangle 117"/>
                <p:cNvSpPr>
                  <a:spLocks noChangeArrowheads="1"/>
                </p:cNvSpPr>
                <p:nvPr/>
              </p:nvSpPr>
              <p:spPr bwMode="auto">
                <a:xfrm>
                  <a:off x="1873" y="2632"/>
                  <a:ext cx="813" cy="319"/>
                </a:xfrm>
                <a:prstGeom prst="rect">
                  <a:avLst/>
                </a:prstGeom>
                <a:noFill/>
                <a:ln w="7">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grpSp>
            <p:nvGrpSpPr>
              <p:cNvPr id="81963" name="Group 118"/>
              <p:cNvGrpSpPr>
                <a:grpSpLocks/>
              </p:cNvGrpSpPr>
              <p:nvPr/>
            </p:nvGrpSpPr>
            <p:grpSpPr bwMode="auto">
              <a:xfrm>
                <a:off x="2686" y="2632"/>
                <a:ext cx="813" cy="319"/>
                <a:chOff x="2686" y="2632"/>
                <a:chExt cx="813" cy="319"/>
              </a:xfrm>
            </p:grpSpPr>
            <p:sp>
              <p:nvSpPr>
                <p:cNvPr id="81982" name="Rectangle 119"/>
                <p:cNvSpPr>
                  <a:spLocks noChangeArrowheads="1"/>
                </p:cNvSpPr>
                <p:nvPr/>
              </p:nvSpPr>
              <p:spPr bwMode="auto">
                <a:xfrm>
                  <a:off x="2728" y="2674"/>
                  <a:ext cx="729" cy="235"/>
                </a:xfrm>
                <a:prstGeom prst="rect">
                  <a:avLst/>
                </a:prstGeom>
                <a:noFill/>
                <a:ln w="9525">
                  <a:noFill/>
                  <a:miter lim="800000"/>
                  <a:headEnd/>
                  <a:tailEnd/>
                </a:ln>
              </p:spPr>
              <p:txBody>
                <a:bodyPr/>
                <a:lstStyle/>
                <a:p>
                  <a:pPr algn="ctr">
                    <a:buFontTx/>
                    <a:buNone/>
                  </a:pPr>
                  <a:r>
                    <a:rPr lang="es-AR" sz="1400" i="0">
                      <a:solidFill>
                        <a:schemeClr val="accent1"/>
                      </a:solidFill>
                      <a:effectLst/>
                      <a:latin typeface="Tahoma" pitchFamily="34" charset="0"/>
                      <a:ea typeface="MS Mincho" pitchFamily="49" charset="-128"/>
                    </a:rPr>
                    <a:t>12 no solapados</a:t>
                  </a:r>
                  <a:endParaRPr lang="es-AR" sz="1400" i="0">
                    <a:solidFill>
                      <a:schemeClr val="accent1"/>
                    </a:solidFill>
                    <a:effectLst/>
                    <a:latin typeface="Times New Roman" pitchFamily="18" charset="0"/>
                    <a:ea typeface="MS Mincho" pitchFamily="49" charset="-128"/>
                  </a:endParaRPr>
                </a:p>
                <a:p>
                  <a:pPr algn="ctr">
                    <a:buFontTx/>
                    <a:buNone/>
                  </a:pPr>
                  <a:endParaRPr lang="es-AR" sz="1400" i="0">
                    <a:solidFill>
                      <a:schemeClr val="accent1"/>
                    </a:solidFill>
                    <a:effectLst/>
                    <a:latin typeface="Times New Roman" pitchFamily="18" charset="0"/>
                  </a:endParaRPr>
                </a:p>
              </p:txBody>
            </p:sp>
            <p:sp>
              <p:nvSpPr>
                <p:cNvPr id="81983" name="Rectangle 120"/>
                <p:cNvSpPr>
                  <a:spLocks noChangeArrowheads="1"/>
                </p:cNvSpPr>
                <p:nvPr/>
              </p:nvSpPr>
              <p:spPr bwMode="auto">
                <a:xfrm>
                  <a:off x="2686" y="2632"/>
                  <a:ext cx="813" cy="319"/>
                </a:xfrm>
                <a:prstGeom prst="rect">
                  <a:avLst/>
                </a:prstGeom>
                <a:noFill/>
                <a:ln w="7">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grpSp>
            <p:nvGrpSpPr>
              <p:cNvPr id="81964" name="Group 121"/>
              <p:cNvGrpSpPr>
                <a:grpSpLocks/>
              </p:cNvGrpSpPr>
              <p:nvPr/>
            </p:nvGrpSpPr>
            <p:grpSpPr bwMode="auto">
              <a:xfrm>
                <a:off x="3499" y="2632"/>
                <a:ext cx="645" cy="319"/>
                <a:chOff x="3499" y="2632"/>
                <a:chExt cx="645" cy="319"/>
              </a:xfrm>
            </p:grpSpPr>
            <p:sp>
              <p:nvSpPr>
                <p:cNvPr id="81980" name="Rectangle 122"/>
                <p:cNvSpPr>
                  <a:spLocks noChangeArrowheads="1"/>
                </p:cNvSpPr>
                <p:nvPr/>
              </p:nvSpPr>
              <p:spPr bwMode="auto">
                <a:xfrm>
                  <a:off x="3541" y="2674"/>
                  <a:ext cx="561" cy="235"/>
                </a:xfrm>
                <a:prstGeom prst="rect">
                  <a:avLst/>
                </a:prstGeom>
                <a:noFill/>
                <a:ln w="9525">
                  <a:noFill/>
                  <a:miter lim="800000"/>
                  <a:headEnd/>
                  <a:tailEnd/>
                </a:ln>
              </p:spPr>
              <p:txBody>
                <a:bodyPr/>
                <a:lstStyle/>
                <a:p>
                  <a:pPr algn="ctr">
                    <a:buFontTx/>
                    <a:buNone/>
                  </a:pPr>
                  <a:r>
                    <a:rPr lang="es-AR" sz="1400" i="0">
                      <a:solidFill>
                        <a:schemeClr val="accent1"/>
                      </a:solidFill>
                      <a:effectLst/>
                      <a:latin typeface="Times New Roman" pitchFamily="18" charset="0"/>
                      <a:ea typeface="MS Mincho" pitchFamily="49" charset="-128"/>
                    </a:rPr>
                    <a:t> </a:t>
                  </a:r>
                </a:p>
                <a:p>
                  <a:pPr algn="ctr">
                    <a:buFontTx/>
                    <a:buNone/>
                  </a:pPr>
                  <a:endParaRPr lang="es-AR" sz="1400" i="0">
                    <a:solidFill>
                      <a:schemeClr val="accent1"/>
                    </a:solidFill>
                    <a:effectLst/>
                    <a:latin typeface="Times New Roman" pitchFamily="18" charset="0"/>
                  </a:endParaRPr>
                </a:p>
              </p:txBody>
            </p:sp>
            <p:sp>
              <p:nvSpPr>
                <p:cNvPr id="81981" name="Rectangle 123"/>
                <p:cNvSpPr>
                  <a:spLocks noChangeArrowheads="1"/>
                </p:cNvSpPr>
                <p:nvPr/>
              </p:nvSpPr>
              <p:spPr bwMode="auto">
                <a:xfrm>
                  <a:off x="3499" y="2632"/>
                  <a:ext cx="645" cy="319"/>
                </a:xfrm>
                <a:prstGeom prst="rect">
                  <a:avLst/>
                </a:prstGeom>
                <a:noFill/>
                <a:ln w="7">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grpSp>
            <p:nvGrpSpPr>
              <p:cNvPr id="81965" name="Group 124"/>
              <p:cNvGrpSpPr>
                <a:grpSpLocks/>
              </p:cNvGrpSpPr>
              <p:nvPr/>
            </p:nvGrpSpPr>
            <p:grpSpPr bwMode="auto">
              <a:xfrm>
                <a:off x="0" y="3035"/>
                <a:ext cx="988" cy="281"/>
                <a:chOff x="0" y="3035"/>
                <a:chExt cx="988" cy="281"/>
              </a:xfrm>
            </p:grpSpPr>
            <p:sp>
              <p:nvSpPr>
                <p:cNvPr id="81978" name="Rectangle 125"/>
                <p:cNvSpPr>
                  <a:spLocks noChangeArrowheads="1"/>
                </p:cNvSpPr>
                <p:nvPr/>
              </p:nvSpPr>
              <p:spPr bwMode="auto">
                <a:xfrm>
                  <a:off x="42" y="3077"/>
                  <a:ext cx="904" cy="197"/>
                </a:xfrm>
                <a:prstGeom prst="rect">
                  <a:avLst/>
                </a:prstGeom>
                <a:noFill/>
                <a:ln w="9525">
                  <a:noFill/>
                  <a:miter lim="800000"/>
                  <a:headEnd/>
                  <a:tailEnd/>
                </a:ln>
              </p:spPr>
              <p:txBody>
                <a:bodyPr/>
                <a:lstStyle/>
                <a:p>
                  <a:pPr algn="l">
                    <a:buFontTx/>
                    <a:buNone/>
                  </a:pPr>
                  <a:r>
                    <a:rPr lang="es-AR" sz="1400" i="0">
                      <a:solidFill>
                        <a:schemeClr val="accent1"/>
                      </a:solidFill>
                      <a:effectLst/>
                      <a:latin typeface="Tahoma" pitchFamily="34" charset="0"/>
                      <a:ea typeface="MS Mincho" pitchFamily="49" charset="-128"/>
                    </a:rPr>
                    <a:t>Técnica de Modulación</a:t>
                  </a:r>
                  <a:endParaRPr lang="es-AR" sz="1400" i="0">
                    <a:solidFill>
                      <a:schemeClr val="accent1"/>
                    </a:solidFill>
                    <a:effectLst/>
                    <a:latin typeface="Times New Roman" pitchFamily="18" charset="0"/>
                    <a:ea typeface="MS Mincho" pitchFamily="49" charset="-128"/>
                  </a:endParaRPr>
                </a:p>
                <a:p>
                  <a:pPr algn="l">
                    <a:buFontTx/>
                    <a:buNone/>
                  </a:pPr>
                  <a:endParaRPr lang="es-AR" sz="1400" i="0">
                    <a:solidFill>
                      <a:schemeClr val="accent1"/>
                    </a:solidFill>
                    <a:effectLst/>
                    <a:latin typeface="Times New Roman" pitchFamily="18" charset="0"/>
                  </a:endParaRPr>
                </a:p>
              </p:txBody>
            </p:sp>
            <p:sp>
              <p:nvSpPr>
                <p:cNvPr id="81979" name="Rectangle 126"/>
                <p:cNvSpPr>
                  <a:spLocks noChangeArrowheads="1"/>
                </p:cNvSpPr>
                <p:nvPr/>
              </p:nvSpPr>
              <p:spPr bwMode="auto">
                <a:xfrm>
                  <a:off x="0" y="3035"/>
                  <a:ext cx="988" cy="281"/>
                </a:xfrm>
                <a:prstGeom prst="rect">
                  <a:avLst/>
                </a:prstGeom>
                <a:noFill/>
                <a:ln w="7">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grpSp>
            <p:nvGrpSpPr>
              <p:cNvPr id="81966" name="Group 127"/>
              <p:cNvGrpSpPr>
                <a:grpSpLocks/>
              </p:cNvGrpSpPr>
              <p:nvPr/>
            </p:nvGrpSpPr>
            <p:grpSpPr bwMode="auto">
              <a:xfrm>
                <a:off x="988" y="3035"/>
                <a:ext cx="885" cy="281"/>
                <a:chOff x="988" y="3035"/>
                <a:chExt cx="885" cy="281"/>
              </a:xfrm>
            </p:grpSpPr>
            <p:sp>
              <p:nvSpPr>
                <p:cNvPr id="81976" name="Rectangle 128"/>
                <p:cNvSpPr>
                  <a:spLocks noChangeArrowheads="1"/>
                </p:cNvSpPr>
                <p:nvPr/>
              </p:nvSpPr>
              <p:spPr bwMode="auto">
                <a:xfrm>
                  <a:off x="1030" y="3077"/>
                  <a:ext cx="801" cy="197"/>
                </a:xfrm>
                <a:prstGeom prst="rect">
                  <a:avLst/>
                </a:prstGeom>
                <a:noFill/>
                <a:ln w="9525">
                  <a:noFill/>
                  <a:miter lim="800000"/>
                  <a:headEnd/>
                  <a:tailEnd/>
                </a:ln>
              </p:spPr>
              <p:txBody>
                <a:bodyPr/>
                <a:lstStyle/>
                <a:p>
                  <a:pPr algn="ctr">
                    <a:buFontTx/>
                    <a:buNone/>
                  </a:pPr>
                  <a:r>
                    <a:rPr lang="es-AR" sz="1400" i="0">
                      <a:solidFill>
                        <a:schemeClr val="accent1"/>
                      </a:solidFill>
                      <a:effectLst/>
                      <a:latin typeface="Tahoma" pitchFamily="34" charset="0"/>
                      <a:ea typeface="MS Mincho" pitchFamily="49" charset="-128"/>
                    </a:rPr>
                    <a:t>FHSS o DSSS</a:t>
                  </a:r>
                  <a:endParaRPr lang="es-AR" sz="1400" i="0">
                    <a:solidFill>
                      <a:schemeClr val="accent1"/>
                    </a:solidFill>
                    <a:effectLst/>
                    <a:latin typeface="Times New Roman" pitchFamily="18" charset="0"/>
                    <a:ea typeface="MS Mincho" pitchFamily="49" charset="-128"/>
                  </a:endParaRPr>
                </a:p>
                <a:p>
                  <a:pPr algn="ctr">
                    <a:buFontTx/>
                    <a:buNone/>
                  </a:pPr>
                  <a:endParaRPr lang="es-AR" sz="1400" i="0">
                    <a:solidFill>
                      <a:schemeClr val="accent1"/>
                    </a:solidFill>
                    <a:effectLst/>
                    <a:latin typeface="Times New Roman" pitchFamily="18" charset="0"/>
                  </a:endParaRPr>
                </a:p>
              </p:txBody>
            </p:sp>
            <p:sp>
              <p:nvSpPr>
                <p:cNvPr id="81977" name="Rectangle 129"/>
                <p:cNvSpPr>
                  <a:spLocks noChangeArrowheads="1"/>
                </p:cNvSpPr>
                <p:nvPr/>
              </p:nvSpPr>
              <p:spPr bwMode="auto">
                <a:xfrm>
                  <a:off x="988" y="3035"/>
                  <a:ext cx="885" cy="281"/>
                </a:xfrm>
                <a:prstGeom prst="rect">
                  <a:avLst/>
                </a:prstGeom>
                <a:noFill/>
                <a:ln w="7">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grpSp>
            <p:nvGrpSpPr>
              <p:cNvPr id="81967" name="Group 130"/>
              <p:cNvGrpSpPr>
                <a:grpSpLocks/>
              </p:cNvGrpSpPr>
              <p:nvPr/>
            </p:nvGrpSpPr>
            <p:grpSpPr bwMode="auto">
              <a:xfrm>
                <a:off x="1873" y="3035"/>
                <a:ext cx="813" cy="281"/>
                <a:chOff x="1873" y="3035"/>
                <a:chExt cx="813" cy="281"/>
              </a:xfrm>
            </p:grpSpPr>
            <p:sp>
              <p:nvSpPr>
                <p:cNvPr id="81974" name="Rectangle 131"/>
                <p:cNvSpPr>
                  <a:spLocks noChangeArrowheads="1"/>
                </p:cNvSpPr>
                <p:nvPr/>
              </p:nvSpPr>
              <p:spPr bwMode="auto">
                <a:xfrm>
                  <a:off x="1915" y="3077"/>
                  <a:ext cx="729" cy="197"/>
                </a:xfrm>
                <a:prstGeom prst="rect">
                  <a:avLst/>
                </a:prstGeom>
                <a:noFill/>
                <a:ln w="9525">
                  <a:noFill/>
                  <a:miter lim="800000"/>
                  <a:headEnd/>
                  <a:tailEnd/>
                </a:ln>
              </p:spPr>
              <p:txBody>
                <a:bodyPr/>
                <a:lstStyle/>
                <a:p>
                  <a:pPr algn="ctr">
                    <a:buFontTx/>
                    <a:buNone/>
                  </a:pPr>
                  <a:r>
                    <a:rPr lang="es-AR" sz="1400" i="0">
                      <a:solidFill>
                        <a:schemeClr val="accent1"/>
                      </a:solidFill>
                      <a:effectLst/>
                      <a:latin typeface="Tahoma" pitchFamily="34" charset="0"/>
                      <a:ea typeface="MS Mincho" pitchFamily="49" charset="-128"/>
                    </a:rPr>
                    <a:t>DSSS</a:t>
                  </a:r>
                  <a:endParaRPr lang="es-AR" sz="1400" i="0">
                    <a:solidFill>
                      <a:schemeClr val="accent1"/>
                    </a:solidFill>
                    <a:effectLst/>
                    <a:latin typeface="Times New Roman" pitchFamily="18" charset="0"/>
                    <a:ea typeface="MS Mincho" pitchFamily="49" charset="-128"/>
                  </a:endParaRPr>
                </a:p>
                <a:p>
                  <a:pPr algn="ctr">
                    <a:buFontTx/>
                    <a:buNone/>
                  </a:pPr>
                  <a:endParaRPr lang="es-AR" sz="1400" i="0">
                    <a:solidFill>
                      <a:schemeClr val="accent1"/>
                    </a:solidFill>
                    <a:effectLst/>
                    <a:latin typeface="Times New Roman" pitchFamily="18" charset="0"/>
                  </a:endParaRPr>
                </a:p>
              </p:txBody>
            </p:sp>
            <p:sp>
              <p:nvSpPr>
                <p:cNvPr id="81975" name="Rectangle 132"/>
                <p:cNvSpPr>
                  <a:spLocks noChangeArrowheads="1"/>
                </p:cNvSpPr>
                <p:nvPr/>
              </p:nvSpPr>
              <p:spPr bwMode="auto">
                <a:xfrm>
                  <a:off x="1873" y="3035"/>
                  <a:ext cx="813" cy="281"/>
                </a:xfrm>
                <a:prstGeom prst="rect">
                  <a:avLst/>
                </a:prstGeom>
                <a:noFill/>
                <a:ln w="7">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grpSp>
            <p:nvGrpSpPr>
              <p:cNvPr id="81968" name="Group 133"/>
              <p:cNvGrpSpPr>
                <a:grpSpLocks/>
              </p:cNvGrpSpPr>
              <p:nvPr/>
            </p:nvGrpSpPr>
            <p:grpSpPr bwMode="auto">
              <a:xfrm>
                <a:off x="2686" y="3035"/>
                <a:ext cx="813" cy="281"/>
                <a:chOff x="2686" y="3035"/>
                <a:chExt cx="813" cy="281"/>
              </a:xfrm>
            </p:grpSpPr>
            <p:sp>
              <p:nvSpPr>
                <p:cNvPr id="81972" name="Rectangle 134"/>
                <p:cNvSpPr>
                  <a:spLocks noChangeArrowheads="1"/>
                </p:cNvSpPr>
                <p:nvPr/>
              </p:nvSpPr>
              <p:spPr bwMode="auto">
                <a:xfrm>
                  <a:off x="2728" y="3077"/>
                  <a:ext cx="729" cy="197"/>
                </a:xfrm>
                <a:prstGeom prst="rect">
                  <a:avLst/>
                </a:prstGeom>
                <a:noFill/>
                <a:ln w="9525">
                  <a:noFill/>
                  <a:miter lim="800000"/>
                  <a:headEnd/>
                  <a:tailEnd/>
                </a:ln>
              </p:spPr>
              <p:txBody>
                <a:bodyPr/>
                <a:lstStyle/>
                <a:p>
                  <a:pPr algn="ctr">
                    <a:buFontTx/>
                    <a:buNone/>
                  </a:pPr>
                  <a:r>
                    <a:rPr lang="es-AR" sz="1400" i="0">
                      <a:solidFill>
                        <a:schemeClr val="accent1"/>
                      </a:solidFill>
                      <a:effectLst/>
                      <a:latin typeface="Tahoma" pitchFamily="34" charset="0"/>
                      <a:ea typeface="MS Mincho" pitchFamily="49" charset="-128"/>
                    </a:rPr>
                    <a:t>OFDM</a:t>
                  </a:r>
                  <a:endParaRPr lang="es-AR" sz="1400" i="0">
                    <a:solidFill>
                      <a:schemeClr val="accent1"/>
                    </a:solidFill>
                    <a:effectLst/>
                    <a:latin typeface="Times New Roman" pitchFamily="18" charset="0"/>
                    <a:ea typeface="MS Mincho" pitchFamily="49" charset="-128"/>
                  </a:endParaRPr>
                </a:p>
                <a:p>
                  <a:pPr algn="ctr">
                    <a:buFontTx/>
                    <a:buNone/>
                  </a:pPr>
                  <a:endParaRPr lang="es-AR" sz="1400" i="0">
                    <a:solidFill>
                      <a:schemeClr val="accent1"/>
                    </a:solidFill>
                    <a:effectLst/>
                    <a:latin typeface="Times New Roman" pitchFamily="18" charset="0"/>
                  </a:endParaRPr>
                </a:p>
              </p:txBody>
            </p:sp>
            <p:sp>
              <p:nvSpPr>
                <p:cNvPr id="81973" name="Rectangle 135"/>
                <p:cNvSpPr>
                  <a:spLocks noChangeArrowheads="1"/>
                </p:cNvSpPr>
                <p:nvPr/>
              </p:nvSpPr>
              <p:spPr bwMode="auto">
                <a:xfrm>
                  <a:off x="2686" y="3035"/>
                  <a:ext cx="813" cy="281"/>
                </a:xfrm>
                <a:prstGeom prst="rect">
                  <a:avLst/>
                </a:prstGeom>
                <a:noFill/>
                <a:ln w="7">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grpSp>
            <p:nvGrpSpPr>
              <p:cNvPr id="81969" name="Group 136"/>
              <p:cNvGrpSpPr>
                <a:grpSpLocks/>
              </p:cNvGrpSpPr>
              <p:nvPr/>
            </p:nvGrpSpPr>
            <p:grpSpPr bwMode="auto">
              <a:xfrm>
                <a:off x="3499" y="3035"/>
                <a:ext cx="645" cy="281"/>
                <a:chOff x="3499" y="3035"/>
                <a:chExt cx="645" cy="281"/>
              </a:xfrm>
            </p:grpSpPr>
            <p:sp>
              <p:nvSpPr>
                <p:cNvPr id="81970" name="Rectangle 137"/>
                <p:cNvSpPr>
                  <a:spLocks noChangeArrowheads="1"/>
                </p:cNvSpPr>
                <p:nvPr/>
              </p:nvSpPr>
              <p:spPr bwMode="auto">
                <a:xfrm>
                  <a:off x="3541" y="3077"/>
                  <a:ext cx="561" cy="197"/>
                </a:xfrm>
                <a:prstGeom prst="rect">
                  <a:avLst/>
                </a:prstGeom>
                <a:noFill/>
                <a:ln w="9525">
                  <a:noFill/>
                  <a:miter lim="800000"/>
                  <a:headEnd/>
                  <a:tailEnd/>
                </a:ln>
              </p:spPr>
              <p:txBody>
                <a:bodyPr/>
                <a:lstStyle/>
                <a:p>
                  <a:pPr algn="ctr">
                    <a:buFontTx/>
                    <a:buNone/>
                  </a:pPr>
                  <a:r>
                    <a:rPr lang="es-AR" sz="1400" i="0">
                      <a:solidFill>
                        <a:schemeClr val="accent1"/>
                      </a:solidFill>
                      <a:effectLst/>
                      <a:latin typeface="Tahoma" pitchFamily="34" charset="0"/>
                      <a:ea typeface="MS Mincho" pitchFamily="49" charset="-128"/>
                    </a:rPr>
                    <a:t>OFDM</a:t>
                  </a:r>
                  <a:endParaRPr lang="es-AR" sz="1400" i="0">
                    <a:solidFill>
                      <a:schemeClr val="accent1"/>
                    </a:solidFill>
                    <a:effectLst/>
                    <a:latin typeface="Times New Roman" pitchFamily="18" charset="0"/>
                    <a:ea typeface="MS Mincho" pitchFamily="49" charset="-128"/>
                  </a:endParaRPr>
                </a:p>
                <a:p>
                  <a:pPr algn="ctr">
                    <a:buFontTx/>
                    <a:buNone/>
                  </a:pPr>
                  <a:endParaRPr lang="es-AR" sz="1400" i="0">
                    <a:solidFill>
                      <a:schemeClr val="accent1"/>
                    </a:solidFill>
                    <a:effectLst/>
                    <a:latin typeface="Times New Roman" pitchFamily="18" charset="0"/>
                  </a:endParaRPr>
                </a:p>
              </p:txBody>
            </p:sp>
            <p:sp>
              <p:nvSpPr>
                <p:cNvPr id="81971" name="Rectangle 138"/>
                <p:cNvSpPr>
                  <a:spLocks noChangeArrowheads="1"/>
                </p:cNvSpPr>
                <p:nvPr/>
              </p:nvSpPr>
              <p:spPr bwMode="auto">
                <a:xfrm>
                  <a:off x="3499" y="3035"/>
                  <a:ext cx="645" cy="281"/>
                </a:xfrm>
                <a:prstGeom prst="rect">
                  <a:avLst/>
                </a:prstGeom>
                <a:noFill/>
                <a:ln w="7">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grpSp>
        <p:sp>
          <p:nvSpPr>
            <p:cNvPr id="81924" name="Rectangle 139"/>
            <p:cNvSpPr>
              <a:spLocks noChangeArrowheads="1"/>
            </p:cNvSpPr>
            <p:nvPr/>
          </p:nvSpPr>
          <p:spPr bwMode="auto">
            <a:xfrm>
              <a:off x="-3" y="-3"/>
              <a:ext cx="4150" cy="3322"/>
            </a:xfrm>
            <a:prstGeom prst="rect">
              <a:avLst/>
            </a:prstGeom>
            <a:noFill/>
            <a:ln w="9525">
              <a:solidFill>
                <a:srgbClr val="A0A0A0"/>
              </a:solidFill>
              <a:miter lim="800000"/>
              <a:headEnd/>
              <a:tailEnd/>
            </a:ln>
          </p:spPr>
          <p:txBody>
            <a:bodyPr wrap="none"/>
            <a:lstStyle/>
            <a:p>
              <a:pPr algn="l">
                <a:buFontTx/>
                <a:buNone/>
              </a:pPr>
              <a:endParaRPr lang="es-ES" b="0" i="0">
                <a:solidFill>
                  <a:schemeClr val="tx1"/>
                </a:solidFill>
                <a:effectLst/>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a:xfrm>
            <a:off x="609600" y="0"/>
            <a:ext cx="7772400" cy="1143000"/>
          </a:xfrm>
          <a:solidFill>
            <a:schemeClr val="bg1"/>
          </a:solidFill>
          <a:ln w="76200" cap="flat">
            <a:solidFill>
              <a:srgbClr val="008000"/>
            </a:solidFill>
          </a:ln>
        </p:spPr>
        <p:txBody>
          <a:bodyPr/>
          <a:lstStyle/>
          <a:p>
            <a:pPr>
              <a:defRPr/>
            </a:pPr>
            <a:r>
              <a:rPr lang="en-US" sz="3600" b="1" i="1" dirty="0" smtClean="0">
                <a:solidFill>
                  <a:schemeClr val="accent1"/>
                </a:solidFill>
                <a:effectLst>
                  <a:outerShdw blurRad="38100" dist="38100" dir="2700000" algn="tl">
                    <a:srgbClr val="000000"/>
                  </a:outerShdw>
                </a:effectLst>
                <a:latin typeface="Arial" pitchFamily="34" charset="0"/>
              </a:rPr>
              <a:t>IEEE802.11N - Características</a:t>
            </a:r>
            <a:endParaRPr lang="es-ES" sz="3600" b="1" i="1" dirty="0" smtClean="0">
              <a:solidFill>
                <a:schemeClr val="accent1"/>
              </a:solidFill>
              <a:effectLst>
                <a:outerShdw blurRad="38100" dist="38100" dir="2700000" algn="tl">
                  <a:srgbClr val="000000"/>
                </a:outerShdw>
              </a:effectLst>
              <a:latin typeface="Arial" pitchFamily="34" charset="0"/>
            </a:endParaRPr>
          </a:p>
        </p:txBody>
      </p:sp>
      <p:sp>
        <p:nvSpPr>
          <p:cNvPr id="409603" name="Rectangle 3"/>
          <p:cNvSpPr>
            <a:spLocks noGrp="1" noChangeArrowheads="1"/>
          </p:cNvSpPr>
          <p:nvPr>
            <p:ph type="body" idx="1"/>
          </p:nvPr>
        </p:nvSpPr>
        <p:spPr>
          <a:xfrm>
            <a:off x="381000" y="1295400"/>
            <a:ext cx="8153400" cy="5062538"/>
          </a:xfrm>
          <a:solidFill>
            <a:schemeClr val="bg1"/>
          </a:solidFill>
          <a:ln w="76200" cap="flat">
            <a:solidFill>
              <a:schemeClr val="accent1"/>
            </a:solidFill>
          </a:ln>
        </p:spPr>
        <p:txBody>
          <a:bodyPr/>
          <a:lstStyle/>
          <a:p>
            <a:pPr marL="609600" indent="-609600" algn="just">
              <a:lnSpc>
                <a:spcPct val="80000"/>
              </a:lnSpc>
              <a:buFontTx/>
              <a:buChar char="–"/>
            </a:pPr>
            <a:r>
              <a:rPr lang="es-ES_tradnl" sz="2800" i="1" dirty="0" smtClean="0">
                <a:effectLst>
                  <a:outerShdw blurRad="38100" dist="38100" dir="2700000" algn="tl">
                    <a:srgbClr val="000000"/>
                  </a:outerShdw>
                </a:effectLst>
                <a:latin typeface="Arial" charset="0"/>
              </a:rPr>
              <a:t>En enero de 2004, la IEEE anunció la formación de un grupo de trabajo 802.11 con el fin de crear una nueva versión del estándar para redes inalámbricas 802.11.</a:t>
            </a:r>
          </a:p>
          <a:p>
            <a:pPr marL="609600" indent="-609600" algn="just">
              <a:lnSpc>
                <a:spcPct val="80000"/>
              </a:lnSpc>
              <a:buFontTx/>
              <a:buChar char="–"/>
            </a:pPr>
            <a:r>
              <a:rPr lang="es-ES_tradnl" sz="2800" i="1" dirty="0" smtClean="0">
                <a:effectLst>
                  <a:outerShdw blurRad="38100" dist="38100" dir="2700000" algn="tl">
                    <a:srgbClr val="000000"/>
                  </a:outerShdw>
                </a:effectLst>
                <a:latin typeface="Arial" charset="0"/>
              </a:rPr>
              <a:t>Compatible con 802.11 a, b y g</a:t>
            </a:r>
          </a:p>
          <a:p>
            <a:pPr marL="609600" indent="-609600" algn="just">
              <a:lnSpc>
                <a:spcPct val="80000"/>
              </a:lnSpc>
              <a:buFontTx/>
              <a:buChar char="–"/>
            </a:pPr>
            <a:r>
              <a:rPr lang="es-ES_tradnl" sz="2800" i="1" dirty="0" smtClean="0">
                <a:effectLst>
                  <a:outerShdw blurRad="38100" dist="38100" dir="2700000" algn="tl">
                    <a:srgbClr val="000000"/>
                  </a:outerShdw>
                </a:effectLst>
                <a:latin typeface="Arial" charset="0"/>
              </a:rPr>
              <a:t>La velocidad real de 600 Mbps.</a:t>
            </a:r>
          </a:p>
          <a:p>
            <a:pPr marL="609600" indent="-609600" algn="just">
              <a:lnSpc>
                <a:spcPct val="80000"/>
              </a:lnSpc>
              <a:buFontTx/>
              <a:buChar char="–"/>
            </a:pPr>
            <a:r>
              <a:rPr lang="es-ES_tradnl" sz="2800" i="1" dirty="0" smtClean="0">
                <a:effectLst>
                  <a:outerShdw blurRad="38100" dist="38100" dir="2700000" algn="tl">
                    <a:srgbClr val="000000"/>
                  </a:outerShdw>
                </a:effectLst>
                <a:latin typeface="Arial" charset="0"/>
              </a:rPr>
              <a:t>Alcance Aproximado : 50 Km. </a:t>
            </a:r>
          </a:p>
          <a:p>
            <a:pPr marL="609600" indent="-609600" algn="just">
              <a:lnSpc>
                <a:spcPct val="80000"/>
              </a:lnSpc>
              <a:buFontTx/>
              <a:buChar char="–"/>
            </a:pPr>
            <a:r>
              <a:rPr lang="en-US" sz="2800" b="1" i="1" dirty="0" err="1" smtClean="0">
                <a:solidFill>
                  <a:srgbClr val="00FFFF"/>
                </a:solidFill>
                <a:effectLst>
                  <a:outerShdw blurRad="38100" dist="38100" dir="2700000" algn="tl">
                    <a:srgbClr val="000000"/>
                  </a:outerShdw>
                </a:effectLst>
                <a:latin typeface="Arial" charset="0"/>
              </a:rPr>
              <a:t>Modulación</a:t>
            </a:r>
            <a:r>
              <a:rPr lang="en-US" sz="2800" b="1" i="1" dirty="0" smtClean="0">
                <a:solidFill>
                  <a:srgbClr val="00FFFF"/>
                </a:solidFill>
                <a:effectLst>
                  <a:outerShdw blurRad="38100" dist="38100" dir="2700000" algn="tl">
                    <a:srgbClr val="000000"/>
                  </a:outerShdw>
                </a:effectLst>
                <a:latin typeface="Arial" charset="0"/>
              </a:rPr>
              <a:t> OFDM.</a:t>
            </a:r>
            <a:endParaRPr lang="es-ES_tradnl" sz="2800" i="1" dirty="0" smtClean="0">
              <a:effectLst>
                <a:outerShdw blurRad="38100" dist="38100" dir="2700000" algn="tl">
                  <a:srgbClr val="000000"/>
                </a:outerShdw>
              </a:effectLst>
              <a:latin typeface="Arial" charset="0"/>
            </a:endParaRPr>
          </a:p>
          <a:p>
            <a:pPr marL="609600" indent="-609600" algn="just">
              <a:lnSpc>
                <a:spcPct val="80000"/>
              </a:lnSpc>
              <a:buFontTx/>
              <a:buChar char="–"/>
            </a:pPr>
            <a:r>
              <a:rPr lang="es-ES_tradnl" sz="2800" b="1" i="1" dirty="0">
                <a:solidFill>
                  <a:srgbClr val="00FFFF"/>
                </a:solidFill>
                <a:effectLst>
                  <a:outerShdw blurRad="38100" dist="38100" dir="2700000" algn="tl">
                    <a:srgbClr val="000000"/>
                  </a:outerShdw>
                </a:effectLst>
                <a:latin typeface="Arial" charset="0"/>
              </a:rPr>
              <a:t>MIMO – SDM </a:t>
            </a:r>
            <a:r>
              <a:rPr lang="es-ES_tradnl" sz="2400" i="1" dirty="0" smtClean="0">
                <a:effectLst>
                  <a:outerShdw blurRad="38100" dist="38100" dir="2700000" algn="tl">
                    <a:srgbClr val="000000"/>
                  </a:outerShdw>
                </a:effectLst>
                <a:latin typeface="Arial" charset="0"/>
              </a:rPr>
              <a:t>(Multiplexación de División Espacial)</a:t>
            </a:r>
            <a:endParaRPr lang="es-ES_tradnl" sz="2800" i="1" dirty="0" smtClean="0">
              <a:effectLst>
                <a:outerShdw blurRad="38100" dist="38100" dir="2700000" algn="tl">
                  <a:srgbClr val="000000"/>
                </a:outerShdw>
              </a:effectLst>
              <a:latin typeface="Arial" charset="0"/>
            </a:endParaRPr>
          </a:p>
          <a:p>
            <a:pPr marL="609600" indent="-609600" algn="just">
              <a:lnSpc>
                <a:spcPct val="80000"/>
              </a:lnSpc>
              <a:buFontTx/>
              <a:buChar char="–"/>
            </a:pPr>
            <a:r>
              <a:rPr lang="es-ES_tradnl" sz="2800" i="1" dirty="0" smtClean="0">
                <a:effectLst>
                  <a:outerShdw blurRad="38100" dist="38100" dir="2700000" algn="tl">
                    <a:srgbClr val="000000"/>
                  </a:outerShdw>
                </a:effectLst>
                <a:latin typeface="Arial" charset="0"/>
              </a:rPr>
              <a:t>El proceso de estandarización se completó el 12/09/09.</a:t>
            </a:r>
            <a:endParaRPr lang="es-ES" sz="2800" i="1" dirty="0" smtClean="0">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602"/>
                                        </p:tgtEl>
                                        <p:attrNameLst>
                                          <p:attrName>style.visibility</p:attrName>
                                        </p:attrNameLst>
                                      </p:cBhvr>
                                      <p:to>
                                        <p:strVal val="visible"/>
                                      </p:to>
                                    </p:set>
                                    <p:anim calcmode="lin" valueType="num">
                                      <p:cBhvr additive="base">
                                        <p:cTn id="7" dur="500" fill="hold"/>
                                        <p:tgtEl>
                                          <p:spTgt spid="409602"/>
                                        </p:tgtEl>
                                        <p:attrNameLst>
                                          <p:attrName>ppt_x</p:attrName>
                                        </p:attrNameLst>
                                      </p:cBhvr>
                                      <p:tavLst>
                                        <p:tav tm="0">
                                          <p:val>
                                            <p:strVal val="#ppt_x"/>
                                          </p:val>
                                        </p:tav>
                                        <p:tav tm="100000">
                                          <p:val>
                                            <p:strVal val="#ppt_x"/>
                                          </p:val>
                                        </p:tav>
                                      </p:tavLst>
                                    </p:anim>
                                    <p:anim calcmode="lin" valueType="num">
                                      <p:cBhvr additive="base">
                                        <p:cTn id="8" dur="500" fill="hold"/>
                                        <p:tgtEl>
                                          <p:spTgt spid="4096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09603">
                                            <p:bg/>
                                          </p:spTgt>
                                        </p:tgtEl>
                                        <p:attrNameLst>
                                          <p:attrName>style.visibility</p:attrName>
                                        </p:attrNameLst>
                                      </p:cBhvr>
                                      <p:to>
                                        <p:strVal val="visible"/>
                                      </p:to>
                                    </p:set>
                                    <p:animEffect transition="in" filter="fade">
                                      <p:cBhvr>
                                        <p:cTn id="13" dur="500"/>
                                        <p:tgtEl>
                                          <p:spTgt spid="409603">
                                            <p:bg/>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09603">
                                            <p:txEl>
                                              <p:pRg st="0" end="0"/>
                                            </p:txEl>
                                          </p:spTgt>
                                        </p:tgtEl>
                                        <p:attrNameLst>
                                          <p:attrName>style.visibility</p:attrName>
                                        </p:attrNameLst>
                                      </p:cBhvr>
                                      <p:to>
                                        <p:strVal val="visible"/>
                                      </p:to>
                                    </p:set>
                                    <p:animEffect transition="in" filter="fade">
                                      <p:cBhvr>
                                        <p:cTn id="18" dur="500"/>
                                        <p:tgtEl>
                                          <p:spTgt spid="40960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09603">
                                            <p:txEl>
                                              <p:pRg st="1" end="1"/>
                                            </p:txEl>
                                          </p:spTgt>
                                        </p:tgtEl>
                                        <p:attrNameLst>
                                          <p:attrName>style.visibility</p:attrName>
                                        </p:attrNameLst>
                                      </p:cBhvr>
                                      <p:to>
                                        <p:strVal val="visible"/>
                                      </p:to>
                                    </p:set>
                                    <p:animEffect transition="in" filter="fade">
                                      <p:cBhvr>
                                        <p:cTn id="23" dur="500"/>
                                        <p:tgtEl>
                                          <p:spTgt spid="40960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09603">
                                            <p:txEl>
                                              <p:pRg st="2" end="2"/>
                                            </p:txEl>
                                          </p:spTgt>
                                        </p:tgtEl>
                                        <p:attrNameLst>
                                          <p:attrName>style.visibility</p:attrName>
                                        </p:attrNameLst>
                                      </p:cBhvr>
                                      <p:to>
                                        <p:strVal val="visible"/>
                                      </p:to>
                                    </p:set>
                                    <p:animEffect transition="in" filter="fade">
                                      <p:cBhvr>
                                        <p:cTn id="28" dur="500"/>
                                        <p:tgtEl>
                                          <p:spTgt spid="40960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09603">
                                            <p:txEl>
                                              <p:pRg st="3" end="3"/>
                                            </p:txEl>
                                          </p:spTgt>
                                        </p:tgtEl>
                                        <p:attrNameLst>
                                          <p:attrName>style.visibility</p:attrName>
                                        </p:attrNameLst>
                                      </p:cBhvr>
                                      <p:to>
                                        <p:strVal val="visible"/>
                                      </p:to>
                                    </p:set>
                                    <p:animEffect transition="in" filter="fade">
                                      <p:cBhvr>
                                        <p:cTn id="33" dur="500"/>
                                        <p:tgtEl>
                                          <p:spTgt spid="40960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09603">
                                            <p:txEl>
                                              <p:pRg st="4" end="4"/>
                                            </p:txEl>
                                          </p:spTgt>
                                        </p:tgtEl>
                                        <p:attrNameLst>
                                          <p:attrName>style.visibility</p:attrName>
                                        </p:attrNameLst>
                                      </p:cBhvr>
                                      <p:to>
                                        <p:strVal val="visible"/>
                                      </p:to>
                                    </p:set>
                                    <p:animEffect transition="in" filter="fade">
                                      <p:cBhvr>
                                        <p:cTn id="38" dur="500"/>
                                        <p:tgtEl>
                                          <p:spTgt spid="409603">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09603">
                                            <p:txEl>
                                              <p:pRg st="5" end="5"/>
                                            </p:txEl>
                                          </p:spTgt>
                                        </p:tgtEl>
                                        <p:attrNameLst>
                                          <p:attrName>style.visibility</p:attrName>
                                        </p:attrNameLst>
                                      </p:cBhvr>
                                      <p:to>
                                        <p:strVal val="visible"/>
                                      </p:to>
                                    </p:set>
                                    <p:animEffect transition="in" filter="fade">
                                      <p:cBhvr>
                                        <p:cTn id="43" dur="500"/>
                                        <p:tgtEl>
                                          <p:spTgt spid="409603">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09603">
                                            <p:txEl>
                                              <p:pRg st="6" end="6"/>
                                            </p:txEl>
                                          </p:spTgt>
                                        </p:tgtEl>
                                        <p:attrNameLst>
                                          <p:attrName>style.visibility</p:attrName>
                                        </p:attrNameLst>
                                      </p:cBhvr>
                                      <p:to>
                                        <p:strVal val="visible"/>
                                      </p:to>
                                    </p:set>
                                    <p:animEffect transition="in" filter="fade">
                                      <p:cBhvr>
                                        <p:cTn id="48" dur="500"/>
                                        <p:tgtEl>
                                          <p:spTgt spid="4096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2" grpId="0" animBg="1"/>
      <p:bldP spid="409603" grpId="0" build="p"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buFontTx/>
              <a:buNone/>
              <a:defRPr/>
            </a:pPr>
            <a:fld id="{12B1413F-AE11-4E80-9EC1-3DD9174A1BF9}" type="slidenum">
              <a:rPr lang="en-US" sz="1400" b="0" i="0">
                <a:solidFill>
                  <a:schemeClr val="tx1"/>
                </a:solidFill>
                <a:effectLst/>
                <a:latin typeface="+mn-lt"/>
              </a:rPr>
              <a:pPr algn="r">
                <a:buFontTx/>
                <a:buNone/>
                <a:defRPr/>
              </a:pPr>
              <a:t>74</a:t>
            </a:fld>
            <a:endParaRPr lang="en-US" sz="1400" b="0" i="0">
              <a:solidFill>
                <a:schemeClr val="tx1"/>
              </a:solidFill>
              <a:effectLst/>
              <a:latin typeface="+mn-lt"/>
            </a:endParaRPr>
          </a:p>
        </p:txBody>
      </p:sp>
      <p:graphicFrame>
        <p:nvGraphicFramePr>
          <p:cNvPr id="118787"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118915" name="Diapositiva" r:id="rId3" imgW="4572000" imgH="3429000" progId="PowerPoint.Slide.8">
                  <p:embed/>
                </p:oleObj>
              </mc:Choice>
              <mc:Fallback>
                <p:oleObj name="Diapositiva" r:id="rId3" imgW="4572000" imgH="3429000" progId="PowerPoint.Slid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Text Box 3"/>
          <p:cNvSpPr txBox="1">
            <a:spLocks noChangeArrowheads="1"/>
          </p:cNvSpPr>
          <p:nvPr/>
        </p:nvSpPr>
        <p:spPr bwMode="auto">
          <a:xfrm>
            <a:off x="381000" y="2057400"/>
            <a:ext cx="8458200" cy="3825875"/>
          </a:xfrm>
          <a:prstGeom prst="rect">
            <a:avLst/>
          </a:prstGeom>
          <a:solidFill>
            <a:schemeClr val="bg1"/>
          </a:solidFill>
          <a:ln w="76200">
            <a:solidFill>
              <a:schemeClr val="accent1"/>
            </a:solidFill>
            <a:miter lim="800000"/>
            <a:headEnd/>
            <a:tailEnd/>
          </a:ln>
          <a:effectLst/>
        </p:spPr>
        <p:txBody>
          <a:bodyPr>
            <a:spAutoFit/>
          </a:bodyPr>
          <a:lstStyle/>
          <a:p>
            <a:pPr marL="569913" indent="-569913">
              <a:buClr>
                <a:srgbClr val="00FFFF"/>
              </a:buClr>
              <a:buFont typeface="Wingdings" pitchFamily="2" charset="2"/>
              <a:buChar char="v"/>
              <a:defRPr/>
            </a:pPr>
            <a:r>
              <a:rPr lang="es-ES_tradnl" sz="3000" dirty="0">
                <a:solidFill>
                  <a:schemeClr val="accent1"/>
                </a:solidFill>
                <a:effectLst>
                  <a:outerShdw blurRad="38100" dist="38100" dir="2700000" algn="tl">
                    <a:srgbClr val="000000"/>
                  </a:outerShdw>
                </a:effectLst>
                <a:latin typeface="Arial" pitchFamily="34" charset="0"/>
              </a:rPr>
              <a:t>Técnica de comunicación con medios </a:t>
            </a:r>
            <a:r>
              <a:rPr lang="es-ES_tradnl" sz="3000" dirty="0" smtClean="0">
                <a:solidFill>
                  <a:schemeClr val="accent1"/>
                </a:solidFill>
                <a:effectLst>
                  <a:outerShdw blurRad="38100" dist="38100" dir="2700000" algn="tl">
                    <a:srgbClr val="000000"/>
                  </a:outerShdw>
                </a:effectLst>
                <a:latin typeface="Arial" pitchFamily="34" charset="0"/>
              </a:rPr>
              <a:t>inalámbricos.</a:t>
            </a:r>
            <a:endParaRPr lang="es-ES_tradnl" sz="3000" dirty="0">
              <a:solidFill>
                <a:schemeClr val="accent1"/>
              </a:solidFill>
              <a:effectLst>
                <a:outerShdw blurRad="38100" dist="38100" dir="2700000" algn="tl">
                  <a:srgbClr val="000000"/>
                </a:outerShdw>
              </a:effectLst>
              <a:latin typeface="Arial" pitchFamily="34" charset="0"/>
            </a:endParaRPr>
          </a:p>
          <a:p>
            <a:pPr marL="569913" indent="-569913">
              <a:buClr>
                <a:srgbClr val="00FFFF"/>
              </a:buClr>
              <a:buFont typeface="Wingdings" pitchFamily="2" charset="2"/>
              <a:buChar char="v"/>
              <a:defRPr/>
            </a:pPr>
            <a:r>
              <a:rPr lang="es-ES_tradnl" sz="3000" dirty="0" smtClean="0">
                <a:solidFill>
                  <a:srgbClr val="FFFF00"/>
                </a:solidFill>
                <a:effectLst>
                  <a:outerShdw blurRad="38100" dist="38100" dir="2700000" algn="tl">
                    <a:srgbClr val="000000"/>
                  </a:outerShdw>
                </a:effectLst>
                <a:latin typeface="Arial" pitchFamily="34" charset="0"/>
              </a:rPr>
              <a:t>Redes </a:t>
            </a:r>
            <a:r>
              <a:rPr lang="es-ES_tradnl" sz="3000" dirty="0">
                <a:solidFill>
                  <a:srgbClr val="FFFF00"/>
                </a:solidFill>
                <a:effectLst>
                  <a:outerShdw blurRad="38100" dist="38100" dir="2700000" algn="tl">
                    <a:srgbClr val="000000"/>
                  </a:outerShdw>
                </a:effectLst>
                <a:latin typeface="Arial" pitchFamily="34" charset="0"/>
              </a:rPr>
              <a:t>de Topología Tipo </a:t>
            </a:r>
            <a:r>
              <a:rPr lang="es-ES_tradnl" sz="3000" dirty="0" err="1">
                <a:solidFill>
                  <a:srgbClr val="FFFF00"/>
                </a:solidFill>
                <a:effectLst>
                  <a:outerShdw blurRad="38100" dist="38100" dir="2700000" algn="tl">
                    <a:srgbClr val="000000"/>
                  </a:outerShdw>
                </a:effectLst>
                <a:latin typeface="Arial" pitchFamily="34" charset="0"/>
              </a:rPr>
              <a:t>Lan</a:t>
            </a:r>
            <a:r>
              <a:rPr lang="es-ES_tradnl" sz="3000" dirty="0">
                <a:solidFill>
                  <a:srgbClr val="FFFF00"/>
                </a:solidFill>
                <a:effectLst>
                  <a:outerShdw blurRad="38100" dist="38100" dir="2700000" algn="tl">
                    <a:srgbClr val="000000"/>
                  </a:outerShdw>
                </a:effectLst>
                <a:latin typeface="Arial" pitchFamily="34" charset="0"/>
              </a:rPr>
              <a:t> y se las denomina </a:t>
            </a:r>
            <a:r>
              <a:rPr lang="es-ES_tradnl" sz="3000" dirty="0" err="1">
                <a:solidFill>
                  <a:srgbClr val="FFFF00"/>
                </a:solidFill>
                <a:effectLst>
                  <a:outerShdw blurRad="38100" dist="38100" dir="2700000" algn="tl">
                    <a:srgbClr val="000000"/>
                  </a:outerShdw>
                </a:effectLst>
                <a:latin typeface="Arial" pitchFamily="34" charset="0"/>
              </a:rPr>
              <a:t>RadioLan</a:t>
            </a:r>
            <a:r>
              <a:rPr lang="es-ES_tradnl" sz="3000" dirty="0">
                <a:solidFill>
                  <a:srgbClr val="FFFF00"/>
                </a:solidFill>
                <a:effectLst>
                  <a:outerShdw blurRad="38100" dist="38100" dir="2700000" algn="tl">
                    <a:srgbClr val="000000"/>
                  </a:outerShdw>
                </a:effectLst>
                <a:latin typeface="Arial" pitchFamily="34" charset="0"/>
              </a:rPr>
              <a:t> (</a:t>
            </a:r>
            <a:r>
              <a:rPr lang="es-ES_tradnl" sz="3000" dirty="0" err="1">
                <a:solidFill>
                  <a:srgbClr val="FFFF00"/>
                </a:solidFill>
                <a:effectLst>
                  <a:outerShdw blurRad="38100" dist="38100" dir="2700000" algn="tl">
                    <a:srgbClr val="000000"/>
                  </a:outerShdw>
                </a:effectLst>
                <a:latin typeface="Arial" pitchFamily="34" charset="0"/>
              </a:rPr>
              <a:t>RLan</a:t>
            </a:r>
            <a:r>
              <a:rPr lang="es-ES_tradnl" sz="3000" dirty="0">
                <a:solidFill>
                  <a:srgbClr val="FFFF00"/>
                </a:solidFill>
                <a:effectLst>
                  <a:outerShdw blurRad="38100" dist="38100" dir="2700000" algn="tl">
                    <a:srgbClr val="000000"/>
                  </a:outerShdw>
                </a:effectLst>
                <a:latin typeface="Arial" pitchFamily="34" charset="0"/>
              </a:rPr>
              <a:t>).</a:t>
            </a:r>
          </a:p>
          <a:p>
            <a:pPr marL="569913" indent="-569913">
              <a:buClr>
                <a:srgbClr val="00FFFF"/>
              </a:buClr>
              <a:buFont typeface="Wingdings" pitchFamily="2" charset="2"/>
              <a:buChar char="v"/>
              <a:defRPr/>
            </a:pPr>
            <a:r>
              <a:rPr lang="es-ES_tradnl" sz="3000" dirty="0">
                <a:solidFill>
                  <a:schemeClr val="accent1"/>
                </a:solidFill>
                <a:effectLst>
                  <a:outerShdw blurRad="38100" dist="38100" dir="2700000" algn="tl">
                    <a:srgbClr val="000000"/>
                  </a:outerShdw>
                </a:effectLst>
                <a:latin typeface="Arial" pitchFamily="34" charset="0"/>
              </a:rPr>
              <a:t>Utiliza una banda de Frecuencia ancha  y  puede configurarse para diferentes frecuencias y   con diferentes codificaciones de acuerdo a cada canal</a:t>
            </a:r>
            <a:r>
              <a:rPr lang="es-ES_tradnl" sz="3000" i="0" dirty="0">
                <a:solidFill>
                  <a:schemeClr val="accent1"/>
                </a:solidFill>
                <a:effectLst>
                  <a:outerShdw blurRad="38100" dist="38100" dir="2700000" algn="tl">
                    <a:srgbClr val="000000"/>
                  </a:outerShdw>
                </a:effectLst>
                <a:latin typeface="Arial" pitchFamily="34" charset="0"/>
              </a:rPr>
              <a:t>.</a:t>
            </a:r>
            <a:endParaRPr lang="es-ES_tradnl" sz="2800" i="0" dirty="0">
              <a:solidFill>
                <a:schemeClr val="accent1"/>
              </a:solidFill>
              <a:effectLst>
                <a:outerShdw blurRad="38100" dist="38100" dir="2700000" algn="tl">
                  <a:srgbClr val="000000"/>
                </a:outerShdw>
              </a:effectLst>
              <a:latin typeface="Arial" pitchFamily="34" charset="0"/>
            </a:endParaRPr>
          </a:p>
        </p:txBody>
      </p:sp>
      <p:sp>
        <p:nvSpPr>
          <p:cNvPr id="134148" name="Rectangle 4"/>
          <p:cNvSpPr>
            <a:spLocks noChangeArrowheads="1"/>
          </p:cNvSpPr>
          <p:nvPr/>
        </p:nvSpPr>
        <p:spPr bwMode="auto">
          <a:xfrm>
            <a:off x="1219200" y="304800"/>
            <a:ext cx="7678738" cy="1387475"/>
          </a:xfrm>
          <a:prstGeom prst="rect">
            <a:avLst/>
          </a:prstGeom>
          <a:solidFill>
            <a:schemeClr val="bg1"/>
          </a:solidFill>
          <a:ln w="76200">
            <a:solidFill>
              <a:schemeClr val="accent1"/>
            </a:solidFill>
            <a:miter lim="800000"/>
            <a:headEnd/>
            <a:tailEnd/>
          </a:ln>
          <a:effectLst/>
        </p:spPr>
        <p:txBody>
          <a:bodyPr wrap="none">
            <a:spAutoFit/>
          </a:bodyPr>
          <a:lstStyle/>
          <a:p>
            <a:pPr algn="l">
              <a:buFontTx/>
              <a:buNone/>
              <a:defRPr/>
            </a:pPr>
            <a:r>
              <a:rPr lang="es-ES_tradnl" sz="4400" b="0">
                <a:solidFill>
                  <a:schemeClr val="accent1"/>
                </a:solidFill>
                <a:effectLst>
                  <a:outerShdw blurRad="38100" dist="38100" dir="2700000" algn="tl">
                    <a:srgbClr val="000000"/>
                  </a:outerShdw>
                </a:effectLst>
                <a:latin typeface="Tahoma" pitchFamily="34" charset="0"/>
              </a:rPr>
              <a:t>Medios Físicos de Transmisión</a:t>
            </a:r>
            <a:br>
              <a:rPr lang="es-ES_tradnl" sz="4400" b="0">
                <a:solidFill>
                  <a:schemeClr val="accent1"/>
                </a:solidFill>
                <a:effectLst>
                  <a:outerShdw blurRad="38100" dist="38100" dir="2700000" algn="tl">
                    <a:srgbClr val="000000"/>
                  </a:outerShdw>
                </a:effectLst>
                <a:latin typeface="Tahoma" pitchFamily="34" charset="0"/>
              </a:rPr>
            </a:br>
            <a:r>
              <a:rPr lang="es-ES_tradnl" sz="3600" b="0">
                <a:solidFill>
                  <a:schemeClr val="accent1"/>
                </a:solidFill>
                <a:effectLst>
                  <a:outerShdw blurRad="38100" dist="38100" dir="2700000" algn="tl">
                    <a:srgbClr val="000000"/>
                  </a:outerShdw>
                </a:effectLst>
                <a:latin typeface="Tahoma" pitchFamily="34" charset="0"/>
              </a:rPr>
              <a:t>Spread Spectrum(Espectro Disperso)</a:t>
            </a:r>
            <a:endParaRPr lang="es-AR" sz="3600" b="0">
              <a:solidFill>
                <a:schemeClr val="accent1"/>
              </a:solidFill>
              <a:effectLst>
                <a:outerShdw blurRad="38100" dist="38100" dir="2700000" algn="tl">
                  <a:srgbClr val="000000"/>
                </a:outerShdw>
              </a:effectLst>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1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134147">
                                            <p:bg/>
                                          </p:spTgt>
                                        </p:tgtEl>
                                        <p:attrNameLst>
                                          <p:attrName>style.visibility</p:attrName>
                                        </p:attrNameLst>
                                      </p:cBhvr>
                                      <p:to>
                                        <p:strVal val="visible"/>
                                      </p:to>
                                    </p:set>
                                    <p:animEffect transition="in" filter="wheel(1)">
                                      <p:cBhvr>
                                        <p:cTn id="11" dur="2000"/>
                                        <p:tgtEl>
                                          <p:spTgt spid="134147">
                                            <p:bg/>
                                          </p:spTgt>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34147">
                                            <p:txEl>
                                              <p:pRg st="0" end="0"/>
                                            </p:txEl>
                                          </p:spTgt>
                                        </p:tgtEl>
                                        <p:attrNameLst>
                                          <p:attrName>style.visibility</p:attrName>
                                        </p:attrNameLst>
                                      </p:cBhvr>
                                      <p:to>
                                        <p:strVal val="visible"/>
                                      </p:to>
                                    </p:set>
                                    <p:animEffect transition="in" filter="wheel(1)">
                                      <p:cBhvr>
                                        <p:cTn id="16" dur="2000"/>
                                        <p:tgtEl>
                                          <p:spTgt spid="13414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134147">
                                            <p:txEl>
                                              <p:pRg st="1" end="1"/>
                                            </p:txEl>
                                          </p:spTgt>
                                        </p:tgtEl>
                                        <p:attrNameLst>
                                          <p:attrName>style.visibility</p:attrName>
                                        </p:attrNameLst>
                                      </p:cBhvr>
                                      <p:to>
                                        <p:strVal val="visible"/>
                                      </p:to>
                                    </p:set>
                                    <p:animEffect transition="in" filter="wheel(1)">
                                      <p:cBhvr>
                                        <p:cTn id="21" dur="2000"/>
                                        <p:tgtEl>
                                          <p:spTgt spid="134147">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134147">
                                            <p:txEl>
                                              <p:pRg st="2" end="2"/>
                                            </p:txEl>
                                          </p:spTgt>
                                        </p:tgtEl>
                                        <p:attrNameLst>
                                          <p:attrName>style.visibility</p:attrName>
                                        </p:attrNameLst>
                                      </p:cBhvr>
                                      <p:to>
                                        <p:strVal val="visible"/>
                                      </p:to>
                                    </p:set>
                                    <p:animEffect transition="in" filter="wheel(1)">
                                      <p:cBhvr>
                                        <p:cTn id="26" dur="2000"/>
                                        <p:tgtEl>
                                          <p:spTgt spid="134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animBg="1"/>
      <p:bldP spid="13414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304800" y="296863"/>
            <a:ext cx="8639175" cy="1259929"/>
          </a:xfrm>
          <a:solidFill>
            <a:srgbClr val="003366"/>
          </a:solidFill>
          <a:ln w="76200">
            <a:solidFill>
              <a:srgbClr val="00FFFF"/>
            </a:solidFill>
          </a:ln>
        </p:spPr>
        <p:txBody>
          <a:bodyPr/>
          <a:lstStyle/>
          <a:p>
            <a:pPr>
              <a:defRPr/>
            </a:pPr>
            <a:r>
              <a:rPr lang="es-ES" sz="4000" b="1" i="1" smtClean="0">
                <a:solidFill>
                  <a:srgbClr val="00FFFF"/>
                </a:solidFill>
                <a:effectLst>
                  <a:outerShdw blurRad="38100" dist="38100" dir="2700000" algn="tl">
                    <a:srgbClr val="000000"/>
                  </a:outerShdw>
                </a:effectLst>
                <a:latin typeface="Arial" pitchFamily="34" charset="0"/>
              </a:rPr>
              <a:t>Cualidades de una red inalámbrica</a:t>
            </a:r>
          </a:p>
        </p:txBody>
      </p:sp>
      <p:sp>
        <p:nvSpPr>
          <p:cNvPr id="12291" name="Rectangle 3"/>
          <p:cNvSpPr>
            <a:spLocks noGrp="1" noChangeArrowheads="1"/>
          </p:cNvSpPr>
          <p:nvPr>
            <p:ph type="body" idx="1"/>
          </p:nvPr>
        </p:nvSpPr>
        <p:spPr>
          <a:xfrm>
            <a:off x="685800" y="1700808"/>
            <a:ext cx="7772400" cy="4699992"/>
          </a:xfrm>
          <a:gradFill rotWithShape="0">
            <a:gsLst>
              <a:gs pos="0">
                <a:schemeClr val="hlink"/>
              </a:gs>
              <a:gs pos="100000">
                <a:schemeClr val="bg1"/>
              </a:gs>
            </a:gsLst>
            <a:lin ang="5400000" scaled="1"/>
          </a:gradFill>
          <a:ln w="76200">
            <a:solidFill>
              <a:srgbClr val="00FFFF"/>
            </a:solidFill>
          </a:ln>
        </p:spPr>
        <p:txBody>
          <a:bodyPr/>
          <a:lstStyle/>
          <a:p>
            <a:pPr>
              <a:lnSpc>
                <a:spcPct val="90000"/>
              </a:lnSpc>
            </a:pPr>
            <a:r>
              <a:rPr lang="es-ES" i="1" dirty="0" smtClean="0">
                <a:effectLst>
                  <a:outerShdw blurRad="38100" dist="38100" dir="2700000" algn="tl">
                    <a:srgbClr val="000000">
                      <a:alpha val="43137"/>
                    </a:srgbClr>
                  </a:outerShdw>
                </a:effectLst>
                <a:latin typeface="Arial" charset="0"/>
              </a:rPr>
              <a:t>Permite llegar donde el cable no llega.</a:t>
            </a:r>
          </a:p>
          <a:p>
            <a:pPr>
              <a:lnSpc>
                <a:spcPct val="90000"/>
              </a:lnSpc>
            </a:pPr>
            <a:r>
              <a:rPr lang="es-ES" i="1" dirty="0" smtClean="0">
                <a:effectLst>
                  <a:outerShdw blurRad="38100" dist="38100" dir="2700000" algn="tl">
                    <a:srgbClr val="000000">
                      <a:alpha val="43137"/>
                    </a:srgbClr>
                  </a:outerShdw>
                </a:effectLst>
                <a:latin typeface="Arial" charset="0"/>
              </a:rPr>
              <a:t>Es escalable más fácilmente.</a:t>
            </a:r>
          </a:p>
          <a:p>
            <a:pPr>
              <a:lnSpc>
                <a:spcPct val="90000"/>
              </a:lnSpc>
            </a:pPr>
            <a:r>
              <a:rPr lang="es-ES" i="1" dirty="0" smtClean="0">
                <a:effectLst>
                  <a:outerShdw blurRad="38100" dist="38100" dir="2700000" algn="tl">
                    <a:srgbClr val="000000">
                      <a:alpha val="43137"/>
                    </a:srgbClr>
                  </a:outerShdw>
                </a:effectLst>
                <a:latin typeface="Arial" charset="0"/>
              </a:rPr>
              <a:t>Fácil de instalar a nivel infraestructura.</a:t>
            </a:r>
          </a:p>
          <a:p>
            <a:pPr>
              <a:lnSpc>
                <a:spcPct val="90000"/>
              </a:lnSpc>
            </a:pPr>
            <a:r>
              <a:rPr lang="es-ES" i="1" dirty="0" smtClean="0">
                <a:effectLst>
                  <a:outerShdw blurRad="38100" dist="38100" dir="2700000" algn="tl">
                    <a:srgbClr val="000000">
                      <a:alpha val="43137"/>
                    </a:srgbClr>
                  </a:outerShdw>
                </a:effectLst>
                <a:latin typeface="Arial" charset="0"/>
              </a:rPr>
              <a:t>El costo a largo plazo es más económico.</a:t>
            </a:r>
          </a:p>
          <a:p>
            <a:pPr>
              <a:lnSpc>
                <a:spcPct val="90000"/>
              </a:lnSpc>
            </a:pPr>
            <a:r>
              <a:rPr lang="es-ES" i="1" dirty="0" smtClean="0">
                <a:effectLst>
                  <a:outerShdw blurRad="38100" dist="38100" dir="2700000" algn="tl">
                    <a:srgbClr val="000000">
                      <a:alpha val="43137"/>
                    </a:srgbClr>
                  </a:outerShdw>
                </a:effectLst>
                <a:latin typeface="Arial" charset="0"/>
              </a:rPr>
              <a:t>Puede convivir con redes cableadas. (más aun, extenderlas)</a:t>
            </a:r>
          </a:p>
          <a:p>
            <a:pPr>
              <a:lnSpc>
                <a:spcPct val="90000"/>
              </a:lnSpc>
            </a:pPr>
            <a:r>
              <a:rPr lang="es-ES" i="1" dirty="0" smtClean="0">
                <a:effectLst>
                  <a:outerShdw blurRad="38100" dist="38100" dir="2700000" algn="tl">
                    <a:srgbClr val="000000">
                      <a:alpha val="43137"/>
                    </a:srgbClr>
                  </a:outerShdw>
                </a:effectLst>
                <a:latin typeface="Arial" charset="0"/>
              </a:rPr>
              <a:t>Flexibilidad y versatilidad.</a:t>
            </a:r>
            <a:endParaRPr lang="es-ES" i="1" dirty="0" smtClean="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09922"/>
                                        </p:tgtEl>
                                        <p:attrNameLst>
                                          <p:attrName>style.visibility</p:attrName>
                                        </p:attrNameLst>
                                      </p:cBhvr>
                                      <p:to>
                                        <p:strVal val="visible"/>
                                      </p:to>
                                    </p:set>
                                    <p:animEffect transition="in" filter="wipe(down)">
                                      <p:cBhvr>
                                        <p:cTn id="7" dur="580">
                                          <p:stCondLst>
                                            <p:cond delay="0"/>
                                          </p:stCondLst>
                                        </p:cTn>
                                        <p:tgtEl>
                                          <p:spTgt spid="209922"/>
                                        </p:tgtEl>
                                      </p:cBhvr>
                                    </p:animEffect>
                                    <p:anim calcmode="lin" valueType="num">
                                      <p:cBhvr>
                                        <p:cTn id="8" dur="1822" tmFilter="0,0; 0.14,0.36; 0.43,0.73; 0.71,0.91; 1.0,1.0">
                                          <p:stCondLst>
                                            <p:cond delay="0"/>
                                          </p:stCondLst>
                                        </p:cTn>
                                        <p:tgtEl>
                                          <p:spTgt spid="20992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992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992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992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9922"/>
                                        </p:tgtEl>
                                        <p:attrNameLst>
                                          <p:attrName>ppt_y</p:attrName>
                                        </p:attrNameLst>
                                      </p:cBhvr>
                                      <p:tavLst>
                                        <p:tav tm="0" fmla="#ppt_y-sin(pi*$)/81">
                                          <p:val>
                                            <p:fltVal val="0"/>
                                          </p:val>
                                        </p:tav>
                                        <p:tav tm="100000">
                                          <p:val>
                                            <p:fltVal val="1"/>
                                          </p:val>
                                        </p:tav>
                                      </p:tavLst>
                                    </p:anim>
                                    <p:animScale>
                                      <p:cBhvr>
                                        <p:cTn id="13" dur="26">
                                          <p:stCondLst>
                                            <p:cond delay="650"/>
                                          </p:stCondLst>
                                        </p:cTn>
                                        <p:tgtEl>
                                          <p:spTgt spid="209922"/>
                                        </p:tgtEl>
                                      </p:cBhvr>
                                      <p:to x="100000" y="60000"/>
                                    </p:animScale>
                                    <p:animScale>
                                      <p:cBhvr>
                                        <p:cTn id="14" dur="166" decel="50000">
                                          <p:stCondLst>
                                            <p:cond delay="676"/>
                                          </p:stCondLst>
                                        </p:cTn>
                                        <p:tgtEl>
                                          <p:spTgt spid="209922"/>
                                        </p:tgtEl>
                                      </p:cBhvr>
                                      <p:to x="100000" y="100000"/>
                                    </p:animScale>
                                    <p:animScale>
                                      <p:cBhvr>
                                        <p:cTn id="15" dur="26">
                                          <p:stCondLst>
                                            <p:cond delay="1312"/>
                                          </p:stCondLst>
                                        </p:cTn>
                                        <p:tgtEl>
                                          <p:spTgt spid="209922"/>
                                        </p:tgtEl>
                                      </p:cBhvr>
                                      <p:to x="100000" y="80000"/>
                                    </p:animScale>
                                    <p:animScale>
                                      <p:cBhvr>
                                        <p:cTn id="16" dur="166" decel="50000">
                                          <p:stCondLst>
                                            <p:cond delay="1338"/>
                                          </p:stCondLst>
                                        </p:cTn>
                                        <p:tgtEl>
                                          <p:spTgt spid="209922"/>
                                        </p:tgtEl>
                                      </p:cBhvr>
                                      <p:to x="100000" y="100000"/>
                                    </p:animScale>
                                    <p:animScale>
                                      <p:cBhvr>
                                        <p:cTn id="17" dur="26">
                                          <p:stCondLst>
                                            <p:cond delay="1642"/>
                                          </p:stCondLst>
                                        </p:cTn>
                                        <p:tgtEl>
                                          <p:spTgt spid="209922"/>
                                        </p:tgtEl>
                                      </p:cBhvr>
                                      <p:to x="100000" y="90000"/>
                                    </p:animScale>
                                    <p:animScale>
                                      <p:cBhvr>
                                        <p:cTn id="18" dur="166" decel="50000">
                                          <p:stCondLst>
                                            <p:cond delay="1668"/>
                                          </p:stCondLst>
                                        </p:cTn>
                                        <p:tgtEl>
                                          <p:spTgt spid="209922"/>
                                        </p:tgtEl>
                                      </p:cBhvr>
                                      <p:to x="100000" y="100000"/>
                                    </p:animScale>
                                    <p:animScale>
                                      <p:cBhvr>
                                        <p:cTn id="19" dur="26">
                                          <p:stCondLst>
                                            <p:cond delay="1808"/>
                                          </p:stCondLst>
                                        </p:cTn>
                                        <p:tgtEl>
                                          <p:spTgt spid="209922"/>
                                        </p:tgtEl>
                                      </p:cBhvr>
                                      <p:to x="100000" y="95000"/>
                                    </p:animScale>
                                    <p:animScale>
                                      <p:cBhvr>
                                        <p:cTn id="20" dur="166" decel="50000">
                                          <p:stCondLst>
                                            <p:cond delay="1834"/>
                                          </p:stCondLst>
                                        </p:cTn>
                                        <p:tgtEl>
                                          <p:spTgt spid="20992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2291">
                                            <p:bg/>
                                          </p:spTgt>
                                        </p:tgtEl>
                                        <p:attrNameLst>
                                          <p:attrName>style.visibility</p:attrName>
                                        </p:attrNameLst>
                                      </p:cBhvr>
                                      <p:to>
                                        <p:strVal val="visible"/>
                                      </p:to>
                                    </p:set>
                                    <p:anim calcmode="lin" valueType="num">
                                      <p:cBhvr>
                                        <p:cTn id="25" dur="500" fill="hold"/>
                                        <p:tgtEl>
                                          <p:spTgt spid="12291">
                                            <p:bg/>
                                          </p:spTgt>
                                        </p:tgtEl>
                                        <p:attrNameLst>
                                          <p:attrName>ppt_w</p:attrName>
                                        </p:attrNameLst>
                                      </p:cBhvr>
                                      <p:tavLst>
                                        <p:tav tm="0">
                                          <p:val>
                                            <p:fltVal val="0"/>
                                          </p:val>
                                        </p:tav>
                                        <p:tav tm="100000">
                                          <p:val>
                                            <p:strVal val="#ppt_w"/>
                                          </p:val>
                                        </p:tav>
                                      </p:tavLst>
                                    </p:anim>
                                    <p:anim calcmode="lin" valueType="num">
                                      <p:cBhvr>
                                        <p:cTn id="26" dur="500" fill="hold"/>
                                        <p:tgtEl>
                                          <p:spTgt spid="12291">
                                            <p:bg/>
                                          </p:spTgt>
                                        </p:tgtEl>
                                        <p:attrNameLst>
                                          <p:attrName>ppt_h</p:attrName>
                                        </p:attrNameLst>
                                      </p:cBhvr>
                                      <p:tavLst>
                                        <p:tav tm="0">
                                          <p:val>
                                            <p:fltVal val="0"/>
                                          </p:val>
                                        </p:tav>
                                        <p:tav tm="100000">
                                          <p:val>
                                            <p:strVal val="#ppt_h"/>
                                          </p:val>
                                        </p:tav>
                                      </p:tavLst>
                                    </p:anim>
                                    <p:animEffect transition="in" filter="fade">
                                      <p:cBhvr>
                                        <p:cTn id="27" dur="500"/>
                                        <p:tgtEl>
                                          <p:spTgt spid="12291">
                                            <p:bg/>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12291">
                                            <p:txEl>
                                              <p:pRg st="0" end="0"/>
                                            </p:txEl>
                                          </p:spTgt>
                                        </p:tgtEl>
                                        <p:attrNameLst>
                                          <p:attrName>style.visibility</p:attrName>
                                        </p:attrNameLst>
                                      </p:cBhvr>
                                      <p:to>
                                        <p:strVal val="visible"/>
                                      </p:to>
                                    </p:set>
                                    <p:anim calcmode="lin" valueType="num">
                                      <p:cBhvr>
                                        <p:cTn id="32" dur="500" fill="hold"/>
                                        <p:tgtEl>
                                          <p:spTgt spid="12291">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12291">
                                            <p:txEl>
                                              <p:pRg st="0" end="0"/>
                                            </p:txEl>
                                          </p:spTgt>
                                        </p:tgtEl>
                                        <p:attrNameLst>
                                          <p:attrName>ppt_h</p:attrName>
                                        </p:attrNameLst>
                                      </p:cBhvr>
                                      <p:tavLst>
                                        <p:tav tm="0">
                                          <p:val>
                                            <p:fltVal val="0"/>
                                          </p:val>
                                        </p:tav>
                                        <p:tav tm="100000">
                                          <p:val>
                                            <p:strVal val="#ppt_h"/>
                                          </p:val>
                                        </p:tav>
                                      </p:tavLst>
                                    </p:anim>
                                    <p:animEffect transition="in" filter="fade">
                                      <p:cBhvr>
                                        <p:cTn id="34" dur="500"/>
                                        <p:tgtEl>
                                          <p:spTgt spid="12291">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12291">
                                            <p:txEl>
                                              <p:pRg st="1" end="1"/>
                                            </p:txEl>
                                          </p:spTgt>
                                        </p:tgtEl>
                                        <p:attrNameLst>
                                          <p:attrName>style.visibility</p:attrName>
                                        </p:attrNameLst>
                                      </p:cBhvr>
                                      <p:to>
                                        <p:strVal val="visible"/>
                                      </p:to>
                                    </p:set>
                                    <p:anim calcmode="lin" valueType="num">
                                      <p:cBhvr>
                                        <p:cTn id="39" dur="500" fill="hold"/>
                                        <p:tgtEl>
                                          <p:spTgt spid="12291">
                                            <p:txEl>
                                              <p:pRg st="1" end="1"/>
                                            </p:txEl>
                                          </p:spTgt>
                                        </p:tgtEl>
                                        <p:attrNameLst>
                                          <p:attrName>ppt_w</p:attrName>
                                        </p:attrNameLst>
                                      </p:cBhvr>
                                      <p:tavLst>
                                        <p:tav tm="0">
                                          <p:val>
                                            <p:fltVal val="0"/>
                                          </p:val>
                                        </p:tav>
                                        <p:tav tm="100000">
                                          <p:val>
                                            <p:strVal val="#ppt_w"/>
                                          </p:val>
                                        </p:tav>
                                      </p:tavLst>
                                    </p:anim>
                                    <p:anim calcmode="lin" valueType="num">
                                      <p:cBhvr>
                                        <p:cTn id="40" dur="500" fill="hold"/>
                                        <p:tgtEl>
                                          <p:spTgt spid="12291">
                                            <p:txEl>
                                              <p:pRg st="1" end="1"/>
                                            </p:txEl>
                                          </p:spTgt>
                                        </p:tgtEl>
                                        <p:attrNameLst>
                                          <p:attrName>ppt_h</p:attrName>
                                        </p:attrNameLst>
                                      </p:cBhvr>
                                      <p:tavLst>
                                        <p:tav tm="0">
                                          <p:val>
                                            <p:fltVal val="0"/>
                                          </p:val>
                                        </p:tav>
                                        <p:tav tm="100000">
                                          <p:val>
                                            <p:strVal val="#ppt_h"/>
                                          </p:val>
                                        </p:tav>
                                      </p:tavLst>
                                    </p:anim>
                                    <p:animEffect transition="in" filter="fade">
                                      <p:cBhvr>
                                        <p:cTn id="41" dur="500"/>
                                        <p:tgtEl>
                                          <p:spTgt spid="12291">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12291">
                                            <p:txEl>
                                              <p:pRg st="2" end="2"/>
                                            </p:txEl>
                                          </p:spTgt>
                                        </p:tgtEl>
                                        <p:attrNameLst>
                                          <p:attrName>style.visibility</p:attrName>
                                        </p:attrNameLst>
                                      </p:cBhvr>
                                      <p:to>
                                        <p:strVal val="visible"/>
                                      </p:to>
                                    </p:set>
                                    <p:anim calcmode="lin" valueType="num">
                                      <p:cBhvr>
                                        <p:cTn id="46" dur="500" fill="hold"/>
                                        <p:tgtEl>
                                          <p:spTgt spid="12291">
                                            <p:txEl>
                                              <p:pRg st="2" end="2"/>
                                            </p:txEl>
                                          </p:spTgt>
                                        </p:tgtEl>
                                        <p:attrNameLst>
                                          <p:attrName>ppt_w</p:attrName>
                                        </p:attrNameLst>
                                      </p:cBhvr>
                                      <p:tavLst>
                                        <p:tav tm="0">
                                          <p:val>
                                            <p:fltVal val="0"/>
                                          </p:val>
                                        </p:tav>
                                        <p:tav tm="100000">
                                          <p:val>
                                            <p:strVal val="#ppt_w"/>
                                          </p:val>
                                        </p:tav>
                                      </p:tavLst>
                                    </p:anim>
                                    <p:anim calcmode="lin" valueType="num">
                                      <p:cBhvr>
                                        <p:cTn id="47" dur="500" fill="hold"/>
                                        <p:tgtEl>
                                          <p:spTgt spid="12291">
                                            <p:txEl>
                                              <p:pRg st="2" end="2"/>
                                            </p:txEl>
                                          </p:spTgt>
                                        </p:tgtEl>
                                        <p:attrNameLst>
                                          <p:attrName>ppt_h</p:attrName>
                                        </p:attrNameLst>
                                      </p:cBhvr>
                                      <p:tavLst>
                                        <p:tav tm="0">
                                          <p:val>
                                            <p:fltVal val="0"/>
                                          </p:val>
                                        </p:tav>
                                        <p:tav tm="100000">
                                          <p:val>
                                            <p:strVal val="#ppt_h"/>
                                          </p:val>
                                        </p:tav>
                                      </p:tavLst>
                                    </p:anim>
                                    <p:animEffect transition="in" filter="fade">
                                      <p:cBhvr>
                                        <p:cTn id="48" dur="500"/>
                                        <p:tgtEl>
                                          <p:spTgt spid="12291">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12291">
                                            <p:txEl>
                                              <p:pRg st="3" end="3"/>
                                            </p:txEl>
                                          </p:spTgt>
                                        </p:tgtEl>
                                        <p:attrNameLst>
                                          <p:attrName>style.visibility</p:attrName>
                                        </p:attrNameLst>
                                      </p:cBhvr>
                                      <p:to>
                                        <p:strVal val="visible"/>
                                      </p:to>
                                    </p:set>
                                    <p:anim calcmode="lin" valueType="num">
                                      <p:cBhvr>
                                        <p:cTn id="53" dur="500" fill="hold"/>
                                        <p:tgtEl>
                                          <p:spTgt spid="12291">
                                            <p:txEl>
                                              <p:pRg st="3" end="3"/>
                                            </p:txEl>
                                          </p:spTgt>
                                        </p:tgtEl>
                                        <p:attrNameLst>
                                          <p:attrName>ppt_w</p:attrName>
                                        </p:attrNameLst>
                                      </p:cBhvr>
                                      <p:tavLst>
                                        <p:tav tm="0">
                                          <p:val>
                                            <p:fltVal val="0"/>
                                          </p:val>
                                        </p:tav>
                                        <p:tav tm="100000">
                                          <p:val>
                                            <p:strVal val="#ppt_w"/>
                                          </p:val>
                                        </p:tav>
                                      </p:tavLst>
                                    </p:anim>
                                    <p:anim calcmode="lin" valueType="num">
                                      <p:cBhvr>
                                        <p:cTn id="54" dur="500" fill="hold"/>
                                        <p:tgtEl>
                                          <p:spTgt spid="12291">
                                            <p:txEl>
                                              <p:pRg st="3" end="3"/>
                                            </p:txEl>
                                          </p:spTgt>
                                        </p:tgtEl>
                                        <p:attrNameLst>
                                          <p:attrName>ppt_h</p:attrName>
                                        </p:attrNameLst>
                                      </p:cBhvr>
                                      <p:tavLst>
                                        <p:tav tm="0">
                                          <p:val>
                                            <p:fltVal val="0"/>
                                          </p:val>
                                        </p:tav>
                                        <p:tav tm="100000">
                                          <p:val>
                                            <p:strVal val="#ppt_h"/>
                                          </p:val>
                                        </p:tav>
                                      </p:tavLst>
                                    </p:anim>
                                    <p:animEffect transition="in" filter="fade">
                                      <p:cBhvr>
                                        <p:cTn id="55" dur="500"/>
                                        <p:tgtEl>
                                          <p:spTgt spid="12291">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12291">
                                            <p:txEl>
                                              <p:pRg st="4" end="4"/>
                                            </p:txEl>
                                          </p:spTgt>
                                        </p:tgtEl>
                                        <p:attrNameLst>
                                          <p:attrName>style.visibility</p:attrName>
                                        </p:attrNameLst>
                                      </p:cBhvr>
                                      <p:to>
                                        <p:strVal val="visible"/>
                                      </p:to>
                                    </p:set>
                                    <p:anim calcmode="lin" valueType="num">
                                      <p:cBhvr>
                                        <p:cTn id="60" dur="500" fill="hold"/>
                                        <p:tgtEl>
                                          <p:spTgt spid="12291">
                                            <p:txEl>
                                              <p:pRg st="4" end="4"/>
                                            </p:txEl>
                                          </p:spTgt>
                                        </p:tgtEl>
                                        <p:attrNameLst>
                                          <p:attrName>ppt_w</p:attrName>
                                        </p:attrNameLst>
                                      </p:cBhvr>
                                      <p:tavLst>
                                        <p:tav tm="0">
                                          <p:val>
                                            <p:fltVal val="0"/>
                                          </p:val>
                                        </p:tav>
                                        <p:tav tm="100000">
                                          <p:val>
                                            <p:strVal val="#ppt_w"/>
                                          </p:val>
                                        </p:tav>
                                      </p:tavLst>
                                    </p:anim>
                                    <p:anim calcmode="lin" valueType="num">
                                      <p:cBhvr>
                                        <p:cTn id="61" dur="500" fill="hold"/>
                                        <p:tgtEl>
                                          <p:spTgt spid="12291">
                                            <p:txEl>
                                              <p:pRg st="4" end="4"/>
                                            </p:txEl>
                                          </p:spTgt>
                                        </p:tgtEl>
                                        <p:attrNameLst>
                                          <p:attrName>ppt_h</p:attrName>
                                        </p:attrNameLst>
                                      </p:cBhvr>
                                      <p:tavLst>
                                        <p:tav tm="0">
                                          <p:val>
                                            <p:fltVal val="0"/>
                                          </p:val>
                                        </p:tav>
                                        <p:tav tm="100000">
                                          <p:val>
                                            <p:strVal val="#ppt_h"/>
                                          </p:val>
                                        </p:tav>
                                      </p:tavLst>
                                    </p:anim>
                                    <p:animEffect transition="in" filter="fade">
                                      <p:cBhvr>
                                        <p:cTn id="62" dur="500"/>
                                        <p:tgtEl>
                                          <p:spTgt spid="12291">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12291">
                                            <p:txEl>
                                              <p:pRg st="5" end="5"/>
                                            </p:txEl>
                                          </p:spTgt>
                                        </p:tgtEl>
                                        <p:attrNameLst>
                                          <p:attrName>style.visibility</p:attrName>
                                        </p:attrNameLst>
                                      </p:cBhvr>
                                      <p:to>
                                        <p:strVal val="visible"/>
                                      </p:to>
                                    </p:set>
                                    <p:anim calcmode="lin" valueType="num">
                                      <p:cBhvr>
                                        <p:cTn id="67" dur="500" fill="hold"/>
                                        <p:tgtEl>
                                          <p:spTgt spid="12291">
                                            <p:txEl>
                                              <p:pRg st="5" end="5"/>
                                            </p:txEl>
                                          </p:spTgt>
                                        </p:tgtEl>
                                        <p:attrNameLst>
                                          <p:attrName>ppt_w</p:attrName>
                                        </p:attrNameLst>
                                      </p:cBhvr>
                                      <p:tavLst>
                                        <p:tav tm="0">
                                          <p:val>
                                            <p:fltVal val="0"/>
                                          </p:val>
                                        </p:tav>
                                        <p:tav tm="100000">
                                          <p:val>
                                            <p:strVal val="#ppt_w"/>
                                          </p:val>
                                        </p:tav>
                                      </p:tavLst>
                                    </p:anim>
                                    <p:anim calcmode="lin" valueType="num">
                                      <p:cBhvr>
                                        <p:cTn id="68" dur="500" fill="hold"/>
                                        <p:tgtEl>
                                          <p:spTgt spid="12291">
                                            <p:txEl>
                                              <p:pRg st="5" end="5"/>
                                            </p:txEl>
                                          </p:spTgt>
                                        </p:tgtEl>
                                        <p:attrNameLst>
                                          <p:attrName>ppt_h</p:attrName>
                                        </p:attrNameLst>
                                      </p:cBhvr>
                                      <p:tavLst>
                                        <p:tav tm="0">
                                          <p:val>
                                            <p:fltVal val="0"/>
                                          </p:val>
                                        </p:tav>
                                        <p:tav tm="100000">
                                          <p:val>
                                            <p:strVal val="#ppt_h"/>
                                          </p:val>
                                        </p:tav>
                                      </p:tavLst>
                                    </p:anim>
                                    <p:animEffect transition="in" filter="fade">
                                      <p:cBhvr>
                                        <p:cTn id="69" dur="500"/>
                                        <p:tgtEl>
                                          <p:spTgt spid="122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2" grpId="0" animBg="1"/>
      <p:bldP spid="12291" grpId="0" build="p" animBg="1"/>
    </p:bldLst>
  </p:timing>
</p:sld>
</file>

<file path=ppt/theme/theme1.xml><?xml version="1.0" encoding="utf-8"?>
<a:theme xmlns:a="http://schemas.openxmlformats.org/drawingml/2006/main" name="Impulso">
  <a:themeElements>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Impuls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mpulso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Impulso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Impulso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Impulso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Impulso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themeOverride>
</file>

<file path=ppt/theme/themeOverride2.xml><?xml version="1.0" encoding="utf-8"?>
<a:themeOverride xmlns:a="http://schemas.openxmlformats.org/drawingml/2006/main">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themeOverride>
</file>

<file path=docProps/app.xml><?xml version="1.0" encoding="utf-8"?>
<Properties xmlns="http://schemas.openxmlformats.org/officeDocument/2006/extended-properties" xmlns:vt="http://schemas.openxmlformats.org/officeDocument/2006/docPropsVTypes">
  <Template>C:\Archivos de programa\Microsoft Office\Templates\Diseños de presentaciones\Vuelo sin motor.pot</Template>
  <TotalTime>4151</TotalTime>
  <Words>4970</Words>
  <Application>Microsoft Office PowerPoint</Application>
  <PresentationFormat>Carta (216 x 279 mm)</PresentationFormat>
  <Paragraphs>645</Paragraphs>
  <Slides>74</Slides>
  <Notes>17</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2</vt:i4>
      </vt:variant>
      <vt:variant>
        <vt:lpstr>Títulos de diapositiva</vt:lpstr>
      </vt:variant>
      <vt:variant>
        <vt:i4>74</vt:i4>
      </vt:variant>
    </vt:vector>
  </HeadingPairs>
  <TitlesOfParts>
    <vt:vector size="85" baseType="lpstr">
      <vt:lpstr>Arial</vt:lpstr>
      <vt:lpstr>MS Mincho</vt:lpstr>
      <vt:lpstr>Tahoma</vt:lpstr>
      <vt:lpstr>Times New Roman</vt:lpstr>
      <vt:lpstr>Verdana</vt:lpstr>
      <vt:lpstr>Wingdings</vt:lpstr>
      <vt:lpstr>Wingdings 2</vt:lpstr>
      <vt:lpstr>Wingdings 3</vt:lpstr>
      <vt:lpstr>Impulso</vt:lpstr>
      <vt:lpstr>Imagen de mapa de bits</vt:lpstr>
      <vt:lpstr>Diapositiva</vt:lpstr>
      <vt:lpstr>Tecnología de Redes 2634 Introducción a las Comunicaciones 0013</vt:lpstr>
      <vt:lpstr>Tecnología de Redes 2634 Introducción a las Comunicaciones 0013</vt:lpstr>
      <vt:lpstr>Tecnologías de redes</vt:lpstr>
      <vt:lpstr>Radiocomunicaciones</vt:lpstr>
      <vt:lpstr>Propagación de Ondas de Radio</vt:lpstr>
      <vt:lpstr>Espectro de Radiofrecuencias</vt:lpstr>
      <vt:lpstr>Medios Físicos de Transmisión Microondas</vt:lpstr>
      <vt:lpstr>Presentación de PowerPoint</vt:lpstr>
      <vt:lpstr>Cualidades de una red inalámbrica</vt:lpstr>
      <vt:lpstr>Principales Ventajas</vt:lpstr>
      <vt:lpstr>Sistema Alohanet (1970)</vt:lpstr>
      <vt:lpstr>Sistema Alohanet</vt:lpstr>
      <vt:lpstr>Sistema Alohanet (1970)</vt:lpstr>
      <vt:lpstr>Sistema Alohanet</vt:lpstr>
      <vt:lpstr>Sistema Alohanet</vt:lpstr>
      <vt:lpstr>Sistema Alohanet</vt:lpstr>
      <vt:lpstr>Sistema Alohanet</vt:lpstr>
      <vt:lpstr>Sistema Alohanet</vt:lpstr>
      <vt:lpstr>Sistema Alohanet</vt:lpstr>
      <vt:lpstr>Tecnologías de redes inalámbricas</vt:lpstr>
      <vt:lpstr>Tecnologías de redes inalámbricas</vt:lpstr>
      <vt:lpstr>Tecnologías de redes inalámbricas</vt:lpstr>
      <vt:lpstr>Redes Inalámbricas  (según su medio de transmisión)</vt:lpstr>
      <vt:lpstr> Redes Inalámbricas  (según su uso)</vt:lpstr>
      <vt:lpstr>Redes Inalámbricas  (Según Distribución Geográfica)</vt:lpstr>
      <vt:lpstr>Tecnologias de Redes Inalámbricas  (Estandartes)</vt:lpstr>
      <vt:lpstr>Tecnologias de Redes Inalámbricas  (Estandartes)</vt:lpstr>
      <vt:lpstr>PAN Personal Área Network</vt:lpstr>
      <vt:lpstr>PAN – Red de Área Personal</vt:lpstr>
      <vt:lpstr>WLAN – Red de Área Local Inalámbrica</vt:lpstr>
      <vt:lpstr>WLAN – Red de Área Local Inalámbrica</vt:lpstr>
      <vt:lpstr>WLAN – Red de Área Local Inalámbrica</vt:lpstr>
      <vt:lpstr>WLAN – Red de Área Local Inalámbrica</vt:lpstr>
      <vt:lpstr>Roaming</vt:lpstr>
      <vt:lpstr>WLAN – Red de Área Local Inalámbrica</vt:lpstr>
      <vt:lpstr>WMAN – Red de Área Metropolitana Inalámbrica</vt:lpstr>
      <vt:lpstr>Bridge Inalámbrico</vt:lpstr>
      <vt:lpstr>WMAN – Red de Área Metropolitana Inalámbrica</vt:lpstr>
      <vt:lpstr>WMAN – Red de Área Metropolitana Inalámbrica</vt:lpstr>
      <vt:lpstr>Componentes de Hardware</vt:lpstr>
      <vt:lpstr>WWAN – Red de Área Amplia Inalámbrica</vt:lpstr>
      <vt:lpstr>Hardware WLan</vt:lpstr>
      <vt:lpstr>Presentación de PowerPoint</vt:lpstr>
      <vt:lpstr>Hardware WLan</vt:lpstr>
      <vt:lpstr>Access Point</vt:lpstr>
      <vt:lpstr>Hardware WLan</vt:lpstr>
      <vt:lpstr>Hardware WLan</vt:lpstr>
      <vt:lpstr>Hardware Wlan – Access Point</vt:lpstr>
      <vt:lpstr>Hardware Wlan – Access Point</vt:lpstr>
      <vt:lpstr>Hardware Wlan – Access Point</vt:lpstr>
      <vt:lpstr>PDA-Personal Digital Assistant</vt:lpstr>
      <vt:lpstr>Componentes de Hardware</vt:lpstr>
      <vt:lpstr>Componentes de Hardware</vt:lpstr>
      <vt:lpstr>Componentes de Hardware</vt:lpstr>
      <vt:lpstr>Circuito Logístico de Recepción Inalámbrico</vt:lpstr>
      <vt:lpstr>Organismos de Normalización</vt:lpstr>
      <vt:lpstr>ESPECIFICACIONES  IEEE 802.11 Wirless</vt:lpstr>
      <vt:lpstr>Redes Inalámbricas IEEE 802.11</vt:lpstr>
      <vt:lpstr>Redes Inalámbricas IEEE 802.11</vt:lpstr>
      <vt:lpstr>IEEE 802.11</vt:lpstr>
      <vt:lpstr>IEEE 802.11b  -  Características</vt:lpstr>
      <vt:lpstr>IEEE 802.11b  -  Características</vt:lpstr>
      <vt:lpstr>IEEE 802.11a  -  Características </vt:lpstr>
      <vt:lpstr>IEEE802.11a - Características </vt:lpstr>
      <vt:lpstr>IEEE802.11a – Características</vt:lpstr>
      <vt:lpstr>IEEE 802.11a - Características</vt:lpstr>
      <vt:lpstr>IEEE 802.11a - Características</vt:lpstr>
      <vt:lpstr>IEEE 802.11a - Características</vt:lpstr>
      <vt:lpstr>IEEE 802.11a - Características</vt:lpstr>
      <vt:lpstr>Cuando Utilizar....</vt:lpstr>
      <vt:lpstr>IEEE 802.11g - Características</vt:lpstr>
      <vt:lpstr>Presentación de PowerPoint</vt:lpstr>
      <vt:lpstr>IEEE802.11N - Características</vt:lpstr>
      <vt:lpstr>Presentación de PowerPoint</vt:lpstr>
    </vt:vector>
  </TitlesOfParts>
  <Company>Lic Pablo Alejandro Lena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Codanet</dc:title>
  <dc:subject>UP</dc:subject>
  <dc:creator>Lic Pablo Alejandro Lena</dc:creator>
  <dc:description>Comunicaciones Inalambricas</dc:description>
  <cp:lastModifiedBy>Lena</cp:lastModifiedBy>
  <cp:revision>568</cp:revision>
  <dcterms:created xsi:type="dcterms:W3CDTF">2000-05-04T00:32:53Z</dcterms:created>
  <dcterms:modified xsi:type="dcterms:W3CDTF">2017-05-08T18:55:12Z</dcterms:modified>
  <cp:category>Transparencias de Clase</cp:category>
</cp:coreProperties>
</file>