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39" r:id="rId2"/>
    <p:sldId id="549" r:id="rId3"/>
    <p:sldId id="543" r:id="rId4"/>
    <p:sldId id="551" r:id="rId5"/>
    <p:sldId id="544" r:id="rId6"/>
    <p:sldId id="501" r:id="rId7"/>
    <p:sldId id="532" r:id="rId8"/>
    <p:sldId id="545" r:id="rId9"/>
    <p:sldId id="546" r:id="rId10"/>
    <p:sldId id="502" r:id="rId11"/>
    <p:sldId id="503" r:id="rId12"/>
    <p:sldId id="504" r:id="rId13"/>
    <p:sldId id="505" r:id="rId14"/>
    <p:sldId id="550" r:id="rId15"/>
    <p:sldId id="506" r:id="rId16"/>
    <p:sldId id="507" r:id="rId17"/>
    <p:sldId id="536" r:id="rId18"/>
    <p:sldId id="508" r:id="rId19"/>
    <p:sldId id="509" r:id="rId20"/>
    <p:sldId id="511" r:id="rId21"/>
    <p:sldId id="533" r:id="rId22"/>
    <p:sldId id="542" r:id="rId23"/>
    <p:sldId id="512" r:id="rId24"/>
    <p:sldId id="535" r:id="rId25"/>
    <p:sldId id="548" r:id="rId26"/>
    <p:sldId id="513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52" r:id="rId43"/>
    <p:sldId id="547" r:id="rId44"/>
  </p:sldIdLst>
  <p:sldSz cx="9906000" cy="6858000" type="A4"/>
  <p:notesSz cx="6858000" cy="9028113"/>
  <p:defaultTextStyle>
    <a:defPPr>
      <a:defRPr lang="en-US"/>
    </a:defPPr>
    <a:lvl1pPr algn="l" rtl="0" eaLnBrk="0" fontAlgn="base" hangingPunct="0">
      <a:lnSpc>
        <a:spcPct val="120000"/>
      </a:lnSpc>
      <a:spcBef>
        <a:spcPct val="20000"/>
      </a:spcBef>
      <a:spcAft>
        <a:spcPct val="0"/>
      </a:spcAft>
      <a:buChar char="•"/>
      <a:defRPr sz="40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120000"/>
      </a:lnSpc>
      <a:spcBef>
        <a:spcPct val="20000"/>
      </a:spcBef>
      <a:spcAft>
        <a:spcPct val="0"/>
      </a:spcAft>
      <a:buChar char="•"/>
      <a:defRPr sz="40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120000"/>
      </a:lnSpc>
      <a:spcBef>
        <a:spcPct val="20000"/>
      </a:spcBef>
      <a:spcAft>
        <a:spcPct val="0"/>
      </a:spcAft>
      <a:buChar char="•"/>
      <a:defRPr sz="40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120000"/>
      </a:lnSpc>
      <a:spcBef>
        <a:spcPct val="20000"/>
      </a:spcBef>
      <a:spcAft>
        <a:spcPct val="0"/>
      </a:spcAft>
      <a:buChar char="•"/>
      <a:defRPr sz="40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120000"/>
      </a:lnSpc>
      <a:spcBef>
        <a:spcPct val="20000"/>
      </a:spcBef>
      <a:spcAft>
        <a:spcPct val="0"/>
      </a:spcAft>
      <a:buChar char="•"/>
      <a:defRPr sz="40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FF99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8" autoAdjust="0"/>
    <p:restoredTop sz="89800" autoAdjust="0"/>
  </p:normalViewPr>
  <p:slideViewPr>
    <p:cSldViewPr>
      <p:cViewPr varScale="1">
        <p:scale>
          <a:sx n="46" d="100"/>
          <a:sy n="46" d="100"/>
        </p:scale>
        <p:origin x="948" y="66"/>
      </p:cViewPr>
      <p:guideLst>
        <p:guide orient="horz" pos="220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17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7C5D0FC1-D3B0-4E9C-9E7A-7F8A4CD5DFC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4231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677863"/>
            <a:ext cx="488791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B996C08C-AA1F-4D61-A0EF-67AF0CE0AB8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12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A7FED-C525-4416-B5AE-257ABE01D323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>
                <a:latin typeface="Verdana" pitchFamily="34" charset="0"/>
              </a:rPr>
              <a:t>Presentación de PowerPoint Nro. 8</a:t>
            </a:r>
          </a:p>
          <a:p>
            <a:pPr algn="ctr"/>
            <a:endParaRPr lang="es-MX" sz="1800" b="1">
              <a:latin typeface="Verdana" pitchFamily="34" charset="0"/>
            </a:endParaRPr>
          </a:p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576707"/>
            <a:ext cx="2971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77863"/>
            <a:ext cx="4886325" cy="33845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1BBA-BA62-4A0E-9688-B90A0B5686EC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523D7-E456-4161-8F47-FFE68381D8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7EE8-B326-4701-8957-8D4331B3CA94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3B36-B7A9-40FB-ACAC-D4D6A59F2E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2DFA9-D7DC-4BCB-A5E9-9234AF90DAC8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C3D8-E44D-44E5-B1F7-57222A791A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856DF-490B-4E19-BCDC-BFD683AC657F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8D674-2D9E-4D99-83B4-BF2A60CA81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3404B-EAD2-44C6-BA7F-268724B3C9DD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7BAB6-0363-42CC-8F4B-B314E6C930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49CE-728E-423B-82D9-A0F0F63C450A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EC11-0412-49F2-9AD5-9B34FD1620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F276A-9CB4-49E9-A025-B11835E33B45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E223F-CE3C-4526-B5F6-6ADAC9A353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8F29E-A9CD-48F5-95B0-ED1750A16CA3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05689-5F34-4AE7-A92D-C278CF0ADB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A9B2-4F26-4A74-A315-EB3DF0BDC72F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72B0-76A7-42B2-AB9F-A82DCB6129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C3754-7D09-4512-BDCE-59D5227660FA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03B51-D02E-4796-AE4B-FC752A09F9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CBDFC-6CBD-4A73-B1EE-2373BB91FA32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4F71C-197D-4BF8-80C6-4A14C5B771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7676"/>
            </a:gs>
            <a:gs pos="50000">
              <a:srgbClr val="CCFFFF"/>
            </a:gs>
            <a:gs pos="100000">
              <a:srgbClr val="5E767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b="0" i="0">
                <a:effectLst/>
                <a:latin typeface="+mn-lt"/>
              </a:defRPr>
            </a:lvl1pPr>
          </a:lstStyle>
          <a:p>
            <a:pPr>
              <a:defRPr/>
            </a:pPr>
            <a:fld id="{DF778D52-6F1C-421C-8122-70EAE15BB93A}" type="datetime1">
              <a:rPr lang="es-ES_tradnl"/>
              <a:pPr>
                <a:defRPr/>
              </a:pPr>
              <a:t>28/04/2017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>
                <a:effectLst/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>
                <a:effectLst/>
                <a:latin typeface="Tahoma" charset="0"/>
              </a:defRPr>
            </a:lvl1pPr>
          </a:lstStyle>
          <a:p>
            <a:pPr>
              <a:defRPr/>
            </a:pPr>
            <a:fld id="{060CF3B2-6595-463A-8ECF-066E67BC00B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tools/oui-lookup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0811" y="764704"/>
            <a:ext cx="8736013" cy="2880319"/>
          </a:xfr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tint val="0"/>
                  <a:invGamma/>
                </a:srgbClr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pPr>
              <a:defRPr/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  <a:endParaRPr lang="es-AR" sz="4000" i="1" u="sng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1717" y="4149080"/>
            <a:ext cx="6934200" cy="1752600"/>
          </a:xfr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tint val="0"/>
                  <a:invGamma/>
                </a:srgbClr>
              </a:gs>
            </a:gsLst>
            <a:lin ang="5400000" scaled="1"/>
          </a:gra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sz="2800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Hardware y  Software de Telecomunicaciones </a:t>
            </a:r>
            <a:r>
              <a:rPr lang="es-ES_tradnl" sz="2800" i="1" u="sng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Nº</a:t>
            </a:r>
            <a:r>
              <a:rPr lang="es-ES_tradnl" sz="2800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1</a:t>
            </a:r>
            <a:r>
              <a:rPr lang="es-MX" sz="4000" b="1" i="1" u="sng" dirty="0">
                <a:solidFill>
                  <a:srgbClr val="333399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382000" cy="1366838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32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Componentes de Red</a:t>
            </a:r>
            <a:br>
              <a:rPr lang="es-ES_tradnl" sz="32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</a:br>
            <a:r>
              <a:rPr lang="es-ES_tradnl" sz="32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Modem</a:t>
            </a:r>
            <a:endParaRPr lang="es-ES_tradnl" sz="3200" b="1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49187" name="Freeform 3"/>
          <p:cNvSpPr>
            <a:spLocks/>
          </p:cNvSpPr>
          <p:nvPr/>
        </p:nvSpPr>
        <p:spPr bwMode="auto">
          <a:xfrm>
            <a:off x="239713" y="1987550"/>
            <a:ext cx="95662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24" y="0"/>
              </a:cxn>
            </a:cxnLst>
            <a:rect l="0" t="0" r="r" b="b"/>
            <a:pathLst>
              <a:path w="6025" h="1">
                <a:moveTo>
                  <a:pt x="0" y="0"/>
                </a:moveTo>
                <a:lnTo>
                  <a:pt x="6024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9296400" cy="2895600"/>
          </a:xfrm>
          <a:solidFill>
            <a:srgbClr val="FF9900"/>
          </a:solidFill>
        </p:spPr>
        <p:txBody>
          <a:bodyPr wrap="none"/>
          <a:lstStyle/>
          <a:p>
            <a:pPr marL="206375" indent="-206375" algn="just">
              <a:lnSpc>
                <a:spcPct val="91000"/>
              </a:lnSpc>
              <a:spcBef>
                <a:spcPct val="0"/>
              </a:spcBef>
              <a:buFontTx/>
              <a:buNone/>
            </a:pPr>
            <a:r>
              <a:rPr lang="es-ES_tradnl" sz="2800" b="1" i="1" u="sng">
                <a:solidFill>
                  <a:srgbClr val="800000"/>
                </a:solidFill>
                <a:latin typeface="Arial" charset="0"/>
              </a:rPr>
              <a:t>Equipo terminación de circuito de datos (E.T.C.D.)</a:t>
            </a:r>
            <a:endParaRPr lang="es-ES_tradnl" sz="2800">
              <a:latin typeface="Arial" charset="0"/>
            </a:endParaRPr>
          </a:p>
          <a:p>
            <a:pPr marL="206375" indent="-206375" algn="just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Su Misión consiste en transformar las señales portadoras</a:t>
            </a:r>
            <a:br>
              <a:rPr lang="es-ES_tradnl" sz="2400" b="1">
                <a:solidFill>
                  <a:schemeClr val="accent2"/>
                </a:solidFill>
                <a:latin typeface="Arial" charset="0"/>
              </a:rPr>
            </a:b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de la información a transmitir en otras para ser enviados</a:t>
            </a:r>
            <a:br>
              <a:rPr lang="es-ES_tradnl" sz="2400" b="1">
                <a:solidFill>
                  <a:schemeClr val="accent2"/>
                </a:solidFill>
                <a:latin typeface="Arial" charset="0"/>
              </a:rPr>
            </a:b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por los medios de Telecomunicaciones clásicos.</a:t>
            </a:r>
            <a:br>
              <a:rPr lang="es-ES_tradnl" sz="2400" b="1">
                <a:solidFill>
                  <a:schemeClr val="accent2"/>
                </a:solidFill>
                <a:latin typeface="Arial" charset="0"/>
              </a:rPr>
            </a:br>
            <a:endParaRPr lang="es-ES_tradnl" sz="2400" b="1">
              <a:solidFill>
                <a:schemeClr val="accent2"/>
              </a:solidFill>
              <a:latin typeface="Arial" charset="0"/>
            </a:endParaRPr>
          </a:p>
          <a:p>
            <a:pPr marL="206375" indent="-206375" algn="just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El dispositivo definido es el MODEM cuya misión esencial</a:t>
            </a:r>
            <a:br>
              <a:rPr lang="es-ES_tradnl" sz="2400" b="1">
                <a:solidFill>
                  <a:schemeClr val="accent2"/>
                </a:solidFill>
                <a:latin typeface="Arial" charset="0"/>
              </a:rPr>
            </a:b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es la de modulación/demodulación.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2133600" y="5029200"/>
            <a:ext cx="5486400" cy="1524000"/>
            <a:chOff x="2226" y="3212"/>
            <a:chExt cx="2789" cy="776"/>
          </a:xfrm>
        </p:grpSpPr>
        <p:sp>
          <p:nvSpPr>
            <p:cNvPr id="349190" name="Freeform 6"/>
            <p:cNvSpPr>
              <a:spLocks/>
            </p:cNvSpPr>
            <p:nvPr/>
          </p:nvSpPr>
          <p:spPr bwMode="auto">
            <a:xfrm>
              <a:off x="2841" y="3668"/>
              <a:ext cx="2019" cy="268"/>
            </a:xfrm>
            <a:custGeom>
              <a:avLst/>
              <a:gdLst/>
              <a:ahLst/>
              <a:cxnLst>
                <a:cxn ang="0">
                  <a:pos x="988" y="235"/>
                </a:cxn>
                <a:cxn ang="0">
                  <a:pos x="2018" y="206"/>
                </a:cxn>
                <a:cxn ang="0">
                  <a:pos x="2018" y="119"/>
                </a:cxn>
                <a:cxn ang="0">
                  <a:pos x="2018" y="119"/>
                </a:cxn>
                <a:cxn ang="0">
                  <a:pos x="2018" y="0"/>
                </a:cxn>
                <a:cxn ang="0">
                  <a:pos x="0" y="52"/>
                </a:cxn>
                <a:cxn ang="0">
                  <a:pos x="0" y="179"/>
                </a:cxn>
                <a:cxn ang="0">
                  <a:pos x="0" y="178"/>
                </a:cxn>
                <a:cxn ang="0">
                  <a:pos x="0" y="267"/>
                </a:cxn>
                <a:cxn ang="0">
                  <a:pos x="988" y="235"/>
                </a:cxn>
                <a:cxn ang="0">
                  <a:pos x="988" y="235"/>
                </a:cxn>
              </a:cxnLst>
              <a:rect l="0" t="0" r="r" b="b"/>
              <a:pathLst>
                <a:path w="2019" h="268">
                  <a:moveTo>
                    <a:pt x="988" y="235"/>
                  </a:moveTo>
                  <a:lnTo>
                    <a:pt x="2018" y="206"/>
                  </a:lnTo>
                  <a:lnTo>
                    <a:pt x="2018" y="119"/>
                  </a:lnTo>
                  <a:lnTo>
                    <a:pt x="2018" y="119"/>
                  </a:lnTo>
                  <a:lnTo>
                    <a:pt x="2018" y="0"/>
                  </a:lnTo>
                  <a:lnTo>
                    <a:pt x="0" y="52"/>
                  </a:lnTo>
                  <a:lnTo>
                    <a:pt x="0" y="179"/>
                  </a:lnTo>
                  <a:lnTo>
                    <a:pt x="0" y="178"/>
                  </a:lnTo>
                  <a:lnTo>
                    <a:pt x="0" y="267"/>
                  </a:lnTo>
                  <a:lnTo>
                    <a:pt x="988" y="235"/>
                  </a:lnTo>
                  <a:lnTo>
                    <a:pt x="988" y="235"/>
                  </a:ln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1" name="Freeform 7"/>
            <p:cNvSpPr>
              <a:spLocks/>
            </p:cNvSpPr>
            <p:nvPr/>
          </p:nvSpPr>
          <p:spPr bwMode="auto">
            <a:xfrm>
              <a:off x="2226" y="3212"/>
              <a:ext cx="2789" cy="776"/>
            </a:xfrm>
            <a:custGeom>
              <a:avLst/>
              <a:gdLst/>
              <a:ahLst/>
              <a:cxnLst>
                <a:cxn ang="0">
                  <a:pos x="2714" y="706"/>
                </a:cxn>
                <a:cxn ang="0">
                  <a:pos x="1602" y="739"/>
                </a:cxn>
                <a:cxn ang="0">
                  <a:pos x="1603" y="691"/>
                </a:cxn>
                <a:cxn ang="0">
                  <a:pos x="2633" y="662"/>
                </a:cxn>
                <a:cxn ang="0">
                  <a:pos x="2633" y="575"/>
                </a:cxn>
                <a:cxn ang="0">
                  <a:pos x="2633" y="575"/>
                </a:cxn>
                <a:cxn ang="0">
                  <a:pos x="2633" y="456"/>
                </a:cxn>
                <a:cxn ang="0">
                  <a:pos x="615" y="508"/>
                </a:cxn>
                <a:cxn ang="0">
                  <a:pos x="615" y="635"/>
                </a:cxn>
                <a:cxn ang="0">
                  <a:pos x="615" y="634"/>
                </a:cxn>
                <a:cxn ang="0">
                  <a:pos x="615" y="723"/>
                </a:cxn>
                <a:cxn ang="0">
                  <a:pos x="1603" y="691"/>
                </a:cxn>
                <a:cxn ang="0">
                  <a:pos x="1603" y="691"/>
                </a:cxn>
                <a:cxn ang="0">
                  <a:pos x="1603" y="739"/>
                </a:cxn>
                <a:cxn ang="0">
                  <a:pos x="1598" y="739"/>
                </a:cxn>
                <a:cxn ang="0">
                  <a:pos x="480" y="775"/>
                </a:cxn>
                <a:cxn ang="0">
                  <a:pos x="481" y="775"/>
                </a:cxn>
                <a:cxn ang="0">
                  <a:pos x="471" y="775"/>
                </a:cxn>
                <a:cxn ang="0">
                  <a:pos x="467" y="773"/>
                </a:cxn>
                <a:cxn ang="0">
                  <a:pos x="456" y="763"/>
                </a:cxn>
                <a:cxn ang="0">
                  <a:pos x="442" y="748"/>
                </a:cxn>
                <a:cxn ang="0">
                  <a:pos x="0" y="244"/>
                </a:cxn>
                <a:cxn ang="0">
                  <a:pos x="0" y="155"/>
                </a:cxn>
                <a:cxn ang="0">
                  <a:pos x="14" y="30"/>
                </a:cxn>
                <a:cxn ang="0">
                  <a:pos x="200" y="26"/>
                </a:cxn>
                <a:cxn ang="0">
                  <a:pos x="220" y="41"/>
                </a:cxn>
                <a:cxn ang="0">
                  <a:pos x="640" y="34"/>
                </a:cxn>
                <a:cxn ang="0">
                  <a:pos x="614" y="18"/>
                </a:cxn>
                <a:cxn ang="0">
                  <a:pos x="1211" y="10"/>
                </a:cxn>
                <a:cxn ang="0">
                  <a:pos x="1244" y="25"/>
                </a:cxn>
                <a:cxn ang="0">
                  <a:pos x="1550" y="19"/>
                </a:cxn>
                <a:cxn ang="0">
                  <a:pos x="1512" y="4"/>
                </a:cxn>
                <a:cxn ang="0">
                  <a:pos x="1680" y="0"/>
                </a:cxn>
                <a:cxn ang="0">
                  <a:pos x="2712" y="403"/>
                </a:cxn>
                <a:cxn ang="0">
                  <a:pos x="2722" y="407"/>
                </a:cxn>
                <a:cxn ang="0">
                  <a:pos x="2731" y="412"/>
                </a:cxn>
                <a:cxn ang="0">
                  <a:pos x="2739" y="418"/>
                </a:cxn>
                <a:cxn ang="0">
                  <a:pos x="2788" y="560"/>
                </a:cxn>
                <a:cxn ang="0">
                  <a:pos x="2786" y="563"/>
                </a:cxn>
                <a:cxn ang="0">
                  <a:pos x="2785" y="568"/>
                </a:cxn>
                <a:cxn ang="0">
                  <a:pos x="2735" y="687"/>
                </a:cxn>
                <a:cxn ang="0">
                  <a:pos x="2728" y="697"/>
                </a:cxn>
                <a:cxn ang="0">
                  <a:pos x="2722" y="701"/>
                </a:cxn>
                <a:cxn ang="0">
                  <a:pos x="2714" y="706"/>
                </a:cxn>
                <a:cxn ang="0">
                  <a:pos x="2714" y="706"/>
                </a:cxn>
              </a:cxnLst>
              <a:rect l="0" t="0" r="r" b="b"/>
              <a:pathLst>
                <a:path w="2789" h="776">
                  <a:moveTo>
                    <a:pt x="2714" y="706"/>
                  </a:moveTo>
                  <a:lnTo>
                    <a:pt x="1602" y="739"/>
                  </a:lnTo>
                  <a:lnTo>
                    <a:pt x="1603" y="691"/>
                  </a:lnTo>
                  <a:lnTo>
                    <a:pt x="2633" y="662"/>
                  </a:lnTo>
                  <a:lnTo>
                    <a:pt x="2633" y="575"/>
                  </a:lnTo>
                  <a:lnTo>
                    <a:pt x="2633" y="575"/>
                  </a:lnTo>
                  <a:lnTo>
                    <a:pt x="2633" y="456"/>
                  </a:lnTo>
                  <a:lnTo>
                    <a:pt x="615" y="508"/>
                  </a:lnTo>
                  <a:lnTo>
                    <a:pt x="615" y="635"/>
                  </a:lnTo>
                  <a:lnTo>
                    <a:pt x="615" y="634"/>
                  </a:lnTo>
                  <a:lnTo>
                    <a:pt x="615" y="723"/>
                  </a:lnTo>
                  <a:lnTo>
                    <a:pt x="1603" y="691"/>
                  </a:lnTo>
                  <a:lnTo>
                    <a:pt x="1603" y="691"/>
                  </a:lnTo>
                  <a:lnTo>
                    <a:pt x="1603" y="739"/>
                  </a:lnTo>
                  <a:lnTo>
                    <a:pt x="1598" y="739"/>
                  </a:lnTo>
                  <a:lnTo>
                    <a:pt x="480" y="775"/>
                  </a:lnTo>
                  <a:lnTo>
                    <a:pt x="481" y="775"/>
                  </a:lnTo>
                  <a:lnTo>
                    <a:pt x="471" y="775"/>
                  </a:lnTo>
                  <a:lnTo>
                    <a:pt x="467" y="773"/>
                  </a:lnTo>
                  <a:lnTo>
                    <a:pt x="456" y="763"/>
                  </a:lnTo>
                  <a:lnTo>
                    <a:pt x="442" y="748"/>
                  </a:lnTo>
                  <a:lnTo>
                    <a:pt x="0" y="244"/>
                  </a:lnTo>
                  <a:lnTo>
                    <a:pt x="0" y="155"/>
                  </a:lnTo>
                  <a:lnTo>
                    <a:pt x="14" y="30"/>
                  </a:lnTo>
                  <a:lnTo>
                    <a:pt x="200" y="26"/>
                  </a:lnTo>
                  <a:lnTo>
                    <a:pt x="220" y="41"/>
                  </a:lnTo>
                  <a:lnTo>
                    <a:pt x="640" y="34"/>
                  </a:lnTo>
                  <a:lnTo>
                    <a:pt x="614" y="18"/>
                  </a:lnTo>
                  <a:lnTo>
                    <a:pt x="1211" y="10"/>
                  </a:lnTo>
                  <a:lnTo>
                    <a:pt x="1244" y="25"/>
                  </a:lnTo>
                  <a:lnTo>
                    <a:pt x="1550" y="19"/>
                  </a:lnTo>
                  <a:lnTo>
                    <a:pt x="1512" y="4"/>
                  </a:lnTo>
                  <a:lnTo>
                    <a:pt x="1680" y="0"/>
                  </a:lnTo>
                  <a:lnTo>
                    <a:pt x="2712" y="403"/>
                  </a:lnTo>
                  <a:lnTo>
                    <a:pt x="2722" y="407"/>
                  </a:lnTo>
                  <a:lnTo>
                    <a:pt x="2731" y="412"/>
                  </a:lnTo>
                  <a:lnTo>
                    <a:pt x="2739" y="418"/>
                  </a:lnTo>
                  <a:lnTo>
                    <a:pt x="2788" y="560"/>
                  </a:lnTo>
                  <a:lnTo>
                    <a:pt x="2786" y="563"/>
                  </a:lnTo>
                  <a:lnTo>
                    <a:pt x="2785" y="568"/>
                  </a:lnTo>
                  <a:lnTo>
                    <a:pt x="2735" y="687"/>
                  </a:lnTo>
                  <a:lnTo>
                    <a:pt x="2728" y="697"/>
                  </a:lnTo>
                  <a:lnTo>
                    <a:pt x="2722" y="701"/>
                  </a:lnTo>
                  <a:lnTo>
                    <a:pt x="2714" y="706"/>
                  </a:lnTo>
                  <a:lnTo>
                    <a:pt x="2714" y="706"/>
                  </a:lnTo>
                </a:path>
              </a:pathLst>
            </a:custGeom>
            <a:solidFill>
              <a:srgbClr val="AAAAAA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2" name="Line 8"/>
            <p:cNvSpPr>
              <a:spLocks noChangeShapeType="1"/>
            </p:cNvSpPr>
            <p:nvPr/>
          </p:nvSpPr>
          <p:spPr bwMode="auto">
            <a:xfrm>
              <a:off x="2227" y="3364"/>
              <a:ext cx="454" cy="483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>
              <a:off x="2242" y="3242"/>
              <a:ext cx="507" cy="434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4" name="Freeform 10"/>
            <p:cNvSpPr>
              <a:spLocks/>
            </p:cNvSpPr>
            <p:nvPr/>
          </p:nvSpPr>
          <p:spPr bwMode="auto">
            <a:xfrm>
              <a:off x="2448" y="3246"/>
              <a:ext cx="956" cy="35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22" y="353"/>
                </a:cxn>
                <a:cxn ang="0">
                  <a:pos x="955" y="342"/>
                </a:cxn>
                <a:cxn ang="0">
                  <a:pos x="418" y="0"/>
                </a:cxn>
              </a:cxnLst>
              <a:rect l="0" t="0" r="r" b="b"/>
              <a:pathLst>
                <a:path w="956" h="354">
                  <a:moveTo>
                    <a:pt x="0" y="7"/>
                  </a:moveTo>
                  <a:lnTo>
                    <a:pt x="422" y="353"/>
                  </a:lnTo>
                  <a:lnTo>
                    <a:pt x="955" y="342"/>
                  </a:lnTo>
                  <a:lnTo>
                    <a:pt x="418" y="0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5" name="Freeform 11"/>
            <p:cNvSpPr>
              <a:spLocks/>
            </p:cNvSpPr>
            <p:nvPr/>
          </p:nvSpPr>
          <p:spPr bwMode="auto">
            <a:xfrm>
              <a:off x="3472" y="3230"/>
              <a:ext cx="1078" cy="34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85" y="338"/>
                </a:cxn>
                <a:cxn ang="0">
                  <a:pos x="1077" y="329"/>
                </a:cxn>
                <a:cxn ang="0">
                  <a:pos x="304" y="0"/>
                </a:cxn>
              </a:cxnLst>
              <a:rect l="0" t="0" r="r" b="b"/>
              <a:pathLst>
                <a:path w="1078" h="339">
                  <a:moveTo>
                    <a:pt x="0" y="7"/>
                  </a:moveTo>
                  <a:lnTo>
                    <a:pt x="685" y="338"/>
                  </a:lnTo>
                  <a:lnTo>
                    <a:pt x="1077" y="329"/>
                  </a:lnTo>
                  <a:lnTo>
                    <a:pt x="304" y="0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H="1">
              <a:off x="2680" y="3676"/>
              <a:ext cx="67" cy="17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 flipV="1">
              <a:off x="2680" y="3842"/>
              <a:ext cx="16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8" name="Freeform 14"/>
            <p:cNvSpPr>
              <a:spLocks/>
            </p:cNvSpPr>
            <p:nvPr/>
          </p:nvSpPr>
          <p:spPr bwMode="auto">
            <a:xfrm>
              <a:off x="4860" y="3775"/>
              <a:ext cx="155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4" y="0"/>
                </a:cxn>
                <a:cxn ang="0">
                  <a:pos x="152" y="4"/>
                </a:cxn>
              </a:cxnLst>
              <a:rect l="0" t="0" r="r" b="b"/>
              <a:pathLst>
                <a:path w="155" h="8">
                  <a:moveTo>
                    <a:pt x="0" y="7"/>
                  </a:moveTo>
                  <a:lnTo>
                    <a:pt x="154" y="0"/>
                  </a:lnTo>
                  <a:lnTo>
                    <a:pt x="152" y="4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199" name="Freeform 15"/>
            <p:cNvSpPr>
              <a:spLocks/>
            </p:cNvSpPr>
            <p:nvPr/>
          </p:nvSpPr>
          <p:spPr bwMode="auto">
            <a:xfrm>
              <a:off x="2749" y="3616"/>
              <a:ext cx="2215" cy="6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2141" y="0"/>
                </a:cxn>
                <a:cxn ang="0">
                  <a:pos x="2165" y="1"/>
                </a:cxn>
                <a:cxn ang="0">
                  <a:pos x="2181" y="3"/>
                </a:cxn>
                <a:cxn ang="0">
                  <a:pos x="2197" y="6"/>
                </a:cxn>
                <a:cxn ang="0">
                  <a:pos x="2214" y="12"/>
                </a:cxn>
              </a:cxnLst>
              <a:rect l="0" t="0" r="r" b="b"/>
              <a:pathLst>
                <a:path w="2215" h="62">
                  <a:moveTo>
                    <a:pt x="0" y="61"/>
                  </a:moveTo>
                  <a:lnTo>
                    <a:pt x="2141" y="0"/>
                  </a:lnTo>
                  <a:lnTo>
                    <a:pt x="2165" y="1"/>
                  </a:lnTo>
                  <a:lnTo>
                    <a:pt x="2181" y="3"/>
                  </a:lnTo>
                  <a:lnTo>
                    <a:pt x="2197" y="6"/>
                  </a:lnTo>
                  <a:lnTo>
                    <a:pt x="2214" y="12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680" y="3847"/>
              <a:ext cx="26" cy="14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1" name="Oval 17"/>
            <p:cNvSpPr>
              <a:spLocks noChangeArrowheads="1"/>
            </p:cNvSpPr>
            <p:nvPr/>
          </p:nvSpPr>
          <p:spPr bwMode="auto">
            <a:xfrm flipV="1">
              <a:off x="3493" y="3806"/>
              <a:ext cx="101" cy="58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2" name="Oval 18"/>
            <p:cNvSpPr>
              <a:spLocks noChangeArrowheads="1"/>
            </p:cNvSpPr>
            <p:nvPr/>
          </p:nvSpPr>
          <p:spPr bwMode="auto">
            <a:xfrm flipV="1">
              <a:off x="2880" y="3827"/>
              <a:ext cx="102" cy="5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3" name="Oval 19"/>
            <p:cNvSpPr>
              <a:spLocks noChangeArrowheads="1"/>
            </p:cNvSpPr>
            <p:nvPr/>
          </p:nvSpPr>
          <p:spPr bwMode="auto">
            <a:xfrm flipV="1">
              <a:off x="3085" y="3819"/>
              <a:ext cx="102" cy="5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4" name="Oval 20"/>
            <p:cNvSpPr>
              <a:spLocks noChangeArrowheads="1"/>
            </p:cNvSpPr>
            <p:nvPr/>
          </p:nvSpPr>
          <p:spPr bwMode="auto">
            <a:xfrm flipV="1">
              <a:off x="3288" y="3813"/>
              <a:ext cx="102" cy="5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5" name="Oval 21"/>
            <p:cNvSpPr>
              <a:spLocks noChangeArrowheads="1"/>
            </p:cNvSpPr>
            <p:nvPr/>
          </p:nvSpPr>
          <p:spPr bwMode="auto">
            <a:xfrm flipV="1">
              <a:off x="3697" y="3799"/>
              <a:ext cx="102" cy="5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6" name="Oval 22"/>
            <p:cNvSpPr>
              <a:spLocks noChangeArrowheads="1"/>
            </p:cNvSpPr>
            <p:nvPr/>
          </p:nvSpPr>
          <p:spPr bwMode="auto">
            <a:xfrm flipV="1">
              <a:off x="3900" y="3793"/>
              <a:ext cx="102" cy="5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7" name="Oval 23"/>
            <p:cNvSpPr>
              <a:spLocks noChangeArrowheads="1"/>
            </p:cNvSpPr>
            <p:nvPr/>
          </p:nvSpPr>
          <p:spPr bwMode="auto">
            <a:xfrm flipV="1">
              <a:off x="4104" y="3787"/>
              <a:ext cx="102" cy="5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8" name="Oval 24"/>
            <p:cNvSpPr>
              <a:spLocks noChangeArrowheads="1"/>
            </p:cNvSpPr>
            <p:nvPr/>
          </p:nvSpPr>
          <p:spPr bwMode="auto">
            <a:xfrm flipV="1">
              <a:off x="4309" y="3781"/>
              <a:ext cx="102" cy="5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09" name="Freeform 25"/>
            <p:cNvSpPr>
              <a:spLocks/>
            </p:cNvSpPr>
            <p:nvPr/>
          </p:nvSpPr>
          <p:spPr bwMode="auto">
            <a:xfrm>
              <a:off x="2226" y="3212"/>
              <a:ext cx="2789" cy="776"/>
            </a:xfrm>
            <a:custGeom>
              <a:avLst/>
              <a:gdLst/>
              <a:ahLst/>
              <a:cxnLst>
                <a:cxn ang="0">
                  <a:pos x="1598" y="739"/>
                </a:cxn>
                <a:cxn ang="0">
                  <a:pos x="480" y="775"/>
                </a:cxn>
                <a:cxn ang="0">
                  <a:pos x="481" y="775"/>
                </a:cxn>
                <a:cxn ang="0">
                  <a:pos x="471" y="775"/>
                </a:cxn>
                <a:cxn ang="0">
                  <a:pos x="467" y="773"/>
                </a:cxn>
                <a:cxn ang="0">
                  <a:pos x="456" y="763"/>
                </a:cxn>
                <a:cxn ang="0">
                  <a:pos x="442" y="748"/>
                </a:cxn>
                <a:cxn ang="0">
                  <a:pos x="0" y="244"/>
                </a:cxn>
                <a:cxn ang="0">
                  <a:pos x="0" y="155"/>
                </a:cxn>
                <a:cxn ang="0">
                  <a:pos x="14" y="30"/>
                </a:cxn>
                <a:cxn ang="0">
                  <a:pos x="200" y="26"/>
                </a:cxn>
                <a:cxn ang="0">
                  <a:pos x="220" y="41"/>
                </a:cxn>
                <a:cxn ang="0">
                  <a:pos x="640" y="34"/>
                </a:cxn>
                <a:cxn ang="0">
                  <a:pos x="614" y="18"/>
                </a:cxn>
                <a:cxn ang="0">
                  <a:pos x="1211" y="10"/>
                </a:cxn>
                <a:cxn ang="0">
                  <a:pos x="1244" y="25"/>
                </a:cxn>
                <a:cxn ang="0">
                  <a:pos x="1550" y="19"/>
                </a:cxn>
                <a:cxn ang="0">
                  <a:pos x="1512" y="4"/>
                </a:cxn>
                <a:cxn ang="0">
                  <a:pos x="1680" y="0"/>
                </a:cxn>
                <a:cxn ang="0">
                  <a:pos x="2712" y="403"/>
                </a:cxn>
                <a:cxn ang="0">
                  <a:pos x="2722" y="407"/>
                </a:cxn>
                <a:cxn ang="0">
                  <a:pos x="2731" y="412"/>
                </a:cxn>
                <a:cxn ang="0">
                  <a:pos x="2739" y="418"/>
                </a:cxn>
                <a:cxn ang="0">
                  <a:pos x="2788" y="560"/>
                </a:cxn>
                <a:cxn ang="0">
                  <a:pos x="2786" y="563"/>
                </a:cxn>
                <a:cxn ang="0">
                  <a:pos x="2785" y="568"/>
                </a:cxn>
                <a:cxn ang="0">
                  <a:pos x="2735" y="687"/>
                </a:cxn>
                <a:cxn ang="0">
                  <a:pos x="2728" y="697"/>
                </a:cxn>
                <a:cxn ang="0">
                  <a:pos x="2722" y="701"/>
                </a:cxn>
                <a:cxn ang="0">
                  <a:pos x="2714" y="706"/>
                </a:cxn>
                <a:cxn ang="0">
                  <a:pos x="2714" y="706"/>
                </a:cxn>
                <a:cxn ang="0">
                  <a:pos x="1603" y="738"/>
                </a:cxn>
              </a:cxnLst>
              <a:rect l="0" t="0" r="r" b="b"/>
              <a:pathLst>
                <a:path w="2789" h="776">
                  <a:moveTo>
                    <a:pt x="1598" y="739"/>
                  </a:moveTo>
                  <a:lnTo>
                    <a:pt x="480" y="775"/>
                  </a:lnTo>
                  <a:lnTo>
                    <a:pt x="481" y="775"/>
                  </a:lnTo>
                  <a:lnTo>
                    <a:pt x="471" y="775"/>
                  </a:lnTo>
                  <a:lnTo>
                    <a:pt x="467" y="773"/>
                  </a:lnTo>
                  <a:lnTo>
                    <a:pt x="456" y="763"/>
                  </a:lnTo>
                  <a:lnTo>
                    <a:pt x="442" y="748"/>
                  </a:lnTo>
                  <a:lnTo>
                    <a:pt x="0" y="244"/>
                  </a:lnTo>
                  <a:lnTo>
                    <a:pt x="0" y="155"/>
                  </a:lnTo>
                  <a:lnTo>
                    <a:pt x="14" y="30"/>
                  </a:lnTo>
                  <a:lnTo>
                    <a:pt x="200" y="26"/>
                  </a:lnTo>
                  <a:lnTo>
                    <a:pt x="220" y="41"/>
                  </a:lnTo>
                  <a:lnTo>
                    <a:pt x="640" y="34"/>
                  </a:lnTo>
                  <a:lnTo>
                    <a:pt x="614" y="18"/>
                  </a:lnTo>
                  <a:lnTo>
                    <a:pt x="1211" y="10"/>
                  </a:lnTo>
                  <a:lnTo>
                    <a:pt x="1244" y="25"/>
                  </a:lnTo>
                  <a:lnTo>
                    <a:pt x="1550" y="19"/>
                  </a:lnTo>
                  <a:lnTo>
                    <a:pt x="1512" y="4"/>
                  </a:lnTo>
                  <a:lnTo>
                    <a:pt x="1680" y="0"/>
                  </a:lnTo>
                  <a:lnTo>
                    <a:pt x="2712" y="403"/>
                  </a:lnTo>
                  <a:lnTo>
                    <a:pt x="2722" y="407"/>
                  </a:lnTo>
                  <a:lnTo>
                    <a:pt x="2731" y="412"/>
                  </a:lnTo>
                  <a:lnTo>
                    <a:pt x="2739" y="418"/>
                  </a:lnTo>
                  <a:lnTo>
                    <a:pt x="2788" y="560"/>
                  </a:lnTo>
                  <a:lnTo>
                    <a:pt x="2786" y="563"/>
                  </a:lnTo>
                  <a:lnTo>
                    <a:pt x="2785" y="568"/>
                  </a:lnTo>
                  <a:lnTo>
                    <a:pt x="2735" y="687"/>
                  </a:lnTo>
                  <a:lnTo>
                    <a:pt x="2728" y="697"/>
                  </a:lnTo>
                  <a:lnTo>
                    <a:pt x="2722" y="701"/>
                  </a:lnTo>
                  <a:lnTo>
                    <a:pt x="2714" y="706"/>
                  </a:lnTo>
                  <a:lnTo>
                    <a:pt x="2714" y="706"/>
                  </a:lnTo>
                  <a:lnTo>
                    <a:pt x="1603" y="738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0" name="Line 26"/>
            <p:cNvSpPr>
              <a:spLocks noChangeShapeType="1"/>
            </p:cNvSpPr>
            <p:nvPr/>
          </p:nvSpPr>
          <p:spPr bwMode="auto">
            <a:xfrm flipH="1">
              <a:off x="3824" y="3951"/>
              <a:ext cx="5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1" name="Freeform 27"/>
            <p:cNvSpPr>
              <a:spLocks/>
            </p:cNvSpPr>
            <p:nvPr/>
          </p:nvSpPr>
          <p:spPr bwMode="auto">
            <a:xfrm>
              <a:off x="4550" y="3767"/>
              <a:ext cx="100" cy="68"/>
            </a:xfrm>
            <a:custGeom>
              <a:avLst/>
              <a:gdLst/>
              <a:ahLst/>
              <a:cxnLst>
                <a:cxn ang="0">
                  <a:pos x="8" y="67"/>
                </a:cxn>
                <a:cxn ang="0">
                  <a:pos x="0" y="3"/>
                </a:cxn>
                <a:cxn ang="0">
                  <a:pos x="93" y="0"/>
                </a:cxn>
                <a:cxn ang="0">
                  <a:pos x="99" y="64"/>
                </a:cxn>
                <a:cxn ang="0">
                  <a:pos x="8" y="67"/>
                </a:cxn>
              </a:cxnLst>
              <a:rect l="0" t="0" r="r" b="b"/>
              <a:pathLst>
                <a:path w="100" h="68">
                  <a:moveTo>
                    <a:pt x="8" y="67"/>
                  </a:moveTo>
                  <a:lnTo>
                    <a:pt x="0" y="3"/>
                  </a:lnTo>
                  <a:lnTo>
                    <a:pt x="93" y="0"/>
                  </a:lnTo>
                  <a:lnTo>
                    <a:pt x="99" y="64"/>
                  </a:lnTo>
                  <a:lnTo>
                    <a:pt x="8" y="67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2" name="Freeform 28"/>
            <p:cNvSpPr>
              <a:spLocks/>
            </p:cNvSpPr>
            <p:nvPr/>
          </p:nvSpPr>
          <p:spPr bwMode="auto">
            <a:xfrm>
              <a:off x="4686" y="3762"/>
              <a:ext cx="94" cy="70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0" y="3"/>
                </a:cxn>
                <a:cxn ang="0">
                  <a:pos x="86" y="0"/>
                </a:cxn>
                <a:cxn ang="0">
                  <a:pos x="93" y="64"/>
                </a:cxn>
                <a:cxn ang="0">
                  <a:pos x="6" y="67"/>
                </a:cxn>
              </a:cxnLst>
              <a:rect l="0" t="0" r="r" b="b"/>
              <a:pathLst>
                <a:path w="94" h="68">
                  <a:moveTo>
                    <a:pt x="6" y="67"/>
                  </a:moveTo>
                  <a:lnTo>
                    <a:pt x="0" y="3"/>
                  </a:lnTo>
                  <a:lnTo>
                    <a:pt x="86" y="0"/>
                  </a:lnTo>
                  <a:lnTo>
                    <a:pt x="93" y="64"/>
                  </a:lnTo>
                  <a:lnTo>
                    <a:pt x="6" y="67"/>
                  </a:lnTo>
                </a:path>
              </a:pathLst>
            </a:custGeom>
            <a:noFill/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3" name="Freeform 29"/>
            <p:cNvSpPr>
              <a:spLocks/>
            </p:cNvSpPr>
            <p:nvPr/>
          </p:nvSpPr>
          <p:spPr bwMode="auto">
            <a:xfrm>
              <a:off x="4550" y="3767"/>
              <a:ext cx="100" cy="68"/>
            </a:xfrm>
            <a:custGeom>
              <a:avLst/>
              <a:gdLst/>
              <a:ahLst/>
              <a:cxnLst>
                <a:cxn ang="0">
                  <a:pos x="8" y="67"/>
                </a:cxn>
                <a:cxn ang="0">
                  <a:pos x="0" y="3"/>
                </a:cxn>
                <a:cxn ang="0">
                  <a:pos x="93" y="0"/>
                </a:cxn>
                <a:cxn ang="0">
                  <a:pos x="99" y="64"/>
                </a:cxn>
                <a:cxn ang="0">
                  <a:pos x="8" y="67"/>
                </a:cxn>
              </a:cxnLst>
              <a:rect l="0" t="0" r="r" b="b"/>
              <a:pathLst>
                <a:path w="100" h="68">
                  <a:moveTo>
                    <a:pt x="8" y="67"/>
                  </a:moveTo>
                  <a:lnTo>
                    <a:pt x="0" y="3"/>
                  </a:lnTo>
                  <a:lnTo>
                    <a:pt x="93" y="0"/>
                  </a:lnTo>
                  <a:lnTo>
                    <a:pt x="99" y="64"/>
                  </a:lnTo>
                  <a:lnTo>
                    <a:pt x="8" y="67"/>
                  </a:ln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4" name="Freeform 30"/>
            <p:cNvSpPr>
              <a:spLocks/>
            </p:cNvSpPr>
            <p:nvPr/>
          </p:nvSpPr>
          <p:spPr bwMode="auto">
            <a:xfrm>
              <a:off x="4686" y="3762"/>
              <a:ext cx="94" cy="70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0" y="3"/>
                </a:cxn>
                <a:cxn ang="0">
                  <a:pos x="86" y="0"/>
                </a:cxn>
                <a:cxn ang="0">
                  <a:pos x="93" y="64"/>
                </a:cxn>
                <a:cxn ang="0">
                  <a:pos x="6" y="67"/>
                </a:cxn>
              </a:cxnLst>
              <a:rect l="0" t="0" r="r" b="b"/>
              <a:pathLst>
                <a:path w="94" h="68">
                  <a:moveTo>
                    <a:pt x="6" y="67"/>
                  </a:moveTo>
                  <a:lnTo>
                    <a:pt x="0" y="3"/>
                  </a:lnTo>
                  <a:lnTo>
                    <a:pt x="86" y="0"/>
                  </a:lnTo>
                  <a:lnTo>
                    <a:pt x="93" y="64"/>
                  </a:lnTo>
                  <a:lnTo>
                    <a:pt x="6" y="67"/>
                  </a:ln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5" name="Oval 31"/>
            <p:cNvSpPr>
              <a:spLocks noChangeArrowheads="1"/>
            </p:cNvSpPr>
            <p:nvPr/>
          </p:nvSpPr>
          <p:spPr bwMode="auto">
            <a:xfrm flipV="1">
              <a:off x="2880" y="3827"/>
              <a:ext cx="102" cy="58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6" name="Oval 32"/>
            <p:cNvSpPr>
              <a:spLocks noChangeArrowheads="1"/>
            </p:cNvSpPr>
            <p:nvPr/>
          </p:nvSpPr>
          <p:spPr bwMode="auto">
            <a:xfrm flipV="1">
              <a:off x="3085" y="3819"/>
              <a:ext cx="102" cy="58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7" name="Oval 33"/>
            <p:cNvSpPr>
              <a:spLocks noChangeArrowheads="1"/>
            </p:cNvSpPr>
            <p:nvPr/>
          </p:nvSpPr>
          <p:spPr bwMode="auto">
            <a:xfrm flipV="1">
              <a:off x="3288" y="3813"/>
              <a:ext cx="102" cy="57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8" name="Oval 34"/>
            <p:cNvSpPr>
              <a:spLocks noChangeArrowheads="1"/>
            </p:cNvSpPr>
            <p:nvPr/>
          </p:nvSpPr>
          <p:spPr bwMode="auto">
            <a:xfrm flipV="1">
              <a:off x="3493" y="3806"/>
              <a:ext cx="101" cy="5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19" name="Oval 35"/>
            <p:cNvSpPr>
              <a:spLocks noChangeArrowheads="1"/>
            </p:cNvSpPr>
            <p:nvPr/>
          </p:nvSpPr>
          <p:spPr bwMode="auto">
            <a:xfrm flipV="1">
              <a:off x="3697" y="3799"/>
              <a:ext cx="102" cy="58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20" name="Oval 36"/>
            <p:cNvSpPr>
              <a:spLocks noChangeArrowheads="1"/>
            </p:cNvSpPr>
            <p:nvPr/>
          </p:nvSpPr>
          <p:spPr bwMode="auto">
            <a:xfrm flipV="1">
              <a:off x="3900" y="3793"/>
              <a:ext cx="102" cy="58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21" name="Oval 37"/>
            <p:cNvSpPr>
              <a:spLocks noChangeArrowheads="1"/>
            </p:cNvSpPr>
            <p:nvPr/>
          </p:nvSpPr>
          <p:spPr bwMode="auto">
            <a:xfrm flipV="1">
              <a:off x="4104" y="3787"/>
              <a:ext cx="102" cy="58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9222" name="Oval 38"/>
            <p:cNvSpPr>
              <a:spLocks noChangeArrowheads="1"/>
            </p:cNvSpPr>
            <p:nvPr/>
          </p:nvSpPr>
          <p:spPr bwMode="auto">
            <a:xfrm flipV="1">
              <a:off x="4309" y="3781"/>
              <a:ext cx="102" cy="57"/>
            </a:xfrm>
            <a:prstGeom prst="ellips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486650" cy="1143000"/>
          </a:xfrm>
          <a:solidFill>
            <a:srgbClr val="FF9900"/>
          </a:solidFill>
        </p:spPr>
        <p:txBody>
          <a:bodyPr/>
          <a:lstStyle/>
          <a:p>
            <a:pPr>
              <a:defRPr/>
            </a:pPr>
            <a:r>
              <a:rPr lang="es-ES_tradnl" sz="66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Modems</a:t>
            </a:r>
          </a:p>
        </p:txBody>
      </p:sp>
      <p:grpSp>
        <p:nvGrpSpPr>
          <p:cNvPr id="10243" name="Group 8"/>
          <p:cNvGrpSpPr>
            <a:grpSpLocks/>
          </p:cNvGrpSpPr>
          <p:nvPr/>
        </p:nvGrpSpPr>
        <p:grpSpPr bwMode="auto">
          <a:xfrm>
            <a:off x="381000" y="1828800"/>
            <a:ext cx="9144000" cy="4165600"/>
            <a:chOff x="240" y="1200"/>
            <a:chExt cx="5760" cy="2576"/>
          </a:xfrm>
        </p:grpSpPr>
        <p:sp>
          <p:nvSpPr>
            <p:cNvPr id="350212" name="Rectangle 4"/>
            <p:cNvSpPr>
              <a:spLocks noChangeArrowheads="1"/>
            </p:cNvSpPr>
            <p:nvPr/>
          </p:nvSpPr>
          <p:spPr bwMode="auto">
            <a:xfrm>
              <a:off x="4460" y="2017"/>
              <a:ext cx="1540" cy="75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Modem</a:t>
              </a:r>
            </a:p>
          </p:txBody>
        </p:sp>
        <p:pic>
          <p:nvPicPr>
            <p:cNvPr id="10245" name="Picture 5" descr="F4_2"/>
            <p:cNvPicPr>
              <a:picLocks noChangeAspect="1" noChangeArrowheads="1"/>
            </p:cNvPicPr>
            <p:nvPr/>
          </p:nvPicPr>
          <p:blipFill>
            <a:blip r:embed="rId2" cstate="print">
              <a:lum bright="-40000" contrast="40000"/>
            </a:blip>
            <a:srcRect/>
            <a:stretch>
              <a:fillRect/>
            </a:stretch>
          </p:blipFill>
          <p:spPr bwMode="auto">
            <a:xfrm>
              <a:off x="240" y="1200"/>
              <a:ext cx="3312" cy="2576"/>
            </a:xfrm>
            <a:prstGeom prst="rect">
              <a:avLst/>
            </a:prstGeom>
            <a:solidFill>
              <a:schemeClr val="hlink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350214" name="Line 6"/>
            <p:cNvSpPr>
              <a:spLocks noChangeShapeType="1"/>
            </p:cNvSpPr>
            <p:nvPr/>
          </p:nvSpPr>
          <p:spPr bwMode="auto">
            <a:xfrm>
              <a:off x="3312" y="1920"/>
              <a:ext cx="1139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0215" name="Line 7"/>
            <p:cNvSpPr>
              <a:spLocks noChangeShapeType="1"/>
            </p:cNvSpPr>
            <p:nvPr/>
          </p:nvSpPr>
          <p:spPr bwMode="auto">
            <a:xfrm flipH="1">
              <a:off x="3264" y="2448"/>
              <a:ext cx="1206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57175"/>
            <a:ext cx="8305800" cy="1323975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3200" b="1" i="1" u="sng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3200" b="1" i="1" u="sng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u="sng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</a:t>
            </a:r>
            <a:endParaRPr lang="es-ES_tradnl" sz="5400">
              <a:solidFill>
                <a:srgbClr val="003399"/>
              </a:solidFill>
            </a:endParaRPr>
          </a:p>
        </p:txBody>
      </p:sp>
      <p:sp>
        <p:nvSpPr>
          <p:cNvPr id="351235" name="Freeform 3"/>
          <p:cNvSpPr>
            <a:spLocks/>
          </p:cNvSpPr>
          <p:nvPr/>
        </p:nvSpPr>
        <p:spPr bwMode="auto">
          <a:xfrm>
            <a:off x="585788" y="1581150"/>
            <a:ext cx="88233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5" y="0"/>
              </a:cxn>
            </a:cxnLst>
            <a:rect l="0" t="0" r="r" b="b"/>
            <a:pathLst>
              <a:path w="5556" h="1">
                <a:moveTo>
                  <a:pt x="0" y="0"/>
                </a:moveTo>
                <a:lnTo>
                  <a:pt x="5555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906000" cy="4038600"/>
          </a:xfrm>
          <a:solidFill>
            <a:srgbClr val="FF9900"/>
          </a:solidFill>
        </p:spPr>
        <p:txBody>
          <a:bodyPr wrap="none"/>
          <a:lstStyle/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</a:pP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Funciones :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1)       Dialogar  con  los  equipos  terminales de datos</a:t>
            </a:r>
            <a:br>
              <a:rPr lang="es-ES_tradnl" sz="3000" i="1">
                <a:solidFill>
                  <a:srgbClr val="003399"/>
                </a:solidFill>
                <a:latin typeface="Arial" charset="0"/>
              </a:rPr>
            </a:b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en el establecimiento, Mantenimiento y terminación de</a:t>
            </a:r>
            <a:br>
              <a:rPr lang="es-ES_tradnl" sz="3000" i="1">
                <a:solidFill>
                  <a:srgbClr val="003399"/>
                </a:solidFill>
                <a:latin typeface="Arial" charset="0"/>
              </a:rPr>
            </a:b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la transmisión de datos.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2)       Transformación  y  reconversión  de  las  señales</a:t>
            </a:r>
            <a:br>
              <a:rPr lang="es-ES_tradnl" sz="3000" i="1">
                <a:solidFill>
                  <a:srgbClr val="003399"/>
                </a:solidFill>
                <a:latin typeface="Arial" charset="0"/>
              </a:rPr>
            </a:b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para hacerlas compatibles con el medio de transmisión.</a:t>
            </a:r>
            <a:br>
              <a:rPr lang="es-ES_tradnl" sz="3000" i="1">
                <a:solidFill>
                  <a:srgbClr val="003399"/>
                </a:solidFill>
                <a:latin typeface="Arial" charset="0"/>
              </a:rPr>
            </a:br>
            <a:r>
              <a:rPr lang="es-ES_tradnl" sz="3000" i="1">
                <a:solidFill>
                  <a:srgbClr val="003399"/>
                </a:solidFill>
                <a:latin typeface="Arial" charset="0"/>
              </a:rPr>
              <a:t>(Modulación/Demodulación).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1295400"/>
          </a:xfrm>
          <a:solidFill>
            <a:srgbClr val="FF9900"/>
          </a:solidFill>
        </p:spPr>
        <p:txBody>
          <a:bodyPr wrap="none" anchor="t"/>
          <a:lstStyle/>
          <a:p>
            <a:r>
              <a:rPr lang="es-ES_tradnl" sz="2400" b="1" i="1" u="sng">
                <a:solidFill>
                  <a:srgbClr val="003399"/>
                </a:solidFill>
                <a:latin typeface="Arial" charset="0"/>
              </a:rPr>
              <a:t>HARDWARE DE TELECOMUNICACIONES</a:t>
            </a:r>
            <a:br>
              <a:rPr lang="es-ES_tradnl" sz="2400" b="1" i="1" u="sng">
                <a:solidFill>
                  <a:srgbClr val="003399"/>
                </a:solidFill>
                <a:latin typeface="Arial" charset="0"/>
              </a:rPr>
            </a:br>
            <a:r>
              <a:rPr lang="es-ES_tradnl" sz="2400" b="1" i="1" u="sng">
                <a:solidFill>
                  <a:srgbClr val="003399"/>
                </a:solidFill>
                <a:latin typeface="Arial" charset="0"/>
              </a:rPr>
              <a:t>(MODEM)</a:t>
            </a:r>
            <a:endParaRPr lang="es-ES_tradnl" b="1">
              <a:solidFill>
                <a:srgbClr val="003399"/>
              </a:solidFill>
            </a:endParaRPr>
          </a:p>
        </p:txBody>
      </p:sp>
      <p:grpSp>
        <p:nvGrpSpPr>
          <p:cNvPr id="12291" name="Group 41"/>
          <p:cNvGrpSpPr>
            <a:grpSpLocks/>
          </p:cNvGrpSpPr>
          <p:nvPr/>
        </p:nvGrpSpPr>
        <p:grpSpPr bwMode="auto">
          <a:xfrm>
            <a:off x="381000" y="1600200"/>
            <a:ext cx="9275763" cy="4983163"/>
            <a:chOff x="144" y="996"/>
            <a:chExt cx="5843" cy="3139"/>
          </a:xfrm>
        </p:grpSpPr>
        <p:sp>
          <p:nvSpPr>
            <p:cNvPr id="352259" name="Freeform 3"/>
            <p:cNvSpPr>
              <a:spLocks/>
            </p:cNvSpPr>
            <p:nvPr/>
          </p:nvSpPr>
          <p:spPr bwMode="auto">
            <a:xfrm>
              <a:off x="369" y="996"/>
              <a:ext cx="555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5" y="0"/>
                </a:cxn>
              </a:cxnLst>
              <a:rect l="0" t="0" r="r" b="b"/>
              <a:pathLst>
                <a:path w="5556" h="1">
                  <a:moveTo>
                    <a:pt x="0" y="0"/>
                  </a:moveTo>
                  <a:lnTo>
                    <a:pt x="5555" y="0"/>
                  </a:lnTo>
                </a:path>
              </a:pathLst>
            </a:custGeom>
            <a:noFill/>
            <a:ln w="63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 flipV="1">
              <a:off x="1488" y="1392"/>
              <a:ext cx="768" cy="1104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>
              <a:off x="3744" y="1344"/>
              <a:ext cx="813" cy="1145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V="1">
              <a:off x="1488" y="2054"/>
              <a:ext cx="1071" cy="442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3792" y="2160"/>
              <a:ext cx="768" cy="336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0" name="Line 14"/>
            <p:cNvSpPr>
              <a:spLocks noChangeShapeType="1"/>
            </p:cNvSpPr>
            <p:nvPr/>
          </p:nvSpPr>
          <p:spPr bwMode="auto">
            <a:xfrm>
              <a:off x="1440" y="2448"/>
              <a:ext cx="768" cy="384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 flipV="1">
              <a:off x="3888" y="2496"/>
              <a:ext cx="720" cy="384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2" name="Freeform 16"/>
            <p:cNvSpPr>
              <a:spLocks/>
            </p:cNvSpPr>
            <p:nvPr/>
          </p:nvSpPr>
          <p:spPr bwMode="auto">
            <a:xfrm>
              <a:off x="1536" y="2496"/>
              <a:ext cx="768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7" y="1267"/>
                </a:cxn>
                <a:cxn ang="0">
                  <a:pos x="735" y="1267"/>
                </a:cxn>
              </a:cxnLst>
              <a:rect l="0" t="0" r="r" b="b"/>
              <a:pathLst>
                <a:path w="748" h="1268">
                  <a:moveTo>
                    <a:pt x="0" y="0"/>
                  </a:moveTo>
                  <a:lnTo>
                    <a:pt x="747" y="1267"/>
                  </a:lnTo>
                  <a:lnTo>
                    <a:pt x="735" y="1267"/>
                  </a:lnTo>
                </a:path>
              </a:pathLst>
            </a:custGeom>
            <a:noFill/>
            <a:ln w="76200" cap="flat" cmpd="sng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 flipV="1">
              <a:off x="3792" y="2496"/>
              <a:ext cx="816" cy="1344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2976" y="1584"/>
              <a:ext cx="0" cy="262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302" name="Group 36"/>
            <p:cNvGrpSpPr>
              <a:grpSpLocks/>
            </p:cNvGrpSpPr>
            <p:nvPr/>
          </p:nvGrpSpPr>
          <p:grpSpPr bwMode="auto">
            <a:xfrm>
              <a:off x="2160" y="2620"/>
              <a:ext cx="1728" cy="596"/>
              <a:chOff x="2208" y="2620"/>
              <a:chExt cx="1680" cy="596"/>
            </a:xfrm>
          </p:grpSpPr>
          <p:sp>
            <p:nvSpPr>
              <p:cNvPr id="352263" name="Rectangle 7"/>
              <p:cNvSpPr>
                <a:spLocks noChangeArrowheads="1"/>
              </p:cNvSpPr>
              <p:nvPr/>
            </p:nvSpPr>
            <p:spPr bwMode="auto">
              <a:xfrm flipV="1">
                <a:off x="2208" y="2620"/>
                <a:ext cx="1680" cy="596"/>
              </a:xfrm>
              <a:prstGeom prst="rect">
                <a:avLst/>
              </a:prstGeom>
              <a:solidFill>
                <a:srgbClr val="FF9900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2277" name="Text Box 21"/>
              <p:cNvSpPr txBox="1">
                <a:spLocks noChangeArrowheads="1"/>
              </p:cNvSpPr>
              <p:nvPr/>
            </p:nvSpPr>
            <p:spPr bwMode="auto">
              <a:xfrm>
                <a:off x="2304" y="2739"/>
                <a:ext cx="1488" cy="45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30000"/>
                  </a:spcBef>
                  <a:buFontTx/>
                  <a:buNone/>
                  <a:defRPr/>
                </a:pPr>
                <a:r>
                  <a:rPr lang="es-ES_tradnl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Demodulador</a:t>
                </a:r>
                <a:br>
                  <a:rPr lang="es-ES_tradnl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</a:br>
                <a:r>
                  <a:rPr lang="es-ES_tradnl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  (Principal)</a:t>
                </a:r>
              </a:p>
            </p:txBody>
          </p:sp>
        </p:grpSp>
        <p:grpSp>
          <p:nvGrpSpPr>
            <p:cNvPr id="12303" name="Group 34"/>
            <p:cNvGrpSpPr>
              <a:grpSpLocks/>
            </p:cNvGrpSpPr>
            <p:nvPr/>
          </p:nvGrpSpPr>
          <p:grpSpPr bwMode="auto">
            <a:xfrm>
              <a:off x="144" y="2064"/>
              <a:ext cx="1390" cy="864"/>
              <a:chOff x="288" y="2016"/>
              <a:chExt cx="1246" cy="797"/>
            </a:xfrm>
          </p:grpSpPr>
          <p:sp>
            <p:nvSpPr>
              <p:cNvPr id="352260" name="Rectangle 4"/>
              <p:cNvSpPr>
                <a:spLocks noChangeArrowheads="1"/>
              </p:cNvSpPr>
              <p:nvPr/>
            </p:nvSpPr>
            <p:spPr bwMode="auto">
              <a:xfrm flipV="1">
                <a:off x="288" y="2016"/>
                <a:ext cx="1246" cy="797"/>
              </a:xfrm>
              <a:prstGeom prst="rect">
                <a:avLst/>
              </a:prstGeom>
              <a:solidFill>
                <a:srgbClr val="0000FF"/>
              </a:solidFill>
              <a:ln w="0">
                <a:solidFill>
                  <a:srgbClr val="FFFF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2278" name="Text Box 22"/>
              <p:cNvSpPr txBox="1">
                <a:spLocks noChangeArrowheads="1"/>
              </p:cNvSpPr>
              <p:nvPr/>
            </p:nvSpPr>
            <p:spPr bwMode="auto">
              <a:xfrm>
                <a:off x="528" y="2204"/>
                <a:ext cx="805" cy="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30000"/>
                  </a:spcBef>
                  <a:buFontTx/>
                  <a:buNone/>
                  <a:defRPr/>
                </a:pPr>
                <a:r>
                  <a:rPr lang="es-ES_tradnl" sz="1700" i="0">
                    <a:solidFill>
                      <a:srgbClr val="99FF99"/>
                    </a:solidFill>
                  </a:rPr>
                  <a:t>  </a:t>
                </a:r>
                <a:r>
                  <a:rPr lang="es-ES_tradnl" sz="19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Unidad</a:t>
                </a:r>
                <a:br>
                  <a:rPr lang="es-ES_tradnl" sz="19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sz="19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Interfaz</a:t>
                </a:r>
                <a:br>
                  <a:rPr lang="es-ES_tradnl" sz="19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sz="19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con La PC</a:t>
                </a:r>
                <a:r>
                  <a:rPr lang="es-ES_tradnl" sz="1700" i="0">
                    <a:solidFill>
                      <a:srgbClr val="99FF99"/>
                    </a:solidFill>
                  </a:rPr>
                  <a:t>.</a:t>
                </a:r>
                <a:endParaRPr lang="es-ES_tradnl" sz="2400" i="0">
                  <a:solidFill>
                    <a:srgbClr val="99FF99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52286" name="AutoShape 30"/>
            <p:cNvSpPr>
              <a:spLocks noChangeArrowheads="1"/>
            </p:cNvSpPr>
            <p:nvPr/>
          </p:nvSpPr>
          <p:spPr bwMode="auto">
            <a:xfrm>
              <a:off x="2208" y="1776"/>
              <a:ext cx="1584" cy="62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  <a:defRPr/>
              </a:pPr>
              <a:r>
                <a:rPr lang="es-MX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Unidad de Control</a:t>
              </a:r>
            </a:p>
            <a:p>
              <a:pPr algn="ctr">
                <a:buFontTx/>
                <a:buNone/>
                <a:defRPr/>
              </a:pPr>
              <a:r>
                <a:rPr lang="es-MX" sz="20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 Sicronismo</a:t>
              </a:r>
              <a:endParaRPr lang="es-AR" sz="20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2305" name="Group 33"/>
            <p:cNvGrpSpPr>
              <a:grpSpLocks/>
            </p:cNvGrpSpPr>
            <p:nvPr/>
          </p:nvGrpSpPr>
          <p:grpSpPr bwMode="auto">
            <a:xfrm>
              <a:off x="4512" y="2112"/>
              <a:ext cx="1475" cy="854"/>
              <a:chOff x="4560" y="2064"/>
              <a:chExt cx="1296" cy="902"/>
            </a:xfrm>
          </p:grpSpPr>
          <p:sp>
            <p:nvSpPr>
              <p:cNvPr id="352261" name="Rectangle 5"/>
              <p:cNvSpPr>
                <a:spLocks noChangeArrowheads="1"/>
              </p:cNvSpPr>
              <p:nvPr/>
            </p:nvSpPr>
            <p:spPr bwMode="auto">
              <a:xfrm flipV="1">
                <a:off x="4560" y="2064"/>
                <a:ext cx="1296" cy="902"/>
              </a:xfrm>
              <a:prstGeom prst="rect">
                <a:avLst/>
              </a:prstGeom>
              <a:solidFill>
                <a:srgbClr val="0000FF"/>
              </a:solidFill>
              <a:ln w="0">
                <a:solidFill>
                  <a:srgbClr val="FFFF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2279" name="Text Box 23"/>
              <p:cNvSpPr txBox="1">
                <a:spLocks noChangeArrowheads="1"/>
              </p:cNvSpPr>
              <p:nvPr/>
            </p:nvSpPr>
            <p:spPr bwMode="auto">
              <a:xfrm>
                <a:off x="4704" y="2190"/>
                <a:ext cx="1060" cy="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30000"/>
                  </a:spcBef>
                  <a:buFontTx/>
                  <a:buNone/>
                  <a:defRPr/>
                </a:pPr>
                <a:r>
                  <a:rPr lang="es-ES_tradnl" sz="1900" i="0">
                    <a:solidFill>
                      <a:schemeClr val="accent1"/>
                    </a:solidFill>
                  </a:rPr>
                  <a:t>    </a:t>
                </a:r>
                <a:r>
                  <a:rPr lang="es-ES_tradnl" sz="25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Unidad</a:t>
                </a:r>
                <a:br>
                  <a:rPr lang="es-ES_tradnl" sz="25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sz="25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interfaz</a:t>
                </a:r>
                <a:br>
                  <a:rPr lang="es-ES_tradnl" sz="25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es-ES_tradnl" sz="2500">
                    <a:solidFill>
                      <a:srgbClr val="99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con la línea</a:t>
                </a:r>
                <a:endParaRPr lang="es-ES_tradnl" sz="3600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grpSp>
          <p:nvGrpSpPr>
            <p:cNvPr id="12306" name="Group 35"/>
            <p:cNvGrpSpPr>
              <a:grpSpLocks/>
            </p:cNvGrpSpPr>
            <p:nvPr/>
          </p:nvGrpSpPr>
          <p:grpSpPr bwMode="auto">
            <a:xfrm>
              <a:off x="2304" y="3456"/>
              <a:ext cx="1488" cy="679"/>
              <a:chOff x="2304" y="3456"/>
              <a:chExt cx="1488" cy="679"/>
            </a:xfrm>
          </p:grpSpPr>
          <p:sp>
            <p:nvSpPr>
              <p:cNvPr id="352265" name="Rectangle 9"/>
              <p:cNvSpPr>
                <a:spLocks noChangeArrowheads="1"/>
              </p:cNvSpPr>
              <p:nvPr/>
            </p:nvSpPr>
            <p:spPr bwMode="auto">
              <a:xfrm flipV="1">
                <a:off x="2304" y="3456"/>
                <a:ext cx="1488" cy="679"/>
              </a:xfrm>
              <a:prstGeom prst="rect">
                <a:avLst/>
              </a:prstGeom>
              <a:solidFill>
                <a:srgbClr val="FF9900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2282" name="Text Box 26"/>
              <p:cNvSpPr txBox="1">
                <a:spLocks noChangeArrowheads="1"/>
              </p:cNvSpPr>
              <p:nvPr/>
            </p:nvSpPr>
            <p:spPr bwMode="auto">
              <a:xfrm>
                <a:off x="2400" y="3540"/>
                <a:ext cx="1296" cy="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30000"/>
                  </a:spcBef>
                  <a:buFontTx/>
                  <a:buNone/>
                  <a:defRPr/>
                </a:pPr>
                <a:r>
                  <a:rPr lang="es-ES_tradnl" sz="1700" i="0">
                    <a:solidFill>
                      <a:srgbClr val="660066"/>
                    </a:solidFill>
                  </a:rPr>
                  <a:t> </a:t>
                </a:r>
                <a:r>
                  <a:rPr lang="es-ES_tradnl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Modulador</a:t>
                </a:r>
                <a:br>
                  <a:rPr lang="es-ES_tradnl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</a:br>
                <a:r>
                  <a:rPr lang="es-ES_tradnl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demodulador</a:t>
                </a:r>
                <a:br>
                  <a:rPr lang="es-ES_tradnl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</a:br>
                <a:r>
                  <a:rPr lang="es-ES_tradnl" sz="20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secundarios</a:t>
                </a:r>
              </a:p>
            </p:txBody>
          </p:sp>
        </p:grpSp>
        <p:grpSp>
          <p:nvGrpSpPr>
            <p:cNvPr id="12307" name="Group 37"/>
            <p:cNvGrpSpPr>
              <a:grpSpLocks/>
            </p:cNvGrpSpPr>
            <p:nvPr/>
          </p:nvGrpSpPr>
          <p:grpSpPr bwMode="auto">
            <a:xfrm>
              <a:off x="2256" y="1008"/>
              <a:ext cx="1488" cy="576"/>
              <a:chOff x="2256" y="1008"/>
              <a:chExt cx="1488" cy="576"/>
            </a:xfrm>
          </p:grpSpPr>
          <p:sp>
            <p:nvSpPr>
              <p:cNvPr id="352262" name="Rectangle 6"/>
              <p:cNvSpPr>
                <a:spLocks noChangeArrowheads="1"/>
              </p:cNvSpPr>
              <p:nvPr/>
            </p:nvSpPr>
            <p:spPr bwMode="auto">
              <a:xfrm flipV="1">
                <a:off x="2256" y="1008"/>
                <a:ext cx="1488" cy="576"/>
              </a:xfrm>
              <a:prstGeom prst="rect">
                <a:avLst/>
              </a:prstGeom>
              <a:solidFill>
                <a:srgbClr val="FF9900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2276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104"/>
                <a:ext cx="1200" cy="450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30000"/>
                  </a:spcBef>
                  <a:buFontTx/>
                  <a:buNone/>
                  <a:defRPr/>
                </a:pPr>
                <a:r>
                  <a:rPr lang="es-ES_tradnl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Modulador</a:t>
                </a:r>
                <a:br>
                  <a:rPr lang="es-ES_tradnl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</a:br>
                <a:r>
                  <a:rPr lang="es-ES_tradnl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(Principal)</a:t>
                </a:r>
              </a:p>
            </p:txBody>
          </p:sp>
        </p:grp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2976" y="2400"/>
              <a:ext cx="0" cy="240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2295" name="Line 39"/>
            <p:cNvSpPr>
              <a:spLocks noChangeShapeType="1"/>
            </p:cNvSpPr>
            <p:nvPr/>
          </p:nvSpPr>
          <p:spPr bwMode="auto">
            <a:xfrm>
              <a:off x="2976" y="3216"/>
              <a:ext cx="0" cy="262"/>
            </a:xfrm>
            <a:prstGeom prst="line">
              <a:avLst/>
            </a:prstGeom>
            <a:noFill/>
            <a:ln w="76200">
              <a:solidFill>
                <a:srgbClr val="66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42950" y="6858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_tradnl" sz="4400" b="0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42950" y="685800"/>
            <a:ext cx="8502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_tradnl" sz="3600" b="0" i="0">
              <a:latin typeface="Times New Roman" pitchFamily="18" charset="0"/>
            </a:endParaRPr>
          </a:p>
        </p:txBody>
      </p:sp>
      <p:pic>
        <p:nvPicPr>
          <p:cNvPr id="18436" name="Picture 4" descr="F9_1"/>
          <p:cNvPicPr>
            <a:picLocks noChangeAspect="1" noChangeArrowheads="1"/>
          </p:cNvPicPr>
          <p:nvPr/>
        </p:nvPicPr>
        <p:blipFill>
          <a:blip r:embed="rId2" cstate="print">
            <a:lum bright="-40000" contrast="22000"/>
          </a:blip>
          <a:srcRect/>
          <a:stretch>
            <a:fillRect/>
          </a:stretch>
        </p:blipFill>
        <p:spPr bwMode="auto">
          <a:xfrm>
            <a:off x="304800" y="2133600"/>
            <a:ext cx="9296400" cy="4038600"/>
          </a:xfrm>
          <a:prstGeom prst="rect">
            <a:avLst/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3573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962900" cy="16002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</a:t>
            </a:r>
            <a:br>
              <a:rPr lang="es-ES_tradnl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Extensiones de LANS</a:t>
            </a:r>
            <a:r>
              <a:rPr lang="es-ES_tradnl" sz="4000">
                <a:solidFill>
                  <a:schemeClr val="accent2"/>
                </a:solidFill>
              </a:rPr>
              <a:t> </a:t>
            </a:r>
            <a:endParaRPr lang="es-AR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8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983538" cy="1219200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(MODEM)</a:t>
            </a:r>
            <a:endParaRPr lang="es-ES_tradnl" sz="4800">
              <a:solidFill>
                <a:srgbClr val="003399"/>
              </a:solidFill>
            </a:endParaRPr>
          </a:p>
        </p:txBody>
      </p:sp>
      <p:sp>
        <p:nvSpPr>
          <p:cNvPr id="353283" name="Freeform 3"/>
          <p:cNvSpPr>
            <a:spLocks/>
          </p:cNvSpPr>
          <p:nvPr/>
        </p:nvSpPr>
        <p:spPr bwMode="auto">
          <a:xfrm>
            <a:off x="585788" y="1997075"/>
            <a:ext cx="88233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5" y="0"/>
              </a:cxn>
            </a:cxnLst>
            <a:rect l="0" t="0" r="r" b="b"/>
            <a:pathLst>
              <a:path w="5556" h="1">
                <a:moveTo>
                  <a:pt x="0" y="0"/>
                </a:moveTo>
                <a:lnTo>
                  <a:pt x="5555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8610600" cy="4048125"/>
          </a:xfrm>
          <a:solidFill>
            <a:srgbClr val="FF9900"/>
          </a:solidFill>
        </p:spPr>
        <p:txBody>
          <a:bodyPr wrap="none"/>
          <a:lstStyle/>
          <a:p>
            <a:pPr marL="473075" indent="3175">
              <a:lnSpc>
                <a:spcPct val="91000"/>
              </a:lnSpc>
              <a:spcBef>
                <a:spcPct val="0"/>
              </a:spcBef>
              <a:buFontTx/>
              <a:buNone/>
            </a:pPr>
            <a:r>
              <a:rPr lang="es-ES_tradnl" sz="2800" b="1" i="1" u="sng">
                <a:solidFill>
                  <a:srgbClr val="003399"/>
                </a:solidFill>
                <a:latin typeface="Arial" charset="0"/>
              </a:rPr>
              <a:t>Parámetros para la elección de un Módem :</a:t>
            </a:r>
            <a:endParaRPr lang="es-ES_tradnl" sz="2800" b="1" i="1">
              <a:solidFill>
                <a:srgbClr val="003399"/>
              </a:solidFill>
              <a:latin typeface="Arial" charset="0"/>
            </a:endParaRPr>
          </a:p>
          <a:p>
            <a:pPr marL="473075" indent="3175">
              <a:lnSpc>
                <a:spcPct val="91000"/>
              </a:lnSpc>
              <a:spcBef>
                <a:spcPct val="61000"/>
              </a:spcBef>
            </a:pPr>
            <a:r>
              <a:rPr lang="es-ES_tradnl" sz="2400" b="1" i="1">
                <a:solidFill>
                  <a:srgbClr val="003399"/>
                </a:solidFill>
                <a:latin typeface="Arial" charset="0"/>
              </a:rPr>
              <a:t>Tipo de Canal (Analógico-Digital)</a:t>
            </a:r>
          </a:p>
          <a:p>
            <a:pPr marL="473075" indent="3175">
              <a:lnSpc>
                <a:spcPct val="91000"/>
              </a:lnSpc>
              <a:spcBef>
                <a:spcPct val="61000"/>
              </a:spcBef>
            </a:pPr>
            <a:r>
              <a:rPr lang="es-ES_tradnl" sz="2400" b="1" i="1">
                <a:solidFill>
                  <a:srgbClr val="003399"/>
                </a:solidFill>
                <a:latin typeface="Arial" charset="0"/>
              </a:rPr>
              <a:t>Velocidad de Transmisión (BPS)</a:t>
            </a:r>
          </a:p>
          <a:p>
            <a:pPr marL="473075" indent="3175">
              <a:lnSpc>
                <a:spcPct val="91000"/>
              </a:lnSpc>
              <a:spcBef>
                <a:spcPct val="61000"/>
              </a:spcBef>
            </a:pPr>
            <a:r>
              <a:rPr lang="es-ES_tradnl" sz="2400" b="1" i="1">
                <a:solidFill>
                  <a:srgbClr val="003399"/>
                </a:solidFill>
                <a:latin typeface="Arial" charset="0"/>
              </a:rPr>
              <a:t>Tipo de Línea de Transmisión (Cant de Hilos)</a:t>
            </a:r>
          </a:p>
          <a:p>
            <a:pPr marL="473075" indent="3175">
              <a:lnSpc>
                <a:spcPct val="91000"/>
              </a:lnSpc>
              <a:spcBef>
                <a:spcPct val="61000"/>
              </a:spcBef>
            </a:pPr>
            <a:r>
              <a:rPr lang="es-ES_tradnl" sz="2400" b="1" i="1">
                <a:solidFill>
                  <a:srgbClr val="003399"/>
                </a:solidFill>
                <a:latin typeface="Arial" charset="0"/>
              </a:rPr>
              <a:t>Modo de transmisión (Sincrónico/asincrónico)</a:t>
            </a:r>
          </a:p>
          <a:p>
            <a:pPr marL="473075" indent="3175">
              <a:lnSpc>
                <a:spcPct val="91000"/>
              </a:lnSpc>
              <a:spcBef>
                <a:spcPct val="61000"/>
              </a:spcBef>
            </a:pPr>
            <a:r>
              <a:rPr lang="es-ES_tradnl" sz="2400" b="1" i="1">
                <a:solidFill>
                  <a:srgbClr val="003399"/>
                </a:solidFill>
                <a:latin typeface="Arial" charset="0"/>
              </a:rPr>
              <a:t>Modo de Explotación (Semiduplex, duplex)</a:t>
            </a:r>
          </a:p>
          <a:p>
            <a:pPr marL="473075" indent="3175">
              <a:lnSpc>
                <a:spcPct val="91000"/>
              </a:lnSpc>
              <a:spcBef>
                <a:spcPct val="61000"/>
              </a:spcBef>
            </a:pPr>
            <a:r>
              <a:rPr lang="es-ES_tradnl" sz="2400" b="1" i="1">
                <a:solidFill>
                  <a:srgbClr val="003399"/>
                </a:solidFill>
                <a:latin typeface="Arial" charset="0"/>
              </a:rPr>
              <a:t>Tipo de Modulación 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382000" cy="1219200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  -Tipos</a:t>
            </a:r>
          </a:p>
        </p:txBody>
      </p:sp>
      <p:sp>
        <p:nvSpPr>
          <p:cNvPr id="354307" name="Freeform 3"/>
          <p:cNvSpPr>
            <a:spLocks/>
          </p:cNvSpPr>
          <p:nvPr/>
        </p:nvSpPr>
        <p:spPr bwMode="auto">
          <a:xfrm>
            <a:off x="1082675" y="1752600"/>
            <a:ext cx="88233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5" y="0"/>
              </a:cxn>
            </a:cxnLst>
            <a:rect l="0" t="0" r="r" b="b"/>
            <a:pathLst>
              <a:path w="5556" h="1">
                <a:moveTo>
                  <a:pt x="0" y="0"/>
                </a:moveTo>
                <a:lnTo>
                  <a:pt x="5555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2438400"/>
            <a:ext cx="6148388" cy="3943350"/>
          </a:xfrm>
          <a:solidFill>
            <a:srgbClr val="FF9900"/>
          </a:solidFill>
        </p:spPr>
        <p:txBody>
          <a:bodyPr wrap="none"/>
          <a:lstStyle/>
          <a:p>
            <a:pPr marL="206375" indent="-206375">
              <a:lnSpc>
                <a:spcPct val="91000"/>
              </a:lnSpc>
              <a:spcBef>
                <a:spcPct val="0"/>
              </a:spcBef>
              <a:defRPr/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Marcaje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De Radio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Ópticos (Fibra Óptica)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Satelitales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Red Eléctrica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Celular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382000" cy="1219200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  -Tipos (interfaces)</a:t>
            </a:r>
          </a:p>
        </p:txBody>
      </p:sp>
      <p:sp>
        <p:nvSpPr>
          <p:cNvPr id="384003" name="Freeform 1027"/>
          <p:cNvSpPr>
            <a:spLocks/>
          </p:cNvSpPr>
          <p:nvPr/>
        </p:nvSpPr>
        <p:spPr bwMode="auto">
          <a:xfrm>
            <a:off x="1082675" y="1752600"/>
            <a:ext cx="88233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5" y="0"/>
              </a:cxn>
            </a:cxnLst>
            <a:rect l="0" t="0" r="r" b="b"/>
            <a:pathLst>
              <a:path w="5556" h="1">
                <a:moveTo>
                  <a:pt x="0" y="0"/>
                </a:moveTo>
                <a:lnTo>
                  <a:pt x="5555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07" name="Rectangle 1031"/>
          <p:cNvSpPr>
            <a:spLocks noChangeArrowheads="1"/>
          </p:cNvSpPr>
          <p:nvPr/>
        </p:nvSpPr>
        <p:spPr bwMode="auto">
          <a:xfrm>
            <a:off x="4267200" y="3009900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5" name="Picture 1030" descr="pccardpeti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32766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09" name="Rectangle 1033"/>
          <p:cNvSpPr>
            <a:spLocks noChangeArrowheads="1"/>
          </p:cNvSpPr>
          <p:nvPr/>
        </p:nvSpPr>
        <p:spPr bwMode="auto">
          <a:xfrm>
            <a:off x="4267200" y="2971800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7" name="Picture 1032" descr="spmod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981200"/>
            <a:ext cx="31242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11" name="Rectangle 1035"/>
          <p:cNvSpPr>
            <a:spLocks noChangeArrowheads="1"/>
          </p:cNvSpPr>
          <p:nvPr/>
        </p:nvSpPr>
        <p:spPr bwMode="auto">
          <a:xfrm>
            <a:off x="4333875" y="2809875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9" name="Picture 1034" descr="modem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0574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13" name="Rectangle 1037"/>
          <p:cNvSpPr>
            <a:spLocks noChangeArrowheads="1"/>
          </p:cNvSpPr>
          <p:nvPr/>
        </p:nvSpPr>
        <p:spPr bwMode="auto">
          <a:xfrm>
            <a:off x="4260850" y="2962275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71" name="Picture 1036" descr="modemus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572000"/>
            <a:ext cx="2514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4015" name="Rectangle 1039"/>
          <p:cNvSpPr>
            <a:spLocks noChangeArrowheads="1"/>
          </p:cNvSpPr>
          <p:nvPr/>
        </p:nvSpPr>
        <p:spPr bwMode="auto">
          <a:xfrm>
            <a:off x="3562350" y="2593975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73" name="Picture 1038" descr="mt2mode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4714875"/>
            <a:ext cx="23860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0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09875" y="4643438"/>
            <a:ext cx="1600200" cy="16383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  <p:pic>
        <p:nvPicPr>
          <p:cNvPr id="15375" name="Picture 102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81563" y="4572000"/>
            <a:ext cx="2227262" cy="164306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62850" cy="1143000"/>
          </a:xfrm>
          <a:solidFill>
            <a:srgbClr val="FF9900"/>
          </a:solidFill>
        </p:spPr>
        <p:txBody>
          <a:bodyPr/>
          <a:lstStyle/>
          <a:p>
            <a:pPr>
              <a:defRPr/>
            </a:pP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 - </a:t>
            </a:r>
          </a:p>
        </p:txBody>
      </p:sp>
      <p:pic>
        <p:nvPicPr>
          <p:cNvPr id="16387" name="Picture 4" descr="F4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9296400" cy="4572000"/>
          </a:xfrm>
          <a:prstGeom prst="rect">
            <a:avLst/>
          </a:prstGeom>
          <a:solidFill>
            <a:srgbClr val="FF9900"/>
          </a:solidFill>
          <a:ln w="762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8305800" cy="1371600"/>
          </a:xfrm>
          <a:solidFill>
            <a:srgbClr val="FF9900"/>
          </a:solidFill>
        </p:spPr>
        <p:txBody>
          <a:bodyPr/>
          <a:lstStyle/>
          <a:p>
            <a:pPr>
              <a:defRPr/>
            </a:pPr>
            <a:r>
              <a:rPr lang="es-ES_tradnl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MODEM</a:t>
            </a:r>
            <a:br>
              <a:rPr lang="es-ES_tradnl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Uso en líneas telefónicas</a:t>
            </a:r>
          </a:p>
        </p:txBody>
      </p:sp>
      <p:pic>
        <p:nvPicPr>
          <p:cNvPr id="17411" name="Picture 3" descr="F4_5"/>
          <p:cNvPicPr>
            <a:picLocks noChangeAspect="1" noChangeArrowheads="1"/>
          </p:cNvPicPr>
          <p:nvPr/>
        </p:nvPicPr>
        <p:blipFill>
          <a:blip r:embed="rId2" cstate="print">
            <a:lum bright="-40000" contrast="64000"/>
          </a:blip>
          <a:srcRect/>
          <a:stretch>
            <a:fillRect/>
          </a:stretch>
        </p:blipFill>
        <p:spPr bwMode="auto">
          <a:xfrm>
            <a:off x="457200" y="1752600"/>
            <a:ext cx="9067800" cy="4495800"/>
          </a:xfrm>
          <a:prstGeom prst="rect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6"/>
            <a:ext cx="9906000" cy="2689225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          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28229" y="620688"/>
            <a:ext cx="9204325" cy="3096344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8293100" cy="1371600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TERMINAL UNIT – Modem Digital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358403" name="Freeform 3"/>
          <p:cNvSpPr>
            <a:spLocks/>
          </p:cNvSpPr>
          <p:nvPr/>
        </p:nvSpPr>
        <p:spPr bwMode="auto">
          <a:xfrm>
            <a:off x="609600" y="1752600"/>
            <a:ext cx="88233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5" y="0"/>
              </a:cxn>
            </a:cxnLst>
            <a:rect l="0" t="0" r="r" b="b"/>
            <a:pathLst>
              <a:path w="5556" h="1">
                <a:moveTo>
                  <a:pt x="0" y="0"/>
                </a:moveTo>
                <a:lnTo>
                  <a:pt x="5555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9372600" cy="3962400"/>
          </a:xfrm>
          <a:solidFill>
            <a:srgbClr val="FF9900"/>
          </a:solidFill>
        </p:spPr>
        <p:txBody>
          <a:bodyPr wrap="none"/>
          <a:lstStyle/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Unidad de Transmisión de Datos de Alta velocidad)</a:t>
            </a:r>
            <a:endParaRPr lang="es-ES_tradnl" sz="36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206375" indent="-206375">
              <a:lnSpc>
                <a:spcPct val="91000"/>
              </a:lnSpc>
              <a:spcBef>
                <a:spcPct val="0"/>
              </a:spcBef>
              <a:defRPr/>
            </a:pPr>
            <a:r>
              <a:rPr lang="es-ES_tradnl" sz="2400" b="1" i="1">
                <a:solidFill>
                  <a:schemeClr val="accent2"/>
                </a:solidFill>
                <a:latin typeface="Arial" charset="0"/>
              </a:rPr>
              <a:t>Para Líneas digitales con velocidades de 64 Kbps múltiplos </a:t>
            </a:r>
          </a:p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400" b="1" i="1">
                <a:solidFill>
                  <a:schemeClr val="accent2"/>
                </a:solidFill>
                <a:latin typeface="Arial" charset="0"/>
              </a:rPr>
              <a:t>   de 64 Kbps y enlaces de 2 Mbps. (ISDN)</a:t>
            </a:r>
          </a:p>
          <a:p>
            <a:pPr marL="206375" indent="-206375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Velocidad configurable por software </a:t>
            </a:r>
          </a:p>
          <a:p>
            <a:pPr marL="206375" indent="-206375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Operación síncrona o asíncrona. </a:t>
            </a:r>
          </a:p>
          <a:p>
            <a:pPr marL="206375" indent="-206375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Transparencia al protocolo del usuario. </a:t>
            </a:r>
          </a:p>
          <a:p>
            <a:pPr marL="206375" indent="-206375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Supervisión y mantenimiento centralizado hasta </a:t>
            </a:r>
          </a:p>
          <a:p>
            <a:pPr marL="206375" indent="-206375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  la interfaz del usuario.</a:t>
            </a:r>
          </a:p>
          <a:p>
            <a:pPr marL="206375" indent="-206375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s-ES_tradnl" sz="2400" b="1">
                <a:solidFill>
                  <a:schemeClr val="accent2"/>
                </a:solidFill>
                <a:latin typeface="Arial" charset="0"/>
              </a:rPr>
              <a:t>Limite de Transmisión                        5,5 KM </a:t>
            </a:r>
            <a:endParaRPr lang="es-ES_tradnl" sz="1800">
              <a:latin typeface="Arial" charset="0"/>
            </a:endParaRPr>
          </a:p>
        </p:txBody>
      </p:sp>
      <p:grpSp>
        <p:nvGrpSpPr>
          <p:cNvPr id="19461" name="Group 40"/>
          <p:cNvGrpSpPr>
            <a:grpSpLocks/>
          </p:cNvGrpSpPr>
          <p:nvPr/>
        </p:nvGrpSpPr>
        <p:grpSpPr bwMode="auto">
          <a:xfrm>
            <a:off x="4114800" y="3429000"/>
            <a:ext cx="5181600" cy="2438400"/>
            <a:chOff x="2400" y="2112"/>
            <a:chExt cx="3504" cy="1536"/>
          </a:xfrm>
        </p:grpSpPr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3888" y="2112"/>
              <a:ext cx="2016" cy="576"/>
              <a:chOff x="2226" y="3212"/>
              <a:chExt cx="2789" cy="776"/>
            </a:xfrm>
          </p:grpSpPr>
          <p:sp>
            <p:nvSpPr>
              <p:cNvPr id="358406" name="Freeform 6"/>
              <p:cNvSpPr>
                <a:spLocks/>
              </p:cNvSpPr>
              <p:nvPr/>
            </p:nvSpPr>
            <p:spPr bwMode="auto">
              <a:xfrm>
                <a:off x="2841" y="3667"/>
                <a:ext cx="2020" cy="268"/>
              </a:xfrm>
              <a:custGeom>
                <a:avLst/>
                <a:gdLst/>
                <a:ahLst/>
                <a:cxnLst>
                  <a:cxn ang="0">
                    <a:pos x="988" y="235"/>
                  </a:cxn>
                  <a:cxn ang="0">
                    <a:pos x="2018" y="206"/>
                  </a:cxn>
                  <a:cxn ang="0">
                    <a:pos x="2018" y="119"/>
                  </a:cxn>
                  <a:cxn ang="0">
                    <a:pos x="2018" y="119"/>
                  </a:cxn>
                  <a:cxn ang="0">
                    <a:pos x="2018" y="0"/>
                  </a:cxn>
                  <a:cxn ang="0">
                    <a:pos x="0" y="52"/>
                  </a:cxn>
                  <a:cxn ang="0">
                    <a:pos x="0" y="179"/>
                  </a:cxn>
                  <a:cxn ang="0">
                    <a:pos x="0" y="178"/>
                  </a:cxn>
                  <a:cxn ang="0">
                    <a:pos x="0" y="267"/>
                  </a:cxn>
                  <a:cxn ang="0">
                    <a:pos x="988" y="235"/>
                  </a:cxn>
                  <a:cxn ang="0">
                    <a:pos x="988" y="235"/>
                  </a:cxn>
                </a:cxnLst>
                <a:rect l="0" t="0" r="r" b="b"/>
                <a:pathLst>
                  <a:path w="2019" h="268">
                    <a:moveTo>
                      <a:pt x="988" y="235"/>
                    </a:moveTo>
                    <a:lnTo>
                      <a:pt x="2018" y="206"/>
                    </a:lnTo>
                    <a:lnTo>
                      <a:pt x="2018" y="119"/>
                    </a:lnTo>
                    <a:lnTo>
                      <a:pt x="2018" y="119"/>
                    </a:lnTo>
                    <a:lnTo>
                      <a:pt x="2018" y="0"/>
                    </a:lnTo>
                    <a:lnTo>
                      <a:pt x="0" y="52"/>
                    </a:lnTo>
                    <a:lnTo>
                      <a:pt x="0" y="179"/>
                    </a:lnTo>
                    <a:lnTo>
                      <a:pt x="0" y="178"/>
                    </a:lnTo>
                    <a:lnTo>
                      <a:pt x="0" y="267"/>
                    </a:lnTo>
                    <a:lnTo>
                      <a:pt x="988" y="235"/>
                    </a:lnTo>
                    <a:lnTo>
                      <a:pt x="988" y="235"/>
                    </a:lnTo>
                  </a:path>
                </a:pathLst>
              </a:custGeom>
              <a:solidFill>
                <a:srgbClr val="000000"/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07" name="Freeform 7"/>
              <p:cNvSpPr>
                <a:spLocks/>
              </p:cNvSpPr>
              <p:nvPr/>
            </p:nvSpPr>
            <p:spPr bwMode="auto">
              <a:xfrm>
                <a:off x="2226" y="3212"/>
                <a:ext cx="2789" cy="776"/>
              </a:xfrm>
              <a:custGeom>
                <a:avLst/>
                <a:gdLst/>
                <a:ahLst/>
                <a:cxnLst>
                  <a:cxn ang="0">
                    <a:pos x="2714" y="706"/>
                  </a:cxn>
                  <a:cxn ang="0">
                    <a:pos x="1602" y="739"/>
                  </a:cxn>
                  <a:cxn ang="0">
                    <a:pos x="1603" y="691"/>
                  </a:cxn>
                  <a:cxn ang="0">
                    <a:pos x="2633" y="662"/>
                  </a:cxn>
                  <a:cxn ang="0">
                    <a:pos x="2633" y="575"/>
                  </a:cxn>
                  <a:cxn ang="0">
                    <a:pos x="2633" y="575"/>
                  </a:cxn>
                  <a:cxn ang="0">
                    <a:pos x="2633" y="456"/>
                  </a:cxn>
                  <a:cxn ang="0">
                    <a:pos x="615" y="508"/>
                  </a:cxn>
                  <a:cxn ang="0">
                    <a:pos x="615" y="635"/>
                  </a:cxn>
                  <a:cxn ang="0">
                    <a:pos x="615" y="634"/>
                  </a:cxn>
                  <a:cxn ang="0">
                    <a:pos x="615" y="723"/>
                  </a:cxn>
                  <a:cxn ang="0">
                    <a:pos x="1603" y="691"/>
                  </a:cxn>
                  <a:cxn ang="0">
                    <a:pos x="1603" y="691"/>
                  </a:cxn>
                  <a:cxn ang="0">
                    <a:pos x="1603" y="739"/>
                  </a:cxn>
                  <a:cxn ang="0">
                    <a:pos x="1598" y="739"/>
                  </a:cxn>
                  <a:cxn ang="0">
                    <a:pos x="480" y="775"/>
                  </a:cxn>
                  <a:cxn ang="0">
                    <a:pos x="481" y="775"/>
                  </a:cxn>
                  <a:cxn ang="0">
                    <a:pos x="471" y="775"/>
                  </a:cxn>
                  <a:cxn ang="0">
                    <a:pos x="467" y="773"/>
                  </a:cxn>
                  <a:cxn ang="0">
                    <a:pos x="456" y="763"/>
                  </a:cxn>
                  <a:cxn ang="0">
                    <a:pos x="442" y="748"/>
                  </a:cxn>
                  <a:cxn ang="0">
                    <a:pos x="0" y="244"/>
                  </a:cxn>
                  <a:cxn ang="0">
                    <a:pos x="0" y="155"/>
                  </a:cxn>
                  <a:cxn ang="0">
                    <a:pos x="14" y="30"/>
                  </a:cxn>
                  <a:cxn ang="0">
                    <a:pos x="200" y="26"/>
                  </a:cxn>
                  <a:cxn ang="0">
                    <a:pos x="220" y="41"/>
                  </a:cxn>
                  <a:cxn ang="0">
                    <a:pos x="640" y="34"/>
                  </a:cxn>
                  <a:cxn ang="0">
                    <a:pos x="614" y="18"/>
                  </a:cxn>
                  <a:cxn ang="0">
                    <a:pos x="1211" y="10"/>
                  </a:cxn>
                  <a:cxn ang="0">
                    <a:pos x="1244" y="25"/>
                  </a:cxn>
                  <a:cxn ang="0">
                    <a:pos x="1550" y="19"/>
                  </a:cxn>
                  <a:cxn ang="0">
                    <a:pos x="1512" y="4"/>
                  </a:cxn>
                  <a:cxn ang="0">
                    <a:pos x="1680" y="0"/>
                  </a:cxn>
                  <a:cxn ang="0">
                    <a:pos x="2712" y="403"/>
                  </a:cxn>
                  <a:cxn ang="0">
                    <a:pos x="2722" y="407"/>
                  </a:cxn>
                  <a:cxn ang="0">
                    <a:pos x="2731" y="412"/>
                  </a:cxn>
                  <a:cxn ang="0">
                    <a:pos x="2739" y="418"/>
                  </a:cxn>
                  <a:cxn ang="0">
                    <a:pos x="2788" y="560"/>
                  </a:cxn>
                  <a:cxn ang="0">
                    <a:pos x="2786" y="563"/>
                  </a:cxn>
                  <a:cxn ang="0">
                    <a:pos x="2785" y="568"/>
                  </a:cxn>
                  <a:cxn ang="0">
                    <a:pos x="2735" y="687"/>
                  </a:cxn>
                  <a:cxn ang="0">
                    <a:pos x="2728" y="697"/>
                  </a:cxn>
                  <a:cxn ang="0">
                    <a:pos x="2722" y="701"/>
                  </a:cxn>
                  <a:cxn ang="0">
                    <a:pos x="2714" y="706"/>
                  </a:cxn>
                  <a:cxn ang="0">
                    <a:pos x="2714" y="706"/>
                  </a:cxn>
                </a:cxnLst>
                <a:rect l="0" t="0" r="r" b="b"/>
                <a:pathLst>
                  <a:path w="2789" h="776">
                    <a:moveTo>
                      <a:pt x="2714" y="706"/>
                    </a:moveTo>
                    <a:lnTo>
                      <a:pt x="1602" y="739"/>
                    </a:lnTo>
                    <a:lnTo>
                      <a:pt x="1603" y="691"/>
                    </a:lnTo>
                    <a:lnTo>
                      <a:pt x="2633" y="662"/>
                    </a:lnTo>
                    <a:lnTo>
                      <a:pt x="2633" y="575"/>
                    </a:lnTo>
                    <a:lnTo>
                      <a:pt x="2633" y="575"/>
                    </a:lnTo>
                    <a:lnTo>
                      <a:pt x="2633" y="456"/>
                    </a:lnTo>
                    <a:lnTo>
                      <a:pt x="615" y="508"/>
                    </a:lnTo>
                    <a:lnTo>
                      <a:pt x="615" y="635"/>
                    </a:lnTo>
                    <a:lnTo>
                      <a:pt x="615" y="634"/>
                    </a:lnTo>
                    <a:lnTo>
                      <a:pt x="615" y="723"/>
                    </a:lnTo>
                    <a:lnTo>
                      <a:pt x="1603" y="691"/>
                    </a:lnTo>
                    <a:lnTo>
                      <a:pt x="1603" y="691"/>
                    </a:lnTo>
                    <a:lnTo>
                      <a:pt x="1603" y="739"/>
                    </a:lnTo>
                    <a:lnTo>
                      <a:pt x="1598" y="739"/>
                    </a:lnTo>
                    <a:lnTo>
                      <a:pt x="480" y="775"/>
                    </a:lnTo>
                    <a:lnTo>
                      <a:pt x="481" y="775"/>
                    </a:lnTo>
                    <a:lnTo>
                      <a:pt x="471" y="775"/>
                    </a:lnTo>
                    <a:lnTo>
                      <a:pt x="467" y="773"/>
                    </a:lnTo>
                    <a:lnTo>
                      <a:pt x="456" y="763"/>
                    </a:lnTo>
                    <a:lnTo>
                      <a:pt x="442" y="748"/>
                    </a:lnTo>
                    <a:lnTo>
                      <a:pt x="0" y="244"/>
                    </a:lnTo>
                    <a:lnTo>
                      <a:pt x="0" y="155"/>
                    </a:lnTo>
                    <a:lnTo>
                      <a:pt x="14" y="30"/>
                    </a:lnTo>
                    <a:lnTo>
                      <a:pt x="200" y="26"/>
                    </a:lnTo>
                    <a:lnTo>
                      <a:pt x="220" y="41"/>
                    </a:lnTo>
                    <a:lnTo>
                      <a:pt x="640" y="34"/>
                    </a:lnTo>
                    <a:lnTo>
                      <a:pt x="614" y="18"/>
                    </a:lnTo>
                    <a:lnTo>
                      <a:pt x="1211" y="10"/>
                    </a:lnTo>
                    <a:lnTo>
                      <a:pt x="1244" y="25"/>
                    </a:lnTo>
                    <a:lnTo>
                      <a:pt x="1550" y="19"/>
                    </a:lnTo>
                    <a:lnTo>
                      <a:pt x="1512" y="4"/>
                    </a:lnTo>
                    <a:lnTo>
                      <a:pt x="1680" y="0"/>
                    </a:lnTo>
                    <a:lnTo>
                      <a:pt x="2712" y="403"/>
                    </a:lnTo>
                    <a:lnTo>
                      <a:pt x="2722" y="407"/>
                    </a:lnTo>
                    <a:lnTo>
                      <a:pt x="2731" y="412"/>
                    </a:lnTo>
                    <a:lnTo>
                      <a:pt x="2739" y="418"/>
                    </a:lnTo>
                    <a:lnTo>
                      <a:pt x="2788" y="560"/>
                    </a:lnTo>
                    <a:lnTo>
                      <a:pt x="2786" y="563"/>
                    </a:lnTo>
                    <a:lnTo>
                      <a:pt x="2785" y="568"/>
                    </a:lnTo>
                    <a:lnTo>
                      <a:pt x="2735" y="687"/>
                    </a:lnTo>
                    <a:lnTo>
                      <a:pt x="2728" y="697"/>
                    </a:lnTo>
                    <a:lnTo>
                      <a:pt x="2722" y="701"/>
                    </a:lnTo>
                    <a:lnTo>
                      <a:pt x="2714" y="706"/>
                    </a:lnTo>
                    <a:lnTo>
                      <a:pt x="2714" y="706"/>
                    </a:lnTo>
                  </a:path>
                </a:pathLst>
              </a:custGeom>
              <a:solidFill>
                <a:srgbClr val="AAAAAA"/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08" name="Line 8"/>
              <p:cNvSpPr>
                <a:spLocks noChangeShapeType="1"/>
              </p:cNvSpPr>
              <p:nvPr/>
            </p:nvSpPr>
            <p:spPr bwMode="auto">
              <a:xfrm>
                <a:off x="2227" y="3364"/>
                <a:ext cx="453" cy="482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09" name="Line 9"/>
              <p:cNvSpPr>
                <a:spLocks noChangeShapeType="1"/>
              </p:cNvSpPr>
              <p:nvPr/>
            </p:nvSpPr>
            <p:spPr bwMode="auto">
              <a:xfrm>
                <a:off x="2242" y="3242"/>
                <a:ext cx="505" cy="434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0" name="Freeform 10"/>
              <p:cNvSpPr>
                <a:spLocks/>
              </p:cNvSpPr>
              <p:nvPr/>
            </p:nvSpPr>
            <p:spPr bwMode="auto">
              <a:xfrm>
                <a:off x="2447" y="3246"/>
                <a:ext cx="956" cy="35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22" y="353"/>
                  </a:cxn>
                  <a:cxn ang="0">
                    <a:pos x="955" y="342"/>
                  </a:cxn>
                  <a:cxn ang="0">
                    <a:pos x="418" y="0"/>
                  </a:cxn>
                </a:cxnLst>
                <a:rect l="0" t="0" r="r" b="b"/>
                <a:pathLst>
                  <a:path w="956" h="354">
                    <a:moveTo>
                      <a:pt x="0" y="7"/>
                    </a:moveTo>
                    <a:lnTo>
                      <a:pt x="422" y="353"/>
                    </a:lnTo>
                    <a:lnTo>
                      <a:pt x="955" y="342"/>
                    </a:lnTo>
                    <a:lnTo>
                      <a:pt x="418" y="0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1" name="Freeform 11"/>
              <p:cNvSpPr>
                <a:spLocks/>
              </p:cNvSpPr>
              <p:nvPr/>
            </p:nvSpPr>
            <p:spPr bwMode="auto">
              <a:xfrm>
                <a:off x="3472" y="3230"/>
                <a:ext cx="1078" cy="34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85" y="338"/>
                  </a:cxn>
                  <a:cxn ang="0">
                    <a:pos x="1077" y="329"/>
                  </a:cxn>
                  <a:cxn ang="0">
                    <a:pos x="304" y="0"/>
                  </a:cxn>
                </a:cxnLst>
                <a:rect l="0" t="0" r="r" b="b"/>
                <a:pathLst>
                  <a:path w="1078" h="339">
                    <a:moveTo>
                      <a:pt x="0" y="7"/>
                    </a:moveTo>
                    <a:lnTo>
                      <a:pt x="685" y="338"/>
                    </a:lnTo>
                    <a:lnTo>
                      <a:pt x="1077" y="329"/>
                    </a:lnTo>
                    <a:lnTo>
                      <a:pt x="304" y="0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2" name="Line 12"/>
              <p:cNvSpPr>
                <a:spLocks noChangeShapeType="1"/>
              </p:cNvSpPr>
              <p:nvPr/>
            </p:nvSpPr>
            <p:spPr bwMode="auto">
              <a:xfrm flipH="1">
                <a:off x="2680" y="3675"/>
                <a:ext cx="67" cy="17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3" name="Line 13"/>
              <p:cNvSpPr>
                <a:spLocks noChangeShapeType="1"/>
              </p:cNvSpPr>
              <p:nvPr/>
            </p:nvSpPr>
            <p:spPr bwMode="auto">
              <a:xfrm flipV="1">
                <a:off x="2680" y="3843"/>
                <a:ext cx="162" cy="4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4" name="Freeform 14"/>
              <p:cNvSpPr>
                <a:spLocks/>
              </p:cNvSpPr>
              <p:nvPr/>
            </p:nvSpPr>
            <p:spPr bwMode="auto">
              <a:xfrm>
                <a:off x="4861" y="3775"/>
                <a:ext cx="154" cy="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54" y="0"/>
                  </a:cxn>
                  <a:cxn ang="0">
                    <a:pos x="152" y="4"/>
                  </a:cxn>
                </a:cxnLst>
                <a:rect l="0" t="0" r="r" b="b"/>
                <a:pathLst>
                  <a:path w="155" h="8">
                    <a:moveTo>
                      <a:pt x="0" y="7"/>
                    </a:moveTo>
                    <a:lnTo>
                      <a:pt x="154" y="0"/>
                    </a:lnTo>
                    <a:lnTo>
                      <a:pt x="152" y="4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5" name="Freeform 15"/>
              <p:cNvSpPr>
                <a:spLocks/>
              </p:cNvSpPr>
              <p:nvPr/>
            </p:nvSpPr>
            <p:spPr bwMode="auto">
              <a:xfrm>
                <a:off x="2749" y="3616"/>
                <a:ext cx="2216" cy="62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2141" y="0"/>
                  </a:cxn>
                  <a:cxn ang="0">
                    <a:pos x="2165" y="1"/>
                  </a:cxn>
                  <a:cxn ang="0">
                    <a:pos x="2181" y="3"/>
                  </a:cxn>
                  <a:cxn ang="0">
                    <a:pos x="2197" y="6"/>
                  </a:cxn>
                  <a:cxn ang="0">
                    <a:pos x="2214" y="12"/>
                  </a:cxn>
                </a:cxnLst>
                <a:rect l="0" t="0" r="r" b="b"/>
                <a:pathLst>
                  <a:path w="2215" h="62">
                    <a:moveTo>
                      <a:pt x="0" y="61"/>
                    </a:moveTo>
                    <a:lnTo>
                      <a:pt x="2141" y="0"/>
                    </a:lnTo>
                    <a:lnTo>
                      <a:pt x="2165" y="1"/>
                    </a:lnTo>
                    <a:lnTo>
                      <a:pt x="2181" y="3"/>
                    </a:lnTo>
                    <a:lnTo>
                      <a:pt x="2197" y="6"/>
                    </a:lnTo>
                    <a:lnTo>
                      <a:pt x="2214" y="12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6" name="Line 16"/>
              <p:cNvSpPr>
                <a:spLocks noChangeShapeType="1"/>
              </p:cNvSpPr>
              <p:nvPr/>
            </p:nvSpPr>
            <p:spPr bwMode="auto">
              <a:xfrm>
                <a:off x="2680" y="3847"/>
                <a:ext cx="25" cy="140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7" name="Oval 17"/>
              <p:cNvSpPr>
                <a:spLocks noChangeArrowheads="1"/>
              </p:cNvSpPr>
              <p:nvPr/>
            </p:nvSpPr>
            <p:spPr bwMode="auto">
              <a:xfrm flipV="1">
                <a:off x="3493" y="3806"/>
                <a:ext cx="101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8" name="Oval 18"/>
              <p:cNvSpPr>
                <a:spLocks noChangeArrowheads="1"/>
              </p:cNvSpPr>
              <p:nvPr/>
            </p:nvSpPr>
            <p:spPr bwMode="auto">
              <a:xfrm flipV="1">
                <a:off x="2879" y="3826"/>
                <a:ext cx="101" cy="5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19" name="Oval 19"/>
              <p:cNvSpPr>
                <a:spLocks noChangeArrowheads="1"/>
              </p:cNvSpPr>
              <p:nvPr/>
            </p:nvSpPr>
            <p:spPr bwMode="auto">
              <a:xfrm flipV="1">
                <a:off x="3084" y="3820"/>
                <a:ext cx="101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0" name="Oval 20"/>
              <p:cNvSpPr>
                <a:spLocks noChangeArrowheads="1"/>
              </p:cNvSpPr>
              <p:nvPr/>
            </p:nvSpPr>
            <p:spPr bwMode="auto">
              <a:xfrm flipV="1">
                <a:off x="3288" y="3813"/>
                <a:ext cx="102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1" name="Oval 21"/>
              <p:cNvSpPr>
                <a:spLocks noChangeArrowheads="1"/>
              </p:cNvSpPr>
              <p:nvPr/>
            </p:nvSpPr>
            <p:spPr bwMode="auto">
              <a:xfrm flipV="1">
                <a:off x="3698" y="3799"/>
                <a:ext cx="101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2" name="Oval 22"/>
              <p:cNvSpPr>
                <a:spLocks noChangeArrowheads="1"/>
              </p:cNvSpPr>
              <p:nvPr/>
            </p:nvSpPr>
            <p:spPr bwMode="auto">
              <a:xfrm flipV="1">
                <a:off x="3900" y="3793"/>
                <a:ext cx="102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3" name="Oval 23"/>
              <p:cNvSpPr>
                <a:spLocks noChangeArrowheads="1"/>
              </p:cNvSpPr>
              <p:nvPr/>
            </p:nvSpPr>
            <p:spPr bwMode="auto">
              <a:xfrm flipV="1">
                <a:off x="4105" y="3787"/>
                <a:ext cx="101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4" name="Oval 24"/>
              <p:cNvSpPr>
                <a:spLocks noChangeArrowheads="1"/>
              </p:cNvSpPr>
              <p:nvPr/>
            </p:nvSpPr>
            <p:spPr bwMode="auto">
              <a:xfrm flipV="1">
                <a:off x="4310" y="3781"/>
                <a:ext cx="101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5" name="Freeform 25"/>
              <p:cNvSpPr>
                <a:spLocks/>
              </p:cNvSpPr>
              <p:nvPr/>
            </p:nvSpPr>
            <p:spPr bwMode="auto">
              <a:xfrm>
                <a:off x="2226" y="3212"/>
                <a:ext cx="2789" cy="776"/>
              </a:xfrm>
              <a:custGeom>
                <a:avLst/>
                <a:gdLst/>
                <a:ahLst/>
                <a:cxnLst>
                  <a:cxn ang="0">
                    <a:pos x="1598" y="739"/>
                  </a:cxn>
                  <a:cxn ang="0">
                    <a:pos x="480" y="775"/>
                  </a:cxn>
                  <a:cxn ang="0">
                    <a:pos x="481" y="775"/>
                  </a:cxn>
                  <a:cxn ang="0">
                    <a:pos x="471" y="775"/>
                  </a:cxn>
                  <a:cxn ang="0">
                    <a:pos x="467" y="773"/>
                  </a:cxn>
                  <a:cxn ang="0">
                    <a:pos x="456" y="763"/>
                  </a:cxn>
                  <a:cxn ang="0">
                    <a:pos x="442" y="748"/>
                  </a:cxn>
                  <a:cxn ang="0">
                    <a:pos x="0" y="244"/>
                  </a:cxn>
                  <a:cxn ang="0">
                    <a:pos x="0" y="155"/>
                  </a:cxn>
                  <a:cxn ang="0">
                    <a:pos x="14" y="30"/>
                  </a:cxn>
                  <a:cxn ang="0">
                    <a:pos x="200" y="26"/>
                  </a:cxn>
                  <a:cxn ang="0">
                    <a:pos x="220" y="41"/>
                  </a:cxn>
                  <a:cxn ang="0">
                    <a:pos x="640" y="34"/>
                  </a:cxn>
                  <a:cxn ang="0">
                    <a:pos x="614" y="18"/>
                  </a:cxn>
                  <a:cxn ang="0">
                    <a:pos x="1211" y="10"/>
                  </a:cxn>
                  <a:cxn ang="0">
                    <a:pos x="1244" y="25"/>
                  </a:cxn>
                  <a:cxn ang="0">
                    <a:pos x="1550" y="19"/>
                  </a:cxn>
                  <a:cxn ang="0">
                    <a:pos x="1512" y="4"/>
                  </a:cxn>
                  <a:cxn ang="0">
                    <a:pos x="1680" y="0"/>
                  </a:cxn>
                  <a:cxn ang="0">
                    <a:pos x="2712" y="403"/>
                  </a:cxn>
                  <a:cxn ang="0">
                    <a:pos x="2722" y="407"/>
                  </a:cxn>
                  <a:cxn ang="0">
                    <a:pos x="2731" y="412"/>
                  </a:cxn>
                  <a:cxn ang="0">
                    <a:pos x="2739" y="418"/>
                  </a:cxn>
                  <a:cxn ang="0">
                    <a:pos x="2788" y="560"/>
                  </a:cxn>
                  <a:cxn ang="0">
                    <a:pos x="2786" y="563"/>
                  </a:cxn>
                  <a:cxn ang="0">
                    <a:pos x="2785" y="568"/>
                  </a:cxn>
                  <a:cxn ang="0">
                    <a:pos x="2735" y="687"/>
                  </a:cxn>
                  <a:cxn ang="0">
                    <a:pos x="2728" y="697"/>
                  </a:cxn>
                  <a:cxn ang="0">
                    <a:pos x="2722" y="701"/>
                  </a:cxn>
                  <a:cxn ang="0">
                    <a:pos x="2714" y="706"/>
                  </a:cxn>
                  <a:cxn ang="0">
                    <a:pos x="2714" y="706"/>
                  </a:cxn>
                  <a:cxn ang="0">
                    <a:pos x="1603" y="738"/>
                  </a:cxn>
                </a:cxnLst>
                <a:rect l="0" t="0" r="r" b="b"/>
                <a:pathLst>
                  <a:path w="2789" h="776">
                    <a:moveTo>
                      <a:pt x="1598" y="739"/>
                    </a:moveTo>
                    <a:lnTo>
                      <a:pt x="480" y="775"/>
                    </a:lnTo>
                    <a:lnTo>
                      <a:pt x="481" y="775"/>
                    </a:lnTo>
                    <a:lnTo>
                      <a:pt x="471" y="775"/>
                    </a:lnTo>
                    <a:lnTo>
                      <a:pt x="467" y="773"/>
                    </a:lnTo>
                    <a:lnTo>
                      <a:pt x="456" y="763"/>
                    </a:lnTo>
                    <a:lnTo>
                      <a:pt x="442" y="748"/>
                    </a:lnTo>
                    <a:lnTo>
                      <a:pt x="0" y="244"/>
                    </a:lnTo>
                    <a:lnTo>
                      <a:pt x="0" y="155"/>
                    </a:lnTo>
                    <a:lnTo>
                      <a:pt x="14" y="30"/>
                    </a:lnTo>
                    <a:lnTo>
                      <a:pt x="200" y="26"/>
                    </a:lnTo>
                    <a:lnTo>
                      <a:pt x="220" y="41"/>
                    </a:lnTo>
                    <a:lnTo>
                      <a:pt x="640" y="34"/>
                    </a:lnTo>
                    <a:lnTo>
                      <a:pt x="614" y="18"/>
                    </a:lnTo>
                    <a:lnTo>
                      <a:pt x="1211" y="10"/>
                    </a:lnTo>
                    <a:lnTo>
                      <a:pt x="1244" y="25"/>
                    </a:lnTo>
                    <a:lnTo>
                      <a:pt x="1550" y="19"/>
                    </a:lnTo>
                    <a:lnTo>
                      <a:pt x="1512" y="4"/>
                    </a:lnTo>
                    <a:lnTo>
                      <a:pt x="1680" y="0"/>
                    </a:lnTo>
                    <a:lnTo>
                      <a:pt x="2712" y="403"/>
                    </a:lnTo>
                    <a:lnTo>
                      <a:pt x="2722" y="407"/>
                    </a:lnTo>
                    <a:lnTo>
                      <a:pt x="2731" y="412"/>
                    </a:lnTo>
                    <a:lnTo>
                      <a:pt x="2739" y="418"/>
                    </a:lnTo>
                    <a:lnTo>
                      <a:pt x="2788" y="560"/>
                    </a:lnTo>
                    <a:lnTo>
                      <a:pt x="2786" y="563"/>
                    </a:lnTo>
                    <a:lnTo>
                      <a:pt x="2785" y="568"/>
                    </a:lnTo>
                    <a:lnTo>
                      <a:pt x="2735" y="687"/>
                    </a:lnTo>
                    <a:lnTo>
                      <a:pt x="2728" y="697"/>
                    </a:lnTo>
                    <a:lnTo>
                      <a:pt x="2722" y="701"/>
                    </a:lnTo>
                    <a:lnTo>
                      <a:pt x="2714" y="706"/>
                    </a:lnTo>
                    <a:lnTo>
                      <a:pt x="2714" y="706"/>
                    </a:lnTo>
                    <a:lnTo>
                      <a:pt x="1603" y="738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6" name="Line 26"/>
              <p:cNvSpPr>
                <a:spLocks noChangeShapeType="1"/>
              </p:cNvSpPr>
              <p:nvPr/>
            </p:nvSpPr>
            <p:spPr bwMode="auto">
              <a:xfrm flipH="1">
                <a:off x="3824" y="3952"/>
                <a:ext cx="4" cy="0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7" name="Freeform 27"/>
              <p:cNvSpPr>
                <a:spLocks/>
              </p:cNvSpPr>
              <p:nvPr/>
            </p:nvSpPr>
            <p:spPr bwMode="auto">
              <a:xfrm>
                <a:off x="4550" y="3767"/>
                <a:ext cx="100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0" y="3"/>
                  </a:cxn>
                  <a:cxn ang="0">
                    <a:pos x="93" y="0"/>
                  </a:cxn>
                  <a:cxn ang="0">
                    <a:pos x="99" y="64"/>
                  </a:cxn>
                  <a:cxn ang="0">
                    <a:pos x="8" y="67"/>
                  </a:cxn>
                </a:cxnLst>
                <a:rect l="0" t="0" r="r" b="b"/>
                <a:pathLst>
                  <a:path w="100" h="68">
                    <a:moveTo>
                      <a:pt x="8" y="67"/>
                    </a:moveTo>
                    <a:lnTo>
                      <a:pt x="0" y="3"/>
                    </a:lnTo>
                    <a:lnTo>
                      <a:pt x="93" y="0"/>
                    </a:lnTo>
                    <a:lnTo>
                      <a:pt x="99" y="64"/>
                    </a:lnTo>
                    <a:lnTo>
                      <a:pt x="8" y="67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8" name="Freeform 28"/>
              <p:cNvSpPr>
                <a:spLocks/>
              </p:cNvSpPr>
              <p:nvPr/>
            </p:nvSpPr>
            <p:spPr bwMode="auto">
              <a:xfrm>
                <a:off x="4685" y="3762"/>
                <a:ext cx="95" cy="69"/>
              </a:xfrm>
              <a:custGeom>
                <a:avLst/>
                <a:gdLst/>
                <a:ahLst/>
                <a:cxnLst>
                  <a:cxn ang="0">
                    <a:pos x="6" y="67"/>
                  </a:cxn>
                  <a:cxn ang="0">
                    <a:pos x="0" y="3"/>
                  </a:cxn>
                  <a:cxn ang="0">
                    <a:pos x="86" y="0"/>
                  </a:cxn>
                  <a:cxn ang="0">
                    <a:pos x="93" y="64"/>
                  </a:cxn>
                  <a:cxn ang="0">
                    <a:pos x="6" y="67"/>
                  </a:cxn>
                </a:cxnLst>
                <a:rect l="0" t="0" r="r" b="b"/>
                <a:pathLst>
                  <a:path w="94" h="68">
                    <a:moveTo>
                      <a:pt x="6" y="67"/>
                    </a:moveTo>
                    <a:lnTo>
                      <a:pt x="0" y="3"/>
                    </a:lnTo>
                    <a:lnTo>
                      <a:pt x="86" y="0"/>
                    </a:lnTo>
                    <a:lnTo>
                      <a:pt x="93" y="64"/>
                    </a:lnTo>
                    <a:lnTo>
                      <a:pt x="6" y="67"/>
                    </a:lnTo>
                  </a:path>
                </a:pathLst>
              </a:custGeom>
              <a:noFill/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29" name="Freeform 29"/>
              <p:cNvSpPr>
                <a:spLocks/>
              </p:cNvSpPr>
              <p:nvPr/>
            </p:nvSpPr>
            <p:spPr bwMode="auto">
              <a:xfrm>
                <a:off x="4550" y="3767"/>
                <a:ext cx="100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0" y="3"/>
                  </a:cxn>
                  <a:cxn ang="0">
                    <a:pos x="93" y="0"/>
                  </a:cxn>
                  <a:cxn ang="0">
                    <a:pos x="99" y="64"/>
                  </a:cxn>
                  <a:cxn ang="0">
                    <a:pos x="8" y="67"/>
                  </a:cxn>
                </a:cxnLst>
                <a:rect l="0" t="0" r="r" b="b"/>
                <a:pathLst>
                  <a:path w="100" h="68">
                    <a:moveTo>
                      <a:pt x="8" y="67"/>
                    </a:moveTo>
                    <a:lnTo>
                      <a:pt x="0" y="3"/>
                    </a:lnTo>
                    <a:lnTo>
                      <a:pt x="93" y="0"/>
                    </a:lnTo>
                    <a:lnTo>
                      <a:pt x="99" y="64"/>
                    </a:lnTo>
                    <a:lnTo>
                      <a:pt x="8" y="67"/>
                    </a:lnTo>
                  </a:path>
                </a:pathLst>
              </a:custGeom>
              <a:solidFill>
                <a:srgbClr val="FFFFFF"/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0" name="Freeform 30"/>
              <p:cNvSpPr>
                <a:spLocks/>
              </p:cNvSpPr>
              <p:nvPr/>
            </p:nvSpPr>
            <p:spPr bwMode="auto">
              <a:xfrm>
                <a:off x="4685" y="3762"/>
                <a:ext cx="95" cy="69"/>
              </a:xfrm>
              <a:custGeom>
                <a:avLst/>
                <a:gdLst/>
                <a:ahLst/>
                <a:cxnLst>
                  <a:cxn ang="0">
                    <a:pos x="6" y="67"/>
                  </a:cxn>
                  <a:cxn ang="0">
                    <a:pos x="0" y="3"/>
                  </a:cxn>
                  <a:cxn ang="0">
                    <a:pos x="86" y="0"/>
                  </a:cxn>
                  <a:cxn ang="0">
                    <a:pos x="93" y="64"/>
                  </a:cxn>
                  <a:cxn ang="0">
                    <a:pos x="6" y="67"/>
                  </a:cxn>
                </a:cxnLst>
                <a:rect l="0" t="0" r="r" b="b"/>
                <a:pathLst>
                  <a:path w="94" h="68">
                    <a:moveTo>
                      <a:pt x="6" y="67"/>
                    </a:moveTo>
                    <a:lnTo>
                      <a:pt x="0" y="3"/>
                    </a:lnTo>
                    <a:lnTo>
                      <a:pt x="86" y="0"/>
                    </a:lnTo>
                    <a:lnTo>
                      <a:pt x="93" y="64"/>
                    </a:lnTo>
                    <a:lnTo>
                      <a:pt x="6" y="67"/>
                    </a:lnTo>
                  </a:path>
                </a:pathLst>
              </a:custGeom>
              <a:solidFill>
                <a:srgbClr val="FFFFFF"/>
              </a:solidFill>
              <a:ln w="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1" name="Oval 31"/>
              <p:cNvSpPr>
                <a:spLocks noChangeArrowheads="1"/>
              </p:cNvSpPr>
              <p:nvPr/>
            </p:nvSpPr>
            <p:spPr bwMode="auto">
              <a:xfrm flipV="1">
                <a:off x="2879" y="3826"/>
                <a:ext cx="101" cy="59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2" name="Oval 32"/>
              <p:cNvSpPr>
                <a:spLocks noChangeArrowheads="1"/>
              </p:cNvSpPr>
              <p:nvPr/>
            </p:nvSpPr>
            <p:spPr bwMode="auto">
              <a:xfrm flipV="1">
                <a:off x="3084" y="3820"/>
                <a:ext cx="101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3" name="Oval 33"/>
              <p:cNvSpPr>
                <a:spLocks noChangeArrowheads="1"/>
              </p:cNvSpPr>
              <p:nvPr/>
            </p:nvSpPr>
            <p:spPr bwMode="auto">
              <a:xfrm flipV="1">
                <a:off x="3288" y="3813"/>
                <a:ext cx="102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4" name="Oval 34"/>
              <p:cNvSpPr>
                <a:spLocks noChangeArrowheads="1"/>
              </p:cNvSpPr>
              <p:nvPr/>
            </p:nvSpPr>
            <p:spPr bwMode="auto">
              <a:xfrm flipV="1">
                <a:off x="3493" y="3806"/>
                <a:ext cx="101" cy="5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5" name="Oval 35"/>
              <p:cNvSpPr>
                <a:spLocks noChangeArrowheads="1"/>
              </p:cNvSpPr>
              <p:nvPr/>
            </p:nvSpPr>
            <p:spPr bwMode="auto">
              <a:xfrm flipV="1">
                <a:off x="3698" y="3799"/>
                <a:ext cx="101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6" name="Oval 36"/>
              <p:cNvSpPr>
                <a:spLocks noChangeArrowheads="1"/>
              </p:cNvSpPr>
              <p:nvPr/>
            </p:nvSpPr>
            <p:spPr bwMode="auto">
              <a:xfrm flipV="1">
                <a:off x="3900" y="3793"/>
                <a:ext cx="102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7" name="Oval 37"/>
              <p:cNvSpPr>
                <a:spLocks noChangeArrowheads="1"/>
              </p:cNvSpPr>
              <p:nvPr/>
            </p:nvSpPr>
            <p:spPr bwMode="auto">
              <a:xfrm flipV="1">
                <a:off x="4105" y="3787"/>
                <a:ext cx="101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8438" name="Oval 38"/>
              <p:cNvSpPr>
                <a:spLocks noChangeArrowheads="1"/>
              </p:cNvSpPr>
              <p:nvPr/>
            </p:nvSpPr>
            <p:spPr bwMode="auto">
              <a:xfrm flipV="1">
                <a:off x="4310" y="3781"/>
                <a:ext cx="101" cy="58"/>
              </a:xfrm>
              <a:prstGeom prst="ellips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463" name="AutoShape 39"/>
            <p:cNvSpPr>
              <a:spLocks noChangeArrowheads="1"/>
            </p:cNvSpPr>
            <p:nvPr/>
          </p:nvSpPr>
          <p:spPr bwMode="auto">
            <a:xfrm>
              <a:off x="2400" y="3456"/>
              <a:ext cx="936" cy="192"/>
            </a:xfrm>
            <a:prstGeom prst="rightArrow">
              <a:avLst>
                <a:gd name="adj1" fmla="val 50000"/>
                <a:gd name="adj2" fmla="val 121875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sz="4400" b="0" i="0">
                <a:solidFill>
                  <a:srgbClr val="CC0066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988300" cy="990600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TERMINAL UNIT – Cablemodem ADSL</a:t>
            </a:r>
            <a:b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s-ES_tradnl" sz="3200" b="1" i="1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80931" name="Freeform 3"/>
          <p:cNvSpPr>
            <a:spLocks/>
          </p:cNvSpPr>
          <p:nvPr/>
        </p:nvSpPr>
        <p:spPr bwMode="auto">
          <a:xfrm>
            <a:off x="577850" y="1447800"/>
            <a:ext cx="88233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5" y="0"/>
              </a:cxn>
            </a:cxnLst>
            <a:rect l="0" t="0" r="r" b="b"/>
            <a:pathLst>
              <a:path w="5556" h="1">
                <a:moveTo>
                  <a:pt x="0" y="0"/>
                </a:moveTo>
                <a:lnTo>
                  <a:pt x="5555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7650" y="1524000"/>
            <a:ext cx="9163050" cy="3505200"/>
          </a:xfrm>
        </p:spPr>
        <p:txBody>
          <a:bodyPr wrap="none"/>
          <a:lstStyle/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40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endParaRPr lang="es-ES_tradnl" sz="2800" i="1">
              <a:latin typeface="Arial" charset="0"/>
            </a:endParaRPr>
          </a:p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endParaRPr lang="es-ES_tradnl" sz="2800" i="1">
              <a:latin typeface="Arial" charset="0"/>
            </a:endParaRP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defRPr/>
            </a:pPr>
            <a:endParaRPr lang="es-ES_tradnl" sz="2000">
              <a:latin typeface="Arial" charset="0"/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304800" y="1600200"/>
          <a:ext cx="9220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Imagen de mapa de bits" r:id="rId3" imgW="3899100" imgH="2013053" progId="PBrush">
                  <p:embed/>
                </p:oleObj>
              </mc:Choice>
              <mc:Fallback>
                <p:oleObj name="Imagen de mapa de bits" r:id="rId3" imgW="3899100" imgH="2013053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9220200" cy="4648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188913"/>
            <a:ext cx="8929687" cy="936625"/>
          </a:xfrm>
          <a:solidFill>
            <a:srgbClr val="FF9900"/>
          </a:solidFill>
        </p:spPr>
        <p:txBody>
          <a:bodyPr wrap="none" anchor="t"/>
          <a:lstStyle/>
          <a:p>
            <a:pPr>
              <a:defRPr/>
            </a:pPr>
            <a: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TERMINAL UNIT – Cablemodem ADSL</a:t>
            </a:r>
            <a:b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s-ES_tradnl" sz="3200" b="1" i="1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1412875"/>
            <a:ext cx="4237038" cy="5184775"/>
          </a:xfrm>
          <a:prstGeom prst="rect">
            <a:avLst/>
          </a:prstGeom>
          <a:noFill/>
          <a:ln w="762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538" y="1268413"/>
            <a:ext cx="2016125" cy="2808287"/>
          </a:xfrm>
          <a:prstGeom prst="rect">
            <a:avLst/>
          </a:prstGeom>
          <a:noFill/>
          <a:ln w="762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0925" y="1341438"/>
            <a:ext cx="2089150" cy="2771775"/>
          </a:xfrm>
          <a:prstGeom prst="rect">
            <a:avLst/>
          </a:prstGeom>
          <a:noFill/>
          <a:ln w="762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0486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8538" y="4149725"/>
            <a:ext cx="2016125" cy="2565400"/>
          </a:xfrm>
          <a:prstGeom prst="rect">
            <a:avLst/>
          </a:prstGeom>
          <a:noFill/>
          <a:ln w="762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048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0925" y="4221163"/>
            <a:ext cx="2089150" cy="2447925"/>
          </a:xfrm>
          <a:prstGeom prst="rect">
            <a:avLst/>
          </a:prstGeom>
          <a:noFill/>
          <a:ln w="76200" algn="ctr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188" y="228600"/>
            <a:ext cx="8304212" cy="1143000"/>
          </a:xfrm>
          <a:solidFill>
            <a:srgbClr val="FF9900"/>
          </a:solidFill>
          <a:ln w="76200">
            <a:solidFill>
              <a:srgbClr val="339966"/>
            </a:solidFill>
          </a:ln>
        </p:spPr>
        <p:txBody>
          <a:bodyPr wrap="none" anchor="t"/>
          <a:lstStyle/>
          <a:p>
            <a:r>
              <a:rPr lang="es-ES_tradnl" sz="2900" i="1" u="sng">
                <a:solidFill>
                  <a:srgbClr val="003399"/>
                </a:solidFill>
                <a:latin typeface="Arial" charset="0"/>
              </a:rPr>
              <a:t>HARDWARE DE TELECOMUNICACIONES</a:t>
            </a:r>
            <a:br>
              <a:rPr lang="es-ES_tradnl" sz="2900" i="1" u="sng">
                <a:solidFill>
                  <a:srgbClr val="003399"/>
                </a:solidFill>
                <a:latin typeface="Arial" charset="0"/>
              </a:rPr>
            </a:br>
            <a:r>
              <a:rPr lang="es-ES_tradnl" sz="2900" i="1" u="sng">
                <a:solidFill>
                  <a:srgbClr val="003399"/>
                </a:solidFill>
                <a:latin typeface="Arial" charset="0"/>
              </a:rPr>
              <a:t>Multiplexores</a:t>
            </a:r>
            <a:endParaRPr lang="es-ES_tradnl" sz="4000">
              <a:solidFill>
                <a:srgbClr val="003399"/>
              </a:solidFill>
            </a:endParaRPr>
          </a:p>
        </p:txBody>
      </p:sp>
      <p:sp>
        <p:nvSpPr>
          <p:cNvPr id="359427" name="Freeform 3"/>
          <p:cNvSpPr>
            <a:spLocks/>
          </p:cNvSpPr>
          <p:nvPr/>
        </p:nvSpPr>
        <p:spPr bwMode="auto">
          <a:xfrm>
            <a:off x="685800" y="1371600"/>
            <a:ext cx="88153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1" y="0"/>
              </a:cxn>
            </a:cxnLst>
            <a:rect l="0" t="0" r="r" b="b"/>
            <a:pathLst>
              <a:path w="5552" h="1">
                <a:moveTo>
                  <a:pt x="0" y="0"/>
                </a:moveTo>
                <a:lnTo>
                  <a:pt x="5551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9372600" cy="48768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 wrap="none"/>
          <a:lstStyle/>
          <a:p>
            <a:pPr marL="609600" indent="-609600" algn="just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900">
                <a:solidFill>
                  <a:srgbClr val="FFFFFF"/>
                </a:solidFill>
              </a:rPr>
              <a:t>    </a:t>
            </a:r>
            <a:r>
              <a:rPr lang="es-ES_tradnl" sz="29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Son  aparatos  que  permiten la multicanalización </a:t>
            </a:r>
          </a:p>
          <a:p>
            <a:pPr marL="609600" indent="-609600" algn="just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9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 un determinado ancho de banda para aprovechar </a:t>
            </a:r>
          </a:p>
          <a:p>
            <a:pPr marL="609600" indent="-609600" algn="just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9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mas eficientemente el medio de transmisión.</a:t>
            </a:r>
            <a:endParaRPr lang="es-AR" sz="29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Times New Roman" pitchFamily="18" charset="0"/>
            </a:endParaRP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AutoNum type="arabicParenR"/>
              <a:defRPr/>
            </a:pPr>
            <a:r>
              <a:rPr lang="es-ES_tradnl" sz="2500" b="1">
                <a:solidFill>
                  <a:srgbClr val="003399"/>
                </a:solidFill>
                <a:latin typeface="Arial" charset="0"/>
                <a:cs typeface="Arial" charset="0"/>
              </a:rPr>
              <a:t>Multiplexores por División de Frecuencia</a:t>
            </a: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None/>
              <a:defRPr/>
            </a:pPr>
            <a:r>
              <a:rPr lang="es-ES_tradnl" sz="2500" b="1">
                <a:solidFill>
                  <a:srgbClr val="003399"/>
                </a:solidFill>
                <a:latin typeface="Arial" charset="0"/>
                <a:cs typeface="Arial" charset="0"/>
              </a:rPr>
              <a:t>(Multicanalización por onda Portador o analógico) FDM.</a:t>
            </a: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None/>
              <a:defRPr/>
            </a:pPr>
            <a:r>
              <a:rPr lang="es-ES_tradnl" sz="2500" b="1">
                <a:solidFill>
                  <a:srgbClr val="003399"/>
                </a:solidFill>
                <a:latin typeface="Arial" charset="0"/>
                <a:cs typeface="Arial" charset="0"/>
              </a:rPr>
              <a:t>2) Multiplexores por división de Tiempo</a:t>
            </a: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None/>
              <a:defRPr/>
            </a:pPr>
            <a:r>
              <a:rPr lang="es-ES_tradnl" sz="2500" b="1">
                <a:solidFill>
                  <a:srgbClr val="003399"/>
                </a:solidFill>
                <a:latin typeface="Arial" charset="0"/>
                <a:cs typeface="Arial" charset="0"/>
              </a:rPr>
              <a:t>(Multicanalización por división de Tiempo)TDM. </a:t>
            </a: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None/>
              <a:defRPr/>
            </a:pPr>
            <a:r>
              <a:rPr lang="es-ES_tradnl" sz="2500" b="1">
                <a:solidFill>
                  <a:srgbClr val="003399"/>
                </a:solidFill>
                <a:latin typeface="Arial" charset="0"/>
                <a:cs typeface="Arial" charset="0"/>
              </a:rPr>
              <a:t>El intervalo de Tiempo que se le asigna a cada canal </a:t>
            </a: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None/>
              <a:defRPr/>
            </a:pPr>
            <a:r>
              <a:rPr lang="es-ES_tradnl" sz="2500" b="1">
                <a:solidFill>
                  <a:srgbClr val="003399"/>
                </a:solidFill>
                <a:latin typeface="Arial" charset="0"/>
                <a:cs typeface="Arial" charset="0"/>
              </a:rPr>
              <a:t>se lo denomina "Ventana".</a:t>
            </a:r>
          </a:p>
          <a:p>
            <a:pPr marL="609600" indent="-609600" algn="just">
              <a:lnSpc>
                <a:spcPct val="91000"/>
              </a:lnSpc>
              <a:spcBef>
                <a:spcPct val="61000"/>
              </a:spcBef>
              <a:buFontTx/>
              <a:buNone/>
              <a:defRPr/>
            </a:pPr>
            <a:endParaRPr lang="es-ES_tradnl" sz="800" b="1">
              <a:solidFill>
                <a:srgbClr val="0033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8039100" cy="12954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60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</a:t>
            </a:r>
            <a:br>
              <a:rPr lang="es-ES_tradnl" sz="60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_tradnl" sz="3600" b="1" i="1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828800"/>
            <a:ext cx="9291637" cy="4314825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MX" sz="4000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División de Tiempo Estadístico (STDM)</a:t>
            </a:r>
          </a:p>
          <a:p>
            <a:pPr>
              <a:defRPr/>
            </a:pPr>
            <a:r>
              <a:rPr lang="es-MX" sz="4000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Pulsos Codificados  (PDM)</a:t>
            </a:r>
          </a:p>
          <a:p>
            <a:pPr lvl="1">
              <a:defRPr/>
            </a:pPr>
            <a:r>
              <a:rPr lang="es-MX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Multiplexación por División de Tiempos.</a:t>
            </a:r>
          </a:p>
          <a:p>
            <a:pPr lvl="1">
              <a:defRPr/>
            </a:pPr>
            <a:r>
              <a:rPr lang="es-MX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Utilizados en las principales portadoras WAN utilizan esta Técnica (PDH, xDSL, Etc)</a:t>
            </a:r>
            <a:endParaRPr lang="es-AR" i="1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848100" y="2444750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3384550" y="2057400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228600"/>
            <a:ext cx="8039100" cy="12954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60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</a:t>
            </a:r>
            <a:br>
              <a:rPr lang="es-ES_tradnl" sz="6000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_tradnl" sz="3600" b="1" i="1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848100" y="2444750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3384550" y="2057400"/>
            <a:ext cx="9906000" cy="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378" name="Group 10"/>
          <p:cNvGrpSpPr>
            <a:grpSpLocks/>
          </p:cNvGrpSpPr>
          <p:nvPr/>
        </p:nvGrpSpPr>
        <p:grpSpPr bwMode="auto">
          <a:xfrm>
            <a:off x="415925" y="1844675"/>
            <a:ext cx="9217025" cy="4832350"/>
            <a:chOff x="262" y="1162"/>
            <a:chExt cx="5806" cy="3044"/>
          </a:xfrm>
        </p:grpSpPr>
        <p:pic>
          <p:nvPicPr>
            <p:cNvPr id="5837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2" y="1162"/>
              <a:ext cx="5806" cy="1570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chemeClr val="bg1"/>
                </a:gs>
              </a:gsLst>
              <a:lin ang="5400000" scaled="1"/>
            </a:gradFill>
            <a:ln w="762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5837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" y="2704"/>
              <a:ext cx="1463" cy="1502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chemeClr val="bg1"/>
                </a:gs>
              </a:gsLst>
              <a:lin ang="5400000" scaled="1"/>
            </a:gradFill>
            <a:ln w="762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5837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7" y="2704"/>
              <a:ext cx="2041" cy="1477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chemeClr val="bg1"/>
                </a:gs>
              </a:gsLst>
              <a:lin ang="5400000" scaled="1"/>
            </a:gradFill>
            <a:ln w="762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pic>
          <p:nvPicPr>
            <p:cNvPr id="58377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14" y="2704"/>
              <a:ext cx="2340" cy="1483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chemeClr val="bg1"/>
                </a:gs>
              </a:gsLst>
              <a:lin ang="5400000" scaled="1"/>
            </a:gradFill>
            <a:ln w="762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648" y="116632"/>
            <a:ext cx="7715250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Concentrador (Hub)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9220200" cy="5517232"/>
          </a:xfrm>
          <a:solidFill>
            <a:srgbClr val="FF9900"/>
          </a:solidFill>
          <a:ln w="76200">
            <a:solidFill>
              <a:srgbClr val="339966"/>
            </a:solidFill>
          </a:ln>
        </p:spPr>
        <p:txBody>
          <a:bodyPr/>
          <a:lstStyle/>
          <a:p>
            <a:pPr>
              <a:tabLst>
                <a:tab pos="8755063" algn="l"/>
              </a:tabLst>
            </a:pP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Elemento Activo </a:t>
            </a:r>
            <a:r>
              <a:rPr lang="es-ES_tradnl" i="1" dirty="0">
                <a:solidFill>
                  <a:schemeClr val="accent2"/>
                </a:solidFill>
                <a:latin typeface="Arial" charset="0"/>
                <a:sym typeface="Wingdings 3"/>
              </a:rPr>
              <a:t> </a:t>
            </a: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Repetidor Multipuerto.</a:t>
            </a:r>
          </a:p>
          <a:p>
            <a:pPr>
              <a:tabLst>
                <a:tab pos="8755063" algn="l"/>
              </a:tabLst>
            </a:pP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Difusión.</a:t>
            </a:r>
          </a:p>
          <a:p>
            <a:pPr>
              <a:tabLst>
                <a:tab pos="8755063" algn="l"/>
              </a:tabLst>
            </a:pPr>
            <a:endParaRPr lang="es-ES_tradnl" i="1" dirty="0">
              <a:solidFill>
                <a:schemeClr val="accent2"/>
              </a:solidFill>
              <a:latin typeface="Arial" charset="0"/>
            </a:endParaRPr>
          </a:p>
          <a:p>
            <a:pPr>
              <a:tabLst>
                <a:tab pos="8755063" algn="l"/>
              </a:tabLst>
            </a:pP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Pueden ser de control centralizado o distribuido</a:t>
            </a:r>
          </a:p>
          <a:p>
            <a:pPr>
              <a:tabLst>
                <a:tab pos="8755063" algn="l"/>
              </a:tabLst>
            </a:pP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Son aparatos que permiten el uso del canal en forma dinámica. </a:t>
            </a:r>
          </a:p>
          <a:p>
            <a:pPr>
              <a:tabLst>
                <a:tab pos="8755063" algn="l"/>
              </a:tabLst>
            </a:pP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Tienen la posibilidad de entregar el canal bajo ¨Escrutinio¨ dando la señal de libre u ocupado.</a:t>
            </a:r>
          </a:p>
          <a:p>
            <a:pPr>
              <a:tabLst>
                <a:tab pos="8755063" algn="l"/>
              </a:tabLst>
            </a:pPr>
            <a:r>
              <a:rPr lang="es-ES_tradnl" i="1" dirty="0">
                <a:solidFill>
                  <a:schemeClr val="accent2"/>
                </a:solidFill>
                <a:latin typeface="Arial" charset="0"/>
              </a:rPr>
              <a:t>Aceleran la velocidad de los canales de datos compartidos. 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88" y="1844824"/>
            <a:ext cx="30194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derecha"/>
          <p:cNvSpPr/>
          <p:nvPr/>
        </p:nvSpPr>
        <p:spPr bwMode="auto">
          <a:xfrm>
            <a:off x="1928664" y="2487761"/>
            <a:ext cx="1368152" cy="365175"/>
          </a:xfrm>
          <a:prstGeom prst="rightArrow">
            <a:avLst/>
          </a:prstGeom>
          <a:noFill/>
          <a:ln w="57150" cap="flat" cmpd="thickThin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4000" b="1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2045183"/>
            <a:ext cx="2463316" cy="8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8045450" cy="1371600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Concentrador (Hub)</a:t>
            </a:r>
            <a:br>
              <a:rPr lang="es-ES_tradnl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Tareas</a:t>
            </a:r>
            <a:endParaRPr lang="es-ES_tradnl">
              <a:solidFill>
                <a:srgbClr val="003399"/>
              </a:solidFill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610600" cy="4419600"/>
          </a:xfr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Sondeo de terminales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Conversión de Protocolos/Códigos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Conversión de Formato de Mensajes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Conversión de Velocidades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 de Errores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Compactación de datos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Diagnósticos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Capacidad de Almacenamiento limitada (almacena/retransmite)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8105775" cy="1344613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 wrap="none" anchor="t"/>
          <a:lstStyle/>
          <a:p>
            <a:pPr>
              <a:defRPr/>
            </a:pPr>
            <a:r>
              <a:rPr lang="es-ES_tradnl" sz="2900" i="1" u="sng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DE TELECOMUNICACIONES</a:t>
            </a:r>
            <a:br>
              <a:rPr lang="es-ES_tradnl" sz="2900" i="1" u="sng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900" i="1" u="sng">
                <a:solidFill>
                  <a:srgbClr val="33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Concentradores</a:t>
            </a:r>
            <a:endParaRPr lang="es-ES_tradnl" sz="4000"/>
          </a:p>
        </p:txBody>
      </p:sp>
      <p:sp>
        <p:nvSpPr>
          <p:cNvPr id="364547" name="Freeform 3"/>
          <p:cNvSpPr>
            <a:spLocks/>
          </p:cNvSpPr>
          <p:nvPr/>
        </p:nvSpPr>
        <p:spPr bwMode="auto">
          <a:xfrm>
            <a:off x="585788" y="1600200"/>
            <a:ext cx="88169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1" y="0"/>
              </a:cxn>
            </a:cxnLst>
            <a:rect l="0" t="0" r="r" b="b"/>
            <a:pathLst>
              <a:path w="5552" h="1">
                <a:moveTo>
                  <a:pt x="0" y="0"/>
                </a:moveTo>
                <a:lnTo>
                  <a:pt x="5551" y="0"/>
                </a:lnTo>
              </a:path>
            </a:pathLst>
          </a:custGeom>
          <a:noFill/>
          <a:ln w="63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9067800" cy="1447800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 wrap="none"/>
          <a:lstStyle/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 concentrador adjudica la  salida a un canal  de  entrada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solamente cuando el canal de entrada transmite realmente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Así se pueden suprimir  los  silencios , que a menudo son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abundantes en aplicaciones teleinformáticas.</a:t>
            </a:r>
          </a:p>
        </p:txBody>
      </p:sp>
      <p:grpSp>
        <p:nvGrpSpPr>
          <p:cNvPr id="26629" name="Group 37"/>
          <p:cNvGrpSpPr>
            <a:grpSpLocks/>
          </p:cNvGrpSpPr>
          <p:nvPr/>
        </p:nvGrpSpPr>
        <p:grpSpPr bwMode="auto">
          <a:xfrm>
            <a:off x="381000" y="3200400"/>
            <a:ext cx="9150350" cy="3144838"/>
            <a:chOff x="237" y="2254"/>
            <a:chExt cx="5764" cy="1981"/>
          </a:xfrm>
        </p:grpSpPr>
        <p:sp>
          <p:nvSpPr>
            <p:cNvPr id="364554" name="Oval 10"/>
            <p:cNvSpPr>
              <a:spLocks noChangeArrowheads="1"/>
            </p:cNvSpPr>
            <p:nvPr/>
          </p:nvSpPr>
          <p:spPr bwMode="auto">
            <a:xfrm flipV="1">
              <a:off x="237" y="3971"/>
              <a:ext cx="449" cy="249"/>
            </a:xfrm>
            <a:prstGeom prst="ellipse">
              <a:avLst/>
            </a:prstGeom>
            <a:solidFill>
              <a:srgbClr val="008080"/>
            </a:solidFill>
            <a:ln w="0">
              <a:solidFill>
                <a:srgbClr val="FFFF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31" name="Text Box 27"/>
            <p:cNvSpPr txBox="1">
              <a:spLocks noChangeArrowheads="1"/>
            </p:cNvSpPr>
            <p:nvPr/>
          </p:nvSpPr>
          <p:spPr bwMode="auto">
            <a:xfrm>
              <a:off x="263" y="3957"/>
              <a:ext cx="4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2700">
                  <a:solidFill>
                    <a:schemeClr val="accent2"/>
                  </a:solidFill>
                  <a:latin typeface="Arial Black" pitchFamily="34" charset="0"/>
                </a:rPr>
                <a:t>T5</a:t>
              </a:r>
            </a:p>
          </p:txBody>
        </p:sp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 flipV="1">
              <a:off x="1885" y="3088"/>
              <a:ext cx="1091" cy="373"/>
            </a:xfrm>
            <a:prstGeom prst="rect">
              <a:avLst/>
            </a:prstGeom>
            <a:solidFill>
              <a:srgbClr val="202000"/>
            </a:solidFill>
            <a:ln w="0">
              <a:solidFill>
                <a:srgbClr val="FFFF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0" name="Oval 6"/>
            <p:cNvSpPr>
              <a:spLocks noChangeArrowheads="1"/>
            </p:cNvSpPr>
            <p:nvPr/>
          </p:nvSpPr>
          <p:spPr bwMode="auto">
            <a:xfrm flipV="1">
              <a:off x="238" y="2366"/>
              <a:ext cx="449" cy="248"/>
            </a:xfrm>
            <a:prstGeom prst="ellipse">
              <a:avLst/>
            </a:prstGeom>
            <a:solidFill>
              <a:srgbClr val="008080"/>
            </a:solidFill>
            <a:ln w="0">
              <a:solidFill>
                <a:srgbClr val="FFFF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1" name="Oval 7"/>
            <p:cNvSpPr>
              <a:spLocks noChangeArrowheads="1"/>
            </p:cNvSpPr>
            <p:nvPr/>
          </p:nvSpPr>
          <p:spPr bwMode="auto">
            <a:xfrm flipV="1">
              <a:off x="256" y="2745"/>
              <a:ext cx="450" cy="249"/>
            </a:xfrm>
            <a:prstGeom prst="ellipse">
              <a:avLst/>
            </a:prstGeom>
            <a:solidFill>
              <a:srgbClr val="008080"/>
            </a:solidFill>
            <a:ln w="0">
              <a:solidFill>
                <a:srgbClr val="FFFF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2" name="Oval 8"/>
            <p:cNvSpPr>
              <a:spLocks noChangeArrowheads="1"/>
            </p:cNvSpPr>
            <p:nvPr/>
          </p:nvSpPr>
          <p:spPr bwMode="auto">
            <a:xfrm flipV="1">
              <a:off x="250" y="3149"/>
              <a:ext cx="449" cy="249"/>
            </a:xfrm>
            <a:prstGeom prst="ellipse">
              <a:avLst/>
            </a:prstGeom>
            <a:solidFill>
              <a:srgbClr val="008080"/>
            </a:solidFill>
            <a:ln w="0">
              <a:solidFill>
                <a:srgbClr val="FFFF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3" name="Oval 9"/>
            <p:cNvSpPr>
              <a:spLocks noChangeArrowheads="1"/>
            </p:cNvSpPr>
            <p:nvPr/>
          </p:nvSpPr>
          <p:spPr bwMode="auto">
            <a:xfrm flipV="1">
              <a:off x="256" y="3566"/>
              <a:ext cx="449" cy="249"/>
            </a:xfrm>
            <a:prstGeom prst="ellipse">
              <a:avLst/>
            </a:prstGeom>
            <a:solidFill>
              <a:srgbClr val="008080"/>
            </a:solidFill>
            <a:ln w="0">
              <a:solidFill>
                <a:srgbClr val="FFFF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>
              <a:off x="700" y="2490"/>
              <a:ext cx="961" cy="0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>
              <a:off x="706" y="2869"/>
              <a:ext cx="960" cy="0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>
              <a:off x="725" y="3274"/>
              <a:ext cx="960" cy="0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8" name="Line 14"/>
            <p:cNvSpPr>
              <a:spLocks noChangeShapeType="1"/>
            </p:cNvSpPr>
            <p:nvPr/>
          </p:nvSpPr>
          <p:spPr bwMode="auto">
            <a:xfrm>
              <a:off x="718" y="3691"/>
              <a:ext cx="960" cy="0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712" y="4083"/>
              <a:ext cx="960" cy="0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 flipV="1">
              <a:off x="1686" y="3274"/>
              <a:ext cx="187" cy="822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V="1">
              <a:off x="1686" y="3262"/>
              <a:ext cx="187" cy="423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>
              <a:off x="1686" y="3274"/>
              <a:ext cx="187" cy="0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3" name="Line 19"/>
            <p:cNvSpPr>
              <a:spLocks noChangeShapeType="1"/>
            </p:cNvSpPr>
            <p:nvPr/>
          </p:nvSpPr>
          <p:spPr bwMode="auto">
            <a:xfrm>
              <a:off x="1673" y="2863"/>
              <a:ext cx="212" cy="411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4" name="Line 20"/>
            <p:cNvSpPr>
              <a:spLocks noChangeShapeType="1"/>
            </p:cNvSpPr>
            <p:nvPr/>
          </p:nvSpPr>
          <p:spPr bwMode="auto">
            <a:xfrm>
              <a:off x="1661" y="2502"/>
              <a:ext cx="212" cy="772"/>
            </a:xfrm>
            <a:prstGeom prst="line">
              <a:avLst/>
            </a:prstGeom>
            <a:noFill/>
            <a:ln w="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 flipV="1">
              <a:off x="5365" y="2689"/>
              <a:ext cx="636" cy="1245"/>
            </a:xfrm>
            <a:prstGeom prst="rect">
              <a:avLst/>
            </a:prstGeom>
            <a:solidFill>
              <a:srgbClr val="C00000"/>
            </a:solidFill>
            <a:ln w="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4566" name="Freeform 22"/>
            <p:cNvSpPr>
              <a:spLocks/>
            </p:cNvSpPr>
            <p:nvPr/>
          </p:nvSpPr>
          <p:spPr bwMode="auto">
            <a:xfrm>
              <a:off x="2976" y="3264"/>
              <a:ext cx="2400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4" y="0"/>
                </a:cxn>
                <a:cxn ang="0">
                  <a:pos x="2594" y="0"/>
                </a:cxn>
              </a:cxnLst>
              <a:rect l="0" t="0" r="r" b="b"/>
              <a:pathLst>
                <a:path w="2595" h="1">
                  <a:moveTo>
                    <a:pt x="0" y="0"/>
                  </a:moveTo>
                  <a:lnTo>
                    <a:pt x="2594" y="0"/>
                  </a:lnTo>
                  <a:lnTo>
                    <a:pt x="2594" y="0"/>
                  </a:lnTo>
                </a:path>
              </a:pathLst>
            </a:custGeom>
            <a:noFill/>
            <a:ln w="9588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49" name="Text Box 23"/>
            <p:cNvSpPr txBox="1">
              <a:spLocks noChangeArrowheads="1"/>
            </p:cNvSpPr>
            <p:nvPr/>
          </p:nvSpPr>
          <p:spPr bwMode="auto">
            <a:xfrm>
              <a:off x="257" y="2351"/>
              <a:ext cx="4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2700">
                  <a:solidFill>
                    <a:schemeClr val="accent2"/>
                  </a:solidFill>
                  <a:latin typeface="Arial Black" pitchFamily="34" charset="0"/>
                </a:rPr>
                <a:t>T1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0" name="Text Box 24"/>
            <p:cNvSpPr txBox="1">
              <a:spLocks noChangeArrowheads="1"/>
            </p:cNvSpPr>
            <p:nvPr/>
          </p:nvSpPr>
          <p:spPr bwMode="auto">
            <a:xfrm>
              <a:off x="275" y="2743"/>
              <a:ext cx="4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2700">
                  <a:solidFill>
                    <a:schemeClr val="accent2"/>
                  </a:solidFill>
                  <a:latin typeface="Arial Black" pitchFamily="34" charset="0"/>
                </a:rPr>
                <a:t>T2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1" name="Text Box 25"/>
            <p:cNvSpPr txBox="1">
              <a:spLocks noChangeArrowheads="1"/>
            </p:cNvSpPr>
            <p:nvPr/>
          </p:nvSpPr>
          <p:spPr bwMode="auto">
            <a:xfrm>
              <a:off x="263" y="3135"/>
              <a:ext cx="4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2700">
                  <a:solidFill>
                    <a:schemeClr val="accent2"/>
                  </a:solidFill>
                  <a:latin typeface="Arial Black" pitchFamily="34" charset="0"/>
                </a:rPr>
                <a:t>T3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2" name="Text Box 26"/>
            <p:cNvSpPr txBox="1">
              <a:spLocks noChangeArrowheads="1"/>
            </p:cNvSpPr>
            <p:nvPr/>
          </p:nvSpPr>
          <p:spPr bwMode="auto">
            <a:xfrm>
              <a:off x="263" y="3546"/>
              <a:ext cx="4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2700">
                  <a:solidFill>
                    <a:schemeClr val="accent2"/>
                  </a:solidFill>
                  <a:latin typeface="Arial Black" pitchFamily="34" charset="0"/>
                </a:rPr>
                <a:t>T4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824" y="2633"/>
              <a:ext cx="7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700">
                  <a:solidFill>
                    <a:schemeClr val="accent2"/>
                  </a:solidFill>
                  <a:latin typeface="Arial Black" pitchFamily="34" charset="0"/>
                </a:rPr>
                <a:t>240 BPS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712" y="3455"/>
              <a:ext cx="82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700">
                  <a:solidFill>
                    <a:schemeClr val="accent2"/>
                  </a:solidFill>
                  <a:latin typeface="Arial Black" pitchFamily="34" charset="0"/>
                </a:rPr>
                <a:t>1200 BPS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744" y="3026"/>
              <a:ext cx="82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700">
                  <a:solidFill>
                    <a:schemeClr val="accent2"/>
                  </a:solidFill>
                  <a:latin typeface="Arial Black" pitchFamily="34" charset="0"/>
                </a:rPr>
                <a:t>2400 BPS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694" y="3847"/>
              <a:ext cx="82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700">
                  <a:solidFill>
                    <a:schemeClr val="accent2"/>
                  </a:solidFill>
                  <a:latin typeface="Arial Black" pitchFamily="34" charset="0"/>
                </a:rPr>
                <a:t>9600 BPS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744" y="2254"/>
              <a:ext cx="82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700">
                  <a:solidFill>
                    <a:schemeClr val="accent2"/>
                  </a:solidFill>
                  <a:latin typeface="Arial Black" pitchFamily="34" charset="0"/>
                </a:rPr>
                <a:t>1200 BPS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1920" y="3216"/>
              <a:ext cx="985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100">
                  <a:solidFill>
                    <a:schemeClr val="hlink"/>
                  </a:solidFill>
                  <a:latin typeface="Arial Black" pitchFamily="34" charset="0"/>
                </a:rPr>
                <a:t>CONCENTRADOR</a:t>
              </a:r>
              <a:endParaRPr lang="es-ES_tradnl" sz="2400" i="0">
                <a:solidFill>
                  <a:schemeClr val="hlink"/>
                </a:solidFill>
                <a:latin typeface="Arial Black" pitchFamily="34" charset="0"/>
              </a:endParaRP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5382" y="3091"/>
              <a:ext cx="57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2500">
                  <a:solidFill>
                    <a:schemeClr val="accent2"/>
                  </a:solidFill>
                  <a:latin typeface="Arial Black" pitchFamily="34" charset="0"/>
                </a:rPr>
                <a:t>CPD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714" y="3331"/>
              <a:ext cx="82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85000"/>
                </a:lnSpc>
                <a:spcBef>
                  <a:spcPct val="30000"/>
                </a:spcBef>
                <a:buFontTx/>
                <a:buNone/>
              </a:pPr>
              <a:r>
                <a:rPr lang="es-ES_tradnl" sz="1700">
                  <a:solidFill>
                    <a:schemeClr val="accent2"/>
                  </a:solidFill>
                  <a:latin typeface="Arial Black" pitchFamily="34" charset="0"/>
                </a:rPr>
                <a:t>7500 BPS</a:t>
              </a:r>
              <a:endParaRPr lang="es-ES_tradnl" sz="2400" i="0">
                <a:solidFill>
                  <a:schemeClr val="accent2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8172450" cy="1344613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 wrap="none" anchor="t"/>
          <a:lstStyle/>
          <a:p>
            <a:r>
              <a:rPr lang="es-ES_tradnl" sz="3200" b="1" i="1" u="sng">
                <a:solidFill>
                  <a:schemeClr val="accent2"/>
                </a:solidFill>
                <a:latin typeface="Arial" charset="0"/>
              </a:rPr>
              <a:t>HARDWARE DE TELECOMUNICACIONES</a:t>
            </a:r>
            <a:br>
              <a:rPr lang="es-ES_tradnl" sz="3200" b="1" i="1" u="sng">
                <a:solidFill>
                  <a:schemeClr val="accent2"/>
                </a:solidFill>
                <a:latin typeface="Arial" charset="0"/>
              </a:rPr>
            </a:br>
            <a:r>
              <a:rPr lang="es-ES_tradnl" sz="3200" b="1" i="1" u="sng">
                <a:solidFill>
                  <a:schemeClr val="accent2"/>
                </a:solidFill>
                <a:latin typeface="Arial" charset="0"/>
              </a:rPr>
              <a:t>Concentradores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677400" cy="5410200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 wrap="none"/>
          <a:lstStyle/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</a:pPr>
            <a:r>
              <a:rPr lang="es-ES_tradnl" sz="2800" b="1" i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Diferencia sustancial con el multiplexor </a:t>
            </a:r>
            <a:endParaRPr lang="es-AR" sz="28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  <a:endParaRPr lang="es-AR" sz="28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Para el caso de que todos los canales entrantes están</a:t>
            </a:r>
            <a:endParaRPr lang="es-AR" sz="28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simultáneamente activos,  el tráfico total no podrá ser</a:t>
            </a:r>
            <a:endParaRPr lang="es-AR" sz="28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cursado sobre los soportes de salida.</a:t>
            </a:r>
            <a:r>
              <a:rPr lang="es-ES_tradnl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s-AR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</a:pPr>
            <a:r>
              <a:rPr lang="es-ES_tradnl" sz="20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  <a:endParaRPr lang="es-AR" sz="20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El concentrador debe  o  bien  almacenar una parte de  </a:t>
            </a:r>
            <a:endParaRPr lang="es-AR" sz="28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la  información para retransmitirla luego , o bien </a:t>
            </a:r>
          </a:p>
          <a:p>
            <a:pPr marL="206375" indent="-206375">
              <a:lnSpc>
                <a:spcPct val="91000"/>
              </a:lnSpc>
              <a:spcBef>
                <a:spcPct val="61000"/>
              </a:spcBef>
              <a:buFontTx/>
              <a:buNone/>
            </a:pPr>
            <a:r>
              <a:rPr lang="es-ES_tradnl" sz="2800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Bloquear  el tráfico de uno o varios canales entrantes.</a:t>
            </a:r>
          </a:p>
          <a:p>
            <a:pPr marL="206375" indent="-206375">
              <a:lnSpc>
                <a:spcPct val="91000"/>
              </a:lnSpc>
              <a:spcBef>
                <a:spcPct val="0"/>
              </a:spcBef>
              <a:buFontTx/>
              <a:buNone/>
            </a:pPr>
            <a:endParaRPr lang="es-ES_tradnl" sz="2800" i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1281113" y="115888"/>
            <a:ext cx="8424862" cy="1143000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r>
              <a:rPr lang="es-AR" sz="5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El hardware/E. Activo </a:t>
            </a:r>
            <a:endParaRPr lang="en-US" sz="54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9906000" cy="5111750"/>
          </a:xfr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No Administrable:</a:t>
            </a:r>
          </a:p>
          <a:p>
            <a:pPr marL="990600" lvl="1" indent="-533400" algn="just">
              <a:lnSpc>
                <a:spcPct val="90000"/>
              </a:lnSpc>
              <a:buFontTx/>
              <a:buChar char="•"/>
            </a:pP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Refiere a equipamiento que no  requiere configuración. Simplemente se lo conecta, se le conectan las interfaces y el equipo cumple su función. </a:t>
            </a:r>
          </a:p>
          <a:p>
            <a:pPr marL="990600" lvl="1" indent="-533400" algn="just">
              <a:lnSpc>
                <a:spcPct val="90000"/>
              </a:lnSpc>
              <a:buFontTx/>
              <a:buChar char="•"/>
            </a:pP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Simplicidad de instalación pero poco flexible.</a:t>
            </a:r>
          </a:p>
          <a:p>
            <a:pPr marL="990600" lvl="1" indent="-533400" algn="just">
              <a:lnSpc>
                <a:spcPct val="90000"/>
              </a:lnSpc>
              <a:buFontTx/>
              <a:buChar char="•"/>
            </a:pP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HUBs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Media </a:t>
            </a: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Converters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Switches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AP. Hogareños.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001000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Amplificador - Repetidor </a:t>
            </a:r>
            <a:endParaRPr lang="es-ES_tradnl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0200" y="1752600"/>
            <a:ext cx="9271000" cy="4011613"/>
          </a:xfrm>
          <a:prstGeom prst="rect">
            <a:avLst/>
          </a:prstGeom>
          <a:solidFill>
            <a:srgbClr val="FF9900"/>
          </a:solidFill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2800">
                <a:solidFill>
                  <a:schemeClr val="accent2"/>
                </a:solidFill>
              </a:rPr>
              <a:t>Dispositivo de Hardware que se utiliza para extender una LAN.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2800">
                <a:solidFill>
                  <a:schemeClr val="accent2"/>
                </a:solidFill>
              </a:rPr>
              <a:t>Es un amplificador que conecta dos segmentos de cable regenerando la señal para que llegue a mayor distancia.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2800">
                <a:solidFill>
                  <a:schemeClr val="accent2"/>
                </a:solidFill>
              </a:rPr>
              <a:t>Permite la comunicación entre corresponsales (Ignorando que existe un repetidor)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2800">
                <a:solidFill>
                  <a:schemeClr val="accent2"/>
                </a:solidFill>
              </a:rPr>
              <a:t>Propaga copias de transmisiones válidas  y otras señales (Colisiones e interferencias)</a:t>
            </a:r>
            <a:r>
              <a:rPr lang="es-ES_tradnl" sz="28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924800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Repetidores/Lan Drivers</a:t>
            </a:r>
            <a:r>
              <a:rPr lang="es-ES_tradnl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100" name="Picture 3" descr="F9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915400" cy="4343400"/>
          </a:xfrm>
          <a:prstGeom prst="rect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</p:spPr>
      </p:pic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3584575" y="4572000"/>
          <a:ext cx="27908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4" imgW="2792160" imgH="1011960" progId="">
                  <p:embed/>
                </p:oleObj>
              </mc:Choice>
              <mc:Fallback>
                <p:oleObj name="VISIO" r:id="rId4" imgW="2792160" imgH="101196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4572000"/>
                        <a:ext cx="27908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333375"/>
            <a:ext cx="8569325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Puentes (Bridge)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674100" cy="4565650"/>
          </a:xfrm>
          <a:gradFill rotWithShape="0">
            <a:gsLst>
              <a:gs pos="0">
                <a:schemeClr val="bg1"/>
              </a:gs>
              <a:gs pos="50000">
                <a:srgbClr val="FF9900"/>
              </a:gs>
              <a:gs pos="100000">
                <a:schemeClr val="bg1"/>
              </a:gs>
            </a:gsLst>
            <a:lin ang="2700000" scaled="1"/>
          </a:gra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Conectan dos segmentos de LAN.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Filtro de Direcciones MAC con dos Puertas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Encamina los paquetes entre ellos (Tabla de Encaminamiento). 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Soluciona problemas de Interferencia y Colisiones.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Vincula medios físicos de distinto Tipo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Filtrado de Cuadros --&gt;&gt; </a:t>
            </a: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Solo envía los necesarios a determinada distancia.</a:t>
            </a:r>
            <a:endParaRPr lang="es-ES_tradnl" sz="28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s-ES_tradnl" sz="28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8305800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Puentes (Bridge)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30724" name="Picture 4" descr="F9_4"/>
          <p:cNvPicPr>
            <a:picLocks noChangeAspect="1" noChangeArrowheads="1"/>
          </p:cNvPicPr>
          <p:nvPr/>
        </p:nvPicPr>
        <p:blipFill>
          <a:blip r:embed="rId2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457200" y="1676400"/>
            <a:ext cx="9144000" cy="4419600"/>
          </a:xfrm>
          <a:prstGeom prst="rect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801100" cy="1143000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Puentes (Bridge)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31748" name="Picture 4" descr="F9_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786880"/>
            <a:ext cx="9144000" cy="47244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4149080"/>
            <a:ext cx="936104" cy="84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4073623"/>
            <a:ext cx="1019601" cy="92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91450" cy="1143000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Puentes (Bridge)</a:t>
            </a:r>
          </a:p>
        </p:txBody>
      </p:sp>
      <p:pic>
        <p:nvPicPr>
          <p:cNvPr id="32771" name="Picture 4" descr="F9_7"/>
          <p:cNvPicPr>
            <a:picLocks noChangeAspect="1" noChangeArrowheads="1"/>
          </p:cNvPicPr>
          <p:nvPr/>
        </p:nvPicPr>
        <p:blipFill>
          <a:blip r:embed="rId2" cstate="print">
            <a:lum bright="-20000" contrast="34000"/>
          </a:blip>
          <a:srcRect/>
          <a:stretch>
            <a:fillRect/>
          </a:stretch>
        </p:blipFill>
        <p:spPr bwMode="auto">
          <a:xfrm>
            <a:off x="533400" y="1524000"/>
            <a:ext cx="8991600" cy="4467225"/>
          </a:xfrm>
          <a:prstGeom prst="rect">
            <a:avLst/>
          </a:prstGeom>
          <a:solidFill>
            <a:srgbClr val="EAEAEA"/>
          </a:solidFill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91450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Puerta de Enlace (Gateway)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420100" cy="4114800"/>
          </a:xfrm>
          <a:solidFill>
            <a:srgbClr val="FF9900"/>
          </a:solidFill>
          <a:ln w="5715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Comunican diferentes arquitecturas y entornos</a:t>
            </a:r>
          </a:p>
          <a:p>
            <a:pPr>
              <a:defRPr/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Interconectan redes heterogéneas que no utilizan las mismas :</a:t>
            </a:r>
          </a:p>
          <a:p>
            <a:pPr lvl="3">
              <a:defRPr/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Arquitecturas </a:t>
            </a:r>
          </a:p>
          <a:p>
            <a:pPr lvl="3">
              <a:defRPr/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Lenguajes</a:t>
            </a:r>
          </a:p>
          <a:p>
            <a:pPr lvl="3">
              <a:defRPr/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Estructura de formato de Datos</a:t>
            </a:r>
          </a:p>
          <a:p>
            <a:pPr lvl="3">
              <a:defRPr/>
            </a:pPr>
            <a:r>
              <a:rPr lang="es-ES_tradnl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Protocolo de Comunicaciones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550" y="188913"/>
            <a:ext cx="8267700" cy="1143000"/>
          </a:xfrm>
          <a:solidFill>
            <a:srgbClr val="FF9900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b="1" i="1">
                <a:solidFill>
                  <a:schemeClr val="accent2"/>
                </a:solidFill>
                <a:latin typeface="Arial" charset="0"/>
              </a:rPr>
              <a:t>Puerta de Enlace (Gateway)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1557338"/>
            <a:ext cx="9144000" cy="509587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505700" cy="1143000"/>
          </a:xfrm>
          <a:solidFill>
            <a:srgbClr val="FF9900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Monitor de Red 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412750" y="1676400"/>
            <a:ext cx="9112250" cy="4562475"/>
          </a:xfrm>
          <a:prstGeom prst="rect">
            <a:avLst/>
          </a:prstGeom>
          <a:solidFill>
            <a:srgbClr val="FF9900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36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 (Hard y Soft) utilizado para medir el Nivel de Desempeño del Sistema de Red.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36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Supervisa hechos específicos y labra estadísticas.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s-ES_tradnl" sz="36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Informa Trafico , Nivel de Colisiones , Uso de Dispositivos, Estaciones F/S,  Etc.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0712" y="2952"/>
            <a:ext cx="7048500" cy="1143000"/>
          </a:xfrm>
          <a:solidFill>
            <a:srgbClr val="FF9900"/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Monitor de Red </a:t>
            </a:r>
            <a:endParaRPr lang="es-ES_tradnl">
              <a:solidFill>
                <a:srgbClr val="003399"/>
              </a:solidFill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225689"/>
            <a:ext cx="9906000" cy="5078313"/>
          </a:xfrm>
          <a:prstGeom prst="rect">
            <a:avLst/>
          </a:prstGeom>
          <a:solidFill>
            <a:srgbClr val="FF9900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360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Deben ser supervisados por el Administrador de los servicios de la Intranet/Red.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360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Deben ser configurados con los servicios necesarios para poder realizar dicha supervisión  (Firewall , Proxy, </a:t>
            </a:r>
            <a:r>
              <a:rPr lang="es-ES_tradnl" sz="3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Etc</a:t>
            </a:r>
            <a:r>
              <a:rPr lang="es-ES_tradnl" sz="360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).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360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Son una herramienta esencial para medir el desempeño de la red.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_tradnl" sz="360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Existen productos generales y propietarios.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1281113" y="115888"/>
            <a:ext cx="8424862" cy="1143000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r>
              <a:rPr lang="es-AR" sz="5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El hardware/E. Activo </a:t>
            </a:r>
            <a:endParaRPr lang="en-US" sz="54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0" y="1557338"/>
            <a:ext cx="9906000" cy="5111750"/>
          </a:xfr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Administrable</a:t>
            </a:r>
          </a:p>
          <a:p>
            <a:pPr marL="990600" lvl="1" indent="-533400" algn="just">
              <a:lnSpc>
                <a:spcPct val="90000"/>
              </a:lnSpc>
              <a:buFontTx/>
              <a:buChar char="•"/>
            </a:pP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Refiere a equipamiento que requiere o permite la configuración de parámetros.</a:t>
            </a:r>
          </a:p>
          <a:p>
            <a:pPr marL="990600" lvl="1" indent="-533400" algn="just">
              <a:lnSpc>
                <a:spcPct val="90000"/>
              </a:lnSpc>
              <a:buFontTx/>
              <a:buChar char="•"/>
            </a:pP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Muchas veces la </a:t>
            </a: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config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de fabrica permite conectarlos sin configurarlos y en ciertos entornos simples funcionan correctamente.</a:t>
            </a:r>
          </a:p>
          <a:p>
            <a:pPr marL="990600" lvl="1" indent="-533400" algn="just">
              <a:lnSpc>
                <a:spcPct val="90000"/>
              </a:lnSpc>
              <a:buFontTx/>
              <a:buChar char="•"/>
            </a:pP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HUBs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Switches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Access Point, </a:t>
            </a:r>
            <a:r>
              <a:rPr lang="es-AR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</a:t>
            </a:r>
            <a:r>
              <a:rPr lang="es-AR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Firewalls.</a:t>
            </a:r>
          </a:p>
        </p:txBody>
      </p:sp>
    </p:spTree>
    <p:extLst>
      <p:ext uri="{BB962C8B-B14F-4D97-AF65-F5344CB8AC3E}">
        <p14:creationId xmlns:p14="http://schemas.microsoft.com/office/powerpoint/2010/main" val="614362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LU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706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6835" name="Rectangle 3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Monitor de Red</a:t>
            </a:r>
            <a:r>
              <a:rPr lang="es-ES_tradnl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es-ES_tradn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EXPL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1066800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Monitor de Red </a:t>
            </a:r>
            <a:endParaRPr lang="es-ES_tradn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36576" y="-171400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Monitor de Red </a:t>
            </a:r>
            <a:endParaRPr lang="es-ES_tradnl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61740"/>
            <a:ext cx="9361040" cy="57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805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F3127BF-507A-4D71-B03C-D99A34BFD491}" type="slidenum">
              <a:rPr lang="en-US" sz="1400" b="0" i="0">
                <a:latin typeface="+mn-lt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43</a:t>
            </a:fld>
            <a:endParaRPr lang="en-US" sz="1400" b="0" i="0">
              <a:latin typeface="+mn-lt"/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0" y="0"/>
          <a:ext cx="9906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3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906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1136650" y="0"/>
            <a:ext cx="8769350" cy="981075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s-AR" sz="48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Hardware Administrable</a:t>
            </a:r>
            <a:endParaRPr lang="en-US" sz="4800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0" y="1124745"/>
            <a:ext cx="9906000" cy="5733256"/>
          </a:xfr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 cap="flat" algn="ctr">
            <a:solidFill>
              <a:schemeClr val="accent2"/>
            </a:solidFill>
            <a:headEnd type="none" w="med" len="med"/>
            <a:tailEnd type="none" w="med" len="med"/>
          </a:ln>
        </p:spPr>
        <p:txBody>
          <a:bodyPr/>
          <a:lstStyle/>
          <a:p>
            <a:pPr marL="400050">
              <a:lnSpc>
                <a:spcPct val="90000"/>
              </a:lnSpc>
            </a:pP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Interfaz que permite al usuario configurarlo.</a:t>
            </a:r>
          </a:p>
          <a:p>
            <a:pPr marL="400050">
              <a:lnSpc>
                <a:spcPct val="90000"/>
              </a:lnSpc>
            </a:pP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Interfaz WEB: “Amigable” y simple de configurar pero limitada. Requiere conectarlo a través de una interfaz </a:t>
            </a:r>
            <a:r>
              <a:rPr lang="es-AR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ethernet</a:t>
            </a: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. Es importante la configuración de fabrica del equipo. Posibilidad de Factory </a:t>
            </a:r>
            <a:r>
              <a:rPr lang="es-AR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Reset</a:t>
            </a: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 marL="400050">
              <a:lnSpc>
                <a:spcPct val="90000"/>
              </a:lnSpc>
            </a:pP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Interfaz de consola: Más flexible pero menos “amigable”. Se conecta por terminal a través de conexiones asincrónicas serie. CLI (</a:t>
            </a:r>
            <a:r>
              <a:rPr lang="es-AR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Command</a:t>
            </a: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 Interface).</a:t>
            </a:r>
          </a:p>
          <a:p>
            <a:pPr marL="400050">
              <a:lnSpc>
                <a:spcPct val="90000"/>
              </a:lnSpc>
            </a:pP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Interfaz telnet: Ídem consola solo que a través de interfaz </a:t>
            </a:r>
            <a:r>
              <a:rPr lang="es-AR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ethernet</a:t>
            </a: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Es flexible y permite la conexión remota</a:t>
            </a:r>
          </a:p>
          <a:p>
            <a:pPr marL="400050">
              <a:lnSpc>
                <a:spcPct val="90000"/>
              </a:lnSpc>
            </a:pP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Interfaz SSH: Ídem telnet pero segura.</a:t>
            </a:r>
          </a:p>
          <a:p>
            <a:pPr marL="400050">
              <a:lnSpc>
                <a:spcPct val="90000"/>
              </a:lnSpc>
            </a:pPr>
            <a:r>
              <a:rPr lang="es-A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Interfaz FTP o TFTP: Para actualizaciones de software y subida y bajada de configuraciones normalmente.</a:t>
            </a:r>
            <a:r>
              <a:rPr lang="es-AR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rPr>
              <a:t> </a:t>
            </a:r>
            <a:endParaRPr lang="en-US" sz="20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8026400" cy="1143000"/>
          </a:xfrm>
          <a:solidFill>
            <a:srgbClr val="FF9900"/>
          </a:solidFill>
          <a:ln w="76200">
            <a:solidFill>
              <a:srgbClr val="003399"/>
            </a:solidFill>
          </a:ln>
        </p:spPr>
        <p:txBody>
          <a:bodyPr/>
          <a:lstStyle/>
          <a:p>
            <a:pPr>
              <a:defRPr/>
            </a:pPr>
            <a:r>
              <a:rPr lang="es-ES_tradnl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Interfaz de Red (NIC)</a:t>
            </a:r>
            <a:endParaRPr lang="es-ES_tradnl" sz="4000">
              <a:solidFill>
                <a:schemeClr val="accent2"/>
              </a:solidFill>
            </a:endParaRPr>
          </a:p>
        </p:txBody>
      </p:sp>
      <p:grpSp>
        <p:nvGrpSpPr>
          <p:cNvPr id="8195" name="Group 5"/>
          <p:cNvGrpSpPr>
            <a:grpSpLocks/>
          </p:cNvGrpSpPr>
          <p:nvPr/>
        </p:nvGrpSpPr>
        <p:grpSpPr bwMode="auto">
          <a:xfrm>
            <a:off x="247650" y="1676400"/>
            <a:ext cx="9410700" cy="4876800"/>
            <a:chOff x="156" y="1056"/>
            <a:chExt cx="5928" cy="3072"/>
          </a:xfrm>
        </p:grpSpPr>
        <p:pic>
          <p:nvPicPr>
            <p:cNvPr id="8196" name="Picture 3" descr="F8_1"/>
            <p:cNvPicPr>
              <a:picLocks noChangeAspect="1" noChangeArrowheads="1"/>
            </p:cNvPicPr>
            <p:nvPr/>
          </p:nvPicPr>
          <p:blipFill>
            <a:blip r:embed="rId2" cstate="print">
              <a:lum bright="-40000" contrast="60000"/>
            </a:blip>
            <a:srcRect/>
            <a:stretch>
              <a:fillRect/>
            </a:stretch>
          </p:blipFill>
          <p:spPr bwMode="auto">
            <a:xfrm>
              <a:off x="156" y="1056"/>
              <a:ext cx="4316" cy="3072"/>
            </a:xfrm>
            <a:prstGeom prst="rect">
              <a:avLst/>
            </a:prstGeom>
            <a:noFill/>
            <a:ln w="76200">
              <a:solidFill>
                <a:srgbClr val="FF9900"/>
              </a:solidFill>
              <a:miter lim="800000"/>
              <a:headEnd/>
              <a:tailEnd/>
            </a:ln>
          </p:spPr>
        </p:pic>
        <p:pic>
          <p:nvPicPr>
            <p:cNvPr id="8197" name="Picture 4" descr="F8_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4" y="1056"/>
              <a:ext cx="1820" cy="3072"/>
            </a:xfrm>
            <a:prstGeom prst="rect">
              <a:avLst/>
            </a:prstGeom>
            <a:noFill/>
            <a:ln w="76200">
              <a:solidFill>
                <a:srgbClr val="FF99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8026400" cy="1143000"/>
          </a:xfrm>
          <a:solidFill>
            <a:srgbClr val="FF9900"/>
          </a:solidFill>
          <a:ln w="76200" cap="flat" algn="ctr">
            <a:solidFill>
              <a:srgbClr val="003399"/>
            </a:solidFill>
          </a:ln>
        </p:spPr>
        <p:txBody>
          <a:bodyPr/>
          <a:lstStyle/>
          <a:p>
            <a:r>
              <a:rPr lang="es-ES_tradnl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Hardware Interfaz de Red</a:t>
            </a:r>
          </a:p>
        </p:txBody>
      </p:sp>
      <p:grpSp>
        <p:nvGrpSpPr>
          <p:cNvPr id="1029" name="Group 10"/>
          <p:cNvGrpSpPr>
            <a:grpSpLocks/>
          </p:cNvGrpSpPr>
          <p:nvPr/>
        </p:nvGrpSpPr>
        <p:grpSpPr bwMode="auto">
          <a:xfrm>
            <a:off x="304800" y="1600200"/>
            <a:ext cx="9296400" cy="4648200"/>
            <a:chOff x="192" y="1008"/>
            <a:chExt cx="5856" cy="2928"/>
          </a:xfrm>
        </p:grpSpPr>
        <p:pic>
          <p:nvPicPr>
            <p:cNvPr id="1030" name="Picture 6" descr="LINKSYSCISCO PLACA INALAMBRICA PCI 54mbps  WMP54G USS 1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008"/>
              <a:ext cx="3168" cy="2928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miter lim="800000"/>
              <a:headEnd/>
              <a:tailEnd/>
            </a:ln>
          </p:spPr>
        </p:pic>
        <p:pic>
          <p:nvPicPr>
            <p:cNvPr id="1031" name="Picture 7" descr="80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008"/>
              <a:ext cx="3024" cy="2928"/>
            </a:xfrm>
            <a:prstGeom prst="rect">
              <a:avLst/>
            </a:prstGeom>
            <a:noFill/>
            <a:ln w="76200">
              <a:solidFill>
                <a:srgbClr val="FF6600"/>
              </a:solidFill>
              <a:miter lim="800000"/>
              <a:headEnd/>
              <a:tailEnd/>
            </a:ln>
          </p:spPr>
        </p:pic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1584" y="1008"/>
            <a:ext cx="1716" cy="1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Imagen de mapa de bits" r:id="rId5" imgW="2724290" imgH="2254366" progId="PBrush">
                    <p:embed/>
                  </p:oleObj>
                </mc:Choice>
                <mc:Fallback>
                  <p:oleObj name="Imagen de mapa de bits" r:id="rId5" imgW="2724290" imgH="2254366" progId="PBrush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08"/>
                          <a:ext cx="1716" cy="1420"/>
                        </a:xfrm>
                        <a:prstGeom prst="rect">
                          <a:avLst/>
                        </a:prstGeom>
                        <a:noFill/>
                        <a:ln w="762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4416" y="3216"/>
            <a:ext cx="153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Imagen de mapa de bits" r:id="rId7" imgW="2717460" imgH="1143059" progId="PBrush">
                    <p:embed/>
                  </p:oleObj>
                </mc:Choice>
                <mc:Fallback>
                  <p:oleObj name="Imagen de mapa de bits" r:id="rId7" imgW="2717460" imgH="1143059" progId="PBrush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216"/>
                          <a:ext cx="1536" cy="646"/>
                        </a:xfrm>
                        <a:prstGeom prst="rect">
                          <a:avLst/>
                        </a:prstGeom>
                        <a:noFill/>
                        <a:ln w="762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992188" y="188913"/>
            <a:ext cx="8497887" cy="1143000"/>
          </a:xfrm>
          <a:solidFill>
            <a:srgbClr val="FF9900"/>
          </a:solidFill>
          <a:ln w="76200" cap="flat" algn="ctr">
            <a:solidFill>
              <a:srgbClr val="003399"/>
            </a:solidFill>
          </a:ln>
        </p:spPr>
        <p:txBody>
          <a:bodyPr/>
          <a:lstStyle/>
          <a:p>
            <a:r>
              <a:rPr lang="es-AR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Dirección MAC </a:t>
            </a:r>
            <a:endParaRPr lang="en-US" sz="40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84313"/>
            <a:ext cx="9561513" cy="5373687"/>
          </a:xfr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 cap="flat" algn="ctr">
            <a:solidFill>
              <a:schemeClr val="accent2"/>
            </a:solidFill>
            <a:headEnd type="none" w="med" len="med"/>
            <a:tailEnd type="none" w="med" len="med"/>
          </a:ln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Identifica a la interfaz NIC.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s-AR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 host o router tendría a lo sumo tantas direcciones MAC como placas NIC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Compuesta por 6 octetos que se escriben en hexadecimal separados por : , - , o . de a uno o dos octetos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primeros 3 Identifican al fabricante. Conocidos como OUI (Organisationally Unique Identifier)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últimos 3 al número de serie de la placa.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esta forma la dirección MAC es única.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992188" y="115888"/>
            <a:ext cx="8640762" cy="1143000"/>
          </a:xfrm>
          <a:solidFill>
            <a:srgbClr val="FF9900"/>
          </a:solidFill>
          <a:ln w="76200" cap="flat" algn="ctr">
            <a:solidFill>
              <a:srgbClr val="003399"/>
            </a:solidFill>
            <a:headEnd type="none" w="med" len="med"/>
            <a:tailEnd type="none" w="med" len="med"/>
          </a:ln>
        </p:spPr>
        <p:txBody>
          <a:bodyPr/>
          <a:lstStyle/>
          <a:p>
            <a:r>
              <a:rPr lang="es-AR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Dirección MAC </a:t>
            </a:r>
            <a:endParaRPr lang="en-US" sz="40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25" y="1484313"/>
            <a:ext cx="9432925" cy="2449512"/>
          </a:xfr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5400000" scaled="1"/>
          </a:gradFill>
          <a:ln w="76200" cap="flat" algn="ctr">
            <a:solidFill>
              <a:schemeClr val="accent2"/>
            </a:solidFill>
            <a:headEnd type="none" w="med" len="med"/>
            <a:tailEnd type="none" w="med" len="med"/>
          </a:ln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Todos los bits en 1 indican broadcast: FF-FF-FF-FF-FF-FF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dos primeros bits del primer octeto están reservados: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s-A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 primero indica Multicas/Unicast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s-A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El segundo si la MAC está asignada localmente es la grabada en la placa de red (NIC)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s-A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Ejemplo: 00:0F:E2:07:F2:E0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0388" y="4076700"/>
          <a:ext cx="8929687" cy="660400"/>
        </p:xfrm>
        <a:graphic>
          <a:graphicData uri="http://schemas.openxmlformats.org/drawingml/2006/table">
            <a:tbl>
              <a:tblPr/>
              <a:tblGrid>
                <a:gridCol w="148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00000000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00001111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11100010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00000111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11110010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11100000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 flipV="1">
            <a:off x="1857375" y="4797425"/>
            <a:ext cx="1392238" cy="601663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 type="triangle" w="med" len="med"/>
            <a:tailEnd/>
          </a:ln>
        </p:spPr>
      </p:cxnSp>
      <p:sp>
        <p:nvSpPr>
          <p:cNvPr id="56341" name="TextBox 7"/>
          <p:cNvSpPr txBox="1">
            <a:spLocks noChangeArrowheads="1"/>
          </p:cNvSpPr>
          <p:nvPr/>
        </p:nvSpPr>
        <p:spPr bwMode="auto">
          <a:xfrm>
            <a:off x="3563938" y="4941888"/>
            <a:ext cx="32083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sz="2000" i="0">
                <a:solidFill>
                  <a:srgbClr val="003399"/>
                </a:solidFill>
                <a:latin typeface="Calibri" pitchFamily="34" charset="0"/>
              </a:rPr>
              <a:t>Indica unicast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sz="2000" i="0">
                <a:solidFill>
                  <a:srgbClr val="003399"/>
                </a:solidFill>
                <a:latin typeface="Calibri" pitchFamily="34" charset="0"/>
              </a:rPr>
              <a:t>00000001 indicaría multicast</a:t>
            </a:r>
            <a:endParaRPr lang="en-US" sz="2000" i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56342" name="TextBox 8"/>
          <p:cNvSpPr txBox="1">
            <a:spLocks noChangeArrowheads="1"/>
          </p:cNvSpPr>
          <p:nvPr/>
        </p:nvSpPr>
        <p:spPr bwMode="auto">
          <a:xfrm>
            <a:off x="992188" y="5734050"/>
            <a:ext cx="8066087" cy="9763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sz="2000" b="0" i="0">
                <a:solidFill>
                  <a:srgbClr val="003399"/>
                </a:solidFill>
                <a:latin typeface="Calibri" pitchFamily="34" charset="0"/>
              </a:rPr>
              <a:t>¿A que vendor pertenece esta Dirección MAC?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0" i="0">
                <a:solidFill>
                  <a:srgbClr val="003399"/>
                </a:solidFill>
                <a:latin typeface="Calibri" pitchFamily="34" charset="0"/>
                <a:hlinkClick r:id="rId2"/>
              </a:rPr>
              <a:t>http://www.wireshark.org/tools/oui-lookup.html</a:t>
            </a:r>
            <a:endParaRPr lang="en-US" sz="2000" b="0" i="0">
              <a:solidFill>
                <a:srgbClr val="003399"/>
              </a:solidFill>
              <a:latin typeface="Calibri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 b="0" i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thickThin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0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thickThin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0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4453</TotalTime>
  <Words>1172</Words>
  <Application>Microsoft Office PowerPoint</Application>
  <PresentationFormat>A4 (210 x 297 mm)</PresentationFormat>
  <Paragraphs>197</Paragraphs>
  <Slides>43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43</vt:i4>
      </vt:variant>
    </vt:vector>
  </HeadingPairs>
  <TitlesOfParts>
    <vt:vector size="54" baseType="lpstr">
      <vt:lpstr>Arial</vt:lpstr>
      <vt:lpstr>Arial Black</vt:lpstr>
      <vt:lpstr>Calibri</vt:lpstr>
      <vt:lpstr>Tahoma</vt:lpstr>
      <vt:lpstr>Times New Roman</vt:lpstr>
      <vt:lpstr>Verdana</vt:lpstr>
      <vt:lpstr>Wingdings 3</vt:lpstr>
      <vt:lpstr>Presentación en blanco</vt:lpstr>
      <vt:lpstr>Imagen de mapa de bits</vt:lpstr>
      <vt:lpstr>VISIO</vt:lpstr>
      <vt:lpstr>Diapositiva</vt:lpstr>
      <vt:lpstr>Tecnología de Redes 2634 Introducción a las Comunicaciones 0013</vt:lpstr>
      <vt:lpstr>Tecnología de Redes 2634 Introducción a las Comunicaciones 0013</vt:lpstr>
      <vt:lpstr>El hardware/E. Activo </vt:lpstr>
      <vt:lpstr>El hardware/E. Activo </vt:lpstr>
      <vt:lpstr>Hardware Administrable</vt:lpstr>
      <vt:lpstr>Hardware Interfaz de Red (NIC)</vt:lpstr>
      <vt:lpstr>Hardware Interfaz de Red</vt:lpstr>
      <vt:lpstr>La Dirección MAC </vt:lpstr>
      <vt:lpstr>La Dirección MAC </vt:lpstr>
      <vt:lpstr>Componentes de Red Modem</vt:lpstr>
      <vt:lpstr>Modems</vt:lpstr>
      <vt:lpstr>HARDWARE DE TELECOMUNICACIONES MODEM</vt:lpstr>
      <vt:lpstr>HARDWARE DE TELECOMUNICACIONES (MODEM)</vt:lpstr>
      <vt:lpstr>Modem Extensiones de LANS </vt:lpstr>
      <vt:lpstr>HARDWARE DE TELECOMUNICACIONES  (MODEM)</vt:lpstr>
      <vt:lpstr>HARDWARE DE TELECOMUNICACIONES MODEM  -Tipos</vt:lpstr>
      <vt:lpstr>HARDWARE DE TELECOMUNICACIONES MODEM  -Tipos (interfaces)</vt:lpstr>
      <vt:lpstr>HARDWARE DE TELECOMUNICACIONES MODEM - </vt:lpstr>
      <vt:lpstr>MODEM Uso en líneas telefónicas</vt:lpstr>
      <vt:lpstr>HARDWARE DE TELECOMUNICACIONES DATA TERMINAL UNIT – Modem Digital</vt:lpstr>
      <vt:lpstr>HARDWARE DE TELECOMUNICACIONES DATA TERMINAL UNIT – Cablemodem ADSL  </vt:lpstr>
      <vt:lpstr>HARDWARE DE TELECOMUNICACIONES DATA TERMINAL UNIT – Cablemodem ADSL  </vt:lpstr>
      <vt:lpstr>HARDWARE DE TELECOMUNICACIONES Multiplexores</vt:lpstr>
      <vt:lpstr>Multiplexores </vt:lpstr>
      <vt:lpstr>Multiplexores </vt:lpstr>
      <vt:lpstr>Concentrador (Hub)</vt:lpstr>
      <vt:lpstr>Concentrador (Hub) Tareas</vt:lpstr>
      <vt:lpstr>HARDWARE DE TELECOMUNICACIONES Concentradores</vt:lpstr>
      <vt:lpstr>HARDWARE DE TELECOMUNICACIONES Concentradores</vt:lpstr>
      <vt:lpstr>Amplificador - Repetidor </vt:lpstr>
      <vt:lpstr>Repetidores/Lan Drivers </vt:lpstr>
      <vt:lpstr>Puentes (Bridge)</vt:lpstr>
      <vt:lpstr>Puentes (Bridge)</vt:lpstr>
      <vt:lpstr>Puentes (Bridge)</vt:lpstr>
      <vt:lpstr>Puentes (Bridge)</vt:lpstr>
      <vt:lpstr>Puerta de Enlace (Gateway)</vt:lpstr>
      <vt:lpstr>Puerta de Enlace (Gateway)</vt:lpstr>
      <vt:lpstr>Monitor de Red </vt:lpstr>
      <vt:lpstr>Monitor de Red </vt:lpstr>
      <vt:lpstr>Monitor de Red </vt:lpstr>
      <vt:lpstr>Monitor de Red </vt:lpstr>
      <vt:lpstr>Monitor de Red </vt:lpstr>
      <vt:lpstr>Presentación de PowerPoint</vt:lpstr>
    </vt:vector>
  </TitlesOfParts>
  <Manager>Pablo Sobrero </Manager>
  <Company>Materias Interactivas en Linea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2095-Codanet</dc:title>
  <dc:subject>Redes y Comunicaciones de Datos en Internet</dc:subject>
  <dc:creator>Pablo Alejandro Lena </dc:creator>
  <dc:description>Actualizada al 12/12/05_x000d_
Hardware y Software de Telecomunicaciones_x000d_
Nº 1_x000d_
</dc:description>
  <cp:lastModifiedBy>Pablo Lena</cp:lastModifiedBy>
  <cp:revision>504</cp:revision>
  <cp:lastPrinted>2001-08-15T02:44:10Z</cp:lastPrinted>
  <dcterms:created xsi:type="dcterms:W3CDTF">2000-04-03T00:38:42Z</dcterms:created>
  <dcterms:modified xsi:type="dcterms:W3CDTF">2017-04-28T13:47:27Z</dcterms:modified>
  <cp:category>Transparencias de Clase</cp:category>
</cp:coreProperties>
</file>