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8"/>
  </p:notesMasterIdLst>
  <p:handoutMasterIdLst>
    <p:handoutMasterId r:id="rId49"/>
  </p:handoutMasterIdLst>
  <p:sldIdLst>
    <p:sldId id="399" r:id="rId2"/>
    <p:sldId id="400" r:id="rId3"/>
    <p:sldId id="380" r:id="rId4"/>
    <p:sldId id="404" r:id="rId5"/>
    <p:sldId id="381" r:id="rId6"/>
    <p:sldId id="311" r:id="rId7"/>
    <p:sldId id="316" r:id="rId8"/>
    <p:sldId id="312" r:id="rId9"/>
    <p:sldId id="313" r:id="rId10"/>
    <p:sldId id="314" r:id="rId11"/>
    <p:sldId id="378" r:id="rId12"/>
    <p:sldId id="315" r:id="rId13"/>
    <p:sldId id="317" r:id="rId14"/>
    <p:sldId id="318" r:id="rId15"/>
    <p:sldId id="322" r:id="rId16"/>
    <p:sldId id="390" r:id="rId17"/>
    <p:sldId id="384" r:id="rId18"/>
    <p:sldId id="379" r:id="rId19"/>
    <p:sldId id="391" r:id="rId20"/>
    <p:sldId id="321" r:id="rId21"/>
    <p:sldId id="331" r:id="rId22"/>
    <p:sldId id="401" r:id="rId23"/>
    <p:sldId id="402" r:id="rId24"/>
    <p:sldId id="403" r:id="rId25"/>
    <p:sldId id="392" r:id="rId26"/>
    <p:sldId id="326" r:id="rId27"/>
    <p:sldId id="324" r:id="rId28"/>
    <p:sldId id="327" r:id="rId29"/>
    <p:sldId id="323" r:id="rId30"/>
    <p:sldId id="328" r:id="rId31"/>
    <p:sldId id="329" r:id="rId32"/>
    <p:sldId id="389" r:id="rId33"/>
    <p:sldId id="395" r:id="rId34"/>
    <p:sldId id="396" r:id="rId35"/>
    <p:sldId id="398" r:id="rId36"/>
    <p:sldId id="393" r:id="rId37"/>
    <p:sldId id="394" r:id="rId38"/>
    <p:sldId id="350" r:id="rId39"/>
    <p:sldId id="354" r:id="rId40"/>
    <p:sldId id="351" r:id="rId41"/>
    <p:sldId id="383" r:id="rId42"/>
    <p:sldId id="374" r:id="rId43"/>
    <p:sldId id="385" r:id="rId44"/>
    <p:sldId id="386" r:id="rId45"/>
    <p:sldId id="375" r:id="rId46"/>
    <p:sldId id="397" r:id="rId47"/>
  </p:sldIdLst>
  <p:sldSz cx="9144000" cy="6858000" type="screen4x3"/>
  <p:notesSz cx="6858000" cy="8839200"/>
  <p:defaultTextStyle>
    <a:defPPr>
      <a:defRPr lang="en-US"/>
    </a:defPPr>
    <a:lvl1pPr algn="ctr" rtl="0" eaLnBrk="0" fontAlgn="base" hangingPunct="0">
      <a:spcBef>
        <a:spcPct val="0"/>
      </a:spcBef>
      <a:spcAft>
        <a:spcPct val="0"/>
      </a:spcAft>
      <a:defRPr sz="3200" kern="1200">
        <a:solidFill>
          <a:schemeClr val="tx1"/>
        </a:solidFill>
        <a:latin typeface="Arial" charset="0"/>
        <a:ea typeface="+mn-ea"/>
        <a:cs typeface="+mn-cs"/>
      </a:defRPr>
    </a:lvl1pPr>
    <a:lvl2pPr marL="457200" algn="ctr" rtl="0" eaLnBrk="0" fontAlgn="base" hangingPunct="0">
      <a:spcBef>
        <a:spcPct val="0"/>
      </a:spcBef>
      <a:spcAft>
        <a:spcPct val="0"/>
      </a:spcAft>
      <a:defRPr sz="3200" kern="1200">
        <a:solidFill>
          <a:schemeClr val="tx1"/>
        </a:solidFill>
        <a:latin typeface="Arial" charset="0"/>
        <a:ea typeface="+mn-ea"/>
        <a:cs typeface="+mn-cs"/>
      </a:defRPr>
    </a:lvl2pPr>
    <a:lvl3pPr marL="914400" algn="ctr" rtl="0" eaLnBrk="0" fontAlgn="base" hangingPunct="0">
      <a:spcBef>
        <a:spcPct val="0"/>
      </a:spcBef>
      <a:spcAft>
        <a:spcPct val="0"/>
      </a:spcAft>
      <a:defRPr sz="3200" kern="1200">
        <a:solidFill>
          <a:schemeClr val="tx1"/>
        </a:solidFill>
        <a:latin typeface="Arial" charset="0"/>
        <a:ea typeface="+mn-ea"/>
        <a:cs typeface="+mn-cs"/>
      </a:defRPr>
    </a:lvl3pPr>
    <a:lvl4pPr marL="1371600" algn="ctr" rtl="0" eaLnBrk="0" fontAlgn="base" hangingPunct="0">
      <a:spcBef>
        <a:spcPct val="0"/>
      </a:spcBef>
      <a:spcAft>
        <a:spcPct val="0"/>
      </a:spcAft>
      <a:defRPr sz="3200" kern="1200">
        <a:solidFill>
          <a:schemeClr val="tx1"/>
        </a:solidFill>
        <a:latin typeface="Arial" charset="0"/>
        <a:ea typeface="+mn-ea"/>
        <a:cs typeface="+mn-cs"/>
      </a:defRPr>
    </a:lvl4pPr>
    <a:lvl5pPr marL="1828800" algn="ctr" rtl="0" eaLnBrk="0" fontAlgn="base" hangingPunct="0">
      <a:spcBef>
        <a:spcPct val="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78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55" autoAdjust="0"/>
    <p:restoredTop sz="76456" autoAdjust="0"/>
  </p:normalViewPr>
  <p:slideViewPr>
    <p:cSldViewPr>
      <p:cViewPr varScale="1">
        <p:scale>
          <a:sx n="46" d="100"/>
          <a:sy n="46" d="100"/>
        </p:scale>
        <p:origin x="1752" y="48"/>
      </p:cViewPr>
      <p:guideLst>
        <p:guide orient="horz" pos="4319"/>
        <p:guide pos="575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1512"/>
    </p:cViewPr>
  </p:sorterViewPr>
  <p:notesViewPr>
    <p:cSldViewPr>
      <p:cViewPr>
        <p:scale>
          <a:sx n="75" d="100"/>
          <a:sy n="75" d="100"/>
        </p:scale>
        <p:origin x="-1320" y="-72"/>
      </p:cViewPr>
      <p:guideLst>
        <p:guide orient="horz" pos="278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45.xml"/><Relationship Id="rId3" Type="http://schemas.openxmlformats.org/officeDocument/2006/relationships/slide" Target="slides/slide17.xml"/><Relationship Id="rId7" Type="http://schemas.openxmlformats.org/officeDocument/2006/relationships/slide" Target="slides/slide44.xml"/><Relationship Id="rId2" Type="http://schemas.openxmlformats.org/officeDocument/2006/relationships/slide" Target="slides/slide5.xml"/><Relationship Id="rId1" Type="http://schemas.openxmlformats.org/officeDocument/2006/relationships/slide" Target="slides/slide3.xml"/><Relationship Id="rId6" Type="http://schemas.openxmlformats.org/officeDocument/2006/relationships/slide" Target="slides/slide43.xml"/><Relationship Id="rId5" Type="http://schemas.openxmlformats.org/officeDocument/2006/relationships/slide" Target="slides/slide42.xml"/><Relationship Id="rId4" Type="http://schemas.openxmlformats.org/officeDocument/2006/relationships/slide" Target="slides/slide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2"/>
                </a:solidFill>
              </a:defRPr>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pPr>
              <a:defRPr/>
            </a:pPr>
            <a:endParaRPr lang="es-ES_tradnl"/>
          </a:p>
        </p:txBody>
      </p:sp>
      <p:sp>
        <p:nvSpPr>
          <p:cNvPr id="154628" name="Rectangle 4"/>
          <p:cNvSpPr>
            <a:spLocks noGrp="1" noChangeArrowheads="1"/>
          </p:cNvSpPr>
          <p:nvPr>
            <p:ph type="ftr" sz="quarter" idx="2"/>
          </p:nvPr>
        </p:nvSpPr>
        <p:spPr bwMode="auto">
          <a:xfrm>
            <a:off x="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2"/>
                </a:solidFill>
              </a:defRPr>
            </a:lvl1pPr>
          </a:lstStyle>
          <a:p>
            <a:pPr>
              <a:defRPr/>
            </a:pPr>
            <a:endParaRPr lang="es-ES_tradnl"/>
          </a:p>
        </p:txBody>
      </p:sp>
      <p:sp>
        <p:nvSpPr>
          <p:cNvPr id="154629" name="Rectangle 5"/>
          <p:cNvSpPr>
            <a:spLocks noGrp="1" noChangeArrowheads="1"/>
          </p:cNvSpPr>
          <p:nvPr>
            <p:ph type="sldNum" sz="quarter" idx="3"/>
          </p:nvPr>
        </p:nvSpPr>
        <p:spPr bwMode="auto">
          <a:xfrm>
            <a:off x="388620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defRPr>
            </a:lvl1pPr>
          </a:lstStyle>
          <a:p>
            <a:pPr>
              <a:defRPr/>
            </a:pPr>
            <a:fld id="{63052904-A00C-4E87-A009-158DBEC1D9B2}" type="slidenum">
              <a:rPr lang="es-ES_tradnl"/>
              <a:pPr>
                <a:defRPr/>
              </a:pPr>
              <a:t>‹Nº›</a:t>
            </a:fld>
            <a:endParaRPr lang="es-ES_tradnl"/>
          </a:p>
        </p:txBody>
      </p:sp>
    </p:spTree>
    <p:extLst>
      <p:ext uri="{BB962C8B-B14F-4D97-AF65-F5344CB8AC3E}">
        <p14:creationId xmlns:p14="http://schemas.microsoft.com/office/powerpoint/2010/main" val="4151843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s-ES_tradnl"/>
          </a:p>
        </p:txBody>
      </p:sp>
      <p:sp>
        <p:nvSpPr>
          <p:cNvPr id="46084" name="Rectangle 4"/>
          <p:cNvSpPr>
            <a:spLocks noGrp="1" noRot="1" noChangeAspect="1" noChangeArrowheads="1" noTextEdit="1"/>
          </p:cNvSpPr>
          <p:nvPr>
            <p:ph type="sldImg" idx="2"/>
          </p:nvPr>
        </p:nvSpPr>
        <p:spPr bwMode="auto">
          <a:xfrm>
            <a:off x="1219200" y="663575"/>
            <a:ext cx="4419600" cy="33147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198938"/>
            <a:ext cx="5029200" cy="39766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12294" name="Rectangle 6"/>
          <p:cNvSpPr>
            <a:spLocks noGrp="1" noChangeArrowheads="1"/>
          </p:cNvSpPr>
          <p:nvPr>
            <p:ph type="ftr" sz="quarter" idx="4"/>
          </p:nvPr>
        </p:nvSpPr>
        <p:spPr bwMode="auto">
          <a:xfrm>
            <a:off x="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17F777C6-9015-4602-80FD-F9039CE1C6D7}" type="slidenum">
              <a:rPr lang="es-ES_tradnl"/>
              <a:pPr>
                <a:defRPr/>
              </a:pPr>
              <a:t>‹Nº›</a:t>
            </a:fld>
            <a:endParaRPr lang="es-ES_tradnl"/>
          </a:p>
        </p:txBody>
      </p:sp>
    </p:spTree>
    <p:extLst>
      <p:ext uri="{BB962C8B-B14F-4D97-AF65-F5344CB8AC3E}">
        <p14:creationId xmlns:p14="http://schemas.microsoft.com/office/powerpoint/2010/main" val="42878749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A4B3C47-2C1C-4B8F-9ECF-D3B63A263AB1}" type="slidenum">
              <a:rPr lang="es-ES_tradnl" smtClean="0"/>
              <a:pPr/>
              <a:t>1</a:t>
            </a:fld>
            <a:endParaRPr lang="es-ES_tradnl" smtClean="0"/>
          </a:p>
        </p:txBody>
      </p:sp>
      <p:sp>
        <p:nvSpPr>
          <p:cNvPr id="37891" name="Rectangle 2"/>
          <p:cNvSpPr>
            <a:spLocks noGrp="1" noRot="1" noChangeAspect="1" noChangeArrowheads="1" noTextEdit="1"/>
          </p:cNvSpPr>
          <p:nvPr>
            <p:ph type="sldImg"/>
          </p:nvPr>
        </p:nvSpPr>
        <p:spPr>
          <a:xfrm>
            <a:off x="1220788" y="663575"/>
            <a:ext cx="4418012" cy="3313113"/>
          </a:xfrm>
          <a:solidFill>
            <a:srgbClr val="FFFFFF"/>
          </a:solidFill>
          <a:ln/>
        </p:spPr>
      </p:sp>
      <p:sp>
        <p:nvSpPr>
          <p:cNvPr id="37892" name="Rectangle 3"/>
          <p:cNvSpPr>
            <a:spLocks noGrp="1" noChangeArrowheads="1"/>
          </p:cNvSpPr>
          <p:nvPr>
            <p:ph type="body" idx="1"/>
          </p:nvPr>
        </p:nvSpPr>
        <p:spPr>
          <a:solidFill>
            <a:srgbClr val="FFFF99"/>
          </a:solidFill>
          <a:ln>
            <a:solidFill>
              <a:srgbClr val="000000"/>
            </a:solidFill>
          </a:ln>
        </p:spPr>
        <p:txBody>
          <a:bodyPr/>
          <a:lstStyle/>
          <a:p>
            <a:pPr algn="ctr"/>
            <a:r>
              <a:rPr lang="es-MX" sz="1800" b="1" dirty="0" smtClean="0">
                <a:latin typeface="Verdana" pitchFamily="34" charset="0"/>
              </a:rPr>
              <a:t>Presentación de PowerPoint Nro. 9</a:t>
            </a:r>
          </a:p>
          <a:p>
            <a:pPr algn="ctr"/>
            <a:endParaRPr lang="es-MX" sz="1800" b="1" dirty="0" smtClean="0">
              <a:latin typeface="Verdana" pitchFamily="34" charset="0"/>
            </a:endParaRPr>
          </a:p>
          <a:p>
            <a:endParaRPr lang="es-E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53C35ED-508B-412F-88C0-0530946CAB9E}" type="slidenum">
              <a:rPr lang="es-ES_tradnl" smtClean="0"/>
              <a:pPr/>
              <a:t>37</a:t>
            </a:fld>
            <a:endParaRPr lang="es-ES_tradnl"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lvl="1"/>
            <a:r>
              <a:rPr lang="es-ES" sz="1000" b="1" dirty="0" smtClean="0"/>
              <a:t>Proxy Server</a:t>
            </a:r>
            <a:r>
              <a:rPr lang="es-ES" sz="1000" dirty="0" smtClean="0"/>
              <a:t>: retransmiten solicitudes y deciden a qué otro servidor deben remitir, alterando los campos de la solicitud en caso necesario. Es una entidad intermedia que actúa como cliente y servidor con el propósito de establecer llamadas entre los usuarios. Este servidor tienen una funcionalidad semejante a la de un Proxy HTTP que tiene una tarea de encaminar las peticiones que recibe de otras entidades más próximas al destinatario. Existen dos tipos de Proxy Servers: </a:t>
            </a:r>
            <a:r>
              <a:rPr lang="es-ES" sz="1000" dirty="0" err="1" smtClean="0"/>
              <a:t>Statefull</a:t>
            </a:r>
            <a:r>
              <a:rPr lang="es-ES" sz="1000" dirty="0" smtClean="0"/>
              <a:t> Proxy y </a:t>
            </a:r>
            <a:r>
              <a:rPr lang="es-ES" sz="1000" dirty="0" err="1" smtClean="0"/>
              <a:t>Stateless</a:t>
            </a:r>
            <a:r>
              <a:rPr lang="es-ES" sz="1000" dirty="0" smtClean="0"/>
              <a:t> Proxy.</a:t>
            </a:r>
          </a:p>
          <a:p>
            <a:pPr lvl="2"/>
            <a:r>
              <a:rPr lang="es-ES" sz="1000" b="1" dirty="0" err="1" smtClean="0"/>
              <a:t>Statefull</a:t>
            </a:r>
            <a:r>
              <a:rPr lang="es-ES" sz="1000" b="1" dirty="0" smtClean="0"/>
              <a:t> Proxy</a:t>
            </a:r>
            <a:r>
              <a:rPr lang="es-ES" sz="1000" dirty="0" smtClean="0"/>
              <a:t>: mantienen el estado de las transacciones durante el procesamiento de las peticiones. Permite división de una petición en varias (</a:t>
            </a:r>
            <a:r>
              <a:rPr lang="es-ES" sz="1000" dirty="0" err="1" smtClean="0"/>
              <a:t>forking</a:t>
            </a:r>
            <a:r>
              <a:rPr lang="es-ES" sz="1000" dirty="0" smtClean="0"/>
              <a:t>), con la finalidad de la localización en paralelo de la llamada y obtener la mejor respuesta para enviarla al usuario que realizó la llamada.</a:t>
            </a:r>
          </a:p>
          <a:p>
            <a:pPr lvl="2"/>
            <a:r>
              <a:rPr lang="es-ES" sz="1000" b="1" dirty="0" err="1" smtClean="0"/>
              <a:t>Stateless</a:t>
            </a:r>
            <a:r>
              <a:rPr lang="es-ES" sz="1000" b="1" dirty="0" smtClean="0"/>
              <a:t> Proxy</a:t>
            </a:r>
            <a:r>
              <a:rPr lang="es-ES" sz="1000" dirty="0" smtClean="0"/>
              <a:t>: no mantienen el estado de las transacciones durante el procesamiento de las peticiones, únicamente reenvían mensajes.</a:t>
            </a:r>
          </a:p>
          <a:p>
            <a:pPr lvl="1"/>
            <a:r>
              <a:rPr lang="es-ES" sz="1000" b="1" dirty="0" smtClean="0"/>
              <a:t>Registrar Server</a:t>
            </a:r>
            <a:r>
              <a:rPr lang="es-ES" sz="1000" dirty="0" smtClean="0"/>
              <a:t>: es un servidor que acepta peticiones de registro de los usuarios y guarda la información de estas peticiones para suministrar un servicio de localización y traducción de direcciones en el dominio que controla.</a:t>
            </a:r>
          </a:p>
          <a:p>
            <a:pPr lvl="1"/>
            <a:r>
              <a:rPr lang="es-ES" sz="1000" b="1" dirty="0" err="1" smtClean="0"/>
              <a:t>Redirect</a:t>
            </a:r>
            <a:r>
              <a:rPr lang="es-ES" sz="1000" b="1" dirty="0" smtClean="0"/>
              <a:t> Server</a:t>
            </a:r>
            <a:r>
              <a:rPr lang="es-ES" sz="1000" dirty="0" smtClean="0"/>
              <a:t>: es un servidor que La división de estos servidores es conceptual, cualquiera de ellos puede estar físicamente una única máquina, la división de éstos puede ser por motivos de escalabilidad y rendimiento.</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0279881-07DA-4977-8EB3-0B804C1571C0}" type="slidenum">
              <a:rPr lang="es-ES_tradnl" smtClean="0"/>
              <a:pPr/>
              <a:t>41</a:t>
            </a:fld>
            <a:endParaRPr lang="es-ES_tradnl" smtClean="0"/>
          </a:p>
        </p:txBody>
      </p:sp>
      <p:sp>
        <p:nvSpPr>
          <p:cNvPr id="55299" name="Rectangle 2"/>
          <p:cNvSpPr>
            <a:spLocks noGrp="1" noRot="1" noChangeAspect="1" noChangeArrowheads="1" noTextEdit="1"/>
          </p:cNvSpPr>
          <p:nvPr>
            <p:ph type="sldImg"/>
          </p:nvPr>
        </p:nvSpPr>
        <p:spPr>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a:lstStyle/>
          <a:p>
            <a:endParaRPr lang="es-A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397240"/>
            <a:ext cx="2971800" cy="441960"/>
          </a:xfrm>
          <a:prstGeom prst="rect">
            <a:avLst/>
          </a:prstGeom>
          <a:noFill/>
          <a:ln w="9525">
            <a:noFill/>
            <a:miter lim="800000"/>
            <a:headEnd/>
            <a:tailEnd/>
          </a:ln>
        </p:spPr>
        <p:txBody>
          <a:bodyPr anchor="b"/>
          <a:lstStyle/>
          <a:p>
            <a:pPr algn="r"/>
            <a:fld id="{753C0130-421C-4A9B-8121-F84FC903249E}" type="slidenum">
              <a:rPr lang="es-ES_tradnl" sz="1200"/>
              <a:pPr algn="r"/>
              <a:t>2</a:t>
            </a:fld>
            <a:endParaRPr lang="es-ES_tradnl" sz="1200"/>
          </a:p>
        </p:txBody>
      </p:sp>
      <p:sp>
        <p:nvSpPr>
          <p:cNvPr id="30723" name="Rectangle 2"/>
          <p:cNvSpPr>
            <a:spLocks noGrp="1" noRot="1" noChangeAspect="1" noChangeArrowheads="1" noTextEdit="1"/>
          </p:cNvSpPr>
          <p:nvPr>
            <p:ph type="sldImg"/>
          </p:nvPr>
        </p:nvSpPr>
        <p:spPr>
          <a:xfrm>
            <a:off x="1222375" y="663575"/>
            <a:ext cx="4416425" cy="3313113"/>
          </a:xfrm>
          <a:ln/>
        </p:spPr>
      </p:sp>
      <p:sp>
        <p:nvSpPr>
          <p:cNvPr id="3072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CAF917C0-49BC-4970-9141-844C9474A825}" type="slidenum">
              <a:rPr lang="es-ES_tradnl" smtClean="0"/>
              <a:pPr/>
              <a:t>3</a:t>
            </a:fld>
            <a:endParaRPr lang="es-ES_tradnl" smtClean="0"/>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endParaRPr lang="es-A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8367213D-F915-4ACD-916E-46A7EB49B6C2}" type="slidenum">
              <a:rPr lang="es-ES_tradnl" smtClean="0"/>
              <a:pPr/>
              <a:t>6</a:t>
            </a:fld>
            <a:endParaRPr lang="es-ES_tradnl"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s-A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B933570E-03AF-4677-BF2C-22F4457B3D57}" type="slidenum">
              <a:rPr lang="es-ES_tradnl" smtClean="0"/>
              <a:pPr/>
              <a:t>7</a:t>
            </a:fld>
            <a:endParaRPr lang="es-ES_tradnl" smtClean="0"/>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endParaRPr lang="es-A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BD6E889-AAB9-474F-A135-A86C825AF8CB}" type="slidenum">
              <a:rPr lang="es-ES_tradnl" smtClean="0"/>
              <a:pPr/>
              <a:t>27</a:t>
            </a:fld>
            <a:endParaRPr lang="es-ES_tradnl"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s-AR" i="1" smtClean="0"/>
              <a:t>Su función es traducir las direcciones y realizar el control de acceso a la red de los teléfonos IP, gateways y MCUs (Unidad Audio conferencia Múltiple). Ofrece otros servicios a las terminales: gestión del ancho de banda y localización de los gateways.</a:t>
            </a:r>
          </a:p>
          <a:p>
            <a:r>
              <a:rPr lang="es-AR" i="1" smtClean="0"/>
              <a:t> </a:t>
            </a:r>
          </a:p>
          <a:p>
            <a:r>
              <a:rPr lang="es-AR" i="1" smtClean="0"/>
              <a:t>Realiza dos funciones que preservan la integridad de la red corporativa de datos: la traslación de direcciones de los terminales de la LAN a las correspondientes IP o IPX y la gestión del ancho de banda de manera tal que se garantice ancho de banda suficiente para las aplicaciones de datos sobre la LAN.</a:t>
            </a:r>
          </a:p>
          <a:p>
            <a:endParaRPr 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37A0F422-18DC-4025-AFC3-386FFEF37BFA}" type="slidenum">
              <a:rPr lang="es-ES_tradnl" smtClean="0"/>
              <a:pPr/>
              <a:t>28</a:t>
            </a:fld>
            <a:endParaRPr lang="es-ES_tradnl"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14400" y="4198938"/>
            <a:ext cx="5251450" cy="3976687"/>
          </a:xfrm>
          <a:noFill/>
          <a:ln/>
        </p:spPr>
        <p:txBody>
          <a:bodyPr/>
          <a:lstStyle/>
          <a:p>
            <a:pPr>
              <a:lnSpc>
                <a:spcPct val="80000"/>
              </a:lnSpc>
            </a:pPr>
            <a:r>
              <a:rPr lang="es-ES" sz="800" smtClean="0"/>
              <a:t>Son un elemento opcional en la comunicación entre terminales H.323. No obstante, son el elemento más importante de una red H.323. Actúan como punto central de todas las llamadas dentro de una zona, proporcionan servicios a los terminales registrados y realizan el control de las llamadas.</a:t>
            </a:r>
          </a:p>
          <a:p>
            <a:pPr>
              <a:lnSpc>
                <a:spcPct val="80000"/>
              </a:lnSpc>
            </a:pPr>
            <a:r>
              <a:rPr lang="es-ES" sz="800" smtClean="0"/>
              <a:t>De alguna forma, el Gatekeeper H.323 actúa como un conmutador virtual.</a:t>
            </a:r>
          </a:p>
          <a:p>
            <a:pPr>
              <a:lnSpc>
                <a:spcPct val="80000"/>
              </a:lnSpc>
            </a:pPr>
            <a:r>
              <a:rPr lang="es-ES" sz="800" smtClean="0"/>
              <a:t>Los Gatekeepers proporcionan dos importantes funciones de control de llamada:</a:t>
            </a:r>
          </a:p>
          <a:p>
            <a:pPr>
              <a:lnSpc>
                <a:spcPct val="80000"/>
              </a:lnSpc>
            </a:pPr>
            <a:r>
              <a:rPr lang="es-ES" sz="800" b="1" smtClean="0"/>
              <a:t>Traducción de direcciones</a:t>
            </a:r>
            <a:r>
              <a:rPr lang="es-ES" sz="800" smtClean="0"/>
              <a:t> desde alias de la red H.323 a direcciones IP o IPX, tal y como está especificado en RAS.</a:t>
            </a:r>
          </a:p>
          <a:p>
            <a:pPr>
              <a:lnSpc>
                <a:spcPct val="80000"/>
              </a:lnSpc>
            </a:pPr>
            <a:r>
              <a:rPr lang="es-ES" sz="800" b="1" smtClean="0"/>
              <a:t>Gestión de ancho de banda</a:t>
            </a:r>
            <a:r>
              <a:rPr lang="es-ES" sz="800" smtClean="0"/>
              <a:t>, también especificado en RAS. Por ejemplo, si un administrador de red ha especificado un umbral para el número de conferencias simultáneas, el Gatekeeper puede rechazar hacer más conexiones cuando se ha alcanzado dicho umbral. El efecto es limitar el ancho de banda total de las conferencias a alguna fracción del total existente para permitir que la capacidad remanente se use para e-mail, transferencias de archivos y otros protocolos.</a:t>
            </a:r>
          </a:p>
          <a:p>
            <a:pPr>
              <a:lnSpc>
                <a:spcPct val="80000"/>
              </a:lnSpc>
            </a:pPr>
            <a:r>
              <a:rPr lang="es-ES" sz="800" smtClean="0"/>
              <a:t>A la colección de todos los Terminales, Gateways y MCU’s gestionados por un Gatekeeper se le conoce como Zona H.323.</a:t>
            </a:r>
          </a:p>
          <a:p>
            <a:pPr>
              <a:lnSpc>
                <a:spcPct val="80000"/>
              </a:lnSpc>
            </a:pPr>
            <a:r>
              <a:rPr lang="es-ES" sz="800" smtClean="0"/>
              <a:t>Una característica opcional, pero valiosa de los Gatekeepers es la habilidad para enrutar llamadas. Si se enruta la llamada por un Gatekeeper, esta puede ser controlada más efectivamente.</a:t>
            </a:r>
          </a:p>
          <a:p>
            <a:pPr>
              <a:lnSpc>
                <a:spcPct val="80000"/>
              </a:lnSpc>
            </a:pPr>
            <a:r>
              <a:rPr lang="es-ES" sz="800" smtClean="0"/>
              <a:t>Los proveedores de servicio necesitan esta característica para facturar por las llamadas realizadas a través de su red (Toll). Este servicio también puede ser usado para reenrutar una llamada a otro terminal en caso de estar no disponible el terminal llamado inicialmente. Además con esta característica un Gatekeeper puede tomar decisiones que involucren el balanceo entre varios gateways. Por ejemplo, si una llamada es enrutada por un Gatekeeper, ese Gatekeeper puede re-enrutar la llamada a uno de varios gateways basándose en alguna lógica de enrutamiento propietaria.</a:t>
            </a:r>
          </a:p>
          <a:p>
            <a:pPr>
              <a:lnSpc>
                <a:spcPct val="80000"/>
              </a:lnSpc>
            </a:pPr>
            <a:r>
              <a:rPr lang="es-ES" sz="800" smtClean="0"/>
              <a:t>Mientras que un Gatekeeper está lógicamente separado de los extremos de una conferencia H.323, los fabricantes pueden elegir incorporar la funcionalidad del Gatekeeper dentro de la implementación física de los Gateways y de los MCU’s.</a:t>
            </a:r>
          </a:p>
          <a:p>
            <a:pPr>
              <a:lnSpc>
                <a:spcPct val="80000"/>
              </a:lnSpc>
            </a:pPr>
            <a:r>
              <a:rPr lang="es-ES" sz="800" smtClean="0"/>
              <a:t>A pesar de que el Gatekeeper no es un elemento obligatorio, sí existe, los terminales deben usarlo. RAS define para estos la traducción de direcciones, control de admisión, control de ancho de banda y gestión de zonas.</a:t>
            </a:r>
          </a:p>
          <a:p>
            <a:pPr>
              <a:lnSpc>
                <a:spcPct val="80000"/>
              </a:lnSpc>
            </a:pPr>
            <a:r>
              <a:rPr lang="es-ES" sz="800" smtClean="0"/>
              <a:t>Los Gatekeepers juegan también un rol importante en las conexiones multipunto. Para soportar conferencias multipunto, los usuarios podrían emplear un Gatekeeper para recibir los canales de control H.245 desde dos terminales en una conferencia punto a punto. Cuando la conferencia cambia a multipunto, el Gatekeeper puede redireccionar el Canal de Control H.245 a un controlador multipunto (MC). El Gatekeeper no necesita procesar la señalización H.245, solo necesita pasarla entre los terminales o entre los terminales y el MC.</a:t>
            </a:r>
          </a:p>
          <a:p>
            <a:pPr>
              <a:lnSpc>
                <a:spcPct val="80000"/>
              </a:lnSpc>
            </a:pPr>
            <a:r>
              <a:rPr lang="es-ES" sz="800" smtClean="0"/>
              <a:t>Las redes que posean un Gateway pueden también tener un Gatekeeper para traducir llamadas entrantes E.164 (número de teléfono convencional) a direcciones de transporte. Debido a que una zona está definida por su Gatekeeper, las entidades H.323 que contengan un Gatekeeper interno necesitan de un mecanismo para desactivar su funcionamiento cuando hay varias entidades H.323 que contienen un Gatekeeper dentro de la red, las entidades pueden ser configuradas para estar en la misma Zona.</a:t>
            </a:r>
          </a:p>
          <a:p>
            <a:pPr>
              <a:lnSpc>
                <a:spcPct val="80000"/>
              </a:lnSpc>
            </a:pPr>
            <a:r>
              <a:rPr lang="es-ES" sz="800" smtClean="0"/>
              <a:t>Existen dos formas para que un terminal se registre en un Gatekeeper, si sabe su IP entonces envía un mensaje de registro unicast a esta dirección o bien envía un mensaje multicast de descubrimiento del Gatekeeper (GRQ) que pregunta, ¿Quién es mi Gatekeeper?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fld id="{7ABE848A-F174-4301-8C57-348A4DAC5C88}" type="slidenum">
              <a:rPr lang="es-ES_tradnl" sz="1200">
                <a:latin typeface="Times New Roman" pitchFamily="18" charset="0"/>
              </a:rPr>
              <a:pPr algn="r"/>
              <a:t>35</a:t>
            </a:fld>
            <a:endParaRPr lang="es-ES_tradnl" sz="120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F858BF87-3788-43C9-AC51-5BD0112E7347}" type="slidenum">
              <a:rPr lang="es-ES_tradnl" smtClean="0"/>
              <a:pPr/>
              <a:t>36</a:t>
            </a:fld>
            <a:endParaRPr lang="es-ES_tradnl"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5" name="Rectangle 4"/>
          <p:cNvSpPr>
            <a:spLocks noGrp="1" noChangeArrowheads="1"/>
          </p:cNvSpPr>
          <p:nvPr>
            <p:ph type="dt" sz="half" idx="10"/>
          </p:nvPr>
        </p:nvSpPr>
        <p:spPr/>
        <p:txBody>
          <a:bodyPr/>
          <a:lstStyle>
            <a:lvl1pPr>
              <a:defRPr/>
            </a:lvl1pPr>
          </a:lstStyle>
          <a:p>
            <a:pPr>
              <a:defRPr/>
            </a:pPr>
            <a:fld id="{32B5961D-5C1C-46D3-8336-F44C11A7BC6D}" type="datetime1">
              <a:rPr lang="es-ES"/>
              <a:pPr>
                <a:defRPr/>
              </a:pPr>
              <a:t>05/05/2017</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Tecnología Básica de Redes</a:t>
            </a:r>
          </a:p>
        </p:txBody>
      </p:sp>
      <p:sp>
        <p:nvSpPr>
          <p:cNvPr id="7" name="Rectangle 6"/>
          <p:cNvSpPr>
            <a:spLocks noGrp="1" noChangeArrowheads="1"/>
          </p:cNvSpPr>
          <p:nvPr>
            <p:ph type="sldNum" sz="quarter" idx="12"/>
          </p:nvPr>
        </p:nvSpPr>
        <p:spPr/>
        <p:txBody>
          <a:bodyPr/>
          <a:lstStyle>
            <a:lvl1pPr>
              <a:defRPr/>
            </a:lvl1pPr>
          </a:lstStyle>
          <a:p>
            <a:pPr>
              <a:defRPr/>
            </a:pPr>
            <a:fld id="{F4DF9823-C240-4C65-81D4-1127C842477A}"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4ED09510-E7C0-4B20-B7C7-FB1EBD741970}" type="datetime1">
              <a:rPr lang="es-ES"/>
              <a:pPr>
                <a:defRPr/>
              </a:pPr>
              <a:t>05/05/2017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Tecnología Básica de Redes</a:t>
            </a:r>
          </a:p>
        </p:txBody>
      </p:sp>
      <p:sp>
        <p:nvSpPr>
          <p:cNvPr id="6" name="Rectangle 6"/>
          <p:cNvSpPr>
            <a:spLocks noGrp="1" noChangeArrowheads="1"/>
          </p:cNvSpPr>
          <p:nvPr>
            <p:ph type="sldNum" sz="quarter" idx="12"/>
          </p:nvPr>
        </p:nvSpPr>
        <p:spPr>
          <a:ln/>
        </p:spPr>
        <p:txBody>
          <a:bodyPr/>
          <a:lstStyle>
            <a:lvl1pPr>
              <a:defRPr/>
            </a:lvl1pPr>
          </a:lstStyle>
          <a:p>
            <a:pPr>
              <a:defRPr/>
            </a:pPr>
            <a:fld id="{4E7FB049-292E-4E0B-BA24-BCFFE51C21DF}"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AA0824D4-871D-49A8-A4A9-5671772A44CC}" type="datetime1">
              <a:rPr lang="es-ES"/>
              <a:pPr>
                <a:defRPr/>
              </a:pPr>
              <a:t>05/05/2017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Tecnología Básica de Redes</a:t>
            </a:r>
          </a:p>
        </p:txBody>
      </p:sp>
      <p:sp>
        <p:nvSpPr>
          <p:cNvPr id="6" name="Rectangle 6"/>
          <p:cNvSpPr>
            <a:spLocks noGrp="1" noChangeArrowheads="1"/>
          </p:cNvSpPr>
          <p:nvPr>
            <p:ph type="sldNum" sz="quarter" idx="12"/>
          </p:nvPr>
        </p:nvSpPr>
        <p:spPr>
          <a:ln/>
        </p:spPr>
        <p:txBody>
          <a:bodyPr/>
          <a:lstStyle>
            <a:lvl1pPr>
              <a:defRPr/>
            </a:lvl1pPr>
          </a:lstStyle>
          <a:p>
            <a:pPr>
              <a:defRPr/>
            </a:pPr>
            <a:fld id="{AEBCC3F8-BCBD-490B-8950-A3581E45C73A}"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smtClean="0"/>
              <a:t>Haga clic para modificar el estilo de título del patrón</a:t>
            </a:r>
            <a:endParaRPr lang="es-ES"/>
          </a:p>
        </p:txBody>
      </p:sp>
      <p:sp>
        <p:nvSpPr>
          <p:cNvPr id="3" name="2 Marcador de tabla"/>
          <p:cNvSpPr>
            <a:spLocks noGrp="1"/>
          </p:cNvSpPr>
          <p:nvPr>
            <p:ph type="tbl" idx="1"/>
          </p:nvPr>
        </p:nvSpPr>
        <p:spPr>
          <a:xfrm>
            <a:off x="685800" y="1981200"/>
            <a:ext cx="7772400" cy="4114800"/>
          </a:xfrm>
        </p:spPr>
        <p:txBody>
          <a:bodyPr/>
          <a:lstStyle/>
          <a:p>
            <a:pPr lvl="0"/>
            <a:endParaRPr lang="es-ES" noProof="0" smtClean="0"/>
          </a:p>
        </p:txBody>
      </p:sp>
      <p:sp>
        <p:nvSpPr>
          <p:cNvPr id="4" name="Rectangle 4"/>
          <p:cNvSpPr>
            <a:spLocks noGrp="1" noChangeArrowheads="1"/>
          </p:cNvSpPr>
          <p:nvPr>
            <p:ph type="dt" sz="half" idx="10"/>
          </p:nvPr>
        </p:nvSpPr>
        <p:spPr>
          <a:ln/>
        </p:spPr>
        <p:txBody>
          <a:bodyPr/>
          <a:lstStyle>
            <a:lvl1pPr>
              <a:defRPr/>
            </a:lvl1pPr>
          </a:lstStyle>
          <a:p>
            <a:pPr>
              <a:defRPr/>
            </a:pPr>
            <a:fld id="{0CDA5A33-13FE-4A45-8A3C-5E7CF07AD34C}" type="datetime1">
              <a:rPr lang="es-ES"/>
              <a:pPr>
                <a:defRPr/>
              </a:pPr>
              <a:t>05/05/2017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Tecnología Básica de Redes</a:t>
            </a:r>
          </a:p>
        </p:txBody>
      </p:sp>
      <p:sp>
        <p:nvSpPr>
          <p:cNvPr id="6" name="Rectangle 6"/>
          <p:cNvSpPr>
            <a:spLocks noGrp="1" noChangeArrowheads="1"/>
          </p:cNvSpPr>
          <p:nvPr>
            <p:ph type="sldNum" sz="quarter" idx="12"/>
          </p:nvPr>
        </p:nvSpPr>
        <p:spPr>
          <a:ln/>
        </p:spPr>
        <p:txBody>
          <a:bodyPr/>
          <a:lstStyle>
            <a:lvl1pPr>
              <a:defRPr/>
            </a:lvl1pPr>
          </a:lstStyle>
          <a:p>
            <a:pPr>
              <a:defRPr/>
            </a:pPr>
            <a:fld id="{E857F42F-834E-4CA3-8970-8E7365B996D7}"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fld id="{C5A36D93-273D-493E-B3FB-67F3C45FDCA3}" type="datetime1">
              <a:rPr lang="es-ES"/>
              <a:pPr>
                <a:defRPr/>
              </a:pPr>
              <a:t>05/05/2017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Tecnología Básica de Redes</a:t>
            </a:r>
          </a:p>
        </p:txBody>
      </p:sp>
      <p:sp>
        <p:nvSpPr>
          <p:cNvPr id="6" name="Rectangle 6"/>
          <p:cNvSpPr>
            <a:spLocks noGrp="1" noChangeArrowheads="1"/>
          </p:cNvSpPr>
          <p:nvPr>
            <p:ph type="sldNum" sz="quarter" idx="12"/>
          </p:nvPr>
        </p:nvSpPr>
        <p:spPr>
          <a:ln/>
        </p:spPr>
        <p:txBody>
          <a:bodyPr/>
          <a:lstStyle>
            <a:lvl1pPr>
              <a:defRPr/>
            </a:lvl1pPr>
          </a:lstStyle>
          <a:p>
            <a:pPr>
              <a:defRPr/>
            </a:pPr>
            <a:fld id="{01DA8BAE-AAA8-4C6E-9486-E876B849AAD8}"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87D93D20-C060-4F57-816B-03ADD85CF5AB}" type="datetime1">
              <a:rPr lang="es-ES"/>
              <a:pPr>
                <a:defRPr/>
              </a:pPr>
              <a:t>05/05/2017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Tecnología Básica de Redes</a:t>
            </a:r>
          </a:p>
        </p:txBody>
      </p:sp>
      <p:sp>
        <p:nvSpPr>
          <p:cNvPr id="6" name="Rectangle 6"/>
          <p:cNvSpPr>
            <a:spLocks noGrp="1" noChangeArrowheads="1"/>
          </p:cNvSpPr>
          <p:nvPr>
            <p:ph type="sldNum" sz="quarter" idx="12"/>
          </p:nvPr>
        </p:nvSpPr>
        <p:spPr>
          <a:ln/>
        </p:spPr>
        <p:txBody>
          <a:bodyPr/>
          <a:lstStyle>
            <a:lvl1pPr>
              <a:defRPr/>
            </a:lvl1pPr>
          </a:lstStyle>
          <a:p>
            <a:pPr>
              <a:defRPr/>
            </a:pPr>
            <a:fld id="{952803FB-BCAB-49AC-A91E-2BD34ABFACD1}"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fld id="{6A577E1B-A3A4-4190-9A57-180A7B85A4E1}" type="datetime1">
              <a:rPr lang="es-ES"/>
              <a:pPr>
                <a:defRPr/>
              </a:pPr>
              <a:t>05/05/2017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Tecnología Básica de Redes</a:t>
            </a:r>
          </a:p>
        </p:txBody>
      </p:sp>
      <p:sp>
        <p:nvSpPr>
          <p:cNvPr id="7" name="Rectangle 6"/>
          <p:cNvSpPr>
            <a:spLocks noGrp="1" noChangeArrowheads="1"/>
          </p:cNvSpPr>
          <p:nvPr>
            <p:ph type="sldNum" sz="quarter" idx="12"/>
          </p:nvPr>
        </p:nvSpPr>
        <p:spPr>
          <a:ln/>
        </p:spPr>
        <p:txBody>
          <a:bodyPr/>
          <a:lstStyle>
            <a:lvl1pPr>
              <a:defRPr/>
            </a:lvl1pPr>
          </a:lstStyle>
          <a:p>
            <a:pPr>
              <a:defRPr/>
            </a:pPr>
            <a:fld id="{7201D6C8-0A93-409D-B585-81E79DCA16BD}"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fld id="{980A3E5D-B451-4A71-BAB9-768771262A7E}" type="datetime1">
              <a:rPr lang="es-ES"/>
              <a:pPr>
                <a:defRPr/>
              </a:pPr>
              <a:t>05/05/2017</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Tecnología Básica de Redes</a:t>
            </a:r>
          </a:p>
        </p:txBody>
      </p:sp>
      <p:sp>
        <p:nvSpPr>
          <p:cNvPr id="9" name="Rectangle 6"/>
          <p:cNvSpPr>
            <a:spLocks noGrp="1" noChangeArrowheads="1"/>
          </p:cNvSpPr>
          <p:nvPr>
            <p:ph type="sldNum" sz="quarter" idx="12"/>
          </p:nvPr>
        </p:nvSpPr>
        <p:spPr>
          <a:ln/>
        </p:spPr>
        <p:txBody>
          <a:bodyPr/>
          <a:lstStyle>
            <a:lvl1pPr>
              <a:defRPr/>
            </a:lvl1pPr>
          </a:lstStyle>
          <a:p>
            <a:pPr>
              <a:defRPr/>
            </a:pPr>
            <a:fld id="{E68F662A-2790-4C49-BF9C-F6C012C3DD7F}"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fld id="{F3EA0550-3935-4E6A-B4B5-43CC16496BF2}" type="datetime1">
              <a:rPr lang="es-ES"/>
              <a:pPr>
                <a:defRPr/>
              </a:pPr>
              <a:t>05/05/2017</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Tecnología Básica de Redes</a:t>
            </a:r>
          </a:p>
        </p:txBody>
      </p:sp>
      <p:sp>
        <p:nvSpPr>
          <p:cNvPr id="5" name="Rectangle 6"/>
          <p:cNvSpPr>
            <a:spLocks noGrp="1" noChangeArrowheads="1"/>
          </p:cNvSpPr>
          <p:nvPr>
            <p:ph type="sldNum" sz="quarter" idx="12"/>
          </p:nvPr>
        </p:nvSpPr>
        <p:spPr>
          <a:ln/>
        </p:spPr>
        <p:txBody>
          <a:bodyPr/>
          <a:lstStyle>
            <a:lvl1pPr>
              <a:defRPr/>
            </a:lvl1pPr>
          </a:lstStyle>
          <a:p>
            <a:pPr>
              <a:defRPr/>
            </a:pPr>
            <a:fld id="{9C624A24-8149-4083-BF16-454880A4B7A8}"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14BD389-1161-4AB9-B29F-E2FE9DE95B90}" type="datetime1">
              <a:rPr lang="es-ES"/>
              <a:pPr>
                <a:defRPr/>
              </a:pPr>
              <a:t>05/05/2017</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Tecnología Básica de Redes</a:t>
            </a:r>
          </a:p>
        </p:txBody>
      </p:sp>
      <p:sp>
        <p:nvSpPr>
          <p:cNvPr id="4" name="Rectangle 6"/>
          <p:cNvSpPr>
            <a:spLocks noGrp="1" noChangeArrowheads="1"/>
          </p:cNvSpPr>
          <p:nvPr>
            <p:ph type="sldNum" sz="quarter" idx="12"/>
          </p:nvPr>
        </p:nvSpPr>
        <p:spPr>
          <a:ln/>
        </p:spPr>
        <p:txBody>
          <a:bodyPr/>
          <a:lstStyle>
            <a:lvl1pPr>
              <a:defRPr/>
            </a:lvl1pPr>
          </a:lstStyle>
          <a:p>
            <a:pPr>
              <a:defRPr/>
            </a:pPr>
            <a:fld id="{6B178039-4B11-4BC5-94DF-52A739689193}"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EFD16DCD-85D3-40FA-B7BB-AFFDBF7B2BF5}" type="datetime1">
              <a:rPr lang="es-ES"/>
              <a:pPr>
                <a:defRPr/>
              </a:pPr>
              <a:t>05/05/2017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Tecnología Básica de Redes</a:t>
            </a:r>
          </a:p>
        </p:txBody>
      </p:sp>
      <p:sp>
        <p:nvSpPr>
          <p:cNvPr id="7" name="Rectangle 6"/>
          <p:cNvSpPr>
            <a:spLocks noGrp="1" noChangeArrowheads="1"/>
          </p:cNvSpPr>
          <p:nvPr>
            <p:ph type="sldNum" sz="quarter" idx="12"/>
          </p:nvPr>
        </p:nvSpPr>
        <p:spPr>
          <a:ln/>
        </p:spPr>
        <p:txBody>
          <a:bodyPr/>
          <a:lstStyle>
            <a:lvl1pPr>
              <a:defRPr/>
            </a:lvl1pPr>
          </a:lstStyle>
          <a:p>
            <a:pPr>
              <a:defRPr/>
            </a:pPr>
            <a:fld id="{11DA727F-C2A6-4246-84C2-5936757276B0}"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9255E671-7D87-416E-9F80-0F3EBC7CC594}" type="datetime1">
              <a:rPr lang="es-ES"/>
              <a:pPr>
                <a:defRPr/>
              </a:pPr>
              <a:t>05/05/2017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Tecnología Básica de Redes</a:t>
            </a:r>
          </a:p>
        </p:txBody>
      </p:sp>
      <p:sp>
        <p:nvSpPr>
          <p:cNvPr id="7" name="Rectangle 6"/>
          <p:cNvSpPr>
            <a:spLocks noGrp="1" noChangeArrowheads="1"/>
          </p:cNvSpPr>
          <p:nvPr>
            <p:ph type="sldNum" sz="quarter" idx="12"/>
          </p:nvPr>
        </p:nvSpPr>
        <p:spPr>
          <a:ln/>
        </p:spPr>
        <p:txBody>
          <a:bodyPr/>
          <a:lstStyle>
            <a:lvl1pPr>
              <a:defRPr/>
            </a:lvl1pPr>
          </a:lstStyle>
          <a:p>
            <a:pPr>
              <a:defRPr/>
            </a:pPr>
            <a:fld id="{7A2F130A-EEEA-46C4-BF29-178623FCD392}"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Haga clic para modificar el estilo de título del patrón</a:t>
            </a:r>
          </a:p>
        </p:txBody>
      </p:sp>
      <p:sp>
        <p:nvSpPr>
          <p:cNvPr id="409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pPr>
              <a:defRPr/>
            </a:pPr>
            <a:fld id="{E11E3A17-FFF7-4EC2-B81F-9998504CA400}" type="datetime1">
              <a:rPr lang="es-ES"/>
              <a:pPr>
                <a:defRPr/>
              </a:pPr>
              <a:t>05/05/2017</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r>
              <a:rPr lang="en-US"/>
              <a:t>Tecnología Básica de Redes</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D2D50D5C-1483-43C5-A6A0-49D79074C018}"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png"/><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4.jpe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http://www.3com.com/images/products/en_US/prd_lg_3102_business.gif" TargetMode="Externa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30.wmf"/></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jpeg"/><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11560" y="908720"/>
            <a:ext cx="8064011" cy="2736304"/>
          </a:xfrm>
          <a:gradFill rotWithShape="0">
            <a:gsLst>
              <a:gs pos="0">
                <a:srgbClr val="FF9900"/>
              </a:gs>
              <a:gs pos="100000">
                <a:srgbClr val="FFFFFF"/>
              </a:gs>
            </a:gsLst>
            <a:lin ang="5400000" scaled="1"/>
          </a:gradFill>
          <a:ln w="76200" cap="flat" algn="ctr">
            <a:solidFill>
              <a:schemeClr val="accent2"/>
            </a:solidFill>
          </a:ln>
        </p:spPr>
        <p:txBody>
          <a:bodyPr anchor="t"/>
          <a:lstStyle/>
          <a:p>
            <a:pPr>
              <a:spcBef>
                <a:spcPct val="20000"/>
              </a:spcBef>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0013</a:t>
            </a:r>
            <a:endParaRPr lang="es-AR" sz="4000" b="1" i="1" u="sng" dirty="0" smtClean="0">
              <a:solidFill>
                <a:srgbClr val="333399"/>
              </a:solidFill>
              <a:latin typeface="Arial" charset="0"/>
            </a:endParaRPr>
          </a:p>
        </p:txBody>
      </p:sp>
      <p:sp>
        <p:nvSpPr>
          <p:cNvPr id="249860" name="Rectangle 4"/>
          <p:cNvSpPr>
            <a:spLocks noGrp="1" noChangeArrowheads="1"/>
          </p:cNvSpPr>
          <p:nvPr>
            <p:ph type="subTitle" idx="1"/>
          </p:nvPr>
        </p:nvSpPr>
        <p:spPr>
          <a:xfrm>
            <a:off x="1691680" y="4149080"/>
            <a:ext cx="6400800" cy="1752600"/>
          </a:xfrm>
          <a:gradFill rotWithShape="0">
            <a:gsLst>
              <a:gs pos="0">
                <a:srgbClr val="FF9900"/>
              </a:gs>
              <a:gs pos="100000">
                <a:srgbClr val="FF9900">
                  <a:gamma/>
                  <a:tint val="0"/>
                  <a:invGamma/>
                </a:srgbClr>
              </a:gs>
            </a:gsLst>
            <a:lin ang="5400000" scaled="1"/>
          </a:gradFill>
          <a:ln w="76200">
            <a:solidFill>
              <a:schemeClr val="accent2"/>
            </a:solidFill>
          </a:ln>
        </p:spPr>
        <p:txBody>
          <a:bodyPr/>
          <a:lstStyle/>
          <a:p>
            <a:pPr>
              <a:spcBef>
                <a:spcPct val="0"/>
              </a:spcBef>
            </a:pPr>
            <a:r>
              <a:rPr lang="es-ES_tradnl" sz="2800" b="1" i="1" u="sng" dirty="0" smtClean="0">
                <a:effectLst>
                  <a:outerShdw blurRad="38100" dist="38100" dir="2700000" algn="tl">
                    <a:srgbClr val="FFFFFF"/>
                  </a:outerShdw>
                </a:effectLst>
                <a:latin typeface="Arial" charset="0"/>
              </a:rPr>
              <a:t>Hardware y  Software de Telecomunicaciones </a:t>
            </a:r>
            <a:r>
              <a:rPr lang="es-ES_tradnl" sz="2800" b="1" i="1" u="sng" dirty="0" err="1" smtClean="0">
                <a:effectLst>
                  <a:outerShdw blurRad="38100" dist="38100" dir="2700000" algn="tl">
                    <a:srgbClr val="FFFFFF"/>
                  </a:outerShdw>
                </a:effectLst>
                <a:latin typeface="Arial" charset="0"/>
              </a:rPr>
              <a:t>Nº</a:t>
            </a:r>
            <a:r>
              <a:rPr lang="es-ES_tradnl" sz="2800" b="1" i="1" u="sng" dirty="0" smtClean="0">
                <a:effectLst>
                  <a:outerShdw blurRad="38100" dist="38100" dir="2700000" algn="tl">
                    <a:srgbClr val="FFFFFF"/>
                  </a:outerShdw>
                </a:effectLst>
                <a:latin typeface="Arial" charset="0"/>
              </a:rPr>
              <a:t> </a:t>
            </a:r>
            <a:r>
              <a:rPr lang="es-AR" sz="2800" b="1" i="1" u="sng" dirty="0" smtClean="0">
                <a:effectLst>
                  <a:outerShdw blurRad="38100" dist="38100" dir="2700000" algn="tl">
                    <a:srgbClr val="FFFFFF"/>
                  </a:outerShdw>
                </a:effectLst>
                <a:latin typeface="Arial" charset="0"/>
              </a:rPr>
              <a:t>3</a:t>
            </a:r>
            <a:endParaRPr lang="es-MX" sz="4000" b="1" i="1" u="sng" dirty="0" smtClean="0">
              <a:solidFill>
                <a:srgbClr val="333399"/>
              </a:solidFill>
              <a:latin typeface="Arial" charset="0"/>
            </a:endParaRPr>
          </a:p>
          <a:p>
            <a:pPr>
              <a:spcBef>
                <a:spcPct val="0"/>
              </a:spcBef>
            </a:pPr>
            <a:r>
              <a:rPr lang="es-AR" sz="4000" b="1" i="1" u="sng" dirty="0" smtClean="0">
                <a:solidFill>
                  <a:srgbClr val="333399"/>
                </a:solidFill>
                <a:latin typeface="Arial" charset="0"/>
              </a:rPr>
              <a:t>20</a:t>
            </a:r>
            <a:r>
              <a:rPr lang="es-ES" sz="4000" b="1" i="1" u="sng" dirty="0" smtClean="0">
                <a:solidFill>
                  <a:srgbClr val="333399"/>
                </a:solidFill>
                <a:latin typeface="Arial" charset="0"/>
              </a:rPr>
              <a:t>17</a:t>
            </a:r>
            <a:endParaRPr lang="es-AR" sz="4000" b="1" i="1" u="sng" dirty="0" smtClean="0">
              <a:solidFill>
                <a:srgbClr val="333399"/>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a:xfrm>
            <a:off x="762000" y="0"/>
            <a:ext cx="7772400" cy="1196975"/>
          </a:xfrm>
          <a:solidFill>
            <a:schemeClr val="hlink"/>
          </a:solidFill>
          <a:ln w="57150" cap="flat" algn="ctr">
            <a:solidFill>
              <a:srgbClr val="3366FF"/>
            </a:solidFill>
          </a:ln>
        </p:spPr>
        <p:txBody>
          <a:bodyPr/>
          <a:lstStyle/>
          <a:p>
            <a:pPr>
              <a:defRPr/>
            </a:pPr>
            <a:r>
              <a:rPr lang="es-ES_tradnl" sz="4000" b="1" i="1" smtClean="0">
                <a:solidFill>
                  <a:srgbClr val="800000"/>
                </a:solidFill>
                <a:effectLst>
                  <a:outerShdw blurRad="38100" dist="38100" dir="2700000" algn="tl">
                    <a:srgbClr val="000000"/>
                  </a:outerShdw>
                </a:effectLst>
                <a:latin typeface="Arial" charset="0"/>
              </a:rPr>
              <a:t>Telefonía IP</a:t>
            </a:r>
            <a:br>
              <a:rPr lang="es-ES_tradnl" sz="4000" b="1" i="1" smtClean="0">
                <a:solidFill>
                  <a:srgbClr val="800000"/>
                </a:solidFill>
                <a:effectLst>
                  <a:outerShdw blurRad="38100" dist="38100" dir="2700000" algn="tl">
                    <a:srgbClr val="000000"/>
                  </a:outerShdw>
                </a:effectLst>
                <a:latin typeface="Arial" charset="0"/>
              </a:rPr>
            </a:br>
            <a:r>
              <a:rPr lang="es-ES_tradnl" sz="4000" b="1" i="1" smtClean="0">
                <a:solidFill>
                  <a:srgbClr val="800000"/>
                </a:solidFill>
                <a:effectLst>
                  <a:outerShdw blurRad="38100" dist="38100" dir="2700000" algn="tl">
                    <a:srgbClr val="000000"/>
                  </a:outerShdw>
                </a:effectLst>
                <a:latin typeface="Arial" charset="0"/>
              </a:rPr>
              <a:t>Instalación IP</a:t>
            </a:r>
            <a:endParaRPr lang="es-AR" sz="4000" b="1" i="1" smtClean="0">
              <a:solidFill>
                <a:srgbClr val="800000"/>
              </a:solidFill>
              <a:effectLst>
                <a:outerShdw blurRad="38100" dist="38100" dir="2700000" algn="tl">
                  <a:srgbClr val="000000"/>
                </a:outerShdw>
              </a:effectLst>
              <a:latin typeface="Arial" charset="0"/>
            </a:endParaRPr>
          </a:p>
        </p:txBody>
      </p:sp>
      <p:grpSp>
        <p:nvGrpSpPr>
          <p:cNvPr id="2" name="1 Grupo"/>
          <p:cNvGrpSpPr/>
          <p:nvPr/>
        </p:nvGrpSpPr>
        <p:grpSpPr>
          <a:xfrm>
            <a:off x="0" y="1628775"/>
            <a:ext cx="9144000" cy="3884613"/>
            <a:chOff x="0" y="1628775"/>
            <a:chExt cx="9144000" cy="3884613"/>
          </a:xfrm>
        </p:grpSpPr>
        <p:graphicFrame>
          <p:nvGraphicFramePr>
            <p:cNvPr id="3074" name="Object 3"/>
            <p:cNvGraphicFramePr>
              <a:graphicFrameLocks noChangeAspect="1"/>
            </p:cNvGraphicFramePr>
            <p:nvPr>
              <p:extLst>
                <p:ext uri="{D42A27DB-BD31-4B8C-83A1-F6EECF244321}">
                  <p14:modId xmlns:p14="http://schemas.microsoft.com/office/powerpoint/2010/main" val="497574260"/>
                </p:ext>
              </p:extLst>
            </p:nvPr>
          </p:nvGraphicFramePr>
          <p:xfrm>
            <a:off x="0" y="1628775"/>
            <a:ext cx="9144000" cy="3884613"/>
          </p:xfrm>
          <a:graphic>
            <a:graphicData uri="http://schemas.openxmlformats.org/presentationml/2006/ole">
              <mc:AlternateContent xmlns:mc="http://schemas.openxmlformats.org/markup-compatibility/2006">
                <mc:Choice xmlns:v="urn:schemas-microsoft-com:vml" Requires="v">
                  <p:oleObj spid="_x0000_s3112" name="Visio" r:id="rId3" imgW="9901080" imgH="3090240" progId="">
                    <p:embed/>
                  </p:oleObj>
                </mc:Choice>
                <mc:Fallback>
                  <p:oleObj name="Visio" r:id="rId3" imgW="9901080" imgH="309024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28775"/>
                          <a:ext cx="9144000" cy="3884613"/>
                        </a:xfrm>
                        <a:prstGeom prst="rect">
                          <a:avLst/>
                        </a:prstGeom>
                        <a:solidFill>
                          <a:srgbClr val="66FFFF"/>
                        </a:solidFill>
                        <a:ln w="38100" cmpd="dbl">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76" name="Picture 4" descr="7940_ds2"/>
            <p:cNvPicPr>
              <a:picLocks noChangeAspect="1" noChangeArrowheads="1"/>
            </p:cNvPicPr>
            <p:nvPr/>
          </p:nvPicPr>
          <p:blipFill>
            <a:blip r:embed="rId5" cstate="print"/>
            <a:srcRect/>
            <a:stretch>
              <a:fillRect/>
            </a:stretch>
          </p:blipFill>
          <p:spPr bwMode="auto">
            <a:xfrm>
              <a:off x="7010400" y="1828800"/>
              <a:ext cx="1143000" cy="833438"/>
            </a:xfrm>
            <a:prstGeom prst="rect">
              <a:avLst/>
            </a:prstGeom>
            <a:noFill/>
            <a:ln w="9525">
              <a:noFill/>
              <a:miter lim="800000"/>
              <a:headEnd/>
              <a:tailEnd/>
            </a:ln>
          </p:spPr>
        </p:pic>
        <p:pic>
          <p:nvPicPr>
            <p:cNvPr id="3077" name="Picture 5" descr="7940_ds2"/>
            <p:cNvPicPr>
              <a:picLocks noChangeAspect="1" noChangeArrowheads="1"/>
            </p:cNvPicPr>
            <p:nvPr/>
          </p:nvPicPr>
          <p:blipFill>
            <a:blip r:embed="rId5" cstate="print"/>
            <a:srcRect/>
            <a:stretch>
              <a:fillRect/>
            </a:stretch>
          </p:blipFill>
          <p:spPr bwMode="auto">
            <a:xfrm>
              <a:off x="7086600" y="3124200"/>
              <a:ext cx="1143000" cy="833438"/>
            </a:xfrm>
            <a:prstGeom prst="rect">
              <a:avLst/>
            </a:prstGeom>
            <a:noFill/>
            <a:ln w="9525">
              <a:noFill/>
              <a:miter lim="800000"/>
              <a:headEnd/>
              <a:tailEnd/>
            </a:ln>
          </p:spPr>
        </p:pic>
        <p:pic>
          <p:nvPicPr>
            <p:cNvPr id="3078" name="Picture 6" descr="7940_ds2"/>
            <p:cNvPicPr>
              <a:picLocks noChangeAspect="1" noChangeArrowheads="1"/>
            </p:cNvPicPr>
            <p:nvPr/>
          </p:nvPicPr>
          <p:blipFill>
            <a:blip r:embed="rId5" cstate="print"/>
            <a:srcRect/>
            <a:stretch>
              <a:fillRect/>
            </a:stretch>
          </p:blipFill>
          <p:spPr bwMode="auto">
            <a:xfrm>
              <a:off x="7086600" y="4419600"/>
              <a:ext cx="1143000" cy="833438"/>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6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80">
                                          <p:stCondLst>
                                            <p:cond delay="0"/>
                                          </p:stCondLst>
                                        </p:cTn>
                                        <p:tgtEl>
                                          <p:spTgt spid="2"/>
                                        </p:tgtEl>
                                      </p:cBhvr>
                                    </p:animEffect>
                                    <p:anim calcmode="lin" valueType="num">
                                      <p:cBhvr>
                                        <p:cTn id="12"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7" dur="26">
                                          <p:stCondLst>
                                            <p:cond delay="650"/>
                                          </p:stCondLst>
                                        </p:cTn>
                                        <p:tgtEl>
                                          <p:spTgt spid="2"/>
                                        </p:tgtEl>
                                      </p:cBhvr>
                                      <p:to x="100000" y="60000"/>
                                    </p:animScale>
                                    <p:animScale>
                                      <p:cBhvr>
                                        <p:cTn id="18" dur="166" decel="50000">
                                          <p:stCondLst>
                                            <p:cond delay="676"/>
                                          </p:stCondLst>
                                        </p:cTn>
                                        <p:tgtEl>
                                          <p:spTgt spid="2"/>
                                        </p:tgtEl>
                                      </p:cBhvr>
                                      <p:to x="100000" y="100000"/>
                                    </p:animScale>
                                    <p:animScale>
                                      <p:cBhvr>
                                        <p:cTn id="19" dur="26">
                                          <p:stCondLst>
                                            <p:cond delay="1312"/>
                                          </p:stCondLst>
                                        </p:cTn>
                                        <p:tgtEl>
                                          <p:spTgt spid="2"/>
                                        </p:tgtEl>
                                      </p:cBhvr>
                                      <p:to x="100000" y="80000"/>
                                    </p:animScale>
                                    <p:animScale>
                                      <p:cBhvr>
                                        <p:cTn id="20" dur="166" decel="50000">
                                          <p:stCondLst>
                                            <p:cond delay="1338"/>
                                          </p:stCondLst>
                                        </p:cTn>
                                        <p:tgtEl>
                                          <p:spTgt spid="2"/>
                                        </p:tgtEl>
                                      </p:cBhvr>
                                      <p:to x="100000" y="100000"/>
                                    </p:animScale>
                                    <p:animScale>
                                      <p:cBhvr>
                                        <p:cTn id="21" dur="26">
                                          <p:stCondLst>
                                            <p:cond delay="1642"/>
                                          </p:stCondLst>
                                        </p:cTn>
                                        <p:tgtEl>
                                          <p:spTgt spid="2"/>
                                        </p:tgtEl>
                                      </p:cBhvr>
                                      <p:to x="100000" y="90000"/>
                                    </p:animScale>
                                    <p:animScale>
                                      <p:cBhvr>
                                        <p:cTn id="22" dur="166" decel="50000">
                                          <p:stCondLst>
                                            <p:cond delay="1668"/>
                                          </p:stCondLst>
                                        </p:cTn>
                                        <p:tgtEl>
                                          <p:spTgt spid="2"/>
                                        </p:tgtEl>
                                      </p:cBhvr>
                                      <p:to x="100000" y="100000"/>
                                    </p:animScale>
                                    <p:animScale>
                                      <p:cBhvr>
                                        <p:cTn id="23" dur="26">
                                          <p:stCondLst>
                                            <p:cond delay="1808"/>
                                          </p:stCondLst>
                                        </p:cTn>
                                        <p:tgtEl>
                                          <p:spTgt spid="2"/>
                                        </p:tgtEl>
                                      </p:cBhvr>
                                      <p:to x="100000" y="95000"/>
                                    </p:animScale>
                                    <p:animScale>
                                      <p:cBhvr>
                                        <p:cTn id="24"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827584" y="0"/>
            <a:ext cx="8011616" cy="1219200"/>
          </a:xfrm>
          <a:solidFill>
            <a:schemeClr val="hlink"/>
          </a:solidFill>
          <a:ln w="57150" cap="flat" algn="ctr">
            <a:solidFill>
              <a:srgbClr val="3366FF"/>
            </a:solidFill>
          </a:ln>
        </p:spPr>
        <p:txBody>
          <a:bodyPr/>
          <a:lstStyle/>
          <a:p>
            <a:pPr>
              <a:defRPr/>
            </a:pPr>
            <a:r>
              <a:rPr lang="es-MX" sz="4000" b="1" i="1" dirty="0" smtClean="0">
                <a:solidFill>
                  <a:srgbClr val="800000"/>
                </a:solidFill>
                <a:effectLst>
                  <a:outerShdw blurRad="38100" dist="38100" dir="2700000" algn="tl">
                    <a:srgbClr val="000000"/>
                  </a:outerShdw>
                </a:effectLst>
                <a:latin typeface="Arial" charset="0"/>
              </a:rPr>
              <a:t>Esquema de Conexión </a:t>
            </a:r>
            <a:br>
              <a:rPr lang="es-MX" sz="4000" b="1" i="1" dirty="0" smtClean="0">
                <a:solidFill>
                  <a:srgbClr val="800000"/>
                </a:solidFill>
                <a:effectLst>
                  <a:outerShdw blurRad="38100" dist="38100" dir="2700000" algn="tl">
                    <a:srgbClr val="000000"/>
                  </a:outerShdw>
                </a:effectLst>
                <a:latin typeface="Arial" charset="0"/>
              </a:rPr>
            </a:br>
            <a:r>
              <a:rPr lang="es-MX" sz="4000" b="1" i="1" dirty="0" smtClean="0">
                <a:solidFill>
                  <a:srgbClr val="800000"/>
                </a:solidFill>
                <a:effectLst>
                  <a:outerShdw blurRad="38100" dist="38100" dir="2700000" algn="tl">
                    <a:srgbClr val="000000"/>
                  </a:outerShdw>
                </a:effectLst>
                <a:latin typeface="Arial" charset="0"/>
              </a:rPr>
              <a:t>Of.  Remota</a:t>
            </a:r>
            <a:endParaRPr lang="es-ES" sz="4000" b="1" i="1" dirty="0" smtClean="0">
              <a:solidFill>
                <a:srgbClr val="800000"/>
              </a:solidFill>
              <a:effectLst>
                <a:outerShdw blurRad="38100" dist="38100" dir="2700000" algn="tl">
                  <a:srgbClr val="000000"/>
                </a:outerShdw>
              </a:effectLst>
              <a:latin typeface="Arial" charset="0"/>
            </a:endParaRPr>
          </a:p>
        </p:txBody>
      </p:sp>
      <p:pic>
        <p:nvPicPr>
          <p:cNvPr id="11267" name="Picture 3" descr="esquema"/>
          <p:cNvPicPr>
            <a:picLocks noChangeAspect="1" noChangeArrowheads="1"/>
          </p:cNvPicPr>
          <p:nvPr/>
        </p:nvPicPr>
        <p:blipFill>
          <a:blip r:embed="rId2" cstate="print"/>
          <a:srcRect/>
          <a:stretch>
            <a:fillRect/>
          </a:stretch>
        </p:blipFill>
        <p:spPr bwMode="auto">
          <a:xfrm>
            <a:off x="381000" y="1219200"/>
            <a:ext cx="8583488" cy="5487988"/>
          </a:xfrm>
          <a:prstGeom prst="rect">
            <a:avLst/>
          </a:prstGeom>
          <a:solidFill>
            <a:schemeClr val="tx1"/>
          </a:solidFill>
          <a:ln w="76200">
            <a:solidFill>
              <a:schemeClr val="tx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3554"/>
                                        </p:tgtEl>
                                        <p:attrNameLst>
                                          <p:attrName>style.visibility</p:attrName>
                                        </p:attrNameLst>
                                      </p:cBhvr>
                                      <p:to>
                                        <p:strVal val="visible"/>
                                      </p:to>
                                    </p:set>
                                    <p:anim calcmode="lin" valueType="num">
                                      <p:cBhvr additive="base">
                                        <p:cTn id="7" dur="500" fill="hold"/>
                                        <p:tgtEl>
                                          <p:spTgt spid="663554"/>
                                        </p:tgtEl>
                                        <p:attrNameLst>
                                          <p:attrName>ppt_x</p:attrName>
                                        </p:attrNameLst>
                                      </p:cBhvr>
                                      <p:tavLst>
                                        <p:tav tm="0">
                                          <p:val>
                                            <p:strVal val="#ppt_x"/>
                                          </p:val>
                                        </p:tav>
                                        <p:tav tm="100000">
                                          <p:val>
                                            <p:strVal val="#ppt_x"/>
                                          </p:val>
                                        </p:tav>
                                      </p:tavLst>
                                    </p:anim>
                                    <p:anim calcmode="lin" valueType="num">
                                      <p:cBhvr additive="base">
                                        <p:cTn id="8" dur="500" fill="hold"/>
                                        <p:tgtEl>
                                          <p:spTgt spid="6635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611188" y="188913"/>
            <a:ext cx="7772400" cy="1341437"/>
          </a:xfrm>
          <a:solidFill>
            <a:schemeClr val="hlink"/>
          </a:solidFill>
          <a:ln w="57150" cap="flat" algn="ctr">
            <a:solidFill>
              <a:srgbClr val="3366FF"/>
            </a:solidFill>
          </a:ln>
        </p:spPr>
        <p:txBody>
          <a:bodyPr/>
          <a:lstStyle/>
          <a:p>
            <a:pPr>
              <a:defRPr/>
            </a:pPr>
            <a:r>
              <a:rPr lang="es-ES_tradnl" sz="4000" b="1" i="1" smtClean="0">
                <a:solidFill>
                  <a:srgbClr val="800000"/>
                </a:solidFill>
                <a:effectLst>
                  <a:outerShdw blurRad="38100" dist="38100" dir="2700000" algn="tl">
                    <a:srgbClr val="000000"/>
                  </a:outerShdw>
                </a:effectLst>
                <a:latin typeface="Arial" charset="0"/>
              </a:rPr>
              <a:t>Telefonía IP</a:t>
            </a:r>
            <a:br>
              <a:rPr lang="es-ES_tradnl" sz="4000" b="1" i="1" smtClean="0">
                <a:solidFill>
                  <a:srgbClr val="800000"/>
                </a:solidFill>
                <a:effectLst>
                  <a:outerShdw blurRad="38100" dist="38100" dir="2700000" algn="tl">
                    <a:srgbClr val="000000"/>
                  </a:outerShdw>
                </a:effectLst>
                <a:latin typeface="Arial" charset="0"/>
              </a:rPr>
            </a:br>
            <a:r>
              <a:rPr lang="es-ES_tradnl" sz="4000" b="1" i="1" smtClean="0">
                <a:solidFill>
                  <a:srgbClr val="800000"/>
                </a:solidFill>
                <a:effectLst>
                  <a:outerShdw blurRad="38100" dist="38100" dir="2700000" algn="tl">
                    <a:srgbClr val="000000"/>
                  </a:outerShdw>
                </a:effectLst>
                <a:latin typeface="Arial" charset="0"/>
              </a:rPr>
              <a:t>Proceso de Migración</a:t>
            </a:r>
            <a:endParaRPr lang="es-AR" sz="4000" b="1" i="1" smtClean="0">
              <a:solidFill>
                <a:srgbClr val="800000"/>
              </a:solidFill>
              <a:effectLst>
                <a:outerShdw blurRad="38100" dist="38100" dir="2700000" algn="tl">
                  <a:srgbClr val="000000"/>
                </a:outerShdw>
              </a:effectLst>
              <a:latin typeface="Arial" charset="0"/>
            </a:endParaRPr>
          </a:p>
        </p:txBody>
      </p:sp>
      <p:sp>
        <p:nvSpPr>
          <p:cNvPr id="584707" name="Text Box 3"/>
          <p:cNvSpPr txBox="1">
            <a:spLocks noChangeArrowheads="1"/>
          </p:cNvSpPr>
          <p:nvPr/>
        </p:nvSpPr>
        <p:spPr bwMode="auto">
          <a:xfrm>
            <a:off x="468313" y="1905000"/>
            <a:ext cx="8352159" cy="3477875"/>
          </a:xfrm>
          <a:prstGeom prst="rect">
            <a:avLst/>
          </a:prstGeom>
          <a:solidFill>
            <a:srgbClr val="DDDDDD"/>
          </a:solidFill>
          <a:ln w="57150" cmpd="thinThick">
            <a:solidFill>
              <a:schemeClr val="accent2"/>
            </a:solidFill>
            <a:miter lim="800000"/>
            <a:headEnd/>
            <a:tailEnd/>
          </a:ln>
          <a:effectLst/>
        </p:spPr>
        <p:txBody>
          <a:bodyPr wrap="square">
            <a:spAutoFit/>
          </a:bodyPr>
          <a:lstStyle/>
          <a:p>
            <a:pPr marL="762000" indent="-762000" algn="l">
              <a:buFontTx/>
              <a:buAutoNum type="arabicParenR"/>
              <a:defRPr/>
            </a:pPr>
            <a:r>
              <a:rPr lang="es-MX" sz="4400" i="1" dirty="0" err="1">
                <a:effectLst>
                  <a:outerShdw blurRad="38100" dist="38100" dir="2700000" algn="tl">
                    <a:srgbClr val="FFFFFF"/>
                  </a:outerShdw>
                </a:effectLst>
              </a:rPr>
              <a:t>Backbone</a:t>
            </a:r>
            <a:r>
              <a:rPr lang="es-MX" sz="4400" i="1" dirty="0">
                <a:effectLst>
                  <a:outerShdw blurRad="38100" dist="38100" dir="2700000" algn="tl">
                    <a:srgbClr val="FFFFFF"/>
                  </a:outerShdw>
                </a:effectLst>
              </a:rPr>
              <a:t> WAN (</a:t>
            </a:r>
            <a:r>
              <a:rPr lang="es-MX" i="1" dirty="0">
                <a:effectLst>
                  <a:outerShdw blurRad="38100" dist="38100" dir="2700000" algn="tl">
                    <a:srgbClr val="FFFFFF"/>
                  </a:outerShdw>
                </a:effectLst>
              </a:rPr>
              <a:t>Conexión WAN)</a:t>
            </a:r>
          </a:p>
          <a:p>
            <a:pPr marL="762000" indent="-762000" algn="l">
              <a:buFontTx/>
              <a:buAutoNum type="arabicParenR"/>
              <a:defRPr/>
            </a:pPr>
            <a:r>
              <a:rPr lang="es-MX" sz="4400" i="1" dirty="0">
                <a:effectLst>
                  <a:outerShdw blurRad="38100" dist="38100" dir="2700000" algn="tl">
                    <a:srgbClr val="FFFFFF"/>
                  </a:outerShdw>
                </a:effectLst>
              </a:rPr>
              <a:t>Redes Paralelas</a:t>
            </a:r>
          </a:p>
          <a:p>
            <a:pPr marL="762000" indent="-762000" algn="l">
              <a:buFontTx/>
              <a:buAutoNum type="arabicParenR"/>
              <a:defRPr/>
            </a:pPr>
            <a:r>
              <a:rPr lang="es-MX" sz="4400" i="1" dirty="0">
                <a:effectLst>
                  <a:outerShdw blurRad="38100" dist="38100" dir="2700000" algn="tl">
                    <a:srgbClr val="FFFFFF"/>
                  </a:outerShdw>
                </a:effectLst>
              </a:rPr>
              <a:t>Redes Convergentes </a:t>
            </a:r>
          </a:p>
          <a:p>
            <a:pPr marL="2057400" lvl="2" indent="-457200" algn="l">
              <a:buFontTx/>
              <a:buAutoNum type="arabicParenR"/>
              <a:defRPr/>
            </a:pPr>
            <a:r>
              <a:rPr lang="es-MX" sz="4400" i="1" dirty="0">
                <a:effectLst>
                  <a:outerShdw blurRad="38100" dist="38100" dir="2700000" algn="tl">
                    <a:srgbClr val="FFFFFF"/>
                  </a:outerShdw>
                </a:effectLst>
              </a:rPr>
              <a:t>Integradas</a:t>
            </a:r>
          </a:p>
          <a:p>
            <a:pPr marL="2057400" lvl="2" indent="-457200" algn="l">
              <a:buFontTx/>
              <a:buAutoNum type="arabicParenR"/>
              <a:defRPr/>
            </a:pPr>
            <a:r>
              <a:rPr lang="es-MX" sz="4400" i="1" dirty="0" err="1">
                <a:effectLst>
                  <a:outerShdw blurRad="38100" dist="38100" dir="2700000" algn="tl">
                    <a:srgbClr val="FFFFFF"/>
                  </a:outerShdw>
                </a:effectLst>
              </a:rPr>
              <a:t>Interoperativas</a:t>
            </a:r>
            <a:endParaRPr lang="es-AR" sz="4400" i="1" dirty="0">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4706"/>
                                        </p:tgtEl>
                                        <p:attrNameLst>
                                          <p:attrName>style.visibility</p:attrName>
                                        </p:attrNameLst>
                                      </p:cBhvr>
                                      <p:to>
                                        <p:strVal val="visible"/>
                                      </p:to>
                                    </p:set>
                                    <p:anim calcmode="lin" valueType="num">
                                      <p:cBhvr additive="base">
                                        <p:cTn id="7" dur="500" fill="hold"/>
                                        <p:tgtEl>
                                          <p:spTgt spid="584706"/>
                                        </p:tgtEl>
                                        <p:attrNameLst>
                                          <p:attrName>ppt_x</p:attrName>
                                        </p:attrNameLst>
                                      </p:cBhvr>
                                      <p:tavLst>
                                        <p:tav tm="0">
                                          <p:val>
                                            <p:strVal val="#ppt_x"/>
                                          </p:val>
                                        </p:tav>
                                        <p:tav tm="100000">
                                          <p:val>
                                            <p:strVal val="#ppt_x"/>
                                          </p:val>
                                        </p:tav>
                                      </p:tavLst>
                                    </p:anim>
                                    <p:anim calcmode="lin" valueType="num">
                                      <p:cBhvr additive="base">
                                        <p:cTn id="8" dur="500" fill="hold"/>
                                        <p:tgtEl>
                                          <p:spTgt spid="5847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584707"/>
                                        </p:tgtEl>
                                        <p:attrNameLst>
                                          <p:attrName>style.visibility</p:attrName>
                                        </p:attrNameLst>
                                      </p:cBhvr>
                                      <p:to>
                                        <p:strVal val="visible"/>
                                      </p:to>
                                    </p:set>
                                    <p:animEffect transition="in" filter="wipe(down)">
                                      <p:cBhvr>
                                        <p:cTn id="13" dur="580">
                                          <p:stCondLst>
                                            <p:cond delay="0"/>
                                          </p:stCondLst>
                                        </p:cTn>
                                        <p:tgtEl>
                                          <p:spTgt spid="584707"/>
                                        </p:tgtEl>
                                      </p:cBhvr>
                                    </p:animEffect>
                                    <p:anim calcmode="lin" valueType="num">
                                      <p:cBhvr>
                                        <p:cTn id="14" dur="1822" tmFilter="0,0; 0.14,0.36; 0.43,0.73; 0.71,0.91; 1.0,1.0">
                                          <p:stCondLst>
                                            <p:cond delay="0"/>
                                          </p:stCondLst>
                                        </p:cTn>
                                        <p:tgtEl>
                                          <p:spTgt spid="584707"/>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584707"/>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584707"/>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584707"/>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584707"/>
                                        </p:tgtEl>
                                        <p:attrNameLst>
                                          <p:attrName>ppt_y</p:attrName>
                                        </p:attrNameLst>
                                      </p:cBhvr>
                                      <p:tavLst>
                                        <p:tav tm="0" fmla="#ppt_y-sin(pi*$)/81">
                                          <p:val>
                                            <p:fltVal val="0"/>
                                          </p:val>
                                        </p:tav>
                                        <p:tav tm="100000">
                                          <p:val>
                                            <p:fltVal val="1"/>
                                          </p:val>
                                        </p:tav>
                                      </p:tavLst>
                                    </p:anim>
                                    <p:animScale>
                                      <p:cBhvr>
                                        <p:cTn id="19" dur="26">
                                          <p:stCondLst>
                                            <p:cond delay="650"/>
                                          </p:stCondLst>
                                        </p:cTn>
                                        <p:tgtEl>
                                          <p:spTgt spid="584707"/>
                                        </p:tgtEl>
                                      </p:cBhvr>
                                      <p:to x="100000" y="60000"/>
                                    </p:animScale>
                                    <p:animScale>
                                      <p:cBhvr>
                                        <p:cTn id="20" dur="166" decel="50000">
                                          <p:stCondLst>
                                            <p:cond delay="676"/>
                                          </p:stCondLst>
                                        </p:cTn>
                                        <p:tgtEl>
                                          <p:spTgt spid="584707"/>
                                        </p:tgtEl>
                                      </p:cBhvr>
                                      <p:to x="100000" y="100000"/>
                                    </p:animScale>
                                    <p:animScale>
                                      <p:cBhvr>
                                        <p:cTn id="21" dur="26">
                                          <p:stCondLst>
                                            <p:cond delay="1312"/>
                                          </p:stCondLst>
                                        </p:cTn>
                                        <p:tgtEl>
                                          <p:spTgt spid="584707"/>
                                        </p:tgtEl>
                                      </p:cBhvr>
                                      <p:to x="100000" y="80000"/>
                                    </p:animScale>
                                    <p:animScale>
                                      <p:cBhvr>
                                        <p:cTn id="22" dur="166" decel="50000">
                                          <p:stCondLst>
                                            <p:cond delay="1338"/>
                                          </p:stCondLst>
                                        </p:cTn>
                                        <p:tgtEl>
                                          <p:spTgt spid="584707"/>
                                        </p:tgtEl>
                                      </p:cBhvr>
                                      <p:to x="100000" y="100000"/>
                                    </p:animScale>
                                    <p:animScale>
                                      <p:cBhvr>
                                        <p:cTn id="23" dur="26">
                                          <p:stCondLst>
                                            <p:cond delay="1642"/>
                                          </p:stCondLst>
                                        </p:cTn>
                                        <p:tgtEl>
                                          <p:spTgt spid="584707"/>
                                        </p:tgtEl>
                                      </p:cBhvr>
                                      <p:to x="100000" y="90000"/>
                                    </p:animScale>
                                    <p:animScale>
                                      <p:cBhvr>
                                        <p:cTn id="24" dur="166" decel="50000">
                                          <p:stCondLst>
                                            <p:cond delay="1668"/>
                                          </p:stCondLst>
                                        </p:cTn>
                                        <p:tgtEl>
                                          <p:spTgt spid="584707"/>
                                        </p:tgtEl>
                                      </p:cBhvr>
                                      <p:to x="100000" y="100000"/>
                                    </p:animScale>
                                    <p:animScale>
                                      <p:cBhvr>
                                        <p:cTn id="25" dur="26">
                                          <p:stCondLst>
                                            <p:cond delay="1808"/>
                                          </p:stCondLst>
                                        </p:cTn>
                                        <p:tgtEl>
                                          <p:spTgt spid="584707"/>
                                        </p:tgtEl>
                                      </p:cBhvr>
                                      <p:to x="100000" y="95000"/>
                                    </p:animScale>
                                    <p:animScale>
                                      <p:cBhvr>
                                        <p:cTn id="26" dur="166" decel="50000">
                                          <p:stCondLst>
                                            <p:cond delay="1834"/>
                                          </p:stCondLst>
                                        </p:cTn>
                                        <p:tgtEl>
                                          <p:spTgt spid="58470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6" grpId="0" animBg="1"/>
      <p:bldP spid="58470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xfrm>
            <a:off x="762000" y="0"/>
            <a:ext cx="7772400" cy="990600"/>
          </a:xfrm>
          <a:solidFill>
            <a:schemeClr val="hlink"/>
          </a:solidFill>
          <a:ln w="57150" cap="flat" algn="ctr">
            <a:solidFill>
              <a:srgbClr val="3366FF"/>
            </a:solidFill>
          </a:ln>
        </p:spPr>
        <p:txBody>
          <a:bodyPr/>
          <a:lstStyle/>
          <a:p>
            <a:pPr>
              <a:defRPr/>
            </a:pPr>
            <a:r>
              <a:rPr lang="es-ES_tradnl" sz="4000" b="1" i="1" smtClean="0">
                <a:solidFill>
                  <a:srgbClr val="800000"/>
                </a:solidFill>
                <a:effectLst>
                  <a:outerShdw blurRad="38100" dist="38100" dir="2700000" algn="tl">
                    <a:srgbClr val="000000"/>
                  </a:outerShdw>
                </a:effectLst>
                <a:latin typeface="Arial" charset="0"/>
              </a:rPr>
              <a:t>Telefonía IP – vs. PBX</a:t>
            </a:r>
            <a:endParaRPr lang="es-AR" sz="4000" b="1" i="1" smtClean="0">
              <a:solidFill>
                <a:srgbClr val="800000"/>
              </a:solidFill>
              <a:effectLst>
                <a:outerShdw blurRad="38100" dist="38100" dir="2700000" algn="tl">
                  <a:srgbClr val="000000"/>
                </a:outerShdw>
              </a:effectLst>
              <a:latin typeface="Arial" charset="0"/>
            </a:endParaRPr>
          </a:p>
        </p:txBody>
      </p:sp>
      <p:sp>
        <p:nvSpPr>
          <p:cNvPr id="587779" name="Text Box 3"/>
          <p:cNvSpPr txBox="1">
            <a:spLocks noChangeArrowheads="1"/>
          </p:cNvSpPr>
          <p:nvPr/>
        </p:nvSpPr>
        <p:spPr bwMode="auto">
          <a:xfrm>
            <a:off x="0" y="1196975"/>
            <a:ext cx="8964488" cy="5016758"/>
          </a:xfrm>
          <a:prstGeom prst="rect">
            <a:avLst/>
          </a:prstGeom>
          <a:solidFill>
            <a:srgbClr val="DDDDDD"/>
          </a:solidFill>
          <a:ln w="57150" cmpd="thickThin">
            <a:solidFill>
              <a:schemeClr val="tx1"/>
            </a:solidFill>
            <a:miter lim="800000"/>
            <a:headEnd/>
            <a:tailEnd/>
          </a:ln>
          <a:effectLst/>
        </p:spPr>
        <p:txBody>
          <a:bodyPr wrap="square">
            <a:spAutoFit/>
          </a:bodyPr>
          <a:lstStyle/>
          <a:p>
            <a:pPr algn="l">
              <a:buFontTx/>
              <a:buChar char="•"/>
              <a:defRPr/>
            </a:pPr>
            <a:r>
              <a:rPr lang="es-MX" i="1" dirty="0">
                <a:effectLst>
                  <a:outerShdw blurRad="38100" dist="38100" dir="2700000" algn="tl">
                    <a:srgbClr val="FFFFFF"/>
                  </a:outerShdw>
                </a:effectLst>
              </a:rPr>
              <a:t>Sistema PBX</a:t>
            </a:r>
          </a:p>
          <a:p>
            <a:pPr lvl="1" algn="l">
              <a:buFontTx/>
              <a:buChar char="•"/>
              <a:defRPr/>
            </a:pPr>
            <a:r>
              <a:rPr lang="es-MX" i="1" dirty="0">
                <a:effectLst>
                  <a:outerShdw blurRad="38100" dist="38100" dir="2700000" algn="tl">
                    <a:srgbClr val="FFFFFF"/>
                  </a:outerShdw>
                </a:effectLst>
              </a:rPr>
              <a:t>Estructura de conmutación de Líneas Integradas en el Sistema </a:t>
            </a:r>
            <a:r>
              <a:rPr lang="es-MX" i="1" dirty="0">
                <a:effectLst>
                  <a:outerShdw blurRad="38100" dist="38100" dir="2700000" algn="tl">
                    <a:srgbClr val="FFFFFF"/>
                  </a:outerShdw>
                </a:effectLst>
                <a:sym typeface="Wingdings 3" pitchFamily="18" charset="2"/>
              </a:rPr>
              <a:t> </a:t>
            </a:r>
            <a:r>
              <a:rPr lang="es-MX" i="1" dirty="0">
                <a:effectLst>
                  <a:outerShdw blurRad="38100" dist="38100" dir="2700000" algn="tl">
                    <a:srgbClr val="FFFFFF"/>
                  </a:outerShdw>
                </a:effectLst>
              </a:rPr>
              <a:t>Matriz de Hardware Interna – Central Telefónica + Cableado Telefónico.</a:t>
            </a:r>
          </a:p>
          <a:p>
            <a:pPr lvl="1" algn="l">
              <a:buFontTx/>
              <a:buChar char="•"/>
              <a:defRPr/>
            </a:pPr>
            <a:r>
              <a:rPr lang="es-MX" b="1" i="1" dirty="0">
                <a:solidFill>
                  <a:schemeClr val="accent2">
                    <a:lumMod val="50000"/>
                  </a:schemeClr>
                </a:solidFill>
                <a:effectLst>
                  <a:outerShdw blurRad="38100" dist="38100" dir="2700000" algn="tl">
                    <a:srgbClr val="FFFFFF"/>
                  </a:outerShdw>
                </a:effectLst>
              </a:rPr>
              <a:t>Sistema Operativo de control de llamadas.</a:t>
            </a:r>
          </a:p>
          <a:p>
            <a:pPr lvl="1" algn="l">
              <a:buFontTx/>
              <a:buChar char="•"/>
              <a:defRPr/>
            </a:pPr>
            <a:r>
              <a:rPr lang="es-MX" i="1" dirty="0">
                <a:effectLst>
                  <a:outerShdw blurRad="38100" dist="38100" dir="2700000" algn="tl">
                    <a:srgbClr val="FFFFFF"/>
                  </a:outerShdw>
                </a:effectLst>
              </a:rPr>
              <a:t> Aplicaciones Diversas (ACD , </a:t>
            </a:r>
            <a:r>
              <a:rPr lang="es-MX" i="1" dirty="0" err="1">
                <a:effectLst>
                  <a:outerShdw blurRad="38100" dist="38100" dir="2700000" algn="tl">
                    <a:srgbClr val="FFFFFF"/>
                  </a:outerShdw>
                </a:effectLst>
              </a:rPr>
              <a:t>Vmail</a:t>
            </a:r>
            <a:r>
              <a:rPr lang="es-MX" i="1" dirty="0">
                <a:effectLst>
                  <a:outerShdw blurRad="38100" dist="38100" dir="2700000" algn="tl">
                    <a:srgbClr val="FFFFFF"/>
                  </a:outerShdw>
                </a:effectLst>
              </a:rPr>
              <a:t> Etc.)</a:t>
            </a:r>
          </a:p>
          <a:p>
            <a:pPr lvl="1" algn="l">
              <a:buFontTx/>
              <a:buChar char="•"/>
              <a:defRPr/>
            </a:pPr>
            <a:endParaRPr lang="es-MX" i="1" dirty="0">
              <a:effectLst>
                <a:outerShdw blurRad="38100" dist="38100" dir="2700000" algn="tl">
                  <a:srgbClr val="FFFFFF"/>
                </a:outerShdw>
              </a:effectLst>
            </a:endParaRPr>
          </a:p>
          <a:p>
            <a:pPr lvl="1" algn="l">
              <a:defRPr/>
            </a:pPr>
            <a:r>
              <a:rPr lang="es-MX" i="1" dirty="0">
                <a:solidFill>
                  <a:schemeClr val="accent2"/>
                </a:solidFill>
                <a:effectLst>
                  <a:outerShdw blurRad="38100" dist="38100" dir="2700000" algn="tl">
                    <a:srgbClr val="000000"/>
                  </a:outerShdw>
                </a:effectLst>
              </a:rPr>
              <a:t>Todas las Arquitecturas son Propietarias</a:t>
            </a:r>
            <a:endParaRPr lang="es-AR" dirty="0">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7778"/>
                                        </p:tgtEl>
                                        <p:attrNameLst>
                                          <p:attrName>style.visibility</p:attrName>
                                        </p:attrNameLst>
                                      </p:cBhvr>
                                      <p:to>
                                        <p:strVal val="visible"/>
                                      </p:to>
                                    </p:set>
                                    <p:animEffect transition="in" filter="fade">
                                      <p:cBhvr>
                                        <p:cTn id="7" dur="500"/>
                                        <p:tgtEl>
                                          <p:spTgt spid="587778"/>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587779"/>
                                        </p:tgtEl>
                                        <p:attrNameLst>
                                          <p:attrName>style.visibility</p:attrName>
                                        </p:attrNameLst>
                                      </p:cBhvr>
                                      <p:to>
                                        <p:strVal val="visible"/>
                                      </p:to>
                                    </p:set>
                                    <p:animEffect transition="in" filter="fade">
                                      <p:cBhvr>
                                        <p:cTn id="12" dur="2000"/>
                                        <p:tgtEl>
                                          <p:spTgt spid="587779"/>
                                        </p:tgtEl>
                                      </p:cBhvr>
                                    </p:animEffect>
                                    <p:anim calcmode="lin" valueType="num">
                                      <p:cBhvr>
                                        <p:cTn id="13" dur="2000" fill="hold"/>
                                        <p:tgtEl>
                                          <p:spTgt spid="587779"/>
                                        </p:tgtEl>
                                        <p:attrNameLst>
                                          <p:attrName>ppt_w</p:attrName>
                                        </p:attrNameLst>
                                      </p:cBhvr>
                                      <p:tavLst>
                                        <p:tav tm="0" fmla="#ppt_w*sin(2.5*pi*$)">
                                          <p:val>
                                            <p:fltVal val="0"/>
                                          </p:val>
                                        </p:tav>
                                        <p:tav tm="100000">
                                          <p:val>
                                            <p:fltVal val="1"/>
                                          </p:val>
                                        </p:tav>
                                      </p:tavLst>
                                    </p:anim>
                                    <p:anim calcmode="lin" valueType="num">
                                      <p:cBhvr>
                                        <p:cTn id="14" dur="2000" fill="hold"/>
                                        <p:tgtEl>
                                          <p:spTgt spid="5877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8" grpId="0" animBg="1"/>
      <p:bldP spid="58777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762000" y="0"/>
            <a:ext cx="7772400" cy="1196975"/>
          </a:xfrm>
          <a:solidFill>
            <a:schemeClr val="hlink"/>
          </a:solidFill>
          <a:ln w="57150" cap="flat" algn="ctr">
            <a:solidFill>
              <a:srgbClr val="3366FF"/>
            </a:solidFill>
          </a:ln>
        </p:spPr>
        <p:txBody>
          <a:bodyPr/>
          <a:lstStyle/>
          <a:p>
            <a:pPr>
              <a:defRPr/>
            </a:pPr>
            <a:r>
              <a:rPr lang="es-ES_tradnl" sz="4000" b="1" i="1" smtClean="0">
                <a:solidFill>
                  <a:srgbClr val="800000"/>
                </a:solidFill>
                <a:effectLst>
                  <a:outerShdw blurRad="38100" dist="38100" dir="2700000" algn="tl">
                    <a:srgbClr val="000000"/>
                  </a:outerShdw>
                </a:effectLst>
                <a:latin typeface="Arial" charset="0"/>
              </a:rPr>
              <a:t>Telefonía IP – vs. PBX</a:t>
            </a:r>
            <a:endParaRPr lang="es-AR" sz="4000" b="1" i="1" smtClean="0">
              <a:solidFill>
                <a:srgbClr val="800000"/>
              </a:solidFill>
              <a:effectLst>
                <a:outerShdw blurRad="38100" dist="38100" dir="2700000" algn="tl">
                  <a:srgbClr val="000000"/>
                </a:outerShdw>
              </a:effectLst>
              <a:latin typeface="Arial" charset="0"/>
            </a:endParaRPr>
          </a:p>
        </p:txBody>
      </p:sp>
      <p:sp>
        <p:nvSpPr>
          <p:cNvPr id="588803" name="Text Box 3"/>
          <p:cNvSpPr txBox="1">
            <a:spLocks noChangeArrowheads="1"/>
          </p:cNvSpPr>
          <p:nvPr/>
        </p:nvSpPr>
        <p:spPr bwMode="auto">
          <a:xfrm>
            <a:off x="0" y="1341438"/>
            <a:ext cx="8964613" cy="4962525"/>
          </a:xfrm>
          <a:prstGeom prst="rect">
            <a:avLst/>
          </a:prstGeom>
          <a:solidFill>
            <a:srgbClr val="DDDDDD"/>
          </a:solidFill>
          <a:ln w="57150" cmpd="thickThin" algn="ctr">
            <a:solidFill>
              <a:schemeClr val="tx1"/>
            </a:solidFill>
            <a:miter lim="800000"/>
            <a:headEnd/>
            <a:tailEnd/>
          </a:ln>
          <a:effectLst/>
        </p:spPr>
        <p:txBody>
          <a:bodyPr>
            <a:spAutoFit/>
          </a:bodyPr>
          <a:lstStyle/>
          <a:p>
            <a:pPr algn="l">
              <a:buFontTx/>
              <a:buChar char="•"/>
              <a:defRPr/>
            </a:pPr>
            <a:r>
              <a:rPr lang="es-MX" i="1" dirty="0"/>
              <a:t>Sistema IP</a:t>
            </a:r>
          </a:p>
          <a:p>
            <a:pPr lvl="1" algn="l">
              <a:buFontTx/>
              <a:buChar char="•"/>
              <a:defRPr/>
            </a:pPr>
            <a:r>
              <a:rPr lang="es-MX" i="1" dirty="0"/>
              <a:t>Estructura de Conmutación de Líneas basada en la Red IP con todas sus capacidades de ubicuidad </a:t>
            </a:r>
            <a:r>
              <a:rPr lang="es-MX" i="1" dirty="0">
                <a:sym typeface="Wingdings 3" pitchFamily="18" charset="2"/>
              </a:rPr>
              <a:t> </a:t>
            </a:r>
            <a:r>
              <a:rPr lang="es-MX" sz="2800" i="1" dirty="0">
                <a:sym typeface="Wingdings 3" pitchFamily="18" charset="2"/>
              </a:rPr>
              <a:t>Componentes de Comunicaciones + Cableado Estructurado</a:t>
            </a:r>
            <a:endParaRPr lang="es-MX" sz="2800" i="1" dirty="0"/>
          </a:p>
          <a:p>
            <a:pPr lvl="1" algn="l">
              <a:buFontTx/>
              <a:buChar char="•"/>
              <a:defRPr/>
            </a:pPr>
            <a:r>
              <a:rPr lang="es-MX" b="1" i="1" dirty="0">
                <a:solidFill>
                  <a:schemeClr val="accent2">
                    <a:lumMod val="50000"/>
                  </a:schemeClr>
                </a:solidFill>
              </a:rPr>
              <a:t>Sistema Operativo de control de llamadas basado en servidores que actúa a través de algoritmos y protocolos estándares .</a:t>
            </a:r>
          </a:p>
          <a:p>
            <a:pPr lvl="1" algn="l">
              <a:buFontTx/>
              <a:buChar char="•"/>
              <a:defRPr/>
            </a:pPr>
            <a:r>
              <a:rPr lang="es-MX" i="1" dirty="0"/>
              <a:t> Aplicaciones Diversas Estándares</a:t>
            </a:r>
          </a:p>
          <a:p>
            <a:pPr lvl="1" algn="l">
              <a:buFontTx/>
              <a:buChar char="•"/>
              <a:defRPr/>
            </a:pPr>
            <a:r>
              <a:rPr lang="es-MX" i="1" dirty="0">
                <a:solidFill>
                  <a:schemeClr val="accent2"/>
                </a:solidFill>
                <a:effectLst>
                  <a:outerShdw blurRad="38100" dist="38100" dir="2700000" algn="tl">
                    <a:srgbClr val="000000"/>
                  </a:outerShdw>
                </a:effectLst>
              </a:rPr>
              <a:t>Todas las Arquitecturas son Abiertas</a:t>
            </a:r>
            <a:endParaRPr lang="es-AR" i="1" dirty="0">
              <a:solidFill>
                <a:schemeClr val="accent2"/>
              </a:solidFill>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8802"/>
                                        </p:tgtEl>
                                        <p:attrNameLst>
                                          <p:attrName>style.visibility</p:attrName>
                                        </p:attrNameLst>
                                      </p:cBhvr>
                                      <p:to>
                                        <p:strVal val="visible"/>
                                      </p:to>
                                    </p:set>
                                    <p:anim calcmode="lin" valueType="num">
                                      <p:cBhvr additive="base">
                                        <p:cTn id="7" dur="500" fill="hold"/>
                                        <p:tgtEl>
                                          <p:spTgt spid="588802"/>
                                        </p:tgtEl>
                                        <p:attrNameLst>
                                          <p:attrName>ppt_x</p:attrName>
                                        </p:attrNameLst>
                                      </p:cBhvr>
                                      <p:tavLst>
                                        <p:tav tm="0">
                                          <p:val>
                                            <p:strVal val="#ppt_x"/>
                                          </p:val>
                                        </p:tav>
                                        <p:tav tm="100000">
                                          <p:val>
                                            <p:strVal val="#ppt_x"/>
                                          </p:val>
                                        </p:tav>
                                      </p:tavLst>
                                    </p:anim>
                                    <p:anim calcmode="lin" valueType="num">
                                      <p:cBhvr additive="base">
                                        <p:cTn id="8" dur="500" fill="hold"/>
                                        <p:tgtEl>
                                          <p:spTgt spid="5888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88803"/>
                                        </p:tgtEl>
                                        <p:attrNameLst>
                                          <p:attrName>style.visibility</p:attrName>
                                        </p:attrNameLst>
                                      </p:cBhvr>
                                      <p:to>
                                        <p:strVal val="visible"/>
                                      </p:to>
                                    </p:set>
                                    <p:animEffect transition="in" filter="wipe(down)">
                                      <p:cBhvr>
                                        <p:cTn id="13" dur="500"/>
                                        <p:tgtEl>
                                          <p:spTgt spid="588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2" grpId="0" animBg="1"/>
      <p:bldP spid="58880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a:xfrm>
            <a:off x="838200" y="260350"/>
            <a:ext cx="7772400" cy="1296988"/>
          </a:xfrm>
          <a:solidFill>
            <a:schemeClr val="hlink"/>
          </a:solidFill>
          <a:ln w="57150" cap="flat" algn="ctr">
            <a:solidFill>
              <a:srgbClr val="3366FF"/>
            </a:solidFill>
          </a:ln>
        </p:spPr>
        <p:txBody>
          <a:bodyPr/>
          <a:lstStyle/>
          <a:p>
            <a:pPr>
              <a:defRPr/>
            </a:pPr>
            <a:r>
              <a:rPr lang="es-ES_tradnl" sz="4000" b="1" i="1" smtClean="0">
                <a:solidFill>
                  <a:srgbClr val="800000"/>
                </a:solidFill>
                <a:effectLst>
                  <a:outerShdw blurRad="38100" dist="38100" dir="2700000" algn="tl">
                    <a:srgbClr val="000000"/>
                  </a:outerShdw>
                </a:effectLst>
                <a:latin typeface="Arial" charset="0"/>
              </a:rPr>
              <a:t>Telefonía IP</a:t>
            </a:r>
            <a:br>
              <a:rPr lang="es-ES_tradnl" sz="4000" b="1" i="1" smtClean="0">
                <a:solidFill>
                  <a:srgbClr val="800000"/>
                </a:solidFill>
                <a:effectLst>
                  <a:outerShdw blurRad="38100" dist="38100" dir="2700000" algn="tl">
                    <a:srgbClr val="000000"/>
                  </a:outerShdw>
                </a:effectLst>
                <a:latin typeface="Arial" charset="0"/>
              </a:rPr>
            </a:br>
            <a:r>
              <a:rPr lang="es-ES_tradnl" sz="4000" b="1" i="1" smtClean="0">
                <a:solidFill>
                  <a:srgbClr val="800000"/>
                </a:solidFill>
                <a:effectLst>
                  <a:outerShdw blurRad="38100" dist="38100" dir="2700000" algn="tl">
                    <a:srgbClr val="000000"/>
                  </a:outerShdw>
                </a:effectLst>
                <a:latin typeface="Arial" charset="0"/>
              </a:rPr>
              <a:t>Arquitectura de Red</a:t>
            </a:r>
            <a:endParaRPr lang="es-AR" sz="4000" b="1" i="1" smtClean="0">
              <a:solidFill>
                <a:srgbClr val="800000"/>
              </a:solidFill>
              <a:effectLst>
                <a:outerShdw blurRad="38100" dist="38100" dir="2700000" algn="tl">
                  <a:srgbClr val="000000"/>
                </a:outerShdw>
              </a:effectLst>
              <a:latin typeface="Arial" charset="0"/>
            </a:endParaRPr>
          </a:p>
        </p:txBody>
      </p:sp>
      <p:sp>
        <p:nvSpPr>
          <p:cNvPr id="592899" name="Text Box 3"/>
          <p:cNvSpPr txBox="1">
            <a:spLocks noChangeArrowheads="1"/>
          </p:cNvSpPr>
          <p:nvPr/>
        </p:nvSpPr>
        <p:spPr bwMode="auto">
          <a:xfrm>
            <a:off x="0" y="1905000"/>
            <a:ext cx="9144000" cy="4421188"/>
          </a:xfrm>
          <a:prstGeom prst="rect">
            <a:avLst/>
          </a:prstGeom>
          <a:solidFill>
            <a:srgbClr val="DDDDDD"/>
          </a:solidFill>
          <a:ln w="57150" cmpd="thickThin" algn="ctr">
            <a:solidFill>
              <a:schemeClr val="tx1"/>
            </a:solidFill>
            <a:miter lim="800000"/>
            <a:headEnd/>
            <a:tailEnd/>
          </a:ln>
          <a:effectLst/>
        </p:spPr>
        <p:txBody>
          <a:bodyPr>
            <a:spAutoFit/>
          </a:bodyPr>
          <a:lstStyle/>
          <a:p>
            <a:pPr lvl="1" algn="l">
              <a:buFontTx/>
              <a:buChar char="•"/>
              <a:defRPr/>
            </a:pPr>
            <a:r>
              <a:rPr lang="es-MX" sz="3600" i="1" dirty="0">
                <a:effectLst>
                  <a:outerShdw blurRad="38100" dist="38100" dir="2700000" algn="tl">
                    <a:srgbClr val="FFFFFF"/>
                  </a:outerShdw>
                </a:effectLst>
              </a:rPr>
              <a:t> </a:t>
            </a:r>
            <a:r>
              <a:rPr lang="es-MX" sz="3600" i="1" dirty="0" err="1">
                <a:effectLst>
                  <a:outerShdw blurRad="38100" dist="38100" dir="2700000" algn="tl">
                    <a:srgbClr val="FFFFFF"/>
                  </a:outerShdw>
                </a:effectLst>
              </a:rPr>
              <a:t>Cluster</a:t>
            </a:r>
            <a:r>
              <a:rPr lang="es-MX" sz="3600" i="1" dirty="0">
                <a:effectLst>
                  <a:outerShdw blurRad="38100" dist="38100" dir="2700000" algn="tl">
                    <a:srgbClr val="FFFFFF"/>
                  </a:outerShdw>
                </a:effectLst>
              </a:rPr>
              <a:t> Redundante en disposición de N+1.</a:t>
            </a:r>
          </a:p>
          <a:p>
            <a:pPr lvl="1" algn="l">
              <a:buFontTx/>
              <a:buChar char="•"/>
              <a:defRPr/>
            </a:pPr>
            <a:r>
              <a:rPr lang="es-MX" sz="3600" i="1" dirty="0">
                <a:effectLst>
                  <a:outerShdw blurRad="38100" dist="38100" dir="2700000" algn="tl">
                    <a:srgbClr val="FFFFFF"/>
                  </a:outerShdw>
                </a:effectLst>
              </a:rPr>
              <a:t>Componentes de sirven de Backup de otros.</a:t>
            </a:r>
          </a:p>
          <a:p>
            <a:pPr lvl="1" algn="l">
              <a:buFontTx/>
              <a:buChar char="•"/>
              <a:defRPr/>
            </a:pPr>
            <a:r>
              <a:rPr lang="es-MX" sz="3600" i="1" dirty="0">
                <a:effectLst>
                  <a:outerShdw blurRad="38100" dist="38100" dir="2700000" algn="tl">
                    <a:srgbClr val="FFFFFF"/>
                  </a:outerShdw>
                </a:effectLst>
              </a:rPr>
              <a:t>Cada teléfono registrado tiene una o dos copias de seguridad </a:t>
            </a:r>
            <a:r>
              <a:rPr lang="es-MX" sz="2800" i="1" dirty="0">
                <a:effectLst>
                  <a:outerShdw blurRad="38100" dist="38100" dir="2700000" algn="tl">
                    <a:srgbClr val="FFFFFF"/>
                  </a:outerShdw>
                </a:effectLst>
              </a:rPr>
              <a:t>(Niveles de redundancia </a:t>
            </a:r>
            <a:r>
              <a:rPr lang="es-MX" sz="2800" i="1" dirty="0">
                <a:effectLst>
                  <a:outerShdw blurRad="38100" dist="38100" dir="2700000" algn="tl">
                    <a:srgbClr val="FFFFFF"/>
                  </a:outerShdw>
                </a:effectLst>
                <a:sym typeface="Wingdings 3" pitchFamily="18" charset="2"/>
              </a:rPr>
              <a:t> Tres Niveles</a:t>
            </a:r>
            <a:r>
              <a:rPr lang="es-MX" sz="2800" i="1" dirty="0">
                <a:effectLst>
                  <a:outerShdw blurRad="38100" dist="38100" dir="2700000" algn="tl">
                    <a:srgbClr val="FFFFFF"/>
                  </a:outerShdw>
                </a:effectLst>
              </a:rPr>
              <a:t> ).</a:t>
            </a:r>
          </a:p>
          <a:p>
            <a:pPr lvl="2" algn="l">
              <a:buFontTx/>
              <a:buChar char="•"/>
              <a:defRPr/>
            </a:pPr>
            <a:r>
              <a:rPr lang="es-MX" sz="3600" i="1" dirty="0">
                <a:effectLst>
                  <a:outerShdw blurRad="38100" dist="38100" dir="2700000" algn="tl">
                    <a:srgbClr val="FFFFFF"/>
                  </a:outerShdw>
                </a:effectLst>
              </a:rPr>
              <a:t>Teléfono sin conectividad</a:t>
            </a:r>
            <a:r>
              <a:rPr lang="es-MX" sz="3600" i="1" dirty="0">
                <a:effectLst>
                  <a:outerShdw blurRad="38100" dist="38100" dir="2700000" algn="tl">
                    <a:srgbClr val="FFFFFF"/>
                  </a:outerShdw>
                </a:effectLst>
                <a:sym typeface="Wingdings 3" pitchFamily="18" charset="2"/>
              </a:rPr>
              <a:t> Backup</a:t>
            </a:r>
            <a:r>
              <a:rPr lang="es-MX" sz="3600" i="1" dirty="0">
                <a:effectLst>
                  <a:outerShdw blurRad="38100" dist="38100" dir="2700000" algn="tl">
                    <a:srgbClr val="FFFFFF"/>
                  </a:outerShdw>
                </a:effectLst>
              </a:rPr>
              <a:t> </a:t>
            </a:r>
            <a:endParaRPr lang="es-AR" sz="3600" i="1" dirty="0">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2898"/>
                                        </p:tgtEl>
                                        <p:attrNameLst>
                                          <p:attrName>style.visibility</p:attrName>
                                        </p:attrNameLst>
                                      </p:cBhvr>
                                      <p:to>
                                        <p:strVal val="visible"/>
                                      </p:to>
                                    </p:set>
                                    <p:anim calcmode="lin" valueType="num">
                                      <p:cBhvr additive="base">
                                        <p:cTn id="7" dur="500" fill="hold"/>
                                        <p:tgtEl>
                                          <p:spTgt spid="592898"/>
                                        </p:tgtEl>
                                        <p:attrNameLst>
                                          <p:attrName>ppt_x</p:attrName>
                                        </p:attrNameLst>
                                      </p:cBhvr>
                                      <p:tavLst>
                                        <p:tav tm="0">
                                          <p:val>
                                            <p:strVal val="#ppt_x"/>
                                          </p:val>
                                        </p:tav>
                                        <p:tav tm="100000">
                                          <p:val>
                                            <p:strVal val="#ppt_x"/>
                                          </p:val>
                                        </p:tav>
                                      </p:tavLst>
                                    </p:anim>
                                    <p:anim calcmode="lin" valueType="num">
                                      <p:cBhvr additive="base">
                                        <p:cTn id="8" dur="500" fill="hold"/>
                                        <p:tgtEl>
                                          <p:spTgt spid="5928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2899"/>
                                        </p:tgtEl>
                                        <p:attrNameLst>
                                          <p:attrName>style.visibility</p:attrName>
                                        </p:attrNameLst>
                                      </p:cBhvr>
                                      <p:to>
                                        <p:strVal val="visible"/>
                                      </p:to>
                                    </p:set>
                                    <p:anim calcmode="lin" valueType="num">
                                      <p:cBhvr additive="base">
                                        <p:cTn id="13" dur="500" fill="hold"/>
                                        <p:tgtEl>
                                          <p:spTgt spid="592899"/>
                                        </p:tgtEl>
                                        <p:attrNameLst>
                                          <p:attrName>ppt_x</p:attrName>
                                        </p:attrNameLst>
                                      </p:cBhvr>
                                      <p:tavLst>
                                        <p:tav tm="0">
                                          <p:val>
                                            <p:strVal val="#ppt_x"/>
                                          </p:val>
                                        </p:tav>
                                        <p:tav tm="100000">
                                          <p:val>
                                            <p:strVal val="#ppt_x"/>
                                          </p:val>
                                        </p:tav>
                                      </p:tavLst>
                                    </p:anim>
                                    <p:anim calcmode="lin" valueType="num">
                                      <p:cBhvr additive="base">
                                        <p:cTn id="14" dur="500" fill="hold"/>
                                        <p:tgtEl>
                                          <p:spTgt spid="5928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8" grpId="0" animBg="1"/>
      <p:bldP spid="59289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838200" y="188913"/>
            <a:ext cx="7766050" cy="1223962"/>
          </a:xfrm>
          <a:solidFill>
            <a:schemeClr val="hlink"/>
          </a:solidFill>
          <a:ln w="57150" cap="flat" algn="ctr">
            <a:solidFill>
              <a:srgbClr val="3366FF"/>
            </a:solidFill>
          </a:ln>
        </p:spPr>
        <p:txBody>
          <a:bodyPr/>
          <a:lstStyle/>
          <a:p>
            <a:pPr>
              <a:defRPr/>
            </a:pPr>
            <a:r>
              <a:rPr lang="es-ES_tradnl" sz="4000" b="1" i="1" smtClean="0">
                <a:solidFill>
                  <a:srgbClr val="800000"/>
                </a:solidFill>
                <a:effectLst>
                  <a:outerShdw blurRad="38100" dist="38100" dir="2700000" algn="tl">
                    <a:srgbClr val="000000"/>
                  </a:outerShdw>
                </a:effectLst>
                <a:latin typeface="Arial" charset="0"/>
              </a:rPr>
              <a:t>Telefonía IP</a:t>
            </a:r>
            <a:br>
              <a:rPr lang="es-ES_tradnl" sz="4000" b="1" i="1" smtClean="0">
                <a:solidFill>
                  <a:srgbClr val="800000"/>
                </a:solidFill>
                <a:effectLst>
                  <a:outerShdw blurRad="38100" dist="38100" dir="2700000" algn="tl">
                    <a:srgbClr val="000000"/>
                  </a:outerShdw>
                </a:effectLst>
                <a:latin typeface="Arial" charset="0"/>
              </a:rPr>
            </a:br>
            <a:r>
              <a:rPr lang="es-ES_tradnl" sz="4000" b="1" i="1" smtClean="0">
                <a:solidFill>
                  <a:srgbClr val="800000"/>
                </a:solidFill>
                <a:effectLst>
                  <a:outerShdw blurRad="38100" dist="38100" dir="2700000" algn="tl">
                    <a:srgbClr val="000000"/>
                  </a:outerShdw>
                </a:effectLst>
                <a:latin typeface="Arial" charset="0"/>
              </a:rPr>
              <a:t>Servicios</a:t>
            </a:r>
            <a:endParaRPr lang="es-AR" sz="4000" b="1" i="1" smtClean="0">
              <a:solidFill>
                <a:srgbClr val="800000"/>
              </a:solidFill>
              <a:effectLst>
                <a:outerShdw blurRad="38100" dist="38100" dir="2700000" algn="tl">
                  <a:srgbClr val="000000"/>
                </a:outerShdw>
              </a:effectLst>
              <a:latin typeface="Arial" charset="0"/>
            </a:endParaRPr>
          </a:p>
        </p:txBody>
      </p:sp>
      <p:sp>
        <p:nvSpPr>
          <p:cNvPr id="683011" name="Text Box 3"/>
          <p:cNvSpPr txBox="1">
            <a:spLocks noChangeArrowheads="1"/>
          </p:cNvSpPr>
          <p:nvPr/>
        </p:nvSpPr>
        <p:spPr bwMode="auto">
          <a:xfrm>
            <a:off x="0" y="1700213"/>
            <a:ext cx="9144000" cy="4872037"/>
          </a:xfrm>
          <a:prstGeom prst="rect">
            <a:avLst/>
          </a:prstGeom>
          <a:solidFill>
            <a:srgbClr val="DDDDDD"/>
          </a:solidFill>
          <a:ln w="57150" cmpd="thickThin" algn="ctr">
            <a:solidFill>
              <a:schemeClr val="tx1"/>
            </a:solidFill>
            <a:miter lim="800000"/>
            <a:headEnd/>
            <a:tailEnd/>
          </a:ln>
          <a:effectLst/>
        </p:spPr>
        <p:txBody>
          <a:bodyPr>
            <a:spAutoFit/>
          </a:bodyPr>
          <a:lstStyle/>
          <a:p>
            <a:pPr lvl="1" algn="l">
              <a:buFontTx/>
              <a:buChar char="•"/>
              <a:defRPr/>
            </a:pPr>
            <a:r>
              <a:rPr lang="es-MX" sz="3600" i="1" dirty="0">
                <a:effectLst>
                  <a:outerShdw blurRad="38100" dist="38100" dir="2700000" algn="tl">
                    <a:srgbClr val="FFFFFF"/>
                  </a:outerShdw>
                </a:effectLst>
                <a:ea typeface="Arial Unicode MS" pitchFamily="34" charset="-128"/>
                <a:cs typeface="Arial Unicode MS" pitchFamily="34" charset="-128"/>
              </a:rPr>
              <a:t> </a:t>
            </a:r>
            <a:r>
              <a:rPr lang="es-AR" sz="3600" i="1" dirty="0">
                <a:effectLst>
                  <a:outerShdw blurRad="38100" dist="38100" dir="2700000" algn="tl">
                    <a:srgbClr val="FFFFFF"/>
                  </a:outerShdw>
                </a:effectLst>
                <a:ea typeface="Arial Unicode MS" pitchFamily="34" charset="-128"/>
                <a:cs typeface="Arial Unicode MS" pitchFamily="34" charset="-128"/>
              </a:rPr>
              <a:t>Llamada en espera (</a:t>
            </a:r>
            <a:r>
              <a:rPr lang="es-AR" sz="3600" i="1" dirty="0" err="1">
                <a:effectLst>
                  <a:outerShdw blurRad="38100" dist="38100" dir="2700000" algn="tl">
                    <a:srgbClr val="FFFFFF"/>
                  </a:outerShdw>
                </a:effectLst>
                <a:ea typeface="Arial Unicode MS" pitchFamily="34" charset="-128"/>
                <a:cs typeface="Arial Unicode MS" pitchFamily="34" charset="-128"/>
              </a:rPr>
              <a:t>on-hold</a:t>
            </a:r>
            <a:r>
              <a:rPr lang="es-AR" sz="3600" i="1" dirty="0">
                <a:effectLst>
                  <a:outerShdw blurRad="38100" dist="38100" dir="2700000" algn="tl">
                    <a:srgbClr val="FFFFFF"/>
                  </a:outerShdw>
                </a:effectLst>
                <a:ea typeface="Arial Unicode MS" pitchFamily="34" charset="-128"/>
                <a:cs typeface="Arial Unicode MS" pitchFamily="34" charset="-128"/>
              </a:rPr>
              <a:t>)</a:t>
            </a:r>
          </a:p>
          <a:p>
            <a:pPr lvl="4" algn="l">
              <a:buFontTx/>
              <a:buChar char="•"/>
              <a:defRPr/>
            </a:pPr>
            <a:r>
              <a:rPr lang="es-AR" sz="3600" i="1" dirty="0">
                <a:effectLst>
                  <a:outerShdw blurRad="38100" dist="38100" dir="2700000" algn="tl">
                    <a:srgbClr val="FFFFFF"/>
                  </a:outerShdw>
                </a:effectLst>
                <a:ea typeface="Arial Unicode MS" pitchFamily="34" charset="-128"/>
                <a:cs typeface="Arial Unicode MS" pitchFamily="34" charset="-128"/>
              </a:rPr>
              <a:t> Desvío de llamadas </a:t>
            </a:r>
            <a:r>
              <a:rPr lang="es-AR" sz="2000" i="1" dirty="0">
                <a:effectLst>
                  <a:outerShdw blurRad="38100" dist="38100" dir="2700000" algn="tl">
                    <a:srgbClr val="FFFFFF"/>
                  </a:outerShdw>
                </a:effectLst>
                <a:ea typeface="Arial Unicode MS" pitchFamily="34" charset="-128"/>
                <a:cs typeface="Arial Unicode MS" pitchFamily="34" charset="-128"/>
              </a:rPr>
              <a:t>(ocupado, no contesta,   incondicional)</a:t>
            </a:r>
          </a:p>
          <a:p>
            <a:pPr lvl="1" algn="l">
              <a:buFontTx/>
              <a:buChar char="•"/>
              <a:defRPr/>
            </a:pPr>
            <a:r>
              <a:rPr lang="es-AR" sz="3600" i="1" dirty="0">
                <a:effectLst>
                  <a:outerShdw blurRad="38100" dist="38100" dir="2700000" algn="tl">
                    <a:srgbClr val="FFFFFF"/>
                  </a:outerShdw>
                </a:effectLst>
                <a:ea typeface="Arial Unicode MS" pitchFamily="34" charset="-128"/>
                <a:cs typeface="Arial Unicode MS" pitchFamily="34" charset="-128"/>
              </a:rPr>
              <a:t>Conferencia telefónica</a:t>
            </a:r>
          </a:p>
          <a:p>
            <a:pPr lvl="1" algn="l">
              <a:buFontTx/>
              <a:buChar char="•"/>
              <a:defRPr/>
            </a:pPr>
            <a:r>
              <a:rPr lang="es-AR" sz="3600" i="1" dirty="0">
                <a:effectLst>
                  <a:outerShdw blurRad="38100" dist="38100" dir="2700000" algn="tl">
                    <a:srgbClr val="FFFFFF"/>
                  </a:outerShdw>
                </a:effectLst>
                <a:ea typeface="Arial Unicode MS" pitchFamily="34" charset="-128"/>
                <a:cs typeface="Arial Unicode MS" pitchFamily="34" charset="-128"/>
              </a:rPr>
              <a:t>Video Conferencia</a:t>
            </a:r>
          </a:p>
          <a:p>
            <a:pPr lvl="1" algn="l">
              <a:buFontTx/>
              <a:buChar char="•"/>
              <a:defRPr/>
            </a:pPr>
            <a:r>
              <a:rPr lang="es-AR" sz="3600" i="1" dirty="0">
                <a:effectLst>
                  <a:outerShdw blurRad="38100" dist="38100" dir="2700000" algn="tl">
                    <a:srgbClr val="FFFFFF"/>
                  </a:outerShdw>
                </a:effectLst>
                <a:ea typeface="Arial Unicode MS" pitchFamily="34" charset="-128"/>
                <a:cs typeface="Arial Unicode MS" pitchFamily="34" charset="-128"/>
              </a:rPr>
              <a:t>Transferencia de llamadas</a:t>
            </a:r>
          </a:p>
          <a:p>
            <a:pPr lvl="1" algn="l">
              <a:buFontTx/>
              <a:buChar char="•"/>
              <a:defRPr/>
            </a:pPr>
            <a:r>
              <a:rPr lang="es-AR" sz="3600" i="1" dirty="0">
                <a:effectLst>
                  <a:outerShdw blurRad="38100" dist="38100" dir="2700000" algn="tl">
                    <a:srgbClr val="FFFFFF"/>
                  </a:outerShdw>
                </a:effectLst>
                <a:ea typeface="Arial Unicode MS" pitchFamily="34" charset="-128"/>
                <a:cs typeface="Arial Unicode MS" pitchFamily="34" charset="-128"/>
              </a:rPr>
              <a:t>Traducción de Número de Origen</a:t>
            </a:r>
          </a:p>
          <a:p>
            <a:pPr lvl="1" algn="l">
              <a:buFontTx/>
              <a:buChar char="•"/>
              <a:defRPr/>
            </a:pPr>
            <a:r>
              <a:rPr lang="es-AR" sz="3600" i="1" dirty="0">
                <a:effectLst>
                  <a:outerShdw blurRad="38100" dist="38100" dir="2700000" algn="tl">
                    <a:srgbClr val="FFFFFF"/>
                  </a:outerShdw>
                </a:effectLst>
                <a:ea typeface="Arial Unicode MS" pitchFamily="34" charset="-128"/>
                <a:cs typeface="Arial Unicode MS" pitchFamily="34" charset="-128"/>
              </a:rPr>
              <a:t>Traducción de Número de Destino</a:t>
            </a:r>
          </a:p>
          <a:p>
            <a:pPr lvl="1" algn="l">
              <a:buFontTx/>
              <a:buChar char="•"/>
              <a:defRPr/>
            </a:pPr>
            <a:r>
              <a:rPr lang="es-AR" sz="3600" i="1" dirty="0">
                <a:effectLst>
                  <a:outerShdw blurRad="38100" dist="38100" dir="2700000" algn="tl">
                    <a:srgbClr val="FFFFFF"/>
                  </a:outerShdw>
                </a:effectLst>
                <a:ea typeface="Arial Unicode MS" pitchFamily="34" charset="-128"/>
                <a:cs typeface="Arial Unicode MS" pitchFamily="34" charset="-128"/>
              </a:rPr>
              <a:t>Bloqueo del </a:t>
            </a:r>
            <a:r>
              <a:rPr lang="es-AR" sz="3600" i="1" dirty="0" err="1">
                <a:effectLst>
                  <a:outerShdw blurRad="38100" dist="38100" dir="2700000" algn="tl">
                    <a:srgbClr val="FFFFFF"/>
                  </a:outerShdw>
                </a:effectLst>
                <a:ea typeface="Arial Unicode MS" pitchFamily="34" charset="-128"/>
                <a:cs typeface="Arial Unicode MS" pitchFamily="34" charset="-128"/>
              </a:rPr>
              <a:t>Caller</a:t>
            </a:r>
            <a:r>
              <a:rPr lang="es-AR" sz="3600" i="1" dirty="0">
                <a:effectLst>
                  <a:outerShdw blurRad="38100" dist="38100" dir="2700000" algn="tl">
                    <a:srgbClr val="FFFFFF"/>
                  </a:outerShdw>
                </a:effectLst>
                <a:ea typeface="Arial Unicode MS" pitchFamily="34" charset="-128"/>
                <a:cs typeface="Arial Unicode MS" pitchFamily="34" charset="-128"/>
              </a:rPr>
              <a:t> ID</a:t>
            </a:r>
            <a:endParaRPr lang="es-MX" sz="3600" i="1" dirty="0">
              <a:effectLst>
                <a:outerShdw blurRad="38100" dist="38100" dir="2700000" algn="tl">
                  <a:srgbClr val="FFFFFF"/>
                </a:outerShdw>
              </a:effectLst>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3010"/>
                                        </p:tgtEl>
                                        <p:attrNameLst>
                                          <p:attrName>style.visibility</p:attrName>
                                        </p:attrNameLst>
                                      </p:cBhvr>
                                      <p:to>
                                        <p:strVal val="visible"/>
                                      </p:to>
                                    </p:set>
                                    <p:anim calcmode="lin" valueType="num">
                                      <p:cBhvr additive="base">
                                        <p:cTn id="7" dur="500" fill="hold"/>
                                        <p:tgtEl>
                                          <p:spTgt spid="683010"/>
                                        </p:tgtEl>
                                        <p:attrNameLst>
                                          <p:attrName>ppt_x</p:attrName>
                                        </p:attrNameLst>
                                      </p:cBhvr>
                                      <p:tavLst>
                                        <p:tav tm="0">
                                          <p:val>
                                            <p:strVal val="#ppt_x"/>
                                          </p:val>
                                        </p:tav>
                                        <p:tav tm="100000">
                                          <p:val>
                                            <p:strVal val="#ppt_x"/>
                                          </p:val>
                                        </p:tav>
                                      </p:tavLst>
                                    </p:anim>
                                    <p:anim calcmode="lin" valueType="num">
                                      <p:cBhvr additive="base">
                                        <p:cTn id="8" dur="500" fill="hold"/>
                                        <p:tgtEl>
                                          <p:spTgt spid="6830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83011"/>
                                        </p:tgtEl>
                                        <p:attrNameLst>
                                          <p:attrName>style.visibility</p:attrName>
                                        </p:attrNameLst>
                                      </p:cBhvr>
                                      <p:to>
                                        <p:strVal val="visible"/>
                                      </p:to>
                                    </p:set>
                                    <p:animEffect transition="in" filter="circle(in)">
                                      <p:cBhvr>
                                        <p:cTn id="13" dur="2000"/>
                                        <p:tgtEl>
                                          <p:spTgt spid="68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0" grpId="0" animBg="1"/>
      <p:bldP spid="6830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179388" y="0"/>
            <a:ext cx="8659812" cy="1524000"/>
          </a:xfrm>
          <a:solidFill>
            <a:schemeClr val="hlink"/>
          </a:solidFill>
          <a:ln w="57150" cap="flat" algn="ctr">
            <a:solidFill>
              <a:srgbClr val="3366FF"/>
            </a:solidFill>
          </a:ln>
        </p:spPr>
        <p:txBody>
          <a:bodyPr/>
          <a:lstStyle/>
          <a:p>
            <a:pPr>
              <a:defRPr/>
            </a:pPr>
            <a:r>
              <a:rPr lang="es-ES_tradnl" sz="4000" b="1" i="1" smtClean="0">
                <a:solidFill>
                  <a:srgbClr val="800000"/>
                </a:solidFill>
                <a:effectLst>
                  <a:outerShdw blurRad="38100" dist="38100" dir="2700000" algn="tl">
                    <a:srgbClr val="000000"/>
                  </a:outerShdw>
                </a:effectLst>
                <a:latin typeface="Arial" charset="0"/>
              </a:rPr>
              <a:t>Telefonía IP</a:t>
            </a:r>
            <a:br>
              <a:rPr lang="es-ES_tradnl" sz="4000" b="1" i="1" smtClean="0">
                <a:solidFill>
                  <a:srgbClr val="800000"/>
                </a:solidFill>
                <a:effectLst>
                  <a:outerShdw blurRad="38100" dist="38100" dir="2700000" algn="tl">
                    <a:srgbClr val="000000"/>
                  </a:outerShdw>
                </a:effectLst>
                <a:latin typeface="Arial" charset="0"/>
              </a:rPr>
            </a:br>
            <a:r>
              <a:rPr lang="es-MX" sz="4000" b="1" i="1" smtClean="0">
                <a:solidFill>
                  <a:srgbClr val="800000"/>
                </a:solidFill>
                <a:effectLst>
                  <a:outerShdw blurRad="38100" dist="38100" dir="2700000" algn="tl">
                    <a:srgbClr val="000000"/>
                  </a:outerShdw>
                </a:effectLst>
                <a:latin typeface="Arial" charset="0"/>
              </a:rPr>
              <a:t>Infraestructura y equipamientos</a:t>
            </a:r>
            <a:endParaRPr lang="es-ES" sz="4000" b="1" i="1" smtClean="0">
              <a:solidFill>
                <a:srgbClr val="800000"/>
              </a:solidFill>
              <a:effectLst>
                <a:outerShdw blurRad="38100" dist="38100" dir="2700000" algn="tl">
                  <a:srgbClr val="000000"/>
                </a:outerShdw>
              </a:effectLst>
              <a:latin typeface="Arial" charset="0"/>
            </a:endParaRPr>
          </a:p>
        </p:txBody>
      </p:sp>
      <p:sp>
        <p:nvSpPr>
          <p:cNvPr id="671747" name="Rectangle 3"/>
          <p:cNvSpPr>
            <a:spLocks noGrp="1" noChangeArrowheads="1"/>
          </p:cNvSpPr>
          <p:nvPr>
            <p:ph type="body" idx="1"/>
          </p:nvPr>
        </p:nvSpPr>
        <p:spPr>
          <a:xfrm>
            <a:off x="250825" y="1844675"/>
            <a:ext cx="8621713" cy="4664075"/>
          </a:xfrm>
          <a:solidFill>
            <a:srgbClr val="DDDDDD"/>
          </a:solidFill>
          <a:ln w="57150" cap="flat" cmpd="thickThin" algn="ctr">
            <a:solidFill>
              <a:schemeClr val="tx1"/>
            </a:solidFill>
          </a:ln>
        </p:spPr>
        <p:txBody>
          <a:bodyPr>
            <a:spAutoFit/>
          </a:bodyPr>
          <a:lstStyle/>
          <a:p>
            <a:pPr marL="457200" lvl="1" indent="0" algn="just">
              <a:spcBef>
                <a:spcPct val="0"/>
              </a:spcBef>
              <a:buFontTx/>
              <a:buChar char="•"/>
              <a:defRPr/>
            </a:pPr>
            <a:r>
              <a:rPr lang="es-MX" sz="3600" i="1" dirty="0" smtClean="0">
                <a:effectLst>
                  <a:outerShdw blurRad="38100" dist="38100" dir="2700000" algn="tl">
                    <a:srgbClr val="FFFFFF"/>
                  </a:outerShdw>
                </a:effectLst>
                <a:latin typeface="Arial" charset="0"/>
                <a:ea typeface="Arial Unicode MS" pitchFamily="34" charset="-128"/>
                <a:cs typeface="Arial Unicode MS" pitchFamily="34" charset="-128"/>
              </a:rPr>
              <a:t>El servicio de </a:t>
            </a:r>
            <a:r>
              <a:rPr lang="es-MX" sz="3600" i="1" dirty="0" err="1" smtClean="0">
                <a:effectLst>
                  <a:outerShdw blurRad="38100" dist="38100" dir="2700000" algn="tl">
                    <a:srgbClr val="FFFFFF"/>
                  </a:outerShdw>
                </a:effectLst>
                <a:latin typeface="Arial" charset="0"/>
                <a:ea typeface="Arial Unicode MS" pitchFamily="34" charset="-128"/>
                <a:cs typeface="Arial Unicode MS" pitchFamily="34" charset="-128"/>
              </a:rPr>
              <a:t>VoIP</a:t>
            </a:r>
            <a:r>
              <a:rPr lang="es-MX" sz="3600" i="1" dirty="0" smtClean="0">
                <a:effectLst>
                  <a:outerShdw blurRad="38100" dist="38100" dir="2700000" algn="tl">
                    <a:srgbClr val="FFFFFF"/>
                  </a:outerShdw>
                </a:effectLst>
                <a:latin typeface="Arial" charset="0"/>
                <a:ea typeface="Arial Unicode MS" pitchFamily="34" charset="-128"/>
                <a:cs typeface="Arial Unicode MS" pitchFamily="34" charset="-128"/>
              </a:rPr>
              <a:t> requiere, además de los protocolos para transporte de la información de usuario en tiempo real, de los protocolos necesarios para la señalización de control de las llamadas. </a:t>
            </a:r>
          </a:p>
          <a:p>
            <a:pPr marL="1828800" lvl="4" indent="0">
              <a:spcBef>
                <a:spcPct val="0"/>
              </a:spcBef>
              <a:buFontTx/>
              <a:buChar char="•"/>
              <a:defRPr/>
            </a:pPr>
            <a:r>
              <a:rPr lang="es-MX" sz="4000"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H.323 </a:t>
            </a:r>
          </a:p>
          <a:p>
            <a:pPr marL="1828800" lvl="4" indent="0">
              <a:spcBef>
                <a:spcPct val="0"/>
              </a:spcBef>
              <a:buFontTx/>
              <a:buChar char="•"/>
              <a:defRPr/>
            </a:pPr>
            <a:r>
              <a:rPr lang="es-MX" sz="4000"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SIP</a:t>
            </a:r>
            <a:endParaRPr lang="es-ES" sz="4000"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endParaRPr>
          </a:p>
        </p:txBody>
      </p:sp>
      <p:sp>
        <p:nvSpPr>
          <p:cNvPr id="18436" name="Rectangle 4"/>
          <p:cNvSpPr>
            <a:spLocks noChangeArrowheads="1"/>
          </p:cNvSpPr>
          <p:nvPr/>
        </p:nvSpPr>
        <p:spPr bwMode="auto">
          <a:xfrm>
            <a:off x="3619500" y="2714625"/>
            <a:ext cx="9144000" cy="0"/>
          </a:xfrm>
          <a:prstGeom prst="rect">
            <a:avLst/>
          </a:prstGeom>
          <a:noFill/>
          <a:ln w="12700" cap="sq">
            <a:noFill/>
            <a:miter lim="800000"/>
            <a:headEnd type="none" w="sm" len="sm"/>
            <a:tailEnd type="none" w="sm" len="sm"/>
          </a:ln>
        </p:spPr>
        <p:txBody>
          <a:bodyPr lIns="90000" tIns="46800" rIns="90000" bIns="46800">
            <a:spAutoFit/>
          </a:bodyP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1746"/>
                                        </p:tgtEl>
                                        <p:attrNameLst>
                                          <p:attrName>style.visibility</p:attrName>
                                        </p:attrNameLst>
                                      </p:cBhvr>
                                      <p:to>
                                        <p:strVal val="visible"/>
                                      </p:to>
                                    </p:set>
                                    <p:animEffect transition="in" filter="fade">
                                      <p:cBhvr>
                                        <p:cTn id="7" dur="500"/>
                                        <p:tgtEl>
                                          <p:spTgt spid="6717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1747">
                                            <p:bg/>
                                          </p:spTgt>
                                        </p:tgtEl>
                                        <p:attrNameLst>
                                          <p:attrName>style.visibility</p:attrName>
                                        </p:attrNameLst>
                                      </p:cBhvr>
                                      <p:to>
                                        <p:strVal val="visible"/>
                                      </p:to>
                                    </p:set>
                                    <p:animEffect transition="in" filter="fade">
                                      <p:cBhvr>
                                        <p:cTn id="12" dur="500"/>
                                        <p:tgtEl>
                                          <p:spTgt spid="671747">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71747">
                                            <p:txEl>
                                              <p:pRg st="0" end="0"/>
                                            </p:txEl>
                                          </p:spTgt>
                                        </p:tgtEl>
                                        <p:attrNameLst>
                                          <p:attrName>style.visibility</p:attrName>
                                        </p:attrNameLst>
                                      </p:cBhvr>
                                      <p:to>
                                        <p:strVal val="visible"/>
                                      </p:to>
                                    </p:set>
                                    <p:animEffect transition="in" filter="fade">
                                      <p:cBhvr>
                                        <p:cTn id="15" dur="500"/>
                                        <p:tgtEl>
                                          <p:spTgt spid="67174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71747">
                                            <p:txEl>
                                              <p:pRg st="1" end="1"/>
                                            </p:txEl>
                                          </p:spTgt>
                                        </p:tgtEl>
                                        <p:attrNameLst>
                                          <p:attrName>style.visibility</p:attrName>
                                        </p:attrNameLst>
                                      </p:cBhvr>
                                      <p:to>
                                        <p:strVal val="visible"/>
                                      </p:to>
                                    </p:set>
                                    <p:animEffect transition="in" filter="fade">
                                      <p:cBhvr>
                                        <p:cTn id="18" dur="500"/>
                                        <p:tgtEl>
                                          <p:spTgt spid="671747">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71747">
                                            <p:txEl>
                                              <p:pRg st="2" end="2"/>
                                            </p:txEl>
                                          </p:spTgt>
                                        </p:tgtEl>
                                        <p:attrNameLst>
                                          <p:attrName>style.visibility</p:attrName>
                                        </p:attrNameLst>
                                      </p:cBhvr>
                                      <p:to>
                                        <p:strVal val="visible"/>
                                      </p:to>
                                    </p:set>
                                    <p:animEffect transition="in" filter="fade">
                                      <p:cBhvr>
                                        <p:cTn id="21" dur="500"/>
                                        <p:tgtEl>
                                          <p:spTgt spid="671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6" grpId="0" animBg="1"/>
      <p:bldP spid="671747"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esq_callshop"/>
          <p:cNvPicPr>
            <a:picLocks noChangeAspect="1" noChangeArrowheads="1"/>
          </p:cNvPicPr>
          <p:nvPr/>
        </p:nvPicPr>
        <p:blipFill>
          <a:blip r:embed="rId2" cstate="print"/>
          <a:srcRect/>
          <a:stretch>
            <a:fillRect/>
          </a:stretch>
        </p:blipFill>
        <p:spPr bwMode="auto">
          <a:xfrm>
            <a:off x="3733800" y="3810000"/>
            <a:ext cx="5135563" cy="2765425"/>
          </a:xfrm>
          <a:prstGeom prst="rect">
            <a:avLst/>
          </a:prstGeom>
          <a:solidFill>
            <a:schemeClr val="hlink"/>
          </a:solidFill>
          <a:ln w="57150" algn="ctr">
            <a:solidFill>
              <a:srgbClr val="3366FF"/>
            </a:solidFill>
            <a:miter lim="800000"/>
            <a:headEnd/>
            <a:tailEnd/>
          </a:ln>
          <a:effectLst/>
        </p:spPr>
      </p:pic>
      <p:sp>
        <p:nvSpPr>
          <p:cNvPr id="19459" name="Rectangle 3"/>
          <p:cNvSpPr>
            <a:spLocks noChangeArrowheads="1"/>
          </p:cNvSpPr>
          <p:nvPr/>
        </p:nvSpPr>
        <p:spPr bwMode="auto">
          <a:xfrm>
            <a:off x="3619500" y="2638425"/>
            <a:ext cx="9144000" cy="0"/>
          </a:xfrm>
          <a:prstGeom prst="rect">
            <a:avLst/>
          </a:prstGeom>
          <a:noFill/>
          <a:ln w="12700" cap="sq">
            <a:noFill/>
            <a:miter lim="800000"/>
            <a:headEnd type="none" w="sm" len="sm"/>
            <a:tailEnd type="none" w="sm" len="sm"/>
          </a:ln>
        </p:spPr>
        <p:txBody>
          <a:bodyPr lIns="90000" tIns="46800" rIns="90000" bIns="46800">
            <a:spAutoFit/>
          </a:bodyPr>
          <a:lstStyle/>
          <a:p>
            <a:endParaRPr lang="es-ES"/>
          </a:p>
        </p:txBody>
      </p:sp>
      <p:pic>
        <p:nvPicPr>
          <p:cNvPr id="19460" name="Picture 5" descr="3500_1"/>
          <p:cNvPicPr>
            <a:picLocks noChangeAspect="1" noChangeArrowheads="1"/>
          </p:cNvPicPr>
          <p:nvPr/>
        </p:nvPicPr>
        <p:blipFill>
          <a:blip r:embed="rId3" cstate="print"/>
          <a:srcRect/>
          <a:stretch>
            <a:fillRect/>
          </a:stretch>
        </p:blipFill>
        <p:spPr bwMode="auto">
          <a:xfrm>
            <a:off x="6477000" y="1676400"/>
            <a:ext cx="2362200" cy="1981200"/>
          </a:xfrm>
          <a:prstGeom prst="rect">
            <a:avLst/>
          </a:prstGeom>
          <a:solidFill>
            <a:schemeClr val="hlink"/>
          </a:solidFill>
          <a:ln w="57150" algn="ctr">
            <a:solidFill>
              <a:srgbClr val="3366FF"/>
            </a:solidFill>
            <a:miter lim="800000"/>
            <a:headEnd/>
            <a:tailEnd/>
          </a:ln>
          <a:effectLst/>
        </p:spPr>
      </p:pic>
      <p:pic>
        <p:nvPicPr>
          <p:cNvPr id="19461" name="Picture 6" descr="13689"/>
          <p:cNvPicPr>
            <a:picLocks noChangeAspect="1" noChangeArrowheads="1"/>
          </p:cNvPicPr>
          <p:nvPr/>
        </p:nvPicPr>
        <p:blipFill>
          <a:blip r:embed="rId4" cstate="print"/>
          <a:srcRect/>
          <a:stretch>
            <a:fillRect/>
          </a:stretch>
        </p:blipFill>
        <p:spPr bwMode="auto">
          <a:xfrm>
            <a:off x="3733800" y="1676400"/>
            <a:ext cx="2438400" cy="1976438"/>
          </a:xfrm>
          <a:prstGeom prst="rect">
            <a:avLst/>
          </a:prstGeom>
          <a:solidFill>
            <a:schemeClr val="hlink"/>
          </a:solidFill>
          <a:ln w="57150" algn="ctr">
            <a:solidFill>
              <a:srgbClr val="3366FF"/>
            </a:solidFill>
            <a:miter lim="800000"/>
            <a:headEnd/>
            <a:tailEnd/>
          </a:ln>
          <a:effectLst/>
        </p:spPr>
      </p:pic>
      <p:pic>
        <p:nvPicPr>
          <p:cNvPr id="19462" name="Picture 7" descr="3500_3"/>
          <p:cNvPicPr>
            <a:picLocks noChangeAspect="1" noChangeArrowheads="1"/>
          </p:cNvPicPr>
          <p:nvPr/>
        </p:nvPicPr>
        <p:blipFill>
          <a:blip r:embed="rId5" cstate="print"/>
          <a:srcRect/>
          <a:stretch>
            <a:fillRect/>
          </a:stretch>
        </p:blipFill>
        <p:spPr bwMode="auto">
          <a:xfrm>
            <a:off x="714375" y="1676400"/>
            <a:ext cx="2638425" cy="2032000"/>
          </a:xfrm>
          <a:prstGeom prst="rect">
            <a:avLst/>
          </a:prstGeom>
          <a:solidFill>
            <a:schemeClr val="hlink"/>
          </a:solidFill>
          <a:ln w="57150" algn="ctr">
            <a:solidFill>
              <a:srgbClr val="3366FF"/>
            </a:solidFill>
            <a:miter lim="800000"/>
            <a:headEnd/>
            <a:tailEnd/>
          </a:ln>
          <a:effectLst/>
        </p:spPr>
      </p:pic>
      <p:sp>
        <p:nvSpPr>
          <p:cNvPr id="664584" name="Rectangle 8"/>
          <p:cNvSpPr>
            <a:spLocks noChangeArrowheads="1"/>
          </p:cNvSpPr>
          <p:nvPr/>
        </p:nvSpPr>
        <p:spPr bwMode="auto">
          <a:xfrm>
            <a:off x="900112" y="0"/>
            <a:ext cx="8105775" cy="1179513"/>
          </a:xfrm>
          <a:prstGeom prst="rect">
            <a:avLst/>
          </a:prstGeom>
          <a:solidFill>
            <a:schemeClr val="hlink"/>
          </a:solidFill>
          <a:ln w="57150" algn="ctr">
            <a:solidFill>
              <a:srgbClr val="3366FF"/>
            </a:solidFill>
            <a:miter lim="800000"/>
            <a:headEnd/>
            <a:tailEnd/>
          </a:ln>
          <a:effectLst/>
        </p:spPr>
        <p:txBody>
          <a:bodyPr anchor="ctr"/>
          <a:lstStyle/>
          <a:p>
            <a:pPr>
              <a:defRPr/>
            </a:pPr>
            <a:r>
              <a:rPr lang="es-ES_tradnl" sz="4000" b="1" i="1">
                <a:solidFill>
                  <a:srgbClr val="800000"/>
                </a:solidFill>
                <a:effectLst>
                  <a:outerShdw blurRad="38100" dist="38100" dir="2700000" algn="tl">
                    <a:srgbClr val="000000"/>
                  </a:outerShdw>
                </a:effectLst>
              </a:rPr>
              <a:t>Telefonía IP</a:t>
            </a:r>
            <a:br>
              <a:rPr lang="es-ES_tradnl" sz="4000" b="1" i="1">
                <a:solidFill>
                  <a:srgbClr val="800000"/>
                </a:solidFill>
                <a:effectLst>
                  <a:outerShdw blurRad="38100" dist="38100" dir="2700000" algn="tl">
                    <a:srgbClr val="000000"/>
                  </a:outerShdw>
                </a:effectLst>
              </a:rPr>
            </a:br>
            <a:r>
              <a:rPr lang="es-ES_tradnl" sz="4000" b="1" i="1">
                <a:solidFill>
                  <a:srgbClr val="800000"/>
                </a:solidFill>
                <a:effectLst>
                  <a:outerShdw blurRad="38100" dist="38100" dir="2700000" algn="tl">
                    <a:srgbClr val="000000"/>
                  </a:outerShdw>
                </a:effectLst>
              </a:rPr>
              <a:t>Componentes y Características</a:t>
            </a:r>
            <a:endParaRPr lang="es-AR" sz="4000" b="1" i="1">
              <a:solidFill>
                <a:srgbClr val="800000"/>
              </a:solidFill>
              <a:effectLst>
                <a:outerShdw blurRad="38100" dist="38100" dir="2700000" algn="tl">
                  <a:srgbClr val="000000"/>
                </a:outerShdw>
              </a:effectLst>
            </a:endParaRPr>
          </a:p>
        </p:txBody>
      </p:sp>
      <p:pic>
        <p:nvPicPr>
          <p:cNvPr id="19464" name="Picture 9"/>
          <p:cNvPicPr>
            <a:picLocks noChangeAspect="1" noChangeArrowheads="1"/>
          </p:cNvPicPr>
          <p:nvPr/>
        </p:nvPicPr>
        <p:blipFill>
          <a:blip r:embed="rId6" cstate="print"/>
          <a:srcRect/>
          <a:stretch>
            <a:fillRect/>
          </a:stretch>
        </p:blipFill>
        <p:spPr bwMode="auto">
          <a:xfrm>
            <a:off x="642938" y="3857625"/>
            <a:ext cx="2716212" cy="2643188"/>
          </a:xfrm>
          <a:prstGeom prst="rect">
            <a:avLst/>
          </a:prstGeom>
          <a:solidFill>
            <a:schemeClr val="hlink"/>
          </a:solidFill>
          <a:ln w="57150" algn="ctr">
            <a:solidFill>
              <a:srgbClr val="3366FF"/>
            </a:solid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250825" y="0"/>
            <a:ext cx="8642350" cy="1484313"/>
          </a:xfrm>
          <a:solidFill>
            <a:schemeClr val="hlink"/>
          </a:solidFill>
          <a:ln w="57150" cap="flat" algn="ctr">
            <a:solidFill>
              <a:srgbClr val="3366FF"/>
            </a:solidFill>
          </a:ln>
        </p:spPr>
        <p:txBody>
          <a:bodyPr/>
          <a:lstStyle/>
          <a:p>
            <a:pPr>
              <a:defRPr/>
            </a:pPr>
            <a:r>
              <a:rPr lang="es-ES_tradnl" sz="4000" b="1" i="1" smtClean="0">
                <a:solidFill>
                  <a:srgbClr val="800000"/>
                </a:solidFill>
                <a:effectLst>
                  <a:outerShdw blurRad="38100" dist="38100" dir="2700000" algn="tl">
                    <a:srgbClr val="000000"/>
                  </a:outerShdw>
                </a:effectLst>
                <a:latin typeface="Arial" charset="0"/>
              </a:rPr>
              <a:t>Telefonía IP</a:t>
            </a:r>
            <a:br>
              <a:rPr lang="es-ES_tradnl" sz="4000" b="1" i="1" smtClean="0">
                <a:solidFill>
                  <a:srgbClr val="800000"/>
                </a:solidFill>
                <a:effectLst>
                  <a:outerShdw blurRad="38100" dist="38100" dir="2700000" algn="tl">
                    <a:srgbClr val="000000"/>
                  </a:outerShdw>
                </a:effectLst>
                <a:latin typeface="Arial" charset="0"/>
              </a:rPr>
            </a:br>
            <a:r>
              <a:rPr lang="es-MX" sz="4000" b="1" i="1" smtClean="0">
                <a:solidFill>
                  <a:srgbClr val="800000"/>
                </a:solidFill>
                <a:effectLst>
                  <a:outerShdw blurRad="38100" dist="38100" dir="2700000" algn="tl">
                    <a:srgbClr val="000000"/>
                  </a:outerShdw>
                </a:effectLst>
                <a:latin typeface="Arial" charset="0"/>
              </a:rPr>
              <a:t>Infraestructura y equipamientos </a:t>
            </a:r>
            <a:endParaRPr lang="es-ES" sz="4000" b="1" i="1" smtClean="0">
              <a:solidFill>
                <a:srgbClr val="800000"/>
              </a:solidFill>
              <a:effectLst>
                <a:outerShdw blurRad="38100" dist="38100" dir="2700000" algn="tl">
                  <a:srgbClr val="000000"/>
                </a:outerShdw>
              </a:effectLst>
              <a:latin typeface="Arial" charset="0"/>
            </a:endParaRPr>
          </a:p>
        </p:txBody>
      </p:sp>
      <p:sp>
        <p:nvSpPr>
          <p:cNvPr id="685059" name="Rectangle 3"/>
          <p:cNvSpPr>
            <a:spLocks noGrp="1" noChangeArrowheads="1"/>
          </p:cNvSpPr>
          <p:nvPr>
            <p:ph type="body" idx="1"/>
          </p:nvPr>
        </p:nvSpPr>
        <p:spPr>
          <a:xfrm>
            <a:off x="179388" y="1700213"/>
            <a:ext cx="8964612" cy="4784725"/>
          </a:xfrm>
          <a:solidFill>
            <a:srgbClr val="DDDDDD"/>
          </a:solidFill>
          <a:ln w="57150" cap="flat" cmpd="thickThin" algn="ctr">
            <a:solidFill>
              <a:schemeClr val="tx1"/>
            </a:solidFill>
          </a:ln>
        </p:spPr>
        <p:txBody>
          <a:bodyPr>
            <a:spAutoFit/>
          </a:bodyPr>
          <a:lstStyle/>
          <a:p>
            <a:pPr marL="0" indent="0">
              <a:spcBef>
                <a:spcPct val="0"/>
              </a:spcBef>
            </a:pPr>
            <a:r>
              <a:rPr lang="es-MX" sz="2800" i="1" dirty="0" err="1" smtClean="0">
                <a:effectLst>
                  <a:outerShdw blurRad="38100" dist="38100" dir="2700000" algn="tl">
                    <a:srgbClr val="FFFFFF"/>
                  </a:outerShdw>
                </a:effectLst>
                <a:latin typeface="Arial" charset="0"/>
                <a:ea typeface="Arial Unicode MS" pitchFamily="34" charset="-128"/>
                <a:cs typeface="Arial Unicode MS" pitchFamily="34" charset="-128"/>
              </a:rPr>
              <a:t>Endpoints</a:t>
            </a:r>
            <a:r>
              <a:rPr lang="es-MX" sz="2800" i="1" dirty="0" smtClean="0">
                <a:effectLst>
                  <a:outerShdw blurRad="38100" dist="38100" dir="2700000" algn="tl">
                    <a:srgbClr val="FFFFFF"/>
                  </a:outerShdw>
                </a:effectLst>
                <a:latin typeface="Arial" charset="0"/>
                <a:ea typeface="Arial Unicode MS" pitchFamily="34" charset="-128"/>
                <a:cs typeface="Arial Unicode MS" pitchFamily="34" charset="-128"/>
              </a:rPr>
              <a:t> (UAC).</a:t>
            </a:r>
          </a:p>
          <a:p>
            <a:pPr marL="457200" lvl="1" indent="0">
              <a:spcBef>
                <a:spcPct val="0"/>
              </a:spcBef>
              <a:buFontTx/>
              <a:buChar char="•"/>
            </a:pPr>
            <a:r>
              <a:rPr lang="en-US" i="1" dirty="0" err="1" smtClean="0">
                <a:effectLst>
                  <a:outerShdw blurRad="38100" dist="38100" dir="2700000" algn="tl">
                    <a:srgbClr val="FFFFFF"/>
                  </a:outerShdw>
                </a:effectLst>
                <a:latin typeface="Arial" charset="0"/>
                <a:ea typeface="Arial Unicode MS" pitchFamily="34" charset="-128"/>
                <a:cs typeface="Arial Unicode MS" pitchFamily="34" charset="-128"/>
              </a:rPr>
              <a:t>Teléfono</a:t>
            </a:r>
            <a:r>
              <a:rPr lang="en-US" i="1" dirty="0" smtClean="0">
                <a:effectLst>
                  <a:outerShdw blurRad="38100" dist="38100" dir="2700000" algn="tl">
                    <a:srgbClr val="FFFFFF"/>
                  </a:outerShdw>
                </a:effectLst>
                <a:latin typeface="Arial" charset="0"/>
                <a:ea typeface="Arial Unicode MS" pitchFamily="34" charset="-128"/>
                <a:cs typeface="Arial Unicode MS" pitchFamily="34" charset="-128"/>
              </a:rPr>
              <a:t> IP</a:t>
            </a:r>
          </a:p>
          <a:p>
            <a:pPr marL="457200" lvl="1" indent="0">
              <a:spcBef>
                <a:spcPct val="0"/>
              </a:spcBef>
              <a:buFontTx/>
              <a:buChar char="•"/>
            </a:pPr>
            <a:r>
              <a:rPr lang="en-US" sz="2400" i="1" dirty="0" err="1" smtClean="0">
                <a:effectLst>
                  <a:outerShdw blurRad="38100" dist="38100" dir="2700000" algn="tl">
                    <a:srgbClr val="FFFFFF"/>
                  </a:outerShdw>
                </a:effectLst>
                <a:latin typeface="Arial" charset="0"/>
                <a:ea typeface="Arial Unicode MS" pitchFamily="34" charset="-128"/>
                <a:cs typeface="Arial Unicode MS" pitchFamily="34" charset="-128"/>
              </a:rPr>
              <a:t>Unidades</a:t>
            </a:r>
            <a:r>
              <a:rPr lang="en-US" sz="2400" i="1" dirty="0" smtClean="0">
                <a:effectLst>
                  <a:outerShdw blurRad="38100" dist="38100" dir="2700000" algn="tl">
                    <a:srgbClr val="FFFFFF"/>
                  </a:outerShdw>
                </a:effectLst>
                <a:latin typeface="Arial" charset="0"/>
                <a:ea typeface="Arial Unicode MS" pitchFamily="34" charset="-128"/>
                <a:cs typeface="Arial Unicode MS" pitchFamily="34" charset="-128"/>
              </a:rPr>
              <a:t> de </a:t>
            </a:r>
            <a:r>
              <a:rPr lang="en-US" sz="2400" i="1" dirty="0" err="1" smtClean="0">
                <a:effectLst>
                  <a:outerShdw blurRad="38100" dist="38100" dir="2700000" algn="tl">
                    <a:srgbClr val="FFFFFF"/>
                  </a:outerShdw>
                </a:effectLst>
                <a:latin typeface="Arial" charset="0"/>
                <a:ea typeface="Arial Unicode MS" pitchFamily="34" charset="-128"/>
                <a:cs typeface="Arial Unicode MS" pitchFamily="34" charset="-128"/>
              </a:rPr>
              <a:t>audioconferencia</a:t>
            </a:r>
            <a:r>
              <a:rPr lang="en-US" sz="2400" i="1" dirty="0" smtClean="0">
                <a:effectLst>
                  <a:outerShdw blurRad="38100" dist="38100" dir="2700000" algn="tl">
                    <a:srgbClr val="FFFFFF"/>
                  </a:outerShdw>
                </a:effectLst>
                <a:latin typeface="Arial" charset="0"/>
                <a:ea typeface="Arial Unicode MS" pitchFamily="34" charset="-128"/>
                <a:cs typeface="Arial Unicode MS" pitchFamily="34" charset="-128"/>
              </a:rPr>
              <a:t> </a:t>
            </a:r>
            <a:r>
              <a:rPr lang="en-US" sz="2400" i="1" dirty="0" err="1" smtClean="0">
                <a:effectLst>
                  <a:outerShdw blurRad="38100" dist="38100" dir="2700000" algn="tl">
                    <a:srgbClr val="FFFFFF"/>
                  </a:outerShdw>
                </a:effectLst>
                <a:latin typeface="Arial" charset="0"/>
                <a:ea typeface="Arial Unicode MS" pitchFamily="34" charset="-128"/>
                <a:cs typeface="Arial Unicode MS" pitchFamily="34" charset="-128"/>
              </a:rPr>
              <a:t>múltiple</a:t>
            </a:r>
            <a:r>
              <a:rPr lang="en-US" sz="2400" i="1" dirty="0" smtClean="0">
                <a:effectLst>
                  <a:outerShdw blurRad="38100" dist="38100" dir="2700000" algn="tl">
                    <a:srgbClr val="FFFFFF"/>
                  </a:outerShdw>
                </a:effectLst>
                <a:latin typeface="Arial" charset="0"/>
                <a:ea typeface="Arial Unicode MS" pitchFamily="34" charset="-128"/>
                <a:cs typeface="Arial Unicode MS" pitchFamily="34" charset="-128"/>
              </a:rPr>
              <a:t>. (MCU </a:t>
            </a:r>
            <a:r>
              <a:rPr lang="en-US" sz="2400" i="1" dirty="0" err="1" smtClean="0">
                <a:effectLst>
                  <a:outerShdw blurRad="38100" dist="38100" dir="2700000" algn="tl">
                    <a:srgbClr val="FFFFFF"/>
                  </a:outerShdw>
                </a:effectLst>
                <a:latin typeface="Arial" charset="0"/>
                <a:ea typeface="Arial Unicode MS" pitchFamily="34" charset="-128"/>
                <a:cs typeface="Arial Unicode MS" pitchFamily="34" charset="-128"/>
              </a:rPr>
              <a:t>Voz</a:t>
            </a:r>
            <a:r>
              <a:rPr lang="en-US" sz="2400" i="1" dirty="0" smtClean="0">
                <a:effectLst>
                  <a:outerShdw blurRad="38100" dist="38100" dir="2700000" algn="tl">
                    <a:srgbClr val="FFFFFF"/>
                  </a:outerShdw>
                </a:effectLst>
                <a:latin typeface="Arial" charset="0"/>
                <a:ea typeface="Arial Unicode MS" pitchFamily="34" charset="-128"/>
                <a:cs typeface="Arial Unicode MS" pitchFamily="34" charset="-128"/>
              </a:rPr>
              <a:t>).</a:t>
            </a:r>
          </a:p>
          <a:p>
            <a:pPr marL="457200" lvl="1" indent="0">
              <a:spcBef>
                <a:spcPct val="0"/>
              </a:spcBef>
              <a:buFontTx/>
              <a:buChar char="•"/>
            </a:pPr>
            <a:r>
              <a:rPr lang="en-US" i="1" dirty="0" smtClean="0">
                <a:effectLst>
                  <a:outerShdw blurRad="38100" dist="38100" dir="2700000" algn="tl">
                    <a:srgbClr val="FFFFFF"/>
                  </a:outerShdw>
                </a:effectLst>
                <a:latin typeface="Arial" charset="0"/>
                <a:ea typeface="Arial Unicode MS" pitchFamily="34" charset="-128"/>
                <a:cs typeface="Arial Unicode MS" pitchFamily="34" charset="-128"/>
              </a:rPr>
              <a:t>Softphones</a:t>
            </a:r>
          </a:p>
          <a:p>
            <a:pPr marL="0" indent="0">
              <a:spcBef>
                <a:spcPct val="0"/>
              </a:spcBef>
            </a:pPr>
            <a:r>
              <a:rPr lang="es-MX" sz="2800" i="1" dirty="0" smtClean="0">
                <a:effectLst>
                  <a:outerShdw blurRad="38100" dist="38100" dir="2700000" algn="tl">
                    <a:srgbClr val="FFFFFF"/>
                  </a:outerShdw>
                </a:effectLst>
                <a:latin typeface="Arial" charset="0"/>
                <a:ea typeface="Arial Unicode MS" pitchFamily="34" charset="-128"/>
                <a:cs typeface="Arial Unicode MS" pitchFamily="34" charset="-128"/>
              </a:rPr>
              <a:t>Conversores Analógicos Digitales.</a:t>
            </a:r>
          </a:p>
          <a:p>
            <a:pPr marL="0" indent="0">
              <a:spcBef>
                <a:spcPct val="0"/>
              </a:spcBef>
            </a:pPr>
            <a:endParaRPr lang="en-US" sz="2800" i="1" dirty="0" smtClean="0">
              <a:effectLst>
                <a:outerShdw blurRad="38100" dist="38100" dir="2700000" algn="tl">
                  <a:srgbClr val="FFFFFF"/>
                </a:outerShdw>
              </a:effectLst>
              <a:latin typeface="Arial" charset="0"/>
              <a:ea typeface="Arial Unicode MS" pitchFamily="34" charset="-128"/>
              <a:cs typeface="Arial Unicode MS" pitchFamily="34" charset="-128"/>
            </a:endParaRPr>
          </a:p>
          <a:p>
            <a:pPr marL="0" indent="0">
              <a:spcBef>
                <a:spcPct val="0"/>
              </a:spcBef>
            </a:pPr>
            <a:r>
              <a:rPr lang="en-US" sz="2800" i="1" dirty="0" err="1" smtClean="0">
                <a:effectLst>
                  <a:outerShdw blurRad="38100" dist="38100" dir="2700000" algn="tl">
                    <a:srgbClr val="FFFFFF"/>
                  </a:outerShdw>
                </a:effectLst>
                <a:latin typeface="Arial" charset="0"/>
                <a:ea typeface="Arial Unicode MS" pitchFamily="34" charset="-128"/>
                <a:cs typeface="Arial Unicode MS" pitchFamily="34" charset="-128"/>
              </a:rPr>
              <a:t>Adaptador</a:t>
            </a:r>
            <a:r>
              <a:rPr lang="en-US" sz="2800" i="1" dirty="0" smtClean="0">
                <a:effectLst>
                  <a:outerShdw blurRad="38100" dist="38100" dir="2700000" algn="tl">
                    <a:srgbClr val="FFFFFF"/>
                  </a:outerShdw>
                </a:effectLst>
                <a:latin typeface="Arial" charset="0"/>
                <a:ea typeface="Arial Unicode MS" pitchFamily="34" charset="-128"/>
                <a:cs typeface="Arial Unicode MS" pitchFamily="34" charset="-128"/>
              </a:rPr>
              <a:t> para PC. </a:t>
            </a:r>
          </a:p>
          <a:p>
            <a:pPr marL="0" indent="0">
              <a:spcBef>
                <a:spcPct val="0"/>
              </a:spcBef>
            </a:pPr>
            <a:r>
              <a:rPr lang="en-US" sz="2800" i="1" dirty="0" smtClean="0">
                <a:effectLst>
                  <a:outerShdw blurRad="38100" dist="38100" dir="2700000" algn="tl">
                    <a:srgbClr val="FFFFFF"/>
                  </a:outerShdw>
                </a:effectLst>
                <a:latin typeface="Arial" charset="0"/>
                <a:ea typeface="Arial Unicode MS" pitchFamily="34" charset="-128"/>
                <a:cs typeface="Arial Unicode MS" pitchFamily="34" charset="-128"/>
              </a:rPr>
              <a:t>Switch (</a:t>
            </a:r>
            <a:r>
              <a:rPr lang="en-US" sz="2800" i="1" dirty="0" err="1" smtClean="0">
                <a:effectLst>
                  <a:outerShdw blurRad="38100" dist="38100" dir="2700000" algn="tl">
                    <a:srgbClr val="FFFFFF"/>
                  </a:outerShdw>
                </a:effectLst>
                <a:latin typeface="Arial" charset="0"/>
                <a:ea typeface="Arial Unicode MS" pitchFamily="34" charset="-128"/>
                <a:cs typeface="Arial Unicode MS" pitchFamily="34" charset="-128"/>
              </a:rPr>
              <a:t>PoE</a:t>
            </a:r>
            <a:r>
              <a:rPr lang="en-US" sz="2800" i="1" dirty="0" smtClean="0">
                <a:effectLst>
                  <a:outerShdw blurRad="38100" dist="38100" dir="2700000" algn="tl">
                    <a:srgbClr val="FFFFFF"/>
                  </a:outerShdw>
                </a:effectLst>
                <a:latin typeface="Arial" charset="0"/>
                <a:ea typeface="Arial Unicode MS" pitchFamily="34" charset="-128"/>
                <a:cs typeface="Arial Unicode MS" pitchFamily="34" charset="-128"/>
              </a:rPr>
              <a:t>)</a:t>
            </a:r>
          </a:p>
          <a:p>
            <a:pPr marL="0" indent="0">
              <a:spcBef>
                <a:spcPct val="0"/>
              </a:spcBef>
            </a:pPr>
            <a:r>
              <a:rPr lang="en-US" sz="2800" i="1" dirty="0" smtClean="0">
                <a:effectLst>
                  <a:outerShdw blurRad="38100" dist="38100" dir="2700000" algn="tl">
                    <a:srgbClr val="FFFFFF"/>
                  </a:outerShdw>
                </a:effectLst>
                <a:latin typeface="Arial" charset="0"/>
                <a:ea typeface="Arial Unicode MS" pitchFamily="34" charset="-128"/>
                <a:cs typeface="Arial Unicode MS" pitchFamily="34" charset="-128"/>
              </a:rPr>
              <a:t>Gatekeeper. </a:t>
            </a:r>
          </a:p>
          <a:p>
            <a:pPr marL="0" indent="0">
              <a:spcBef>
                <a:spcPct val="0"/>
              </a:spcBef>
            </a:pPr>
            <a:r>
              <a:rPr lang="en-US" sz="2800" i="1" dirty="0" smtClean="0">
                <a:effectLst>
                  <a:outerShdw blurRad="38100" dist="38100" dir="2700000" algn="tl">
                    <a:srgbClr val="FFFFFF"/>
                  </a:outerShdw>
                </a:effectLst>
                <a:latin typeface="Arial" charset="0"/>
                <a:ea typeface="Arial Unicode MS" pitchFamily="34" charset="-128"/>
                <a:cs typeface="Arial Unicode MS" pitchFamily="34" charset="-128"/>
              </a:rPr>
              <a:t>Gateways (</a:t>
            </a:r>
            <a:r>
              <a:rPr lang="en-US" sz="2800" i="1" dirty="0" err="1" smtClean="0">
                <a:effectLst>
                  <a:outerShdw blurRad="38100" dist="38100" dir="2700000" algn="tl">
                    <a:srgbClr val="FFFFFF"/>
                  </a:outerShdw>
                </a:effectLst>
                <a:latin typeface="Arial" charset="0"/>
                <a:ea typeface="Arial Unicode MS" pitchFamily="34" charset="-128"/>
                <a:cs typeface="Arial Unicode MS" pitchFamily="34" charset="-128"/>
              </a:rPr>
              <a:t>Pasarelas</a:t>
            </a:r>
            <a:r>
              <a:rPr lang="en-US" sz="2800" i="1" dirty="0" smtClean="0">
                <a:effectLst>
                  <a:outerShdw blurRad="38100" dist="38100" dir="2700000" algn="tl">
                    <a:srgbClr val="FFFFFF"/>
                  </a:outerShdw>
                </a:effectLst>
                <a:latin typeface="Arial" charset="0"/>
                <a:ea typeface="Arial Unicode MS" pitchFamily="34" charset="-128"/>
                <a:cs typeface="Arial Unicode MS" pitchFamily="34" charset="-128"/>
              </a:rPr>
              <a:t> RTC / IP).</a:t>
            </a:r>
          </a:p>
          <a:p>
            <a:pPr marL="0" indent="0">
              <a:spcBef>
                <a:spcPct val="0"/>
              </a:spcBef>
            </a:pPr>
            <a:r>
              <a:rPr lang="en-US" sz="2800" i="1" dirty="0" err="1" smtClean="0">
                <a:effectLst>
                  <a:outerShdw blurRad="38100" dist="38100" dir="2700000" algn="tl">
                    <a:srgbClr val="FFFFFF"/>
                  </a:outerShdw>
                </a:effectLst>
                <a:latin typeface="Arial" charset="0"/>
                <a:ea typeface="Arial Unicode MS" pitchFamily="34" charset="-128"/>
                <a:cs typeface="Arial Unicode MS" pitchFamily="34" charset="-128"/>
              </a:rPr>
              <a:t>Servicios</a:t>
            </a:r>
            <a:r>
              <a:rPr lang="en-US" sz="2800" i="1" dirty="0" smtClean="0">
                <a:effectLst>
                  <a:outerShdw blurRad="38100" dist="38100" dir="2700000" algn="tl">
                    <a:srgbClr val="FFFFFF"/>
                  </a:outerShdw>
                </a:effectLst>
                <a:latin typeface="Arial" charset="0"/>
                <a:ea typeface="Arial Unicode MS" pitchFamily="34" charset="-128"/>
                <a:cs typeface="Arial Unicode MS" pitchFamily="34" charset="-128"/>
              </a:rPr>
              <a:t> de </a:t>
            </a:r>
            <a:r>
              <a:rPr lang="en-US" sz="2800" i="1" dirty="0" err="1" smtClean="0">
                <a:effectLst>
                  <a:outerShdw blurRad="38100" dist="38100" dir="2700000" algn="tl">
                    <a:srgbClr val="FFFFFF"/>
                  </a:outerShdw>
                </a:effectLst>
                <a:latin typeface="Arial" charset="0"/>
                <a:ea typeface="Arial Unicode MS" pitchFamily="34" charset="-128"/>
                <a:cs typeface="Arial Unicode MS" pitchFamily="34" charset="-128"/>
              </a:rPr>
              <a:t>Directorio</a:t>
            </a:r>
            <a:r>
              <a:rPr lang="en-US" sz="2800" i="1" dirty="0" smtClean="0">
                <a:effectLst>
                  <a:outerShdw blurRad="38100" dist="38100" dir="2700000" algn="tl">
                    <a:srgbClr val="FFFFFF"/>
                  </a:outerShdw>
                </a:effectLst>
                <a:latin typeface="Arial" charset="0"/>
                <a:ea typeface="Arial Unicode MS" pitchFamily="34" charset="-128"/>
                <a:cs typeface="Arial Unicode MS" pitchFamily="34" charset="-128"/>
              </a:rPr>
              <a:t>.</a:t>
            </a:r>
            <a:endParaRPr lang="es-MX" sz="2800" i="1" dirty="0" smtClean="0">
              <a:effectLst>
                <a:outerShdw blurRad="38100" dist="38100" dir="2700000" algn="tl">
                  <a:srgbClr val="FFFFFF"/>
                </a:outerShdw>
              </a:effectLst>
              <a:latin typeface="Arial" charset="0"/>
              <a:ea typeface="Arial Unicode MS" pitchFamily="34" charset="-128"/>
              <a:cs typeface="Arial Unicode MS" pitchFamily="34" charset="-128"/>
            </a:endParaRPr>
          </a:p>
        </p:txBody>
      </p:sp>
      <p:sp>
        <p:nvSpPr>
          <p:cNvPr id="20484" name="Rectangle 4"/>
          <p:cNvSpPr>
            <a:spLocks noChangeArrowheads="1"/>
          </p:cNvSpPr>
          <p:nvPr/>
        </p:nvSpPr>
        <p:spPr bwMode="auto">
          <a:xfrm>
            <a:off x="3619500" y="2714625"/>
            <a:ext cx="9144000" cy="0"/>
          </a:xfrm>
          <a:prstGeom prst="rect">
            <a:avLst/>
          </a:prstGeom>
          <a:noFill/>
          <a:ln w="12700" cap="sq">
            <a:noFill/>
            <a:miter lim="800000"/>
            <a:headEnd type="none" w="sm" len="sm"/>
            <a:tailEnd type="none" w="sm" len="sm"/>
          </a:ln>
        </p:spPr>
        <p:txBody>
          <a:bodyPr lIns="90000" tIns="46800" rIns="90000" bIns="46800">
            <a:spAutoFit/>
          </a:bodyPr>
          <a:lstStyle/>
          <a:p>
            <a:endParaRPr lang="es-ES"/>
          </a:p>
        </p:txBody>
      </p:sp>
      <p:grpSp>
        <p:nvGrpSpPr>
          <p:cNvPr id="2" name="1 Grupo"/>
          <p:cNvGrpSpPr/>
          <p:nvPr/>
        </p:nvGrpSpPr>
        <p:grpSpPr>
          <a:xfrm>
            <a:off x="3779838" y="3213100"/>
            <a:ext cx="5364162" cy="2232025"/>
            <a:chOff x="3779838" y="3213100"/>
            <a:chExt cx="5364162" cy="2232025"/>
          </a:xfrm>
        </p:grpSpPr>
        <p:pic>
          <p:nvPicPr>
            <p:cNvPr id="20486" name="Picture 6"/>
            <p:cNvPicPr>
              <a:picLocks noChangeAspect="1" noChangeArrowheads="1"/>
            </p:cNvPicPr>
            <p:nvPr/>
          </p:nvPicPr>
          <p:blipFill>
            <a:blip r:embed="rId2" cstate="print"/>
            <a:srcRect/>
            <a:stretch>
              <a:fillRect/>
            </a:stretch>
          </p:blipFill>
          <p:spPr bwMode="auto">
            <a:xfrm>
              <a:off x="3779838" y="3933825"/>
              <a:ext cx="5364162" cy="1511300"/>
            </a:xfrm>
            <a:prstGeom prst="rect">
              <a:avLst/>
            </a:prstGeom>
            <a:solidFill>
              <a:srgbClr val="DDDDDD"/>
            </a:solidFill>
            <a:ln w="57150" cmpd="thickThin" algn="ctr">
              <a:solidFill>
                <a:schemeClr val="tx1"/>
              </a:solidFill>
              <a:miter lim="800000"/>
              <a:headEnd/>
              <a:tailEnd/>
            </a:ln>
            <a:effectLst/>
          </p:spPr>
        </p:pic>
        <p:sp>
          <p:nvSpPr>
            <p:cNvPr id="20487" name="AutoShape 7"/>
            <p:cNvSpPr>
              <a:spLocks noChangeArrowheads="1"/>
            </p:cNvSpPr>
            <p:nvPr/>
          </p:nvSpPr>
          <p:spPr bwMode="auto">
            <a:xfrm>
              <a:off x="6011863" y="3213100"/>
              <a:ext cx="2160587" cy="576263"/>
            </a:xfrm>
            <a:prstGeom prst="curvedDownArrow">
              <a:avLst>
                <a:gd name="adj1" fmla="val 105883"/>
                <a:gd name="adj2" fmla="val 149972"/>
                <a:gd name="adj3" fmla="val 33333"/>
              </a:avLst>
            </a:prstGeom>
            <a:solidFill>
              <a:schemeClr val="accent2"/>
            </a:solidFill>
            <a:ln w="12700">
              <a:solidFill>
                <a:srgbClr val="03C9FF"/>
              </a:solidFill>
              <a:miter lim="800000"/>
              <a:headEnd/>
              <a:tailEnd/>
            </a:ln>
            <a:effectLst/>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5058"/>
                                        </p:tgtEl>
                                        <p:attrNameLst>
                                          <p:attrName>style.visibility</p:attrName>
                                        </p:attrNameLst>
                                      </p:cBhvr>
                                      <p:to>
                                        <p:strVal val="visible"/>
                                      </p:to>
                                    </p:set>
                                    <p:animEffect transition="in" filter="fade">
                                      <p:cBhvr>
                                        <p:cTn id="7" dur="500"/>
                                        <p:tgtEl>
                                          <p:spTgt spid="68505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85059">
                                            <p:bg/>
                                          </p:spTgt>
                                        </p:tgtEl>
                                        <p:attrNameLst>
                                          <p:attrName>style.visibility</p:attrName>
                                        </p:attrNameLst>
                                      </p:cBhvr>
                                      <p:to>
                                        <p:strVal val="visible"/>
                                      </p:to>
                                    </p:set>
                                    <p:animEffect transition="in" filter="fade">
                                      <p:cBhvr>
                                        <p:cTn id="12" dur="1000"/>
                                        <p:tgtEl>
                                          <p:spTgt spid="685059">
                                            <p:bg/>
                                          </p:spTgt>
                                        </p:tgtEl>
                                      </p:cBhvr>
                                    </p:animEffect>
                                    <p:anim calcmode="lin" valueType="num">
                                      <p:cBhvr>
                                        <p:cTn id="13" dur="1000" fill="hold"/>
                                        <p:tgtEl>
                                          <p:spTgt spid="685059">
                                            <p:bg/>
                                          </p:spTgt>
                                        </p:tgtEl>
                                        <p:attrNameLst>
                                          <p:attrName>ppt_x</p:attrName>
                                        </p:attrNameLst>
                                      </p:cBhvr>
                                      <p:tavLst>
                                        <p:tav tm="0">
                                          <p:val>
                                            <p:strVal val="#ppt_x"/>
                                          </p:val>
                                        </p:tav>
                                        <p:tav tm="100000">
                                          <p:val>
                                            <p:strVal val="#ppt_x"/>
                                          </p:val>
                                        </p:tav>
                                      </p:tavLst>
                                    </p:anim>
                                    <p:anim calcmode="lin" valueType="num">
                                      <p:cBhvr>
                                        <p:cTn id="14" dur="1000" fill="hold"/>
                                        <p:tgtEl>
                                          <p:spTgt spid="685059">
                                            <p:bg/>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85059">
                                            <p:txEl>
                                              <p:pRg st="0" end="0"/>
                                            </p:txEl>
                                          </p:spTgt>
                                        </p:tgtEl>
                                        <p:attrNameLst>
                                          <p:attrName>style.visibility</p:attrName>
                                        </p:attrNameLst>
                                      </p:cBhvr>
                                      <p:to>
                                        <p:strVal val="visible"/>
                                      </p:to>
                                    </p:set>
                                    <p:animEffect transition="in" filter="fade">
                                      <p:cBhvr>
                                        <p:cTn id="19" dur="1000"/>
                                        <p:tgtEl>
                                          <p:spTgt spid="685059">
                                            <p:txEl>
                                              <p:pRg st="0" end="0"/>
                                            </p:txEl>
                                          </p:spTgt>
                                        </p:tgtEl>
                                      </p:cBhvr>
                                    </p:animEffect>
                                    <p:anim calcmode="lin" valueType="num">
                                      <p:cBhvr>
                                        <p:cTn id="20" dur="1000" fill="hold"/>
                                        <p:tgtEl>
                                          <p:spTgt spid="68505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85059">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85059">
                                            <p:txEl>
                                              <p:pRg st="1" end="1"/>
                                            </p:txEl>
                                          </p:spTgt>
                                        </p:tgtEl>
                                        <p:attrNameLst>
                                          <p:attrName>style.visibility</p:attrName>
                                        </p:attrNameLst>
                                      </p:cBhvr>
                                      <p:to>
                                        <p:strVal val="visible"/>
                                      </p:to>
                                    </p:set>
                                    <p:animEffect transition="in" filter="fade">
                                      <p:cBhvr>
                                        <p:cTn id="24" dur="1000"/>
                                        <p:tgtEl>
                                          <p:spTgt spid="685059">
                                            <p:txEl>
                                              <p:pRg st="1" end="1"/>
                                            </p:txEl>
                                          </p:spTgt>
                                        </p:tgtEl>
                                      </p:cBhvr>
                                    </p:animEffect>
                                    <p:anim calcmode="lin" valueType="num">
                                      <p:cBhvr>
                                        <p:cTn id="25" dur="1000" fill="hold"/>
                                        <p:tgtEl>
                                          <p:spTgt spid="685059">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85059">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85059">
                                            <p:txEl>
                                              <p:pRg st="2" end="2"/>
                                            </p:txEl>
                                          </p:spTgt>
                                        </p:tgtEl>
                                        <p:attrNameLst>
                                          <p:attrName>style.visibility</p:attrName>
                                        </p:attrNameLst>
                                      </p:cBhvr>
                                      <p:to>
                                        <p:strVal val="visible"/>
                                      </p:to>
                                    </p:set>
                                    <p:animEffect transition="in" filter="fade">
                                      <p:cBhvr>
                                        <p:cTn id="29" dur="1000"/>
                                        <p:tgtEl>
                                          <p:spTgt spid="685059">
                                            <p:txEl>
                                              <p:pRg st="2" end="2"/>
                                            </p:txEl>
                                          </p:spTgt>
                                        </p:tgtEl>
                                      </p:cBhvr>
                                    </p:animEffect>
                                    <p:anim calcmode="lin" valueType="num">
                                      <p:cBhvr>
                                        <p:cTn id="30" dur="1000" fill="hold"/>
                                        <p:tgtEl>
                                          <p:spTgt spid="685059">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685059">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85059">
                                            <p:txEl>
                                              <p:pRg st="3" end="3"/>
                                            </p:txEl>
                                          </p:spTgt>
                                        </p:tgtEl>
                                        <p:attrNameLst>
                                          <p:attrName>style.visibility</p:attrName>
                                        </p:attrNameLst>
                                      </p:cBhvr>
                                      <p:to>
                                        <p:strVal val="visible"/>
                                      </p:to>
                                    </p:set>
                                    <p:animEffect transition="in" filter="fade">
                                      <p:cBhvr>
                                        <p:cTn id="34" dur="1000"/>
                                        <p:tgtEl>
                                          <p:spTgt spid="685059">
                                            <p:txEl>
                                              <p:pRg st="3" end="3"/>
                                            </p:txEl>
                                          </p:spTgt>
                                        </p:tgtEl>
                                      </p:cBhvr>
                                    </p:animEffect>
                                    <p:anim calcmode="lin" valueType="num">
                                      <p:cBhvr>
                                        <p:cTn id="35" dur="1000" fill="hold"/>
                                        <p:tgtEl>
                                          <p:spTgt spid="685059">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6850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685059">
                                            <p:txEl>
                                              <p:pRg st="4" end="4"/>
                                            </p:txEl>
                                          </p:spTgt>
                                        </p:tgtEl>
                                        <p:attrNameLst>
                                          <p:attrName>style.visibility</p:attrName>
                                        </p:attrNameLst>
                                      </p:cBhvr>
                                      <p:to>
                                        <p:strVal val="visible"/>
                                      </p:to>
                                    </p:set>
                                    <p:animEffect transition="in" filter="fade">
                                      <p:cBhvr>
                                        <p:cTn id="41" dur="1000"/>
                                        <p:tgtEl>
                                          <p:spTgt spid="685059">
                                            <p:txEl>
                                              <p:pRg st="4" end="4"/>
                                            </p:txEl>
                                          </p:spTgt>
                                        </p:tgtEl>
                                      </p:cBhvr>
                                    </p:animEffect>
                                    <p:anim calcmode="lin" valueType="num">
                                      <p:cBhvr>
                                        <p:cTn id="42" dur="1000" fill="hold"/>
                                        <p:tgtEl>
                                          <p:spTgt spid="685059">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6850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685059">
                                            <p:txEl>
                                              <p:pRg st="6" end="6"/>
                                            </p:txEl>
                                          </p:spTgt>
                                        </p:tgtEl>
                                        <p:attrNameLst>
                                          <p:attrName>style.visibility</p:attrName>
                                        </p:attrNameLst>
                                      </p:cBhvr>
                                      <p:to>
                                        <p:strVal val="visible"/>
                                      </p:to>
                                    </p:set>
                                    <p:animEffect transition="in" filter="fade">
                                      <p:cBhvr>
                                        <p:cTn id="48" dur="1000"/>
                                        <p:tgtEl>
                                          <p:spTgt spid="685059">
                                            <p:txEl>
                                              <p:pRg st="6" end="6"/>
                                            </p:txEl>
                                          </p:spTgt>
                                        </p:tgtEl>
                                      </p:cBhvr>
                                    </p:animEffect>
                                    <p:anim calcmode="lin" valueType="num">
                                      <p:cBhvr>
                                        <p:cTn id="49" dur="1000" fill="hold"/>
                                        <p:tgtEl>
                                          <p:spTgt spid="685059">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68505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685059">
                                            <p:txEl>
                                              <p:pRg st="7" end="7"/>
                                            </p:txEl>
                                          </p:spTgt>
                                        </p:tgtEl>
                                        <p:attrNameLst>
                                          <p:attrName>style.visibility</p:attrName>
                                        </p:attrNameLst>
                                      </p:cBhvr>
                                      <p:to>
                                        <p:strVal val="visible"/>
                                      </p:to>
                                    </p:set>
                                    <p:animEffect transition="in" filter="fade">
                                      <p:cBhvr>
                                        <p:cTn id="55" dur="1000"/>
                                        <p:tgtEl>
                                          <p:spTgt spid="685059">
                                            <p:txEl>
                                              <p:pRg st="7" end="7"/>
                                            </p:txEl>
                                          </p:spTgt>
                                        </p:tgtEl>
                                      </p:cBhvr>
                                    </p:animEffect>
                                    <p:anim calcmode="lin" valueType="num">
                                      <p:cBhvr>
                                        <p:cTn id="56" dur="1000" fill="hold"/>
                                        <p:tgtEl>
                                          <p:spTgt spid="685059">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68505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685059">
                                            <p:txEl>
                                              <p:pRg st="8" end="8"/>
                                            </p:txEl>
                                          </p:spTgt>
                                        </p:tgtEl>
                                        <p:attrNameLst>
                                          <p:attrName>style.visibility</p:attrName>
                                        </p:attrNameLst>
                                      </p:cBhvr>
                                      <p:to>
                                        <p:strVal val="visible"/>
                                      </p:to>
                                    </p:set>
                                    <p:animEffect transition="in" filter="fade">
                                      <p:cBhvr>
                                        <p:cTn id="62" dur="1000"/>
                                        <p:tgtEl>
                                          <p:spTgt spid="685059">
                                            <p:txEl>
                                              <p:pRg st="8" end="8"/>
                                            </p:txEl>
                                          </p:spTgt>
                                        </p:tgtEl>
                                      </p:cBhvr>
                                    </p:animEffect>
                                    <p:anim calcmode="lin" valueType="num">
                                      <p:cBhvr>
                                        <p:cTn id="63" dur="1000" fill="hold"/>
                                        <p:tgtEl>
                                          <p:spTgt spid="685059">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68505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685059">
                                            <p:txEl>
                                              <p:pRg st="9" end="9"/>
                                            </p:txEl>
                                          </p:spTgt>
                                        </p:tgtEl>
                                        <p:attrNameLst>
                                          <p:attrName>style.visibility</p:attrName>
                                        </p:attrNameLst>
                                      </p:cBhvr>
                                      <p:to>
                                        <p:strVal val="visible"/>
                                      </p:to>
                                    </p:set>
                                    <p:animEffect transition="in" filter="fade">
                                      <p:cBhvr>
                                        <p:cTn id="69" dur="1000"/>
                                        <p:tgtEl>
                                          <p:spTgt spid="685059">
                                            <p:txEl>
                                              <p:pRg st="9" end="9"/>
                                            </p:txEl>
                                          </p:spTgt>
                                        </p:tgtEl>
                                      </p:cBhvr>
                                    </p:animEffect>
                                    <p:anim calcmode="lin" valueType="num">
                                      <p:cBhvr>
                                        <p:cTn id="70" dur="1000" fill="hold"/>
                                        <p:tgtEl>
                                          <p:spTgt spid="685059">
                                            <p:txEl>
                                              <p:pRg st="9" end="9"/>
                                            </p:txEl>
                                          </p:spTgt>
                                        </p:tgtEl>
                                        <p:attrNameLst>
                                          <p:attrName>ppt_x</p:attrName>
                                        </p:attrNameLst>
                                      </p:cBhvr>
                                      <p:tavLst>
                                        <p:tav tm="0">
                                          <p:val>
                                            <p:strVal val="#ppt_x"/>
                                          </p:val>
                                        </p:tav>
                                        <p:tav tm="100000">
                                          <p:val>
                                            <p:strVal val="#ppt_x"/>
                                          </p:val>
                                        </p:tav>
                                      </p:tavLst>
                                    </p:anim>
                                    <p:anim calcmode="lin" valueType="num">
                                      <p:cBhvr>
                                        <p:cTn id="71" dur="1000" fill="hold"/>
                                        <p:tgtEl>
                                          <p:spTgt spid="68505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685059">
                                            <p:txEl>
                                              <p:pRg st="10" end="10"/>
                                            </p:txEl>
                                          </p:spTgt>
                                        </p:tgtEl>
                                        <p:attrNameLst>
                                          <p:attrName>style.visibility</p:attrName>
                                        </p:attrNameLst>
                                      </p:cBhvr>
                                      <p:to>
                                        <p:strVal val="visible"/>
                                      </p:to>
                                    </p:set>
                                    <p:animEffect transition="in" filter="fade">
                                      <p:cBhvr>
                                        <p:cTn id="76" dur="1000"/>
                                        <p:tgtEl>
                                          <p:spTgt spid="685059">
                                            <p:txEl>
                                              <p:pRg st="10" end="10"/>
                                            </p:txEl>
                                          </p:spTgt>
                                        </p:tgtEl>
                                      </p:cBhvr>
                                    </p:animEffect>
                                    <p:anim calcmode="lin" valueType="num">
                                      <p:cBhvr>
                                        <p:cTn id="77" dur="1000" fill="hold"/>
                                        <p:tgtEl>
                                          <p:spTgt spid="685059">
                                            <p:txEl>
                                              <p:pRg st="10" end="10"/>
                                            </p:txEl>
                                          </p:spTgt>
                                        </p:tgtEl>
                                        <p:attrNameLst>
                                          <p:attrName>ppt_x</p:attrName>
                                        </p:attrNameLst>
                                      </p:cBhvr>
                                      <p:tavLst>
                                        <p:tav tm="0">
                                          <p:val>
                                            <p:strVal val="#ppt_x"/>
                                          </p:val>
                                        </p:tav>
                                        <p:tav tm="100000">
                                          <p:val>
                                            <p:strVal val="#ppt_x"/>
                                          </p:val>
                                        </p:tav>
                                      </p:tavLst>
                                    </p:anim>
                                    <p:anim calcmode="lin" valueType="num">
                                      <p:cBhvr>
                                        <p:cTn id="78" dur="1000" fill="hold"/>
                                        <p:tgtEl>
                                          <p:spTgt spid="68505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4" presetClass="entr" presetSubtype="10" fill="hold" nodeType="clickEffect">
                                  <p:stCondLst>
                                    <p:cond delay="0"/>
                                  </p:stCondLst>
                                  <p:childTnLst>
                                    <p:set>
                                      <p:cBhvr>
                                        <p:cTn id="82" dur="1" fill="hold">
                                          <p:stCondLst>
                                            <p:cond delay="0"/>
                                          </p:stCondLst>
                                        </p:cTn>
                                        <p:tgtEl>
                                          <p:spTgt spid="2"/>
                                        </p:tgtEl>
                                        <p:attrNameLst>
                                          <p:attrName>style.visibility</p:attrName>
                                        </p:attrNameLst>
                                      </p:cBhvr>
                                      <p:to>
                                        <p:strVal val="visible"/>
                                      </p:to>
                                    </p:set>
                                    <p:animEffect transition="in" filter="randombar(horizontal)">
                                      <p:cBhvr>
                                        <p:cTn id="8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8" grpId="0" animBg="1"/>
      <p:bldP spid="685059"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143694" y="4024284"/>
            <a:ext cx="9144000" cy="2689225"/>
          </a:xfrm>
          <a:gradFill rotWithShape="0">
            <a:gsLst>
              <a:gs pos="0">
                <a:srgbClr val="FF9900"/>
              </a:gs>
              <a:gs pos="100000">
                <a:srgbClr val="FFFFFF"/>
              </a:gs>
            </a:gsLst>
            <a:lin ang="5400000" scaled="1"/>
          </a:gradFill>
          <a:ln w="76200">
            <a:solidFill>
              <a:schemeClr val="hlink"/>
            </a:solidFill>
          </a:ln>
        </p:spPr>
        <p:txBody>
          <a:bodyPr/>
          <a:lstStyle/>
          <a:p>
            <a:pPr marL="0" indent="0" algn="ctr">
              <a:lnSpc>
                <a:spcPct val="90000"/>
              </a:lnSpc>
              <a:buFontTx/>
              <a:buNone/>
            </a:pPr>
            <a:r>
              <a:rPr lang="es-ES_tradnl" sz="2800" b="1" i="1" dirty="0" smtClean="0">
                <a:solidFill>
                  <a:srgbClr val="333399"/>
                </a:solidFill>
                <a:latin typeface="Arial" charset="0"/>
              </a:rPr>
              <a:t>Mg.  PABLO ALEJANDRO LENA</a:t>
            </a:r>
          </a:p>
          <a:p>
            <a:pPr marL="0" indent="0" algn="ctr">
              <a:lnSpc>
                <a:spcPct val="90000"/>
              </a:lnSpc>
              <a:buFontTx/>
              <a:buNone/>
            </a:pPr>
            <a:r>
              <a:rPr lang="es-ES_tradnl" sz="2800" b="1" i="1" dirty="0" smtClean="0">
                <a:solidFill>
                  <a:srgbClr val="333399"/>
                </a:solidFill>
                <a:latin typeface="Arial" charset="0"/>
              </a:rPr>
              <a:t>plena@unlam.edu.ar                  </a:t>
            </a:r>
            <a:endParaRPr lang="es-ES_tradnl" sz="2800" b="1" i="1" dirty="0" smtClean="0">
              <a:solidFill>
                <a:srgbClr val="333399"/>
              </a:solidFill>
              <a:latin typeface="Arial" charset="0"/>
            </a:endParaRPr>
          </a:p>
          <a:p>
            <a:pPr marL="0" indent="0" algn="ctr">
              <a:lnSpc>
                <a:spcPct val="90000"/>
              </a:lnSpc>
              <a:buFontTx/>
              <a:buNone/>
            </a:pPr>
            <a:r>
              <a:rPr lang="es-AR" sz="3600" b="1" i="1" u="sng" dirty="0" smtClean="0">
                <a:solidFill>
                  <a:srgbClr val="333399"/>
                </a:solidFill>
                <a:latin typeface="Arial" charset="0"/>
              </a:rPr>
              <a:t>2017</a:t>
            </a:r>
            <a:endParaRPr lang="es-AR" sz="3600" b="1" i="1" u="sng" dirty="0" smtClean="0">
              <a:solidFill>
                <a:srgbClr val="333399"/>
              </a:solidFill>
              <a:latin typeface="Arial" charset="0"/>
            </a:endParaRPr>
          </a:p>
          <a:p>
            <a:pPr marL="0" indent="0" algn="ctr">
              <a:lnSpc>
                <a:spcPct val="90000"/>
              </a:lnSpc>
              <a:buFontTx/>
              <a:buNone/>
            </a:pPr>
            <a:r>
              <a:rPr lang="es-AR" sz="3600" b="1" i="1" u="sng" dirty="0" smtClean="0">
                <a:solidFill>
                  <a:srgbClr val="333399"/>
                </a:solidFill>
                <a:latin typeface="Arial" charset="0"/>
              </a:rPr>
              <a:t>Componentes para </a:t>
            </a:r>
            <a:r>
              <a:rPr lang="es-AR" sz="3600" b="1" i="1" u="sng" dirty="0" err="1" smtClean="0">
                <a:solidFill>
                  <a:srgbClr val="333399"/>
                </a:solidFill>
                <a:latin typeface="Arial" charset="0"/>
              </a:rPr>
              <a:t>VoIP</a:t>
            </a:r>
            <a:endParaRPr lang="es-AR" sz="3600" b="1" i="1" u="sng" dirty="0" smtClean="0">
              <a:solidFill>
                <a:srgbClr val="333399"/>
              </a:solidFill>
              <a:latin typeface="Arial" charset="0"/>
            </a:endParaRPr>
          </a:p>
        </p:txBody>
      </p:sp>
      <p:sp>
        <p:nvSpPr>
          <p:cNvPr id="5123" name="Rectangle 3"/>
          <p:cNvSpPr>
            <a:spLocks noGrp="1" noChangeArrowheads="1"/>
          </p:cNvSpPr>
          <p:nvPr>
            <p:ph type="ctrTitle" idx="4294967295"/>
          </p:nvPr>
        </p:nvSpPr>
        <p:spPr>
          <a:xfrm>
            <a:off x="467544" y="188640"/>
            <a:ext cx="8496300" cy="3240360"/>
          </a:xfrm>
          <a:gradFill rotWithShape="0">
            <a:gsLst>
              <a:gs pos="0">
                <a:srgbClr val="FF9900"/>
              </a:gs>
              <a:gs pos="100000">
                <a:srgbClr val="FFFFFF"/>
              </a:gs>
            </a:gsLst>
            <a:lin ang="5400000" scaled="1"/>
          </a:gradFill>
          <a:ln w="76200" cap="flat" algn="ctr">
            <a:solidFill>
              <a:schemeClr val="hlink"/>
            </a:solidFill>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0013</a:t>
            </a:r>
            <a:endParaRPr lang="es-AR" b="1" i="1" u="sng" dirty="0" smtClean="0">
              <a:solidFill>
                <a:srgbClr val="333399"/>
              </a:solidFill>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1619250" y="0"/>
            <a:ext cx="6008688" cy="1125538"/>
          </a:xfrm>
          <a:solidFill>
            <a:schemeClr val="hlink"/>
          </a:solidFill>
          <a:ln w="57150" cap="flat" algn="ctr">
            <a:solidFill>
              <a:srgbClr val="3366FF"/>
            </a:solidFill>
          </a:ln>
        </p:spPr>
        <p:txBody>
          <a:bodyPr/>
          <a:lstStyle/>
          <a:p>
            <a:pPr>
              <a:defRPr/>
            </a:pPr>
            <a:r>
              <a:rPr lang="es-ES_tradnl" sz="3600" b="1" i="1" dirty="0" smtClean="0">
                <a:solidFill>
                  <a:srgbClr val="800000"/>
                </a:solidFill>
                <a:effectLst>
                  <a:outerShdw blurRad="38100" dist="38100" dir="2700000" algn="tl">
                    <a:srgbClr val="000000"/>
                  </a:outerShdw>
                </a:effectLst>
                <a:latin typeface="Arial" charset="0"/>
              </a:rPr>
              <a:t>Telefonía IP</a:t>
            </a:r>
            <a:br>
              <a:rPr lang="es-ES_tradnl" sz="3600" b="1" i="1" dirty="0" smtClean="0">
                <a:solidFill>
                  <a:srgbClr val="800000"/>
                </a:solidFill>
                <a:effectLst>
                  <a:outerShdw blurRad="38100" dist="38100" dir="2700000" algn="tl">
                    <a:srgbClr val="000000"/>
                  </a:outerShdw>
                </a:effectLst>
                <a:latin typeface="Arial" charset="0"/>
              </a:rPr>
            </a:br>
            <a:r>
              <a:rPr lang="es-ES_tradnl" sz="2400" b="1" i="1" dirty="0" smtClean="0">
                <a:solidFill>
                  <a:srgbClr val="800000"/>
                </a:solidFill>
                <a:effectLst>
                  <a:outerShdw blurRad="38100" dist="38100" dir="2700000" algn="tl">
                    <a:srgbClr val="000000"/>
                  </a:outerShdw>
                </a:effectLst>
                <a:latin typeface="Arial" charset="0"/>
              </a:rPr>
              <a:t>Componentes y Características</a:t>
            </a:r>
            <a:endParaRPr lang="es-AR" sz="2400" b="1" i="1" dirty="0" smtClean="0">
              <a:solidFill>
                <a:srgbClr val="800000"/>
              </a:solidFill>
              <a:effectLst>
                <a:outerShdw blurRad="38100" dist="38100" dir="2700000" algn="tl">
                  <a:srgbClr val="000000"/>
                </a:outerShdw>
              </a:effectLst>
              <a:latin typeface="Arial" charset="0"/>
            </a:endParaRPr>
          </a:p>
        </p:txBody>
      </p:sp>
      <p:sp>
        <p:nvSpPr>
          <p:cNvPr id="591875" name="Text Box 3"/>
          <p:cNvSpPr txBox="1">
            <a:spLocks noChangeArrowheads="1"/>
          </p:cNvSpPr>
          <p:nvPr/>
        </p:nvSpPr>
        <p:spPr bwMode="auto">
          <a:xfrm>
            <a:off x="0" y="1273175"/>
            <a:ext cx="8915400" cy="5092700"/>
          </a:xfrm>
          <a:prstGeom prst="rect">
            <a:avLst/>
          </a:prstGeom>
          <a:solidFill>
            <a:srgbClr val="DDDDDD"/>
          </a:solidFill>
          <a:ln w="57150" cmpd="thickThin" algn="ctr">
            <a:solidFill>
              <a:schemeClr val="tx1"/>
            </a:solidFill>
            <a:miter lim="800000"/>
            <a:headEnd/>
            <a:tailEnd/>
          </a:ln>
          <a:effectLst/>
        </p:spPr>
        <p:txBody>
          <a:bodyPr>
            <a:spAutoFit/>
          </a:bodyPr>
          <a:lstStyle/>
          <a:p>
            <a:pPr lvl="1" algn="l">
              <a:buFontTx/>
              <a:buChar char="•"/>
              <a:defRPr/>
            </a:pPr>
            <a:r>
              <a:rPr lang="es-MX" sz="3600" i="1" dirty="0">
                <a:effectLst>
                  <a:outerShdw blurRad="38100" dist="38100" dir="2700000" algn="tl">
                    <a:srgbClr val="FFFFFF"/>
                  </a:outerShdw>
                </a:effectLst>
                <a:ea typeface="Arial Unicode MS" pitchFamily="34" charset="-128"/>
                <a:cs typeface="Arial Unicode MS" pitchFamily="34" charset="-128"/>
              </a:rPr>
              <a:t> TE IP : </a:t>
            </a:r>
            <a:r>
              <a:rPr lang="es-MX" sz="3600" i="1" dirty="0">
                <a:effectLst>
                  <a:outerShdw blurRad="38100" dist="38100" dir="2700000" algn="tl">
                    <a:srgbClr val="FFFFFF"/>
                  </a:outerShdw>
                </a:effectLst>
                <a:ea typeface="Arial Unicode MS" pitchFamily="34" charset="-128"/>
                <a:cs typeface="Arial Unicode MS" pitchFamily="34" charset="-128"/>
                <a:sym typeface="Wingdings 3" pitchFamily="18" charset="2"/>
              </a:rPr>
              <a:t> </a:t>
            </a:r>
            <a:r>
              <a:rPr lang="es-MX" sz="3600" i="1" dirty="0">
                <a:effectLst>
                  <a:outerShdw blurRad="38100" dist="38100" dir="2700000" algn="tl">
                    <a:srgbClr val="FFFFFF"/>
                  </a:outerShdw>
                </a:effectLst>
                <a:ea typeface="Arial Unicode MS" pitchFamily="34" charset="-128"/>
                <a:cs typeface="Arial Unicode MS" pitchFamily="34" charset="-128"/>
              </a:rPr>
              <a:t>Terminal IP (</a:t>
            </a:r>
            <a:r>
              <a:rPr lang="es-MX" sz="3600" i="1" dirty="0" err="1">
                <a:effectLst>
                  <a:outerShdw blurRad="38100" dist="38100" dir="2700000" algn="tl">
                    <a:srgbClr val="FFFFFF"/>
                  </a:outerShdw>
                </a:effectLst>
                <a:ea typeface="Arial Unicode MS" pitchFamily="34" charset="-128"/>
                <a:cs typeface="Arial Unicode MS" pitchFamily="34" charset="-128"/>
              </a:rPr>
              <a:t>Hard</a:t>
            </a:r>
            <a:r>
              <a:rPr lang="es-MX" sz="3600" i="1" dirty="0">
                <a:effectLst>
                  <a:outerShdw blurRad="38100" dist="38100" dir="2700000" algn="tl">
                    <a:srgbClr val="FFFFFF"/>
                  </a:outerShdw>
                </a:effectLst>
                <a:ea typeface="Arial Unicode MS" pitchFamily="34" charset="-128"/>
                <a:cs typeface="Arial Unicode MS" pitchFamily="34" charset="-128"/>
              </a:rPr>
              <a:t> o </a:t>
            </a:r>
            <a:r>
              <a:rPr lang="es-MX" sz="3600" i="1" dirty="0" err="1">
                <a:effectLst>
                  <a:outerShdw blurRad="38100" dist="38100" dir="2700000" algn="tl">
                    <a:srgbClr val="FFFFFF"/>
                  </a:outerShdw>
                </a:effectLst>
                <a:ea typeface="Arial Unicode MS" pitchFamily="34" charset="-128"/>
                <a:cs typeface="Arial Unicode MS" pitchFamily="34" charset="-128"/>
              </a:rPr>
              <a:t>Soft</a:t>
            </a:r>
            <a:r>
              <a:rPr lang="es-MX" sz="3600" i="1" dirty="0">
                <a:effectLst>
                  <a:outerShdw blurRad="38100" dist="38100" dir="2700000" algn="tl">
                    <a:srgbClr val="FFFFFF"/>
                  </a:outerShdw>
                </a:effectLst>
                <a:ea typeface="Arial Unicode MS" pitchFamily="34" charset="-128"/>
                <a:cs typeface="Arial Unicode MS" pitchFamily="34" charset="-128"/>
              </a:rPr>
              <a:t>)</a:t>
            </a:r>
          </a:p>
          <a:p>
            <a:pPr lvl="1" algn="l">
              <a:buFontTx/>
              <a:buChar char="•"/>
              <a:defRPr/>
            </a:pPr>
            <a:r>
              <a:rPr lang="es-MX" sz="3600" i="1" dirty="0">
                <a:effectLst>
                  <a:outerShdw blurRad="38100" dist="38100" dir="2700000" algn="tl">
                    <a:srgbClr val="FFFFFF"/>
                  </a:outerShdw>
                </a:effectLst>
                <a:ea typeface="Arial Unicode MS" pitchFamily="34" charset="-128"/>
                <a:cs typeface="Arial Unicode MS" pitchFamily="34" charset="-128"/>
              </a:rPr>
              <a:t>Sus interfaz alimentada (datos y alimentación de línea) conectada a la Red de Cableado y a la Computadora.</a:t>
            </a:r>
          </a:p>
          <a:p>
            <a:pPr lvl="1" algn="l">
              <a:buFontTx/>
              <a:buChar char="•"/>
              <a:defRPr/>
            </a:pPr>
            <a:r>
              <a:rPr lang="es-MX" sz="3600" i="1" dirty="0">
                <a:effectLst>
                  <a:outerShdw blurRad="38100" dist="38100" dir="2700000" algn="tl">
                    <a:srgbClr val="FFFFFF"/>
                  </a:outerShdw>
                </a:effectLst>
                <a:ea typeface="Arial Unicode MS" pitchFamily="34" charset="-128"/>
                <a:cs typeface="Arial Unicode MS" pitchFamily="34" charset="-128"/>
              </a:rPr>
              <a:t> Adopta Parámetros de Configuración IP.</a:t>
            </a:r>
          </a:p>
          <a:p>
            <a:pPr lvl="2" algn="l">
              <a:buFontTx/>
              <a:buChar char="•"/>
              <a:defRPr/>
            </a:pPr>
            <a:r>
              <a:rPr lang="es-MX" sz="3600" i="1" dirty="0">
                <a:effectLst>
                  <a:outerShdw blurRad="38100" dist="38100" dir="2700000" algn="tl">
                    <a:srgbClr val="FFFFFF"/>
                  </a:outerShdw>
                </a:effectLst>
                <a:ea typeface="Arial Unicode MS" pitchFamily="34" charset="-128"/>
                <a:cs typeface="Arial Unicode MS" pitchFamily="34" charset="-128"/>
              </a:rPr>
              <a:t>Dirección IP y Mascara</a:t>
            </a:r>
          </a:p>
          <a:p>
            <a:pPr lvl="2" algn="l">
              <a:buFontTx/>
              <a:buChar char="•"/>
              <a:defRPr/>
            </a:pPr>
            <a:r>
              <a:rPr lang="es-MX" sz="3600" i="1" dirty="0">
                <a:effectLst>
                  <a:outerShdw blurRad="38100" dist="38100" dir="2700000" algn="tl">
                    <a:srgbClr val="FFFFFF"/>
                  </a:outerShdw>
                </a:effectLst>
                <a:ea typeface="Arial Unicode MS" pitchFamily="34" charset="-128"/>
                <a:cs typeface="Arial Unicode MS" pitchFamily="34" charset="-128"/>
              </a:rPr>
              <a:t>Gateway Predeterminado</a:t>
            </a:r>
          </a:p>
          <a:p>
            <a:pPr lvl="2" algn="l">
              <a:buFontTx/>
              <a:buChar char="•"/>
              <a:defRPr/>
            </a:pPr>
            <a:r>
              <a:rPr lang="es-MX" sz="3600" i="1" dirty="0">
                <a:effectLst>
                  <a:outerShdw blurRad="38100" dist="38100" dir="2700000" algn="tl">
                    <a:srgbClr val="FFFFFF"/>
                  </a:outerShdw>
                </a:effectLst>
                <a:ea typeface="Arial Unicode MS" pitchFamily="34" charset="-128"/>
                <a:cs typeface="Arial Unicode MS" pitchFamily="34" charset="-128"/>
              </a:rPr>
              <a:t>Nombre de Server de Dominio</a:t>
            </a:r>
            <a:endParaRPr lang="es-AR" sz="3600" i="1" dirty="0">
              <a:effectLst>
                <a:outerShdw blurRad="38100" dist="38100" dir="2700000" algn="tl">
                  <a:srgbClr val="FFFFFF"/>
                </a:outerShdw>
              </a:effectLst>
              <a:ea typeface="Arial Unicode MS" pitchFamily="34" charset="-128"/>
              <a:cs typeface="Arial Unicode MS" pitchFamily="34" charset="-128"/>
            </a:endParaRPr>
          </a:p>
        </p:txBody>
      </p:sp>
      <p:pic>
        <p:nvPicPr>
          <p:cNvPr id="21508" name="Picture 5" descr="3Com® 3102 Business Phone "/>
          <p:cNvPicPr>
            <a:picLocks noChangeAspect="1" noChangeArrowheads="1"/>
          </p:cNvPicPr>
          <p:nvPr/>
        </p:nvPicPr>
        <p:blipFill>
          <a:blip r:embed="rId2" r:link="rId3" cstate="print"/>
          <a:srcRect/>
          <a:stretch>
            <a:fillRect/>
          </a:stretch>
        </p:blipFill>
        <p:spPr bwMode="auto">
          <a:xfrm>
            <a:off x="7812088" y="0"/>
            <a:ext cx="1187450" cy="1095375"/>
          </a:xfrm>
          <a:prstGeom prst="rect">
            <a:avLst/>
          </a:prstGeom>
          <a:noFill/>
          <a:ln w="9525">
            <a:noFill/>
            <a:miter lim="800000"/>
            <a:headEnd/>
            <a:tailEnd/>
          </a:ln>
        </p:spPr>
      </p:pic>
      <p:pic>
        <p:nvPicPr>
          <p:cNvPr id="21509" name="Picture 6"/>
          <p:cNvPicPr>
            <a:picLocks noChangeAspect="1" noChangeArrowheads="1"/>
          </p:cNvPicPr>
          <p:nvPr/>
        </p:nvPicPr>
        <p:blipFill>
          <a:blip r:embed="rId4" cstate="print"/>
          <a:srcRect/>
          <a:stretch>
            <a:fillRect/>
          </a:stretch>
        </p:blipFill>
        <p:spPr bwMode="auto">
          <a:xfrm>
            <a:off x="0" y="0"/>
            <a:ext cx="1476375" cy="1146175"/>
          </a:xfrm>
          <a:prstGeom prst="rect">
            <a:avLst/>
          </a:prstGeom>
          <a:noFill/>
          <a:ln w="9525">
            <a:noFill/>
            <a:miter lim="800000"/>
            <a:headEnd/>
            <a:tailEnd/>
          </a:ln>
        </p:spPr>
      </p:pic>
      <p:pic>
        <p:nvPicPr>
          <p:cNvPr id="21510" name="Picture 7"/>
          <p:cNvPicPr>
            <a:picLocks noChangeAspect="1" noChangeArrowheads="1"/>
          </p:cNvPicPr>
          <p:nvPr/>
        </p:nvPicPr>
        <p:blipFill>
          <a:blip r:embed="rId5" cstate="print"/>
          <a:srcRect/>
          <a:stretch>
            <a:fillRect/>
          </a:stretch>
        </p:blipFill>
        <p:spPr bwMode="auto">
          <a:xfrm>
            <a:off x="7072313" y="4071938"/>
            <a:ext cx="1643062" cy="1598612"/>
          </a:xfrm>
          <a:prstGeom prst="rect">
            <a:avLst/>
          </a:prstGeom>
          <a:noFill/>
          <a:ln w="12700">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91874"/>
                                        </p:tgtEl>
                                        <p:attrNameLst>
                                          <p:attrName>style.visibility</p:attrName>
                                        </p:attrNameLst>
                                      </p:cBhvr>
                                      <p:to>
                                        <p:strVal val="visible"/>
                                      </p:to>
                                    </p:set>
                                    <p:animEffect transition="in" filter="wheel(1)">
                                      <p:cBhvr>
                                        <p:cTn id="7" dur="2000"/>
                                        <p:tgtEl>
                                          <p:spTgt spid="591874"/>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591875"/>
                                        </p:tgtEl>
                                        <p:attrNameLst>
                                          <p:attrName>style.visibility</p:attrName>
                                        </p:attrNameLst>
                                      </p:cBhvr>
                                      <p:to>
                                        <p:strVal val="visible"/>
                                      </p:to>
                                    </p:set>
                                    <p:animEffect transition="in" filter="fade">
                                      <p:cBhvr>
                                        <p:cTn id="10" dur="2000"/>
                                        <p:tgtEl>
                                          <p:spTgt spid="591875"/>
                                        </p:tgtEl>
                                      </p:cBhvr>
                                    </p:animEffect>
                                    <p:anim calcmode="lin" valueType="num">
                                      <p:cBhvr>
                                        <p:cTn id="11" dur="2000" fill="hold"/>
                                        <p:tgtEl>
                                          <p:spTgt spid="591875"/>
                                        </p:tgtEl>
                                        <p:attrNameLst>
                                          <p:attrName>ppt_w</p:attrName>
                                        </p:attrNameLst>
                                      </p:cBhvr>
                                      <p:tavLst>
                                        <p:tav tm="0" fmla="#ppt_w*sin(2.5*pi*$)">
                                          <p:val>
                                            <p:fltVal val="0"/>
                                          </p:val>
                                        </p:tav>
                                        <p:tav tm="100000">
                                          <p:val>
                                            <p:fltVal val="1"/>
                                          </p:val>
                                        </p:tav>
                                      </p:tavLst>
                                    </p:anim>
                                    <p:anim calcmode="lin" valueType="num">
                                      <p:cBhvr>
                                        <p:cTn id="12" dur="2000" fill="hold"/>
                                        <p:tgtEl>
                                          <p:spTgt spid="591875"/>
                                        </p:tgtEl>
                                        <p:attrNameLst>
                                          <p:attrName>ppt_h</p:attrName>
                                        </p:attrNameLst>
                                      </p:cBhvr>
                                      <p:tavLst>
                                        <p:tav tm="0">
                                          <p:val>
                                            <p:strVal val="#ppt_h"/>
                                          </p:val>
                                        </p:tav>
                                        <p:tav tm="100000">
                                          <p:val>
                                            <p:strVal val="#ppt_h"/>
                                          </p:val>
                                        </p:tav>
                                      </p:tavLst>
                                    </p:anim>
                                  </p:childTnLst>
                                </p:cTn>
                              </p:par>
                              <p:par>
                                <p:cTn id="13" presetID="10" presetClass="entr" presetSubtype="0" fill="hold" nodeType="withEffect">
                                  <p:stCondLst>
                                    <p:cond delay="0"/>
                                  </p:stCondLst>
                                  <p:childTnLst>
                                    <p:set>
                                      <p:cBhvr>
                                        <p:cTn id="14" dur="1" fill="hold">
                                          <p:stCondLst>
                                            <p:cond delay="0"/>
                                          </p:stCondLst>
                                        </p:cTn>
                                        <p:tgtEl>
                                          <p:spTgt spid="21510"/>
                                        </p:tgtEl>
                                        <p:attrNameLst>
                                          <p:attrName>style.visibility</p:attrName>
                                        </p:attrNameLst>
                                      </p:cBhvr>
                                      <p:to>
                                        <p:strVal val="visible"/>
                                      </p:to>
                                    </p:set>
                                    <p:animEffect transition="in" filter="fade">
                                      <p:cBhvr>
                                        <p:cTn id="15" dur="500"/>
                                        <p:tgtEl>
                                          <p:spTgt spid="215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508"/>
                                        </p:tgtEl>
                                        <p:attrNameLst>
                                          <p:attrName>style.visibility</p:attrName>
                                        </p:attrNameLst>
                                      </p:cBhvr>
                                      <p:to>
                                        <p:strVal val="visible"/>
                                      </p:to>
                                    </p:set>
                                    <p:animEffect transition="in" filter="fade">
                                      <p:cBhvr>
                                        <p:cTn id="20" dur="500"/>
                                        <p:tgtEl>
                                          <p:spTgt spid="21508"/>
                                        </p:tgtEl>
                                      </p:cBhvr>
                                    </p:animEffect>
                                  </p:childTnLst>
                                </p:cTn>
                              </p:par>
                              <p:par>
                                <p:cTn id="21" presetID="10" presetClass="entr" presetSubtype="0" fill="hold" nodeType="withEffect">
                                  <p:stCondLst>
                                    <p:cond delay="0"/>
                                  </p:stCondLst>
                                  <p:childTnLst>
                                    <p:set>
                                      <p:cBhvr>
                                        <p:cTn id="22" dur="1" fill="hold">
                                          <p:stCondLst>
                                            <p:cond delay="0"/>
                                          </p:stCondLst>
                                        </p:cTn>
                                        <p:tgtEl>
                                          <p:spTgt spid="21509"/>
                                        </p:tgtEl>
                                        <p:attrNameLst>
                                          <p:attrName>style.visibility</p:attrName>
                                        </p:attrNameLst>
                                      </p:cBhvr>
                                      <p:to>
                                        <p:strVal val="visible"/>
                                      </p:to>
                                    </p:set>
                                    <p:animEffect transition="in" filter="fade">
                                      <p:cBhvr>
                                        <p:cTn id="23"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4" grpId="0" animBg="1"/>
      <p:bldP spid="59187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1026"/>
          <p:cNvSpPr>
            <a:spLocks noGrp="1" noChangeArrowheads="1"/>
          </p:cNvSpPr>
          <p:nvPr>
            <p:ph type="title"/>
          </p:nvPr>
        </p:nvSpPr>
        <p:spPr>
          <a:xfrm>
            <a:off x="250825" y="260350"/>
            <a:ext cx="5689600" cy="1655763"/>
          </a:xfrm>
          <a:solidFill>
            <a:schemeClr val="hlink"/>
          </a:solidFill>
          <a:ln w="57150" cap="flat" algn="ctr">
            <a:solidFill>
              <a:srgbClr val="3366FF"/>
            </a:solidFill>
          </a:ln>
        </p:spPr>
        <p:txBody>
          <a:bodyPr/>
          <a:lstStyle/>
          <a:p>
            <a:pPr>
              <a:defRPr/>
            </a:pPr>
            <a:r>
              <a:rPr lang="es-ES_tradnl" sz="3600" b="1" i="1" smtClean="0">
                <a:solidFill>
                  <a:srgbClr val="800000"/>
                </a:solidFill>
                <a:effectLst>
                  <a:outerShdw blurRad="38100" dist="38100" dir="2700000" algn="tl">
                    <a:srgbClr val="000000"/>
                  </a:outerShdw>
                </a:effectLst>
                <a:latin typeface="Arial" charset="0"/>
              </a:rPr>
              <a:t>Telefonía IP</a:t>
            </a:r>
            <a:br>
              <a:rPr lang="es-ES_tradnl" sz="3600" b="1" i="1" smtClean="0">
                <a:solidFill>
                  <a:srgbClr val="800000"/>
                </a:solidFill>
                <a:effectLst>
                  <a:outerShdw blurRad="38100" dist="38100" dir="2700000" algn="tl">
                    <a:srgbClr val="000000"/>
                  </a:outerShdw>
                </a:effectLst>
                <a:latin typeface="Arial" charset="0"/>
              </a:rPr>
            </a:br>
            <a:r>
              <a:rPr lang="es-ES_tradnl" sz="3600" b="1" i="1" smtClean="0">
                <a:solidFill>
                  <a:srgbClr val="800000"/>
                </a:solidFill>
                <a:effectLst>
                  <a:outerShdw blurRad="38100" dist="38100" dir="2700000" algn="tl">
                    <a:srgbClr val="000000"/>
                  </a:outerShdw>
                </a:effectLst>
                <a:latin typeface="Arial" charset="0"/>
              </a:rPr>
              <a:t>Componentes y Características</a:t>
            </a:r>
            <a:endParaRPr lang="es-AR" sz="3600" b="1" i="1" smtClean="0">
              <a:solidFill>
                <a:srgbClr val="800000"/>
              </a:solidFill>
              <a:effectLst>
                <a:outerShdw blurRad="38100" dist="38100" dir="2700000" algn="tl">
                  <a:srgbClr val="000000"/>
                </a:outerShdw>
              </a:effectLst>
              <a:latin typeface="Arial" charset="0"/>
            </a:endParaRPr>
          </a:p>
        </p:txBody>
      </p:sp>
      <p:sp>
        <p:nvSpPr>
          <p:cNvPr id="603139" name="Rectangle 1027"/>
          <p:cNvSpPr>
            <a:spLocks noGrp="1" noChangeArrowheads="1"/>
          </p:cNvSpPr>
          <p:nvPr>
            <p:ph type="body" idx="1"/>
          </p:nvPr>
        </p:nvSpPr>
        <p:spPr>
          <a:xfrm>
            <a:off x="323850" y="2205038"/>
            <a:ext cx="8424863" cy="3994150"/>
          </a:xfrm>
          <a:solidFill>
            <a:srgbClr val="DDDDDD"/>
          </a:solidFill>
          <a:ln w="57150" cap="flat" cmpd="thickThin" algn="ctr">
            <a:solidFill>
              <a:schemeClr val="tx1"/>
            </a:solidFill>
          </a:ln>
        </p:spPr>
        <p:txBody>
          <a:bodyPr>
            <a:spAutoFit/>
          </a:bodyPr>
          <a:lstStyle/>
          <a:p>
            <a:pPr marL="0" indent="0">
              <a:spcBef>
                <a:spcPct val="0"/>
              </a:spcBef>
              <a:defRPr/>
            </a:pPr>
            <a:r>
              <a:rPr lang="es-MX" sz="3600" i="1" dirty="0" smtClean="0">
                <a:effectLst>
                  <a:outerShdw blurRad="38100" dist="38100" dir="2700000" algn="tl">
                    <a:srgbClr val="FFFFFF"/>
                  </a:outerShdw>
                </a:effectLst>
                <a:latin typeface="Arial" charset="0"/>
                <a:ea typeface="Arial Unicode MS" pitchFamily="34" charset="-128"/>
                <a:cs typeface="Arial Unicode MS" pitchFamily="34" charset="-128"/>
              </a:rPr>
              <a:t>Conversor Analógico Digital : </a:t>
            </a:r>
          </a:p>
          <a:p>
            <a:pPr marL="457200" lvl="1" indent="0">
              <a:spcBef>
                <a:spcPct val="0"/>
              </a:spcBef>
              <a:buFontTx/>
              <a:buChar char="•"/>
              <a:defRPr/>
            </a:pPr>
            <a:r>
              <a:rPr lang="es-MX" sz="3600" i="1" dirty="0" smtClean="0">
                <a:effectLst>
                  <a:outerShdw blurRad="38100" dist="38100" dir="2700000" algn="tl">
                    <a:srgbClr val="FFFFFF"/>
                  </a:outerShdw>
                </a:effectLst>
                <a:latin typeface="Arial" charset="0"/>
                <a:ea typeface="Arial Unicode MS" pitchFamily="34" charset="-128"/>
                <a:cs typeface="Arial Unicode MS" pitchFamily="34" charset="-128"/>
              </a:rPr>
              <a:t>Adaptador de señales para teléfonos</a:t>
            </a:r>
          </a:p>
          <a:p>
            <a:pPr marL="457200" lvl="1" indent="0">
              <a:spcBef>
                <a:spcPct val="0"/>
              </a:spcBef>
              <a:buFontTx/>
              <a:buChar char="•"/>
              <a:defRPr/>
            </a:pPr>
            <a:r>
              <a:rPr lang="es-MX" sz="3600" i="1" dirty="0" smtClean="0">
                <a:effectLst>
                  <a:outerShdw blurRad="38100" dist="38100" dir="2700000" algn="tl">
                    <a:srgbClr val="FFFFFF"/>
                  </a:outerShdw>
                </a:effectLst>
                <a:latin typeface="Arial" charset="0"/>
                <a:ea typeface="Arial Unicode MS" pitchFamily="34" charset="-128"/>
                <a:cs typeface="Arial Unicode MS" pitchFamily="34" charset="-128"/>
              </a:rPr>
              <a:t>Permite Integrar TE Analógicos</a:t>
            </a:r>
          </a:p>
          <a:p>
            <a:pPr marL="457200" lvl="1" indent="0">
              <a:spcBef>
                <a:spcPct val="0"/>
              </a:spcBef>
              <a:buFontTx/>
              <a:buChar char="•"/>
              <a:defRPr/>
            </a:pPr>
            <a:r>
              <a:rPr lang="es-MX" sz="3600" i="1" dirty="0" smtClean="0">
                <a:effectLst>
                  <a:outerShdw blurRad="38100" dist="38100" dir="2700000" algn="tl">
                    <a:srgbClr val="FFFFFF"/>
                  </a:outerShdw>
                </a:effectLst>
                <a:latin typeface="Arial" charset="0"/>
                <a:ea typeface="Arial Unicode MS" pitchFamily="34" charset="-128"/>
                <a:cs typeface="Arial Unicode MS" pitchFamily="34" charset="-128"/>
              </a:rPr>
              <a:t>Convierte la señal de par telefónico (RJ11) a cableado de Red (RJ45)</a:t>
            </a:r>
          </a:p>
          <a:p>
            <a:pPr marL="457200" lvl="1" indent="0">
              <a:spcBef>
                <a:spcPct val="0"/>
              </a:spcBef>
              <a:buFontTx/>
              <a:buChar char="•"/>
              <a:defRPr/>
            </a:pPr>
            <a:r>
              <a:rPr lang="es-MX" sz="3600" i="1" dirty="0" smtClean="0">
                <a:effectLst>
                  <a:outerShdw blurRad="38100" dist="38100" dir="2700000" algn="tl">
                    <a:srgbClr val="FFFFFF"/>
                  </a:outerShdw>
                </a:effectLst>
                <a:latin typeface="Arial" charset="0"/>
                <a:ea typeface="Arial Unicode MS" pitchFamily="34" charset="-128"/>
                <a:cs typeface="Arial Unicode MS" pitchFamily="34" charset="-128"/>
              </a:rPr>
              <a:t>No ofrece las mismas prestaciones que un teléfono IP</a:t>
            </a:r>
            <a:endParaRPr lang="es-AR" sz="3600" i="1" dirty="0" smtClean="0">
              <a:effectLst>
                <a:outerShdw blurRad="38100" dist="38100" dir="2700000" algn="tl">
                  <a:srgbClr val="FFFFFF"/>
                </a:outerShdw>
              </a:effectLst>
              <a:latin typeface="Arial" charset="0"/>
              <a:ea typeface="Arial Unicode MS" pitchFamily="34" charset="-128"/>
              <a:cs typeface="Arial Unicode MS" pitchFamily="34" charset="-128"/>
            </a:endParaRPr>
          </a:p>
        </p:txBody>
      </p:sp>
      <p:pic>
        <p:nvPicPr>
          <p:cNvPr id="22532" name="Picture 1029" descr="ATA%20FXS"/>
          <p:cNvPicPr>
            <a:picLocks noChangeAspect="1" noChangeArrowheads="1"/>
          </p:cNvPicPr>
          <p:nvPr/>
        </p:nvPicPr>
        <p:blipFill>
          <a:blip r:embed="rId2" cstate="print"/>
          <a:srcRect/>
          <a:stretch>
            <a:fillRect/>
          </a:stretch>
        </p:blipFill>
        <p:spPr bwMode="auto">
          <a:xfrm>
            <a:off x="6096000" y="0"/>
            <a:ext cx="3048000" cy="1971675"/>
          </a:xfrm>
          <a:prstGeom prst="rect">
            <a:avLst/>
          </a:prstGeom>
          <a:solidFill>
            <a:schemeClr val="hlink"/>
          </a:solidFill>
          <a:ln w="57150" algn="ctr">
            <a:solidFill>
              <a:srgbClr val="3366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03138"/>
                                        </p:tgtEl>
                                        <p:attrNameLst>
                                          <p:attrName>style.visibility</p:attrName>
                                        </p:attrNameLst>
                                      </p:cBhvr>
                                      <p:to>
                                        <p:strVal val="visible"/>
                                      </p:to>
                                    </p:set>
                                    <p:animEffect transition="in" filter="circle(in)">
                                      <p:cBhvr>
                                        <p:cTn id="7" dur="2000"/>
                                        <p:tgtEl>
                                          <p:spTgt spid="6031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fade">
                                      <p:cBhvr>
                                        <p:cTn id="12" dur="500"/>
                                        <p:tgtEl>
                                          <p:spTgt spid="22532"/>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603139">
                                            <p:bg/>
                                          </p:spTgt>
                                        </p:tgtEl>
                                        <p:attrNameLst>
                                          <p:attrName>style.visibility</p:attrName>
                                        </p:attrNameLst>
                                      </p:cBhvr>
                                      <p:to>
                                        <p:strVal val="visible"/>
                                      </p:to>
                                    </p:set>
                                    <p:anim calcmode="lin" valueType="num">
                                      <p:cBhvr>
                                        <p:cTn id="17" dur="1000" fill="hold"/>
                                        <p:tgtEl>
                                          <p:spTgt spid="603139">
                                            <p:bg/>
                                          </p:spTgt>
                                        </p:tgtEl>
                                        <p:attrNameLst>
                                          <p:attrName>ppt_w</p:attrName>
                                        </p:attrNameLst>
                                      </p:cBhvr>
                                      <p:tavLst>
                                        <p:tav tm="0">
                                          <p:val>
                                            <p:fltVal val="0"/>
                                          </p:val>
                                        </p:tav>
                                        <p:tav tm="100000">
                                          <p:val>
                                            <p:strVal val="#ppt_w"/>
                                          </p:val>
                                        </p:tav>
                                      </p:tavLst>
                                    </p:anim>
                                    <p:anim calcmode="lin" valueType="num">
                                      <p:cBhvr>
                                        <p:cTn id="18" dur="1000" fill="hold"/>
                                        <p:tgtEl>
                                          <p:spTgt spid="603139">
                                            <p:bg/>
                                          </p:spTgt>
                                        </p:tgtEl>
                                        <p:attrNameLst>
                                          <p:attrName>ppt_h</p:attrName>
                                        </p:attrNameLst>
                                      </p:cBhvr>
                                      <p:tavLst>
                                        <p:tav tm="0">
                                          <p:val>
                                            <p:fltVal val="0"/>
                                          </p:val>
                                        </p:tav>
                                        <p:tav tm="100000">
                                          <p:val>
                                            <p:strVal val="#ppt_h"/>
                                          </p:val>
                                        </p:tav>
                                      </p:tavLst>
                                    </p:anim>
                                    <p:anim calcmode="lin" valueType="num">
                                      <p:cBhvr>
                                        <p:cTn id="19" dur="1000" fill="hold"/>
                                        <p:tgtEl>
                                          <p:spTgt spid="603139">
                                            <p:bg/>
                                          </p:spTgt>
                                        </p:tgtEl>
                                        <p:attrNameLst>
                                          <p:attrName>style.rotation</p:attrName>
                                        </p:attrNameLst>
                                      </p:cBhvr>
                                      <p:tavLst>
                                        <p:tav tm="0">
                                          <p:val>
                                            <p:fltVal val="90"/>
                                          </p:val>
                                        </p:tav>
                                        <p:tav tm="100000">
                                          <p:val>
                                            <p:fltVal val="0"/>
                                          </p:val>
                                        </p:tav>
                                      </p:tavLst>
                                    </p:anim>
                                    <p:animEffect transition="in" filter="fade">
                                      <p:cBhvr>
                                        <p:cTn id="20" dur="1000"/>
                                        <p:tgtEl>
                                          <p:spTgt spid="603139">
                                            <p:bg/>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603139">
                                            <p:txEl>
                                              <p:pRg st="0" end="0"/>
                                            </p:txEl>
                                          </p:spTgt>
                                        </p:tgtEl>
                                        <p:attrNameLst>
                                          <p:attrName>style.visibility</p:attrName>
                                        </p:attrNameLst>
                                      </p:cBhvr>
                                      <p:to>
                                        <p:strVal val="visible"/>
                                      </p:to>
                                    </p:set>
                                    <p:anim calcmode="lin" valueType="num">
                                      <p:cBhvr>
                                        <p:cTn id="25" dur="1000" fill="hold"/>
                                        <p:tgtEl>
                                          <p:spTgt spid="603139">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603139">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603139">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603139">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603139">
                                            <p:txEl>
                                              <p:pRg st="1" end="1"/>
                                            </p:txEl>
                                          </p:spTgt>
                                        </p:tgtEl>
                                        <p:attrNameLst>
                                          <p:attrName>style.visibility</p:attrName>
                                        </p:attrNameLst>
                                      </p:cBhvr>
                                      <p:to>
                                        <p:strVal val="visible"/>
                                      </p:to>
                                    </p:set>
                                    <p:anim calcmode="lin" valueType="num">
                                      <p:cBhvr>
                                        <p:cTn id="33" dur="1000" fill="hold"/>
                                        <p:tgtEl>
                                          <p:spTgt spid="603139">
                                            <p:txEl>
                                              <p:pRg st="1" end="1"/>
                                            </p:txEl>
                                          </p:spTgt>
                                        </p:tgtEl>
                                        <p:attrNameLst>
                                          <p:attrName>ppt_w</p:attrName>
                                        </p:attrNameLst>
                                      </p:cBhvr>
                                      <p:tavLst>
                                        <p:tav tm="0">
                                          <p:val>
                                            <p:fltVal val="0"/>
                                          </p:val>
                                        </p:tav>
                                        <p:tav tm="100000">
                                          <p:val>
                                            <p:strVal val="#ppt_w"/>
                                          </p:val>
                                        </p:tav>
                                      </p:tavLst>
                                    </p:anim>
                                    <p:anim calcmode="lin" valueType="num">
                                      <p:cBhvr>
                                        <p:cTn id="34" dur="1000" fill="hold"/>
                                        <p:tgtEl>
                                          <p:spTgt spid="603139">
                                            <p:txEl>
                                              <p:pRg st="1" end="1"/>
                                            </p:txEl>
                                          </p:spTgt>
                                        </p:tgtEl>
                                        <p:attrNameLst>
                                          <p:attrName>ppt_h</p:attrName>
                                        </p:attrNameLst>
                                      </p:cBhvr>
                                      <p:tavLst>
                                        <p:tav tm="0">
                                          <p:val>
                                            <p:fltVal val="0"/>
                                          </p:val>
                                        </p:tav>
                                        <p:tav tm="100000">
                                          <p:val>
                                            <p:strVal val="#ppt_h"/>
                                          </p:val>
                                        </p:tav>
                                      </p:tavLst>
                                    </p:anim>
                                    <p:anim calcmode="lin" valueType="num">
                                      <p:cBhvr>
                                        <p:cTn id="35" dur="1000" fill="hold"/>
                                        <p:tgtEl>
                                          <p:spTgt spid="603139">
                                            <p:txEl>
                                              <p:pRg st="1" end="1"/>
                                            </p:txEl>
                                          </p:spTgt>
                                        </p:tgtEl>
                                        <p:attrNameLst>
                                          <p:attrName>style.rotation</p:attrName>
                                        </p:attrNameLst>
                                      </p:cBhvr>
                                      <p:tavLst>
                                        <p:tav tm="0">
                                          <p:val>
                                            <p:fltVal val="90"/>
                                          </p:val>
                                        </p:tav>
                                        <p:tav tm="100000">
                                          <p:val>
                                            <p:fltVal val="0"/>
                                          </p:val>
                                        </p:tav>
                                      </p:tavLst>
                                    </p:anim>
                                    <p:animEffect transition="in" filter="fade">
                                      <p:cBhvr>
                                        <p:cTn id="36" dur="1000"/>
                                        <p:tgtEl>
                                          <p:spTgt spid="603139">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603139">
                                            <p:txEl>
                                              <p:pRg st="2" end="2"/>
                                            </p:txEl>
                                          </p:spTgt>
                                        </p:tgtEl>
                                        <p:attrNameLst>
                                          <p:attrName>style.visibility</p:attrName>
                                        </p:attrNameLst>
                                      </p:cBhvr>
                                      <p:to>
                                        <p:strVal val="visible"/>
                                      </p:to>
                                    </p:set>
                                    <p:anim calcmode="lin" valueType="num">
                                      <p:cBhvr>
                                        <p:cTn id="41" dur="1000" fill="hold"/>
                                        <p:tgtEl>
                                          <p:spTgt spid="603139">
                                            <p:txEl>
                                              <p:pRg st="2" end="2"/>
                                            </p:txEl>
                                          </p:spTgt>
                                        </p:tgtEl>
                                        <p:attrNameLst>
                                          <p:attrName>ppt_w</p:attrName>
                                        </p:attrNameLst>
                                      </p:cBhvr>
                                      <p:tavLst>
                                        <p:tav tm="0">
                                          <p:val>
                                            <p:fltVal val="0"/>
                                          </p:val>
                                        </p:tav>
                                        <p:tav tm="100000">
                                          <p:val>
                                            <p:strVal val="#ppt_w"/>
                                          </p:val>
                                        </p:tav>
                                      </p:tavLst>
                                    </p:anim>
                                    <p:anim calcmode="lin" valueType="num">
                                      <p:cBhvr>
                                        <p:cTn id="42" dur="1000" fill="hold"/>
                                        <p:tgtEl>
                                          <p:spTgt spid="603139">
                                            <p:txEl>
                                              <p:pRg st="2" end="2"/>
                                            </p:txEl>
                                          </p:spTgt>
                                        </p:tgtEl>
                                        <p:attrNameLst>
                                          <p:attrName>ppt_h</p:attrName>
                                        </p:attrNameLst>
                                      </p:cBhvr>
                                      <p:tavLst>
                                        <p:tav tm="0">
                                          <p:val>
                                            <p:fltVal val="0"/>
                                          </p:val>
                                        </p:tav>
                                        <p:tav tm="100000">
                                          <p:val>
                                            <p:strVal val="#ppt_h"/>
                                          </p:val>
                                        </p:tav>
                                      </p:tavLst>
                                    </p:anim>
                                    <p:anim calcmode="lin" valueType="num">
                                      <p:cBhvr>
                                        <p:cTn id="43" dur="1000" fill="hold"/>
                                        <p:tgtEl>
                                          <p:spTgt spid="603139">
                                            <p:txEl>
                                              <p:pRg st="2" end="2"/>
                                            </p:txEl>
                                          </p:spTgt>
                                        </p:tgtEl>
                                        <p:attrNameLst>
                                          <p:attrName>style.rotation</p:attrName>
                                        </p:attrNameLst>
                                      </p:cBhvr>
                                      <p:tavLst>
                                        <p:tav tm="0">
                                          <p:val>
                                            <p:fltVal val="90"/>
                                          </p:val>
                                        </p:tav>
                                        <p:tav tm="100000">
                                          <p:val>
                                            <p:fltVal val="0"/>
                                          </p:val>
                                        </p:tav>
                                      </p:tavLst>
                                    </p:anim>
                                    <p:animEffect transition="in" filter="fade">
                                      <p:cBhvr>
                                        <p:cTn id="44" dur="1000"/>
                                        <p:tgtEl>
                                          <p:spTgt spid="603139">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603139">
                                            <p:txEl>
                                              <p:pRg st="3" end="3"/>
                                            </p:txEl>
                                          </p:spTgt>
                                        </p:tgtEl>
                                        <p:attrNameLst>
                                          <p:attrName>style.visibility</p:attrName>
                                        </p:attrNameLst>
                                      </p:cBhvr>
                                      <p:to>
                                        <p:strVal val="visible"/>
                                      </p:to>
                                    </p:set>
                                    <p:anim calcmode="lin" valueType="num">
                                      <p:cBhvr>
                                        <p:cTn id="49" dur="1000" fill="hold"/>
                                        <p:tgtEl>
                                          <p:spTgt spid="603139">
                                            <p:txEl>
                                              <p:pRg st="3" end="3"/>
                                            </p:txEl>
                                          </p:spTgt>
                                        </p:tgtEl>
                                        <p:attrNameLst>
                                          <p:attrName>ppt_w</p:attrName>
                                        </p:attrNameLst>
                                      </p:cBhvr>
                                      <p:tavLst>
                                        <p:tav tm="0">
                                          <p:val>
                                            <p:fltVal val="0"/>
                                          </p:val>
                                        </p:tav>
                                        <p:tav tm="100000">
                                          <p:val>
                                            <p:strVal val="#ppt_w"/>
                                          </p:val>
                                        </p:tav>
                                      </p:tavLst>
                                    </p:anim>
                                    <p:anim calcmode="lin" valueType="num">
                                      <p:cBhvr>
                                        <p:cTn id="50" dur="1000" fill="hold"/>
                                        <p:tgtEl>
                                          <p:spTgt spid="603139">
                                            <p:txEl>
                                              <p:pRg st="3" end="3"/>
                                            </p:txEl>
                                          </p:spTgt>
                                        </p:tgtEl>
                                        <p:attrNameLst>
                                          <p:attrName>ppt_h</p:attrName>
                                        </p:attrNameLst>
                                      </p:cBhvr>
                                      <p:tavLst>
                                        <p:tav tm="0">
                                          <p:val>
                                            <p:fltVal val="0"/>
                                          </p:val>
                                        </p:tav>
                                        <p:tav tm="100000">
                                          <p:val>
                                            <p:strVal val="#ppt_h"/>
                                          </p:val>
                                        </p:tav>
                                      </p:tavLst>
                                    </p:anim>
                                    <p:anim calcmode="lin" valueType="num">
                                      <p:cBhvr>
                                        <p:cTn id="51" dur="1000" fill="hold"/>
                                        <p:tgtEl>
                                          <p:spTgt spid="603139">
                                            <p:txEl>
                                              <p:pRg st="3" end="3"/>
                                            </p:txEl>
                                          </p:spTgt>
                                        </p:tgtEl>
                                        <p:attrNameLst>
                                          <p:attrName>style.rotation</p:attrName>
                                        </p:attrNameLst>
                                      </p:cBhvr>
                                      <p:tavLst>
                                        <p:tav tm="0">
                                          <p:val>
                                            <p:fltVal val="90"/>
                                          </p:val>
                                        </p:tav>
                                        <p:tav tm="100000">
                                          <p:val>
                                            <p:fltVal val="0"/>
                                          </p:val>
                                        </p:tav>
                                      </p:tavLst>
                                    </p:anim>
                                    <p:animEffect transition="in" filter="fade">
                                      <p:cBhvr>
                                        <p:cTn id="52" dur="1000"/>
                                        <p:tgtEl>
                                          <p:spTgt spid="603139">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603139">
                                            <p:txEl>
                                              <p:pRg st="4" end="4"/>
                                            </p:txEl>
                                          </p:spTgt>
                                        </p:tgtEl>
                                        <p:attrNameLst>
                                          <p:attrName>style.visibility</p:attrName>
                                        </p:attrNameLst>
                                      </p:cBhvr>
                                      <p:to>
                                        <p:strVal val="visible"/>
                                      </p:to>
                                    </p:set>
                                    <p:anim calcmode="lin" valueType="num">
                                      <p:cBhvr>
                                        <p:cTn id="57" dur="1000" fill="hold"/>
                                        <p:tgtEl>
                                          <p:spTgt spid="603139">
                                            <p:txEl>
                                              <p:pRg st="4" end="4"/>
                                            </p:txEl>
                                          </p:spTgt>
                                        </p:tgtEl>
                                        <p:attrNameLst>
                                          <p:attrName>ppt_w</p:attrName>
                                        </p:attrNameLst>
                                      </p:cBhvr>
                                      <p:tavLst>
                                        <p:tav tm="0">
                                          <p:val>
                                            <p:fltVal val="0"/>
                                          </p:val>
                                        </p:tav>
                                        <p:tav tm="100000">
                                          <p:val>
                                            <p:strVal val="#ppt_w"/>
                                          </p:val>
                                        </p:tav>
                                      </p:tavLst>
                                    </p:anim>
                                    <p:anim calcmode="lin" valueType="num">
                                      <p:cBhvr>
                                        <p:cTn id="58" dur="1000" fill="hold"/>
                                        <p:tgtEl>
                                          <p:spTgt spid="603139">
                                            <p:txEl>
                                              <p:pRg st="4" end="4"/>
                                            </p:txEl>
                                          </p:spTgt>
                                        </p:tgtEl>
                                        <p:attrNameLst>
                                          <p:attrName>ppt_h</p:attrName>
                                        </p:attrNameLst>
                                      </p:cBhvr>
                                      <p:tavLst>
                                        <p:tav tm="0">
                                          <p:val>
                                            <p:fltVal val="0"/>
                                          </p:val>
                                        </p:tav>
                                        <p:tav tm="100000">
                                          <p:val>
                                            <p:strVal val="#ppt_h"/>
                                          </p:val>
                                        </p:tav>
                                      </p:tavLst>
                                    </p:anim>
                                    <p:anim calcmode="lin" valueType="num">
                                      <p:cBhvr>
                                        <p:cTn id="59" dur="1000" fill="hold"/>
                                        <p:tgtEl>
                                          <p:spTgt spid="603139">
                                            <p:txEl>
                                              <p:pRg st="4" end="4"/>
                                            </p:txEl>
                                          </p:spTgt>
                                        </p:tgtEl>
                                        <p:attrNameLst>
                                          <p:attrName>style.rotation</p:attrName>
                                        </p:attrNameLst>
                                      </p:cBhvr>
                                      <p:tavLst>
                                        <p:tav tm="0">
                                          <p:val>
                                            <p:fltVal val="90"/>
                                          </p:val>
                                        </p:tav>
                                        <p:tav tm="100000">
                                          <p:val>
                                            <p:fltVal val="0"/>
                                          </p:val>
                                        </p:tav>
                                      </p:tavLst>
                                    </p:anim>
                                    <p:animEffect transition="in" filter="fade">
                                      <p:cBhvr>
                                        <p:cTn id="60" dur="1000"/>
                                        <p:tgtEl>
                                          <p:spTgt spid="603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38" grpId="0" animBg="1"/>
      <p:bldP spid="603139"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1026"/>
          <p:cNvSpPr>
            <a:spLocks noGrp="1" noChangeArrowheads="1"/>
          </p:cNvSpPr>
          <p:nvPr>
            <p:ph type="title"/>
          </p:nvPr>
        </p:nvSpPr>
        <p:spPr>
          <a:xfrm>
            <a:off x="1043608" y="260350"/>
            <a:ext cx="4896816" cy="1655763"/>
          </a:xfrm>
          <a:solidFill>
            <a:schemeClr val="hlink"/>
          </a:solidFill>
          <a:ln w="57150" cap="flat" algn="ctr">
            <a:solidFill>
              <a:srgbClr val="3366FF"/>
            </a:solidFill>
          </a:ln>
        </p:spPr>
        <p:txBody>
          <a:bodyPr/>
          <a:lstStyle/>
          <a:p>
            <a:pPr>
              <a:defRPr/>
            </a:pPr>
            <a:r>
              <a:rPr lang="es-ES_tradnl" sz="3600" b="1" i="1" dirty="0" smtClean="0">
                <a:solidFill>
                  <a:srgbClr val="800000"/>
                </a:solidFill>
                <a:effectLst>
                  <a:outerShdw blurRad="38100" dist="38100" dir="2700000" algn="tl">
                    <a:srgbClr val="000000"/>
                  </a:outerShdw>
                </a:effectLst>
                <a:latin typeface="Arial" charset="0"/>
              </a:rPr>
              <a:t>Telefonía IP</a:t>
            </a:r>
            <a:br>
              <a:rPr lang="es-ES_tradnl" sz="3600" b="1" i="1" dirty="0" smtClean="0">
                <a:solidFill>
                  <a:srgbClr val="800000"/>
                </a:solidFill>
                <a:effectLst>
                  <a:outerShdw blurRad="38100" dist="38100" dir="2700000" algn="tl">
                    <a:srgbClr val="000000"/>
                  </a:outerShdw>
                </a:effectLst>
                <a:latin typeface="Arial" charset="0"/>
              </a:rPr>
            </a:br>
            <a:r>
              <a:rPr lang="es-ES_tradnl" sz="3600" b="1" i="1" dirty="0" smtClean="0">
                <a:solidFill>
                  <a:srgbClr val="800000"/>
                </a:solidFill>
                <a:effectLst>
                  <a:outerShdw blurRad="38100" dist="38100" dir="2700000" algn="tl">
                    <a:srgbClr val="000000"/>
                  </a:outerShdw>
                </a:effectLst>
                <a:latin typeface="Arial" charset="0"/>
              </a:rPr>
              <a:t>Conversores ATA (A/D)</a:t>
            </a:r>
            <a:endParaRPr lang="es-AR" sz="3600" b="1" i="1" dirty="0" smtClean="0">
              <a:solidFill>
                <a:srgbClr val="800000"/>
              </a:solidFill>
              <a:effectLst>
                <a:outerShdw blurRad="38100" dist="38100" dir="2700000" algn="tl">
                  <a:srgbClr val="000000"/>
                </a:outerShdw>
              </a:effectLst>
              <a:latin typeface="Arial" charset="0"/>
            </a:endParaRPr>
          </a:p>
        </p:txBody>
      </p:sp>
      <p:pic>
        <p:nvPicPr>
          <p:cNvPr id="22532" name="Picture 1029" descr="ATA%20FXS"/>
          <p:cNvPicPr>
            <a:picLocks noChangeAspect="1" noChangeArrowheads="1"/>
          </p:cNvPicPr>
          <p:nvPr/>
        </p:nvPicPr>
        <p:blipFill>
          <a:blip r:embed="rId2" cstate="print"/>
          <a:srcRect/>
          <a:stretch>
            <a:fillRect/>
          </a:stretch>
        </p:blipFill>
        <p:spPr bwMode="auto">
          <a:xfrm>
            <a:off x="6051798" y="260648"/>
            <a:ext cx="3048000" cy="1971675"/>
          </a:xfrm>
          <a:prstGeom prst="rect">
            <a:avLst/>
          </a:prstGeom>
          <a:solidFill>
            <a:schemeClr val="hlink"/>
          </a:solidFill>
          <a:ln w="57150" algn="ctr">
            <a:solidFill>
              <a:srgbClr val="3366FF"/>
            </a:solidFill>
            <a:miter lim="800000"/>
            <a:headEnd/>
            <a:tailEnd/>
          </a:ln>
        </p:spPr>
      </p:pic>
      <p:pic>
        <p:nvPicPr>
          <p:cNvPr id="706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9050" y="2564904"/>
            <a:ext cx="3297213" cy="2367086"/>
          </a:xfrm>
          <a:prstGeom prst="rect">
            <a:avLst/>
          </a:prstGeom>
          <a:solidFill>
            <a:schemeClr val="hlink"/>
          </a:solidFill>
          <a:ln w="57150" cap="flat" algn="ctr">
            <a:solidFill>
              <a:srgbClr val="3366FF"/>
            </a:solidFill>
            <a:miter lim="800000"/>
            <a:headEnd/>
            <a:tailEnd/>
          </a:ln>
          <a:extLst/>
        </p:spPr>
      </p:pic>
      <p:pic>
        <p:nvPicPr>
          <p:cNvPr id="706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39" y="5133975"/>
            <a:ext cx="3324225" cy="1724025"/>
          </a:xfrm>
          <a:prstGeom prst="rect">
            <a:avLst/>
          </a:prstGeom>
          <a:solidFill>
            <a:schemeClr val="hlink"/>
          </a:solidFill>
          <a:ln w="57150" cap="flat" algn="ctr">
            <a:solidFill>
              <a:srgbClr val="3366FF"/>
            </a:solidFill>
            <a:miter lim="800000"/>
            <a:headEnd/>
            <a:tailEnd/>
          </a:ln>
          <a:extLst/>
        </p:spPr>
      </p:pic>
      <p:pic>
        <p:nvPicPr>
          <p:cNvPr id="7066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90" y="2339702"/>
            <a:ext cx="3600400" cy="4233901"/>
          </a:xfrm>
          <a:prstGeom prst="rect">
            <a:avLst/>
          </a:prstGeom>
          <a:solidFill>
            <a:schemeClr val="hlink"/>
          </a:solidFill>
          <a:ln w="57150" cap="flat" algn="ctr">
            <a:solidFill>
              <a:srgbClr val="3366FF"/>
            </a:solidFill>
            <a:miter lim="800000"/>
            <a:headEnd/>
            <a:tailEnd/>
          </a:ln>
          <a:extLst/>
        </p:spPr>
      </p:pic>
    </p:spTree>
    <p:extLst>
      <p:ext uri="{BB962C8B-B14F-4D97-AF65-F5344CB8AC3E}">
        <p14:creationId xmlns:p14="http://schemas.microsoft.com/office/powerpoint/2010/main" val="358712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3138"/>
                                        </p:tgtEl>
                                        <p:attrNameLst>
                                          <p:attrName>style.visibility</p:attrName>
                                        </p:attrNameLst>
                                      </p:cBhvr>
                                      <p:to>
                                        <p:strVal val="visible"/>
                                      </p:to>
                                    </p:set>
                                    <p:anim calcmode="lin" valueType="num">
                                      <p:cBhvr additive="base">
                                        <p:cTn id="7" dur="500" fill="hold"/>
                                        <p:tgtEl>
                                          <p:spTgt spid="603138"/>
                                        </p:tgtEl>
                                        <p:attrNameLst>
                                          <p:attrName>ppt_x</p:attrName>
                                        </p:attrNameLst>
                                      </p:cBhvr>
                                      <p:tavLst>
                                        <p:tav tm="0">
                                          <p:val>
                                            <p:strVal val="#ppt_x"/>
                                          </p:val>
                                        </p:tav>
                                        <p:tav tm="100000">
                                          <p:val>
                                            <p:strVal val="#ppt_x"/>
                                          </p:val>
                                        </p:tav>
                                      </p:tavLst>
                                    </p:anim>
                                    <p:anim calcmode="lin" valueType="num">
                                      <p:cBhvr additive="base">
                                        <p:cTn id="8" dur="500" fill="hold"/>
                                        <p:tgtEl>
                                          <p:spTgt spid="60313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2"/>
                                        </p:tgtEl>
                                        <p:attrNameLst>
                                          <p:attrName>style.visibility</p:attrName>
                                        </p:attrNameLst>
                                      </p:cBhvr>
                                      <p:to>
                                        <p:strVal val="visible"/>
                                      </p:to>
                                    </p:set>
                                    <p:anim calcmode="lin" valueType="num">
                                      <p:cBhvr additive="base">
                                        <p:cTn id="11" dur="500" fill="hold"/>
                                        <p:tgtEl>
                                          <p:spTgt spid="22532"/>
                                        </p:tgtEl>
                                        <p:attrNameLst>
                                          <p:attrName>ppt_x</p:attrName>
                                        </p:attrNameLst>
                                      </p:cBhvr>
                                      <p:tavLst>
                                        <p:tav tm="0">
                                          <p:val>
                                            <p:strVal val="#ppt_x"/>
                                          </p:val>
                                        </p:tav>
                                        <p:tav tm="100000">
                                          <p:val>
                                            <p:strVal val="#ppt_x"/>
                                          </p:val>
                                        </p:tav>
                                      </p:tavLst>
                                    </p:anim>
                                    <p:anim calcmode="lin" valueType="num">
                                      <p:cBhvr additive="base">
                                        <p:cTn id="12"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0660"/>
                                        </p:tgtEl>
                                        <p:attrNameLst>
                                          <p:attrName>style.visibility</p:attrName>
                                        </p:attrNameLst>
                                      </p:cBhvr>
                                      <p:to>
                                        <p:strVal val="visible"/>
                                      </p:to>
                                    </p:set>
                                  </p:childTnLst>
                                </p:cTn>
                              </p:par>
                              <p:par>
                                <p:cTn id="17" presetID="2" presetClass="entr" presetSubtype="4" fill="hold" nodeType="withEffect">
                                  <p:stCondLst>
                                    <p:cond delay="0"/>
                                  </p:stCondLst>
                                  <p:childTnLst>
                                    <p:set>
                                      <p:cBhvr>
                                        <p:cTn id="18" dur="1" fill="hold">
                                          <p:stCondLst>
                                            <p:cond delay="0"/>
                                          </p:stCondLst>
                                        </p:cTn>
                                        <p:tgtEl>
                                          <p:spTgt spid="70658"/>
                                        </p:tgtEl>
                                        <p:attrNameLst>
                                          <p:attrName>style.visibility</p:attrName>
                                        </p:attrNameLst>
                                      </p:cBhvr>
                                      <p:to>
                                        <p:strVal val="visible"/>
                                      </p:to>
                                    </p:set>
                                    <p:anim calcmode="lin" valueType="num">
                                      <p:cBhvr additive="base">
                                        <p:cTn id="19" dur="500" fill="hold"/>
                                        <p:tgtEl>
                                          <p:spTgt spid="70658"/>
                                        </p:tgtEl>
                                        <p:attrNameLst>
                                          <p:attrName>ppt_x</p:attrName>
                                        </p:attrNameLst>
                                      </p:cBhvr>
                                      <p:tavLst>
                                        <p:tav tm="0">
                                          <p:val>
                                            <p:strVal val="#ppt_x"/>
                                          </p:val>
                                        </p:tav>
                                        <p:tav tm="100000">
                                          <p:val>
                                            <p:strVal val="#ppt_x"/>
                                          </p:val>
                                        </p:tav>
                                      </p:tavLst>
                                    </p:anim>
                                    <p:anim calcmode="lin" valueType="num">
                                      <p:cBhvr additive="base">
                                        <p:cTn id="20" dur="500" fill="hold"/>
                                        <p:tgtEl>
                                          <p:spTgt spid="70658"/>
                                        </p:tgtEl>
                                        <p:attrNameLst>
                                          <p:attrName>ppt_y</p:attrName>
                                        </p:attrNameLst>
                                      </p:cBhvr>
                                      <p:tavLst>
                                        <p:tav tm="0">
                                          <p:val>
                                            <p:strVal val="1+#ppt_h/2"/>
                                          </p:val>
                                        </p:tav>
                                        <p:tav tm="100000">
                                          <p:val>
                                            <p:strVal val="#ppt_y"/>
                                          </p:val>
                                        </p:tav>
                                      </p:tavLst>
                                    </p:anim>
                                  </p:childTnLst>
                                </p:cTn>
                              </p:par>
                              <p:par>
                                <p:cTn id="21" presetID="6" presetClass="entr" presetSubtype="16" fill="hold" nodeType="withEffect">
                                  <p:stCondLst>
                                    <p:cond delay="0"/>
                                  </p:stCondLst>
                                  <p:childTnLst>
                                    <p:set>
                                      <p:cBhvr>
                                        <p:cTn id="22" dur="1" fill="hold">
                                          <p:stCondLst>
                                            <p:cond delay="0"/>
                                          </p:stCondLst>
                                        </p:cTn>
                                        <p:tgtEl>
                                          <p:spTgt spid="70659"/>
                                        </p:tgtEl>
                                        <p:attrNameLst>
                                          <p:attrName>style.visibility</p:attrName>
                                        </p:attrNameLst>
                                      </p:cBhvr>
                                      <p:to>
                                        <p:strVal val="visible"/>
                                      </p:to>
                                    </p:set>
                                    <p:animEffect transition="in" filter="circle(in)">
                                      <p:cBhvr>
                                        <p:cTn id="23" dur="2000"/>
                                        <p:tgtEl>
                                          <p:spTgt spid="70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3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1026"/>
          <p:cNvSpPr>
            <a:spLocks noGrp="1" noChangeArrowheads="1"/>
          </p:cNvSpPr>
          <p:nvPr>
            <p:ph type="title"/>
          </p:nvPr>
        </p:nvSpPr>
        <p:spPr>
          <a:xfrm>
            <a:off x="2051720" y="332656"/>
            <a:ext cx="5689600" cy="1655763"/>
          </a:xfrm>
          <a:solidFill>
            <a:schemeClr val="hlink"/>
          </a:solidFill>
          <a:ln w="57150" cap="flat" algn="ctr">
            <a:solidFill>
              <a:srgbClr val="3366FF"/>
            </a:solidFill>
          </a:ln>
        </p:spPr>
        <p:txBody>
          <a:bodyPr/>
          <a:lstStyle/>
          <a:p>
            <a:pPr>
              <a:defRPr/>
            </a:pPr>
            <a:r>
              <a:rPr lang="es-ES_tradnl" sz="3600" b="1" i="1" dirty="0" smtClean="0">
                <a:solidFill>
                  <a:srgbClr val="800000"/>
                </a:solidFill>
                <a:effectLst>
                  <a:outerShdw blurRad="38100" dist="38100" dir="2700000" algn="tl">
                    <a:srgbClr val="000000"/>
                  </a:outerShdw>
                </a:effectLst>
                <a:latin typeface="Arial" charset="0"/>
              </a:rPr>
              <a:t>Telefonía IP</a:t>
            </a:r>
            <a:br>
              <a:rPr lang="es-ES_tradnl" sz="3600" b="1" i="1" dirty="0" smtClean="0">
                <a:solidFill>
                  <a:srgbClr val="800000"/>
                </a:solidFill>
                <a:effectLst>
                  <a:outerShdw blurRad="38100" dist="38100" dir="2700000" algn="tl">
                    <a:srgbClr val="000000"/>
                  </a:outerShdw>
                </a:effectLst>
                <a:latin typeface="Arial" charset="0"/>
              </a:rPr>
            </a:br>
            <a:r>
              <a:rPr lang="es-ES_tradnl" sz="3600" b="1" i="1" dirty="0" smtClean="0">
                <a:solidFill>
                  <a:srgbClr val="800000"/>
                </a:solidFill>
                <a:effectLst>
                  <a:outerShdw blurRad="38100" dist="38100" dir="2700000" algn="tl">
                    <a:srgbClr val="000000"/>
                  </a:outerShdw>
                </a:effectLst>
                <a:latin typeface="Arial" charset="0"/>
              </a:rPr>
              <a:t>Unidades MCU</a:t>
            </a:r>
            <a:endParaRPr lang="es-AR" sz="3600" b="1" i="1" dirty="0" smtClean="0">
              <a:solidFill>
                <a:srgbClr val="800000"/>
              </a:solidFill>
              <a:effectLst>
                <a:outerShdw blurRad="38100" dist="38100" dir="2700000" algn="tl">
                  <a:srgbClr val="000000"/>
                </a:outerShdw>
              </a:effectLst>
              <a:latin typeface="Arial" charset="0"/>
            </a:endParaRPr>
          </a:p>
        </p:txBody>
      </p:sp>
      <p:pic>
        <p:nvPicPr>
          <p:cNvPr id="71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276872"/>
            <a:ext cx="4143375" cy="4289673"/>
          </a:xfrm>
          <a:prstGeom prst="rect">
            <a:avLst/>
          </a:prstGeom>
          <a:solidFill>
            <a:schemeClr val="hlink"/>
          </a:solidFill>
          <a:ln w="57150" cap="flat" algn="ctr">
            <a:solidFill>
              <a:srgbClr val="3366FF"/>
            </a:solidFill>
            <a:miter lim="800000"/>
            <a:headEnd/>
            <a:tailEnd/>
          </a:ln>
          <a:extLst/>
        </p:spPr>
      </p:pic>
      <p:pic>
        <p:nvPicPr>
          <p:cNvPr id="716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524" y="2276872"/>
            <a:ext cx="4048125" cy="4080123"/>
          </a:xfrm>
          <a:prstGeom prst="rect">
            <a:avLst/>
          </a:prstGeom>
          <a:solidFill>
            <a:schemeClr val="hlink"/>
          </a:solidFill>
          <a:ln w="57150" cap="flat" algn="ctr">
            <a:solidFill>
              <a:srgbClr val="3366FF"/>
            </a:solidFill>
            <a:miter lim="800000"/>
            <a:headEnd/>
            <a:tailEnd/>
          </a:ln>
          <a:extLst/>
        </p:spPr>
      </p:pic>
    </p:spTree>
    <p:extLst>
      <p:ext uri="{BB962C8B-B14F-4D97-AF65-F5344CB8AC3E}">
        <p14:creationId xmlns:p14="http://schemas.microsoft.com/office/powerpoint/2010/main" val="139190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3138"/>
                                        </p:tgtEl>
                                        <p:attrNameLst>
                                          <p:attrName>style.visibility</p:attrName>
                                        </p:attrNameLst>
                                      </p:cBhvr>
                                      <p:to>
                                        <p:strVal val="visible"/>
                                      </p:to>
                                    </p:set>
                                    <p:anim calcmode="lin" valueType="num">
                                      <p:cBhvr additive="base">
                                        <p:cTn id="7" dur="500" fill="hold"/>
                                        <p:tgtEl>
                                          <p:spTgt spid="603138"/>
                                        </p:tgtEl>
                                        <p:attrNameLst>
                                          <p:attrName>ppt_x</p:attrName>
                                        </p:attrNameLst>
                                      </p:cBhvr>
                                      <p:tavLst>
                                        <p:tav tm="0">
                                          <p:val>
                                            <p:strVal val="#ppt_x"/>
                                          </p:val>
                                        </p:tav>
                                        <p:tav tm="100000">
                                          <p:val>
                                            <p:strVal val="#ppt_x"/>
                                          </p:val>
                                        </p:tav>
                                      </p:tavLst>
                                    </p:anim>
                                    <p:anim calcmode="lin" valueType="num">
                                      <p:cBhvr additive="base">
                                        <p:cTn id="8" dur="500" fill="hold"/>
                                        <p:tgtEl>
                                          <p:spTgt spid="6031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71682"/>
                                        </p:tgtEl>
                                        <p:attrNameLst>
                                          <p:attrName>style.visibility</p:attrName>
                                        </p:attrNameLst>
                                      </p:cBhvr>
                                      <p:to>
                                        <p:strVal val="visible"/>
                                      </p:to>
                                    </p:set>
                                    <p:animEffect transition="in" filter="wheel(1)">
                                      <p:cBhvr>
                                        <p:cTn id="13" dur="2000"/>
                                        <p:tgtEl>
                                          <p:spTgt spid="71682"/>
                                        </p:tgtEl>
                                      </p:cBhvr>
                                    </p:animEffect>
                                  </p:childTnLst>
                                </p:cTn>
                              </p:par>
                              <p:par>
                                <p:cTn id="14" presetID="21" presetClass="entr" presetSubtype="1" fill="hold" nodeType="withEffect">
                                  <p:stCondLst>
                                    <p:cond delay="0"/>
                                  </p:stCondLst>
                                  <p:childTnLst>
                                    <p:set>
                                      <p:cBhvr>
                                        <p:cTn id="15" dur="1" fill="hold">
                                          <p:stCondLst>
                                            <p:cond delay="0"/>
                                          </p:stCondLst>
                                        </p:cTn>
                                        <p:tgtEl>
                                          <p:spTgt spid="71683"/>
                                        </p:tgtEl>
                                        <p:attrNameLst>
                                          <p:attrName>style.visibility</p:attrName>
                                        </p:attrNameLst>
                                      </p:cBhvr>
                                      <p:to>
                                        <p:strVal val="visible"/>
                                      </p:to>
                                    </p:set>
                                    <p:animEffect transition="in" filter="wheel(1)">
                                      <p:cBhvr>
                                        <p:cTn id="16" dur="2000"/>
                                        <p:tgtEl>
                                          <p:spTgt spid="71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1026"/>
          <p:cNvSpPr>
            <a:spLocks noGrp="1" noChangeArrowheads="1"/>
          </p:cNvSpPr>
          <p:nvPr>
            <p:ph type="title"/>
          </p:nvPr>
        </p:nvSpPr>
        <p:spPr>
          <a:xfrm>
            <a:off x="2051720" y="332656"/>
            <a:ext cx="5689600" cy="1655763"/>
          </a:xfrm>
          <a:solidFill>
            <a:schemeClr val="hlink"/>
          </a:solidFill>
          <a:ln w="57150" cap="flat" algn="ctr">
            <a:solidFill>
              <a:srgbClr val="3366FF"/>
            </a:solidFill>
          </a:ln>
        </p:spPr>
        <p:txBody>
          <a:bodyPr/>
          <a:lstStyle/>
          <a:p>
            <a:pPr marL="457200" lvl="1"/>
            <a:r>
              <a:rPr lang="es-ES_tradnl" sz="3600" b="1" i="1" dirty="0" smtClean="0">
                <a:solidFill>
                  <a:srgbClr val="800000"/>
                </a:solidFill>
                <a:effectLst>
                  <a:outerShdw blurRad="38100" dist="38100" dir="2700000" algn="tl">
                    <a:srgbClr val="000000"/>
                  </a:outerShdw>
                </a:effectLst>
                <a:latin typeface="Arial" charset="0"/>
              </a:rPr>
              <a:t>Telefonía IP</a:t>
            </a:r>
            <a:br>
              <a:rPr lang="es-ES_tradnl" sz="3600" b="1" i="1" dirty="0" smtClean="0">
                <a:solidFill>
                  <a:srgbClr val="800000"/>
                </a:solidFill>
                <a:effectLst>
                  <a:outerShdw blurRad="38100" dist="38100" dir="2700000" algn="tl">
                    <a:srgbClr val="000000"/>
                  </a:outerShdw>
                </a:effectLst>
                <a:latin typeface="Arial" charset="0"/>
              </a:rPr>
            </a:br>
            <a:r>
              <a:rPr lang="en-US" sz="3600" b="1" i="1" dirty="0">
                <a:solidFill>
                  <a:srgbClr val="800000"/>
                </a:solidFill>
                <a:effectLst>
                  <a:outerShdw blurRad="38100" dist="38100" dir="2700000" algn="tl">
                    <a:srgbClr val="000000"/>
                  </a:outerShdw>
                </a:effectLst>
                <a:latin typeface="Arial" charset="0"/>
              </a:rPr>
              <a:t>Softphones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79154"/>
            <a:ext cx="2562225"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204" y="2250578"/>
            <a:ext cx="2847975"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684"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4954"/>
          <a:stretch/>
        </p:blipFill>
        <p:spPr bwMode="auto">
          <a:xfrm>
            <a:off x="5922962" y="2225426"/>
            <a:ext cx="2808312" cy="4229101"/>
          </a:xfrm>
          <a:prstGeom prst="rect">
            <a:avLst/>
          </a:prstGeom>
          <a:solidFill>
            <a:schemeClr val="hlink"/>
          </a:solidFill>
          <a:ln w="57150" cap="flat" algn="ctr">
            <a:solidFill>
              <a:srgbClr val="3366FF"/>
            </a:solidFill>
            <a:miter lim="800000"/>
            <a:headEnd/>
            <a:tailEnd/>
          </a:ln>
          <a:extLst/>
        </p:spPr>
      </p:pic>
    </p:spTree>
    <p:extLst>
      <p:ext uri="{BB962C8B-B14F-4D97-AF65-F5344CB8AC3E}">
        <p14:creationId xmlns:p14="http://schemas.microsoft.com/office/powerpoint/2010/main" val="31560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3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nodeType="withEffect">
                                  <p:stCondLst>
                                    <p:cond delay="0"/>
                                  </p:stCondLst>
                                  <p:childTnLst>
                                    <p:set>
                                      <p:cBhvr>
                                        <p:cTn id="16" dur="1" fill="hold">
                                          <p:stCondLst>
                                            <p:cond delay="0"/>
                                          </p:stCondLst>
                                        </p:cTn>
                                        <p:tgtEl>
                                          <p:spTgt spid="71684"/>
                                        </p:tgtEl>
                                        <p:attrNameLst>
                                          <p:attrName>style.visibility</p:attrName>
                                        </p:attrNameLst>
                                      </p:cBhvr>
                                      <p:to>
                                        <p:strVal val="visible"/>
                                      </p:to>
                                    </p:set>
                                    <p:animEffect transition="in" filter="fade">
                                      <p:cBhvr>
                                        <p:cTn id="17" dur="500"/>
                                        <p:tgtEl>
                                          <p:spTgt spid="7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3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250825" y="260350"/>
            <a:ext cx="6697663" cy="1223963"/>
          </a:xfrm>
          <a:solidFill>
            <a:schemeClr val="hlink"/>
          </a:solidFill>
          <a:ln w="57150" cap="flat" algn="ctr">
            <a:solidFill>
              <a:srgbClr val="3366FF"/>
            </a:solidFill>
          </a:ln>
        </p:spPr>
        <p:txBody>
          <a:bodyPr/>
          <a:lstStyle/>
          <a:p>
            <a:pPr>
              <a:defRPr/>
            </a:pPr>
            <a:r>
              <a:rPr lang="es-ES_tradnl" sz="3600" b="1" i="1" smtClean="0">
                <a:solidFill>
                  <a:srgbClr val="800000"/>
                </a:solidFill>
                <a:effectLst>
                  <a:outerShdw blurRad="38100" dist="38100" dir="2700000" algn="tl">
                    <a:srgbClr val="000000"/>
                  </a:outerShdw>
                </a:effectLst>
                <a:latin typeface="Arial" charset="0"/>
              </a:rPr>
              <a:t>Telefonía IP</a:t>
            </a:r>
            <a:br>
              <a:rPr lang="es-ES_tradnl" sz="3600" b="1" i="1" smtClean="0">
                <a:solidFill>
                  <a:srgbClr val="800000"/>
                </a:solidFill>
                <a:effectLst>
                  <a:outerShdw blurRad="38100" dist="38100" dir="2700000" algn="tl">
                    <a:srgbClr val="000000"/>
                  </a:outerShdw>
                </a:effectLst>
                <a:latin typeface="Arial" charset="0"/>
              </a:rPr>
            </a:br>
            <a:r>
              <a:rPr lang="es-ES_tradnl" sz="3200" b="1" i="1" smtClean="0">
                <a:solidFill>
                  <a:srgbClr val="800000"/>
                </a:solidFill>
                <a:effectLst>
                  <a:outerShdw blurRad="38100" dist="38100" dir="2700000" algn="tl">
                    <a:srgbClr val="000000"/>
                  </a:outerShdw>
                </a:effectLst>
                <a:latin typeface="Arial" charset="0"/>
              </a:rPr>
              <a:t>Componentes y Características</a:t>
            </a:r>
            <a:endParaRPr lang="es-AR" sz="3200" b="1" i="1" smtClean="0">
              <a:solidFill>
                <a:srgbClr val="800000"/>
              </a:solidFill>
              <a:effectLst>
                <a:outerShdw blurRad="38100" dist="38100" dir="2700000" algn="tl">
                  <a:srgbClr val="000000"/>
                </a:outerShdw>
              </a:effectLst>
              <a:latin typeface="Arial" charset="0"/>
            </a:endParaRPr>
          </a:p>
        </p:txBody>
      </p:sp>
      <p:sp>
        <p:nvSpPr>
          <p:cNvPr id="688131" name="Text Box 3"/>
          <p:cNvSpPr txBox="1">
            <a:spLocks noChangeArrowheads="1"/>
          </p:cNvSpPr>
          <p:nvPr/>
        </p:nvSpPr>
        <p:spPr bwMode="auto">
          <a:xfrm>
            <a:off x="228600" y="1676400"/>
            <a:ext cx="8915400" cy="4543425"/>
          </a:xfrm>
          <a:prstGeom prst="rect">
            <a:avLst/>
          </a:prstGeom>
          <a:solidFill>
            <a:srgbClr val="DDDDDD"/>
          </a:solidFill>
          <a:ln w="57150" cmpd="thickThin" algn="ctr">
            <a:solidFill>
              <a:schemeClr val="tx1"/>
            </a:solidFill>
            <a:miter lim="800000"/>
            <a:headEnd/>
            <a:tailEnd/>
          </a:ln>
          <a:effectLst/>
        </p:spPr>
        <p:txBody>
          <a:bodyPr>
            <a:spAutoFit/>
          </a:bodyPr>
          <a:lstStyle/>
          <a:p>
            <a:pPr lvl="1" algn="l">
              <a:buFontTx/>
              <a:buChar char="•"/>
              <a:defRPr/>
            </a:pPr>
            <a:r>
              <a:rPr lang="es-MX" sz="3600" i="1" dirty="0">
                <a:effectLst>
                  <a:outerShdw blurRad="38100" dist="38100" dir="2700000" algn="tl">
                    <a:srgbClr val="FFFFFF"/>
                  </a:outerShdw>
                </a:effectLst>
                <a:ea typeface="Arial Unicode MS" pitchFamily="34" charset="-128"/>
                <a:cs typeface="Arial Unicode MS" pitchFamily="34" charset="-128"/>
              </a:rPr>
              <a:t> </a:t>
            </a:r>
            <a:r>
              <a:rPr lang="es-MX" sz="3600" i="1" dirty="0" err="1">
                <a:effectLst>
                  <a:outerShdw blurRad="38100" dist="38100" dir="2700000" algn="tl">
                    <a:srgbClr val="FFFFFF"/>
                  </a:outerShdw>
                </a:effectLst>
                <a:ea typeface="Arial Unicode MS" pitchFamily="34" charset="-128"/>
                <a:cs typeface="Arial Unicode MS" pitchFamily="34" charset="-128"/>
              </a:rPr>
              <a:t>Switches</a:t>
            </a:r>
            <a:r>
              <a:rPr lang="es-MX" sz="3600" i="1" dirty="0">
                <a:effectLst>
                  <a:outerShdw blurRad="38100" dist="38100" dir="2700000" algn="tl">
                    <a:srgbClr val="FFFFFF"/>
                  </a:outerShdw>
                </a:effectLst>
                <a:ea typeface="Arial Unicode MS" pitchFamily="34" charset="-128"/>
                <a:cs typeface="Arial Unicode MS" pitchFamily="34" charset="-128"/>
              </a:rPr>
              <a:t> : preparados para reconocer el teléfono IP.</a:t>
            </a:r>
          </a:p>
          <a:p>
            <a:pPr lvl="1" algn="l">
              <a:buFontTx/>
              <a:buChar char="•"/>
              <a:defRPr/>
            </a:pPr>
            <a:r>
              <a:rPr lang="es-MX" sz="3600" i="1" dirty="0">
                <a:effectLst>
                  <a:outerShdw blurRad="38100" dist="38100" dir="2700000" algn="tl">
                    <a:srgbClr val="FFFFFF"/>
                  </a:outerShdw>
                </a:effectLst>
                <a:ea typeface="Arial Unicode MS" pitchFamily="34" charset="-128"/>
                <a:cs typeface="Arial Unicode MS" pitchFamily="34" charset="-128"/>
              </a:rPr>
              <a:t>Sus interfaces </a:t>
            </a:r>
            <a:r>
              <a:rPr lang="es-MX" sz="3600" i="1" dirty="0" smtClean="0">
                <a:effectLst>
                  <a:outerShdw blurRad="38100" dist="38100" dir="2700000" algn="tl">
                    <a:srgbClr val="FFFFFF"/>
                  </a:outerShdw>
                </a:effectLst>
                <a:ea typeface="Arial Unicode MS" pitchFamily="34" charset="-128"/>
                <a:cs typeface="Arial Unicode MS" pitchFamily="34" charset="-128"/>
              </a:rPr>
              <a:t>(</a:t>
            </a:r>
            <a:r>
              <a:rPr lang="es-MX" sz="3600" i="1" dirty="0" err="1" smtClean="0">
                <a:effectLst>
                  <a:outerShdw blurRad="38100" dist="38100" dir="2700000" algn="tl">
                    <a:srgbClr val="FFFFFF"/>
                  </a:outerShdw>
                </a:effectLst>
                <a:ea typeface="Arial Unicode MS" pitchFamily="34" charset="-128"/>
                <a:cs typeface="Arial Unicode MS" pitchFamily="34" charset="-128"/>
              </a:rPr>
              <a:t>PoE</a:t>
            </a:r>
            <a:r>
              <a:rPr lang="es-MX" sz="3600" i="1" dirty="0" smtClean="0">
                <a:effectLst>
                  <a:outerShdw blurRad="38100" dist="38100" dir="2700000" algn="tl">
                    <a:srgbClr val="FFFFFF"/>
                  </a:outerShdw>
                </a:effectLst>
                <a:ea typeface="Arial Unicode MS" pitchFamily="34" charset="-128"/>
                <a:cs typeface="Arial Unicode MS" pitchFamily="34" charset="-128"/>
              </a:rPr>
              <a:t>) alimentan </a:t>
            </a:r>
            <a:r>
              <a:rPr lang="es-MX" sz="3600" i="1" dirty="0">
                <a:effectLst>
                  <a:outerShdw blurRad="38100" dist="38100" dir="2700000" algn="tl">
                    <a:srgbClr val="FFFFFF"/>
                  </a:outerShdw>
                </a:effectLst>
                <a:ea typeface="Arial Unicode MS" pitchFamily="34" charset="-128"/>
                <a:cs typeface="Arial Unicode MS" pitchFamily="34" charset="-128"/>
              </a:rPr>
              <a:t>al teléfono (datos y alimentación de línea).</a:t>
            </a:r>
          </a:p>
          <a:p>
            <a:pPr lvl="1" algn="l">
              <a:buFontTx/>
              <a:buChar char="•"/>
              <a:defRPr/>
            </a:pPr>
            <a:r>
              <a:rPr lang="es-MX" sz="3600" i="1" dirty="0">
                <a:effectLst>
                  <a:outerShdw blurRad="38100" dist="38100" dir="2700000" algn="tl">
                    <a:srgbClr val="FFFFFF"/>
                  </a:outerShdw>
                </a:effectLst>
                <a:ea typeface="Arial Unicode MS" pitchFamily="34" charset="-128"/>
                <a:cs typeface="Arial Unicode MS" pitchFamily="34" charset="-128"/>
              </a:rPr>
              <a:t> Para el </a:t>
            </a:r>
            <a:r>
              <a:rPr lang="es-MX" sz="3600" i="1" dirty="0" err="1">
                <a:effectLst>
                  <a:outerShdw blurRad="38100" dist="38100" dir="2700000" algn="tl">
                    <a:srgbClr val="FFFFFF"/>
                  </a:outerShdw>
                </a:effectLst>
                <a:ea typeface="Arial Unicode MS" pitchFamily="34" charset="-128"/>
                <a:cs typeface="Arial Unicode MS" pitchFamily="34" charset="-128"/>
              </a:rPr>
              <a:t>Switch</a:t>
            </a:r>
            <a:r>
              <a:rPr lang="es-MX" sz="3600" i="1" dirty="0">
                <a:effectLst>
                  <a:outerShdw blurRad="38100" dist="38100" dir="2700000" algn="tl">
                    <a:srgbClr val="FFFFFF"/>
                  </a:outerShdw>
                </a:effectLst>
                <a:ea typeface="Arial Unicode MS" pitchFamily="34" charset="-128"/>
                <a:cs typeface="Arial Unicode MS" pitchFamily="34" charset="-128"/>
              </a:rPr>
              <a:t> el teléfono es un componentes mas de la red IP.</a:t>
            </a:r>
          </a:p>
          <a:p>
            <a:pPr lvl="1" algn="l">
              <a:buFontTx/>
              <a:buChar char="•"/>
              <a:defRPr/>
            </a:pPr>
            <a:endParaRPr lang="es-MX" sz="3600" i="1" dirty="0">
              <a:effectLst>
                <a:outerShdw blurRad="38100" dist="38100" dir="2700000" algn="tl">
                  <a:srgbClr val="FFFFFF"/>
                </a:outerShdw>
              </a:effectLst>
              <a:ea typeface="Arial Unicode MS" pitchFamily="34" charset="-128"/>
              <a:cs typeface="Arial Unicode MS" pitchFamily="34" charset="-128"/>
            </a:endParaRPr>
          </a:p>
          <a:p>
            <a:pPr lvl="1" algn="l">
              <a:buFontTx/>
              <a:buChar char="•"/>
              <a:defRPr/>
            </a:pPr>
            <a:endParaRPr lang="es-AR" sz="3600" i="1" dirty="0">
              <a:effectLst>
                <a:outerShdw blurRad="38100" dist="38100" dir="2700000" algn="tl">
                  <a:srgbClr val="FFFFFF"/>
                </a:outerShdw>
              </a:effectLst>
              <a:ea typeface="Arial Unicode MS" pitchFamily="34" charset="-128"/>
              <a:cs typeface="Arial Unicode MS" pitchFamily="34" charset="-128"/>
            </a:endParaRPr>
          </a:p>
        </p:txBody>
      </p:sp>
      <p:pic>
        <p:nvPicPr>
          <p:cNvPr id="23556" name="Picture 4" descr="13689"/>
          <p:cNvPicPr>
            <a:picLocks noChangeAspect="1" noChangeArrowheads="1"/>
          </p:cNvPicPr>
          <p:nvPr/>
        </p:nvPicPr>
        <p:blipFill>
          <a:blip r:embed="rId2" cstate="print"/>
          <a:srcRect/>
          <a:stretch>
            <a:fillRect/>
          </a:stretch>
        </p:blipFill>
        <p:spPr bwMode="auto">
          <a:xfrm>
            <a:off x="7010400" y="0"/>
            <a:ext cx="2133600" cy="1662113"/>
          </a:xfrm>
          <a:prstGeom prst="rect">
            <a:avLst/>
          </a:prstGeom>
          <a:noFill/>
          <a:ln w="9525">
            <a:noFill/>
            <a:miter lim="800000"/>
            <a:headEnd/>
            <a:tailEnd/>
          </a:ln>
        </p:spPr>
      </p:pic>
      <p:pic>
        <p:nvPicPr>
          <p:cNvPr id="23557" name="Picture 5" descr="3500_1"/>
          <p:cNvPicPr>
            <a:picLocks noChangeAspect="1" noChangeArrowheads="1"/>
          </p:cNvPicPr>
          <p:nvPr/>
        </p:nvPicPr>
        <p:blipFill>
          <a:blip r:embed="rId3" cstate="print"/>
          <a:srcRect/>
          <a:stretch>
            <a:fillRect/>
          </a:stretch>
        </p:blipFill>
        <p:spPr bwMode="auto">
          <a:xfrm>
            <a:off x="6781800" y="5089525"/>
            <a:ext cx="2362200" cy="1768475"/>
          </a:xfrm>
          <a:prstGeom prst="rect">
            <a:avLst/>
          </a:prstGeom>
          <a:noFill/>
          <a:ln w="9525">
            <a:noFill/>
            <a:miter lim="800000"/>
            <a:headEnd/>
            <a:tailEnd/>
          </a:ln>
        </p:spPr>
      </p:pic>
      <p:pic>
        <p:nvPicPr>
          <p:cNvPr id="23558" name="Picture 6" descr="3500_3"/>
          <p:cNvPicPr>
            <a:picLocks noChangeAspect="1" noChangeArrowheads="1"/>
          </p:cNvPicPr>
          <p:nvPr/>
        </p:nvPicPr>
        <p:blipFill>
          <a:blip r:embed="rId4" cstate="print"/>
          <a:srcRect/>
          <a:stretch>
            <a:fillRect/>
          </a:stretch>
        </p:blipFill>
        <p:spPr bwMode="auto">
          <a:xfrm>
            <a:off x="228600" y="5138738"/>
            <a:ext cx="2209800" cy="17192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88130"/>
                                        </p:tgtEl>
                                        <p:attrNameLst>
                                          <p:attrName>style.visibility</p:attrName>
                                        </p:attrNameLst>
                                      </p:cBhvr>
                                      <p:to>
                                        <p:strVal val="visible"/>
                                      </p:to>
                                    </p:set>
                                    <p:animEffect transition="in" filter="randombar(horizontal)">
                                      <p:cBhvr>
                                        <p:cTn id="7" dur="500"/>
                                        <p:tgtEl>
                                          <p:spTgt spid="688130"/>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688131"/>
                                        </p:tgtEl>
                                        <p:attrNameLst>
                                          <p:attrName>style.visibility</p:attrName>
                                        </p:attrNameLst>
                                      </p:cBhvr>
                                      <p:to>
                                        <p:strVal val="visible"/>
                                      </p:to>
                                    </p:set>
                                    <p:anim calcmode="lin" valueType="num">
                                      <p:cBhvr>
                                        <p:cTn id="12" dur="1000" fill="hold"/>
                                        <p:tgtEl>
                                          <p:spTgt spid="688131"/>
                                        </p:tgtEl>
                                        <p:attrNameLst>
                                          <p:attrName>ppt_w</p:attrName>
                                        </p:attrNameLst>
                                      </p:cBhvr>
                                      <p:tavLst>
                                        <p:tav tm="0">
                                          <p:val>
                                            <p:fltVal val="0"/>
                                          </p:val>
                                        </p:tav>
                                        <p:tav tm="100000">
                                          <p:val>
                                            <p:strVal val="#ppt_w"/>
                                          </p:val>
                                        </p:tav>
                                      </p:tavLst>
                                    </p:anim>
                                    <p:anim calcmode="lin" valueType="num">
                                      <p:cBhvr>
                                        <p:cTn id="13" dur="1000" fill="hold"/>
                                        <p:tgtEl>
                                          <p:spTgt spid="688131"/>
                                        </p:tgtEl>
                                        <p:attrNameLst>
                                          <p:attrName>ppt_h</p:attrName>
                                        </p:attrNameLst>
                                      </p:cBhvr>
                                      <p:tavLst>
                                        <p:tav tm="0">
                                          <p:val>
                                            <p:fltVal val="0"/>
                                          </p:val>
                                        </p:tav>
                                        <p:tav tm="100000">
                                          <p:val>
                                            <p:strVal val="#ppt_h"/>
                                          </p:val>
                                        </p:tav>
                                      </p:tavLst>
                                    </p:anim>
                                    <p:anim calcmode="lin" valueType="num">
                                      <p:cBhvr>
                                        <p:cTn id="14" dur="1000" fill="hold"/>
                                        <p:tgtEl>
                                          <p:spTgt spid="688131"/>
                                        </p:tgtEl>
                                        <p:attrNameLst>
                                          <p:attrName>style.rotation</p:attrName>
                                        </p:attrNameLst>
                                      </p:cBhvr>
                                      <p:tavLst>
                                        <p:tav tm="0">
                                          <p:val>
                                            <p:fltVal val="90"/>
                                          </p:val>
                                        </p:tav>
                                        <p:tav tm="100000">
                                          <p:val>
                                            <p:fltVal val="0"/>
                                          </p:val>
                                        </p:tav>
                                      </p:tavLst>
                                    </p:anim>
                                    <p:animEffect transition="in" filter="fade">
                                      <p:cBhvr>
                                        <p:cTn id="15" dur="1000"/>
                                        <p:tgtEl>
                                          <p:spTgt spid="688131"/>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23556"/>
                                        </p:tgtEl>
                                        <p:attrNameLst>
                                          <p:attrName>style.visibility</p:attrName>
                                        </p:attrNameLst>
                                      </p:cBhvr>
                                      <p:to>
                                        <p:strVal val="visible"/>
                                      </p:to>
                                    </p:set>
                                    <p:animEffect transition="in" filter="wheel(1)">
                                      <p:cBhvr>
                                        <p:cTn id="20" dur="2000"/>
                                        <p:tgtEl>
                                          <p:spTgt spid="23556"/>
                                        </p:tgtEl>
                                      </p:cBhvr>
                                    </p:animEffect>
                                  </p:childTnLst>
                                </p:cTn>
                              </p:par>
                              <p:par>
                                <p:cTn id="21" presetID="10" presetClass="entr" presetSubtype="0" fill="hold" nodeType="withEffect">
                                  <p:stCondLst>
                                    <p:cond delay="0"/>
                                  </p:stCondLst>
                                  <p:childTnLst>
                                    <p:set>
                                      <p:cBhvr>
                                        <p:cTn id="22" dur="1" fill="hold">
                                          <p:stCondLst>
                                            <p:cond delay="0"/>
                                          </p:stCondLst>
                                        </p:cTn>
                                        <p:tgtEl>
                                          <p:spTgt spid="23558"/>
                                        </p:tgtEl>
                                        <p:attrNameLst>
                                          <p:attrName>style.visibility</p:attrName>
                                        </p:attrNameLst>
                                      </p:cBhvr>
                                      <p:to>
                                        <p:strVal val="visible"/>
                                      </p:to>
                                    </p:set>
                                    <p:animEffect transition="in" filter="fade">
                                      <p:cBhvr>
                                        <p:cTn id="23" dur="500"/>
                                        <p:tgtEl>
                                          <p:spTgt spid="23558"/>
                                        </p:tgtEl>
                                      </p:cBhvr>
                                    </p:animEffect>
                                  </p:childTnLst>
                                </p:cTn>
                              </p:par>
                              <p:par>
                                <p:cTn id="24" presetID="10" presetClass="entr" presetSubtype="0" fill="hold" nodeType="withEffect">
                                  <p:stCondLst>
                                    <p:cond delay="0"/>
                                  </p:stCondLst>
                                  <p:childTnLst>
                                    <p:set>
                                      <p:cBhvr>
                                        <p:cTn id="25" dur="1" fill="hold">
                                          <p:stCondLst>
                                            <p:cond delay="0"/>
                                          </p:stCondLst>
                                        </p:cTn>
                                        <p:tgtEl>
                                          <p:spTgt spid="23557"/>
                                        </p:tgtEl>
                                        <p:attrNameLst>
                                          <p:attrName>style.visibility</p:attrName>
                                        </p:attrNameLst>
                                      </p:cBhvr>
                                      <p:to>
                                        <p:strVal val="visible"/>
                                      </p:to>
                                    </p:set>
                                    <p:animEffect transition="in" filter="fade">
                                      <p:cBhvr>
                                        <p:cTn id="26"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0" grpId="0" animBg="1"/>
      <p:bldP spid="6881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a:xfrm>
            <a:off x="539750" y="0"/>
            <a:ext cx="8208963" cy="1341438"/>
          </a:xfrm>
          <a:solidFill>
            <a:schemeClr val="hlink"/>
          </a:solidFill>
          <a:ln w="57150" cap="flat" algn="ctr">
            <a:solidFill>
              <a:srgbClr val="3366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Telefonía IP</a:t>
            </a:r>
            <a:br>
              <a:rPr lang="es-ES_tradnl" sz="3200" b="1" i="1" smtClean="0">
                <a:solidFill>
                  <a:srgbClr val="800000"/>
                </a:solidFill>
                <a:effectLst>
                  <a:outerShdw blurRad="38100" dist="38100" dir="2700000" algn="tl">
                    <a:srgbClr val="000000"/>
                  </a:outerShdw>
                </a:effectLst>
                <a:latin typeface="Arial" charset="0"/>
              </a:rPr>
            </a:br>
            <a:r>
              <a:rPr lang="es-ES_tradnl" sz="3200" b="1" i="1" smtClean="0">
                <a:solidFill>
                  <a:srgbClr val="800000"/>
                </a:solidFill>
                <a:effectLst>
                  <a:outerShdw blurRad="38100" dist="38100" dir="2700000" algn="tl">
                    <a:srgbClr val="000000"/>
                  </a:outerShdw>
                </a:effectLst>
                <a:latin typeface="Arial" charset="0"/>
              </a:rPr>
              <a:t>Componentes y Características</a:t>
            </a:r>
            <a:endParaRPr lang="es-AR" sz="3200" b="1" i="1" smtClean="0">
              <a:solidFill>
                <a:srgbClr val="800000"/>
              </a:solidFill>
              <a:effectLst>
                <a:outerShdw blurRad="38100" dist="38100" dir="2700000" algn="tl">
                  <a:srgbClr val="000000"/>
                </a:outerShdw>
              </a:effectLst>
              <a:latin typeface="Arial" charset="0"/>
            </a:endParaRPr>
          </a:p>
        </p:txBody>
      </p:sp>
      <p:sp>
        <p:nvSpPr>
          <p:cNvPr id="24579" name="Text Box 3"/>
          <p:cNvSpPr txBox="1">
            <a:spLocks noChangeArrowheads="1"/>
          </p:cNvSpPr>
          <p:nvPr/>
        </p:nvSpPr>
        <p:spPr bwMode="auto">
          <a:xfrm>
            <a:off x="0" y="1143000"/>
            <a:ext cx="9372600" cy="2289175"/>
          </a:xfrm>
          <a:prstGeom prst="rect">
            <a:avLst/>
          </a:prstGeom>
          <a:noFill/>
          <a:ln w="12700">
            <a:noFill/>
            <a:miter lim="800000"/>
            <a:headEnd/>
            <a:tailEnd/>
          </a:ln>
        </p:spPr>
        <p:txBody>
          <a:bodyPr>
            <a:spAutoFit/>
          </a:bodyPr>
          <a:lstStyle/>
          <a:p>
            <a:pPr lvl="1" algn="l">
              <a:buFontTx/>
              <a:buChar char="•"/>
            </a:pPr>
            <a:endParaRPr lang="es-MX" sz="3600" i="1"/>
          </a:p>
          <a:p>
            <a:pPr lvl="1" algn="l"/>
            <a:endParaRPr lang="es-MX" sz="3600" i="1"/>
          </a:p>
          <a:p>
            <a:pPr lvl="1" algn="l">
              <a:buFontTx/>
              <a:buChar char="•"/>
            </a:pPr>
            <a:endParaRPr lang="es-MX" sz="3600" i="1"/>
          </a:p>
          <a:p>
            <a:pPr lvl="1" algn="l">
              <a:buFontTx/>
              <a:buChar char="•"/>
            </a:pPr>
            <a:endParaRPr lang="es-AR" sz="3600" i="1"/>
          </a:p>
        </p:txBody>
      </p:sp>
      <p:pic>
        <p:nvPicPr>
          <p:cNvPr id="24580" name="Picture 4" descr="c4k2_ov8"/>
          <p:cNvPicPr>
            <a:picLocks noChangeAspect="1" noChangeArrowheads="1"/>
          </p:cNvPicPr>
          <p:nvPr/>
        </p:nvPicPr>
        <p:blipFill>
          <a:blip r:embed="rId2" cstate="print"/>
          <a:srcRect/>
          <a:stretch>
            <a:fillRect/>
          </a:stretch>
        </p:blipFill>
        <p:spPr bwMode="auto">
          <a:xfrm>
            <a:off x="457200" y="1447800"/>
            <a:ext cx="8305800" cy="1752600"/>
          </a:xfrm>
          <a:prstGeom prst="rect">
            <a:avLst/>
          </a:prstGeom>
          <a:solidFill>
            <a:srgbClr val="DDDDDD"/>
          </a:solidFill>
          <a:ln w="57150" cmpd="thickThin" algn="ctr">
            <a:solidFill>
              <a:schemeClr val="tx1"/>
            </a:solidFill>
            <a:miter lim="800000"/>
            <a:headEnd/>
            <a:tailEnd/>
          </a:ln>
        </p:spPr>
      </p:pic>
      <p:pic>
        <p:nvPicPr>
          <p:cNvPr id="706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344416"/>
            <a:ext cx="8367712" cy="3252936"/>
          </a:xfrm>
          <a:prstGeom prst="rect">
            <a:avLst/>
          </a:prstGeom>
          <a:solidFill>
            <a:srgbClr val="DDDDDD"/>
          </a:solidFill>
          <a:ln w="57150" cmpd="thickThin" algn="ctr">
            <a:solidFill>
              <a:schemeClr val="tx1"/>
            </a:solidFill>
            <a:miter lim="800000"/>
            <a:headEnd/>
            <a:tailEnd/>
          </a:ln>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580"/>
                                        </p:tgtEl>
                                        <p:attrNameLst>
                                          <p:attrName>style.visibility</p:attrName>
                                        </p:attrNameLst>
                                      </p:cBhvr>
                                      <p:to>
                                        <p:strVal val="visible"/>
                                      </p:to>
                                    </p:set>
                                    <p:anim calcmode="lin" valueType="num">
                                      <p:cBhvr additive="base">
                                        <p:cTn id="12" dur="500" fill="hold"/>
                                        <p:tgtEl>
                                          <p:spTgt spid="24580"/>
                                        </p:tgtEl>
                                        <p:attrNameLst>
                                          <p:attrName>ppt_x</p:attrName>
                                        </p:attrNameLst>
                                      </p:cBhvr>
                                      <p:tavLst>
                                        <p:tav tm="0">
                                          <p:val>
                                            <p:strVal val="#ppt_x"/>
                                          </p:val>
                                        </p:tav>
                                        <p:tav tm="100000">
                                          <p:val>
                                            <p:strVal val="#ppt_x"/>
                                          </p:val>
                                        </p:tav>
                                      </p:tavLst>
                                    </p:anim>
                                    <p:anim calcmode="lin" valueType="num">
                                      <p:cBhvr additive="base">
                                        <p:cTn id="13" dur="500" fill="hold"/>
                                        <p:tgtEl>
                                          <p:spTgt spid="2458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0658"/>
                                        </p:tgtEl>
                                        <p:attrNameLst>
                                          <p:attrName>style.visibility</p:attrName>
                                        </p:attrNameLst>
                                      </p:cBhvr>
                                      <p:to>
                                        <p:strVal val="visible"/>
                                      </p:to>
                                    </p:set>
                                    <p:anim calcmode="lin" valueType="num">
                                      <p:cBhvr additive="base">
                                        <p:cTn id="18" dur="500" fill="hold"/>
                                        <p:tgtEl>
                                          <p:spTgt spid="70658"/>
                                        </p:tgtEl>
                                        <p:attrNameLst>
                                          <p:attrName>ppt_x</p:attrName>
                                        </p:attrNameLst>
                                      </p:cBhvr>
                                      <p:tavLst>
                                        <p:tav tm="0">
                                          <p:val>
                                            <p:strVal val="#ppt_x"/>
                                          </p:val>
                                        </p:tav>
                                        <p:tav tm="100000">
                                          <p:val>
                                            <p:strVal val="#ppt_x"/>
                                          </p:val>
                                        </p:tav>
                                      </p:tavLst>
                                    </p:anim>
                                    <p:anim calcmode="lin" valueType="num">
                                      <p:cBhvr additive="base">
                                        <p:cTn id="19" dur="500" fill="hold"/>
                                        <p:tgtEl>
                                          <p:spTgt spid="706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838200" y="0"/>
            <a:ext cx="7772400" cy="1196975"/>
          </a:xfrm>
          <a:solidFill>
            <a:schemeClr val="hlink"/>
          </a:solidFill>
          <a:ln w="57150" cap="flat" algn="ctr">
            <a:solidFill>
              <a:srgbClr val="3366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Telefonía IP</a:t>
            </a:r>
            <a:br>
              <a:rPr lang="es-ES_tradnl" sz="3200" b="1" i="1" smtClean="0">
                <a:solidFill>
                  <a:srgbClr val="800000"/>
                </a:solidFill>
                <a:effectLst>
                  <a:outerShdw blurRad="38100" dist="38100" dir="2700000" algn="tl">
                    <a:srgbClr val="000000"/>
                  </a:outerShdw>
                </a:effectLst>
                <a:latin typeface="Arial" charset="0"/>
              </a:rPr>
            </a:br>
            <a:r>
              <a:rPr lang="es-ES_tradnl" sz="3200" b="1" i="1" smtClean="0">
                <a:solidFill>
                  <a:srgbClr val="800000"/>
                </a:solidFill>
                <a:effectLst>
                  <a:outerShdw blurRad="38100" dist="38100" dir="2700000" algn="tl">
                    <a:srgbClr val="000000"/>
                  </a:outerShdw>
                </a:effectLst>
                <a:latin typeface="Arial" charset="0"/>
              </a:rPr>
              <a:t>Componentes y Características</a:t>
            </a:r>
            <a:endParaRPr lang="es-AR" sz="3200" b="1" i="1" smtClean="0">
              <a:solidFill>
                <a:srgbClr val="800000"/>
              </a:solidFill>
              <a:effectLst>
                <a:outerShdw blurRad="38100" dist="38100" dir="2700000" algn="tl">
                  <a:srgbClr val="000000"/>
                </a:outerShdw>
              </a:effectLst>
              <a:latin typeface="Arial" charset="0"/>
            </a:endParaRPr>
          </a:p>
        </p:txBody>
      </p:sp>
      <p:sp>
        <p:nvSpPr>
          <p:cNvPr id="594947" name="Text Box 3"/>
          <p:cNvSpPr txBox="1">
            <a:spLocks noChangeArrowheads="1"/>
          </p:cNvSpPr>
          <p:nvPr/>
        </p:nvSpPr>
        <p:spPr bwMode="auto">
          <a:xfrm>
            <a:off x="250825" y="1341438"/>
            <a:ext cx="8713788" cy="5456237"/>
          </a:xfrm>
          <a:prstGeom prst="rect">
            <a:avLst/>
          </a:prstGeom>
          <a:solidFill>
            <a:srgbClr val="DDDDDD"/>
          </a:solidFill>
          <a:ln w="57150" cmpd="thickThin" algn="ctr">
            <a:solidFill>
              <a:schemeClr val="tx1"/>
            </a:solidFill>
            <a:miter lim="800000"/>
            <a:headEnd/>
            <a:tailEnd/>
          </a:ln>
          <a:effectLst/>
        </p:spPr>
        <p:txBody>
          <a:bodyPr>
            <a:spAutoFit/>
          </a:bodyPr>
          <a:lstStyle/>
          <a:p>
            <a:pPr lvl="1" algn="l">
              <a:buFontTx/>
              <a:buChar char="•"/>
              <a:defRPr/>
            </a:pPr>
            <a:r>
              <a:rPr lang="es-MX" sz="3600" i="1" dirty="0">
                <a:effectLst>
                  <a:outerShdw blurRad="38100" dist="38100" dir="2700000" algn="tl">
                    <a:srgbClr val="FFFFFF"/>
                  </a:outerShdw>
                </a:effectLst>
                <a:ea typeface="Arial Unicode MS" pitchFamily="34" charset="-128"/>
                <a:cs typeface="Arial Unicode MS" pitchFamily="34" charset="-128"/>
              </a:rPr>
              <a:t> Administrador de Llamadas </a:t>
            </a:r>
          </a:p>
          <a:p>
            <a:pPr lvl="4" algn="l">
              <a:buFontTx/>
              <a:buChar char="•"/>
              <a:defRPr/>
            </a:pPr>
            <a:r>
              <a:rPr lang="es-MX" sz="3600" i="1" dirty="0">
                <a:effectLst>
                  <a:outerShdw blurRad="38100" dist="38100" dir="2700000" algn="tl">
                    <a:srgbClr val="FFFFFF"/>
                  </a:outerShdw>
                </a:effectLst>
                <a:ea typeface="Arial Unicode MS" pitchFamily="34" charset="-128"/>
                <a:cs typeface="Arial Unicode MS" pitchFamily="34" charset="-128"/>
                <a:sym typeface="Wingdings 3" pitchFamily="18" charset="2"/>
              </a:rPr>
              <a:t> </a:t>
            </a:r>
            <a:r>
              <a:rPr lang="en-US" sz="3600" i="1" dirty="0">
                <a:effectLst>
                  <a:outerShdw blurRad="38100" dist="38100" dir="2700000" algn="tl">
                    <a:srgbClr val="FFFFFF"/>
                  </a:outerShdw>
                </a:effectLst>
                <a:ea typeface="Arial Unicode MS" pitchFamily="34" charset="-128"/>
                <a:cs typeface="Arial Unicode MS" pitchFamily="34" charset="-128"/>
              </a:rPr>
              <a:t>Gatekeeper </a:t>
            </a:r>
            <a:r>
              <a:rPr lang="es-MX" sz="3600" i="1" dirty="0">
                <a:effectLst>
                  <a:outerShdw blurRad="38100" dist="38100" dir="2700000" algn="tl">
                    <a:srgbClr val="FFFFFF"/>
                  </a:outerShdw>
                </a:effectLst>
                <a:ea typeface="Arial Unicode MS" pitchFamily="34" charset="-128"/>
                <a:cs typeface="Arial Unicode MS" pitchFamily="34" charset="-128"/>
                <a:sym typeface="Wingdings 3" pitchFamily="18" charset="2"/>
              </a:rPr>
              <a:t> - </a:t>
            </a:r>
            <a:r>
              <a:rPr lang="es-MX" sz="3600" i="1" dirty="0" err="1">
                <a:effectLst>
                  <a:outerShdw blurRad="38100" dist="38100" dir="2700000" algn="tl">
                    <a:srgbClr val="FFFFFF"/>
                  </a:outerShdw>
                </a:effectLst>
                <a:ea typeface="Arial Unicode MS" pitchFamily="34" charset="-128"/>
                <a:cs typeface="Arial Unicode MS" pitchFamily="34" charset="-128"/>
                <a:sym typeface="Wingdings 3" pitchFamily="18" charset="2"/>
              </a:rPr>
              <a:t>Call</a:t>
            </a:r>
            <a:r>
              <a:rPr lang="es-MX" sz="3600" i="1" dirty="0">
                <a:effectLst>
                  <a:outerShdw blurRad="38100" dist="38100" dir="2700000" algn="tl">
                    <a:srgbClr val="FFFFFF"/>
                  </a:outerShdw>
                </a:effectLst>
                <a:ea typeface="Arial Unicode MS" pitchFamily="34" charset="-128"/>
                <a:cs typeface="Arial Unicode MS" pitchFamily="34" charset="-128"/>
                <a:sym typeface="Wingdings 3" pitchFamily="18" charset="2"/>
              </a:rPr>
              <a:t> Manager</a:t>
            </a:r>
            <a:endParaRPr lang="es-MX" sz="3600" i="1" dirty="0">
              <a:effectLst>
                <a:outerShdw blurRad="38100" dist="38100" dir="2700000" algn="tl">
                  <a:srgbClr val="FFFFFF"/>
                </a:outerShdw>
              </a:effectLst>
              <a:ea typeface="Arial Unicode MS" pitchFamily="34" charset="-128"/>
              <a:cs typeface="Arial Unicode MS" pitchFamily="34" charset="-128"/>
            </a:endParaRPr>
          </a:p>
          <a:p>
            <a:pPr lvl="1" algn="l">
              <a:buFontTx/>
              <a:buChar char="•"/>
              <a:defRPr/>
            </a:pPr>
            <a:r>
              <a:rPr lang="es-MX" sz="3600" i="1" dirty="0">
                <a:effectLst>
                  <a:outerShdw blurRad="38100" dist="38100" dir="2700000" algn="tl">
                    <a:srgbClr val="FFFFFF"/>
                  </a:outerShdw>
                </a:effectLst>
                <a:ea typeface="Arial Unicode MS" pitchFamily="34" charset="-128"/>
                <a:cs typeface="Arial Unicode MS" pitchFamily="34" charset="-128"/>
              </a:rPr>
              <a:t>Software de Administración primaria dedicado a las comunicaciones de Voz-IP.</a:t>
            </a:r>
          </a:p>
          <a:p>
            <a:pPr lvl="1" algn="l">
              <a:buFontTx/>
              <a:buChar char="•"/>
              <a:defRPr/>
            </a:pPr>
            <a:r>
              <a:rPr lang="es-MX" sz="3600" i="1" dirty="0">
                <a:effectLst>
                  <a:outerShdw blurRad="38100" dist="38100" dir="2700000" algn="tl">
                    <a:srgbClr val="FFFFFF"/>
                  </a:outerShdw>
                </a:effectLst>
                <a:ea typeface="Arial Unicode MS" pitchFamily="34" charset="-128"/>
                <a:cs typeface="Arial Unicode MS" pitchFamily="34" charset="-128"/>
              </a:rPr>
              <a:t> Se encarga de todo el Procesamiento de Llamadas.</a:t>
            </a:r>
          </a:p>
          <a:p>
            <a:pPr lvl="2" algn="l">
              <a:buFontTx/>
              <a:buChar char="•"/>
              <a:defRPr/>
            </a:pPr>
            <a:r>
              <a:rPr lang="es-MX" i="1" dirty="0">
                <a:effectLst>
                  <a:outerShdw blurRad="38100" dist="38100" dir="2700000" algn="tl">
                    <a:srgbClr val="FFFFFF"/>
                  </a:outerShdw>
                </a:effectLst>
                <a:ea typeface="Arial Unicode MS" pitchFamily="34" charset="-128"/>
                <a:cs typeface="Arial Unicode MS" pitchFamily="34" charset="-128"/>
              </a:rPr>
              <a:t>Configuración de Teléfonos IP , </a:t>
            </a:r>
            <a:r>
              <a:rPr lang="es-MX" i="1" dirty="0" err="1">
                <a:effectLst>
                  <a:outerShdw blurRad="38100" dist="38100" dir="2700000" algn="tl">
                    <a:srgbClr val="FFFFFF"/>
                  </a:outerShdw>
                </a:effectLst>
                <a:ea typeface="Arial Unicode MS" pitchFamily="34" charset="-128"/>
                <a:cs typeface="Arial Unicode MS" pitchFamily="34" charset="-128"/>
              </a:rPr>
              <a:t>SofPhones</a:t>
            </a:r>
            <a:r>
              <a:rPr lang="es-MX" i="1" dirty="0">
                <a:effectLst>
                  <a:outerShdw blurRad="38100" dist="38100" dir="2700000" algn="tl">
                    <a:srgbClr val="FFFFFF"/>
                  </a:outerShdw>
                </a:effectLst>
                <a:ea typeface="Arial Unicode MS" pitchFamily="34" charset="-128"/>
                <a:cs typeface="Arial Unicode MS" pitchFamily="34" charset="-128"/>
              </a:rPr>
              <a:t> , Voz sobre </a:t>
            </a:r>
            <a:r>
              <a:rPr lang="es-MX" i="1" dirty="0" err="1">
                <a:effectLst>
                  <a:outerShdw blurRad="38100" dist="38100" dir="2700000" algn="tl">
                    <a:srgbClr val="FFFFFF"/>
                  </a:outerShdw>
                </a:effectLst>
                <a:ea typeface="Arial Unicode MS" pitchFamily="34" charset="-128"/>
                <a:cs typeface="Arial Unicode MS" pitchFamily="34" charset="-128"/>
              </a:rPr>
              <a:t>Gateways</a:t>
            </a:r>
            <a:r>
              <a:rPr lang="es-MX" i="1" dirty="0">
                <a:effectLst>
                  <a:outerShdw blurRad="38100" dist="38100" dir="2700000" algn="tl">
                    <a:srgbClr val="FFFFFF"/>
                  </a:outerShdw>
                </a:effectLst>
                <a:ea typeface="Arial Unicode MS" pitchFamily="34" charset="-128"/>
                <a:cs typeface="Arial Unicode MS" pitchFamily="34" charset="-128"/>
              </a:rPr>
              <a:t> IP , Software de Aplicación </a:t>
            </a:r>
            <a:endParaRPr lang="es-AR" i="1" dirty="0">
              <a:effectLst>
                <a:outerShdw blurRad="38100" dist="38100" dir="2700000" algn="tl">
                  <a:srgbClr val="FFFFFF"/>
                </a:outerShdw>
              </a:effectLst>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94946"/>
                                        </p:tgtEl>
                                        <p:attrNameLst>
                                          <p:attrName>style.visibility</p:attrName>
                                        </p:attrNameLst>
                                      </p:cBhvr>
                                      <p:to>
                                        <p:strVal val="visible"/>
                                      </p:to>
                                    </p:set>
                                    <p:animEffect transition="in" filter="circle(in)">
                                      <p:cBhvr>
                                        <p:cTn id="7" dur="2000"/>
                                        <p:tgtEl>
                                          <p:spTgt spid="5949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94947"/>
                                        </p:tgtEl>
                                        <p:attrNameLst>
                                          <p:attrName>style.visibility</p:attrName>
                                        </p:attrNameLst>
                                      </p:cBhvr>
                                      <p:to>
                                        <p:strVal val="visible"/>
                                      </p:to>
                                    </p:set>
                                    <p:animEffect transition="in" filter="circle(in)">
                                      <p:cBhvr>
                                        <p:cTn id="12" dur="2000"/>
                                        <p:tgtEl>
                                          <p:spTgt spid="594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6" grpId="0" animBg="1"/>
      <p:bldP spid="5949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a:xfrm>
            <a:off x="838200" y="188913"/>
            <a:ext cx="7772400" cy="1223962"/>
          </a:xfrm>
          <a:solidFill>
            <a:schemeClr val="hlink"/>
          </a:solidFill>
          <a:ln w="57150" cap="flat" algn="ctr">
            <a:solidFill>
              <a:srgbClr val="3366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Telefonía IP</a:t>
            </a:r>
            <a:br>
              <a:rPr lang="es-ES_tradnl" sz="3200" b="1" i="1" smtClean="0">
                <a:solidFill>
                  <a:srgbClr val="800000"/>
                </a:solidFill>
                <a:effectLst>
                  <a:outerShdw blurRad="38100" dist="38100" dir="2700000" algn="tl">
                    <a:srgbClr val="000000"/>
                  </a:outerShdw>
                </a:effectLst>
                <a:latin typeface="Arial" charset="0"/>
              </a:rPr>
            </a:br>
            <a:r>
              <a:rPr lang="es-ES_tradnl" sz="3200" b="1" i="1" smtClean="0">
                <a:solidFill>
                  <a:srgbClr val="800000"/>
                </a:solidFill>
                <a:effectLst>
                  <a:outerShdw blurRad="38100" dist="38100" dir="2700000" algn="tl">
                    <a:srgbClr val="000000"/>
                  </a:outerShdw>
                </a:effectLst>
                <a:latin typeface="Arial" charset="0"/>
              </a:rPr>
              <a:t>Componentes y Características</a:t>
            </a:r>
            <a:endParaRPr lang="es-AR" sz="3200" b="1" i="1" smtClean="0">
              <a:solidFill>
                <a:srgbClr val="800000"/>
              </a:solidFill>
              <a:effectLst>
                <a:outerShdw blurRad="38100" dist="38100" dir="2700000" algn="tl">
                  <a:srgbClr val="000000"/>
                </a:outerShdw>
              </a:effectLst>
              <a:latin typeface="Arial" charset="0"/>
            </a:endParaRPr>
          </a:p>
        </p:txBody>
      </p:sp>
      <p:sp>
        <p:nvSpPr>
          <p:cNvPr id="598019" name="Text Box 3"/>
          <p:cNvSpPr txBox="1">
            <a:spLocks noChangeArrowheads="1"/>
          </p:cNvSpPr>
          <p:nvPr/>
        </p:nvSpPr>
        <p:spPr bwMode="auto">
          <a:xfrm>
            <a:off x="0" y="1556792"/>
            <a:ext cx="9147398" cy="5084762"/>
          </a:xfrm>
          <a:prstGeom prst="rect">
            <a:avLst/>
          </a:prstGeom>
          <a:solidFill>
            <a:srgbClr val="DDDDDD"/>
          </a:solidFill>
          <a:ln w="57150" cmpd="thickThin" algn="ctr">
            <a:solidFill>
              <a:schemeClr val="tx1"/>
            </a:solidFill>
            <a:miter lim="800000"/>
            <a:headEnd/>
            <a:tailEnd/>
          </a:ln>
          <a:effectLst/>
        </p:spPr>
        <p:txBody>
          <a:bodyPr wrap="square">
            <a:spAutoFit/>
          </a:bodyPr>
          <a:lstStyle/>
          <a:p>
            <a:pPr lvl="1" algn="l">
              <a:buFontTx/>
              <a:buChar char="•"/>
              <a:defRPr/>
            </a:pPr>
            <a:r>
              <a:rPr lang="es-MX" sz="3600" i="1" dirty="0">
                <a:effectLst>
                  <a:outerShdw blurRad="38100" dist="38100" dir="2700000" algn="tl">
                    <a:srgbClr val="FFFFFF"/>
                  </a:outerShdw>
                </a:effectLst>
                <a:ea typeface="Arial Unicode MS" pitchFamily="34" charset="-128"/>
                <a:cs typeface="Arial Unicode MS" pitchFamily="34" charset="-128"/>
              </a:rPr>
              <a:t> </a:t>
            </a:r>
            <a:r>
              <a:rPr lang="es-MX" sz="3600" i="1" dirty="0" err="1">
                <a:effectLst>
                  <a:outerShdw blurRad="38100" dist="38100" dir="2700000" algn="tl">
                    <a:srgbClr val="FFFFFF"/>
                  </a:outerShdw>
                </a:effectLst>
                <a:ea typeface="Arial Unicode MS" pitchFamily="34" charset="-128"/>
                <a:cs typeface="Arial Unicode MS" pitchFamily="34" charset="-128"/>
              </a:rPr>
              <a:t>Call</a:t>
            </a:r>
            <a:r>
              <a:rPr lang="es-MX" sz="3600" i="1" dirty="0">
                <a:effectLst>
                  <a:outerShdw blurRad="38100" dist="38100" dir="2700000" algn="tl">
                    <a:srgbClr val="FFFFFF"/>
                  </a:outerShdw>
                </a:effectLst>
                <a:ea typeface="Arial Unicode MS" pitchFamily="34" charset="-128"/>
                <a:cs typeface="Arial Unicode MS" pitchFamily="34" charset="-128"/>
                <a:sym typeface="Wingdings 3" pitchFamily="18" charset="2"/>
              </a:rPr>
              <a:t> Manager  Funciones</a:t>
            </a:r>
            <a:endParaRPr lang="es-MX" sz="3600" i="1" dirty="0">
              <a:effectLst>
                <a:outerShdw blurRad="38100" dist="38100" dir="2700000" algn="tl">
                  <a:srgbClr val="FFFFFF"/>
                </a:outerShdw>
              </a:effectLst>
              <a:ea typeface="Arial Unicode MS" pitchFamily="34" charset="-128"/>
              <a:cs typeface="Arial Unicode MS" pitchFamily="34" charset="-128"/>
            </a:endParaRPr>
          </a:p>
          <a:p>
            <a:pPr lvl="2" algn="l">
              <a:buFontTx/>
              <a:buChar char="•"/>
              <a:defRPr/>
            </a:pPr>
            <a:r>
              <a:rPr lang="es-MX" i="1" dirty="0">
                <a:effectLst>
                  <a:outerShdw blurRad="38100" dist="38100" dir="2700000" algn="tl">
                    <a:srgbClr val="FFFFFF"/>
                  </a:outerShdw>
                </a:effectLst>
                <a:ea typeface="Arial Unicode MS" pitchFamily="34" charset="-128"/>
                <a:cs typeface="Arial Unicode MS" pitchFamily="34" charset="-128"/>
              </a:rPr>
              <a:t>Procesamiento de Llamada</a:t>
            </a:r>
          </a:p>
          <a:p>
            <a:pPr lvl="2" algn="l">
              <a:buFontTx/>
              <a:buChar char="•"/>
              <a:defRPr/>
            </a:pPr>
            <a:r>
              <a:rPr lang="es-MX" i="1" dirty="0">
                <a:effectLst>
                  <a:outerShdw blurRad="38100" dist="38100" dir="2700000" algn="tl">
                    <a:srgbClr val="FFFFFF"/>
                  </a:outerShdw>
                </a:effectLst>
                <a:ea typeface="Arial Unicode MS" pitchFamily="34" charset="-128"/>
                <a:cs typeface="Arial Unicode MS" pitchFamily="34" charset="-128"/>
              </a:rPr>
              <a:t>Señalización</a:t>
            </a:r>
          </a:p>
          <a:p>
            <a:pPr lvl="2" algn="l">
              <a:buFontTx/>
              <a:buChar char="•"/>
              <a:defRPr/>
            </a:pPr>
            <a:r>
              <a:rPr lang="es-MX" i="1" dirty="0">
                <a:effectLst>
                  <a:outerShdw blurRad="38100" dist="38100" dir="2700000" algn="tl">
                    <a:srgbClr val="FFFFFF"/>
                  </a:outerShdw>
                </a:effectLst>
                <a:ea typeface="Arial Unicode MS" pitchFamily="34" charset="-128"/>
                <a:cs typeface="Arial Unicode MS" pitchFamily="34" charset="-128"/>
              </a:rPr>
              <a:t>Control de Llamada</a:t>
            </a:r>
          </a:p>
          <a:p>
            <a:pPr lvl="2" algn="l">
              <a:buFontTx/>
              <a:buChar char="•"/>
              <a:defRPr/>
            </a:pPr>
            <a:r>
              <a:rPr lang="es-MX" i="1" dirty="0">
                <a:effectLst>
                  <a:outerShdw blurRad="38100" dist="38100" dir="2700000" algn="tl">
                    <a:srgbClr val="FFFFFF"/>
                  </a:outerShdw>
                </a:effectLst>
                <a:ea typeface="Arial Unicode MS" pitchFamily="34" charset="-128"/>
                <a:cs typeface="Arial Unicode MS" pitchFamily="34" charset="-128"/>
              </a:rPr>
              <a:t>Control de Medio (Compresión/Descompresión)</a:t>
            </a:r>
          </a:p>
          <a:p>
            <a:pPr lvl="2" algn="l">
              <a:buFontTx/>
              <a:buChar char="•"/>
              <a:defRPr/>
            </a:pPr>
            <a:r>
              <a:rPr lang="es-MX" i="1" dirty="0">
                <a:effectLst>
                  <a:outerShdw blurRad="38100" dist="38100" dir="2700000" algn="tl">
                    <a:srgbClr val="FFFFFF"/>
                  </a:outerShdw>
                </a:effectLst>
                <a:ea typeface="Arial Unicode MS" pitchFamily="34" charset="-128"/>
                <a:cs typeface="Arial Unicode MS" pitchFamily="34" charset="-128"/>
              </a:rPr>
              <a:t>Programación de Interfaces a </a:t>
            </a:r>
            <a:r>
              <a:rPr lang="es-MX" i="1" dirty="0" err="1">
                <a:effectLst>
                  <a:outerShdw blurRad="38100" dist="38100" dir="2700000" algn="tl">
                    <a:srgbClr val="FFFFFF"/>
                  </a:outerShdw>
                </a:effectLst>
                <a:ea typeface="Arial Unicode MS" pitchFamily="34" charset="-128"/>
                <a:cs typeface="Arial Unicode MS" pitchFamily="34" charset="-128"/>
              </a:rPr>
              <a:t>traves</a:t>
            </a:r>
            <a:r>
              <a:rPr lang="es-MX" i="1" dirty="0">
                <a:effectLst>
                  <a:outerShdw blurRad="38100" dist="38100" dir="2700000" algn="tl">
                    <a:srgbClr val="FFFFFF"/>
                  </a:outerShdw>
                </a:effectLst>
                <a:ea typeface="Arial Unicode MS" pitchFamily="34" charset="-128"/>
                <a:cs typeface="Arial Unicode MS" pitchFamily="34" charset="-128"/>
              </a:rPr>
              <a:t> de aplicaciones abiertas</a:t>
            </a:r>
          </a:p>
          <a:p>
            <a:pPr lvl="2" algn="l">
              <a:buFontTx/>
              <a:buChar char="•"/>
              <a:defRPr/>
            </a:pPr>
            <a:r>
              <a:rPr lang="es-MX" i="1" dirty="0">
                <a:effectLst>
                  <a:outerShdw blurRad="38100" dist="38100" dir="2700000" algn="tl">
                    <a:srgbClr val="FFFFFF"/>
                  </a:outerShdw>
                </a:effectLst>
                <a:ea typeface="Arial Unicode MS" pitchFamily="34" charset="-128"/>
                <a:cs typeface="Arial Unicode MS" pitchFamily="34" charset="-128"/>
              </a:rPr>
              <a:t>Configuración a través de Web Browser (Web Server )</a:t>
            </a:r>
            <a:endParaRPr lang="es-AR" i="1" dirty="0">
              <a:effectLst>
                <a:outerShdw blurRad="38100" dist="38100" dir="2700000" algn="tl">
                  <a:srgbClr val="FFFFFF"/>
                </a:outerShdw>
              </a:effectLst>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98018"/>
                                        </p:tgtEl>
                                        <p:attrNameLst>
                                          <p:attrName>style.visibility</p:attrName>
                                        </p:attrNameLst>
                                      </p:cBhvr>
                                      <p:to>
                                        <p:strVal val="visible"/>
                                      </p:to>
                                    </p:set>
                                    <p:anim calcmode="lin" valueType="num">
                                      <p:cBhvr>
                                        <p:cTn id="7" dur="500" fill="hold"/>
                                        <p:tgtEl>
                                          <p:spTgt spid="598018"/>
                                        </p:tgtEl>
                                        <p:attrNameLst>
                                          <p:attrName>ppt_w</p:attrName>
                                        </p:attrNameLst>
                                      </p:cBhvr>
                                      <p:tavLst>
                                        <p:tav tm="0">
                                          <p:val>
                                            <p:fltVal val="0"/>
                                          </p:val>
                                        </p:tav>
                                        <p:tav tm="100000">
                                          <p:val>
                                            <p:strVal val="#ppt_w"/>
                                          </p:val>
                                        </p:tav>
                                      </p:tavLst>
                                    </p:anim>
                                    <p:anim calcmode="lin" valueType="num">
                                      <p:cBhvr>
                                        <p:cTn id="8" dur="500" fill="hold"/>
                                        <p:tgtEl>
                                          <p:spTgt spid="598018"/>
                                        </p:tgtEl>
                                        <p:attrNameLst>
                                          <p:attrName>ppt_h</p:attrName>
                                        </p:attrNameLst>
                                      </p:cBhvr>
                                      <p:tavLst>
                                        <p:tav tm="0">
                                          <p:val>
                                            <p:fltVal val="0"/>
                                          </p:val>
                                        </p:tav>
                                        <p:tav tm="100000">
                                          <p:val>
                                            <p:strVal val="#ppt_h"/>
                                          </p:val>
                                        </p:tav>
                                      </p:tavLst>
                                    </p:anim>
                                    <p:animEffect transition="in" filter="fade">
                                      <p:cBhvr>
                                        <p:cTn id="9" dur="500"/>
                                        <p:tgtEl>
                                          <p:spTgt spid="59801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98019"/>
                                        </p:tgtEl>
                                        <p:attrNameLst>
                                          <p:attrName>style.visibility</p:attrName>
                                        </p:attrNameLst>
                                      </p:cBhvr>
                                      <p:to>
                                        <p:strVal val="visible"/>
                                      </p:to>
                                    </p:set>
                                    <p:animEffect transition="in" filter="wipe(down)">
                                      <p:cBhvr>
                                        <p:cTn id="14" dur="500"/>
                                        <p:tgtEl>
                                          <p:spTgt spid="598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8" grpId="0" animBg="1"/>
      <p:bldP spid="5980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838200" y="0"/>
            <a:ext cx="7772400" cy="1052513"/>
          </a:xfrm>
          <a:solidFill>
            <a:schemeClr val="hlink"/>
          </a:solidFill>
          <a:ln w="57150" cap="flat" algn="ctr">
            <a:solidFill>
              <a:srgbClr val="3366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Telefonía IP</a:t>
            </a:r>
            <a:br>
              <a:rPr lang="es-ES_tradnl" sz="3200" b="1" i="1" smtClean="0">
                <a:solidFill>
                  <a:srgbClr val="800000"/>
                </a:solidFill>
                <a:effectLst>
                  <a:outerShdw blurRad="38100" dist="38100" dir="2700000" algn="tl">
                    <a:srgbClr val="000000"/>
                  </a:outerShdw>
                </a:effectLst>
                <a:latin typeface="Arial" charset="0"/>
              </a:rPr>
            </a:br>
            <a:r>
              <a:rPr lang="es-ES_tradnl" sz="3200" b="1" i="1" smtClean="0">
                <a:solidFill>
                  <a:srgbClr val="800000"/>
                </a:solidFill>
                <a:effectLst>
                  <a:outerShdw blurRad="38100" dist="38100" dir="2700000" algn="tl">
                    <a:srgbClr val="000000"/>
                  </a:outerShdw>
                </a:effectLst>
                <a:latin typeface="Arial" charset="0"/>
              </a:rPr>
              <a:t>Componentes y Características</a:t>
            </a:r>
            <a:endParaRPr lang="es-AR" sz="3200" b="1" i="1" smtClean="0">
              <a:solidFill>
                <a:srgbClr val="800000"/>
              </a:solidFill>
              <a:effectLst>
                <a:outerShdw blurRad="38100" dist="38100" dir="2700000" algn="tl">
                  <a:srgbClr val="000000"/>
                </a:outerShdw>
              </a:effectLst>
              <a:latin typeface="Arial" charset="0"/>
            </a:endParaRPr>
          </a:p>
        </p:txBody>
      </p:sp>
      <p:sp>
        <p:nvSpPr>
          <p:cNvPr id="593923" name="Text Box 3"/>
          <p:cNvSpPr txBox="1">
            <a:spLocks noChangeArrowheads="1"/>
          </p:cNvSpPr>
          <p:nvPr/>
        </p:nvSpPr>
        <p:spPr bwMode="auto">
          <a:xfrm>
            <a:off x="250825" y="1143000"/>
            <a:ext cx="8713788" cy="5146675"/>
          </a:xfrm>
          <a:prstGeom prst="rect">
            <a:avLst/>
          </a:prstGeom>
          <a:solidFill>
            <a:srgbClr val="DDDDDD"/>
          </a:solidFill>
          <a:ln w="57150" cmpd="thickThin" algn="ctr">
            <a:solidFill>
              <a:schemeClr val="tx1"/>
            </a:solidFill>
            <a:miter lim="800000"/>
            <a:headEnd/>
            <a:tailEnd/>
          </a:ln>
          <a:effectLst/>
        </p:spPr>
        <p:txBody>
          <a:bodyPr>
            <a:spAutoFit/>
          </a:bodyPr>
          <a:lstStyle/>
          <a:p>
            <a:pPr lvl="1" algn="l">
              <a:buFontTx/>
              <a:buChar char="•"/>
              <a:defRPr/>
            </a:pPr>
            <a:r>
              <a:rPr lang="es-MX" sz="3600" i="1" dirty="0">
                <a:effectLst>
                  <a:outerShdw blurRad="38100" dist="38100" dir="2700000" algn="tl">
                    <a:srgbClr val="FFFFFF"/>
                  </a:outerShdw>
                </a:effectLst>
                <a:ea typeface="Arial Unicode MS" pitchFamily="34" charset="-128"/>
                <a:cs typeface="Arial Unicode MS" pitchFamily="34" charset="-128"/>
              </a:rPr>
              <a:t> </a:t>
            </a:r>
            <a:r>
              <a:rPr lang="es-MX" sz="3600" i="1" dirty="0" err="1">
                <a:effectLst>
                  <a:outerShdw blurRad="38100" dist="38100" dir="2700000" algn="tl">
                    <a:srgbClr val="FFFFFF"/>
                  </a:outerShdw>
                </a:effectLst>
                <a:ea typeface="Arial Unicode MS" pitchFamily="34" charset="-128"/>
                <a:cs typeface="Arial Unicode MS" pitchFamily="34" charset="-128"/>
              </a:rPr>
              <a:t>Call</a:t>
            </a:r>
            <a:r>
              <a:rPr lang="es-MX" sz="3600" i="1" dirty="0">
                <a:effectLst>
                  <a:outerShdw blurRad="38100" dist="38100" dir="2700000" algn="tl">
                    <a:srgbClr val="FFFFFF"/>
                  </a:outerShdw>
                </a:effectLst>
                <a:ea typeface="Arial Unicode MS" pitchFamily="34" charset="-128"/>
                <a:cs typeface="Arial Unicode MS" pitchFamily="34" charset="-128"/>
              </a:rPr>
              <a:t> Manager permite implementar los siguientes servicios :</a:t>
            </a:r>
          </a:p>
          <a:p>
            <a:pPr lvl="2" algn="l">
              <a:buFontTx/>
              <a:buChar char="•"/>
              <a:defRPr/>
            </a:pPr>
            <a:r>
              <a:rPr lang="es-MX" i="1" dirty="0">
                <a:effectLst>
                  <a:outerShdw blurRad="38100" dist="38100" dir="2700000" algn="tl">
                    <a:srgbClr val="FFFFFF"/>
                  </a:outerShdw>
                </a:effectLst>
                <a:ea typeface="Arial Unicode MS" pitchFamily="34" charset="-128"/>
                <a:cs typeface="Arial Unicode MS" pitchFamily="34" charset="-128"/>
              </a:rPr>
              <a:t>Mensajes de Voz (</a:t>
            </a:r>
            <a:r>
              <a:rPr lang="es-MX" i="1" dirty="0" err="1">
                <a:effectLst>
                  <a:outerShdw blurRad="38100" dist="38100" dir="2700000" algn="tl">
                    <a:srgbClr val="FFFFFF"/>
                  </a:outerShdw>
                </a:effectLst>
                <a:ea typeface="Arial Unicode MS" pitchFamily="34" charset="-128"/>
                <a:cs typeface="Arial Unicode MS" pitchFamily="34" charset="-128"/>
              </a:rPr>
              <a:t>Direccionable</a:t>
            </a:r>
            <a:r>
              <a:rPr lang="es-MX" i="1" dirty="0">
                <a:effectLst>
                  <a:outerShdw blurRad="38100" dist="38100" dir="2700000" algn="tl">
                    <a:srgbClr val="FFFFFF"/>
                  </a:outerShdw>
                </a:effectLst>
                <a:ea typeface="Arial Unicode MS" pitchFamily="34" charset="-128"/>
                <a:cs typeface="Arial Unicode MS" pitchFamily="34" charset="-128"/>
              </a:rPr>
              <a:t>)</a:t>
            </a:r>
          </a:p>
          <a:p>
            <a:pPr lvl="2" algn="l">
              <a:buFontTx/>
              <a:buChar char="•"/>
              <a:defRPr/>
            </a:pPr>
            <a:r>
              <a:rPr lang="es-MX" i="1" dirty="0" err="1">
                <a:effectLst>
                  <a:outerShdw blurRad="38100" dist="38100" dir="2700000" algn="tl">
                    <a:srgbClr val="FFFFFF"/>
                  </a:outerShdw>
                </a:effectLst>
                <a:ea typeface="Arial Unicode MS" pitchFamily="34" charset="-128"/>
                <a:cs typeface="Arial Unicode MS" pitchFamily="34" charset="-128"/>
              </a:rPr>
              <a:t>SoftPhone</a:t>
            </a:r>
            <a:r>
              <a:rPr lang="es-MX" i="1" dirty="0">
                <a:effectLst>
                  <a:outerShdw blurRad="38100" dist="38100" dir="2700000" algn="tl">
                    <a:srgbClr val="FFFFFF"/>
                  </a:outerShdw>
                </a:effectLst>
                <a:ea typeface="Arial Unicode MS" pitchFamily="34" charset="-128"/>
                <a:cs typeface="Arial Unicode MS" pitchFamily="34" charset="-128"/>
              </a:rPr>
              <a:t> o TE en PC.</a:t>
            </a:r>
          </a:p>
          <a:p>
            <a:pPr lvl="2" algn="l">
              <a:buFontTx/>
              <a:buChar char="•"/>
              <a:defRPr/>
            </a:pPr>
            <a:r>
              <a:rPr lang="es-MX" i="1" dirty="0">
                <a:effectLst>
                  <a:outerShdw blurRad="38100" dist="38100" dir="2700000" algn="tl">
                    <a:srgbClr val="FFFFFF"/>
                  </a:outerShdw>
                </a:effectLst>
                <a:ea typeface="Arial Unicode MS" pitchFamily="34" charset="-128"/>
                <a:cs typeface="Arial Unicode MS" pitchFamily="34" charset="-128"/>
              </a:rPr>
              <a:t>Conferencia</a:t>
            </a:r>
          </a:p>
          <a:p>
            <a:pPr lvl="2" algn="l">
              <a:buFontTx/>
              <a:buChar char="•"/>
              <a:defRPr/>
            </a:pPr>
            <a:r>
              <a:rPr lang="es-MX" i="1" dirty="0">
                <a:effectLst>
                  <a:outerShdw blurRad="38100" dist="38100" dir="2700000" algn="tl">
                    <a:srgbClr val="FFFFFF"/>
                  </a:outerShdw>
                </a:effectLst>
                <a:ea typeface="Arial Unicode MS" pitchFamily="34" charset="-128"/>
                <a:cs typeface="Arial Unicode MS" pitchFamily="34" charset="-128"/>
              </a:rPr>
              <a:t>Comandos de Consola</a:t>
            </a:r>
          </a:p>
          <a:p>
            <a:pPr lvl="2" algn="l">
              <a:buFontTx/>
              <a:buChar char="•"/>
              <a:defRPr/>
            </a:pPr>
            <a:r>
              <a:rPr lang="es-MX" i="1" dirty="0">
                <a:effectLst>
                  <a:outerShdw blurRad="38100" dist="38100" dir="2700000" algn="tl">
                    <a:srgbClr val="FFFFFF"/>
                  </a:outerShdw>
                </a:effectLst>
                <a:ea typeface="Arial Unicode MS" pitchFamily="34" charset="-128"/>
                <a:cs typeface="Arial Unicode MS" pitchFamily="34" charset="-128"/>
              </a:rPr>
              <a:t>Otras Funciones Suplementarias :</a:t>
            </a:r>
          </a:p>
          <a:p>
            <a:pPr lvl="3" algn="l">
              <a:buFontTx/>
              <a:buChar char="•"/>
              <a:defRPr/>
            </a:pPr>
            <a:r>
              <a:rPr lang="es-MX" i="1" dirty="0">
                <a:effectLst>
                  <a:outerShdw blurRad="38100" dist="38100" dir="2700000" algn="tl">
                    <a:srgbClr val="FFFFFF"/>
                  </a:outerShdw>
                </a:effectLst>
                <a:ea typeface="Arial Unicode MS" pitchFamily="34" charset="-128"/>
                <a:cs typeface="Arial Unicode MS" pitchFamily="34" charset="-128"/>
              </a:rPr>
              <a:t>Reconfiguración de Internos </a:t>
            </a:r>
          </a:p>
          <a:p>
            <a:pPr lvl="3" algn="l">
              <a:buFontTx/>
              <a:buChar char="•"/>
              <a:defRPr/>
            </a:pPr>
            <a:r>
              <a:rPr lang="es-MX" i="1" dirty="0" err="1">
                <a:effectLst>
                  <a:outerShdw blurRad="38100" dist="38100" dir="2700000" algn="tl">
                    <a:srgbClr val="FFFFFF"/>
                  </a:outerShdw>
                </a:effectLst>
                <a:ea typeface="Arial Unicode MS" pitchFamily="34" charset="-128"/>
                <a:cs typeface="Arial Unicode MS" pitchFamily="34" charset="-128"/>
              </a:rPr>
              <a:t>Forwardeo</a:t>
            </a:r>
            <a:r>
              <a:rPr lang="es-MX" i="1" dirty="0">
                <a:effectLst>
                  <a:outerShdw blurRad="38100" dist="38100" dir="2700000" algn="tl">
                    <a:srgbClr val="FFFFFF"/>
                  </a:outerShdw>
                </a:effectLst>
                <a:ea typeface="Arial Unicode MS" pitchFamily="34" charset="-128"/>
                <a:cs typeface="Arial Unicode MS" pitchFamily="34" charset="-128"/>
              </a:rPr>
              <a:t> etc.</a:t>
            </a:r>
          </a:p>
          <a:p>
            <a:pPr lvl="2" algn="l">
              <a:buFontTx/>
              <a:buChar char="•"/>
              <a:defRPr/>
            </a:pPr>
            <a:r>
              <a:rPr lang="es-MX" i="1" dirty="0">
                <a:effectLst>
                  <a:outerShdw blurRad="38100" dist="38100" dir="2700000" algn="tl">
                    <a:srgbClr val="FFFFFF"/>
                  </a:outerShdw>
                </a:effectLst>
                <a:ea typeface="Arial Unicode MS" pitchFamily="34" charset="-128"/>
                <a:cs typeface="Arial Unicode MS" pitchFamily="34" charset="-128"/>
              </a:rPr>
              <a:t>Gestión de Ancho de Banda</a:t>
            </a:r>
            <a:endParaRPr lang="es-AR" sz="3600" i="1" dirty="0">
              <a:effectLst>
                <a:outerShdw blurRad="38100" dist="38100" dir="2700000" algn="tl">
                  <a:srgbClr val="FFFFFF"/>
                </a:outerShdw>
              </a:effectLst>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grpId="0" nodeType="clickEffect">
                                  <p:stCondLst>
                                    <p:cond delay="0"/>
                                  </p:stCondLst>
                                  <p:childTnLst>
                                    <p:set>
                                      <p:cBhvr>
                                        <p:cTn id="10" dur="1" fill="hold">
                                          <p:stCondLst>
                                            <p:cond delay="0"/>
                                          </p:stCondLst>
                                        </p:cTn>
                                        <p:tgtEl>
                                          <p:spTgt spid="593923"/>
                                        </p:tgtEl>
                                        <p:attrNameLst>
                                          <p:attrName>style.visibility</p:attrName>
                                        </p:attrNameLst>
                                      </p:cBhvr>
                                      <p:to>
                                        <p:strVal val="visible"/>
                                      </p:to>
                                    </p:set>
                                    <p:animEffect transition="in" filter="fade">
                                      <p:cBhvr>
                                        <p:cTn id="11" dur="2000"/>
                                        <p:tgtEl>
                                          <p:spTgt spid="593923"/>
                                        </p:tgtEl>
                                      </p:cBhvr>
                                    </p:animEffect>
                                    <p:anim calcmode="lin" valueType="num">
                                      <p:cBhvr>
                                        <p:cTn id="12" dur="2000" fill="hold"/>
                                        <p:tgtEl>
                                          <p:spTgt spid="593923"/>
                                        </p:tgtEl>
                                        <p:attrNameLst>
                                          <p:attrName>ppt_w</p:attrName>
                                        </p:attrNameLst>
                                      </p:cBhvr>
                                      <p:tavLst>
                                        <p:tav tm="0" fmla="#ppt_w*sin(2.5*pi*$)">
                                          <p:val>
                                            <p:fltVal val="0"/>
                                          </p:val>
                                        </p:tav>
                                        <p:tav tm="100000">
                                          <p:val>
                                            <p:fltVal val="1"/>
                                          </p:val>
                                        </p:tav>
                                      </p:tavLst>
                                    </p:anim>
                                    <p:anim calcmode="lin" valueType="num">
                                      <p:cBhvr>
                                        <p:cTn id="13" dur="2000" fill="hold"/>
                                        <p:tgtEl>
                                          <p:spTgt spid="5939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2" grpId="0" animBg="1"/>
      <p:bldP spid="5939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body" idx="1"/>
          </p:nvPr>
        </p:nvSpPr>
        <p:spPr>
          <a:xfrm>
            <a:off x="250825" y="2492375"/>
            <a:ext cx="8534400" cy="3514725"/>
          </a:xfrm>
          <a:solidFill>
            <a:srgbClr val="DDDDDD"/>
          </a:solidFill>
          <a:ln w="76200">
            <a:solidFill>
              <a:schemeClr val="accent2"/>
            </a:solidFill>
          </a:ln>
        </p:spPr>
        <p:txBody>
          <a:bodyPr/>
          <a:lstStyle/>
          <a:p>
            <a:pPr lvl="1" algn="just">
              <a:buFontTx/>
              <a:buNone/>
              <a:defRPr/>
            </a:pPr>
            <a:r>
              <a:rPr lang="es-MX" sz="4000" b="1" i="1"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rPr>
              <a:t>Es una Tecnología que permite la transmisión de la voz a través de redes IP en forma de paquetes de datos.</a:t>
            </a:r>
            <a:endParaRPr lang="es-ES" sz="4000" b="1" i="1"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endParaRPr>
          </a:p>
        </p:txBody>
      </p:sp>
      <p:sp>
        <p:nvSpPr>
          <p:cNvPr id="665603" name="Rectangle 3"/>
          <p:cNvSpPr>
            <a:spLocks noGrp="1" noChangeArrowheads="1"/>
          </p:cNvSpPr>
          <p:nvPr>
            <p:ph type="title"/>
          </p:nvPr>
        </p:nvSpPr>
        <p:spPr>
          <a:xfrm>
            <a:off x="611188" y="476250"/>
            <a:ext cx="7993062" cy="1584325"/>
          </a:xfrm>
          <a:solidFill>
            <a:schemeClr val="hlink"/>
          </a:solidFill>
          <a:ln w="57150">
            <a:solidFill>
              <a:srgbClr val="3366FF"/>
            </a:solidFill>
          </a:ln>
        </p:spPr>
        <p:txBody>
          <a:bodyPr/>
          <a:lstStyle/>
          <a:p>
            <a:pPr>
              <a:defRPr/>
            </a:pPr>
            <a:r>
              <a:rPr lang="es-MX" sz="5400" b="1" i="1" smtClean="0">
                <a:solidFill>
                  <a:srgbClr val="800000"/>
                </a:solidFill>
                <a:effectLst>
                  <a:outerShdw blurRad="38100" dist="38100" dir="2700000" algn="tl">
                    <a:srgbClr val="000000"/>
                  </a:outerShdw>
                </a:effectLst>
                <a:latin typeface="Arial" charset="0"/>
              </a:rPr>
              <a:t>VoIP </a:t>
            </a:r>
            <a:r>
              <a:rPr lang="es-MX" sz="2800" b="1" i="1" smtClean="0">
                <a:solidFill>
                  <a:srgbClr val="800000"/>
                </a:solidFill>
                <a:effectLst>
                  <a:outerShdw blurRad="38100" dist="38100" dir="2700000" algn="tl">
                    <a:srgbClr val="000000"/>
                  </a:outerShdw>
                </a:effectLst>
                <a:latin typeface="Arial" charset="0"/>
              </a:rPr>
              <a:t>(Voice over Internet Protocol - 		Voz sobre Protocolo de Internet)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838200" y="188913"/>
            <a:ext cx="7772400" cy="1079500"/>
          </a:xfrm>
          <a:solidFill>
            <a:schemeClr val="hlink"/>
          </a:solidFill>
          <a:ln w="57150" cap="flat" algn="ctr">
            <a:solidFill>
              <a:srgbClr val="3366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Telefonía IP</a:t>
            </a:r>
            <a:br>
              <a:rPr lang="es-ES_tradnl" sz="3200" b="1" i="1" smtClean="0">
                <a:solidFill>
                  <a:srgbClr val="800000"/>
                </a:solidFill>
                <a:effectLst>
                  <a:outerShdw blurRad="38100" dist="38100" dir="2700000" algn="tl">
                    <a:srgbClr val="000000"/>
                  </a:outerShdw>
                </a:effectLst>
                <a:latin typeface="Arial" charset="0"/>
              </a:rPr>
            </a:br>
            <a:r>
              <a:rPr lang="es-ES_tradnl" sz="3200" b="1" i="1" smtClean="0">
                <a:solidFill>
                  <a:srgbClr val="800000"/>
                </a:solidFill>
                <a:effectLst>
                  <a:outerShdw blurRad="38100" dist="38100" dir="2700000" algn="tl">
                    <a:srgbClr val="000000"/>
                  </a:outerShdw>
                </a:effectLst>
                <a:latin typeface="Arial" charset="0"/>
              </a:rPr>
              <a:t>Componentes y Características</a:t>
            </a:r>
            <a:endParaRPr lang="es-AR" sz="3200" b="1" i="1" smtClean="0">
              <a:solidFill>
                <a:srgbClr val="800000"/>
              </a:solidFill>
              <a:effectLst>
                <a:outerShdw blurRad="38100" dist="38100" dir="2700000" algn="tl">
                  <a:srgbClr val="000000"/>
                </a:outerShdw>
              </a:effectLst>
              <a:latin typeface="Arial" charset="0"/>
            </a:endParaRPr>
          </a:p>
        </p:txBody>
      </p:sp>
      <p:sp>
        <p:nvSpPr>
          <p:cNvPr id="599043" name="Text Box 3"/>
          <p:cNvSpPr txBox="1">
            <a:spLocks noChangeArrowheads="1"/>
          </p:cNvSpPr>
          <p:nvPr/>
        </p:nvSpPr>
        <p:spPr bwMode="auto">
          <a:xfrm>
            <a:off x="250825" y="1484313"/>
            <a:ext cx="8893175" cy="5270500"/>
          </a:xfrm>
          <a:prstGeom prst="rect">
            <a:avLst/>
          </a:prstGeom>
          <a:solidFill>
            <a:srgbClr val="DDDDDD"/>
          </a:solidFill>
          <a:ln w="57150" cmpd="thickThin" algn="ctr">
            <a:solidFill>
              <a:schemeClr val="tx1"/>
            </a:solidFill>
            <a:miter lim="800000"/>
            <a:headEnd/>
            <a:tailEnd/>
          </a:ln>
          <a:effectLst/>
        </p:spPr>
        <p:txBody>
          <a:bodyPr>
            <a:spAutoFit/>
          </a:bodyPr>
          <a:lstStyle/>
          <a:p>
            <a:pPr lvl="1" algn="l">
              <a:buFontTx/>
              <a:buChar char="•"/>
              <a:defRPr/>
            </a:pPr>
            <a:r>
              <a:rPr lang="es-MX" sz="3600" i="1" dirty="0">
                <a:effectLst>
                  <a:outerShdw blurRad="38100" dist="38100" dir="2700000" algn="tl">
                    <a:srgbClr val="FFFFFF"/>
                  </a:outerShdw>
                </a:effectLst>
                <a:ea typeface="Arial Unicode MS" pitchFamily="34" charset="-128"/>
                <a:cs typeface="Arial Unicode MS" pitchFamily="34" charset="-128"/>
              </a:rPr>
              <a:t> Administrador de Llamadas</a:t>
            </a:r>
          </a:p>
          <a:p>
            <a:pPr lvl="2" algn="l">
              <a:buFontTx/>
              <a:buChar char="•"/>
              <a:defRPr/>
            </a:pPr>
            <a:r>
              <a:rPr lang="es-MX" i="1" dirty="0">
                <a:effectLst>
                  <a:outerShdw blurRad="38100" dist="38100" dir="2700000" algn="tl">
                    <a:srgbClr val="FFFFFF"/>
                  </a:outerShdw>
                </a:effectLst>
                <a:ea typeface="Arial Unicode MS" pitchFamily="34" charset="-128"/>
                <a:cs typeface="Arial Unicode MS" pitchFamily="34" charset="-128"/>
              </a:rPr>
              <a:t>Requerimientos de </a:t>
            </a:r>
            <a:r>
              <a:rPr lang="es-MX" i="1" dirty="0" err="1">
                <a:effectLst>
                  <a:outerShdw blurRad="38100" dist="38100" dir="2700000" algn="tl">
                    <a:srgbClr val="FFFFFF"/>
                  </a:outerShdw>
                </a:effectLst>
                <a:ea typeface="Arial Unicode MS" pitchFamily="34" charset="-128"/>
                <a:cs typeface="Arial Unicode MS" pitchFamily="34" charset="-128"/>
              </a:rPr>
              <a:t>Hard</a:t>
            </a:r>
            <a:r>
              <a:rPr lang="es-MX" i="1" dirty="0">
                <a:effectLst>
                  <a:outerShdw blurRad="38100" dist="38100" dir="2700000" algn="tl">
                    <a:srgbClr val="FFFFFF"/>
                  </a:outerShdw>
                </a:effectLst>
                <a:ea typeface="Arial Unicode MS" pitchFamily="34" charset="-128"/>
                <a:cs typeface="Arial Unicode MS" pitchFamily="34" charset="-128"/>
              </a:rPr>
              <a:t> tipo</a:t>
            </a:r>
          </a:p>
          <a:p>
            <a:pPr lvl="3" algn="l">
              <a:buFontTx/>
              <a:buChar char="•"/>
              <a:defRPr/>
            </a:pPr>
            <a:r>
              <a:rPr lang="es-MX" i="1" dirty="0">
                <a:effectLst>
                  <a:outerShdw blurRad="38100" dist="38100" dir="2700000" algn="tl">
                    <a:srgbClr val="FFFFFF"/>
                  </a:outerShdw>
                </a:effectLst>
                <a:ea typeface="Arial Unicode MS" pitchFamily="34" charset="-128"/>
                <a:cs typeface="Arial Unicode MS" pitchFamily="34" charset="-128"/>
              </a:rPr>
              <a:t>Plataforma Intel 1 o 2 Procesadores</a:t>
            </a:r>
          </a:p>
          <a:p>
            <a:pPr lvl="3" algn="l">
              <a:buFontTx/>
              <a:buChar char="•"/>
              <a:defRPr/>
            </a:pPr>
            <a:r>
              <a:rPr lang="es-MX" i="1" dirty="0">
                <a:effectLst>
                  <a:outerShdw blurRad="38100" dist="38100" dir="2700000" algn="tl">
                    <a:srgbClr val="FFFFFF"/>
                  </a:outerShdw>
                </a:effectLst>
                <a:ea typeface="Arial Unicode MS" pitchFamily="34" charset="-128"/>
                <a:cs typeface="Arial Unicode MS" pitchFamily="34" charset="-128"/>
              </a:rPr>
              <a:t>SO Windows </a:t>
            </a:r>
          </a:p>
          <a:p>
            <a:pPr lvl="3" algn="l">
              <a:buFontTx/>
              <a:buChar char="•"/>
              <a:defRPr/>
            </a:pPr>
            <a:r>
              <a:rPr lang="es-MX" i="1" dirty="0">
                <a:effectLst>
                  <a:outerShdw blurRad="38100" dist="38100" dir="2700000" algn="tl">
                    <a:srgbClr val="FFFFFF"/>
                  </a:outerShdw>
                </a:effectLst>
                <a:ea typeface="Arial Unicode MS" pitchFamily="34" charset="-128"/>
                <a:cs typeface="Arial Unicode MS" pitchFamily="34" charset="-128"/>
              </a:rPr>
              <a:t>Motor SQL</a:t>
            </a:r>
          </a:p>
          <a:p>
            <a:pPr lvl="3" algn="l">
              <a:buFontTx/>
              <a:buChar char="•"/>
              <a:defRPr/>
            </a:pPr>
            <a:r>
              <a:rPr lang="es-MX" i="1" dirty="0">
                <a:effectLst>
                  <a:outerShdw blurRad="38100" dist="38100" dir="2700000" algn="tl">
                    <a:srgbClr val="FFFFFF"/>
                  </a:outerShdw>
                </a:effectLst>
                <a:ea typeface="Arial Unicode MS" pitchFamily="34" charset="-128"/>
                <a:cs typeface="Arial Unicode MS" pitchFamily="34" charset="-128"/>
              </a:rPr>
              <a:t>Memoria </a:t>
            </a:r>
            <a:r>
              <a:rPr lang="es-MX" i="1" dirty="0" smtClean="0">
                <a:effectLst>
                  <a:outerShdw blurRad="38100" dist="38100" dir="2700000" algn="tl">
                    <a:srgbClr val="FFFFFF"/>
                  </a:outerShdw>
                </a:effectLst>
                <a:ea typeface="Arial Unicode MS" pitchFamily="34" charset="-128"/>
                <a:cs typeface="Arial Unicode MS" pitchFamily="34" charset="-128"/>
              </a:rPr>
              <a:t>(4 GB</a:t>
            </a:r>
            <a:r>
              <a:rPr lang="es-MX" i="1" dirty="0">
                <a:effectLst>
                  <a:outerShdw blurRad="38100" dist="38100" dir="2700000" algn="tl">
                    <a:srgbClr val="FFFFFF"/>
                  </a:outerShdw>
                </a:effectLst>
                <a:ea typeface="Arial Unicode MS" pitchFamily="34" charset="-128"/>
                <a:cs typeface="Arial Unicode MS" pitchFamily="34" charset="-128"/>
              </a:rPr>
              <a:t>)</a:t>
            </a:r>
          </a:p>
          <a:p>
            <a:pPr lvl="3" algn="l">
              <a:buFontTx/>
              <a:buChar char="•"/>
              <a:defRPr/>
            </a:pPr>
            <a:r>
              <a:rPr lang="es-MX" i="1" dirty="0">
                <a:effectLst>
                  <a:outerShdw blurRad="38100" dist="38100" dir="2700000" algn="tl">
                    <a:srgbClr val="FFFFFF"/>
                  </a:outerShdw>
                </a:effectLst>
                <a:ea typeface="Arial Unicode MS" pitchFamily="34" charset="-128"/>
                <a:cs typeface="Arial Unicode MS" pitchFamily="34" charset="-128"/>
              </a:rPr>
              <a:t>Disco </a:t>
            </a:r>
            <a:r>
              <a:rPr lang="es-MX" i="1" dirty="0" err="1">
                <a:effectLst>
                  <a:outerShdw blurRad="38100" dist="38100" dir="2700000" algn="tl">
                    <a:srgbClr val="FFFFFF"/>
                  </a:outerShdw>
                </a:effectLst>
                <a:ea typeface="Arial Unicode MS" pitchFamily="34" charset="-128"/>
                <a:cs typeface="Arial Unicode MS" pitchFamily="34" charset="-128"/>
              </a:rPr>
              <a:t>Rigido</a:t>
            </a:r>
            <a:r>
              <a:rPr lang="es-MX" i="1" dirty="0">
                <a:effectLst>
                  <a:outerShdw blurRad="38100" dist="38100" dir="2700000" algn="tl">
                    <a:srgbClr val="FFFFFF"/>
                  </a:outerShdw>
                </a:effectLst>
                <a:ea typeface="Arial Unicode MS" pitchFamily="34" charset="-128"/>
                <a:cs typeface="Arial Unicode MS" pitchFamily="34" charset="-128"/>
              </a:rPr>
              <a:t> </a:t>
            </a:r>
            <a:r>
              <a:rPr lang="es-MX" i="1" dirty="0" smtClean="0">
                <a:effectLst>
                  <a:outerShdw blurRad="38100" dist="38100" dir="2700000" algn="tl">
                    <a:srgbClr val="FFFFFF"/>
                  </a:outerShdw>
                </a:effectLst>
                <a:ea typeface="Arial Unicode MS" pitchFamily="34" charset="-128"/>
                <a:cs typeface="Arial Unicode MS" pitchFamily="34" charset="-128"/>
              </a:rPr>
              <a:t>(1 TB</a:t>
            </a:r>
            <a:r>
              <a:rPr lang="es-MX" i="1" dirty="0">
                <a:effectLst>
                  <a:outerShdw blurRad="38100" dist="38100" dir="2700000" algn="tl">
                    <a:srgbClr val="FFFFFF"/>
                  </a:outerShdw>
                </a:effectLst>
                <a:ea typeface="Arial Unicode MS" pitchFamily="34" charset="-128"/>
                <a:cs typeface="Arial Unicode MS" pitchFamily="34" charset="-128"/>
              </a:rPr>
              <a:t>) </a:t>
            </a:r>
          </a:p>
          <a:p>
            <a:pPr lvl="1" algn="l">
              <a:buFontTx/>
              <a:buChar char="•"/>
              <a:defRPr/>
            </a:pPr>
            <a:endParaRPr lang="es-MX" sz="3600" i="1" dirty="0">
              <a:effectLst>
                <a:outerShdw blurRad="38100" dist="38100" dir="2700000" algn="tl">
                  <a:srgbClr val="FFFFFF"/>
                </a:outerShdw>
              </a:effectLst>
              <a:ea typeface="Arial Unicode MS" pitchFamily="34" charset="-128"/>
              <a:cs typeface="Arial Unicode MS" pitchFamily="34" charset="-128"/>
            </a:endParaRPr>
          </a:p>
          <a:p>
            <a:pPr lvl="1" algn="l">
              <a:buFontTx/>
              <a:buChar char="•"/>
              <a:defRPr/>
            </a:pPr>
            <a:endParaRPr lang="es-MX" sz="3600" i="1" dirty="0">
              <a:effectLst>
                <a:outerShdw blurRad="38100" dist="38100" dir="2700000" algn="tl">
                  <a:srgbClr val="FFFFFF"/>
                </a:outerShdw>
              </a:effectLst>
              <a:ea typeface="Arial Unicode MS" pitchFamily="34" charset="-128"/>
              <a:cs typeface="Arial Unicode MS" pitchFamily="34" charset="-128"/>
            </a:endParaRPr>
          </a:p>
          <a:p>
            <a:pPr lvl="1" algn="l">
              <a:buFontTx/>
              <a:buChar char="•"/>
              <a:defRPr/>
            </a:pPr>
            <a:endParaRPr lang="es-AR" sz="3600" i="1" dirty="0">
              <a:effectLst>
                <a:outerShdw blurRad="38100" dist="38100" dir="2700000" algn="tl">
                  <a:srgbClr val="FFFFFF"/>
                </a:outerShdw>
              </a:effectLst>
              <a:ea typeface="Arial Unicode MS" pitchFamily="34" charset="-128"/>
              <a:cs typeface="Arial Unicode MS" pitchFamily="34" charset="-128"/>
            </a:endParaRPr>
          </a:p>
        </p:txBody>
      </p:sp>
      <p:pic>
        <p:nvPicPr>
          <p:cNvPr id="28676" name="Picture 4" descr="mcs"/>
          <p:cNvPicPr>
            <a:picLocks noChangeAspect="1" noChangeArrowheads="1"/>
          </p:cNvPicPr>
          <p:nvPr/>
        </p:nvPicPr>
        <p:blipFill>
          <a:blip r:embed="rId2" cstate="print"/>
          <a:srcRect/>
          <a:stretch>
            <a:fillRect/>
          </a:stretch>
        </p:blipFill>
        <p:spPr bwMode="auto">
          <a:xfrm>
            <a:off x="6096000" y="3213100"/>
            <a:ext cx="3048000" cy="1912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042"/>
                                        </p:tgtEl>
                                        <p:attrNameLst>
                                          <p:attrName>style.visibility</p:attrName>
                                        </p:attrNameLst>
                                      </p:cBhvr>
                                      <p:to>
                                        <p:strVal val="visible"/>
                                      </p:to>
                                    </p:set>
                                    <p:animEffect transition="in" filter="fade">
                                      <p:cBhvr>
                                        <p:cTn id="7" dur="500"/>
                                        <p:tgtEl>
                                          <p:spTgt spid="5990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9043"/>
                                        </p:tgtEl>
                                        <p:attrNameLst>
                                          <p:attrName>style.visibility</p:attrName>
                                        </p:attrNameLst>
                                      </p:cBhvr>
                                      <p:to>
                                        <p:strVal val="visible"/>
                                      </p:to>
                                    </p:set>
                                    <p:animEffect transition="in" filter="fade">
                                      <p:cBhvr>
                                        <p:cTn id="12" dur="500"/>
                                        <p:tgtEl>
                                          <p:spTgt spid="599043"/>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28676"/>
                                        </p:tgtEl>
                                        <p:attrNameLst>
                                          <p:attrName>style.visibility</p:attrName>
                                        </p:attrNameLst>
                                      </p:cBhvr>
                                      <p:to>
                                        <p:strVal val="visible"/>
                                      </p:to>
                                    </p:set>
                                    <p:anim calcmode="lin" valueType="num">
                                      <p:cBhvr additive="base">
                                        <p:cTn id="16" dur="500" fill="hold"/>
                                        <p:tgtEl>
                                          <p:spTgt spid="28676"/>
                                        </p:tgtEl>
                                        <p:attrNameLst>
                                          <p:attrName>ppt_x</p:attrName>
                                        </p:attrNameLst>
                                      </p:cBhvr>
                                      <p:tavLst>
                                        <p:tav tm="0">
                                          <p:val>
                                            <p:strVal val="#ppt_x"/>
                                          </p:val>
                                        </p:tav>
                                        <p:tav tm="100000">
                                          <p:val>
                                            <p:strVal val="#ppt_x"/>
                                          </p:val>
                                        </p:tav>
                                      </p:tavLst>
                                    </p:anim>
                                    <p:anim calcmode="lin" valueType="num">
                                      <p:cBhvr additive="base">
                                        <p:cTn id="17" dur="500" fill="hold"/>
                                        <p:tgtEl>
                                          <p:spTgt spid="28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2" grpId="0" animBg="1"/>
      <p:bldP spid="59904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838200" y="0"/>
            <a:ext cx="7772400" cy="1125538"/>
          </a:xfrm>
          <a:solidFill>
            <a:schemeClr val="hlink"/>
          </a:solidFill>
          <a:ln w="57150" cap="flat" algn="ctr">
            <a:solidFill>
              <a:srgbClr val="3366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Telefonía IP</a:t>
            </a:r>
            <a:br>
              <a:rPr lang="es-ES_tradnl" sz="3200" b="1" i="1" smtClean="0">
                <a:solidFill>
                  <a:srgbClr val="800000"/>
                </a:solidFill>
                <a:effectLst>
                  <a:outerShdw blurRad="38100" dist="38100" dir="2700000" algn="tl">
                    <a:srgbClr val="000000"/>
                  </a:outerShdw>
                </a:effectLst>
                <a:latin typeface="Arial" charset="0"/>
              </a:rPr>
            </a:br>
            <a:r>
              <a:rPr lang="es-ES_tradnl" sz="3200" b="1" i="1" smtClean="0">
                <a:solidFill>
                  <a:srgbClr val="800000"/>
                </a:solidFill>
                <a:effectLst>
                  <a:outerShdw blurRad="38100" dist="38100" dir="2700000" algn="tl">
                    <a:srgbClr val="000000"/>
                  </a:outerShdw>
                </a:effectLst>
                <a:latin typeface="Arial" charset="0"/>
              </a:rPr>
              <a:t>Componentes y Características</a:t>
            </a:r>
            <a:endParaRPr lang="es-AR" sz="3200" b="1" i="1" smtClean="0">
              <a:solidFill>
                <a:srgbClr val="800000"/>
              </a:solidFill>
              <a:effectLst>
                <a:outerShdw blurRad="38100" dist="38100" dir="2700000" algn="tl">
                  <a:srgbClr val="000000"/>
                </a:outerShdw>
              </a:effectLst>
              <a:latin typeface="Arial" charset="0"/>
            </a:endParaRPr>
          </a:p>
        </p:txBody>
      </p:sp>
      <p:sp>
        <p:nvSpPr>
          <p:cNvPr id="600067" name="Text Box 3"/>
          <p:cNvSpPr txBox="1">
            <a:spLocks noChangeArrowheads="1"/>
          </p:cNvSpPr>
          <p:nvPr/>
        </p:nvSpPr>
        <p:spPr bwMode="auto">
          <a:xfrm>
            <a:off x="179388" y="1412875"/>
            <a:ext cx="8713787" cy="4171950"/>
          </a:xfrm>
          <a:prstGeom prst="rect">
            <a:avLst/>
          </a:prstGeom>
          <a:solidFill>
            <a:srgbClr val="DDDDDD"/>
          </a:solidFill>
          <a:ln w="57150" cmpd="thickThin" algn="ctr">
            <a:solidFill>
              <a:schemeClr val="tx1"/>
            </a:solidFill>
            <a:miter lim="800000"/>
            <a:headEnd/>
            <a:tailEnd/>
          </a:ln>
          <a:effectLst/>
        </p:spPr>
        <p:txBody>
          <a:bodyPr>
            <a:spAutoFit/>
          </a:bodyPr>
          <a:lstStyle/>
          <a:p>
            <a:pPr lvl="1" algn="l">
              <a:buFontTx/>
              <a:buChar char="•"/>
              <a:defRPr/>
            </a:pPr>
            <a:r>
              <a:rPr lang="es-MX" sz="3600" i="1" dirty="0">
                <a:effectLst>
                  <a:outerShdw blurRad="38100" dist="38100" dir="2700000" algn="tl">
                    <a:srgbClr val="FFFFFF"/>
                  </a:outerShdw>
                </a:effectLst>
                <a:ea typeface="Arial Unicode MS" pitchFamily="34" charset="-128"/>
                <a:cs typeface="Arial Unicode MS" pitchFamily="34" charset="-128"/>
              </a:rPr>
              <a:t> Consola de Atención :</a:t>
            </a:r>
          </a:p>
          <a:p>
            <a:pPr lvl="2" algn="l">
              <a:buFontTx/>
              <a:buChar char="•"/>
              <a:defRPr/>
            </a:pPr>
            <a:r>
              <a:rPr lang="es-MX" i="1" dirty="0">
                <a:effectLst>
                  <a:outerShdw blurRad="38100" dist="38100" dir="2700000" algn="tl">
                    <a:srgbClr val="FFFFFF"/>
                  </a:outerShdw>
                </a:effectLst>
                <a:ea typeface="Arial Unicode MS" pitchFamily="34" charset="-128"/>
                <a:cs typeface="Arial Unicode MS" pitchFamily="34" charset="-128"/>
              </a:rPr>
              <a:t>Herramienta para atender, conmutar y </a:t>
            </a:r>
            <a:r>
              <a:rPr lang="es-MX" i="1" dirty="0" err="1">
                <a:effectLst>
                  <a:outerShdw blurRad="38100" dist="38100" dir="2700000" algn="tl">
                    <a:srgbClr val="FFFFFF"/>
                  </a:outerShdw>
                </a:effectLst>
                <a:ea typeface="Arial Unicode MS" pitchFamily="34" charset="-128"/>
                <a:cs typeface="Arial Unicode MS" pitchFamily="34" charset="-128"/>
              </a:rPr>
              <a:t>redireccionar</a:t>
            </a:r>
            <a:r>
              <a:rPr lang="es-MX" i="1" dirty="0">
                <a:effectLst>
                  <a:outerShdw blurRad="38100" dist="38100" dir="2700000" algn="tl">
                    <a:srgbClr val="FFFFFF"/>
                  </a:outerShdw>
                </a:effectLst>
                <a:ea typeface="Arial Unicode MS" pitchFamily="34" charset="-128"/>
                <a:cs typeface="Arial Unicode MS" pitchFamily="34" charset="-128"/>
              </a:rPr>
              <a:t> llamadas , programada para telefonistas y operadores de centrales.</a:t>
            </a:r>
          </a:p>
          <a:p>
            <a:pPr lvl="1" algn="l">
              <a:buFontTx/>
              <a:buChar char="•"/>
              <a:defRPr/>
            </a:pPr>
            <a:r>
              <a:rPr lang="es-MX" sz="3600" i="1" dirty="0">
                <a:effectLst>
                  <a:outerShdw blurRad="38100" dist="38100" dir="2700000" algn="tl">
                    <a:srgbClr val="FFFFFF"/>
                  </a:outerShdw>
                </a:effectLst>
                <a:ea typeface="Arial Unicode MS" pitchFamily="34" charset="-128"/>
                <a:cs typeface="Arial Unicode MS" pitchFamily="34" charset="-128"/>
              </a:rPr>
              <a:t>Visor de Mail Para Outlook</a:t>
            </a:r>
          </a:p>
          <a:p>
            <a:pPr lvl="2" algn="l">
              <a:buFontTx/>
              <a:buChar char="•"/>
              <a:defRPr/>
            </a:pPr>
            <a:r>
              <a:rPr lang="es-MX" i="1" dirty="0">
                <a:effectLst>
                  <a:outerShdw blurRad="38100" dist="38100" dir="2700000" algn="tl">
                    <a:srgbClr val="FFFFFF"/>
                  </a:outerShdw>
                </a:effectLst>
                <a:ea typeface="Arial Unicode MS" pitchFamily="34" charset="-128"/>
                <a:cs typeface="Arial Unicode MS" pitchFamily="34" charset="-128"/>
              </a:rPr>
              <a:t>Modulo que permite administrar mensajes de voz y </a:t>
            </a:r>
            <a:r>
              <a:rPr lang="es-MX" i="1" dirty="0" err="1">
                <a:effectLst>
                  <a:outerShdw blurRad="38100" dist="38100" dir="2700000" algn="tl">
                    <a:srgbClr val="FFFFFF"/>
                  </a:outerShdw>
                </a:effectLst>
                <a:ea typeface="Arial Unicode MS" pitchFamily="34" charset="-128"/>
                <a:cs typeface="Arial Unicode MS" pitchFamily="34" charset="-128"/>
              </a:rPr>
              <a:t>redireccionarlo</a:t>
            </a:r>
            <a:r>
              <a:rPr lang="es-MX" i="1" dirty="0">
                <a:effectLst>
                  <a:outerShdw blurRad="38100" dist="38100" dir="2700000" algn="tl">
                    <a:srgbClr val="FFFFFF"/>
                  </a:outerShdw>
                </a:effectLst>
                <a:ea typeface="Arial Unicode MS" pitchFamily="34" charset="-128"/>
                <a:cs typeface="Arial Unicode MS" pitchFamily="34" charset="-128"/>
              </a:rPr>
              <a:t> a la casilla de mail.</a:t>
            </a:r>
            <a:endParaRPr lang="es-AR" i="1" dirty="0">
              <a:effectLst>
                <a:outerShdw blurRad="38100" dist="38100" dir="2700000" algn="tl">
                  <a:srgbClr val="FFFFFF"/>
                </a:outerShdw>
              </a:effectLst>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00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00067"/>
                                        </p:tgtEl>
                                        <p:attrNameLst>
                                          <p:attrName>style.visibility</p:attrName>
                                        </p:attrNameLst>
                                      </p:cBhvr>
                                      <p:to>
                                        <p:strVal val="visible"/>
                                      </p:to>
                                    </p:set>
                                    <p:anim calcmode="lin" valueType="num">
                                      <p:cBhvr additive="base">
                                        <p:cTn id="11" dur="500" fill="hold"/>
                                        <p:tgtEl>
                                          <p:spTgt spid="600067"/>
                                        </p:tgtEl>
                                        <p:attrNameLst>
                                          <p:attrName>ppt_x</p:attrName>
                                        </p:attrNameLst>
                                      </p:cBhvr>
                                      <p:tavLst>
                                        <p:tav tm="0">
                                          <p:val>
                                            <p:strVal val="#ppt_x"/>
                                          </p:val>
                                        </p:tav>
                                        <p:tav tm="100000">
                                          <p:val>
                                            <p:strVal val="#ppt_x"/>
                                          </p:val>
                                        </p:tav>
                                      </p:tavLst>
                                    </p:anim>
                                    <p:anim calcmode="lin" valueType="num">
                                      <p:cBhvr additive="base">
                                        <p:cTn id="12" dur="500" fill="hold"/>
                                        <p:tgtEl>
                                          <p:spTgt spid="600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6" grpId="0" animBg="1"/>
      <p:bldP spid="60006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a:xfrm>
            <a:off x="684213" y="260350"/>
            <a:ext cx="7772400" cy="1143000"/>
          </a:xfrm>
          <a:solidFill>
            <a:schemeClr val="hlink"/>
          </a:solidFill>
          <a:ln w="57150" cap="flat" algn="ctr">
            <a:solidFill>
              <a:srgbClr val="3366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Telefonía IP</a:t>
            </a:r>
            <a:br>
              <a:rPr lang="es-ES_tradnl" sz="3200" b="1" i="1" smtClean="0">
                <a:solidFill>
                  <a:srgbClr val="800000"/>
                </a:solidFill>
                <a:effectLst>
                  <a:outerShdw blurRad="38100" dist="38100" dir="2700000" algn="tl">
                    <a:srgbClr val="000000"/>
                  </a:outerShdw>
                </a:effectLst>
                <a:latin typeface="Arial" charset="0"/>
              </a:rPr>
            </a:br>
            <a:r>
              <a:rPr lang="es-ES_tradnl" sz="3200" b="1" i="1" smtClean="0">
                <a:solidFill>
                  <a:srgbClr val="800000"/>
                </a:solidFill>
                <a:effectLst>
                  <a:outerShdw blurRad="38100" dist="38100" dir="2700000" algn="tl">
                    <a:srgbClr val="000000"/>
                  </a:outerShdw>
                </a:effectLst>
                <a:latin typeface="Arial" charset="0"/>
              </a:rPr>
              <a:t>Componentes y Características</a:t>
            </a:r>
            <a:endParaRPr lang="es-ES" sz="3200" b="1" i="1" smtClean="0">
              <a:solidFill>
                <a:srgbClr val="800000"/>
              </a:solidFill>
              <a:effectLst>
                <a:outerShdw blurRad="38100" dist="38100" dir="2700000" algn="tl">
                  <a:srgbClr val="000000"/>
                </a:outerShdw>
              </a:effectLst>
              <a:latin typeface="Arial" charset="0"/>
            </a:endParaRPr>
          </a:p>
        </p:txBody>
      </p:sp>
      <p:sp>
        <p:nvSpPr>
          <p:cNvPr id="681987" name="Rectangle 3"/>
          <p:cNvSpPr>
            <a:spLocks noGrp="1" noChangeArrowheads="1"/>
          </p:cNvSpPr>
          <p:nvPr>
            <p:ph type="body" idx="1"/>
          </p:nvPr>
        </p:nvSpPr>
        <p:spPr>
          <a:xfrm>
            <a:off x="0" y="1557338"/>
            <a:ext cx="9144000" cy="4893647"/>
          </a:xfrm>
          <a:solidFill>
            <a:srgbClr val="DDDDDD"/>
          </a:solidFill>
          <a:ln w="57150" cap="flat" cmpd="thickThin" algn="ctr">
            <a:solidFill>
              <a:schemeClr val="tx1"/>
            </a:solidFill>
          </a:ln>
        </p:spPr>
        <p:txBody>
          <a:bodyPr>
            <a:spAutoFit/>
          </a:bodyPr>
          <a:lstStyle/>
          <a:p>
            <a:pPr marL="0" indent="0">
              <a:spcBef>
                <a:spcPct val="0"/>
              </a:spcBef>
              <a:defRPr/>
            </a:pPr>
            <a:r>
              <a:rPr lang="es-ES" sz="2800" i="1" dirty="0" smtClean="0">
                <a:effectLst>
                  <a:outerShdw blurRad="38100" dist="38100" dir="2700000" algn="tl">
                    <a:srgbClr val="FFFFFF"/>
                  </a:outerShdw>
                </a:effectLst>
                <a:latin typeface="Arial" charset="0"/>
                <a:ea typeface="Arial Unicode MS" pitchFamily="34" charset="-128"/>
                <a:cs typeface="Arial Unicode MS" pitchFamily="34" charset="-128"/>
              </a:rPr>
              <a:t> </a:t>
            </a:r>
            <a:r>
              <a:rPr lang="es-ES" sz="4800" b="1" i="1" dirty="0" smtClean="0">
                <a:effectLst>
                  <a:outerShdw blurRad="38100" dist="38100" dir="2700000" algn="tl">
                    <a:srgbClr val="FFFFFF"/>
                  </a:outerShdw>
                </a:effectLst>
                <a:latin typeface="Arial" charset="0"/>
                <a:ea typeface="Arial Unicode MS" pitchFamily="34" charset="-128"/>
                <a:cs typeface="Arial Unicode MS" pitchFamily="34" charset="-128"/>
              </a:rPr>
              <a:t>Gateway. </a:t>
            </a:r>
          </a:p>
          <a:p>
            <a:pPr marL="457200" lvl="1" indent="0">
              <a:spcBef>
                <a:spcPct val="0"/>
              </a:spcBef>
              <a:buFontTx/>
              <a:buChar char="•"/>
              <a:defRPr/>
            </a:pPr>
            <a:r>
              <a:rPr lang="es-AR" sz="2400" i="1" dirty="0" smtClean="0">
                <a:effectLst>
                  <a:outerShdw blurRad="38100" dist="38100" dir="2700000" algn="tl">
                    <a:srgbClr val="FFFFFF"/>
                  </a:outerShdw>
                </a:effectLst>
                <a:latin typeface="Arial" charset="0"/>
                <a:ea typeface="Arial Unicode MS" pitchFamily="34" charset="-128"/>
                <a:cs typeface="Arial Unicode MS" pitchFamily="34" charset="-128"/>
              </a:rPr>
              <a:t>Enlace con la red telefónica tradicional, actuando de forma transparente para el usuario.</a:t>
            </a:r>
            <a:endParaRPr lang="es-ES" sz="2400" i="1" dirty="0" smtClean="0">
              <a:effectLst>
                <a:outerShdw blurRad="38100" dist="38100" dir="2700000" algn="tl">
                  <a:srgbClr val="FFFFFF"/>
                </a:outerShdw>
              </a:effectLst>
              <a:latin typeface="Arial" charset="0"/>
              <a:ea typeface="Arial Unicode MS" pitchFamily="34" charset="-128"/>
              <a:cs typeface="Arial Unicode MS" pitchFamily="34" charset="-128"/>
            </a:endParaRPr>
          </a:p>
          <a:p>
            <a:pPr marL="457200" lvl="1" indent="0">
              <a:spcBef>
                <a:spcPct val="0"/>
              </a:spcBef>
              <a:buFontTx/>
              <a:buChar char="•"/>
              <a:defRPr/>
            </a:pPr>
            <a:r>
              <a:rPr lang="es-ES" sz="2400" b="1" i="1" dirty="0" smtClean="0">
                <a:effectLst>
                  <a:outerShdw blurRad="38100" dist="38100" dir="2700000" algn="tl">
                    <a:srgbClr val="FFFFFF"/>
                  </a:outerShdw>
                </a:effectLst>
                <a:latin typeface="Arial" charset="0"/>
                <a:ea typeface="Arial Unicode MS" pitchFamily="34" charset="-128"/>
                <a:cs typeface="Arial Unicode MS" pitchFamily="34" charset="-128"/>
              </a:rPr>
              <a:t>La función del Gateway es la de hacer de traductor entre la Telco (PSTN) y la red IP. </a:t>
            </a:r>
          </a:p>
          <a:p>
            <a:pPr marL="457200" lvl="1" indent="0">
              <a:spcBef>
                <a:spcPct val="0"/>
              </a:spcBef>
              <a:buFontTx/>
              <a:buChar char="•"/>
              <a:defRPr/>
            </a:pPr>
            <a:r>
              <a:rPr lang="es-ES" sz="2400" i="1" dirty="0" smtClean="0">
                <a:effectLst>
                  <a:outerShdw blurRad="38100" dist="38100" dir="2700000" algn="tl">
                    <a:srgbClr val="FFFFFF"/>
                  </a:outerShdw>
                </a:effectLst>
                <a:latin typeface="Arial" charset="0"/>
                <a:ea typeface="Arial Unicode MS" pitchFamily="34" charset="-128"/>
                <a:cs typeface="Arial Unicode MS" pitchFamily="34" charset="-128"/>
              </a:rPr>
              <a:t>Valorización y el control de la duración de la llamada. </a:t>
            </a:r>
          </a:p>
          <a:p>
            <a:pPr marL="457200" lvl="1" indent="0">
              <a:spcBef>
                <a:spcPct val="0"/>
              </a:spcBef>
              <a:buFontTx/>
              <a:buChar char="•"/>
              <a:defRPr/>
            </a:pPr>
            <a:r>
              <a:rPr lang="es-ES" sz="2400" b="1" i="1" dirty="0" smtClean="0">
                <a:effectLst>
                  <a:outerShdw blurRad="38100" dist="38100" dir="2700000" algn="tl">
                    <a:srgbClr val="FFFFFF"/>
                  </a:outerShdw>
                </a:effectLst>
                <a:latin typeface="Arial" charset="0"/>
                <a:ea typeface="Arial Unicode MS" pitchFamily="34" charset="-128"/>
                <a:cs typeface="Arial Unicode MS" pitchFamily="34" charset="-128"/>
              </a:rPr>
              <a:t>En él se configura el servicio para realizar la valorización ( accounting) de la llamada y el control de su duración (authorization).</a:t>
            </a:r>
          </a:p>
          <a:p>
            <a:pPr marL="457200" lvl="1" indent="0">
              <a:spcBef>
                <a:spcPct val="0"/>
              </a:spcBef>
              <a:buFontTx/>
              <a:buChar char="•"/>
              <a:defRPr/>
            </a:pPr>
            <a:r>
              <a:rPr lang="es-ES" sz="2400" i="1" dirty="0" smtClean="0">
                <a:effectLst>
                  <a:outerShdw blurRad="38100" dist="38100" dir="2700000" algn="tl">
                    <a:srgbClr val="FFFFFF"/>
                  </a:outerShdw>
                </a:effectLst>
                <a:latin typeface="Arial" charset="0"/>
                <a:ea typeface="Arial Unicode MS" pitchFamily="34" charset="-128"/>
                <a:cs typeface="Arial Unicode MS" pitchFamily="34" charset="-128"/>
              </a:rPr>
              <a:t>En la configuración, se le indica al Gateway que se realice el Accounting en las llamadas de voz sobre IP (</a:t>
            </a:r>
            <a:r>
              <a:rPr lang="es-ES" sz="2400" i="1" dirty="0" err="1" smtClean="0">
                <a:effectLst>
                  <a:outerShdw blurRad="38100" dist="38100" dir="2700000" algn="tl">
                    <a:srgbClr val="FFFFFF"/>
                  </a:outerShdw>
                </a:effectLst>
                <a:latin typeface="Arial" charset="0"/>
                <a:ea typeface="Arial Unicode MS" pitchFamily="34" charset="-128"/>
                <a:cs typeface="Arial Unicode MS" pitchFamily="34" charset="-128"/>
              </a:rPr>
              <a:t>gw</a:t>
            </a:r>
            <a:r>
              <a:rPr lang="es-ES" sz="2400" i="1" dirty="0" smtClean="0">
                <a:effectLst>
                  <a:outerShdw blurRad="38100" dist="38100" dir="2700000" algn="tl">
                    <a:srgbClr val="FFFFFF"/>
                  </a:outerShdw>
                </a:effectLst>
                <a:latin typeface="Arial" charset="0"/>
                <a:ea typeface="Arial Unicode MS" pitchFamily="34" charset="-128"/>
                <a:cs typeface="Arial Unicode MS" pitchFamily="34" charset="-128"/>
              </a:rPr>
              <a:t>-accounting), Se configura además el servicio de RADIUS.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1986"/>
                                        </p:tgtEl>
                                        <p:attrNameLst>
                                          <p:attrName>style.visibility</p:attrName>
                                        </p:attrNameLst>
                                      </p:cBhvr>
                                      <p:to>
                                        <p:strVal val="visible"/>
                                      </p:to>
                                    </p:set>
                                    <p:anim calcmode="lin" valueType="num">
                                      <p:cBhvr additive="base">
                                        <p:cTn id="7" dur="500" fill="hold"/>
                                        <p:tgtEl>
                                          <p:spTgt spid="681986"/>
                                        </p:tgtEl>
                                        <p:attrNameLst>
                                          <p:attrName>ppt_x</p:attrName>
                                        </p:attrNameLst>
                                      </p:cBhvr>
                                      <p:tavLst>
                                        <p:tav tm="0">
                                          <p:val>
                                            <p:strVal val="#ppt_x"/>
                                          </p:val>
                                        </p:tav>
                                        <p:tav tm="100000">
                                          <p:val>
                                            <p:strVal val="#ppt_x"/>
                                          </p:val>
                                        </p:tav>
                                      </p:tavLst>
                                    </p:anim>
                                    <p:anim calcmode="lin" valueType="num">
                                      <p:cBhvr additive="base">
                                        <p:cTn id="8" dur="500" fill="hold"/>
                                        <p:tgtEl>
                                          <p:spTgt spid="6819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81987">
                                            <p:bg/>
                                          </p:spTgt>
                                        </p:tgtEl>
                                        <p:attrNameLst>
                                          <p:attrName>style.visibility</p:attrName>
                                        </p:attrNameLst>
                                      </p:cBhvr>
                                      <p:to>
                                        <p:strVal val="visible"/>
                                      </p:to>
                                    </p:set>
                                    <p:animEffect transition="in" filter="wipe(down)">
                                      <p:cBhvr>
                                        <p:cTn id="13" dur="500"/>
                                        <p:tgtEl>
                                          <p:spTgt spid="681987">
                                            <p:bg/>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81987">
                                            <p:txEl>
                                              <p:pRg st="0" end="0"/>
                                            </p:txEl>
                                          </p:spTgt>
                                        </p:tgtEl>
                                        <p:attrNameLst>
                                          <p:attrName>style.visibility</p:attrName>
                                        </p:attrNameLst>
                                      </p:cBhvr>
                                      <p:to>
                                        <p:strVal val="visible"/>
                                      </p:to>
                                    </p:set>
                                    <p:animEffect transition="in" filter="wipe(down)">
                                      <p:cBhvr>
                                        <p:cTn id="18" dur="500"/>
                                        <p:tgtEl>
                                          <p:spTgt spid="68198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81987">
                                            <p:txEl>
                                              <p:pRg st="1" end="1"/>
                                            </p:txEl>
                                          </p:spTgt>
                                        </p:tgtEl>
                                        <p:attrNameLst>
                                          <p:attrName>style.visibility</p:attrName>
                                        </p:attrNameLst>
                                      </p:cBhvr>
                                      <p:to>
                                        <p:strVal val="visible"/>
                                      </p:to>
                                    </p:set>
                                    <p:animEffect transition="in" filter="wipe(down)">
                                      <p:cBhvr>
                                        <p:cTn id="23" dur="500"/>
                                        <p:tgtEl>
                                          <p:spTgt spid="68198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681987">
                                            <p:txEl>
                                              <p:pRg st="2" end="2"/>
                                            </p:txEl>
                                          </p:spTgt>
                                        </p:tgtEl>
                                        <p:attrNameLst>
                                          <p:attrName>style.visibility</p:attrName>
                                        </p:attrNameLst>
                                      </p:cBhvr>
                                      <p:to>
                                        <p:strVal val="visible"/>
                                      </p:to>
                                    </p:set>
                                    <p:animEffect transition="in" filter="wipe(down)">
                                      <p:cBhvr>
                                        <p:cTn id="28" dur="500"/>
                                        <p:tgtEl>
                                          <p:spTgt spid="68198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81987">
                                            <p:txEl>
                                              <p:pRg st="3" end="3"/>
                                            </p:txEl>
                                          </p:spTgt>
                                        </p:tgtEl>
                                        <p:attrNameLst>
                                          <p:attrName>style.visibility</p:attrName>
                                        </p:attrNameLst>
                                      </p:cBhvr>
                                      <p:to>
                                        <p:strVal val="visible"/>
                                      </p:to>
                                    </p:set>
                                    <p:animEffect transition="in" filter="wipe(down)">
                                      <p:cBhvr>
                                        <p:cTn id="33" dur="500"/>
                                        <p:tgtEl>
                                          <p:spTgt spid="681987">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681987">
                                            <p:txEl>
                                              <p:pRg st="4" end="4"/>
                                            </p:txEl>
                                          </p:spTgt>
                                        </p:tgtEl>
                                        <p:attrNameLst>
                                          <p:attrName>style.visibility</p:attrName>
                                        </p:attrNameLst>
                                      </p:cBhvr>
                                      <p:to>
                                        <p:strVal val="visible"/>
                                      </p:to>
                                    </p:set>
                                    <p:animEffect transition="in" filter="wipe(down)">
                                      <p:cBhvr>
                                        <p:cTn id="38" dur="500"/>
                                        <p:tgtEl>
                                          <p:spTgt spid="681987">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681987">
                                            <p:txEl>
                                              <p:pRg st="5" end="5"/>
                                            </p:txEl>
                                          </p:spTgt>
                                        </p:tgtEl>
                                        <p:attrNameLst>
                                          <p:attrName>style.visibility</p:attrName>
                                        </p:attrNameLst>
                                      </p:cBhvr>
                                      <p:to>
                                        <p:strVal val="visible"/>
                                      </p:to>
                                    </p:set>
                                    <p:animEffect transition="in" filter="wipe(down)">
                                      <p:cBhvr>
                                        <p:cTn id="43" dur="500"/>
                                        <p:tgtEl>
                                          <p:spTgt spid="681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86" grpId="0" animBg="1"/>
      <p:bldP spid="681987" grpId="0" uiExpand="1"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a:xfrm>
            <a:off x="684213" y="260350"/>
            <a:ext cx="7772400" cy="1143000"/>
          </a:xfrm>
          <a:solidFill>
            <a:schemeClr val="hlink"/>
          </a:solidFill>
          <a:ln w="57150" cap="flat" algn="ctr">
            <a:solidFill>
              <a:srgbClr val="3366FF"/>
            </a:solidFill>
          </a:ln>
        </p:spPr>
        <p:txBody>
          <a:bodyPr/>
          <a:lstStyle/>
          <a:p>
            <a:pPr>
              <a:defRPr/>
            </a:pPr>
            <a:r>
              <a:rPr lang="es-ES_tradnl" sz="3200" b="1" i="1" dirty="0" smtClean="0">
                <a:solidFill>
                  <a:srgbClr val="800000"/>
                </a:solidFill>
                <a:effectLst>
                  <a:outerShdw blurRad="38100" dist="38100" dir="2700000" algn="tl">
                    <a:srgbClr val="000000"/>
                  </a:outerShdw>
                </a:effectLst>
                <a:latin typeface="Arial" charset="0"/>
              </a:rPr>
              <a:t>Telefonía IP</a:t>
            </a:r>
            <a:br>
              <a:rPr lang="es-ES_tradnl" sz="3200" b="1" i="1" dirty="0" smtClean="0">
                <a:solidFill>
                  <a:srgbClr val="800000"/>
                </a:solidFill>
                <a:effectLst>
                  <a:outerShdw blurRad="38100" dist="38100" dir="2700000" algn="tl">
                    <a:srgbClr val="000000"/>
                  </a:outerShdw>
                </a:effectLst>
                <a:latin typeface="Arial" charset="0"/>
              </a:rPr>
            </a:br>
            <a:r>
              <a:rPr lang="es-ES_tradnl" sz="3200" b="1" i="1" dirty="0" smtClean="0">
                <a:solidFill>
                  <a:srgbClr val="800000"/>
                </a:solidFill>
                <a:effectLst>
                  <a:outerShdw blurRad="38100" dist="38100" dir="2700000" algn="tl">
                    <a:srgbClr val="000000"/>
                  </a:outerShdw>
                </a:effectLst>
                <a:latin typeface="Arial" charset="0"/>
              </a:rPr>
              <a:t>Componentes y Características</a:t>
            </a:r>
            <a:endParaRPr lang="es-ES" sz="3200" b="1" i="1" dirty="0" smtClean="0">
              <a:solidFill>
                <a:srgbClr val="800000"/>
              </a:solidFill>
              <a:effectLst>
                <a:outerShdw blurRad="38100" dist="38100" dir="2700000" algn="tl">
                  <a:srgbClr val="000000"/>
                </a:outerShdw>
              </a:effectLst>
              <a:latin typeface="Arial" charset="0"/>
            </a:endParaRPr>
          </a:p>
        </p:txBody>
      </p:sp>
      <p:sp>
        <p:nvSpPr>
          <p:cNvPr id="694275" name="Rectangle 3"/>
          <p:cNvSpPr>
            <a:spLocks noGrp="1" noChangeArrowheads="1"/>
          </p:cNvSpPr>
          <p:nvPr>
            <p:ph type="body" idx="1"/>
          </p:nvPr>
        </p:nvSpPr>
        <p:spPr>
          <a:xfrm>
            <a:off x="0" y="1557338"/>
            <a:ext cx="9144000" cy="5249862"/>
          </a:xfrm>
          <a:solidFill>
            <a:srgbClr val="DDDDDD"/>
          </a:solidFill>
          <a:ln w="57150" cap="flat" cmpd="thickThin" algn="ctr">
            <a:solidFill>
              <a:schemeClr val="tx1"/>
            </a:solidFill>
          </a:ln>
        </p:spPr>
        <p:txBody>
          <a:bodyPr>
            <a:spAutoFit/>
          </a:bodyPr>
          <a:lstStyle/>
          <a:p>
            <a:pPr marL="0" indent="0">
              <a:spcBef>
                <a:spcPct val="0"/>
              </a:spcBef>
              <a:defRPr/>
            </a:pPr>
            <a:r>
              <a:rPr lang="es-ES" sz="6000" i="1" dirty="0" smtClean="0">
                <a:effectLst>
                  <a:outerShdw blurRad="38100" dist="38100" dir="2700000" algn="tl">
                    <a:srgbClr val="FFFFFF"/>
                  </a:outerShdw>
                </a:effectLst>
                <a:latin typeface="Arial" charset="0"/>
                <a:ea typeface="Arial Unicode MS" pitchFamily="34" charset="-128"/>
                <a:cs typeface="Arial Unicode MS" pitchFamily="34" charset="-128"/>
              </a:rPr>
              <a:t> Gateway. </a:t>
            </a:r>
          </a:p>
          <a:p>
            <a:pPr marL="0" indent="0">
              <a:defRPr/>
            </a:pPr>
            <a:r>
              <a:rPr lang="es-ES" sz="2800" i="1" dirty="0" smtClean="0">
                <a:effectLst>
                  <a:outerShdw blurRad="38100" dist="38100" dir="2700000" algn="tl">
                    <a:srgbClr val="FFFFFF"/>
                  </a:outerShdw>
                </a:effectLst>
                <a:latin typeface="Arial" charset="0"/>
                <a:ea typeface="Arial Unicode MS" pitchFamily="34" charset="-128"/>
                <a:cs typeface="Arial Unicode MS" pitchFamily="34" charset="-128"/>
              </a:rPr>
              <a:t>Traducción entre formatos de transmisión (por ejemplo H.225.0 a H.221) y entre procedimientos de comunicación (por ejemplo H.245 a H.242).</a:t>
            </a:r>
          </a:p>
          <a:p>
            <a:pPr marL="0" indent="0">
              <a:defRPr/>
            </a:pPr>
            <a:r>
              <a:rPr lang="es-ES" sz="2800"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Traduce entre los </a:t>
            </a:r>
            <a:r>
              <a:rPr lang="es-ES" sz="2800" i="1" dirty="0" err="1"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codecs</a:t>
            </a:r>
            <a:r>
              <a:rPr lang="es-ES" sz="2800"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 de video y audio usados en las dos redes.</a:t>
            </a:r>
          </a:p>
          <a:p>
            <a:pPr marL="0" indent="0">
              <a:defRPr/>
            </a:pPr>
            <a:r>
              <a:rPr lang="es-ES" sz="2800" i="1" dirty="0" smtClean="0">
                <a:effectLst>
                  <a:outerShdw blurRad="38100" dist="38100" dir="2700000" algn="tl">
                    <a:srgbClr val="FFFFFF"/>
                  </a:outerShdw>
                </a:effectLst>
                <a:latin typeface="Arial" charset="0"/>
                <a:ea typeface="Arial Unicode MS" pitchFamily="34" charset="-128"/>
                <a:cs typeface="Arial Unicode MS" pitchFamily="34" charset="-128"/>
              </a:rPr>
              <a:t>Procesa la configuración de la llamada y garantiza la limpieza de ambos lados de la comunicación.</a:t>
            </a:r>
          </a:p>
          <a:p>
            <a:pPr marL="0" indent="0">
              <a:defRPr/>
            </a:pPr>
            <a:r>
              <a:rPr lang="es-ES" sz="2800"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Es un tipo particular de terminal y es una entidad  (tiene una dirección).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4274"/>
                                        </p:tgtEl>
                                        <p:attrNameLst>
                                          <p:attrName>style.visibility</p:attrName>
                                        </p:attrNameLst>
                                      </p:cBhvr>
                                      <p:to>
                                        <p:strVal val="visible"/>
                                      </p:to>
                                    </p:set>
                                    <p:anim calcmode="lin" valueType="num">
                                      <p:cBhvr additive="base">
                                        <p:cTn id="7" dur="500" fill="hold"/>
                                        <p:tgtEl>
                                          <p:spTgt spid="694274"/>
                                        </p:tgtEl>
                                        <p:attrNameLst>
                                          <p:attrName>ppt_x</p:attrName>
                                        </p:attrNameLst>
                                      </p:cBhvr>
                                      <p:tavLst>
                                        <p:tav tm="0">
                                          <p:val>
                                            <p:strVal val="#ppt_x"/>
                                          </p:val>
                                        </p:tav>
                                        <p:tav tm="100000">
                                          <p:val>
                                            <p:strVal val="#ppt_x"/>
                                          </p:val>
                                        </p:tav>
                                      </p:tavLst>
                                    </p:anim>
                                    <p:anim calcmode="lin" valueType="num">
                                      <p:cBhvr additive="base">
                                        <p:cTn id="8" dur="500" fill="hold"/>
                                        <p:tgtEl>
                                          <p:spTgt spid="6942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94275">
                                            <p:bg/>
                                          </p:spTgt>
                                        </p:tgtEl>
                                        <p:attrNameLst>
                                          <p:attrName>style.visibility</p:attrName>
                                        </p:attrNameLst>
                                      </p:cBhvr>
                                      <p:to>
                                        <p:strVal val="visible"/>
                                      </p:to>
                                    </p:set>
                                    <p:animEffect transition="in" filter="circle(in)">
                                      <p:cBhvr>
                                        <p:cTn id="13" dur="2000"/>
                                        <p:tgtEl>
                                          <p:spTgt spid="694275">
                                            <p:bg/>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694275">
                                            <p:txEl>
                                              <p:pRg st="0" end="0"/>
                                            </p:txEl>
                                          </p:spTgt>
                                        </p:tgtEl>
                                        <p:attrNameLst>
                                          <p:attrName>style.visibility</p:attrName>
                                        </p:attrNameLst>
                                      </p:cBhvr>
                                      <p:to>
                                        <p:strVal val="visible"/>
                                      </p:to>
                                    </p:set>
                                    <p:animEffect transition="in" filter="circle(in)">
                                      <p:cBhvr>
                                        <p:cTn id="18" dur="2000"/>
                                        <p:tgtEl>
                                          <p:spTgt spid="69427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694275">
                                            <p:txEl>
                                              <p:pRg st="1" end="1"/>
                                            </p:txEl>
                                          </p:spTgt>
                                        </p:tgtEl>
                                        <p:attrNameLst>
                                          <p:attrName>style.visibility</p:attrName>
                                        </p:attrNameLst>
                                      </p:cBhvr>
                                      <p:to>
                                        <p:strVal val="visible"/>
                                      </p:to>
                                    </p:set>
                                    <p:animEffect transition="in" filter="circle(in)">
                                      <p:cBhvr>
                                        <p:cTn id="23" dur="2000"/>
                                        <p:tgtEl>
                                          <p:spTgt spid="69427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694275">
                                            <p:txEl>
                                              <p:pRg st="2" end="2"/>
                                            </p:txEl>
                                          </p:spTgt>
                                        </p:tgtEl>
                                        <p:attrNameLst>
                                          <p:attrName>style.visibility</p:attrName>
                                        </p:attrNameLst>
                                      </p:cBhvr>
                                      <p:to>
                                        <p:strVal val="visible"/>
                                      </p:to>
                                    </p:set>
                                    <p:animEffect transition="in" filter="circle(in)">
                                      <p:cBhvr>
                                        <p:cTn id="28" dur="2000"/>
                                        <p:tgtEl>
                                          <p:spTgt spid="694275">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694275">
                                            <p:txEl>
                                              <p:pRg st="3" end="3"/>
                                            </p:txEl>
                                          </p:spTgt>
                                        </p:tgtEl>
                                        <p:attrNameLst>
                                          <p:attrName>style.visibility</p:attrName>
                                        </p:attrNameLst>
                                      </p:cBhvr>
                                      <p:to>
                                        <p:strVal val="visible"/>
                                      </p:to>
                                    </p:set>
                                    <p:animEffect transition="in" filter="circle(in)">
                                      <p:cBhvr>
                                        <p:cTn id="33" dur="2000"/>
                                        <p:tgtEl>
                                          <p:spTgt spid="694275">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694275">
                                            <p:txEl>
                                              <p:pRg st="4" end="4"/>
                                            </p:txEl>
                                          </p:spTgt>
                                        </p:tgtEl>
                                        <p:attrNameLst>
                                          <p:attrName>style.visibility</p:attrName>
                                        </p:attrNameLst>
                                      </p:cBhvr>
                                      <p:to>
                                        <p:strVal val="visible"/>
                                      </p:to>
                                    </p:set>
                                    <p:animEffect transition="in" filter="circle(in)">
                                      <p:cBhvr>
                                        <p:cTn id="38" dur="2000"/>
                                        <p:tgtEl>
                                          <p:spTgt spid="694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4" grpId="0" animBg="1"/>
      <p:bldP spid="694275"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1115615" y="260350"/>
            <a:ext cx="7340997" cy="1143000"/>
          </a:xfrm>
          <a:solidFill>
            <a:schemeClr val="hlink"/>
          </a:solidFill>
          <a:ln w="57150" cap="flat" algn="ctr">
            <a:solidFill>
              <a:srgbClr val="3366FF"/>
            </a:solidFill>
          </a:ln>
        </p:spPr>
        <p:txBody>
          <a:bodyPr/>
          <a:lstStyle/>
          <a:p>
            <a:pPr>
              <a:defRPr/>
            </a:pPr>
            <a:r>
              <a:rPr lang="es-ES_tradnl" sz="3200" b="1" i="1" smtClean="0">
                <a:solidFill>
                  <a:srgbClr val="800000"/>
                </a:solidFill>
                <a:effectLst>
                  <a:outerShdw blurRad="38100" dist="38100" dir="2700000" algn="tl">
                    <a:srgbClr val="000000"/>
                  </a:outerShdw>
                </a:effectLst>
                <a:latin typeface="Arial" charset="0"/>
              </a:rPr>
              <a:t>Telefonía IP</a:t>
            </a:r>
            <a:br>
              <a:rPr lang="es-ES_tradnl" sz="3200" b="1" i="1" smtClean="0">
                <a:solidFill>
                  <a:srgbClr val="800000"/>
                </a:solidFill>
                <a:effectLst>
                  <a:outerShdw blurRad="38100" dist="38100" dir="2700000" algn="tl">
                    <a:srgbClr val="000000"/>
                  </a:outerShdw>
                </a:effectLst>
                <a:latin typeface="Arial" charset="0"/>
              </a:rPr>
            </a:br>
            <a:r>
              <a:rPr lang="es-ES_tradnl" sz="3200" b="1" i="1" smtClean="0">
                <a:solidFill>
                  <a:srgbClr val="800000"/>
                </a:solidFill>
                <a:effectLst>
                  <a:outerShdw blurRad="38100" dist="38100" dir="2700000" algn="tl">
                    <a:srgbClr val="000000"/>
                  </a:outerShdw>
                </a:effectLst>
                <a:latin typeface="Arial" charset="0"/>
              </a:rPr>
              <a:t>Componentes y Características</a:t>
            </a:r>
            <a:endParaRPr lang="es-ES" sz="3200" b="1" i="1" smtClean="0">
              <a:solidFill>
                <a:srgbClr val="800000"/>
              </a:solidFill>
              <a:effectLst>
                <a:outerShdw blurRad="38100" dist="38100" dir="2700000" algn="tl">
                  <a:srgbClr val="000000"/>
                </a:outerShdw>
              </a:effectLst>
              <a:latin typeface="Arial" charset="0"/>
            </a:endParaRPr>
          </a:p>
        </p:txBody>
      </p:sp>
      <p:sp>
        <p:nvSpPr>
          <p:cNvPr id="695299" name="Rectangle 3"/>
          <p:cNvSpPr>
            <a:spLocks noGrp="1" noChangeArrowheads="1"/>
          </p:cNvSpPr>
          <p:nvPr>
            <p:ph type="body" idx="1"/>
          </p:nvPr>
        </p:nvSpPr>
        <p:spPr>
          <a:xfrm>
            <a:off x="0" y="1557338"/>
            <a:ext cx="9144000" cy="5157787"/>
          </a:xfrm>
          <a:solidFill>
            <a:srgbClr val="DDDDDD"/>
          </a:solidFill>
          <a:ln w="57150" cap="flat" cmpd="thickThin" algn="ctr">
            <a:solidFill>
              <a:schemeClr val="tx1"/>
            </a:solidFill>
          </a:ln>
        </p:spPr>
        <p:txBody>
          <a:bodyPr>
            <a:spAutoFit/>
          </a:bodyPr>
          <a:lstStyle/>
          <a:p>
            <a:pPr marL="0" indent="0">
              <a:spcBef>
                <a:spcPct val="0"/>
              </a:spcBef>
              <a:defRPr/>
            </a:pPr>
            <a:r>
              <a:rPr lang="es-ES" sz="5400" i="1" dirty="0" smtClean="0">
                <a:effectLst>
                  <a:outerShdw blurRad="38100" dist="38100" dir="2700000" algn="tl">
                    <a:srgbClr val="FFFFFF"/>
                  </a:outerShdw>
                </a:effectLst>
                <a:latin typeface="Arial" charset="0"/>
                <a:ea typeface="Arial Unicode MS" pitchFamily="34" charset="-128"/>
                <a:cs typeface="Arial Unicode MS" pitchFamily="34" charset="-128"/>
              </a:rPr>
              <a:t> Gateway. </a:t>
            </a:r>
          </a:p>
          <a:p>
            <a:pPr marL="0" indent="0">
              <a:defRPr/>
            </a:pPr>
            <a:r>
              <a:rPr lang="es-ES" sz="2800" i="1" dirty="0" smtClean="0">
                <a:effectLst>
                  <a:outerShdw blurRad="38100" dist="38100" dir="2700000" algn="tl">
                    <a:srgbClr val="FFFFFF"/>
                  </a:outerShdw>
                </a:effectLst>
                <a:latin typeface="Arial" charset="0"/>
                <a:ea typeface="Arial Unicode MS" pitchFamily="34" charset="-128"/>
                <a:cs typeface="Arial Unicode MS" pitchFamily="34" charset="-128"/>
              </a:rPr>
              <a:t>Refleja las características del terminal que está en la red basada en paquetes, en la PSTN y viceversa.</a:t>
            </a:r>
          </a:p>
          <a:p>
            <a:pPr marL="0" indent="0">
              <a:defRPr/>
            </a:pPr>
            <a:r>
              <a:rPr lang="es-ES" sz="2800" i="1" dirty="0" smtClean="0">
                <a:effectLst>
                  <a:outerShdw blurRad="38100" dist="38100" dir="2700000" algn="tl">
                    <a:srgbClr val="FFFFFF"/>
                  </a:outerShdw>
                </a:effectLst>
                <a:latin typeface="Arial" charset="0"/>
                <a:ea typeface="Arial Unicode MS" pitchFamily="34" charset="-128"/>
                <a:cs typeface="Arial Unicode MS" pitchFamily="34" charset="-128"/>
              </a:rPr>
              <a:t>Las principales aplicaciones de los </a:t>
            </a:r>
            <a:r>
              <a:rPr lang="es-ES" sz="2800" i="1" dirty="0" err="1" smtClean="0">
                <a:effectLst>
                  <a:outerShdw blurRad="38100" dist="38100" dir="2700000" algn="tl">
                    <a:srgbClr val="FFFFFF"/>
                  </a:outerShdw>
                </a:effectLst>
                <a:latin typeface="Arial" charset="0"/>
                <a:ea typeface="Arial Unicode MS" pitchFamily="34" charset="-128"/>
                <a:cs typeface="Arial Unicode MS" pitchFamily="34" charset="-128"/>
              </a:rPr>
              <a:t>Gateways</a:t>
            </a:r>
            <a:r>
              <a:rPr lang="es-ES" sz="2800" i="1" dirty="0" smtClean="0">
                <a:effectLst>
                  <a:outerShdw blurRad="38100" dist="38100" dir="2700000" algn="tl">
                    <a:srgbClr val="FFFFFF"/>
                  </a:outerShdw>
                </a:effectLst>
                <a:latin typeface="Arial" charset="0"/>
                <a:ea typeface="Arial Unicode MS" pitchFamily="34" charset="-128"/>
                <a:cs typeface="Arial Unicode MS" pitchFamily="34" charset="-128"/>
              </a:rPr>
              <a:t> son:</a:t>
            </a:r>
            <a:endParaRPr lang="en-US" sz="2800" i="1" dirty="0" smtClean="0">
              <a:effectLst>
                <a:outerShdw blurRad="38100" dist="38100" dir="2700000" algn="tl">
                  <a:srgbClr val="FFFFFF"/>
                </a:outerShdw>
              </a:effectLst>
              <a:latin typeface="Arial" charset="0"/>
              <a:ea typeface="Arial Unicode MS" pitchFamily="34" charset="-128"/>
              <a:cs typeface="Arial Unicode MS" pitchFamily="34" charset="-128"/>
            </a:endParaRPr>
          </a:p>
          <a:p>
            <a:pPr marL="457200" lvl="1" indent="0">
              <a:defRPr/>
            </a:pPr>
            <a:r>
              <a:rPr lang="es-ES"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Establecer enlaces con terminales telefónicos analógicos conectados a la PSTN.</a:t>
            </a:r>
          </a:p>
          <a:p>
            <a:pPr marL="457200" lvl="1" indent="0">
              <a:defRPr/>
            </a:pPr>
            <a:r>
              <a:rPr lang="es-ES"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Establecer enlaces con terminales remotos bajo protocolo H323/SIP  sobre redes basadas en conmutación de circuitos o la red telefónica básica conmutada.</a:t>
            </a:r>
            <a:r>
              <a:rPr lang="en-US"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52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695299">
                                            <p:bg/>
                                          </p:spTgt>
                                        </p:tgtEl>
                                        <p:attrNameLst>
                                          <p:attrName>style.visibility</p:attrName>
                                        </p:attrNameLst>
                                      </p:cBhvr>
                                      <p:to>
                                        <p:strVal val="visible"/>
                                      </p:to>
                                    </p:set>
                                    <p:animEffect transition="in" filter="wheel(1)">
                                      <p:cBhvr>
                                        <p:cTn id="11" dur="2000"/>
                                        <p:tgtEl>
                                          <p:spTgt spid="695299">
                                            <p:bg/>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695299">
                                            <p:txEl>
                                              <p:pRg st="0" end="0"/>
                                            </p:txEl>
                                          </p:spTgt>
                                        </p:tgtEl>
                                        <p:attrNameLst>
                                          <p:attrName>style.visibility</p:attrName>
                                        </p:attrNameLst>
                                      </p:cBhvr>
                                      <p:to>
                                        <p:strVal val="visible"/>
                                      </p:to>
                                    </p:set>
                                    <p:animEffect transition="in" filter="wheel(1)">
                                      <p:cBhvr>
                                        <p:cTn id="16" dur="2000"/>
                                        <p:tgtEl>
                                          <p:spTgt spid="69529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695299">
                                            <p:txEl>
                                              <p:pRg st="1" end="1"/>
                                            </p:txEl>
                                          </p:spTgt>
                                        </p:tgtEl>
                                        <p:attrNameLst>
                                          <p:attrName>style.visibility</p:attrName>
                                        </p:attrNameLst>
                                      </p:cBhvr>
                                      <p:to>
                                        <p:strVal val="visible"/>
                                      </p:to>
                                    </p:set>
                                    <p:animEffect transition="in" filter="wheel(1)">
                                      <p:cBhvr>
                                        <p:cTn id="21" dur="2000"/>
                                        <p:tgtEl>
                                          <p:spTgt spid="69529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695299">
                                            <p:txEl>
                                              <p:pRg st="2" end="2"/>
                                            </p:txEl>
                                          </p:spTgt>
                                        </p:tgtEl>
                                        <p:attrNameLst>
                                          <p:attrName>style.visibility</p:attrName>
                                        </p:attrNameLst>
                                      </p:cBhvr>
                                      <p:to>
                                        <p:strVal val="visible"/>
                                      </p:to>
                                    </p:set>
                                    <p:animEffect transition="in" filter="wheel(1)">
                                      <p:cBhvr>
                                        <p:cTn id="26" dur="2000"/>
                                        <p:tgtEl>
                                          <p:spTgt spid="695299">
                                            <p:txEl>
                                              <p:pRg st="2" end="2"/>
                                            </p:txEl>
                                          </p:spTgt>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695299">
                                            <p:txEl>
                                              <p:pRg st="3" end="3"/>
                                            </p:txEl>
                                          </p:spTgt>
                                        </p:tgtEl>
                                        <p:attrNameLst>
                                          <p:attrName>style.visibility</p:attrName>
                                        </p:attrNameLst>
                                      </p:cBhvr>
                                      <p:to>
                                        <p:strVal val="visible"/>
                                      </p:to>
                                    </p:set>
                                    <p:animEffect transition="in" filter="wheel(1)">
                                      <p:cBhvr>
                                        <p:cTn id="29" dur="2000"/>
                                        <p:tgtEl>
                                          <p:spTgt spid="695299">
                                            <p:txEl>
                                              <p:pRg st="3" end="3"/>
                                            </p:txEl>
                                          </p:spTgt>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695299">
                                            <p:txEl>
                                              <p:pRg st="4" end="4"/>
                                            </p:txEl>
                                          </p:spTgt>
                                        </p:tgtEl>
                                        <p:attrNameLst>
                                          <p:attrName>style.visibility</p:attrName>
                                        </p:attrNameLst>
                                      </p:cBhvr>
                                      <p:to>
                                        <p:strVal val="visible"/>
                                      </p:to>
                                    </p:set>
                                    <p:animEffect transition="in" filter="wheel(1)">
                                      <p:cBhvr>
                                        <p:cTn id="32" dur="2000"/>
                                        <p:tgtEl>
                                          <p:spTgt spid="695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8" grpId="0" animBg="1"/>
      <p:bldP spid="695299"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2105025" y="1762125"/>
            <a:ext cx="9144000" cy="0"/>
          </a:xfrm>
          <a:prstGeom prst="rect">
            <a:avLst/>
          </a:prstGeom>
          <a:noFill/>
          <a:ln w="9525">
            <a:noFill/>
            <a:miter lim="800000"/>
            <a:headEnd/>
            <a:tailEnd/>
          </a:ln>
        </p:spPr>
        <p:txBody>
          <a:bodyPr>
            <a:spAutoFit/>
          </a:bodyPr>
          <a:lstStyle/>
          <a:p>
            <a:endParaRPr lang="es-ES"/>
          </a:p>
        </p:txBody>
      </p:sp>
      <p:sp>
        <p:nvSpPr>
          <p:cNvPr id="689155" name="Text Box 3"/>
          <p:cNvSpPr txBox="1">
            <a:spLocks noChangeArrowheads="1"/>
          </p:cNvSpPr>
          <p:nvPr/>
        </p:nvSpPr>
        <p:spPr bwMode="auto">
          <a:xfrm>
            <a:off x="304800" y="55563"/>
            <a:ext cx="8443913" cy="1066800"/>
          </a:xfrm>
          <a:prstGeom prst="rect">
            <a:avLst/>
          </a:prstGeom>
          <a:solidFill>
            <a:schemeClr val="hlink"/>
          </a:solidFill>
          <a:ln w="57150" algn="ctr">
            <a:solidFill>
              <a:srgbClr val="3366FF"/>
            </a:solidFill>
            <a:miter lim="800000"/>
            <a:headEnd/>
            <a:tailEnd/>
          </a:ln>
          <a:effectLst/>
        </p:spPr>
        <p:txBody>
          <a:bodyPr anchor="ctr"/>
          <a:lstStyle/>
          <a:p>
            <a:pPr>
              <a:defRPr/>
            </a:pPr>
            <a:r>
              <a:rPr lang="es-ES_tradnl" b="1" i="1">
                <a:solidFill>
                  <a:srgbClr val="800000"/>
                </a:solidFill>
                <a:effectLst>
                  <a:outerShdw blurRad="38100" dist="38100" dir="2700000" algn="tl">
                    <a:srgbClr val="000000"/>
                  </a:outerShdw>
                </a:effectLst>
              </a:rPr>
              <a:t>Telefonía IP</a:t>
            </a:r>
            <a:br>
              <a:rPr lang="es-ES_tradnl" b="1" i="1">
                <a:solidFill>
                  <a:srgbClr val="800000"/>
                </a:solidFill>
                <a:effectLst>
                  <a:outerShdw blurRad="38100" dist="38100" dir="2700000" algn="tl">
                    <a:srgbClr val="000000"/>
                  </a:outerShdw>
                </a:effectLst>
              </a:rPr>
            </a:br>
            <a:r>
              <a:rPr lang="es-ES_tradnl" b="1" i="1">
                <a:solidFill>
                  <a:srgbClr val="800000"/>
                </a:solidFill>
                <a:effectLst>
                  <a:outerShdw blurRad="38100" dist="38100" dir="2700000" algn="tl">
                    <a:srgbClr val="000000"/>
                  </a:outerShdw>
                </a:effectLst>
              </a:rPr>
              <a:t>Componentes y Características</a:t>
            </a:r>
            <a:endParaRPr lang="es-ES" b="1" i="1">
              <a:solidFill>
                <a:srgbClr val="800000"/>
              </a:solidFill>
              <a:effectLst>
                <a:outerShdw blurRad="38100" dist="38100" dir="2700000" algn="tl">
                  <a:srgbClr val="000000"/>
                </a:outerShdw>
              </a:effectLst>
            </a:endParaRPr>
          </a:p>
        </p:txBody>
      </p:sp>
      <p:sp>
        <p:nvSpPr>
          <p:cNvPr id="70662" name="Line 6"/>
          <p:cNvSpPr>
            <a:spLocks noChangeShapeType="1"/>
          </p:cNvSpPr>
          <p:nvPr/>
        </p:nvSpPr>
        <p:spPr bwMode="auto">
          <a:xfrm>
            <a:off x="0" y="4032"/>
            <a:ext cx="9144000" cy="0"/>
          </a:xfrm>
          <a:prstGeom prst="line">
            <a:avLst/>
          </a:prstGeom>
          <a:noFill/>
          <a:ln w="9525">
            <a:solidFill>
              <a:schemeClr val="tx1"/>
            </a:solidFill>
            <a:round/>
            <a:headEnd/>
            <a:tailEnd/>
          </a:ln>
        </p:spPr>
        <p:txBody>
          <a:bodyPr/>
          <a:lstStyle/>
          <a:p>
            <a:endParaRPr lang="es-ES"/>
          </a:p>
        </p:txBody>
      </p:sp>
      <p:pic>
        <p:nvPicPr>
          <p:cNvPr id="70664" name="Picture 8"/>
          <p:cNvPicPr>
            <a:picLocks noChangeAspect="1" noChangeArrowheads="1"/>
          </p:cNvPicPr>
          <p:nvPr/>
        </p:nvPicPr>
        <p:blipFill>
          <a:blip r:embed="rId3" cstate="print"/>
          <a:srcRect/>
          <a:stretch>
            <a:fillRect/>
          </a:stretch>
        </p:blipFill>
        <p:spPr bwMode="auto">
          <a:xfrm>
            <a:off x="250826" y="1556792"/>
            <a:ext cx="8497887" cy="4824412"/>
          </a:xfrm>
          <a:prstGeom prst="rect">
            <a:avLst/>
          </a:prstGeom>
          <a:solidFill>
            <a:schemeClr val="hlink"/>
          </a:solidFill>
          <a:ln w="57150" algn="ctr">
            <a:solidFill>
              <a:srgbClr val="3366FF"/>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9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0664"/>
                                        </p:tgtEl>
                                        <p:attrNameLst>
                                          <p:attrName>style.visibility</p:attrName>
                                        </p:attrNameLst>
                                      </p:cBhvr>
                                      <p:to>
                                        <p:strVal val="visible"/>
                                      </p:to>
                                    </p:set>
                                    <p:anim calcmode="lin" valueType="num">
                                      <p:cBhvr additive="base">
                                        <p:cTn id="11" dur="500" fill="hold"/>
                                        <p:tgtEl>
                                          <p:spTgt spid="70664"/>
                                        </p:tgtEl>
                                        <p:attrNameLst>
                                          <p:attrName>ppt_x</p:attrName>
                                        </p:attrNameLst>
                                      </p:cBhvr>
                                      <p:tavLst>
                                        <p:tav tm="0">
                                          <p:val>
                                            <p:strVal val="#ppt_x"/>
                                          </p:val>
                                        </p:tav>
                                        <p:tav tm="100000">
                                          <p:val>
                                            <p:strVal val="#ppt_x"/>
                                          </p:val>
                                        </p:tav>
                                      </p:tavLst>
                                    </p:anim>
                                    <p:anim calcmode="lin" valueType="num">
                                      <p:cBhvr additive="base">
                                        <p:cTn id="12" dur="500" fill="hold"/>
                                        <p:tgtEl>
                                          <p:spTgt spid="706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105025" y="1762125"/>
            <a:ext cx="9144000" cy="0"/>
          </a:xfrm>
          <a:prstGeom prst="rect">
            <a:avLst/>
          </a:prstGeom>
          <a:noFill/>
          <a:ln w="9525">
            <a:noFill/>
            <a:miter lim="800000"/>
            <a:headEnd/>
            <a:tailEnd/>
          </a:ln>
        </p:spPr>
        <p:txBody>
          <a:bodyPr>
            <a:spAutoFit/>
          </a:bodyPr>
          <a:lstStyle/>
          <a:p>
            <a:endParaRPr lang="es-ES"/>
          </a:p>
        </p:txBody>
      </p:sp>
      <p:sp>
        <p:nvSpPr>
          <p:cNvPr id="689155" name="Text Box 3"/>
          <p:cNvSpPr txBox="1">
            <a:spLocks noChangeArrowheads="1"/>
          </p:cNvSpPr>
          <p:nvPr/>
        </p:nvSpPr>
        <p:spPr bwMode="auto">
          <a:xfrm>
            <a:off x="304800" y="55563"/>
            <a:ext cx="8443913" cy="1066800"/>
          </a:xfrm>
          <a:prstGeom prst="rect">
            <a:avLst/>
          </a:prstGeom>
          <a:solidFill>
            <a:schemeClr val="hlink"/>
          </a:solidFill>
          <a:ln w="57150" algn="ctr">
            <a:solidFill>
              <a:srgbClr val="3366FF"/>
            </a:solidFill>
            <a:miter lim="800000"/>
            <a:headEnd/>
            <a:tailEnd/>
          </a:ln>
          <a:effectLst/>
        </p:spPr>
        <p:txBody>
          <a:bodyPr anchor="ctr"/>
          <a:lstStyle/>
          <a:p>
            <a:pPr>
              <a:defRPr/>
            </a:pPr>
            <a:r>
              <a:rPr lang="es-ES_tradnl" b="1" i="1">
                <a:solidFill>
                  <a:srgbClr val="800000"/>
                </a:solidFill>
                <a:effectLst>
                  <a:outerShdw blurRad="38100" dist="38100" dir="2700000" algn="tl">
                    <a:srgbClr val="000000"/>
                  </a:outerShdw>
                </a:effectLst>
              </a:rPr>
              <a:t>Telefonía IP</a:t>
            </a:r>
            <a:br>
              <a:rPr lang="es-ES_tradnl" b="1" i="1">
                <a:solidFill>
                  <a:srgbClr val="800000"/>
                </a:solidFill>
                <a:effectLst>
                  <a:outerShdw blurRad="38100" dist="38100" dir="2700000" algn="tl">
                    <a:srgbClr val="000000"/>
                  </a:outerShdw>
                </a:effectLst>
              </a:rPr>
            </a:br>
            <a:r>
              <a:rPr lang="es-ES_tradnl" b="1" i="1">
                <a:solidFill>
                  <a:srgbClr val="800000"/>
                </a:solidFill>
                <a:effectLst>
                  <a:outerShdw blurRad="38100" dist="38100" dir="2700000" algn="tl">
                    <a:srgbClr val="000000"/>
                  </a:outerShdw>
                </a:effectLst>
              </a:rPr>
              <a:t>Componentes y Características</a:t>
            </a:r>
            <a:endParaRPr lang="es-ES" b="1" i="1">
              <a:solidFill>
                <a:srgbClr val="800000"/>
              </a:solidFill>
              <a:effectLst>
                <a:outerShdw blurRad="38100" dist="38100" dir="2700000" algn="tl">
                  <a:srgbClr val="000000"/>
                </a:outerShdw>
              </a:effectLst>
            </a:endParaRPr>
          </a:p>
        </p:txBody>
      </p:sp>
      <p:sp>
        <p:nvSpPr>
          <p:cNvPr id="33799" name="Line 6"/>
          <p:cNvSpPr>
            <a:spLocks noChangeShapeType="1"/>
          </p:cNvSpPr>
          <p:nvPr/>
        </p:nvSpPr>
        <p:spPr bwMode="auto">
          <a:xfrm>
            <a:off x="0" y="4032"/>
            <a:ext cx="9144000" cy="0"/>
          </a:xfrm>
          <a:prstGeom prst="line">
            <a:avLst/>
          </a:prstGeom>
          <a:noFill/>
          <a:ln w="9525">
            <a:solidFill>
              <a:schemeClr val="tx1"/>
            </a:solidFill>
            <a:round/>
            <a:headEnd/>
            <a:tailEnd/>
          </a:ln>
        </p:spPr>
        <p:txBody>
          <a:bodyPr/>
          <a:lstStyle/>
          <a:p>
            <a:endParaRPr lang="es-ES"/>
          </a:p>
        </p:txBody>
      </p:sp>
      <p:pic>
        <p:nvPicPr>
          <p:cNvPr id="33801" name="Picture 9"/>
          <p:cNvPicPr>
            <a:picLocks noChangeAspect="1" noChangeArrowheads="1"/>
          </p:cNvPicPr>
          <p:nvPr/>
        </p:nvPicPr>
        <p:blipFill>
          <a:blip r:embed="rId3" cstate="print"/>
          <a:srcRect/>
          <a:stretch>
            <a:fillRect/>
          </a:stretch>
        </p:blipFill>
        <p:spPr bwMode="auto">
          <a:xfrm>
            <a:off x="0" y="1746473"/>
            <a:ext cx="9144000" cy="5040312"/>
          </a:xfrm>
          <a:prstGeom prst="rect">
            <a:avLst/>
          </a:prstGeom>
          <a:solidFill>
            <a:schemeClr val="hlink"/>
          </a:solidFill>
          <a:ln w="57150" algn="ctr">
            <a:solidFill>
              <a:srgbClr val="3366FF"/>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9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3801"/>
                                        </p:tgtEl>
                                        <p:attrNameLst>
                                          <p:attrName>style.visibility</p:attrName>
                                        </p:attrNameLst>
                                      </p:cBhvr>
                                      <p:to>
                                        <p:strVal val="visible"/>
                                      </p:to>
                                    </p:set>
                                    <p:animEffect transition="in" filter="fade">
                                      <p:cBhvr>
                                        <p:cTn id="11" dur="500"/>
                                        <p:tgtEl>
                                          <p:spTgt spid="33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684213" y="0"/>
            <a:ext cx="7772400" cy="1419225"/>
          </a:xfrm>
          <a:solidFill>
            <a:schemeClr val="hlink"/>
          </a:solidFill>
          <a:ln w="57150" cap="flat" algn="ctr">
            <a:solidFill>
              <a:srgbClr val="3366FF"/>
            </a:solidFill>
          </a:ln>
        </p:spPr>
        <p:txBody>
          <a:bodyPr/>
          <a:lstStyle/>
          <a:p>
            <a:pPr>
              <a:defRPr/>
            </a:pPr>
            <a:r>
              <a:rPr lang="es-ES_tradnl" sz="3600" b="1" i="1" smtClean="0">
                <a:solidFill>
                  <a:srgbClr val="800000"/>
                </a:solidFill>
                <a:effectLst>
                  <a:outerShdw blurRad="38100" dist="38100" dir="2700000" algn="tl">
                    <a:srgbClr val="000000"/>
                  </a:outerShdw>
                </a:effectLst>
                <a:latin typeface="Arial" charset="0"/>
              </a:rPr>
              <a:t>Telefonía IP</a:t>
            </a:r>
            <a:br>
              <a:rPr lang="es-ES_tradnl" sz="3600" b="1" i="1" smtClean="0">
                <a:solidFill>
                  <a:srgbClr val="800000"/>
                </a:solidFill>
                <a:effectLst>
                  <a:outerShdw blurRad="38100" dist="38100" dir="2700000" algn="tl">
                    <a:srgbClr val="000000"/>
                  </a:outerShdw>
                </a:effectLst>
                <a:latin typeface="Arial" charset="0"/>
              </a:rPr>
            </a:br>
            <a:r>
              <a:rPr lang="es-ES_tradnl" sz="3600" b="1" i="1" smtClean="0">
                <a:solidFill>
                  <a:srgbClr val="800000"/>
                </a:solidFill>
                <a:effectLst>
                  <a:outerShdw blurRad="38100" dist="38100" dir="2700000" algn="tl">
                    <a:srgbClr val="000000"/>
                  </a:outerShdw>
                </a:effectLst>
                <a:latin typeface="Arial" charset="0"/>
              </a:rPr>
              <a:t>Componentes y Características</a:t>
            </a:r>
            <a:endParaRPr lang="es-ES" sz="3600" b="1" i="1" smtClean="0">
              <a:solidFill>
                <a:srgbClr val="800000"/>
              </a:solidFill>
              <a:effectLst>
                <a:outerShdw blurRad="38100" dist="38100" dir="2700000" algn="tl">
                  <a:srgbClr val="000000"/>
                </a:outerShdw>
              </a:effectLst>
              <a:latin typeface="Arial" charset="0"/>
            </a:endParaRPr>
          </a:p>
        </p:txBody>
      </p:sp>
      <p:sp>
        <p:nvSpPr>
          <p:cNvPr id="691203" name="Rectangle 3"/>
          <p:cNvSpPr>
            <a:spLocks noGrp="1" noChangeArrowheads="1"/>
          </p:cNvSpPr>
          <p:nvPr>
            <p:ph type="body" idx="1"/>
          </p:nvPr>
        </p:nvSpPr>
        <p:spPr>
          <a:xfrm>
            <a:off x="323850" y="1557338"/>
            <a:ext cx="8569325" cy="1733550"/>
          </a:xfrm>
          <a:solidFill>
            <a:srgbClr val="DDDDDD"/>
          </a:solidFill>
          <a:ln w="57150" cap="flat" cmpd="thickThin" algn="ctr">
            <a:solidFill>
              <a:schemeClr val="tx1"/>
            </a:solidFill>
          </a:ln>
        </p:spPr>
        <p:txBody>
          <a:bodyPr>
            <a:spAutoFit/>
          </a:bodyPr>
          <a:lstStyle/>
          <a:p>
            <a:pPr marL="0" indent="0">
              <a:spcBef>
                <a:spcPct val="0"/>
              </a:spcBef>
              <a:defRPr/>
            </a:pPr>
            <a:r>
              <a:rPr lang="es-ES" sz="2400" b="1" i="1" dirty="0" smtClean="0">
                <a:effectLst>
                  <a:outerShdw blurRad="38100" dist="38100" dir="2700000" algn="tl">
                    <a:srgbClr val="FFFFFF"/>
                  </a:outerShdw>
                </a:effectLst>
                <a:latin typeface="Arial" charset="0"/>
                <a:ea typeface="Arial Unicode MS" pitchFamily="34" charset="-128"/>
                <a:cs typeface="Arial Unicode MS" pitchFamily="34" charset="-128"/>
              </a:rPr>
              <a:t>Proxy Server :</a:t>
            </a:r>
            <a:r>
              <a:rPr lang="es-ES" sz="2400" i="1" dirty="0" smtClean="0">
                <a:effectLst>
                  <a:outerShdw blurRad="38100" dist="38100" dir="2700000" algn="tl">
                    <a:srgbClr val="FFFFFF"/>
                  </a:outerShdw>
                </a:effectLst>
                <a:latin typeface="Arial" charset="0"/>
                <a:ea typeface="Arial Unicode MS" pitchFamily="34" charset="-128"/>
                <a:cs typeface="Arial Unicode MS" pitchFamily="34" charset="-128"/>
              </a:rPr>
              <a:t> </a:t>
            </a:r>
          </a:p>
          <a:p>
            <a:pPr marL="457200" lvl="1" indent="0">
              <a:spcBef>
                <a:spcPct val="0"/>
              </a:spcBef>
              <a:buFontTx/>
              <a:buChar char="•"/>
              <a:defRPr/>
            </a:pPr>
            <a:r>
              <a:rPr lang="es-ES" sz="2000" i="1" dirty="0" smtClean="0">
                <a:effectLst>
                  <a:outerShdw blurRad="38100" dist="38100" dir="2700000" algn="tl">
                    <a:srgbClr val="FFFFFF"/>
                  </a:outerShdw>
                </a:effectLst>
                <a:latin typeface="Arial" charset="0"/>
                <a:ea typeface="Arial Unicode MS" pitchFamily="34" charset="-128"/>
                <a:cs typeface="Arial Unicode MS" pitchFamily="34" charset="-128"/>
              </a:rPr>
              <a:t>Entidad intermedia que actúa como cliente y servidor con el propósito de establecer llamadas entre los usuarios.</a:t>
            </a:r>
          </a:p>
          <a:p>
            <a:pPr marL="457200" lvl="1" indent="0">
              <a:spcBef>
                <a:spcPct val="0"/>
              </a:spcBef>
              <a:buFontTx/>
              <a:buChar char="•"/>
              <a:defRPr/>
            </a:pPr>
            <a:r>
              <a:rPr lang="es-ES" sz="2000" i="1" dirty="0" smtClean="0">
                <a:effectLst>
                  <a:outerShdw blurRad="38100" dist="38100" dir="2700000" algn="tl">
                    <a:srgbClr val="FFFFFF"/>
                  </a:outerShdw>
                </a:effectLst>
                <a:latin typeface="Arial" charset="0"/>
                <a:ea typeface="Arial Unicode MS" pitchFamily="34" charset="-128"/>
                <a:cs typeface="Arial Unicode MS" pitchFamily="34" charset="-128"/>
              </a:rPr>
              <a:t>Mantienen el estado de las transacciones durante el procesamiento de las peticiones  </a:t>
            </a:r>
            <a:r>
              <a:rPr lang="es-ES" sz="2000" i="1" dirty="0" smtClean="0">
                <a:effectLst>
                  <a:outerShdw blurRad="38100" dist="38100" dir="2700000" algn="tl">
                    <a:srgbClr val="FFFFFF"/>
                  </a:outerShdw>
                </a:effectLst>
                <a:latin typeface="Arial" charset="0"/>
                <a:ea typeface="Arial Unicode MS" pitchFamily="34" charset="-128"/>
                <a:cs typeface="Arial Unicode MS" pitchFamily="34" charset="-128"/>
                <a:sym typeface="Wingdings 3"/>
              </a:rPr>
              <a:t> </a:t>
            </a:r>
            <a:r>
              <a:rPr lang="es-ES" sz="2000" i="1" dirty="0" err="1" smtClean="0">
                <a:effectLst>
                  <a:outerShdw blurRad="38100" dist="38100" dir="2700000" algn="tl">
                    <a:srgbClr val="FFFFFF"/>
                  </a:outerShdw>
                </a:effectLst>
                <a:latin typeface="Arial" charset="0"/>
                <a:ea typeface="Arial Unicode MS" pitchFamily="34" charset="-128"/>
                <a:cs typeface="Arial Unicode MS" pitchFamily="34" charset="-128"/>
              </a:rPr>
              <a:t>Statefull</a:t>
            </a:r>
            <a:r>
              <a:rPr lang="es-ES" sz="2000" i="1" dirty="0" smtClean="0">
                <a:effectLst>
                  <a:outerShdw blurRad="38100" dist="38100" dir="2700000" algn="tl">
                    <a:srgbClr val="FFFFFF"/>
                  </a:outerShdw>
                </a:effectLst>
                <a:latin typeface="Arial" charset="0"/>
                <a:ea typeface="Arial Unicode MS" pitchFamily="34" charset="-128"/>
                <a:cs typeface="Arial Unicode MS" pitchFamily="34" charset="-128"/>
              </a:rPr>
              <a:t>  ( No mantiene </a:t>
            </a:r>
            <a:r>
              <a:rPr lang="es-ES" sz="2000" i="1" dirty="0">
                <a:effectLst>
                  <a:outerShdw blurRad="38100" dist="38100" dir="2700000" algn="tl">
                    <a:srgbClr val="FFFFFF"/>
                  </a:outerShdw>
                </a:effectLst>
                <a:latin typeface="Arial" charset="0"/>
                <a:ea typeface="Arial Unicode MS" pitchFamily="34" charset="-128"/>
                <a:cs typeface="Arial Unicode MS" pitchFamily="34" charset="-128"/>
                <a:sym typeface="Wingdings 3"/>
              </a:rPr>
              <a:t> </a:t>
            </a:r>
            <a:r>
              <a:rPr lang="es-ES" sz="2000" i="1" dirty="0" err="1" smtClean="0">
                <a:effectLst>
                  <a:outerShdw blurRad="38100" dist="38100" dir="2700000" algn="tl">
                    <a:srgbClr val="FFFFFF"/>
                  </a:outerShdw>
                </a:effectLst>
                <a:latin typeface="Arial" charset="0"/>
                <a:ea typeface="Arial Unicode MS" pitchFamily="34" charset="-128"/>
                <a:cs typeface="Arial Unicode MS" pitchFamily="34" charset="-128"/>
              </a:rPr>
              <a:t>Stateless</a:t>
            </a:r>
            <a:r>
              <a:rPr lang="es-ES" sz="2000" i="1" dirty="0" smtClean="0">
                <a:effectLst>
                  <a:outerShdw blurRad="38100" dist="38100" dir="2700000" algn="tl">
                    <a:srgbClr val="FFFFFF"/>
                  </a:outerShdw>
                </a:effectLst>
                <a:latin typeface="Arial" charset="0"/>
                <a:ea typeface="Arial Unicode MS" pitchFamily="34" charset="-128"/>
                <a:cs typeface="Arial Unicode MS" pitchFamily="34" charset="-128"/>
              </a:rPr>
              <a:t>).</a:t>
            </a:r>
          </a:p>
        </p:txBody>
      </p:sp>
      <p:sp>
        <p:nvSpPr>
          <p:cNvPr id="691204" name="Rectangle 4"/>
          <p:cNvSpPr>
            <a:spLocks noChangeArrowheads="1"/>
          </p:cNvSpPr>
          <p:nvPr/>
        </p:nvSpPr>
        <p:spPr bwMode="auto">
          <a:xfrm>
            <a:off x="323850" y="3429000"/>
            <a:ext cx="8569325" cy="1428750"/>
          </a:xfrm>
          <a:prstGeom prst="rect">
            <a:avLst/>
          </a:prstGeom>
          <a:solidFill>
            <a:srgbClr val="DDDDDD"/>
          </a:solidFill>
          <a:ln w="57150" cmpd="thickThin" algn="ctr">
            <a:solidFill>
              <a:schemeClr val="tx1"/>
            </a:solidFill>
            <a:miter lim="800000"/>
            <a:headEnd/>
            <a:tailEnd/>
          </a:ln>
          <a:effectLst/>
        </p:spPr>
        <p:txBody>
          <a:bodyPr>
            <a:spAutoFit/>
          </a:bodyPr>
          <a:lstStyle/>
          <a:p>
            <a:pPr algn="l">
              <a:buFontTx/>
              <a:buChar char="•"/>
              <a:defRPr/>
            </a:pPr>
            <a:r>
              <a:rPr lang="es-ES" sz="2400" b="1" i="1" dirty="0">
                <a:effectLst>
                  <a:outerShdw blurRad="38100" dist="38100" dir="2700000" algn="tl">
                    <a:srgbClr val="FFFFFF"/>
                  </a:outerShdw>
                </a:effectLst>
                <a:ea typeface="Arial Unicode MS" pitchFamily="34" charset="-128"/>
                <a:cs typeface="Arial Unicode MS" pitchFamily="34" charset="-128"/>
              </a:rPr>
              <a:t>Registrar Server :</a:t>
            </a:r>
            <a:r>
              <a:rPr lang="es-ES" sz="2400" i="1" dirty="0">
                <a:effectLst>
                  <a:outerShdw blurRad="38100" dist="38100" dir="2700000" algn="tl">
                    <a:srgbClr val="FFFFFF"/>
                  </a:outerShdw>
                </a:effectLst>
                <a:ea typeface="Arial Unicode MS" pitchFamily="34" charset="-128"/>
                <a:cs typeface="Arial Unicode MS" pitchFamily="34" charset="-128"/>
              </a:rPr>
              <a:t> </a:t>
            </a:r>
          </a:p>
          <a:p>
            <a:pPr lvl="1" algn="l">
              <a:buFontTx/>
              <a:buChar char="•"/>
              <a:defRPr/>
            </a:pPr>
            <a:r>
              <a:rPr lang="es-ES" sz="2000" i="1" dirty="0">
                <a:effectLst>
                  <a:outerShdw blurRad="38100" dist="38100" dir="2700000" algn="tl">
                    <a:srgbClr val="FFFFFF"/>
                  </a:outerShdw>
                </a:effectLst>
                <a:ea typeface="Arial Unicode MS" pitchFamily="34" charset="-128"/>
                <a:cs typeface="Arial Unicode MS" pitchFamily="34" charset="-128"/>
              </a:rPr>
              <a:t>Acepta peticiones de registro de los usuarios y guarda la información de estas peticiones para suministrar un servicio de localización y traducción de direcciones en el dominio</a:t>
            </a:r>
          </a:p>
        </p:txBody>
      </p:sp>
      <p:sp>
        <p:nvSpPr>
          <p:cNvPr id="691205" name="Rectangle 5"/>
          <p:cNvSpPr>
            <a:spLocks noChangeArrowheads="1"/>
          </p:cNvSpPr>
          <p:nvPr/>
        </p:nvSpPr>
        <p:spPr bwMode="auto">
          <a:xfrm>
            <a:off x="323850" y="5013325"/>
            <a:ext cx="8569325" cy="1609725"/>
          </a:xfrm>
          <a:prstGeom prst="rect">
            <a:avLst/>
          </a:prstGeom>
          <a:solidFill>
            <a:srgbClr val="DDDDDD"/>
          </a:solidFill>
          <a:ln w="57150" cmpd="thickThin" algn="ctr">
            <a:solidFill>
              <a:schemeClr val="tx1"/>
            </a:solidFill>
            <a:miter lim="800000"/>
            <a:headEnd/>
            <a:tailEnd/>
          </a:ln>
          <a:effectLst/>
        </p:spPr>
        <p:txBody>
          <a:bodyPr>
            <a:spAutoFit/>
          </a:bodyPr>
          <a:lstStyle/>
          <a:p>
            <a:pPr algn="l">
              <a:buFontTx/>
              <a:buChar char="•"/>
              <a:defRPr/>
            </a:pPr>
            <a:r>
              <a:rPr lang="es-ES" sz="2400" b="1" i="1" dirty="0" err="1">
                <a:effectLst>
                  <a:outerShdw blurRad="38100" dist="38100" dir="2700000" algn="tl">
                    <a:srgbClr val="FFFFFF"/>
                  </a:outerShdw>
                </a:effectLst>
                <a:ea typeface="Arial Unicode MS" pitchFamily="34" charset="-128"/>
                <a:cs typeface="Arial Unicode MS" pitchFamily="34" charset="-128"/>
              </a:rPr>
              <a:t>Redirect</a:t>
            </a:r>
            <a:r>
              <a:rPr lang="es-ES" sz="2400" b="1" i="1" dirty="0">
                <a:effectLst>
                  <a:outerShdw blurRad="38100" dist="38100" dir="2700000" algn="tl">
                    <a:srgbClr val="FFFFFF"/>
                  </a:outerShdw>
                </a:effectLst>
                <a:ea typeface="Arial Unicode MS" pitchFamily="34" charset="-128"/>
                <a:cs typeface="Arial Unicode MS" pitchFamily="34" charset="-128"/>
              </a:rPr>
              <a:t> Server :</a:t>
            </a:r>
            <a:r>
              <a:rPr lang="es-ES" sz="2400" i="1" dirty="0">
                <a:effectLst>
                  <a:outerShdw blurRad="38100" dist="38100" dir="2700000" algn="tl">
                    <a:srgbClr val="FFFFFF"/>
                  </a:outerShdw>
                </a:effectLst>
                <a:ea typeface="Arial Unicode MS" pitchFamily="34" charset="-128"/>
                <a:cs typeface="Arial Unicode MS" pitchFamily="34" charset="-128"/>
              </a:rPr>
              <a:t> </a:t>
            </a:r>
          </a:p>
          <a:p>
            <a:pPr lvl="1" algn="l">
              <a:spcBef>
                <a:spcPct val="20000"/>
              </a:spcBef>
              <a:buFontTx/>
              <a:buChar char="–"/>
              <a:defRPr/>
            </a:pPr>
            <a:r>
              <a:rPr lang="es-ES" sz="2000" i="1" dirty="0">
                <a:effectLst>
                  <a:outerShdw blurRad="38100" dist="38100" dir="2700000" algn="tl">
                    <a:srgbClr val="FFFFFF"/>
                  </a:outerShdw>
                </a:effectLst>
                <a:ea typeface="Arial Unicode MS" pitchFamily="34" charset="-128"/>
                <a:cs typeface="Arial Unicode MS" pitchFamily="34" charset="-128"/>
              </a:rPr>
              <a:t>Genera respuestas de redirección a las peticiones que recibe. </a:t>
            </a:r>
          </a:p>
          <a:p>
            <a:pPr lvl="1" algn="l">
              <a:spcBef>
                <a:spcPct val="20000"/>
              </a:spcBef>
              <a:buFontTx/>
              <a:buChar char="–"/>
              <a:defRPr/>
            </a:pPr>
            <a:r>
              <a:rPr lang="es-ES" sz="2000" i="1" dirty="0">
                <a:effectLst>
                  <a:outerShdw blurRad="38100" dist="38100" dir="2700000" algn="tl">
                    <a:srgbClr val="FFFFFF"/>
                  </a:outerShdw>
                </a:effectLst>
                <a:ea typeface="Arial Unicode MS" pitchFamily="34" charset="-128"/>
                <a:cs typeface="Arial Unicode MS" pitchFamily="34" charset="-128"/>
              </a:rPr>
              <a:t>Este servidor reencamina las peticiones hacia el próximo servidor.</a:t>
            </a:r>
          </a:p>
          <a:p>
            <a:pPr lvl="1" algn="l">
              <a:spcBef>
                <a:spcPct val="20000"/>
              </a:spcBef>
              <a:buFontTx/>
              <a:buChar char="–"/>
              <a:defRPr/>
            </a:pPr>
            <a:endParaRPr lang="es-ES" sz="2000" i="1" dirty="0">
              <a:effectLst>
                <a:outerShdw blurRad="38100" dist="38100" dir="2700000" algn="tl">
                  <a:srgbClr val="FFFFFF"/>
                </a:outerShdw>
              </a:effectLst>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1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691203">
                                            <p:bg/>
                                          </p:spTgt>
                                        </p:tgtEl>
                                        <p:attrNameLst>
                                          <p:attrName>style.visibility</p:attrName>
                                        </p:attrNameLst>
                                      </p:cBhvr>
                                      <p:to>
                                        <p:strVal val="visible"/>
                                      </p:to>
                                    </p:set>
                                    <p:animEffect transition="in" filter="circle(in)">
                                      <p:cBhvr>
                                        <p:cTn id="11" dur="2000"/>
                                        <p:tgtEl>
                                          <p:spTgt spid="691203">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91203">
                                            <p:txEl>
                                              <p:pRg st="0" end="0"/>
                                            </p:txEl>
                                          </p:spTgt>
                                        </p:tgtEl>
                                        <p:attrNameLst>
                                          <p:attrName>style.visibility</p:attrName>
                                        </p:attrNameLst>
                                      </p:cBhvr>
                                      <p:to>
                                        <p:strVal val="visible"/>
                                      </p:to>
                                    </p:set>
                                    <p:animEffect transition="in" filter="circle(in)">
                                      <p:cBhvr>
                                        <p:cTn id="16" dur="2000"/>
                                        <p:tgtEl>
                                          <p:spTgt spid="691203">
                                            <p:txEl>
                                              <p:pRg st="0" end="0"/>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691203">
                                            <p:txEl>
                                              <p:pRg st="1" end="1"/>
                                            </p:txEl>
                                          </p:spTgt>
                                        </p:tgtEl>
                                        <p:attrNameLst>
                                          <p:attrName>style.visibility</p:attrName>
                                        </p:attrNameLst>
                                      </p:cBhvr>
                                      <p:to>
                                        <p:strVal val="visible"/>
                                      </p:to>
                                    </p:set>
                                    <p:animEffect transition="in" filter="circle(in)">
                                      <p:cBhvr>
                                        <p:cTn id="19" dur="2000"/>
                                        <p:tgtEl>
                                          <p:spTgt spid="691203">
                                            <p:txEl>
                                              <p:pRg st="1" end="1"/>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691203">
                                            <p:txEl>
                                              <p:pRg st="2" end="2"/>
                                            </p:txEl>
                                          </p:spTgt>
                                        </p:tgtEl>
                                        <p:attrNameLst>
                                          <p:attrName>style.visibility</p:attrName>
                                        </p:attrNameLst>
                                      </p:cBhvr>
                                      <p:to>
                                        <p:strVal val="visible"/>
                                      </p:to>
                                    </p:set>
                                    <p:animEffect transition="in" filter="circle(in)">
                                      <p:cBhvr>
                                        <p:cTn id="22" dur="2000"/>
                                        <p:tgtEl>
                                          <p:spTgt spid="69120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91204"/>
                                        </p:tgtEl>
                                        <p:attrNameLst>
                                          <p:attrName>style.visibility</p:attrName>
                                        </p:attrNameLst>
                                      </p:cBhvr>
                                      <p:to>
                                        <p:strVal val="visible"/>
                                      </p:to>
                                    </p:set>
                                    <p:animEffect transition="in" filter="circle(in)">
                                      <p:cBhvr>
                                        <p:cTn id="27" dur="2000"/>
                                        <p:tgtEl>
                                          <p:spTgt spid="691204"/>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691205"/>
                                        </p:tgtEl>
                                        <p:attrNameLst>
                                          <p:attrName>style.visibility</p:attrName>
                                        </p:attrNameLst>
                                      </p:cBhvr>
                                      <p:to>
                                        <p:strVal val="visible"/>
                                      </p:to>
                                    </p:set>
                                    <p:animEffect transition="in" filter="circle(in)">
                                      <p:cBhvr>
                                        <p:cTn id="32" dur="2000"/>
                                        <p:tgtEl>
                                          <p:spTgt spid="69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p:bldP spid="691203" grpId="0" build="p" animBg="1"/>
      <p:bldP spid="691204" grpId="0" animBg="1"/>
      <p:bldP spid="69120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250825" y="0"/>
            <a:ext cx="8893175" cy="579438"/>
          </a:xfrm>
          <a:solidFill>
            <a:schemeClr val="hlink"/>
          </a:solidFill>
          <a:ln w="76200" cap="flat" algn="ctr">
            <a:solidFill>
              <a:srgbClr val="3366FF"/>
            </a:solidFill>
          </a:ln>
        </p:spPr>
        <p:txBody>
          <a:bodyPr/>
          <a:lstStyle/>
          <a:p>
            <a:pPr>
              <a:defRPr/>
            </a:pPr>
            <a:r>
              <a:rPr lang="es-MX" sz="3600" b="1" i="1" smtClean="0">
                <a:solidFill>
                  <a:srgbClr val="800000"/>
                </a:solidFill>
                <a:effectLst>
                  <a:outerShdw blurRad="38100" dist="38100" dir="2700000" algn="tl">
                    <a:srgbClr val="000000"/>
                  </a:outerShdw>
                </a:effectLst>
                <a:latin typeface="Arial" charset="0"/>
              </a:rPr>
              <a:t>Redes de Datos vs. Redes de Voz</a:t>
            </a:r>
            <a:endParaRPr lang="es-ES" sz="3600" b="1" i="1" smtClean="0">
              <a:solidFill>
                <a:srgbClr val="800000"/>
              </a:solidFill>
              <a:effectLst>
                <a:outerShdw blurRad="38100" dist="38100" dir="2700000" algn="tl">
                  <a:srgbClr val="000000"/>
                </a:outerShdw>
              </a:effectLst>
              <a:latin typeface="Arial" charset="0"/>
            </a:endParaRPr>
          </a:p>
        </p:txBody>
      </p:sp>
      <p:graphicFrame>
        <p:nvGraphicFramePr>
          <p:cNvPr id="634913" name="Group 33"/>
          <p:cNvGraphicFramePr>
            <a:graphicFrameLocks noGrp="1"/>
          </p:cNvGraphicFramePr>
          <p:nvPr>
            <p:ph type="tbl" idx="1"/>
          </p:nvPr>
        </p:nvGraphicFramePr>
        <p:xfrm>
          <a:off x="468313" y="620713"/>
          <a:ext cx="8077200" cy="6237288"/>
        </p:xfrm>
        <a:graphic>
          <a:graphicData uri="http://schemas.openxmlformats.org/drawingml/2006/table">
            <a:tbl>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6238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2400" b="1" i="1" u="none" strike="noStrike" cap="none" normalizeH="0" baseline="0" smtClean="0">
                          <a:ln>
                            <a:noFill/>
                          </a:ln>
                          <a:solidFill>
                            <a:srgbClr val="800000"/>
                          </a:solidFill>
                          <a:effectLst>
                            <a:outerShdw blurRad="38100" dist="38100" dir="2700000" algn="tl">
                              <a:srgbClr val="000000"/>
                            </a:outerShdw>
                          </a:effectLst>
                          <a:latin typeface="Arial" charset="0"/>
                        </a:rPr>
                        <a:t>Telefonía vocal con IP</a:t>
                      </a:r>
                      <a:endParaRPr kumimoji="0" lang="es-ES" sz="2400" b="1" i="1" u="none" strike="noStrike" cap="none" normalizeH="0" baseline="0" smtClean="0">
                        <a:ln>
                          <a:noFill/>
                        </a:ln>
                        <a:solidFill>
                          <a:srgbClr val="800000"/>
                        </a:solidFill>
                        <a:effectLst>
                          <a:outerShdw blurRad="38100" dist="38100" dir="2700000" algn="tl">
                            <a:srgbClr val="000000"/>
                          </a:outerShdw>
                        </a:effectLst>
                        <a:latin typeface="Arial" charset="0"/>
                      </a:endParaRPr>
                    </a:p>
                  </a:txBody>
                  <a:tcPr marL="90000" marR="90000" marT="46800" marB="4680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2400" b="1" i="1" u="none" strike="noStrike" cap="none" normalizeH="0" baseline="0" smtClean="0">
                          <a:ln>
                            <a:noFill/>
                          </a:ln>
                          <a:solidFill>
                            <a:srgbClr val="800000"/>
                          </a:solidFill>
                          <a:effectLst>
                            <a:outerShdw blurRad="38100" dist="38100" dir="2700000" algn="tl">
                              <a:srgbClr val="000000"/>
                            </a:outerShdw>
                          </a:effectLst>
                          <a:latin typeface="Arial" charset="0"/>
                        </a:rPr>
                        <a:t>Telefonía vocal</a:t>
                      </a:r>
                      <a:endParaRPr kumimoji="0" lang="es-ES" sz="2400" b="1" i="1" u="none" strike="noStrike" cap="none" normalizeH="0" baseline="0" smtClean="0">
                        <a:ln>
                          <a:noFill/>
                        </a:ln>
                        <a:solidFill>
                          <a:srgbClr val="800000"/>
                        </a:solidFill>
                        <a:effectLst>
                          <a:outerShdw blurRad="38100" dist="38100" dir="2700000" algn="tl">
                            <a:srgbClr val="000000"/>
                          </a:outerShdw>
                        </a:effectLst>
                        <a:latin typeface="Arial" charset="0"/>
                      </a:endParaRPr>
                    </a:p>
                  </a:txBody>
                  <a:tcPr marL="90000" marR="90000" marT="46800" marB="4680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0"/>
                  </a:ext>
                </a:extLst>
              </a:tr>
              <a:tr h="5524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MX"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rPr>
                        <a:t>Conmutación de paquetes</a:t>
                      </a:r>
                      <a:endParaRPr kumimoji="0" lang="es-ES"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endParaRPr>
                    </a:p>
                  </a:txBody>
                  <a:tcPr marL="90000" marR="90000" marT="46800" marB="4680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MX"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rPr>
                        <a:t>Conmutación de circuitos</a:t>
                      </a:r>
                      <a:endParaRPr kumimoji="0" lang="es-ES"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endParaRPr>
                    </a:p>
                  </a:txBody>
                  <a:tcPr marL="90000" marR="90000" marT="46800" marB="4680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1"/>
                  </a:ext>
                </a:extLst>
              </a:tr>
              <a:tr h="18002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MX"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rPr>
                        <a:t>Para asegurar la entrega de los datos se requiere del direccionamiento por paquetes sin que sea necesario el establecimiento de llamada.</a:t>
                      </a:r>
                      <a:endParaRPr kumimoji="0" lang="es-ES"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endParaRPr>
                    </a:p>
                  </a:txBody>
                  <a:tcPr marL="90000" marR="90000" marT="46800" marB="4680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MX"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rPr>
                        <a:t>Para inciar la conexión es preciso realizar el establecimiento de llamada.</a:t>
                      </a:r>
                      <a:endParaRPr kumimoji="0" lang="es-ES"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endParaRPr>
                    </a:p>
                  </a:txBody>
                  <a:tcPr marL="90000" marR="90000" marT="46800" marB="4680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2"/>
                  </a:ext>
                </a:extLst>
              </a:tr>
              <a:tr h="18002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MX"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rPr>
                        <a:t>Los recursos que intervienen en una conexión pueden ser utilizados por otras conexiones que se efectúen al mismo tiempo.</a:t>
                      </a:r>
                      <a:endParaRPr kumimoji="0" lang="es-ES"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endParaRPr>
                    </a:p>
                  </a:txBody>
                  <a:tcPr marL="90000" marR="90000" marT="46800" marB="4680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MX"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rPr>
                        <a:t>Los recursos que intervienen en la realización de una llamada no pueden ser utilizados en otra hasta que la primera no finalice.</a:t>
                      </a:r>
                      <a:endParaRPr kumimoji="0" lang="es-ES"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endParaRPr>
                    </a:p>
                  </a:txBody>
                  <a:tcPr marL="90000" marR="90000" marT="46800" marB="4680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3"/>
                  </a:ext>
                </a:extLst>
              </a:tr>
              <a:tr h="14605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MX"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rPr>
                        <a:t>Los precios se forman exclusivamente en función de la tensión competitiva de la oferta y la demanda.</a:t>
                      </a:r>
                      <a:endParaRPr kumimoji="0" lang="es-ES"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endParaRPr>
                    </a:p>
                  </a:txBody>
                  <a:tcPr marL="90000" marR="90000" marT="46800" marB="4680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MX"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rPr>
                        <a:t>Los precios generalmente se basan en el tiempo de uso.</a:t>
                      </a:r>
                      <a:endParaRPr kumimoji="0" lang="es-ES"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endParaRPr>
                    </a:p>
                  </a:txBody>
                  <a:tcPr marL="90000" marR="90000" marT="46800" marB="4680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cstate="print"/>
          <a:srcRect/>
          <a:stretch>
            <a:fillRect/>
          </a:stretch>
        </p:blipFill>
        <p:spPr bwMode="auto">
          <a:xfrm>
            <a:off x="0" y="1143000"/>
            <a:ext cx="9144000" cy="5689600"/>
          </a:xfrm>
          <a:prstGeom prst="rect">
            <a:avLst/>
          </a:prstGeom>
          <a:solidFill>
            <a:schemeClr val="tx1"/>
          </a:solidFill>
          <a:ln w="76200" cap="sq">
            <a:solidFill>
              <a:schemeClr val="tx2"/>
            </a:solidFill>
            <a:miter lim="800000"/>
            <a:headEnd type="none" w="sm" len="sm"/>
            <a:tailEnd type="none" w="sm" len="sm"/>
          </a:ln>
        </p:spPr>
      </p:pic>
      <p:sp>
        <p:nvSpPr>
          <p:cNvPr id="638979" name="Rectangle 3"/>
          <p:cNvSpPr>
            <a:spLocks noChangeArrowheads="1"/>
          </p:cNvSpPr>
          <p:nvPr/>
        </p:nvSpPr>
        <p:spPr bwMode="auto">
          <a:xfrm>
            <a:off x="611188" y="188913"/>
            <a:ext cx="8075612" cy="863600"/>
          </a:xfrm>
          <a:prstGeom prst="rect">
            <a:avLst/>
          </a:prstGeom>
          <a:solidFill>
            <a:schemeClr val="hlink"/>
          </a:solidFill>
          <a:ln w="76200" algn="ctr">
            <a:solidFill>
              <a:srgbClr val="3366FF"/>
            </a:solidFill>
            <a:miter lim="800000"/>
            <a:headEnd/>
            <a:tailEnd/>
          </a:ln>
          <a:effectLst/>
        </p:spPr>
        <p:txBody>
          <a:bodyPr anchor="ctr"/>
          <a:lstStyle/>
          <a:p>
            <a:pPr>
              <a:defRPr/>
            </a:pPr>
            <a:r>
              <a:rPr lang="es-MX" sz="6000" b="1" i="1">
                <a:solidFill>
                  <a:srgbClr val="800000"/>
                </a:solidFill>
                <a:effectLst>
                  <a:outerShdw blurRad="38100" dist="38100" dir="2700000" algn="tl">
                    <a:srgbClr val="000000"/>
                  </a:outerShdw>
                </a:effectLst>
              </a:rPr>
              <a:t>Sistema PBX IP</a:t>
            </a:r>
            <a:endParaRPr lang="es-ES" sz="6000" b="1" i="1">
              <a:solidFill>
                <a:srgbClr val="800000"/>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838200" y="260350"/>
            <a:ext cx="7694613" cy="1296988"/>
          </a:xfrm>
          <a:solidFill>
            <a:schemeClr val="hlink"/>
          </a:solidFill>
          <a:ln w="57150" cap="flat" algn="ctr">
            <a:solidFill>
              <a:srgbClr val="3366FF"/>
            </a:solidFill>
          </a:ln>
        </p:spPr>
        <p:txBody>
          <a:bodyPr/>
          <a:lstStyle/>
          <a:p>
            <a:pPr>
              <a:defRPr/>
            </a:pPr>
            <a:r>
              <a:rPr lang="es-ES_tradnl" sz="4000" b="1" i="1" smtClean="0">
                <a:solidFill>
                  <a:srgbClr val="800000"/>
                </a:solidFill>
                <a:effectLst>
                  <a:outerShdw blurRad="38100" dist="38100" dir="2700000" algn="tl">
                    <a:srgbClr val="000000"/>
                  </a:outerShdw>
                </a:effectLst>
                <a:latin typeface="Arial" charset="0"/>
              </a:rPr>
              <a:t>Telefonía IP</a:t>
            </a:r>
            <a:br>
              <a:rPr lang="es-ES_tradnl" sz="4000" b="1" i="1" smtClean="0">
                <a:solidFill>
                  <a:srgbClr val="800000"/>
                </a:solidFill>
                <a:effectLst>
                  <a:outerShdw blurRad="38100" dist="38100" dir="2700000" algn="tl">
                    <a:srgbClr val="000000"/>
                  </a:outerShdw>
                </a:effectLst>
                <a:latin typeface="Arial" charset="0"/>
              </a:rPr>
            </a:br>
            <a:r>
              <a:rPr lang="es-ES_tradnl" sz="4000" b="1" i="1" smtClean="0">
                <a:solidFill>
                  <a:srgbClr val="800000"/>
                </a:solidFill>
                <a:effectLst>
                  <a:outerShdw blurRad="38100" dist="38100" dir="2700000" algn="tl">
                    <a:srgbClr val="000000"/>
                  </a:outerShdw>
                </a:effectLst>
                <a:latin typeface="Arial" charset="0"/>
              </a:rPr>
              <a:t>Objetivos</a:t>
            </a:r>
            <a:endParaRPr lang="es-AR" sz="4000" b="1" i="1" smtClean="0">
              <a:solidFill>
                <a:srgbClr val="800000"/>
              </a:solidFill>
              <a:effectLst>
                <a:outerShdw blurRad="38100" dist="38100" dir="2700000" algn="tl">
                  <a:srgbClr val="000000"/>
                </a:outerShdw>
              </a:effectLst>
              <a:latin typeface="Arial" charset="0"/>
            </a:endParaRPr>
          </a:p>
        </p:txBody>
      </p:sp>
      <p:sp>
        <p:nvSpPr>
          <p:cNvPr id="589827" name="Text Box 3"/>
          <p:cNvSpPr txBox="1">
            <a:spLocks noChangeArrowheads="1"/>
          </p:cNvSpPr>
          <p:nvPr/>
        </p:nvSpPr>
        <p:spPr bwMode="auto">
          <a:xfrm>
            <a:off x="179388" y="1844675"/>
            <a:ext cx="8785225" cy="3932238"/>
          </a:xfrm>
          <a:prstGeom prst="rect">
            <a:avLst/>
          </a:prstGeom>
          <a:solidFill>
            <a:srgbClr val="DDDDDD"/>
          </a:solidFill>
          <a:ln w="57150" cmpd="thickThin" algn="ctr">
            <a:solidFill>
              <a:schemeClr val="tx1"/>
            </a:solidFill>
            <a:miter lim="800000"/>
            <a:headEnd/>
            <a:tailEnd/>
          </a:ln>
          <a:effectLst/>
        </p:spPr>
        <p:txBody>
          <a:bodyPr>
            <a:spAutoFit/>
          </a:bodyPr>
          <a:lstStyle/>
          <a:p>
            <a:pPr lvl="1" algn="l">
              <a:buFontTx/>
              <a:buChar char="•"/>
              <a:defRPr/>
            </a:pPr>
            <a:r>
              <a:rPr lang="es-MX" sz="3600" i="1" dirty="0">
                <a:effectLst>
                  <a:outerShdw blurRad="38100" dist="38100" dir="2700000" algn="tl">
                    <a:srgbClr val="FFFFFF"/>
                  </a:outerShdw>
                </a:effectLst>
              </a:rPr>
              <a:t>Una Arquitectura Abierta</a:t>
            </a:r>
          </a:p>
          <a:p>
            <a:pPr lvl="2" algn="l">
              <a:buFontTx/>
              <a:buChar char="•"/>
              <a:defRPr/>
            </a:pPr>
            <a:r>
              <a:rPr lang="es-MX" sz="3600" i="1" dirty="0">
                <a:effectLst>
                  <a:outerShdw blurRad="38100" dist="38100" dir="2700000" algn="tl">
                    <a:srgbClr val="FFFFFF"/>
                  </a:outerShdw>
                </a:effectLst>
              </a:rPr>
              <a:t>Interfaces Estándares</a:t>
            </a:r>
          </a:p>
          <a:p>
            <a:pPr lvl="1" algn="l">
              <a:buFontTx/>
              <a:buChar char="•"/>
              <a:defRPr/>
            </a:pPr>
            <a:r>
              <a:rPr lang="es-MX" i="1" dirty="0">
                <a:effectLst>
                  <a:outerShdw blurRad="38100" dist="38100" dir="2700000" algn="tl">
                    <a:srgbClr val="FFFFFF"/>
                  </a:outerShdw>
                </a:effectLst>
              </a:rPr>
              <a:t>No Dependencia de un fabricante Único</a:t>
            </a:r>
          </a:p>
          <a:p>
            <a:pPr lvl="2" algn="l">
              <a:buFontTx/>
              <a:buChar char="•"/>
              <a:defRPr/>
            </a:pPr>
            <a:r>
              <a:rPr lang="es-MX" sz="3600" i="1" dirty="0">
                <a:effectLst>
                  <a:outerShdw blurRad="38100" dist="38100" dir="2700000" algn="tl">
                    <a:srgbClr val="FFFFFF"/>
                  </a:outerShdw>
                </a:effectLst>
              </a:rPr>
              <a:t>Escalabilidad y Flexibilidad</a:t>
            </a:r>
          </a:p>
          <a:p>
            <a:pPr lvl="1" algn="l">
              <a:buFontTx/>
              <a:buChar char="•"/>
              <a:defRPr/>
            </a:pPr>
            <a:r>
              <a:rPr lang="es-MX" sz="3600" i="1" dirty="0">
                <a:effectLst>
                  <a:outerShdw blurRad="38100" dist="38100" dir="2700000" algn="tl">
                    <a:srgbClr val="FFFFFF"/>
                  </a:outerShdw>
                </a:effectLst>
              </a:rPr>
              <a:t>Desarrollo rápido de aplicaciones</a:t>
            </a:r>
          </a:p>
          <a:p>
            <a:pPr lvl="1" algn="l">
              <a:buFontTx/>
              <a:buChar char="•"/>
              <a:defRPr/>
            </a:pPr>
            <a:r>
              <a:rPr lang="es-MX" sz="3600" i="1" dirty="0">
                <a:effectLst>
                  <a:outerShdw blurRad="38100" dist="38100" dir="2700000" algn="tl">
                    <a:srgbClr val="FFFFFF"/>
                  </a:outerShdw>
                </a:effectLst>
              </a:rPr>
              <a:t>Costo de Integración Ventajoso</a:t>
            </a:r>
          </a:p>
          <a:p>
            <a:pPr lvl="1" algn="l">
              <a:buFontTx/>
              <a:buChar char="•"/>
              <a:defRPr/>
            </a:pPr>
            <a:endParaRPr lang="es-AR" sz="3600" i="1" dirty="0">
              <a:effectLst>
                <a:outerShdw blurRad="38100" dist="38100" dir="2700000" algn="tl">
                  <a:srgbClr val="FFFFFF"/>
                </a:outerShdw>
              </a:effectLst>
            </a:endParaRPr>
          </a:p>
        </p:txBody>
      </p:sp>
    </p:spTree>
    <p:extLst>
      <p:ext uri="{BB962C8B-B14F-4D97-AF65-F5344CB8AC3E}">
        <p14:creationId xmlns:p14="http://schemas.microsoft.com/office/powerpoint/2010/main" val="327438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9826"/>
                                        </p:tgtEl>
                                        <p:attrNameLst>
                                          <p:attrName>style.visibility</p:attrName>
                                        </p:attrNameLst>
                                      </p:cBhvr>
                                      <p:to>
                                        <p:strVal val="visible"/>
                                      </p:to>
                                    </p:set>
                                    <p:anim calcmode="lin" valueType="num">
                                      <p:cBhvr additive="base">
                                        <p:cTn id="7" dur="500" fill="hold"/>
                                        <p:tgtEl>
                                          <p:spTgt spid="589826"/>
                                        </p:tgtEl>
                                        <p:attrNameLst>
                                          <p:attrName>ppt_x</p:attrName>
                                        </p:attrNameLst>
                                      </p:cBhvr>
                                      <p:tavLst>
                                        <p:tav tm="0">
                                          <p:val>
                                            <p:strVal val="#ppt_x"/>
                                          </p:val>
                                        </p:tav>
                                        <p:tav tm="100000">
                                          <p:val>
                                            <p:strVal val="#ppt_x"/>
                                          </p:val>
                                        </p:tav>
                                      </p:tavLst>
                                    </p:anim>
                                    <p:anim calcmode="lin" valueType="num">
                                      <p:cBhvr additive="base">
                                        <p:cTn id="8" dur="500" fill="hold"/>
                                        <p:tgtEl>
                                          <p:spTgt spid="5898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9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6" grpId="0" animBg="1"/>
      <p:bldP spid="58982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685800" y="0"/>
            <a:ext cx="7772400" cy="898525"/>
          </a:xfrm>
          <a:solidFill>
            <a:schemeClr val="hlink"/>
          </a:solidFill>
          <a:ln w="76200" cap="flat" algn="ctr">
            <a:solidFill>
              <a:srgbClr val="3366FF"/>
            </a:solidFill>
          </a:ln>
        </p:spPr>
        <p:txBody>
          <a:bodyPr/>
          <a:lstStyle/>
          <a:p>
            <a:pPr>
              <a:defRPr/>
            </a:pPr>
            <a:r>
              <a:rPr lang="es-MX" sz="3600" b="1" i="1" smtClean="0">
                <a:solidFill>
                  <a:srgbClr val="800000"/>
                </a:solidFill>
                <a:effectLst>
                  <a:outerShdw blurRad="38100" dist="38100" dir="2700000" algn="tl">
                    <a:srgbClr val="000000"/>
                  </a:outerShdw>
                </a:effectLst>
                <a:latin typeface="Arial" charset="0"/>
              </a:rPr>
              <a:t>PBX IP vs. PBX Tradicional</a:t>
            </a:r>
            <a:endParaRPr lang="es-ES" sz="3600" b="1" i="1" smtClean="0">
              <a:solidFill>
                <a:srgbClr val="800000"/>
              </a:solidFill>
              <a:effectLst>
                <a:outerShdw blurRad="38100" dist="38100" dir="2700000" algn="tl">
                  <a:srgbClr val="000000"/>
                </a:outerShdw>
              </a:effectLst>
              <a:latin typeface="Arial" charset="0"/>
            </a:endParaRPr>
          </a:p>
        </p:txBody>
      </p:sp>
      <p:graphicFrame>
        <p:nvGraphicFramePr>
          <p:cNvPr id="635931" name="Group 27"/>
          <p:cNvGraphicFramePr>
            <a:graphicFrameLocks noGrp="1"/>
          </p:cNvGraphicFramePr>
          <p:nvPr>
            <p:ph type="tbl" idx="1"/>
          </p:nvPr>
        </p:nvGraphicFramePr>
        <p:xfrm>
          <a:off x="685800" y="990600"/>
          <a:ext cx="7772400" cy="5527170"/>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5524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2400" b="1" i="1" u="none" strike="noStrike" cap="none" normalizeH="0" baseline="0" dirty="0" smtClean="0">
                          <a:ln>
                            <a:noFill/>
                          </a:ln>
                          <a:solidFill>
                            <a:srgbClr val="800000"/>
                          </a:solidFill>
                          <a:effectLst>
                            <a:outerShdw blurRad="38100" dist="38100" dir="2700000" algn="tl">
                              <a:srgbClr val="000000"/>
                            </a:outerShdw>
                          </a:effectLst>
                          <a:latin typeface="Arial" charset="0"/>
                        </a:rPr>
                        <a:t>PBX IP</a:t>
                      </a:r>
                      <a:endParaRPr kumimoji="0" lang="es-ES" sz="2400" b="1" i="1" u="none" strike="noStrike" cap="none" normalizeH="0" baseline="0" dirty="0" smtClean="0">
                        <a:ln>
                          <a:noFill/>
                        </a:ln>
                        <a:solidFill>
                          <a:srgbClr val="800000"/>
                        </a:solidFill>
                        <a:effectLst>
                          <a:outerShdw blurRad="38100" dist="38100" dir="2700000" algn="tl">
                            <a:srgbClr val="000000"/>
                          </a:outerShdw>
                        </a:effectLst>
                        <a:latin typeface="Arial" charset="0"/>
                      </a:endParaRPr>
                    </a:p>
                  </a:txBody>
                  <a:tcPr marL="90000" marR="90000" marT="46800" marB="4680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MX" sz="2400" b="1" i="1" u="none" strike="noStrike" cap="none" normalizeH="0" baseline="0" smtClean="0">
                          <a:ln>
                            <a:noFill/>
                          </a:ln>
                          <a:solidFill>
                            <a:srgbClr val="800000"/>
                          </a:solidFill>
                          <a:effectLst>
                            <a:outerShdw blurRad="38100" dist="38100" dir="2700000" algn="tl">
                              <a:srgbClr val="000000"/>
                            </a:outerShdw>
                          </a:effectLst>
                          <a:latin typeface="Arial" charset="0"/>
                        </a:rPr>
                        <a:t>PBX</a:t>
                      </a:r>
                      <a:endParaRPr kumimoji="0" lang="es-ES" sz="2400" b="1" i="1" u="none" strike="noStrike" cap="none" normalizeH="0" baseline="0" smtClean="0">
                        <a:ln>
                          <a:noFill/>
                        </a:ln>
                        <a:solidFill>
                          <a:srgbClr val="800000"/>
                        </a:solidFill>
                        <a:effectLst>
                          <a:outerShdw blurRad="38100" dist="38100" dir="2700000" algn="tl">
                            <a:srgbClr val="000000"/>
                          </a:outerShdw>
                        </a:effectLst>
                        <a:latin typeface="Arial" charset="0"/>
                      </a:endParaRPr>
                    </a:p>
                  </a:txBody>
                  <a:tcPr marL="90000" marR="90000" marT="46800" marB="4680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0"/>
                  </a:ext>
                </a:extLst>
              </a:tr>
              <a:tr h="11064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rPr>
                        <a:t>La circuitería de conmutación es la red IP con todas sus capacidades de ubicuidad.</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endParaRPr>
                    </a:p>
                  </a:txBody>
                  <a:tcPr marL="90000" marR="90000" marT="46800" marB="4680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MX" sz="2000" b="1" i="1"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Estructura </a:t>
                      </a:r>
                      <a:r>
                        <a:rPr kumimoji="0" lang="es-ES" sz="2000" b="1" i="1"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de conmutación de líneas integrada en el sistema (la matriz hardware interna)</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2000" b="1" i="1" u="none" strike="noStrike" cap="none" normalizeH="0" baseline="0" dirty="0" smtClean="0">
                        <a:ln>
                          <a:noFill/>
                        </a:ln>
                        <a:solidFill>
                          <a:srgbClr val="000000"/>
                        </a:solidFill>
                        <a:effectLst/>
                        <a:latin typeface="Arial" charset="0"/>
                        <a:ea typeface="Arial Unicode MS" pitchFamily="34" charset="-128"/>
                        <a:cs typeface="Arial Unicode MS" pitchFamily="34" charset="-128"/>
                      </a:endParaRPr>
                    </a:p>
                  </a:txBody>
                  <a:tcPr marL="90000" marR="90000" marT="46800" marB="4680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1"/>
                  </a:ext>
                </a:extLst>
              </a:tr>
              <a:tr h="13843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rPr>
                        <a:t>El sistema operativo de control de llamadas interacciona con el </a:t>
                      </a:r>
                      <a:r>
                        <a:rPr kumimoji="0" lang="es-AR"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rPr>
                        <a:t>tradicional</a:t>
                      </a:r>
                      <a:r>
                        <a:rPr kumimoji="0" lang="es-ES"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rPr>
                        <a:t> a través de algoritmos estándar (H323</a:t>
                      </a:r>
                      <a:r>
                        <a:rPr kumimoji="0" lang="es-AR"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rPr>
                        <a:t>, SIP,etc</a:t>
                      </a:r>
                      <a:r>
                        <a:rPr kumimoji="0" lang="es-ES"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rPr>
                        <a: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endParaRPr>
                    </a:p>
                  </a:txBody>
                  <a:tcPr marL="90000" marR="90000" marT="46800" marB="4680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MX"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rPr>
                        <a:t>Sistem</a:t>
                      </a:r>
                      <a:r>
                        <a:rPr kumimoji="0" lang="es-ES"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rPr>
                        <a:t>a operativo de control de llamadas</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endParaRPr>
                    </a:p>
                  </a:txBody>
                  <a:tcPr marL="90000" marR="90000" marT="46800" marB="4680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2"/>
                  </a:ext>
                </a:extLst>
              </a:tr>
              <a:tr h="15398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rPr>
                        <a:t>Las aplicaciones se sitúan en un tercer plano que de nuevo interaccionan con el plano de control a través de algoritmos estándar (TAPI,XM</a:t>
                      </a:r>
                      <a:r>
                        <a:rPr kumimoji="0" lang="es-AR"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rPr>
                        <a:t>L,etc).</a:t>
                      </a:r>
                      <a:endParaRPr kumimoji="0" lang="es-ES" sz="2000" b="1" i="1" u="none" strike="noStrike" cap="none" normalizeH="0" baseline="0" smtClean="0">
                        <a:ln>
                          <a:noFill/>
                        </a:ln>
                        <a:solidFill>
                          <a:srgbClr val="000000"/>
                        </a:solidFill>
                        <a:effectLst/>
                        <a:latin typeface="Arial" charset="0"/>
                        <a:ea typeface="Arial Unicode MS" pitchFamily="34" charset="-128"/>
                        <a:cs typeface="Arial Unicode MS" pitchFamily="34" charset="-128"/>
                      </a:endParaRPr>
                    </a:p>
                  </a:txBody>
                  <a:tcPr marL="90000" marR="90000" marT="46800" marB="4680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MX" sz="2000" b="1" i="1"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Aplicaciones </a:t>
                      </a:r>
                      <a:r>
                        <a:rPr kumimoji="0" lang="es-ES" sz="2000" b="1" i="1" u="none" strike="noStrike" cap="none" normalizeH="0" baseline="0" dirty="0" smtClean="0">
                          <a:ln>
                            <a:noFill/>
                          </a:ln>
                          <a:solidFill>
                            <a:srgbClr val="000000"/>
                          </a:solidFill>
                          <a:effectLst/>
                          <a:latin typeface="Arial" charset="0"/>
                          <a:ea typeface="Arial Unicode MS" pitchFamily="34" charset="-128"/>
                          <a:cs typeface="Arial Unicode MS" pitchFamily="34" charset="-128"/>
                        </a:rPr>
                        <a:t>como un ACD o un </a:t>
                      </a:r>
                      <a:r>
                        <a:rPr kumimoji="0" lang="es-ES" sz="2000" b="1" i="1" u="none" strike="noStrike" cap="none" normalizeH="0" baseline="0" dirty="0" err="1" smtClean="0">
                          <a:ln>
                            <a:noFill/>
                          </a:ln>
                          <a:solidFill>
                            <a:srgbClr val="000000"/>
                          </a:solidFill>
                          <a:effectLst/>
                          <a:latin typeface="Arial" charset="0"/>
                          <a:ea typeface="Arial Unicode MS" pitchFamily="34" charset="-128"/>
                          <a:cs typeface="Arial Unicode MS" pitchFamily="34" charset="-128"/>
                        </a:rPr>
                        <a:t>Vmail</a:t>
                      </a:r>
                      <a:endParaRPr kumimoji="0" lang="es-ES" sz="2000" b="1" i="1" u="none" strike="noStrike" cap="none" normalizeH="0" baseline="0" dirty="0" smtClean="0">
                        <a:ln>
                          <a:noFill/>
                        </a:ln>
                        <a:solidFill>
                          <a:srgbClr val="000000"/>
                        </a:solidFill>
                        <a:effectLst/>
                        <a:latin typeface="Arial" charset="0"/>
                        <a:ea typeface="Arial Unicode MS" pitchFamily="34" charset="-128"/>
                        <a:cs typeface="Arial Unicode MS" pitchFamily="34"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2000" b="1" i="1" u="none" strike="noStrike" cap="none" normalizeH="0" baseline="0" dirty="0" smtClean="0">
                        <a:ln>
                          <a:noFill/>
                        </a:ln>
                        <a:solidFill>
                          <a:srgbClr val="000000"/>
                        </a:solidFill>
                        <a:effectLst/>
                        <a:latin typeface="Arial" charset="0"/>
                        <a:ea typeface="Arial Unicode MS" pitchFamily="34" charset="-128"/>
                        <a:cs typeface="Arial Unicode MS" pitchFamily="34" charset="-128"/>
                      </a:endParaRPr>
                    </a:p>
                  </a:txBody>
                  <a:tcPr marL="90000" marR="90000" marT="46800" marB="4680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5906"/>
                                        </p:tgtEl>
                                        <p:attrNameLst>
                                          <p:attrName>style.visibility</p:attrName>
                                        </p:attrNameLst>
                                      </p:cBhvr>
                                      <p:to>
                                        <p:strVal val="visible"/>
                                      </p:to>
                                    </p:set>
                                    <p:anim calcmode="lin" valueType="num">
                                      <p:cBhvr additive="base">
                                        <p:cTn id="7" dur="500" fill="hold"/>
                                        <p:tgtEl>
                                          <p:spTgt spid="635906"/>
                                        </p:tgtEl>
                                        <p:attrNameLst>
                                          <p:attrName>ppt_x</p:attrName>
                                        </p:attrNameLst>
                                      </p:cBhvr>
                                      <p:tavLst>
                                        <p:tav tm="0">
                                          <p:val>
                                            <p:strVal val="#ppt_x"/>
                                          </p:val>
                                        </p:tav>
                                        <p:tav tm="100000">
                                          <p:val>
                                            <p:strVal val="#ppt_x"/>
                                          </p:val>
                                        </p:tav>
                                      </p:tavLst>
                                    </p:anim>
                                    <p:anim calcmode="lin" valueType="num">
                                      <p:cBhvr additive="base">
                                        <p:cTn id="8" dur="500" fill="hold"/>
                                        <p:tgtEl>
                                          <p:spTgt spid="6359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35931"/>
                                        </p:tgtEl>
                                        <p:attrNameLst>
                                          <p:attrName>style.visibility</p:attrName>
                                        </p:attrNameLst>
                                      </p:cBhvr>
                                      <p:to>
                                        <p:strVal val="visible"/>
                                      </p:to>
                                    </p:set>
                                    <p:animEffect transition="in" filter="circle(in)">
                                      <p:cBhvr>
                                        <p:cTn id="13" dur="2000"/>
                                        <p:tgtEl>
                                          <p:spTgt spid="635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a:xfrm>
            <a:off x="323850" y="188913"/>
            <a:ext cx="8534400" cy="1455737"/>
          </a:xfrm>
          <a:solidFill>
            <a:schemeClr val="hlink"/>
          </a:solidFill>
          <a:ln w="76200" cap="flat" algn="ctr">
            <a:solidFill>
              <a:srgbClr val="3366FF"/>
            </a:solidFill>
          </a:ln>
        </p:spPr>
        <p:txBody>
          <a:bodyPr/>
          <a:lstStyle/>
          <a:p>
            <a:pPr>
              <a:defRPr/>
            </a:pPr>
            <a:r>
              <a:rPr lang="es-ES_tradnl" sz="3600" b="1" i="1" smtClean="0">
                <a:solidFill>
                  <a:srgbClr val="800000"/>
                </a:solidFill>
                <a:effectLst>
                  <a:outerShdw blurRad="38100" dist="38100" dir="2700000" algn="tl">
                    <a:srgbClr val="000000"/>
                  </a:outerShdw>
                </a:effectLst>
                <a:latin typeface="Arial" charset="0"/>
              </a:rPr>
              <a:t>Telefonía IP</a:t>
            </a:r>
            <a:br>
              <a:rPr lang="es-ES_tradnl" sz="3600" b="1" i="1" smtClean="0">
                <a:solidFill>
                  <a:srgbClr val="800000"/>
                </a:solidFill>
                <a:effectLst>
                  <a:outerShdw blurRad="38100" dist="38100" dir="2700000" algn="tl">
                    <a:srgbClr val="000000"/>
                  </a:outerShdw>
                </a:effectLst>
                <a:latin typeface="Arial" charset="0"/>
              </a:rPr>
            </a:br>
            <a:r>
              <a:rPr lang="es-ES_tradnl" sz="3600" b="1" i="1" smtClean="0">
                <a:solidFill>
                  <a:srgbClr val="800000"/>
                </a:solidFill>
                <a:effectLst>
                  <a:outerShdw blurRad="38100" dist="38100" dir="2700000" algn="tl">
                    <a:srgbClr val="000000"/>
                  </a:outerShdw>
                </a:effectLst>
                <a:latin typeface="Arial" charset="0"/>
              </a:rPr>
              <a:t>Ventajas P/ Usuarios</a:t>
            </a:r>
            <a:endParaRPr lang="es-ES" sz="3600" b="1" i="1" smtClean="0">
              <a:solidFill>
                <a:srgbClr val="800000"/>
              </a:solidFill>
              <a:effectLst>
                <a:outerShdw blurRad="38100" dist="38100" dir="2700000" algn="tl">
                  <a:srgbClr val="000000"/>
                </a:outerShdw>
              </a:effectLst>
              <a:latin typeface="Arial" charset="0"/>
              <a:cs typeface="Times New Roman" pitchFamily="18" charset="0"/>
            </a:endParaRPr>
          </a:p>
        </p:txBody>
      </p:sp>
      <p:sp>
        <p:nvSpPr>
          <p:cNvPr id="669699" name="Rectangle 3"/>
          <p:cNvSpPr>
            <a:spLocks noGrp="1" noChangeArrowheads="1"/>
          </p:cNvSpPr>
          <p:nvPr>
            <p:ph type="body" idx="1"/>
          </p:nvPr>
        </p:nvSpPr>
        <p:spPr>
          <a:xfrm>
            <a:off x="228600" y="1752600"/>
            <a:ext cx="8534400" cy="4395788"/>
          </a:xfrm>
          <a:solidFill>
            <a:srgbClr val="DDDDDD"/>
          </a:solidFill>
          <a:ln w="57150" cap="flat" cmpd="thickThin" algn="ctr">
            <a:solidFill>
              <a:schemeClr val="tx1"/>
            </a:solidFill>
          </a:ln>
        </p:spPr>
        <p:txBody>
          <a:bodyPr>
            <a:spAutoFit/>
          </a:bodyPr>
          <a:lstStyle/>
          <a:p>
            <a:pPr marL="0" indent="0">
              <a:defRPr/>
            </a:pPr>
            <a:r>
              <a:rPr lang="es-ES" sz="3600" i="1" dirty="0" smtClean="0">
                <a:effectLst>
                  <a:outerShdw blurRad="38100" dist="38100" dir="2700000" algn="tl">
                    <a:srgbClr val="FFFFFF"/>
                  </a:outerShdw>
                </a:effectLst>
                <a:latin typeface="Arial" charset="0"/>
                <a:ea typeface="Arial Unicode MS" pitchFamily="34" charset="-128"/>
                <a:cs typeface="Arial Unicode MS" pitchFamily="34" charset="-128"/>
              </a:rPr>
              <a:t>Mensajería Unificada.</a:t>
            </a:r>
          </a:p>
          <a:p>
            <a:pPr marL="0" indent="0">
              <a:defRPr/>
            </a:pPr>
            <a:r>
              <a:rPr lang="es-ES" sz="3600"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Acceso a Mensajes desde cualquier Lugar y a toda Hora (PC o TE).</a:t>
            </a:r>
          </a:p>
          <a:p>
            <a:pPr marL="0" indent="0">
              <a:defRPr/>
            </a:pPr>
            <a:r>
              <a:rPr lang="es-ES" sz="3600" i="1" dirty="0" smtClean="0">
                <a:effectLst>
                  <a:outerShdw blurRad="38100" dist="38100" dir="2700000" algn="tl">
                    <a:srgbClr val="FFFFFF"/>
                  </a:outerShdw>
                </a:effectLst>
                <a:latin typeface="Arial" charset="0"/>
                <a:ea typeface="Arial Unicode MS" pitchFamily="34" charset="-128"/>
                <a:cs typeface="Arial Unicode MS" pitchFamily="34" charset="-128"/>
              </a:rPr>
              <a:t>Priorización en los Mensajes.</a:t>
            </a:r>
          </a:p>
          <a:p>
            <a:pPr marL="0" indent="0">
              <a:defRPr/>
            </a:pPr>
            <a:r>
              <a:rPr lang="es-ES" sz="2800"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Ruteo Personal de los llamados </a:t>
            </a:r>
            <a:r>
              <a:rPr lang="es-ES" sz="2800"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sym typeface="Wingdings 3" pitchFamily="18" charset="2"/>
              </a:rPr>
              <a:t> Movilidad.</a:t>
            </a:r>
            <a:endParaRPr lang="es-ES" sz="2800"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endParaRPr>
          </a:p>
          <a:p>
            <a:pPr marL="0" indent="0">
              <a:defRPr/>
            </a:pPr>
            <a:r>
              <a:rPr lang="es-ES" sz="3600" i="1" dirty="0" smtClean="0">
                <a:effectLst>
                  <a:outerShdw blurRad="38100" dist="38100" dir="2700000" algn="tl">
                    <a:srgbClr val="FFFFFF"/>
                  </a:outerShdw>
                </a:effectLst>
                <a:latin typeface="Arial" charset="0"/>
                <a:ea typeface="Arial Unicode MS" pitchFamily="34" charset="-128"/>
                <a:cs typeface="Arial Unicode MS" pitchFamily="34" charset="-128"/>
              </a:rPr>
              <a:t>Configuración del Usuario </a:t>
            </a:r>
            <a:r>
              <a:rPr lang="es-ES" sz="3600" i="1" dirty="0" smtClean="0">
                <a:effectLst>
                  <a:outerShdw blurRad="38100" dist="38100" dir="2700000" algn="tl">
                    <a:srgbClr val="FFFFFF"/>
                  </a:outerShdw>
                </a:effectLst>
                <a:latin typeface="Arial" charset="0"/>
                <a:ea typeface="Arial Unicode MS" pitchFamily="34" charset="-128"/>
                <a:cs typeface="Arial Unicode MS" pitchFamily="34" charset="-128"/>
                <a:sym typeface="Wingdings 3" pitchFamily="18" charset="2"/>
              </a:rPr>
              <a:t>  Reglas.</a:t>
            </a:r>
            <a:endParaRPr lang="es-ES" sz="3600" i="1" dirty="0" smtClean="0">
              <a:effectLst>
                <a:outerShdw blurRad="38100" dist="38100" dir="2700000" algn="tl">
                  <a:srgbClr val="FFFFFF"/>
                </a:outerShdw>
              </a:effectLst>
              <a:latin typeface="Arial" charset="0"/>
              <a:ea typeface="Arial Unicode MS" pitchFamily="34" charset="-128"/>
              <a:cs typeface="Arial Unicode MS" pitchFamily="34" charset="-128"/>
            </a:endParaRPr>
          </a:p>
          <a:p>
            <a:pPr marL="0" indent="0">
              <a:defRPr/>
            </a:pPr>
            <a:r>
              <a:rPr lang="es-ES" sz="3600"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Filtros.</a:t>
            </a:r>
            <a:endParaRPr lang="es-MX" sz="3600"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96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669699">
                                            <p:bg/>
                                          </p:spTgt>
                                        </p:tgtEl>
                                        <p:attrNameLst>
                                          <p:attrName>style.visibility</p:attrName>
                                        </p:attrNameLst>
                                      </p:cBhvr>
                                      <p:to>
                                        <p:strVal val="visible"/>
                                      </p:to>
                                    </p:set>
                                    <p:animEffect transition="in" filter="wipe(down)">
                                      <p:cBhvr>
                                        <p:cTn id="11" dur="500"/>
                                        <p:tgtEl>
                                          <p:spTgt spid="669699">
                                            <p:bg/>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669699">
                                            <p:txEl>
                                              <p:pRg st="0" end="0"/>
                                            </p:txEl>
                                          </p:spTgt>
                                        </p:tgtEl>
                                        <p:attrNameLst>
                                          <p:attrName>style.visibility</p:attrName>
                                        </p:attrNameLst>
                                      </p:cBhvr>
                                      <p:to>
                                        <p:strVal val="visible"/>
                                      </p:to>
                                    </p:set>
                                    <p:animEffect transition="in" filter="wipe(down)">
                                      <p:cBhvr>
                                        <p:cTn id="16" dur="500"/>
                                        <p:tgtEl>
                                          <p:spTgt spid="66969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669699">
                                            <p:txEl>
                                              <p:pRg st="1" end="1"/>
                                            </p:txEl>
                                          </p:spTgt>
                                        </p:tgtEl>
                                        <p:attrNameLst>
                                          <p:attrName>style.visibility</p:attrName>
                                        </p:attrNameLst>
                                      </p:cBhvr>
                                      <p:to>
                                        <p:strVal val="visible"/>
                                      </p:to>
                                    </p:set>
                                    <p:animEffect transition="in" filter="wipe(down)">
                                      <p:cBhvr>
                                        <p:cTn id="21" dur="500"/>
                                        <p:tgtEl>
                                          <p:spTgt spid="66969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69699">
                                            <p:txEl>
                                              <p:pRg st="2" end="2"/>
                                            </p:txEl>
                                          </p:spTgt>
                                        </p:tgtEl>
                                        <p:attrNameLst>
                                          <p:attrName>style.visibility</p:attrName>
                                        </p:attrNameLst>
                                      </p:cBhvr>
                                      <p:to>
                                        <p:strVal val="visible"/>
                                      </p:to>
                                    </p:set>
                                    <p:animEffect transition="in" filter="wipe(down)">
                                      <p:cBhvr>
                                        <p:cTn id="26" dur="500"/>
                                        <p:tgtEl>
                                          <p:spTgt spid="66969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69699">
                                            <p:txEl>
                                              <p:pRg st="3" end="3"/>
                                            </p:txEl>
                                          </p:spTgt>
                                        </p:tgtEl>
                                        <p:attrNameLst>
                                          <p:attrName>style.visibility</p:attrName>
                                        </p:attrNameLst>
                                      </p:cBhvr>
                                      <p:to>
                                        <p:strVal val="visible"/>
                                      </p:to>
                                    </p:set>
                                    <p:animEffect transition="in" filter="wipe(down)">
                                      <p:cBhvr>
                                        <p:cTn id="31" dur="500"/>
                                        <p:tgtEl>
                                          <p:spTgt spid="669699">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669699">
                                            <p:txEl>
                                              <p:pRg st="4" end="4"/>
                                            </p:txEl>
                                          </p:spTgt>
                                        </p:tgtEl>
                                        <p:attrNameLst>
                                          <p:attrName>style.visibility</p:attrName>
                                        </p:attrNameLst>
                                      </p:cBhvr>
                                      <p:to>
                                        <p:strVal val="visible"/>
                                      </p:to>
                                    </p:set>
                                    <p:animEffect transition="in" filter="wipe(down)">
                                      <p:cBhvr>
                                        <p:cTn id="36" dur="500"/>
                                        <p:tgtEl>
                                          <p:spTgt spid="669699">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669699">
                                            <p:txEl>
                                              <p:pRg st="5" end="5"/>
                                            </p:txEl>
                                          </p:spTgt>
                                        </p:tgtEl>
                                        <p:attrNameLst>
                                          <p:attrName>style.visibility</p:attrName>
                                        </p:attrNameLst>
                                      </p:cBhvr>
                                      <p:to>
                                        <p:strVal val="visible"/>
                                      </p:to>
                                    </p:set>
                                    <p:animEffect transition="in" filter="wipe(down)">
                                      <p:cBhvr>
                                        <p:cTn id="41" dur="500"/>
                                        <p:tgtEl>
                                          <p:spTgt spid="669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698" grpId="0" animBg="1"/>
      <p:bldP spid="669699"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179388" y="304800"/>
            <a:ext cx="8964612" cy="701675"/>
          </a:xfrm>
          <a:solidFill>
            <a:schemeClr val="hlink"/>
          </a:solidFill>
          <a:ln w="76200" cap="flat" algn="ctr">
            <a:solidFill>
              <a:srgbClr val="3366FF"/>
            </a:solidFill>
          </a:ln>
        </p:spPr>
        <p:txBody>
          <a:bodyPr/>
          <a:lstStyle/>
          <a:p>
            <a:pPr>
              <a:defRPr/>
            </a:pPr>
            <a:r>
              <a:rPr lang="es-MX" sz="3600" b="1" i="1" smtClean="0">
                <a:solidFill>
                  <a:srgbClr val="800000"/>
                </a:solidFill>
                <a:effectLst>
                  <a:outerShdw blurRad="38100" dist="38100" dir="2700000" algn="tl">
                    <a:srgbClr val="000000"/>
                  </a:outerShdw>
                </a:effectLst>
                <a:latin typeface="Arial" charset="0"/>
              </a:rPr>
              <a:t>Ventajas de la telefonía IP</a:t>
            </a:r>
            <a:endParaRPr lang="es-ES" sz="3600" b="1" i="1" smtClean="0">
              <a:solidFill>
                <a:srgbClr val="800000"/>
              </a:solidFill>
              <a:effectLst>
                <a:outerShdw blurRad="38100" dist="38100" dir="2700000" algn="tl">
                  <a:srgbClr val="000000"/>
                </a:outerShdw>
              </a:effectLst>
              <a:latin typeface="Arial" charset="0"/>
            </a:endParaRPr>
          </a:p>
        </p:txBody>
      </p:sp>
      <p:sp>
        <p:nvSpPr>
          <p:cNvPr id="659459" name="Rectangle 3"/>
          <p:cNvSpPr>
            <a:spLocks noGrp="1" noChangeArrowheads="1"/>
          </p:cNvSpPr>
          <p:nvPr>
            <p:ph type="body" idx="1"/>
          </p:nvPr>
        </p:nvSpPr>
        <p:spPr>
          <a:xfrm>
            <a:off x="395288" y="1295400"/>
            <a:ext cx="8443912" cy="4819781"/>
          </a:xfrm>
          <a:solidFill>
            <a:srgbClr val="DDDDDD"/>
          </a:solidFill>
          <a:ln w="57150" cap="flat" cmpd="thickThin" algn="ctr">
            <a:solidFill>
              <a:schemeClr val="tx1"/>
            </a:solidFill>
          </a:ln>
        </p:spPr>
        <p:txBody>
          <a:bodyPr>
            <a:spAutoFit/>
          </a:bodyPr>
          <a:lstStyle/>
          <a:p>
            <a:pPr marL="0" indent="0">
              <a:defRPr/>
            </a:pPr>
            <a:r>
              <a:rPr lang="es-ES" sz="4000" i="1" dirty="0" smtClean="0">
                <a:effectLst>
                  <a:outerShdw blurRad="38100" dist="38100" dir="2700000" algn="tl">
                    <a:srgbClr val="FFFFFF"/>
                  </a:outerShdw>
                </a:effectLst>
                <a:latin typeface="Arial" charset="0"/>
                <a:ea typeface="Arial Unicode MS" pitchFamily="34" charset="-128"/>
                <a:cs typeface="Arial Unicode MS" pitchFamily="34" charset="-128"/>
              </a:rPr>
              <a:t>Información está comprimida </a:t>
            </a:r>
            <a:r>
              <a:rPr lang="es-ES" sz="4000" i="1" dirty="0" smtClean="0">
                <a:effectLst>
                  <a:outerShdw blurRad="38100" dist="38100" dir="2700000" algn="tl">
                    <a:srgbClr val="FFFFFF"/>
                  </a:outerShdw>
                </a:effectLst>
                <a:latin typeface="Arial" charset="0"/>
                <a:ea typeface="Arial Unicode MS" pitchFamily="34" charset="-128"/>
                <a:cs typeface="Arial Unicode MS" pitchFamily="34" charset="-128"/>
                <a:sym typeface="Wingdings 3" pitchFamily="18" charset="2"/>
              </a:rPr>
              <a:t></a:t>
            </a:r>
            <a:r>
              <a:rPr lang="es-ES" sz="4000" i="1" dirty="0" smtClean="0">
                <a:effectLst>
                  <a:outerShdw blurRad="38100" dist="38100" dir="2700000" algn="tl">
                    <a:srgbClr val="FFFFFF"/>
                  </a:outerShdw>
                </a:effectLst>
                <a:latin typeface="Arial" charset="0"/>
                <a:ea typeface="Arial Unicode MS" pitchFamily="34" charset="-128"/>
                <a:cs typeface="Arial Unicode MS" pitchFamily="34" charset="-128"/>
              </a:rPr>
              <a:t> más volumen en el mismo ancho de banda. </a:t>
            </a:r>
            <a:endParaRPr lang="es-MX" sz="4000" i="1" dirty="0" smtClean="0">
              <a:effectLst>
                <a:outerShdw blurRad="38100" dist="38100" dir="2700000" algn="tl">
                  <a:srgbClr val="FFFFFF"/>
                </a:outerShdw>
              </a:effectLst>
              <a:latin typeface="Arial" charset="0"/>
              <a:ea typeface="Arial Unicode MS" pitchFamily="34" charset="-128"/>
              <a:cs typeface="Arial Unicode MS" pitchFamily="34" charset="-128"/>
            </a:endParaRPr>
          </a:p>
          <a:p>
            <a:pPr marL="0" indent="0" algn="just">
              <a:defRPr/>
            </a:pPr>
            <a:r>
              <a:rPr lang="es-ES" sz="3600"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Ruteo </a:t>
            </a:r>
            <a:r>
              <a:rPr lang="es-ES" sz="3600"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sym typeface="Wingdings 3" pitchFamily="18" charset="2"/>
              </a:rPr>
              <a:t></a:t>
            </a:r>
            <a:r>
              <a:rPr lang="es-ES" sz="3600"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 Se puede llamar a un teléfono fijo o móvil, en cualquier lugar para transmitir fax, voz, vídeo, correo electrónico por teléfono, mensajería y comercio electrónico. </a:t>
            </a:r>
            <a:endParaRPr lang="es-MX" sz="3600"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59458"/>
                                        </p:tgtEl>
                                        <p:attrNameLst>
                                          <p:attrName>style.visibility</p:attrName>
                                        </p:attrNameLst>
                                      </p:cBhvr>
                                      <p:to>
                                        <p:strVal val="visible"/>
                                      </p:to>
                                    </p:set>
                                    <p:animEffect transition="in" filter="circle(in)">
                                      <p:cBhvr>
                                        <p:cTn id="7" dur="2000"/>
                                        <p:tgtEl>
                                          <p:spTgt spid="65945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59459">
                                            <p:bg/>
                                          </p:spTgt>
                                        </p:tgtEl>
                                        <p:attrNameLst>
                                          <p:attrName>style.visibility</p:attrName>
                                        </p:attrNameLst>
                                      </p:cBhvr>
                                      <p:to>
                                        <p:strVal val="visible"/>
                                      </p:to>
                                    </p:set>
                                    <p:animEffect transition="in" filter="circle(in)">
                                      <p:cBhvr>
                                        <p:cTn id="12" dur="2000"/>
                                        <p:tgtEl>
                                          <p:spTgt spid="659459">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59459">
                                            <p:txEl>
                                              <p:pRg st="0" end="0"/>
                                            </p:txEl>
                                          </p:spTgt>
                                        </p:tgtEl>
                                        <p:attrNameLst>
                                          <p:attrName>style.visibility</p:attrName>
                                        </p:attrNameLst>
                                      </p:cBhvr>
                                      <p:to>
                                        <p:strVal val="visible"/>
                                      </p:to>
                                    </p:set>
                                    <p:animEffect transition="in" filter="circle(in)">
                                      <p:cBhvr>
                                        <p:cTn id="17" dur="2000"/>
                                        <p:tgtEl>
                                          <p:spTgt spid="6594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659459">
                                            <p:txEl>
                                              <p:pRg st="1" end="1"/>
                                            </p:txEl>
                                          </p:spTgt>
                                        </p:tgtEl>
                                        <p:attrNameLst>
                                          <p:attrName>style.visibility</p:attrName>
                                        </p:attrNameLst>
                                      </p:cBhvr>
                                      <p:to>
                                        <p:strVal val="visible"/>
                                      </p:to>
                                    </p:set>
                                    <p:animEffect transition="in" filter="wipe(down)">
                                      <p:cBhvr>
                                        <p:cTn id="22" dur="580">
                                          <p:stCondLst>
                                            <p:cond delay="0"/>
                                          </p:stCondLst>
                                        </p:cTn>
                                        <p:tgtEl>
                                          <p:spTgt spid="659459">
                                            <p:txEl>
                                              <p:pRg st="1" end="1"/>
                                            </p:txEl>
                                          </p:spTgt>
                                        </p:tgtEl>
                                      </p:cBhvr>
                                    </p:animEffect>
                                    <p:anim calcmode="lin" valueType="num">
                                      <p:cBhvr>
                                        <p:cTn id="23" dur="1822" tmFilter="0,0; 0.14,0.36; 0.43,0.73; 0.71,0.91; 1.0,1.0">
                                          <p:stCondLst>
                                            <p:cond delay="0"/>
                                          </p:stCondLst>
                                        </p:cTn>
                                        <p:tgtEl>
                                          <p:spTgt spid="659459">
                                            <p:txEl>
                                              <p:pRg st="1" end="1"/>
                                            </p:txEl>
                                          </p:spTgt>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659459">
                                            <p:txEl>
                                              <p:pRg st="1" end="1"/>
                                            </p:txEl>
                                          </p:spTgt>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659459">
                                            <p:txEl>
                                              <p:pRg st="1" end="1"/>
                                            </p:txEl>
                                          </p:spTgt>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659459">
                                            <p:txEl>
                                              <p:pRg st="1" end="1"/>
                                            </p:txEl>
                                          </p:spTgt>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659459">
                                            <p:txEl>
                                              <p:pRg st="1" end="1"/>
                                            </p:txEl>
                                          </p:spTgt>
                                        </p:tgtEl>
                                        <p:attrNameLst>
                                          <p:attrName>ppt_y</p:attrName>
                                        </p:attrNameLst>
                                      </p:cBhvr>
                                      <p:tavLst>
                                        <p:tav tm="0" fmla="#ppt_y-sin(pi*$)/81">
                                          <p:val>
                                            <p:fltVal val="0"/>
                                          </p:val>
                                        </p:tav>
                                        <p:tav tm="100000">
                                          <p:val>
                                            <p:fltVal val="1"/>
                                          </p:val>
                                        </p:tav>
                                      </p:tavLst>
                                    </p:anim>
                                    <p:animScale>
                                      <p:cBhvr>
                                        <p:cTn id="28" dur="26">
                                          <p:stCondLst>
                                            <p:cond delay="650"/>
                                          </p:stCondLst>
                                        </p:cTn>
                                        <p:tgtEl>
                                          <p:spTgt spid="659459">
                                            <p:txEl>
                                              <p:pRg st="1" end="1"/>
                                            </p:txEl>
                                          </p:spTgt>
                                        </p:tgtEl>
                                      </p:cBhvr>
                                      <p:to x="100000" y="60000"/>
                                    </p:animScale>
                                    <p:animScale>
                                      <p:cBhvr>
                                        <p:cTn id="29" dur="166" decel="50000">
                                          <p:stCondLst>
                                            <p:cond delay="676"/>
                                          </p:stCondLst>
                                        </p:cTn>
                                        <p:tgtEl>
                                          <p:spTgt spid="659459">
                                            <p:txEl>
                                              <p:pRg st="1" end="1"/>
                                            </p:txEl>
                                          </p:spTgt>
                                        </p:tgtEl>
                                      </p:cBhvr>
                                      <p:to x="100000" y="100000"/>
                                    </p:animScale>
                                    <p:animScale>
                                      <p:cBhvr>
                                        <p:cTn id="30" dur="26">
                                          <p:stCondLst>
                                            <p:cond delay="1312"/>
                                          </p:stCondLst>
                                        </p:cTn>
                                        <p:tgtEl>
                                          <p:spTgt spid="659459">
                                            <p:txEl>
                                              <p:pRg st="1" end="1"/>
                                            </p:txEl>
                                          </p:spTgt>
                                        </p:tgtEl>
                                      </p:cBhvr>
                                      <p:to x="100000" y="80000"/>
                                    </p:animScale>
                                    <p:animScale>
                                      <p:cBhvr>
                                        <p:cTn id="31" dur="166" decel="50000">
                                          <p:stCondLst>
                                            <p:cond delay="1338"/>
                                          </p:stCondLst>
                                        </p:cTn>
                                        <p:tgtEl>
                                          <p:spTgt spid="659459">
                                            <p:txEl>
                                              <p:pRg st="1" end="1"/>
                                            </p:txEl>
                                          </p:spTgt>
                                        </p:tgtEl>
                                      </p:cBhvr>
                                      <p:to x="100000" y="100000"/>
                                    </p:animScale>
                                    <p:animScale>
                                      <p:cBhvr>
                                        <p:cTn id="32" dur="26">
                                          <p:stCondLst>
                                            <p:cond delay="1642"/>
                                          </p:stCondLst>
                                        </p:cTn>
                                        <p:tgtEl>
                                          <p:spTgt spid="659459">
                                            <p:txEl>
                                              <p:pRg st="1" end="1"/>
                                            </p:txEl>
                                          </p:spTgt>
                                        </p:tgtEl>
                                      </p:cBhvr>
                                      <p:to x="100000" y="90000"/>
                                    </p:animScale>
                                    <p:animScale>
                                      <p:cBhvr>
                                        <p:cTn id="33" dur="166" decel="50000">
                                          <p:stCondLst>
                                            <p:cond delay="1668"/>
                                          </p:stCondLst>
                                        </p:cTn>
                                        <p:tgtEl>
                                          <p:spTgt spid="659459">
                                            <p:txEl>
                                              <p:pRg st="1" end="1"/>
                                            </p:txEl>
                                          </p:spTgt>
                                        </p:tgtEl>
                                      </p:cBhvr>
                                      <p:to x="100000" y="100000"/>
                                    </p:animScale>
                                    <p:animScale>
                                      <p:cBhvr>
                                        <p:cTn id="34" dur="26">
                                          <p:stCondLst>
                                            <p:cond delay="1808"/>
                                          </p:stCondLst>
                                        </p:cTn>
                                        <p:tgtEl>
                                          <p:spTgt spid="659459">
                                            <p:txEl>
                                              <p:pRg st="1" end="1"/>
                                            </p:txEl>
                                          </p:spTgt>
                                        </p:tgtEl>
                                      </p:cBhvr>
                                      <p:to x="100000" y="95000"/>
                                    </p:animScale>
                                    <p:animScale>
                                      <p:cBhvr>
                                        <p:cTn id="35" dur="166" decel="50000">
                                          <p:stCondLst>
                                            <p:cond delay="1834"/>
                                          </p:stCondLst>
                                        </p:cTn>
                                        <p:tgtEl>
                                          <p:spTgt spid="65945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58" grpId="0" animBg="1"/>
      <p:bldP spid="659459"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1043608" y="304800"/>
            <a:ext cx="8100392" cy="701675"/>
          </a:xfrm>
          <a:solidFill>
            <a:schemeClr val="hlink"/>
          </a:solidFill>
          <a:ln w="76200" cap="flat" algn="ctr">
            <a:solidFill>
              <a:srgbClr val="3366FF"/>
            </a:solidFill>
          </a:ln>
        </p:spPr>
        <p:txBody>
          <a:bodyPr/>
          <a:lstStyle/>
          <a:p>
            <a:pPr>
              <a:defRPr/>
            </a:pPr>
            <a:r>
              <a:rPr lang="es-MX" sz="3600" b="1" i="1" smtClean="0">
                <a:solidFill>
                  <a:srgbClr val="800000"/>
                </a:solidFill>
                <a:effectLst>
                  <a:outerShdw blurRad="38100" dist="38100" dir="2700000" algn="tl">
                    <a:srgbClr val="000000"/>
                  </a:outerShdw>
                </a:effectLst>
                <a:latin typeface="Arial" charset="0"/>
              </a:rPr>
              <a:t>Ventajas de la telefonía IP</a:t>
            </a:r>
            <a:endParaRPr lang="es-ES" sz="3600" b="1" i="1" smtClean="0">
              <a:solidFill>
                <a:srgbClr val="800000"/>
              </a:solidFill>
              <a:effectLst>
                <a:outerShdw blurRad="38100" dist="38100" dir="2700000" algn="tl">
                  <a:srgbClr val="000000"/>
                </a:outerShdw>
              </a:effectLst>
              <a:latin typeface="Arial" charset="0"/>
            </a:endParaRPr>
          </a:p>
        </p:txBody>
      </p:sp>
      <p:sp>
        <p:nvSpPr>
          <p:cNvPr id="673795" name="Rectangle 3"/>
          <p:cNvSpPr>
            <a:spLocks noGrp="1" noChangeArrowheads="1"/>
          </p:cNvSpPr>
          <p:nvPr>
            <p:ph type="body" idx="1"/>
          </p:nvPr>
        </p:nvSpPr>
        <p:spPr>
          <a:xfrm>
            <a:off x="685800" y="1295400"/>
            <a:ext cx="8153400" cy="4676775"/>
          </a:xfrm>
          <a:solidFill>
            <a:srgbClr val="DDDDDD"/>
          </a:solidFill>
          <a:ln w="57150" cap="flat" cmpd="thickThin" algn="ctr">
            <a:solidFill>
              <a:schemeClr val="tx1"/>
            </a:solidFill>
          </a:ln>
        </p:spPr>
        <p:txBody>
          <a:bodyPr>
            <a:spAutoFit/>
          </a:bodyPr>
          <a:lstStyle/>
          <a:p>
            <a:pPr marL="0" indent="0">
              <a:defRPr/>
            </a:pPr>
            <a:r>
              <a:rPr lang="es-ES" sz="2800" i="1" dirty="0" smtClean="0">
                <a:effectLst>
                  <a:outerShdw blurRad="38100" dist="38100" dir="2700000" algn="tl">
                    <a:srgbClr val="FFFFFF"/>
                  </a:outerShdw>
                </a:effectLst>
                <a:latin typeface="Arial" charset="0"/>
                <a:ea typeface="Arial Unicode MS" pitchFamily="34" charset="-128"/>
                <a:cs typeface="Arial Unicode MS" pitchFamily="34" charset="-128"/>
              </a:rPr>
              <a:t>Interoperabilidad de diversos proveedores</a:t>
            </a:r>
            <a:r>
              <a:rPr lang="es-MX" sz="2800" i="1" dirty="0" smtClean="0">
                <a:effectLst>
                  <a:outerShdw blurRad="38100" dist="38100" dir="2700000" algn="tl">
                    <a:srgbClr val="FFFFFF"/>
                  </a:outerShdw>
                </a:effectLst>
                <a:latin typeface="Arial" charset="0"/>
                <a:ea typeface="Arial Unicode MS" pitchFamily="34" charset="-128"/>
                <a:cs typeface="Arial Unicode MS" pitchFamily="34" charset="-128"/>
              </a:rPr>
              <a:t>.</a:t>
            </a:r>
          </a:p>
          <a:p>
            <a:pPr marL="0" indent="0">
              <a:defRPr/>
            </a:pPr>
            <a:r>
              <a:rPr lang="es-ES" sz="2800"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Reduce los costos de las llamadas, cuyo precio depende del mercado pero no del tiempo de conexión</a:t>
            </a:r>
            <a:r>
              <a:rPr lang="es-MX" sz="2800"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a:t>
            </a:r>
          </a:p>
          <a:p>
            <a:pPr marL="0" indent="0">
              <a:defRPr/>
            </a:pPr>
            <a:r>
              <a:rPr lang="es-AR" sz="2800" i="1" dirty="0" smtClean="0">
                <a:effectLst>
                  <a:outerShdw blurRad="38100" dist="38100" dir="2700000" algn="tl">
                    <a:srgbClr val="FFFFFF"/>
                  </a:outerShdw>
                </a:effectLst>
                <a:latin typeface="Arial" charset="0"/>
                <a:ea typeface="Arial Unicode MS" pitchFamily="34" charset="-128"/>
                <a:cs typeface="Arial Unicode MS" pitchFamily="34" charset="-128"/>
              </a:rPr>
              <a:t>Independencia de tecnologías de transporte (capa 2), asegurando la inversión. </a:t>
            </a:r>
            <a:endParaRPr lang="es-ES" sz="2800" i="1" dirty="0" smtClean="0">
              <a:effectLst>
                <a:outerShdw blurRad="38100" dist="38100" dir="2700000" algn="tl">
                  <a:srgbClr val="FFFFFF"/>
                </a:outerShdw>
              </a:effectLst>
              <a:latin typeface="Arial" charset="0"/>
              <a:ea typeface="Arial Unicode MS" pitchFamily="34" charset="-128"/>
              <a:cs typeface="Arial Unicode MS" pitchFamily="34" charset="-128"/>
            </a:endParaRPr>
          </a:p>
          <a:p>
            <a:pPr marL="0" indent="0">
              <a:defRPr/>
            </a:pPr>
            <a:r>
              <a:rPr lang="es-MX" sz="2800"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El protocolo IP es independiente de la capa de enlace, permitiendo que los usuarios finales elijan el formato de enlace más adecuado a las restricciones de costo y localización.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3794"/>
                                        </p:tgtEl>
                                        <p:attrNameLst>
                                          <p:attrName>style.visibility</p:attrName>
                                        </p:attrNameLst>
                                      </p:cBhvr>
                                      <p:to>
                                        <p:strVal val="visible"/>
                                      </p:to>
                                    </p:set>
                                    <p:animEffect transition="in" filter="fade">
                                      <p:cBhvr>
                                        <p:cTn id="7" dur="500"/>
                                        <p:tgtEl>
                                          <p:spTgt spid="6737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3795">
                                            <p:bg/>
                                          </p:spTgt>
                                        </p:tgtEl>
                                        <p:attrNameLst>
                                          <p:attrName>style.visibility</p:attrName>
                                        </p:attrNameLst>
                                      </p:cBhvr>
                                      <p:to>
                                        <p:strVal val="visible"/>
                                      </p:to>
                                    </p:set>
                                    <p:animEffect transition="in" filter="fade">
                                      <p:cBhvr>
                                        <p:cTn id="12" dur="500"/>
                                        <p:tgtEl>
                                          <p:spTgt spid="673795">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73795">
                                            <p:txEl>
                                              <p:pRg st="0" end="0"/>
                                            </p:txEl>
                                          </p:spTgt>
                                        </p:tgtEl>
                                        <p:attrNameLst>
                                          <p:attrName>style.visibility</p:attrName>
                                        </p:attrNameLst>
                                      </p:cBhvr>
                                      <p:to>
                                        <p:strVal val="visible"/>
                                      </p:to>
                                    </p:set>
                                    <p:animEffect transition="in" filter="fade">
                                      <p:cBhvr>
                                        <p:cTn id="17" dur="500"/>
                                        <p:tgtEl>
                                          <p:spTgt spid="67379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73795">
                                            <p:txEl>
                                              <p:pRg st="1" end="1"/>
                                            </p:txEl>
                                          </p:spTgt>
                                        </p:tgtEl>
                                        <p:attrNameLst>
                                          <p:attrName>style.visibility</p:attrName>
                                        </p:attrNameLst>
                                      </p:cBhvr>
                                      <p:to>
                                        <p:strVal val="visible"/>
                                      </p:to>
                                    </p:set>
                                    <p:animEffect transition="in" filter="fade">
                                      <p:cBhvr>
                                        <p:cTn id="22" dur="500"/>
                                        <p:tgtEl>
                                          <p:spTgt spid="67379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73795">
                                            <p:txEl>
                                              <p:pRg st="2" end="2"/>
                                            </p:txEl>
                                          </p:spTgt>
                                        </p:tgtEl>
                                        <p:attrNameLst>
                                          <p:attrName>style.visibility</p:attrName>
                                        </p:attrNameLst>
                                      </p:cBhvr>
                                      <p:to>
                                        <p:strVal val="visible"/>
                                      </p:to>
                                    </p:set>
                                    <p:animEffect transition="in" filter="fade">
                                      <p:cBhvr>
                                        <p:cTn id="27" dur="500"/>
                                        <p:tgtEl>
                                          <p:spTgt spid="67379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73795">
                                            <p:txEl>
                                              <p:pRg st="3" end="3"/>
                                            </p:txEl>
                                          </p:spTgt>
                                        </p:tgtEl>
                                        <p:attrNameLst>
                                          <p:attrName>style.visibility</p:attrName>
                                        </p:attrNameLst>
                                      </p:cBhvr>
                                      <p:to>
                                        <p:strVal val="visible"/>
                                      </p:to>
                                    </p:set>
                                    <p:animEffect transition="in" filter="fade">
                                      <p:cBhvr>
                                        <p:cTn id="32" dur="500"/>
                                        <p:tgtEl>
                                          <p:spTgt spid="67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4" grpId="0" animBg="1"/>
      <p:bldP spid="673795"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a:xfrm>
            <a:off x="685800" y="304800"/>
            <a:ext cx="7772400" cy="701675"/>
          </a:xfrm>
          <a:solidFill>
            <a:schemeClr val="hlink"/>
          </a:solidFill>
          <a:ln w="76200" cap="flat" algn="ctr">
            <a:solidFill>
              <a:srgbClr val="3366FF"/>
            </a:solidFill>
          </a:ln>
        </p:spPr>
        <p:txBody>
          <a:bodyPr/>
          <a:lstStyle/>
          <a:p>
            <a:pPr>
              <a:defRPr/>
            </a:pPr>
            <a:r>
              <a:rPr lang="es-MX" sz="3600" b="1" i="1" smtClean="0">
                <a:solidFill>
                  <a:srgbClr val="800000"/>
                </a:solidFill>
                <a:effectLst>
                  <a:outerShdw blurRad="38100" dist="38100" dir="2700000" algn="tl">
                    <a:srgbClr val="000000"/>
                  </a:outerShdw>
                </a:effectLst>
                <a:latin typeface="Arial" charset="0"/>
              </a:rPr>
              <a:t>Ventajas para Empresas</a:t>
            </a:r>
            <a:endParaRPr lang="es-ES" sz="3600" b="1" i="1" smtClean="0">
              <a:solidFill>
                <a:srgbClr val="800000"/>
              </a:solidFill>
              <a:effectLst>
                <a:outerShdw blurRad="38100" dist="38100" dir="2700000" algn="tl">
                  <a:srgbClr val="000000"/>
                </a:outerShdw>
              </a:effectLst>
              <a:latin typeface="Arial" charset="0"/>
            </a:endParaRPr>
          </a:p>
        </p:txBody>
      </p:sp>
      <p:sp>
        <p:nvSpPr>
          <p:cNvPr id="674819" name="Rectangle 3"/>
          <p:cNvSpPr>
            <a:spLocks noGrp="1" noChangeArrowheads="1"/>
          </p:cNvSpPr>
          <p:nvPr>
            <p:ph type="body" idx="1"/>
          </p:nvPr>
        </p:nvSpPr>
        <p:spPr>
          <a:xfrm>
            <a:off x="609600" y="1295400"/>
            <a:ext cx="7848600" cy="4213225"/>
          </a:xfrm>
          <a:solidFill>
            <a:srgbClr val="DDDDDD"/>
          </a:solidFill>
          <a:ln w="57150" cap="flat" cmpd="thickThin" algn="ctr">
            <a:solidFill>
              <a:schemeClr val="tx1"/>
            </a:solidFill>
          </a:ln>
        </p:spPr>
        <p:txBody>
          <a:bodyPr>
            <a:spAutoFit/>
          </a:bodyPr>
          <a:lstStyle/>
          <a:p>
            <a:pPr marL="0" indent="0">
              <a:defRPr/>
            </a:pPr>
            <a:r>
              <a:rPr lang="es-MX" sz="3600" i="1" dirty="0" smtClean="0">
                <a:effectLst>
                  <a:outerShdw blurRad="38100" dist="38100" dir="2700000" algn="tl">
                    <a:srgbClr val="FFFFFF"/>
                  </a:outerShdw>
                </a:effectLst>
                <a:latin typeface="Arial" charset="0"/>
                <a:ea typeface="Arial Unicode MS" pitchFamily="34" charset="-128"/>
                <a:cs typeface="Arial Unicode MS" pitchFamily="34" charset="-128"/>
              </a:rPr>
              <a:t>Integración de proveedores y clientes en los negocios corporativos.</a:t>
            </a:r>
          </a:p>
          <a:p>
            <a:pPr marL="0" indent="0">
              <a:defRPr/>
            </a:pPr>
            <a:r>
              <a:rPr lang="es-MX" sz="3600"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Acceso remoto de empleados de la compañía. </a:t>
            </a:r>
          </a:p>
          <a:p>
            <a:pPr marL="0" indent="0">
              <a:defRPr/>
            </a:pPr>
            <a:r>
              <a:rPr lang="es-MX" sz="3600" i="1" dirty="0" smtClean="0">
                <a:effectLst>
                  <a:outerShdw blurRad="38100" dist="38100" dir="2700000" algn="tl">
                    <a:srgbClr val="FFFFFF"/>
                  </a:outerShdw>
                </a:effectLst>
                <a:latin typeface="Arial" charset="0"/>
                <a:ea typeface="Arial Unicode MS" pitchFamily="34" charset="-128"/>
                <a:cs typeface="Arial Unicode MS" pitchFamily="34" charset="-128"/>
              </a:rPr>
              <a:t>Realización de negocios a cualquier hora del día con clientes localizados en cualquier parte del mundo.</a:t>
            </a:r>
            <a:endParaRPr lang="es-ES" sz="3600" i="1" dirty="0" smtClean="0">
              <a:effectLst>
                <a:outerShdw blurRad="38100" dist="38100" dir="2700000" algn="tl">
                  <a:srgbClr val="FFFFFF"/>
                </a:outerShdw>
              </a:effectLst>
              <a:latin typeface="Arial" charset="0"/>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74818"/>
                                        </p:tgtEl>
                                        <p:attrNameLst>
                                          <p:attrName>style.visibility</p:attrName>
                                        </p:attrNameLst>
                                      </p:cBhvr>
                                      <p:to>
                                        <p:strVal val="visible"/>
                                      </p:to>
                                    </p:set>
                                    <p:animEffect transition="in" filter="wheel(1)">
                                      <p:cBhvr>
                                        <p:cTn id="7" dur="2000"/>
                                        <p:tgtEl>
                                          <p:spTgt spid="6748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74819">
                                            <p:bg/>
                                          </p:spTgt>
                                        </p:tgtEl>
                                        <p:attrNameLst>
                                          <p:attrName>style.visibility</p:attrName>
                                        </p:attrNameLst>
                                      </p:cBhvr>
                                      <p:to>
                                        <p:strVal val="visible"/>
                                      </p:to>
                                    </p:set>
                                    <p:animEffect transition="in" filter="circle(in)">
                                      <p:cBhvr>
                                        <p:cTn id="12" dur="2000"/>
                                        <p:tgtEl>
                                          <p:spTgt spid="674819">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74819">
                                            <p:txEl>
                                              <p:pRg st="0" end="0"/>
                                            </p:txEl>
                                          </p:spTgt>
                                        </p:tgtEl>
                                        <p:attrNameLst>
                                          <p:attrName>style.visibility</p:attrName>
                                        </p:attrNameLst>
                                      </p:cBhvr>
                                      <p:to>
                                        <p:strVal val="visible"/>
                                      </p:to>
                                    </p:set>
                                    <p:animEffect transition="in" filter="circle(in)">
                                      <p:cBhvr>
                                        <p:cTn id="17" dur="2000"/>
                                        <p:tgtEl>
                                          <p:spTgt spid="67481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74819">
                                            <p:txEl>
                                              <p:pRg st="1" end="1"/>
                                            </p:txEl>
                                          </p:spTgt>
                                        </p:tgtEl>
                                        <p:attrNameLst>
                                          <p:attrName>style.visibility</p:attrName>
                                        </p:attrNameLst>
                                      </p:cBhvr>
                                      <p:to>
                                        <p:strVal val="visible"/>
                                      </p:to>
                                    </p:set>
                                    <p:animEffect transition="in" filter="circle(in)">
                                      <p:cBhvr>
                                        <p:cTn id="22" dur="2000"/>
                                        <p:tgtEl>
                                          <p:spTgt spid="67481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74819">
                                            <p:txEl>
                                              <p:pRg st="2" end="2"/>
                                            </p:txEl>
                                          </p:spTgt>
                                        </p:tgtEl>
                                        <p:attrNameLst>
                                          <p:attrName>style.visibility</p:attrName>
                                        </p:attrNameLst>
                                      </p:cBhvr>
                                      <p:to>
                                        <p:strVal val="visible"/>
                                      </p:to>
                                    </p:set>
                                    <p:animEffect transition="in" filter="circle(in)">
                                      <p:cBhvr>
                                        <p:cTn id="27" dur="2000"/>
                                        <p:tgtEl>
                                          <p:spTgt spid="674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18" grpId="0" animBg="1"/>
      <p:bldP spid="674819"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a:xfrm>
            <a:off x="685800" y="304800"/>
            <a:ext cx="7772400" cy="701675"/>
          </a:xfrm>
          <a:solidFill>
            <a:schemeClr val="hlink"/>
          </a:solidFill>
          <a:ln w="76200" cap="flat" algn="ctr">
            <a:solidFill>
              <a:srgbClr val="3366FF"/>
            </a:solidFill>
          </a:ln>
        </p:spPr>
        <p:txBody>
          <a:bodyPr/>
          <a:lstStyle/>
          <a:p>
            <a:pPr>
              <a:defRPr/>
            </a:pPr>
            <a:r>
              <a:rPr lang="es-MX" sz="3600" b="1" i="1" smtClean="0">
                <a:solidFill>
                  <a:srgbClr val="800000"/>
                </a:solidFill>
                <a:effectLst>
                  <a:outerShdw blurRad="38100" dist="38100" dir="2700000" algn="tl">
                    <a:srgbClr val="000000"/>
                  </a:outerShdw>
                </a:effectLst>
                <a:latin typeface="Arial" charset="0"/>
              </a:rPr>
              <a:t>Ventajas para Empresas</a:t>
            </a:r>
            <a:endParaRPr lang="es-ES" sz="3600" b="1" i="1" smtClean="0">
              <a:solidFill>
                <a:srgbClr val="800000"/>
              </a:solidFill>
              <a:effectLst>
                <a:outerShdw blurRad="38100" dist="38100" dir="2700000" algn="tl">
                  <a:srgbClr val="000000"/>
                </a:outerShdw>
              </a:effectLst>
              <a:latin typeface="Arial" charset="0"/>
            </a:endParaRPr>
          </a:p>
        </p:txBody>
      </p:sp>
      <p:sp>
        <p:nvSpPr>
          <p:cNvPr id="660483" name="Rectangle 3"/>
          <p:cNvSpPr>
            <a:spLocks noGrp="1" noChangeArrowheads="1"/>
          </p:cNvSpPr>
          <p:nvPr>
            <p:ph type="body" idx="1"/>
          </p:nvPr>
        </p:nvSpPr>
        <p:spPr>
          <a:xfrm>
            <a:off x="685800" y="1295400"/>
            <a:ext cx="8134350" cy="4762500"/>
          </a:xfrm>
          <a:solidFill>
            <a:srgbClr val="DDDDDD"/>
          </a:solidFill>
          <a:ln w="57150" cap="flat" cmpd="thickThin" algn="ctr">
            <a:solidFill>
              <a:schemeClr val="tx1"/>
            </a:solidFill>
          </a:ln>
        </p:spPr>
        <p:txBody>
          <a:bodyPr>
            <a:spAutoFit/>
          </a:bodyPr>
          <a:lstStyle/>
          <a:p>
            <a:pPr marL="0" indent="0">
              <a:defRPr/>
            </a:pPr>
            <a:r>
              <a:rPr lang="es-MX" sz="3600" i="1" dirty="0" smtClean="0">
                <a:effectLst>
                  <a:outerShdw blurRad="38100" dist="38100" dir="2700000" algn="tl">
                    <a:srgbClr val="FFFFFF"/>
                  </a:outerShdw>
                </a:effectLst>
                <a:latin typeface="Arial" charset="0"/>
                <a:ea typeface="Arial Unicode MS" pitchFamily="34" charset="-128"/>
                <a:cs typeface="Arial Unicode MS" pitchFamily="34" charset="-128"/>
              </a:rPr>
              <a:t>Ahorro de costos de comunicaciones las llamadas entre las distintas dependencias remotas de la empresa son menos costosas .</a:t>
            </a:r>
          </a:p>
          <a:p>
            <a:pPr marL="0" indent="0">
              <a:defRPr/>
            </a:pPr>
            <a:r>
              <a:rPr lang="es-MX" sz="3600" i="1" dirty="0" smtClean="0">
                <a:effectLst>
                  <a:outerShdw blurRad="38100" dist="38100" dir="2700000" algn="tl">
                    <a:srgbClr val="FFFFFF"/>
                  </a:outerShdw>
                </a:effectLst>
                <a:latin typeface="Arial" charset="0"/>
                <a:ea typeface="Arial Unicode MS" pitchFamily="34" charset="-128"/>
                <a:cs typeface="Arial Unicode MS" pitchFamily="34" charset="-128"/>
              </a:rPr>
              <a:t>Mayor integración de las ubicaciones remotas y oficinas sucursales.</a:t>
            </a:r>
          </a:p>
          <a:p>
            <a:pPr marL="0" indent="0">
              <a:defRPr/>
            </a:pPr>
            <a:r>
              <a:rPr lang="es-MX" sz="3600" i="1" dirty="0" smtClean="0">
                <a:effectLst>
                  <a:outerShdw blurRad="38100" dist="38100" dir="2700000" algn="tl">
                    <a:srgbClr val="FFFFFF"/>
                  </a:outerShdw>
                </a:effectLst>
                <a:latin typeface="Arial" charset="0"/>
                <a:ea typeface="Arial Unicode MS" pitchFamily="34" charset="-128"/>
                <a:cs typeface="Arial Unicode MS" pitchFamily="34" charset="-128"/>
              </a:rPr>
              <a:t>Procedimientos simplificados de soporte y configuración.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0482"/>
                                        </p:tgtEl>
                                        <p:attrNameLst>
                                          <p:attrName>style.visibility</p:attrName>
                                        </p:attrNameLst>
                                      </p:cBhvr>
                                      <p:to>
                                        <p:strVal val="visible"/>
                                      </p:to>
                                    </p:set>
                                    <p:animEffect transition="in" filter="fade">
                                      <p:cBhvr>
                                        <p:cTn id="7" dur="500"/>
                                        <p:tgtEl>
                                          <p:spTgt spid="66048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60483">
                                            <p:bg/>
                                          </p:spTgt>
                                        </p:tgtEl>
                                        <p:attrNameLst>
                                          <p:attrName>style.visibility</p:attrName>
                                        </p:attrNameLst>
                                      </p:cBhvr>
                                      <p:to>
                                        <p:strVal val="visible"/>
                                      </p:to>
                                    </p:set>
                                    <p:animEffect transition="in" filter="circle(in)">
                                      <p:cBhvr>
                                        <p:cTn id="12" dur="2000"/>
                                        <p:tgtEl>
                                          <p:spTgt spid="66048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60483">
                                            <p:txEl>
                                              <p:pRg st="0" end="0"/>
                                            </p:txEl>
                                          </p:spTgt>
                                        </p:tgtEl>
                                        <p:attrNameLst>
                                          <p:attrName>style.visibility</p:attrName>
                                        </p:attrNameLst>
                                      </p:cBhvr>
                                      <p:to>
                                        <p:strVal val="visible"/>
                                      </p:to>
                                    </p:set>
                                    <p:animEffect transition="in" filter="circle(in)">
                                      <p:cBhvr>
                                        <p:cTn id="17" dur="2000"/>
                                        <p:tgtEl>
                                          <p:spTgt spid="66048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60483">
                                            <p:txEl>
                                              <p:pRg st="1" end="1"/>
                                            </p:txEl>
                                          </p:spTgt>
                                        </p:tgtEl>
                                        <p:attrNameLst>
                                          <p:attrName>style.visibility</p:attrName>
                                        </p:attrNameLst>
                                      </p:cBhvr>
                                      <p:to>
                                        <p:strVal val="visible"/>
                                      </p:to>
                                    </p:set>
                                    <p:animEffect transition="in" filter="circle(in)">
                                      <p:cBhvr>
                                        <p:cTn id="22" dur="2000"/>
                                        <p:tgtEl>
                                          <p:spTgt spid="66048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60483">
                                            <p:txEl>
                                              <p:pRg st="2" end="2"/>
                                            </p:txEl>
                                          </p:spTgt>
                                        </p:tgtEl>
                                        <p:attrNameLst>
                                          <p:attrName>style.visibility</p:attrName>
                                        </p:attrNameLst>
                                      </p:cBhvr>
                                      <p:to>
                                        <p:strVal val="visible"/>
                                      </p:to>
                                    </p:set>
                                    <p:animEffect transition="in" filter="circle(in)">
                                      <p:cBhvr>
                                        <p:cTn id="27" dur="2000"/>
                                        <p:tgtEl>
                                          <p:spTgt spid="660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2" grpId="0" animBg="1"/>
      <p:bldP spid="660483"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A0FF9764-C158-4B9B-A18B-192A8B161206}" type="slidenum">
              <a:rPr lang="en-US" sz="1400">
                <a:latin typeface="+mn-lt"/>
              </a:rPr>
              <a:pPr algn="r">
                <a:defRPr/>
              </a:pPr>
              <a:t>46</a:t>
            </a:fld>
            <a:endParaRPr lang="en-US" sz="1400">
              <a:latin typeface="+mn-lt"/>
            </a:endParaRPr>
          </a:p>
        </p:txBody>
      </p:sp>
      <p:graphicFrame>
        <p:nvGraphicFramePr>
          <p:cNvPr id="69635"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69673" name="Diapositiva" r:id="rId3" imgW="4572000" imgH="3429000" progId="PowerPoint.Slide.8">
                  <p:embed/>
                </p:oleObj>
              </mc:Choice>
              <mc:Fallback>
                <p:oleObj name="Diapositiva" r:id="rId3" imgW="4572000" imgH="3429000" progId="PowerPoint.Slid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a:xfrm>
            <a:off x="827088" y="333375"/>
            <a:ext cx="5832475" cy="1038225"/>
          </a:xfrm>
          <a:solidFill>
            <a:schemeClr val="hlink"/>
          </a:solidFill>
          <a:ln w="57150" cap="flat" algn="ctr">
            <a:solidFill>
              <a:srgbClr val="3366FF"/>
            </a:solidFill>
          </a:ln>
        </p:spPr>
        <p:txBody>
          <a:bodyPr/>
          <a:lstStyle/>
          <a:p>
            <a:pPr>
              <a:defRPr/>
            </a:pPr>
            <a:r>
              <a:rPr lang="es-MX" sz="4000" b="1" i="1" smtClean="0">
                <a:solidFill>
                  <a:srgbClr val="800000"/>
                </a:solidFill>
                <a:effectLst>
                  <a:outerShdw blurRad="38100" dist="38100" dir="2700000" algn="tl">
                    <a:srgbClr val="000000"/>
                  </a:outerShdw>
                </a:effectLst>
                <a:latin typeface="Arial" charset="0"/>
              </a:rPr>
              <a:t>Telefonía IP</a:t>
            </a:r>
            <a:endParaRPr lang="es-ES" sz="4000" b="1" i="1" smtClean="0">
              <a:solidFill>
                <a:srgbClr val="800000"/>
              </a:solidFill>
              <a:effectLst>
                <a:outerShdw blurRad="38100" dist="38100" dir="2700000" algn="tl">
                  <a:srgbClr val="000000"/>
                </a:outerShdw>
              </a:effectLst>
              <a:latin typeface="Arial" charset="0"/>
            </a:endParaRPr>
          </a:p>
        </p:txBody>
      </p:sp>
      <p:sp>
        <p:nvSpPr>
          <p:cNvPr id="667651" name="Rectangle 3"/>
          <p:cNvSpPr>
            <a:spLocks noGrp="1" noChangeArrowheads="1"/>
          </p:cNvSpPr>
          <p:nvPr>
            <p:ph type="body" idx="1"/>
          </p:nvPr>
        </p:nvSpPr>
        <p:spPr>
          <a:xfrm>
            <a:off x="0" y="1557338"/>
            <a:ext cx="8964613" cy="4848225"/>
          </a:xfrm>
          <a:solidFill>
            <a:srgbClr val="DDDDDD"/>
          </a:solidFill>
          <a:ln w="76200" cap="flat" algn="ctr">
            <a:solidFill>
              <a:schemeClr val="accent2"/>
            </a:solidFill>
          </a:ln>
        </p:spPr>
        <p:txBody>
          <a:bodyPr/>
          <a:lstStyle/>
          <a:p>
            <a:pPr algn="just">
              <a:buFontTx/>
              <a:buNone/>
              <a:defRPr/>
            </a:pPr>
            <a:r>
              <a:rPr lang="es-MX" sz="2700" b="1" i="1"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rPr>
              <a:t>Es una aplicación inmediata de la tecnología VoIP. </a:t>
            </a:r>
          </a:p>
          <a:p>
            <a:pPr algn="just">
              <a:buFontTx/>
              <a:buNone/>
              <a:defRPr/>
            </a:pPr>
            <a:r>
              <a:rPr lang="es-MX" sz="2700" b="1" i="1"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rPr>
              <a:t>Utiliza Internet (incluyendo también intranets y extranets), normalmente, como medio de transporte.</a:t>
            </a:r>
          </a:p>
          <a:p>
            <a:pPr algn="just">
              <a:buFontTx/>
              <a:buNone/>
              <a:defRPr/>
            </a:pPr>
            <a:r>
              <a:rPr lang="es-AR" sz="2700" b="1" i="1"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rPr>
              <a:t>Utiliza la red de datos </a:t>
            </a:r>
            <a:r>
              <a:rPr lang="es-MX" sz="2700" b="1" i="1"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rPr>
              <a:t>bajo Protocolo </a:t>
            </a:r>
            <a:r>
              <a:rPr lang="es-AR" sz="2700" b="1" i="1"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rPr>
              <a:t>IP para proporcionar comunicaciones de voz a toda la empresa, a través de una sola red de voz y datos.</a:t>
            </a:r>
            <a:endParaRPr lang="es-MX" sz="2700" b="1" i="1"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endParaRPr>
          </a:p>
          <a:p>
            <a:pPr algn="just">
              <a:buFontTx/>
              <a:buNone/>
              <a:defRPr/>
            </a:pPr>
            <a:r>
              <a:rPr lang="es-MX" sz="2700" b="1" i="1"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rPr>
              <a:t>Permite la transmisión de video y transforma la voz en paquetes de información manejables por una red IP.</a:t>
            </a:r>
          </a:p>
          <a:p>
            <a:pPr algn="just">
              <a:buFontTx/>
              <a:buNone/>
              <a:defRPr/>
            </a:pPr>
            <a:endParaRPr lang="es-ES" sz="2700" b="1" i="1"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endParaRPr>
          </a:p>
          <a:p>
            <a:pPr algn="just">
              <a:buFontTx/>
              <a:buNone/>
              <a:defRPr/>
            </a:pPr>
            <a:endParaRPr lang="es-ES" sz="2800" b="1" i="1"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endParaRPr>
          </a:p>
        </p:txBody>
      </p:sp>
      <p:pic>
        <p:nvPicPr>
          <p:cNvPr id="8196" name="Picture 4" descr="ip"/>
          <p:cNvPicPr>
            <a:picLocks noChangeAspect="1" noChangeArrowheads="1"/>
          </p:cNvPicPr>
          <p:nvPr/>
        </p:nvPicPr>
        <p:blipFill>
          <a:blip r:embed="rId2" cstate="print"/>
          <a:srcRect/>
          <a:stretch>
            <a:fillRect/>
          </a:stretch>
        </p:blipFill>
        <p:spPr bwMode="auto">
          <a:xfrm>
            <a:off x="6781800" y="0"/>
            <a:ext cx="23622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304800" y="0"/>
            <a:ext cx="8534400" cy="836613"/>
          </a:xfrm>
          <a:solidFill>
            <a:schemeClr val="hlink"/>
          </a:solidFill>
          <a:ln w="57150" cap="flat" algn="ctr">
            <a:solidFill>
              <a:srgbClr val="3366FF"/>
            </a:solidFill>
          </a:ln>
        </p:spPr>
        <p:txBody>
          <a:bodyPr/>
          <a:lstStyle/>
          <a:p>
            <a:pPr>
              <a:defRPr/>
            </a:pPr>
            <a:r>
              <a:rPr lang="es-ES_tradnl" sz="4000" b="1" i="1" dirty="0" smtClean="0">
                <a:solidFill>
                  <a:srgbClr val="800000"/>
                </a:solidFill>
                <a:effectLst>
                  <a:outerShdw blurRad="38100" dist="38100" dir="2700000" algn="tl">
                    <a:srgbClr val="000000"/>
                  </a:outerShdw>
                </a:effectLst>
                <a:latin typeface="Arial" charset="0"/>
              </a:rPr>
              <a:t>Telefonía IP</a:t>
            </a:r>
            <a:endParaRPr lang="es-ES" sz="4000" b="1" i="1" dirty="0" smtClean="0">
              <a:solidFill>
                <a:srgbClr val="800000"/>
              </a:solidFill>
              <a:effectLst>
                <a:outerShdw blurRad="38100" dist="38100" dir="2700000" algn="tl">
                  <a:srgbClr val="000000"/>
                </a:outerShdw>
              </a:effectLst>
              <a:latin typeface="Arial" charset="0"/>
              <a:cs typeface="Times New Roman" pitchFamily="18" charset="0"/>
            </a:endParaRPr>
          </a:p>
        </p:txBody>
      </p:sp>
      <p:sp>
        <p:nvSpPr>
          <p:cNvPr id="457731" name="Rectangle 3"/>
          <p:cNvSpPr>
            <a:spLocks noGrp="1" noChangeArrowheads="1"/>
          </p:cNvSpPr>
          <p:nvPr>
            <p:ph type="body" idx="1"/>
          </p:nvPr>
        </p:nvSpPr>
        <p:spPr>
          <a:xfrm>
            <a:off x="228600" y="990600"/>
            <a:ext cx="8686800" cy="5102225"/>
          </a:xfrm>
          <a:solidFill>
            <a:srgbClr val="DDDDDD"/>
          </a:solidFill>
          <a:ln w="76200" cap="flat" algn="ctr">
            <a:solidFill>
              <a:schemeClr val="accent2"/>
            </a:solidFill>
          </a:ln>
        </p:spPr>
        <p:txBody>
          <a:bodyPr/>
          <a:lstStyle/>
          <a:p>
            <a:pPr algn="just">
              <a:buFontTx/>
              <a:buNone/>
              <a:defRPr/>
            </a:pPr>
            <a:r>
              <a:rPr lang="es-AR" sz="2700" b="1" i="1" dirty="0"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rPr>
              <a:t>Es convergencia de servicios de voz, datos y vídeo en una sola red</a:t>
            </a:r>
            <a:r>
              <a:rPr lang="es-MX" sz="2700" b="1" i="1" dirty="0"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rPr>
              <a:t>.</a:t>
            </a:r>
            <a:r>
              <a:rPr lang="es-AR" sz="2700" b="1" i="1" dirty="0"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rPr>
              <a:t> </a:t>
            </a:r>
            <a:endParaRPr lang="es-MX" sz="2700" b="1" i="1" dirty="0"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endParaRPr>
          </a:p>
          <a:p>
            <a:pPr algn="just">
              <a:buFontTx/>
              <a:buNone/>
              <a:defRPr/>
            </a:pPr>
            <a:endParaRPr lang="es-MX" sz="2700" b="1" i="1" dirty="0"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endParaRPr>
          </a:p>
          <a:p>
            <a:pPr algn="just">
              <a:buFontTx/>
              <a:buNone/>
              <a:defRPr/>
            </a:pPr>
            <a:r>
              <a:rPr lang="es-AR" sz="2700"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Implica ventajas como un menor </a:t>
            </a:r>
            <a:r>
              <a:rPr lang="es-AR" sz="2700" b="1" i="1" dirty="0" err="1"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cost</a:t>
            </a:r>
            <a:r>
              <a:rPr lang="es-MX" sz="2700"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o</a:t>
            </a:r>
            <a:r>
              <a:rPr lang="es-AR" sz="2700"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 de capital, procedimientos simplificados de soporte y configuración</a:t>
            </a:r>
            <a:r>
              <a:rPr lang="es-MX" sz="2700"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a:t>
            </a:r>
            <a:r>
              <a:rPr lang="es-AR" sz="2700"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rPr>
              <a:t> </a:t>
            </a:r>
            <a:endParaRPr lang="es-MX" sz="2700" b="1" i="1" dirty="0" smtClean="0">
              <a:solidFill>
                <a:schemeClr val="accent2">
                  <a:lumMod val="50000"/>
                </a:schemeClr>
              </a:solidFill>
              <a:effectLst>
                <a:outerShdw blurRad="38100" dist="38100" dir="2700000" algn="tl">
                  <a:srgbClr val="FFFFFF"/>
                </a:outerShdw>
              </a:effectLst>
              <a:latin typeface="Arial" charset="0"/>
              <a:ea typeface="Arial Unicode MS" pitchFamily="34" charset="-128"/>
              <a:cs typeface="Arial Unicode MS" pitchFamily="34" charset="-128"/>
            </a:endParaRPr>
          </a:p>
          <a:p>
            <a:pPr algn="just">
              <a:buFontTx/>
              <a:buNone/>
              <a:defRPr/>
            </a:pPr>
            <a:endParaRPr lang="es-MX" sz="2700" b="1" i="1" dirty="0"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endParaRPr>
          </a:p>
          <a:p>
            <a:pPr algn="just">
              <a:buFontTx/>
              <a:buNone/>
              <a:defRPr/>
            </a:pPr>
            <a:r>
              <a:rPr lang="es-MX" sz="2700" b="1" i="1" dirty="0"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rPr>
              <a:t>La conexión se establece usando un protocolo (para la señalización) sobre TCP y luego la transmisión se hace usando RTP (Real Time </a:t>
            </a:r>
            <a:r>
              <a:rPr lang="es-MX" sz="2700" b="1" i="1" dirty="0" err="1"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rPr>
              <a:t>Protocol</a:t>
            </a:r>
            <a:r>
              <a:rPr lang="es-MX" sz="2700" b="1" i="1" dirty="0"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rPr>
              <a:t>) sobre UDP.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7730"/>
                                        </p:tgtEl>
                                        <p:attrNameLst>
                                          <p:attrName>style.visibility</p:attrName>
                                        </p:attrNameLst>
                                      </p:cBhvr>
                                      <p:to>
                                        <p:strVal val="visible"/>
                                      </p:to>
                                    </p:set>
                                    <p:animEffect transition="in" filter="fade">
                                      <p:cBhvr>
                                        <p:cTn id="7" dur="500"/>
                                        <p:tgtEl>
                                          <p:spTgt spid="45773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57731">
                                            <p:bg/>
                                          </p:spTgt>
                                        </p:tgtEl>
                                        <p:attrNameLst>
                                          <p:attrName>style.visibility</p:attrName>
                                        </p:attrNameLst>
                                      </p:cBhvr>
                                      <p:to>
                                        <p:strVal val="visible"/>
                                      </p:to>
                                    </p:set>
                                    <p:anim calcmode="lin" valueType="num">
                                      <p:cBhvr additive="base">
                                        <p:cTn id="12" dur="500" fill="hold"/>
                                        <p:tgtEl>
                                          <p:spTgt spid="457731">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457731">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57731">
                                            <p:txEl>
                                              <p:pRg st="0" end="0"/>
                                            </p:txEl>
                                          </p:spTgt>
                                        </p:tgtEl>
                                        <p:attrNameLst>
                                          <p:attrName>style.visibility</p:attrName>
                                        </p:attrNameLst>
                                      </p:cBhvr>
                                      <p:to>
                                        <p:strVal val="visible"/>
                                      </p:to>
                                    </p:set>
                                    <p:anim calcmode="lin" valueType="num">
                                      <p:cBhvr additive="base">
                                        <p:cTn id="18" dur="500" fill="hold"/>
                                        <p:tgtEl>
                                          <p:spTgt spid="457731">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577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57731">
                                            <p:txEl>
                                              <p:pRg st="2" end="2"/>
                                            </p:txEl>
                                          </p:spTgt>
                                        </p:tgtEl>
                                        <p:attrNameLst>
                                          <p:attrName>style.visibility</p:attrName>
                                        </p:attrNameLst>
                                      </p:cBhvr>
                                      <p:to>
                                        <p:strVal val="visible"/>
                                      </p:to>
                                    </p:set>
                                    <p:anim calcmode="lin" valueType="num">
                                      <p:cBhvr additive="base">
                                        <p:cTn id="24" dur="500" fill="hold"/>
                                        <p:tgtEl>
                                          <p:spTgt spid="45773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577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57731">
                                            <p:txEl>
                                              <p:pRg st="4" end="4"/>
                                            </p:txEl>
                                          </p:spTgt>
                                        </p:tgtEl>
                                        <p:attrNameLst>
                                          <p:attrName>style.visibility</p:attrName>
                                        </p:attrNameLst>
                                      </p:cBhvr>
                                      <p:to>
                                        <p:strVal val="visible"/>
                                      </p:to>
                                    </p:set>
                                    <p:anim calcmode="lin" valueType="num">
                                      <p:cBhvr additive="base">
                                        <p:cTn id="30" dur="500" fill="hold"/>
                                        <p:tgtEl>
                                          <p:spTgt spid="457731">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577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0" grpId="0" animBg="1"/>
      <p:bldP spid="457731"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a:xfrm>
            <a:off x="323850" y="188913"/>
            <a:ext cx="8534400" cy="1143000"/>
          </a:xfrm>
          <a:solidFill>
            <a:schemeClr val="hlink"/>
          </a:solidFill>
          <a:ln w="57150" cap="flat" algn="ctr">
            <a:solidFill>
              <a:srgbClr val="3366FF"/>
            </a:solidFill>
          </a:ln>
        </p:spPr>
        <p:txBody>
          <a:bodyPr/>
          <a:lstStyle/>
          <a:p>
            <a:pPr>
              <a:defRPr/>
            </a:pPr>
            <a:r>
              <a:rPr lang="es-ES_tradnl" sz="4000" b="1" i="1" smtClean="0">
                <a:solidFill>
                  <a:srgbClr val="800000"/>
                </a:solidFill>
                <a:effectLst>
                  <a:outerShdw blurRad="38100" dist="38100" dir="2700000" algn="tl">
                    <a:srgbClr val="000000"/>
                  </a:outerShdw>
                </a:effectLst>
                <a:latin typeface="Arial" charset="0"/>
              </a:rPr>
              <a:t>Telefonía IP</a:t>
            </a:r>
            <a:endParaRPr lang="es-ES" sz="4000" b="1" i="1" smtClean="0">
              <a:solidFill>
                <a:srgbClr val="800000"/>
              </a:solidFill>
              <a:effectLst>
                <a:outerShdw blurRad="38100" dist="38100" dir="2700000" algn="tl">
                  <a:srgbClr val="000000"/>
                </a:outerShdw>
              </a:effectLst>
              <a:latin typeface="Arial" charset="0"/>
              <a:cs typeface="Times New Roman" pitchFamily="18" charset="0"/>
            </a:endParaRPr>
          </a:p>
        </p:txBody>
      </p:sp>
      <p:sp>
        <p:nvSpPr>
          <p:cNvPr id="585731" name="Rectangle 3"/>
          <p:cNvSpPr>
            <a:spLocks noGrp="1" noChangeArrowheads="1"/>
          </p:cNvSpPr>
          <p:nvPr>
            <p:ph type="body" idx="1"/>
          </p:nvPr>
        </p:nvSpPr>
        <p:spPr>
          <a:xfrm>
            <a:off x="250825" y="1700213"/>
            <a:ext cx="8686800" cy="4392612"/>
          </a:xfrm>
          <a:solidFill>
            <a:srgbClr val="DDDDDD"/>
          </a:solidFill>
          <a:ln w="76200" cap="flat" algn="ctr">
            <a:solidFill>
              <a:schemeClr val="accent2"/>
            </a:solidFill>
          </a:ln>
        </p:spPr>
        <p:txBody>
          <a:bodyPr/>
          <a:lstStyle/>
          <a:p>
            <a:pPr algn="just">
              <a:buFontTx/>
              <a:buNone/>
              <a:defRPr/>
            </a:pPr>
            <a:r>
              <a:rPr lang="es-ES" sz="2700" b="1" i="1" dirty="0"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rPr>
              <a:t>Arquitectura Abierta integrada de voz , video y datos  basado en tecnología IP (AVVID).</a:t>
            </a:r>
          </a:p>
          <a:p>
            <a:pPr algn="just">
              <a:buFontTx/>
              <a:buNone/>
              <a:defRPr/>
            </a:pPr>
            <a:r>
              <a:rPr lang="es-MX" sz="2700" b="1" i="1" dirty="0" smtClean="0">
                <a:solidFill>
                  <a:schemeClr val="accent2">
                    <a:lumMod val="50000"/>
                  </a:schemeClr>
                </a:solidFill>
                <a:latin typeface="Arial" charset="0"/>
                <a:ea typeface="Arial Unicode MS" pitchFamily="34" charset="-128"/>
                <a:cs typeface="Arial Unicode MS" pitchFamily="34" charset="-128"/>
              </a:rPr>
              <a:t>Provee </a:t>
            </a:r>
            <a:r>
              <a:rPr lang="es-AR" sz="2700" b="1" i="1" dirty="0" smtClean="0">
                <a:solidFill>
                  <a:schemeClr val="accent2">
                    <a:lumMod val="50000"/>
                  </a:schemeClr>
                </a:solidFill>
                <a:latin typeface="Arial" charset="0"/>
                <a:ea typeface="Arial Unicode MS" pitchFamily="34" charset="-128"/>
                <a:cs typeface="Arial Unicode MS" pitchFamily="34" charset="-128"/>
              </a:rPr>
              <a:t>una mayor integración </a:t>
            </a:r>
            <a:r>
              <a:rPr lang="es-MX" sz="2700" b="1" i="1" dirty="0" smtClean="0">
                <a:solidFill>
                  <a:schemeClr val="accent2">
                    <a:lumMod val="50000"/>
                  </a:schemeClr>
                </a:solidFill>
                <a:latin typeface="Arial" charset="0"/>
                <a:ea typeface="Arial Unicode MS" pitchFamily="34" charset="-128"/>
                <a:cs typeface="Arial Unicode MS" pitchFamily="34" charset="-128"/>
              </a:rPr>
              <a:t>e </a:t>
            </a:r>
            <a:r>
              <a:rPr lang="es-MX" sz="2700" b="1" i="1" dirty="0" err="1" smtClean="0">
                <a:solidFill>
                  <a:schemeClr val="accent2">
                    <a:lumMod val="50000"/>
                  </a:schemeClr>
                </a:solidFill>
                <a:latin typeface="Arial" charset="0"/>
                <a:ea typeface="Arial Unicode MS" pitchFamily="34" charset="-128"/>
                <a:cs typeface="Arial Unicode MS" pitchFamily="34" charset="-128"/>
              </a:rPr>
              <a:t>interoperatividad</a:t>
            </a:r>
            <a:r>
              <a:rPr lang="es-MX" sz="2700" b="1" i="1" dirty="0" smtClean="0">
                <a:solidFill>
                  <a:schemeClr val="accent2">
                    <a:lumMod val="50000"/>
                  </a:schemeClr>
                </a:solidFill>
                <a:latin typeface="Arial" charset="0"/>
                <a:ea typeface="Arial Unicode MS" pitchFamily="34" charset="-128"/>
                <a:cs typeface="Arial Unicode MS" pitchFamily="34" charset="-128"/>
              </a:rPr>
              <a:t> </a:t>
            </a:r>
            <a:r>
              <a:rPr lang="es-AR" sz="2700" b="1" i="1" dirty="0" smtClean="0">
                <a:solidFill>
                  <a:schemeClr val="accent2">
                    <a:lumMod val="50000"/>
                  </a:schemeClr>
                </a:solidFill>
                <a:latin typeface="Arial" charset="0"/>
                <a:ea typeface="Arial Unicode MS" pitchFamily="34" charset="-128"/>
                <a:cs typeface="Arial Unicode MS" pitchFamily="34" charset="-128"/>
              </a:rPr>
              <a:t>de las ubicaciones remotas y oficinas sucursales en las instalaciones de la red corporativa.</a:t>
            </a:r>
            <a:endParaRPr lang="es-MX" sz="2700" b="1" i="1" dirty="0" smtClean="0">
              <a:solidFill>
                <a:schemeClr val="accent2">
                  <a:lumMod val="50000"/>
                </a:schemeClr>
              </a:solidFill>
              <a:latin typeface="Arial" charset="0"/>
              <a:ea typeface="Arial Unicode MS" pitchFamily="34" charset="-128"/>
              <a:cs typeface="Arial Unicode MS" pitchFamily="34" charset="-128"/>
            </a:endParaRPr>
          </a:p>
          <a:p>
            <a:pPr algn="just">
              <a:buFontTx/>
              <a:buNone/>
              <a:defRPr/>
            </a:pPr>
            <a:r>
              <a:rPr lang="es-MX" sz="2700" b="1" i="1" dirty="0" smtClean="0">
                <a:solidFill>
                  <a:srgbClr val="000000"/>
                </a:solidFill>
                <a:effectLst>
                  <a:outerShdw blurRad="38100" dist="38100" dir="2700000" algn="tl">
                    <a:srgbClr val="FFFFFF"/>
                  </a:outerShdw>
                </a:effectLst>
                <a:latin typeface="Arial" charset="0"/>
                <a:ea typeface="Arial Unicode MS" pitchFamily="34" charset="-128"/>
                <a:cs typeface="Arial Unicode MS" pitchFamily="34" charset="-128"/>
              </a:rPr>
              <a:t>Optimiza el uso de recursos informáticos y de comunicaciones rediseñando nuestra actual instalación de cableado estructurado.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5730"/>
                                        </p:tgtEl>
                                        <p:attrNameLst>
                                          <p:attrName>style.visibility</p:attrName>
                                        </p:attrNameLst>
                                      </p:cBhvr>
                                      <p:to>
                                        <p:strVal val="visible"/>
                                      </p:to>
                                    </p:set>
                                    <p:animEffect transition="in" filter="fade">
                                      <p:cBhvr>
                                        <p:cTn id="7" dur="500"/>
                                        <p:tgtEl>
                                          <p:spTgt spid="5857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85731">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85731">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85731">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857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0" grpId="0" animBg="1"/>
      <p:bldP spid="585731"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a:xfrm>
            <a:off x="304800" y="0"/>
            <a:ext cx="8370888" cy="1125538"/>
          </a:xfrm>
          <a:solidFill>
            <a:schemeClr val="hlink"/>
          </a:solidFill>
          <a:ln w="57150" cap="flat" algn="ctr">
            <a:solidFill>
              <a:srgbClr val="3366FF"/>
            </a:solidFill>
          </a:ln>
        </p:spPr>
        <p:txBody>
          <a:bodyPr/>
          <a:lstStyle/>
          <a:p>
            <a:pPr>
              <a:defRPr/>
            </a:pPr>
            <a:r>
              <a:rPr lang="es-ES_tradnl" sz="4000" b="1" i="1" smtClean="0">
                <a:solidFill>
                  <a:srgbClr val="800000"/>
                </a:solidFill>
                <a:effectLst>
                  <a:outerShdw blurRad="38100" dist="38100" dir="2700000" algn="tl">
                    <a:srgbClr val="000000"/>
                  </a:outerShdw>
                </a:effectLst>
                <a:latin typeface="Arial" charset="0"/>
              </a:rPr>
              <a:t>Telefonía IP</a:t>
            </a:r>
            <a:br>
              <a:rPr lang="es-ES_tradnl" sz="4000" b="1" i="1" smtClean="0">
                <a:solidFill>
                  <a:srgbClr val="800000"/>
                </a:solidFill>
                <a:effectLst>
                  <a:outerShdw blurRad="38100" dist="38100" dir="2700000" algn="tl">
                    <a:srgbClr val="000000"/>
                  </a:outerShdw>
                </a:effectLst>
                <a:latin typeface="Arial" charset="0"/>
              </a:rPr>
            </a:br>
            <a:r>
              <a:rPr lang="es-ES_tradnl" sz="4000" b="1" i="1" smtClean="0">
                <a:solidFill>
                  <a:srgbClr val="800000"/>
                </a:solidFill>
                <a:effectLst>
                  <a:outerShdw blurRad="38100" dist="38100" dir="2700000" algn="tl">
                    <a:srgbClr val="000000"/>
                  </a:outerShdw>
                </a:effectLst>
                <a:latin typeface="Arial" charset="0"/>
              </a:rPr>
              <a:t>Instalación Convencional</a:t>
            </a:r>
            <a:endParaRPr lang="es-AR" sz="4000" b="1" i="1" smtClean="0">
              <a:solidFill>
                <a:srgbClr val="800000"/>
              </a:solidFill>
              <a:effectLst>
                <a:outerShdw blurRad="38100" dist="38100" dir="2700000" algn="tl">
                  <a:srgbClr val="000000"/>
                </a:outerShdw>
              </a:effectLst>
              <a:latin typeface="Arial" charset="0"/>
            </a:endParaRPr>
          </a:p>
        </p:txBody>
      </p:sp>
      <p:graphicFrame>
        <p:nvGraphicFramePr>
          <p:cNvPr id="1026" name="Object 5"/>
          <p:cNvGraphicFramePr>
            <a:graphicFrameLocks noChangeAspect="1"/>
          </p:cNvGraphicFramePr>
          <p:nvPr/>
        </p:nvGraphicFramePr>
        <p:xfrm>
          <a:off x="179388" y="1268413"/>
          <a:ext cx="8713787" cy="5400675"/>
        </p:xfrm>
        <a:graphic>
          <a:graphicData uri="http://schemas.openxmlformats.org/presentationml/2006/ole">
            <mc:AlternateContent xmlns:mc="http://schemas.openxmlformats.org/markup-compatibility/2006">
              <mc:Choice xmlns:v="urn:schemas-microsoft-com:vml" Requires="v">
                <p:oleObj spid="_x0000_s1064" name="Visio" r:id="rId3" imgW="10113840" imgH="6038640" progId="">
                  <p:embed/>
                </p:oleObj>
              </mc:Choice>
              <mc:Fallback>
                <p:oleObj name="Visio" r:id="rId3" imgW="10113840" imgH="603864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268413"/>
                        <a:ext cx="8713787" cy="5400675"/>
                      </a:xfrm>
                      <a:prstGeom prst="rect">
                        <a:avLst/>
                      </a:prstGeom>
                      <a:solidFill>
                        <a:srgbClr val="DDDDDD"/>
                      </a:solidFill>
                      <a:ln w="38100" cmpd="dbl">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1634"/>
                                        </p:tgtEl>
                                        <p:attrNameLst>
                                          <p:attrName>style.visibility</p:attrName>
                                        </p:attrNameLst>
                                      </p:cBhvr>
                                      <p:to>
                                        <p:strVal val="visible"/>
                                      </p:to>
                                    </p:set>
                                    <p:anim calcmode="lin" valueType="num">
                                      <p:cBhvr additive="base">
                                        <p:cTn id="7" dur="500" fill="hold"/>
                                        <p:tgtEl>
                                          <p:spTgt spid="581634"/>
                                        </p:tgtEl>
                                        <p:attrNameLst>
                                          <p:attrName>ppt_x</p:attrName>
                                        </p:attrNameLst>
                                      </p:cBhvr>
                                      <p:tavLst>
                                        <p:tav tm="0">
                                          <p:val>
                                            <p:strVal val="#ppt_x"/>
                                          </p:val>
                                        </p:tav>
                                        <p:tav tm="100000">
                                          <p:val>
                                            <p:strVal val="#ppt_x"/>
                                          </p:val>
                                        </p:tav>
                                      </p:tavLst>
                                    </p:anim>
                                    <p:anim calcmode="lin" valueType="num">
                                      <p:cBhvr additive="base">
                                        <p:cTn id="8" dur="500" fill="hold"/>
                                        <p:tgtEl>
                                          <p:spTgt spid="5816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762000" y="0"/>
            <a:ext cx="7772400" cy="1125538"/>
          </a:xfrm>
          <a:solidFill>
            <a:schemeClr val="hlink"/>
          </a:solidFill>
          <a:ln w="57150" cap="flat" algn="ctr">
            <a:solidFill>
              <a:srgbClr val="3366FF"/>
            </a:solidFill>
          </a:ln>
        </p:spPr>
        <p:txBody>
          <a:bodyPr/>
          <a:lstStyle/>
          <a:p>
            <a:pPr>
              <a:defRPr/>
            </a:pPr>
            <a:r>
              <a:rPr lang="es-ES_tradnl" sz="4000" b="1" i="1" dirty="0" smtClean="0">
                <a:solidFill>
                  <a:srgbClr val="800000"/>
                </a:solidFill>
                <a:effectLst>
                  <a:outerShdw blurRad="38100" dist="38100" dir="2700000" algn="tl">
                    <a:srgbClr val="000000"/>
                  </a:outerShdw>
                </a:effectLst>
                <a:latin typeface="Arial" charset="0"/>
              </a:rPr>
              <a:t>Telefonía IP</a:t>
            </a:r>
            <a:br>
              <a:rPr lang="es-ES_tradnl" sz="4000" b="1" i="1" dirty="0" smtClean="0">
                <a:solidFill>
                  <a:srgbClr val="800000"/>
                </a:solidFill>
                <a:effectLst>
                  <a:outerShdw blurRad="38100" dist="38100" dir="2700000" algn="tl">
                    <a:srgbClr val="000000"/>
                  </a:outerShdw>
                </a:effectLst>
                <a:latin typeface="Arial" charset="0"/>
              </a:rPr>
            </a:br>
            <a:r>
              <a:rPr lang="es-ES_tradnl" sz="4000" b="1" i="1" dirty="0" smtClean="0">
                <a:solidFill>
                  <a:srgbClr val="800000"/>
                </a:solidFill>
                <a:effectLst>
                  <a:outerShdw blurRad="38100" dist="38100" dir="2700000" algn="tl">
                    <a:srgbClr val="000000"/>
                  </a:outerShdw>
                </a:effectLst>
                <a:latin typeface="Arial" charset="0"/>
              </a:rPr>
              <a:t>Instalación en Migración</a:t>
            </a:r>
            <a:endParaRPr lang="es-AR" sz="4000" b="1" i="1" dirty="0" smtClean="0">
              <a:solidFill>
                <a:srgbClr val="800000"/>
              </a:solidFill>
              <a:effectLst>
                <a:outerShdw blurRad="38100" dist="38100" dir="2700000" algn="tl">
                  <a:srgbClr val="000000"/>
                </a:outerShdw>
              </a:effectLst>
              <a:latin typeface="Arial" charset="0"/>
            </a:endParaRPr>
          </a:p>
        </p:txBody>
      </p:sp>
      <p:grpSp>
        <p:nvGrpSpPr>
          <p:cNvPr id="2" name="1 Grupo"/>
          <p:cNvGrpSpPr/>
          <p:nvPr/>
        </p:nvGrpSpPr>
        <p:grpSpPr>
          <a:xfrm>
            <a:off x="0" y="1219200"/>
            <a:ext cx="9144000" cy="5324475"/>
            <a:chOff x="0" y="1219200"/>
            <a:chExt cx="9144000" cy="5324475"/>
          </a:xfrm>
        </p:grpSpPr>
        <p:graphicFrame>
          <p:nvGraphicFramePr>
            <p:cNvPr id="2050" name="Object 3"/>
            <p:cNvGraphicFramePr>
              <a:graphicFrameLocks noChangeAspect="1"/>
            </p:cNvGraphicFramePr>
            <p:nvPr>
              <p:extLst>
                <p:ext uri="{D42A27DB-BD31-4B8C-83A1-F6EECF244321}">
                  <p14:modId xmlns:p14="http://schemas.microsoft.com/office/powerpoint/2010/main" val="361310200"/>
                </p:ext>
              </p:extLst>
            </p:nvPr>
          </p:nvGraphicFramePr>
          <p:xfrm>
            <a:off x="0" y="1219200"/>
            <a:ext cx="9144000" cy="5324475"/>
          </p:xfrm>
          <a:graphic>
            <a:graphicData uri="http://schemas.openxmlformats.org/presentationml/2006/ole">
              <mc:AlternateContent xmlns:mc="http://schemas.openxmlformats.org/markup-compatibility/2006">
                <mc:Choice xmlns:v="urn:schemas-microsoft-com:vml" Requires="v">
                  <p:oleObj spid="_x0000_s2088" name="Visio" r:id="rId3" imgW="10113840" imgH="6038640" progId="">
                    <p:embed/>
                  </p:oleObj>
                </mc:Choice>
                <mc:Fallback>
                  <p:oleObj name="Visio" r:id="rId3" imgW="10113840" imgH="603864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00"/>
                          <a:ext cx="9144000" cy="5324475"/>
                        </a:xfrm>
                        <a:prstGeom prst="rect">
                          <a:avLst/>
                        </a:prstGeom>
                        <a:solidFill>
                          <a:srgbClr val="DDDDDD"/>
                        </a:solidFill>
                        <a:ln w="38100" cmpd="dbl">
                          <a:solidFill>
                            <a:srgbClr val="333333"/>
                          </a:solidFill>
                          <a:miter lim="800000"/>
                          <a:headEnd/>
                          <a:tailEnd/>
                        </a:ln>
                        <a:effectLst/>
                        <a:extLst/>
                      </p:spPr>
                    </p:pic>
                  </p:oleObj>
                </mc:Fallback>
              </mc:AlternateContent>
            </a:graphicData>
          </a:graphic>
        </p:graphicFrame>
        <p:sp>
          <p:nvSpPr>
            <p:cNvPr id="2052" name="Text Box 4"/>
            <p:cNvSpPr txBox="1">
              <a:spLocks noChangeArrowheads="1"/>
            </p:cNvSpPr>
            <p:nvPr/>
          </p:nvSpPr>
          <p:spPr bwMode="auto">
            <a:xfrm>
              <a:off x="2401888" y="5240338"/>
              <a:ext cx="646112" cy="336550"/>
            </a:xfrm>
            <a:prstGeom prst="rect">
              <a:avLst/>
            </a:prstGeom>
            <a:noFill/>
            <a:ln w="12700">
              <a:noFill/>
              <a:miter lim="800000"/>
              <a:headEnd/>
              <a:tailEnd/>
            </a:ln>
          </p:spPr>
          <p:txBody>
            <a:bodyPr>
              <a:spAutoFit/>
            </a:bodyPr>
            <a:lstStyle/>
            <a:p>
              <a:r>
                <a:rPr lang="es-MX" sz="1600"/>
                <a:t>ITS</a:t>
              </a:r>
              <a:endParaRPr lang="es-AR" sz="1600"/>
            </a:p>
          </p:txBody>
        </p:sp>
        <p:sp>
          <p:nvSpPr>
            <p:cNvPr id="2053" name="Text Box 5"/>
            <p:cNvSpPr txBox="1">
              <a:spLocks noChangeArrowheads="1"/>
            </p:cNvSpPr>
            <p:nvPr/>
          </p:nvSpPr>
          <p:spPr bwMode="auto">
            <a:xfrm>
              <a:off x="381000" y="5257800"/>
              <a:ext cx="1905000" cy="641350"/>
            </a:xfrm>
            <a:prstGeom prst="rect">
              <a:avLst/>
            </a:prstGeom>
            <a:noFill/>
            <a:ln w="12700">
              <a:noFill/>
              <a:miter lim="800000"/>
              <a:headEnd/>
              <a:tailEnd/>
            </a:ln>
          </p:spPr>
          <p:txBody>
            <a:bodyPr>
              <a:spAutoFit/>
            </a:bodyPr>
            <a:lstStyle/>
            <a:p>
              <a:pPr>
                <a:spcBef>
                  <a:spcPct val="50000"/>
                </a:spcBef>
              </a:pPr>
              <a:r>
                <a:rPr lang="es-MX" sz="1800"/>
                <a:t>Lineas de Teléfono</a:t>
              </a:r>
              <a:endParaRPr lang="es-AR" sz="1800"/>
            </a:p>
          </p:txBody>
        </p:sp>
        <p:pic>
          <p:nvPicPr>
            <p:cNvPr id="2054" name="Picture 6" descr="3500_3"/>
            <p:cNvPicPr>
              <a:picLocks noChangeAspect="1" noChangeArrowheads="1"/>
            </p:cNvPicPr>
            <p:nvPr/>
          </p:nvPicPr>
          <p:blipFill>
            <a:blip r:embed="rId5" cstate="print"/>
            <a:srcRect/>
            <a:stretch>
              <a:fillRect/>
            </a:stretch>
          </p:blipFill>
          <p:spPr bwMode="auto">
            <a:xfrm>
              <a:off x="2209800" y="5562600"/>
              <a:ext cx="914400" cy="711200"/>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2658"/>
                                        </p:tgtEl>
                                        <p:attrNameLst>
                                          <p:attrName>style.visibility</p:attrName>
                                        </p:attrNameLst>
                                      </p:cBhvr>
                                      <p:to>
                                        <p:strVal val="visible"/>
                                      </p:to>
                                    </p:set>
                                    <p:anim calcmode="lin" valueType="num">
                                      <p:cBhvr additive="base">
                                        <p:cTn id="7" dur="500" fill="hold"/>
                                        <p:tgtEl>
                                          <p:spTgt spid="582658"/>
                                        </p:tgtEl>
                                        <p:attrNameLst>
                                          <p:attrName>ppt_x</p:attrName>
                                        </p:attrNameLst>
                                      </p:cBhvr>
                                      <p:tavLst>
                                        <p:tav tm="0">
                                          <p:val>
                                            <p:strVal val="#ppt_x"/>
                                          </p:val>
                                        </p:tav>
                                        <p:tav tm="100000">
                                          <p:val>
                                            <p:strVal val="#ppt_x"/>
                                          </p:val>
                                        </p:tav>
                                      </p:tavLst>
                                    </p:anim>
                                    <p:anim calcmode="lin" valueType="num">
                                      <p:cBhvr additive="base">
                                        <p:cTn id="8" dur="500" fill="hold"/>
                                        <p:tgtEl>
                                          <p:spTgt spid="5826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animBg="1"/>
    </p:bld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FFFF"/>
        </a:solidFill>
        <a:ln w="12700" cap="flat" cmpd="sng" algn="ctr">
          <a:solidFill>
            <a:srgbClr val="03C9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6FFFF"/>
        </a:solidFill>
        <a:ln w="12700" cap="flat" cmpd="sng" algn="ctr">
          <a:solidFill>
            <a:srgbClr val="03C9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536114</TotalTime>
  <Words>2661</Words>
  <Application>Microsoft Office PowerPoint</Application>
  <PresentationFormat>Presentación en pantalla (4:3)</PresentationFormat>
  <Paragraphs>257</Paragraphs>
  <Slides>46</Slides>
  <Notes>11</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2</vt:i4>
      </vt:variant>
      <vt:variant>
        <vt:lpstr>Títulos de diapositiva</vt:lpstr>
      </vt:variant>
      <vt:variant>
        <vt:i4>46</vt:i4>
      </vt:variant>
    </vt:vector>
  </HeadingPairs>
  <TitlesOfParts>
    <vt:vector size="54" baseType="lpstr">
      <vt:lpstr>Arial</vt:lpstr>
      <vt:lpstr>Arial Unicode MS</vt:lpstr>
      <vt:lpstr>Times New Roman</vt:lpstr>
      <vt:lpstr>Verdana</vt:lpstr>
      <vt:lpstr>Wingdings 3</vt:lpstr>
      <vt:lpstr>Presentación en blanco</vt:lpstr>
      <vt:lpstr>Visio</vt:lpstr>
      <vt:lpstr>Diapositiva</vt:lpstr>
      <vt:lpstr>Tecnología de Redes 2634 Introducción a las Comunicaciones 0013</vt:lpstr>
      <vt:lpstr>Tecnología de Redes 2634 Introducción a las Comunicaciones 0013</vt:lpstr>
      <vt:lpstr>VoIP (Voice over Internet Protocol -   Voz sobre Protocolo de Internet)</vt:lpstr>
      <vt:lpstr>Telefonía IP Objetivos</vt:lpstr>
      <vt:lpstr>Telefonía IP</vt:lpstr>
      <vt:lpstr>Telefonía IP</vt:lpstr>
      <vt:lpstr>Telefonía IP</vt:lpstr>
      <vt:lpstr>Telefonía IP Instalación Convencional</vt:lpstr>
      <vt:lpstr>Telefonía IP Instalación en Migración</vt:lpstr>
      <vt:lpstr>Telefonía IP Instalación IP</vt:lpstr>
      <vt:lpstr>Esquema de Conexión  Of.  Remota</vt:lpstr>
      <vt:lpstr>Telefonía IP Proceso de Migración</vt:lpstr>
      <vt:lpstr>Telefonía IP – vs. PBX</vt:lpstr>
      <vt:lpstr>Telefonía IP – vs. PBX</vt:lpstr>
      <vt:lpstr>Telefonía IP Arquitectura de Red</vt:lpstr>
      <vt:lpstr>Telefonía IP Servicios</vt:lpstr>
      <vt:lpstr>Telefonía IP Infraestructura y equipamientos</vt:lpstr>
      <vt:lpstr>Presentación de PowerPoint</vt:lpstr>
      <vt:lpstr>Telefonía IP Infraestructura y equipamientos </vt:lpstr>
      <vt:lpstr>Telefonía IP Componentes y Características</vt:lpstr>
      <vt:lpstr>Telefonía IP Componentes y Características</vt:lpstr>
      <vt:lpstr>Telefonía IP Conversores ATA (A/D)</vt:lpstr>
      <vt:lpstr>Telefonía IP Unidades MCU</vt:lpstr>
      <vt:lpstr>Telefonía IP Softphones</vt:lpstr>
      <vt:lpstr>Telefonía IP Componentes y Características</vt:lpstr>
      <vt:lpstr>Telefonía IP Componentes y Características</vt:lpstr>
      <vt:lpstr>Telefonía IP Componentes y Características</vt:lpstr>
      <vt:lpstr>Telefonía IP Componentes y Características</vt:lpstr>
      <vt:lpstr>Telefonía IP Componentes y Características</vt:lpstr>
      <vt:lpstr>Telefonía IP Componentes y Características</vt:lpstr>
      <vt:lpstr>Telefonía IP Componentes y Características</vt:lpstr>
      <vt:lpstr>Telefonía IP Componentes y Características</vt:lpstr>
      <vt:lpstr>Telefonía IP Componentes y Características</vt:lpstr>
      <vt:lpstr>Telefonía IP Componentes y Características</vt:lpstr>
      <vt:lpstr>Presentación de PowerPoint</vt:lpstr>
      <vt:lpstr>Presentación de PowerPoint</vt:lpstr>
      <vt:lpstr>Telefonía IP Componentes y Características</vt:lpstr>
      <vt:lpstr>Redes de Datos vs. Redes de Voz</vt:lpstr>
      <vt:lpstr>Presentación de PowerPoint</vt:lpstr>
      <vt:lpstr>PBX IP vs. PBX Tradicional</vt:lpstr>
      <vt:lpstr>Telefonía IP Ventajas P/ Usuarios</vt:lpstr>
      <vt:lpstr>Ventajas de la telefonía IP</vt:lpstr>
      <vt:lpstr>Ventajas de la telefonía IP</vt:lpstr>
      <vt:lpstr>Ventajas para Empresas</vt:lpstr>
      <vt:lpstr>Ventajas para Empresas</vt:lpstr>
      <vt:lpstr>Presentación de PowerPoint</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ReComdat 2016</dc:title>
  <dc:subject>Redes y Comunicaciones de Datos en Internet</dc:subject>
  <dc:creator>Lic Pablo Alejandro Lena - Pablo Sobrero </dc:creator>
  <dc:description>Actualizada al 24/09/2016
Telefonia IP</dc:description>
  <cp:lastModifiedBy>Lena</cp:lastModifiedBy>
  <cp:revision>759</cp:revision>
  <cp:lastPrinted>2000-12-06T14:19:33Z</cp:lastPrinted>
  <dcterms:created xsi:type="dcterms:W3CDTF">2000-04-03T00:38:42Z</dcterms:created>
  <dcterms:modified xsi:type="dcterms:W3CDTF">2017-05-05T13:40:31Z</dcterms:modified>
  <cp:category>Transparencias de Clase</cp:category>
</cp:coreProperties>
</file>