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7"/>
  </p:notesMasterIdLst>
  <p:handoutMasterIdLst>
    <p:handoutMasterId r:id="rId28"/>
  </p:handoutMasterIdLst>
  <p:sldIdLst>
    <p:sldId id="444" r:id="rId2"/>
    <p:sldId id="417" r:id="rId3"/>
    <p:sldId id="443" r:id="rId4"/>
    <p:sldId id="435" r:id="rId5"/>
    <p:sldId id="436" r:id="rId6"/>
    <p:sldId id="437" r:id="rId7"/>
    <p:sldId id="438" r:id="rId8"/>
    <p:sldId id="439" r:id="rId9"/>
    <p:sldId id="440" r:id="rId10"/>
    <p:sldId id="441" r:id="rId11"/>
    <p:sldId id="414" r:id="rId12"/>
    <p:sldId id="415" r:id="rId13"/>
    <p:sldId id="419" r:id="rId14"/>
    <p:sldId id="424" r:id="rId15"/>
    <p:sldId id="426" r:id="rId16"/>
    <p:sldId id="428" r:id="rId17"/>
    <p:sldId id="429" r:id="rId18"/>
    <p:sldId id="431" r:id="rId19"/>
    <p:sldId id="433" r:id="rId20"/>
    <p:sldId id="420" r:id="rId21"/>
    <p:sldId id="421" r:id="rId22"/>
    <p:sldId id="422" r:id="rId23"/>
    <p:sldId id="423" r:id="rId24"/>
    <p:sldId id="425" r:id="rId25"/>
    <p:sldId id="442" r:id="rId26"/>
  </p:sldIdLst>
  <p:sldSz cx="9144000" cy="6858000" type="screen4x3"/>
  <p:notesSz cx="6934200" cy="9220200"/>
  <p:custDataLst>
    <p:tags r:id="rId29"/>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44">
          <p15:clr>
            <a:srgbClr val="A4A3A4"/>
          </p15:clr>
        </p15:guide>
        <p15:guide id="2" pos="412">
          <p15:clr>
            <a:srgbClr val="A4A3A4"/>
          </p15:clr>
        </p15:guide>
      </p15:sldGuideLst>
    </p:ext>
    <p:ext uri="{2D200454-40CA-4A62-9FC3-DE9A4176ACB9}">
      <p15:notesGuideLst xmlns:p15="http://schemas.microsoft.com/office/powerpoint/2012/main">
        <p15:guide id="1" orient="horz" pos="1889">
          <p15:clr>
            <a:srgbClr val="A4A3A4"/>
          </p15:clr>
        </p15:guide>
        <p15:guide id="2" pos="41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p" initials="" lastIdx="2" clrIdx="0"/>
  <p:cmAuthor id="1" name="Rob Sadowski"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CB05"/>
    <a:srgbClr val="F8F8F8"/>
    <a:srgbClr val="FF0000"/>
    <a:srgbClr val="FFE100"/>
    <a:srgbClr val="97D8E1"/>
    <a:srgbClr val="C7EF9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2636" autoAdjust="0"/>
  </p:normalViewPr>
  <p:slideViewPr>
    <p:cSldViewPr snapToGrid="0">
      <p:cViewPr varScale="1">
        <p:scale>
          <a:sx n="57" d="100"/>
          <a:sy n="57" d="100"/>
        </p:scale>
        <p:origin x="1656" y="60"/>
      </p:cViewPr>
      <p:guideLst>
        <p:guide orient="horz" pos="1144"/>
        <p:guide pos="4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168" y="606"/>
      </p:cViewPr>
      <p:guideLst>
        <p:guide orient="horz" pos="1889"/>
        <p:guide pos="4180"/>
      </p:guideLst>
    </p:cSldViewPr>
  </p:notesViewPr>
  <p:gridSpacing cx="57607" cy="57607"/>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4" name="Rectangle 6"/>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r>
              <a:rPr lang="en-US"/>
              <a:t>January 2007 Field Training</a:t>
            </a:r>
          </a:p>
          <a:p>
            <a:r>
              <a:rPr lang="en-US"/>
              <a:t>Next-Generation Backup</a:t>
            </a:r>
          </a:p>
        </p:txBody>
      </p:sp>
    </p:spTree>
    <p:extLst>
      <p:ext uri="{BB962C8B-B14F-4D97-AF65-F5344CB8AC3E}">
        <p14:creationId xmlns:p14="http://schemas.microsoft.com/office/powerpoint/2010/main" val="1348580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60" name="Rectangle 4"/>
          <p:cNvSpPr>
            <a:spLocks noGrp="1" noRot="1" noChangeAspect="1" noChangeArrowheads="1" noTextEdit="1"/>
          </p:cNvSpPr>
          <p:nvPr>
            <p:ph type="sldImg" idx="2"/>
          </p:nvPr>
        </p:nvSpPr>
        <p:spPr bwMode="auto">
          <a:xfrm>
            <a:off x="2085975" y="696913"/>
            <a:ext cx="2763838" cy="2073275"/>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298450" y="2998788"/>
            <a:ext cx="6337300" cy="5810250"/>
          </a:xfrm>
          <a:prstGeom prst="rect">
            <a:avLst/>
          </a:prstGeom>
          <a:noFill/>
          <a:ln w="12700" algn="ctr">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465" name="Rectangle 9"/>
          <p:cNvSpPr>
            <a:spLocks noGrp="1" noChangeArrowheads="1"/>
          </p:cNvSpPr>
          <p:nvPr>
            <p:ph type="sldNum" sz="quarter" idx="5"/>
          </p:nvPr>
        </p:nvSpPr>
        <p:spPr bwMode="auto">
          <a:xfrm>
            <a:off x="3241675" y="8993188"/>
            <a:ext cx="465138" cy="227012"/>
          </a:xfrm>
          <a:prstGeom prst="rect">
            <a:avLst/>
          </a:prstGeom>
          <a:noFill/>
          <a:ln w="12700">
            <a:noFill/>
            <a:miter lim="800000"/>
            <a:headEnd/>
            <a:tailEnd/>
          </a:ln>
          <a:effectLst/>
        </p:spPr>
        <p:txBody>
          <a:bodyPr vert="horz" wrap="square" lIns="90829" tIns="45415" rIns="90829" bIns="45415" numCol="1" anchor="b" anchorCtr="0" compatLnSpc="1">
            <a:prstTxWarp prst="textNoShape">
              <a:avLst/>
            </a:prstTxWarp>
          </a:bodyPr>
          <a:lstStyle>
            <a:lvl1pPr algn="ctr" defTabSz="909638" eaLnBrk="0" hangingPunct="0">
              <a:defRPr sz="800" b="0"/>
            </a:lvl1pPr>
          </a:lstStyle>
          <a:p>
            <a:fld id="{1AA68A4A-458B-47E8-875E-537F49E71CCD}" type="slidenum">
              <a:rPr lang="en-US"/>
              <a:pPr/>
              <a:t>‹Nº›</a:t>
            </a:fld>
            <a:endParaRPr lang="en-US"/>
          </a:p>
        </p:txBody>
      </p:sp>
      <p:sp>
        <p:nvSpPr>
          <p:cNvPr id="19466" name="Rectangle 10"/>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r>
              <a:rPr lang="es-ES"/>
              <a:t>Capacitación en terreno durante enero de 2007</a:t>
            </a:r>
          </a:p>
        </p:txBody>
      </p:sp>
    </p:spTree>
    <p:extLst>
      <p:ext uri="{BB962C8B-B14F-4D97-AF65-F5344CB8AC3E}">
        <p14:creationId xmlns:p14="http://schemas.microsoft.com/office/powerpoint/2010/main" val="220568624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0"/>
      </a:spcBef>
      <a:spcAft>
        <a:spcPct val="0"/>
      </a:spcAft>
      <a:defRPr sz="1000" kern="1200">
        <a:solidFill>
          <a:schemeClr val="tx1"/>
        </a:solidFill>
        <a:latin typeface="Arial" charset="0"/>
        <a:ea typeface="+mn-ea"/>
        <a:cs typeface="+mn-cs"/>
      </a:defRPr>
    </a:lvl1pPr>
    <a:lvl2pPr marL="342900" indent="-171450" algn="l" rtl="0" eaLnBrk="0" fontAlgn="base" hangingPunct="0">
      <a:spcBef>
        <a:spcPct val="30000"/>
      </a:spcBef>
      <a:spcAft>
        <a:spcPct val="0"/>
      </a:spcAft>
      <a:buFont typeface="Wingdings" pitchFamily="2" charset="2"/>
      <a:buChar char="n"/>
      <a:defRPr sz="1000" kern="1200">
        <a:solidFill>
          <a:schemeClr val="tx1"/>
        </a:solidFill>
        <a:latin typeface="Arial" charset="0"/>
        <a:ea typeface="+mn-ea"/>
        <a:cs typeface="+mn-cs"/>
      </a:defRPr>
    </a:lvl2pPr>
    <a:lvl3pPr marL="628650" indent="-171450" algn="l" rtl="0" eaLnBrk="0" fontAlgn="base" hangingPunct="0">
      <a:spcBef>
        <a:spcPct val="30000"/>
      </a:spcBef>
      <a:spcAft>
        <a:spcPct val="0"/>
      </a:spcAft>
      <a:buChar char="—"/>
      <a:defRPr sz="1000" kern="1200">
        <a:solidFill>
          <a:schemeClr val="tx1"/>
        </a:solidFill>
        <a:latin typeface="Arial" charset="0"/>
        <a:ea typeface="+mn-ea"/>
        <a:cs typeface="+mn-cs"/>
      </a:defRPr>
    </a:lvl3pPr>
    <a:lvl4pPr marL="857250" indent="-114300" algn="l" rtl="0" eaLnBrk="0" fontAlgn="base" hangingPunct="0">
      <a:spcBef>
        <a:spcPct val="30000"/>
      </a:spcBef>
      <a:spcAft>
        <a:spcPct val="0"/>
      </a:spcAft>
      <a:buChar char="•"/>
      <a:defRPr sz="1000" kern="1200">
        <a:solidFill>
          <a:schemeClr val="tx1"/>
        </a:solidFill>
        <a:latin typeface="Arial" charset="0"/>
        <a:ea typeface="+mn-ea"/>
        <a:cs typeface="+mn-cs"/>
      </a:defRPr>
    </a:lvl4pPr>
    <a:lvl5pPr marL="1085850" indent="-114300" algn="l" rtl="0" eaLnBrk="0" fontAlgn="base" hangingPunct="0">
      <a:spcBef>
        <a:spcPct val="3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etf.org/html.charters/mmusic-charter.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www.ietf.org/html.charters/sip-charter.html"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es.wikipedia.org/w/index.php?title=CCSA&amp;action=edit" TargetMode="External"/><Relationship Id="rId13" Type="http://schemas.openxmlformats.org/officeDocument/2006/relationships/hyperlink" Target="http://es.wikipedia.org/wiki/Corea_del_Sur" TargetMode="External"/><Relationship Id="rId18" Type="http://schemas.openxmlformats.org/officeDocument/2006/relationships/hyperlink" Target="http://es.wikipedia.org/wiki/CDMA2000" TargetMode="External"/><Relationship Id="rId3" Type="http://schemas.openxmlformats.org/officeDocument/2006/relationships/hyperlink" Target="http://es.wikipedia.org/wiki/1998" TargetMode="External"/><Relationship Id="rId7" Type="http://schemas.openxmlformats.org/officeDocument/2006/relationships/hyperlink" Target="http://es.wikipedia.org/wiki/Jap%C3%B3n" TargetMode="External"/><Relationship Id="rId12" Type="http://schemas.openxmlformats.org/officeDocument/2006/relationships/hyperlink" Target="http://es.wikipedia.org/w/index.php?title=TTA&amp;action=edit" TargetMode="External"/><Relationship Id="rId17" Type="http://schemas.openxmlformats.org/officeDocument/2006/relationships/hyperlink" Target="http://es.wikipedia.org/wiki/IS-95" TargetMode="External"/><Relationship Id="rId2" Type="http://schemas.openxmlformats.org/officeDocument/2006/relationships/slide" Target="../slides/slide13.xml"/><Relationship Id="rId16" Type="http://schemas.openxmlformats.org/officeDocument/2006/relationships/hyperlink" Target="http://es.wikipedia.org/wiki/UMTS" TargetMode="External"/><Relationship Id="rId1" Type="http://schemas.openxmlformats.org/officeDocument/2006/relationships/notesMaster" Target="../notesMasters/notesMaster1.xml"/><Relationship Id="rId6" Type="http://schemas.openxmlformats.org/officeDocument/2006/relationships/hyperlink" Target="http://es.wikipedia.org/w/index.php?title=ARIB/TTC&amp;action=edit" TargetMode="External"/><Relationship Id="rId11" Type="http://schemas.openxmlformats.org/officeDocument/2006/relationships/hyperlink" Target="http://es.wikipedia.org/wiki/Am%C3%A9rica_del_Norte" TargetMode="External"/><Relationship Id="rId5" Type="http://schemas.openxmlformats.org/officeDocument/2006/relationships/hyperlink" Target="http://es.wikipedia.org/wiki/Europa" TargetMode="External"/><Relationship Id="rId15" Type="http://schemas.openxmlformats.org/officeDocument/2006/relationships/hyperlink" Target="http://es.wikipedia.org/wiki/GSM" TargetMode="External"/><Relationship Id="rId10" Type="http://schemas.openxmlformats.org/officeDocument/2006/relationships/hyperlink" Target="http://es.wikipedia.org/w/index.php?title=ATIS&amp;action=edit" TargetMode="External"/><Relationship Id="rId4" Type="http://schemas.openxmlformats.org/officeDocument/2006/relationships/hyperlink" Target="http://es.wikipedia.org/wiki/ETSI" TargetMode="External"/><Relationship Id="rId9" Type="http://schemas.openxmlformats.org/officeDocument/2006/relationships/hyperlink" Target="http://es.wikipedia.org/wiki/China" TargetMode="External"/><Relationship Id="rId14" Type="http://schemas.openxmlformats.org/officeDocument/2006/relationships/hyperlink" Target="http://es.wikipedia.org/wiki/ITU"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tools.ietf.org/html/rfc2396"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s.wikipedia.org/wiki/Protocolo" TargetMode="External"/><Relationship Id="rId5" Type="http://schemas.openxmlformats.org/officeDocument/2006/relationships/hyperlink" Target="http://es.wikipedia.org/w/index.php?title=URN&amp;action=edit" TargetMode="External"/><Relationship Id="rId4" Type="http://schemas.openxmlformats.org/officeDocument/2006/relationships/hyperlink" Target="http://es.wikipedia.org/wiki/UR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voipforo.com/diccionario/N.php"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1</a:t>
            </a:fld>
            <a:endParaRPr lang="es-ES_tradnl" smtClean="0"/>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smtClean="0">
                <a:latin typeface="Verdana" pitchFamily="34" charset="0"/>
              </a:rPr>
              <a:t>Presentación de PowerPoint Nro. 9</a:t>
            </a:r>
          </a:p>
          <a:p>
            <a:pPr algn="ctr"/>
            <a:endParaRPr lang="es-MX" sz="1800" b="1" smtClean="0">
              <a:latin typeface="Verdana" pitchFamily="34" charset="0"/>
            </a:endParaRPr>
          </a:p>
          <a:p>
            <a:endParaRPr lang="es-ES" smtClean="0"/>
          </a:p>
        </p:txBody>
      </p:sp>
    </p:spTree>
    <p:extLst>
      <p:ext uri="{BB962C8B-B14F-4D97-AF65-F5344CB8AC3E}">
        <p14:creationId xmlns:p14="http://schemas.microsoft.com/office/powerpoint/2010/main" val="3199578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631E8BD5-7519-45AB-966E-EDC554067B7A}" type="slidenum">
              <a:rPr lang="en-US"/>
              <a:pPr/>
              <a:t>10</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6850" name="Rectangle 2"/>
          <p:cNvSpPr>
            <a:spLocks noGrp="1" noRot="1" noChangeAspect="1" noChangeArrowheads="1" noTextEdit="1"/>
          </p:cNvSpPr>
          <p:nvPr>
            <p:ph type="sldImg"/>
          </p:nvPr>
        </p:nvSpPr>
        <p:spPr>
          <a:xfrm>
            <a:off x="1162050" y="692150"/>
            <a:ext cx="4610100" cy="3457575"/>
          </a:xfrm>
          <a:ln/>
        </p:spPr>
      </p:sp>
      <p:sp>
        <p:nvSpPr>
          <p:cNvPr id="1486851" name="Rectangle 3"/>
          <p:cNvSpPr>
            <a:spLocks noGrp="1" noChangeArrowheads="1"/>
          </p:cNvSpPr>
          <p:nvPr>
            <p:ph type="body" idx="1"/>
          </p:nvPr>
        </p:nvSpPr>
        <p:spPr>
          <a:xfrm>
            <a:off x="923925" y="4379913"/>
            <a:ext cx="5086350" cy="4148137"/>
          </a:xfrm>
        </p:spPr>
        <p:txBody>
          <a:bodyPr/>
          <a:lstStyle/>
          <a:p>
            <a:r>
              <a:rPr lang="es-ES"/>
              <a:t>El protocolo RTCP se basa en transmisiones periódicas de paquetes de control que realizan todos los participantes de la sesión. </a:t>
            </a:r>
          </a:p>
          <a:p>
            <a:r>
              <a:rPr lang="es-ES"/>
              <a:t>Es un protocolo de control para el flujo RTP, que permite transmitir información básica sobre los participantes de la sesión y la calidad de servicio. </a:t>
            </a:r>
          </a:p>
          <a:p>
            <a:r>
              <a:rPr lang="es-ES"/>
              <a:t>RTCP es un protocolo de control asociado con RTP, que mide los desempeños pero no ofrece garantías. Para esto, se debe utilizar un protocolo de reserva como RSVP o asegurarse de que los enlaces de comunicación utilizados sean de proporción correcta en relación con el uso que se hace de ellos. </a:t>
            </a:r>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3D28389-F6EC-487C-B927-7250CD15DE9E}" type="slidenum">
              <a:rPr lang="en-US"/>
              <a:pPr/>
              <a:t>11</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8418" name="Rectangle 2"/>
          <p:cNvSpPr>
            <a:spLocks noGrp="1" noRot="1" noChangeAspect="1" noChangeArrowheads="1" noTextEdit="1"/>
          </p:cNvSpPr>
          <p:nvPr>
            <p:ph type="sldImg"/>
          </p:nvPr>
        </p:nvSpPr>
        <p:spPr>
          <a:ln/>
        </p:spPr>
      </p:sp>
      <p:sp>
        <p:nvSpPr>
          <p:cNvPr id="1468419" name="Rectangle 3"/>
          <p:cNvSpPr>
            <a:spLocks noGrp="1" noChangeArrowheads="1"/>
          </p:cNvSpPr>
          <p:nvPr>
            <p:ph type="body" idx="1"/>
          </p:nvPr>
        </p:nvSpPr>
        <p:spPr/>
        <p:txBody>
          <a:bodyPr/>
          <a:lstStyle/>
          <a:p>
            <a:r>
              <a:rPr lang="es-AR"/>
              <a:t>SIP (</a:t>
            </a:r>
            <a:r>
              <a:rPr lang="es-AR" b="1"/>
              <a:t>S</a:t>
            </a:r>
            <a:r>
              <a:rPr lang="es-AR"/>
              <a:t>ession </a:t>
            </a:r>
            <a:r>
              <a:rPr lang="es-AR" b="1"/>
              <a:t>I</a:t>
            </a:r>
            <a:r>
              <a:rPr lang="es-AR"/>
              <a:t>nitiation </a:t>
            </a:r>
            <a:r>
              <a:rPr lang="es-AR" b="1"/>
              <a:t>P</a:t>
            </a:r>
            <a:r>
              <a:rPr lang="es-AR"/>
              <a:t>rotocol) es un protocolo de señalización para conferencia, telefonía, presencia, notificación de eventos y mensajería instantánea a través de Internet. Fue desarrollado incialmente en el grupo de trabajo </a:t>
            </a:r>
            <a:r>
              <a:rPr lang="es-AR">
                <a:hlinkClick r:id="rId3"/>
              </a:rPr>
              <a:t>IETF MMUSIC (Multiparty Multimedia Session Control)</a:t>
            </a:r>
            <a:r>
              <a:rPr lang="es-AR"/>
              <a:t> y, a partir de Septiembre de 1999, pasó al grupo de trabajo </a:t>
            </a:r>
            <a:r>
              <a:rPr lang="es-AR">
                <a:hlinkClick r:id="rId4"/>
              </a:rPr>
              <a:t>IETF SIP</a:t>
            </a:r>
            <a:r>
              <a:rPr lang="es-A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0E194840-BC13-4051-AD52-95360C6F9307}" type="slidenum">
              <a:rPr lang="en-US"/>
              <a:pPr/>
              <a:t>13</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pPr algn="just"/>
            <a:r>
              <a:rPr lang="es-AR" sz="1200" b="1"/>
              <a:t>3GPP</a:t>
            </a:r>
            <a:r>
              <a:rPr lang="es-AR" sz="1200"/>
              <a:t> es un acuerdo de colaboración en tecnología de telefonía móvil, que fue establecido en Diciembre de </a:t>
            </a:r>
            <a:r>
              <a:rPr lang="es-AR" sz="1200">
                <a:hlinkClick r:id="rId3" tooltip="1998"/>
              </a:rPr>
              <a:t>1998</a:t>
            </a:r>
            <a:r>
              <a:rPr lang="es-AR" sz="1200"/>
              <a:t>. Esta cooperación es entre </a:t>
            </a:r>
            <a:r>
              <a:rPr lang="es-AR" sz="1200">
                <a:hlinkClick r:id="rId4" tooltip="ETSI"/>
              </a:rPr>
              <a:t>ETSI</a:t>
            </a:r>
            <a:r>
              <a:rPr lang="es-AR" sz="1200"/>
              <a:t> (</a:t>
            </a:r>
            <a:r>
              <a:rPr lang="es-AR" sz="1200">
                <a:hlinkClick r:id="rId5" tooltip="Europa"/>
              </a:rPr>
              <a:t>Europa</a:t>
            </a:r>
            <a:r>
              <a:rPr lang="es-AR" sz="1200"/>
              <a:t>), </a:t>
            </a:r>
            <a:r>
              <a:rPr lang="es-AR" sz="1200">
                <a:hlinkClick r:id="rId6" tooltip="ARIB/TTC"/>
              </a:rPr>
              <a:t>ARIB/TTC</a:t>
            </a:r>
            <a:r>
              <a:rPr lang="es-AR" sz="1200"/>
              <a:t> (</a:t>
            </a:r>
            <a:r>
              <a:rPr lang="es-AR" sz="1200">
                <a:hlinkClick r:id="rId7" tooltip="Japón"/>
              </a:rPr>
              <a:t>Japón</a:t>
            </a:r>
            <a:r>
              <a:rPr lang="es-AR" sz="1200"/>
              <a:t>), </a:t>
            </a:r>
            <a:r>
              <a:rPr lang="es-AR" sz="1200">
                <a:hlinkClick r:id="rId8" tooltip="CCSA"/>
              </a:rPr>
              <a:t>CCSA</a:t>
            </a:r>
            <a:r>
              <a:rPr lang="es-AR" sz="1200"/>
              <a:t> (</a:t>
            </a:r>
            <a:r>
              <a:rPr lang="es-AR" sz="1200">
                <a:hlinkClick r:id="rId9" tooltip="China"/>
              </a:rPr>
              <a:t>China</a:t>
            </a:r>
            <a:r>
              <a:rPr lang="es-AR" sz="1200"/>
              <a:t>), </a:t>
            </a:r>
            <a:r>
              <a:rPr lang="es-AR" sz="1200">
                <a:hlinkClick r:id="rId10" tooltip="ATIS"/>
              </a:rPr>
              <a:t>ATIS</a:t>
            </a:r>
            <a:r>
              <a:rPr lang="es-AR" sz="1200"/>
              <a:t> (</a:t>
            </a:r>
            <a:r>
              <a:rPr lang="es-AR" sz="1200">
                <a:hlinkClick r:id="rId11" tooltip="América del Norte"/>
              </a:rPr>
              <a:t>América del Norte</a:t>
            </a:r>
            <a:r>
              <a:rPr lang="es-AR" sz="1200"/>
              <a:t>) and </a:t>
            </a:r>
            <a:r>
              <a:rPr lang="es-AR" sz="1200">
                <a:hlinkClick r:id="rId12" tooltip="TTA"/>
              </a:rPr>
              <a:t>TTA</a:t>
            </a:r>
            <a:r>
              <a:rPr lang="es-AR" sz="1200"/>
              <a:t> (</a:t>
            </a:r>
            <a:r>
              <a:rPr lang="es-AR" sz="1200">
                <a:hlinkClick r:id="rId13" tooltip="Corea del Sur"/>
              </a:rPr>
              <a:t>Corea del Sur</a:t>
            </a:r>
            <a:r>
              <a:rPr lang="es-AR" sz="1200"/>
              <a:t>).El alcance del 3GPP es hacer global aplicaciones de tercera generación 3G (telefóno movil) con especificaciones de sistemas </a:t>
            </a:r>
            <a:r>
              <a:rPr lang="es-AR" sz="1200">
                <a:hlinkClick r:id="rId14" tooltip="ITU"/>
              </a:rPr>
              <a:t>ITU</a:t>
            </a:r>
            <a:r>
              <a:rPr lang="es-AR" sz="1200"/>
              <a:t>'s IMT-2000. Los sistemas 3GPP están basados en la evolución de los sistemas </a:t>
            </a:r>
            <a:r>
              <a:rPr lang="es-AR" sz="1200">
                <a:hlinkClick r:id="rId15" tooltip="GSM"/>
              </a:rPr>
              <a:t>GSM</a:t>
            </a:r>
            <a:r>
              <a:rPr lang="es-AR" sz="1200"/>
              <a:t>, ahora comúnmente conocidos como sistemas </a:t>
            </a:r>
            <a:r>
              <a:rPr lang="es-AR" sz="1200">
                <a:hlinkClick r:id="rId16" tooltip="UMTS"/>
              </a:rPr>
              <a:t>UMTS</a:t>
            </a:r>
            <a:r>
              <a:rPr lang="es-AR" sz="1200"/>
              <a:t>. El 3GPP puede confundirse con 3GPP2 cuyo estándar de especificación es basada en tecnología </a:t>
            </a:r>
            <a:r>
              <a:rPr lang="es-AR" sz="1200">
                <a:hlinkClick r:id="rId17" tooltip="IS-95"/>
              </a:rPr>
              <a:t>IS-95</a:t>
            </a:r>
            <a:r>
              <a:rPr lang="es-AR" sz="1200"/>
              <a:t> comúnmente conocida como </a:t>
            </a:r>
            <a:r>
              <a:rPr lang="es-AR" sz="1200">
                <a:hlinkClick r:id="rId18" tooltip="CDMA2000"/>
              </a:rPr>
              <a:t>CDMA2000</a:t>
            </a:r>
            <a:endParaRPr lang="es-A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A478B3A9-DFF4-42F0-9945-A4E2CBFD475A}" type="slidenum">
              <a:rPr lang="en-US"/>
              <a:pPr/>
              <a:t>14</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pPr algn="just"/>
            <a:r>
              <a:rPr lang="es-AR" sz="1600"/>
              <a:t>Al ser un protocolo basado en texto posibilita una fácil implementación y depuración, y eso lo hace flexible y extensible. El sobreencabezamiento que implica usar un protocolo basado en texto no tiene mayor trascendencia, ya que SIP es un protocolo de señalización, y no es un protocolo para el intercambio de datos de usuario, donde si tendría consecuencias.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6D14CABD-1648-4075-A7C2-8743FF135055}" type="slidenum">
              <a:rPr lang="en-US"/>
              <a:pPr/>
              <a:t>15</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52034" name="Rectangle 2"/>
          <p:cNvSpPr>
            <a:spLocks noGrp="1" noRot="1" noChangeAspect="1" noChangeArrowheads="1" noTextEdit="1"/>
          </p:cNvSpPr>
          <p:nvPr>
            <p:ph type="sldImg"/>
          </p:nvPr>
        </p:nvSpPr>
        <p:spPr>
          <a:xfrm>
            <a:off x="1162050" y="692150"/>
            <a:ext cx="4610100" cy="3457575"/>
          </a:xfrm>
          <a:ln/>
        </p:spPr>
      </p:sp>
      <p:sp>
        <p:nvSpPr>
          <p:cNvPr id="1452035" name="Rectangle 3"/>
          <p:cNvSpPr>
            <a:spLocks noGrp="1" noChangeArrowheads="1"/>
          </p:cNvSpPr>
          <p:nvPr>
            <p:ph type="body" idx="1"/>
          </p:nvPr>
        </p:nvSpPr>
        <p:spPr>
          <a:xfrm>
            <a:off x="693738" y="4379913"/>
            <a:ext cx="5546725" cy="4148137"/>
          </a:xfrm>
        </p:spPr>
        <p:txBody>
          <a:bodyPr/>
          <a:lstStyle/>
          <a:p>
            <a:r>
              <a:rPr lang="es-AR" b="1" i="1"/>
              <a:t>Agentes de Usuario (User Agent, UA):</a:t>
            </a:r>
            <a:r>
              <a:rPr lang="es-AR"/>
              <a:t> los agentes de usuario son aplicaciones que residen en las estaciones terminales SIP, y contienen dos componentes: Agentes de Usuario Clientes (UAC) y Agentes de Usuarios Servidores (UAS). Los UAC originan las solicitudes SIP (asociados al extremo que origina la llamada) y los UAS responden a estas solicitudes, es decir, originan respuestas SIP (asociados al extremo que recibe la llamada).</a:t>
            </a:r>
          </a:p>
          <a:p>
            <a:r>
              <a:rPr lang="es-AR"/>
              <a:t>Los UAC y UAS son capaces sin los servidores de red, de soportar una comunicación básica (modelo de llamada básico, directamente entre endpoints). Pero la potencialidad SIP se aprovecha con el empleo de servidores de red (modelo de llamada con servidores proxy y modelo de llamada con servidores de redirección). Los User Agent deben implementar el transporte tanto sobre TCP como sobre UDP.</a:t>
            </a:r>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0DEFBF00-7CB5-4EA8-BFF9-B7B86AE1583F}" type="slidenum">
              <a:rPr lang="en-US"/>
              <a:pPr/>
              <a:t>16</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56130" name="Rectangle 2"/>
          <p:cNvSpPr>
            <a:spLocks noGrp="1" noRot="1" noChangeAspect="1" noChangeArrowheads="1" noTextEdit="1"/>
          </p:cNvSpPr>
          <p:nvPr>
            <p:ph type="sldImg"/>
          </p:nvPr>
        </p:nvSpPr>
        <p:spPr>
          <a:xfrm>
            <a:off x="1162050" y="692150"/>
            <a:ext cx="4610100" cy="3457575"/>
          </a:xfrm>
          <a:ln/>
        </p:spPr>
      </p:sp>
      <p:sp>
        <p:nvSpPr>
          <p:cNvPr id="1456131" name="Rectangle 3"/>
          <p:cNvSpPr>
            <a:spLocks noGrp="1" noChangeArrowheads="1"/>
          </p:cNvSpPr>
          <p:nvPr>
            <p:ph type="body" idx="1"/>
          </p:nvPr>
        </p:nvSpPr>
        <p:spPr>
          <a:xfrm>
            <a:off x="693738" y="4379913"/>
            <a:ext cx="5546725" cy="4148137"/>
          </a:xfrm>
        </p:spPr>
        <p:txBody>
          <a:bodyPr/>
          <a:lstStyle/>
          <a:p>
            <a:pPr algn="just"/>
            <a:r>
              <a:rPr lang="es-AR" sz="1200" b="1"/>
              <a:t>Servidores de registro (Register servers): registran la direcciones SIP y las direcciones IP asociadas, es decir, garantizan el mapping entre direcciones SIP y direcciones IP. Son servidores que pueden seguir el rastro de los usuarios, pues las direcciones IP de éstos pueden cambiar por diferentes razones, llámese usuarios móviles, conexión vía LAN.....</a:t>
            </a:r>
          </a:p>
          <a:p>
            <a:pPr algn="just"/>
            <a:r>
              <a:rPr lang="es-AR" sz="1200" b="1"/>
              <a:t>A estos servidores también se les suele denominar servidores de localización, ya que son utilizados por los servidores proxy y de redirección para obtener información respecto a la localización de la llamada.</a:t>
            </a:r>
            <a:endParaRPr lang="es-ES" sz="1200" b="1"/>
          </a:p>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851496E3-2AFE-4564-8CC3-3383C87F6FDA}" type="slidenum">
              <a:rPr lang="en-US"/>
              <a:pPr/>
              <a:t>17</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58178" name="Rectangle 2"/>
          <p:cNvSpPr>
            <a:spLocks noGrp="1" noRot="1" noChangeAspect="1" noChangeArrowheads="1" noTextEdit="1"/>
          </p:cNvSpPr>
          <p:nvPr>
            <p:ph type="sldImg"/>
          </p:nvPr>
        </p:nvSpPr>
        <p:spPr>
          <a:xfrm>
            <a:off x="1162050" y="692150"/>
            <a:ext cx="4610100" cy="3457575"/>
          </a:xfrm>
          <a:ln/>
        </p:spPr>
      </p:sp>
      <p:sp>
        <p:nvSpPr>
          <p:cNvPr id="1458179" name="Rectangle 3"/>
          <p:cNvSpPr>
            <a:spLocks noGrp="1" noChangeArrowheads="1"/>
          </p:cNvSpPr>
          <p:nvPr>
            <p:ph type="body" idx="1"/>
          </p:nvPr>
        </p:nvSpPr>
        <p:spPr>
          <a:xfrm>
            <a:off x="693738" y="4379913"/>
            <a:ext cx="5546725" cy="4148137"/>
          </a:xfrm>
        </p:spPr>
        <p:txBody>
          <a:bodyPr/>
          <a:lstStyle/>
          <a:p>
            <a:pPr>
              <a:lnSpc>
                <a:spcPct val="80000"/>
              </a:lnSpc>
            </a:pPr>
            <a:r>
              <a:rPr lang="es-AR" sz="900" b="1"/>
              <a:t>·  </a:t>
            </a:r>
            <a:r>
              <a:rPr lang="es-AR" sz="900" b="1" i="1"/>
              <a:t>Servidores de redirección</a:t>
            </a:r>
            <a:r>
              <a:rPr lang="es-AR" sz="900" b="1"/>
              <a:t>: redireccionan las solicitudes de llamadas (solicitudes SIP) y retornan la dirección o direcciones de la parte llamada. En caso contrario rechazan la llamada, enviando una respuesta de error.</a:t>
            </a:r>
          </a:p>
          <a:p>
            <a:pPr>
              <a:lnSpc>
                <a:spcPct val="80000"/>
              </a:lnSpc>
            </a:pPr>
            <a:r>
              <a:rPr lang="es-AR" sz="900" b="1"/>
              <a:t>Desarrollan una funcionalidad parecida a los gatekeepers H.323 cuando se emplea el modelo de llamada directo. </a:t>
            </a:r>
          </a:p>
          <a:p>
            <a:pPr>
              <a:lnSpc>
                <a:spcPct val="80000"/>
              </a:lnSpc>
            </a:pPr>
            <a:endParaRPr lang="es-AR" sz="900" b="1"/>
          </a:p>
          <a:p>
            <a:pPr>
              <a:lnSpc>
                <a:spcPct val="80000"/>
              </a:lnSpc>
            </a:pPr>
            <a:r>
              <a:rPr lang="es-AR" sz="900" b="1"/>
              <a:t>Uniform Resource Identifier, identificador uniforme de recurso, definido en </a:t>
            </a:r>
            <a:r>
              <a:rPr lang="es-AR" sz="900" b="1">
                <a:hlinkClick r:id="rId3" tooltip="http://tools.ietf.org/html/rfc2396"/>
              </a:rPr>
              <a:t>RFC 2396</a:t>
            </a:r>
            <a:r>
              <a:rPr lang="es-AR" sz="900" b="1"/>
              <a:t> (Uniform Resource Identifiers: Generic Syntax). Algunos URI pueden ser </a:t>
            </a:r>
            <a:r>
              <a:rPr lang="es-AR" sz="900" b="1">
                <a:hlinkClick r:id="rId4" tooltip="URL"/>
              </a:rPr>
              <a:t>URL</a:t>
            </a:r>
            <a:r>
              <a:rPr lang="es-AR" sz="900" b="1"/>
              <a:t>, </a:t>
            </a:r>
            <a:r>
              <a:rPr lang="es-AR" sz="900" b="1">
                <a:hlinkClick r:id="rId5" tooltip="URN"/>
              </a:rPr>
              <a:t>URN</a:t>
            </a:r>
            <a:r>
              <a:rPr lang="es-AR" sz="900" b="1"/>
              <a:t> o ambos.</a:t>
            </a:r>
          </a:p>
          <a:p>
            <a:pPr>
              <a:lnSpc>
                <a:spcPct val="80000"/>
              </a:lnSpc>
            </a:pPr>
            <a:r>
              <a:rPr lang="es-AR" sz="900" b="1"/>
              <a:t>Un URI es una cadena corta de caracteres que identifica unívocamente un recurso (servicio, página, documento, dirección de correo electrónico, enciclopedia, etc). Normalmente estos recursos son accesibles en una red o sistema.</a:t>
            </a:r>
          </a:p>
          <a:p>
            <a:pPr>
              <a:lnSpc>
                <a:spcPct val="80000"/>
              </a:lnSpc>
            </a:pPr>
            <a:r>
              <a:rPr lang="es-AR" sz="900" b="1"/>
              <a:t>Un URI consta de las siguientes partes:</a:t>
            </a:r>
          </a:p>
          <a:p>
            <a:pPr>
              <a:lnSpc>
                <a:spcPct val="80000"/>
              </a:lnSpc>
            </a:pPr>
            <a:r>
              <a:rPr lang="es-AR" sz="900" b="1"/>
              <a:t>Esquema: nombre que se refiere a una especificación para asignar los identificadores, e.g. urn:, tag:, cid:. En algunos casos también identifica el </a:t>
            </a:r>
            <a:r>
              <a:rPr lang="es-AR" sz="900" b="1">
                <a:hlinkClick r:id="rId6" tooltip="Protocolo"/>
              </a:rPr>
              <a:t>protocolo</a:t>
            </a:r>
            <a:r>
              <a:rPr lang="es-AR" sz="900" b="1"/>
              <a:t> de acceso al recurso, por ejemplo http:, mailto:, ftp:. </a:t>
            </a:r>
          </a:p>
          <a:p>
            <a:pPr>
              <a:lnSpc>
                <a:spcPct val="80000"/>
              </a:lnSpc>
            </a:pPr>
            <a:r>
              <a:rPr lang="es-AR" sz="900" b="1"/>
              <a:t>Autoridad: elemento jerárquico que identifica la autoridad de nombres (por ejemplo //ar.museo.org). </a:t>
            </a:r>
          </a:p>
          <a:p>
            <a:pPr>
              <a:lnSpc>
                <a:spcPct val="80000"/>
              </a:lnSpc>
            </a:pPr>
            <a:r>
              <a:rPr lang="es-AR" sz="900" b="1"/>
              <a:t>Ruta: Información usualmente organizada en forma jerárquica, que identifica al recurso en el ámbito del esquema URI y la autoridad de nombres (e.g. /wiki/Uniform_Resource_Identifier). </a:t>
            </a:r>
          </a:p>
          <a:p>
            <a:pPr>
              <a:lnSpc>
                <a:spcPct val="80000"/>
              </a:lnSpc>
            </a:pPr>
            <a:r>
              <a:rPr lang="es-AR" sz="900" b="1"/>
              <a:t>Consulta: Información con estructura no jerárquica (usualmente pares "clave=valor") que identifica al recurso en el ámbito del esquema URI y la autoridad de nombres. El comienzo de este componente se indica mediante el carácter '?'. </a:t>
            </a:r>
          </a:p>
          <a:p>
            <a:pPr>
              <a:lnSpc>
                <a:spcPct val="80000"/>
              </a:lnSpc>
            </a:pPr>
            <a:r>
              <a:rPr lang="es-AR" sz="900" b="1"/>
              <a:t>Fragmento: Permite identificar una parte del recurso principal, o vista de una representación del mismo. El comienzo de este componente se indica mediante el carácter '#'.</a:t>
            </a:r>
          </a:p>
          <a:p>
            <a:pPr>
              <a:lnSpc>
                <a:spcPct val="80000"/>
              </a:lnSpc>
              <a:buFontTx/>
              <a:buChar char="•"/>
            </a:pPr>
            <a:endParaRPr lang="es-ES" sz="900"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F8187B7-400F-451B-9EB7-F4B437902A28}" type="slidenum">
              <a:rPr lang="en-US"/>
              <a:pPr/>
              <a:t>18</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2274" name="Rectangle 2"/>
          <p:cNvSpPr>
            <a:spLocks noGrp="1" noRot="1" noChangeAspect="1" noChangeArrowheads="1" noTextEdit="1"/>
          </p:cNvSpPr>
          <p:nvPr>
            <p:ph type="sldImg"/>
          </p:nvPr>
        </p:nvSpPr>
        <p:spPr>
          <a:xfrm>
            <a:off x="1162050" y="692150"/>
            <a:ext cx="4610100" cy="3457575"/>
          </a:xfrm>
          <a:ln/>
        </p:spPr>
      </p:sp>
      <p:sp>
        <p:nvSpPr>
          <p:cNvPr id="1462275" name="Rectangle 3"/>
          <p:cNvSpPr>
            <a:spLocks noGrp="1" noChangeArrowheads="1"/>
          </p:cNvSpPr>
          <p:nvPr>
            <p:ph type="body" idx="1"/>
          </p:nvPr>
        </p:nvSpPr>
        <p:spPr>
          <a:xfrm>
            <a:off x="693738" y="4379913"/>
            <a:ext cx="5546725" cy="4148137"/>
          </a:xfrm>
        </p:spPr>
        <p:txBody>
          <a:bodyPr/>
          <a:lstStyle/>
          <a:p>
            <a:pPr algn="just"/>
            <a:r>
              <a:rPr lang="es-AR" sz="1200" b="1" i="1"/>
              <a:t>Servidores proxy</a:t>
            </a:r>
            <a:r>
              <a:rPr lang="es-AR" sz="1200" b="1"/>
              <a:t>: se ocupan de reenviar las solicitudes y respuestas SIP para el establecimiento y liberación de llamadas de VoIP, con los medios necesarios para garantizar que los mensajes de señalización SIP de ida y vuelta sigan la misma ruta. </a:t>
            </a:r>
          </a:p>
          <a:p>
            <a:pPr algn="just"/>
            <a:r>
              <a:rPr lang="es-AR" sz="1200" b="1"/>
              <a:t>Los servidores proxy pueden ser de dos tipos: </a:t>
            </a:r>
          </a:p>
          <a:p>
            <a:pPr algn="just"/>
            <a:r>
              <a:rPr lang="es-AR" sz="1200" b="1"/>
              <a:t>stateful : Retienen información de la llamada durante el tiempo que dure el establecimiento de ésta </a:t>
            </a:r>
          </a:p>
          <a:p>
            <a:pPr algn="just"/>
            <a:r>
              <a:rPr lang="es-AR" sz="1200" b="1"/>
              <a:t>Stateless : Procesan un mensaje SIP y entonces olvidan todo lo referente a la llamada en cuestión hasta que vuelve a recibir otro mensaje SIP asociado a la misma. No puede realizar todas las funciones, como pueden ser la contabilización de las llamadas</a:t>
            </a:r>
            <a:r>
              <a:rPr lang="es-AR"/>
              <a:t>.</a:t>
            </a:r>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31D4810A-43F0-438C-8230-932753AB0D22}" type="slidenum">
              <a:rPr lang="en-US"/>
              <a:pPr/>
              <a:t>19</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6370" name="Rectangle 2"/>
          <p:cNvSpPr>
            <a:spLocks noGrp="1" noRot="1" noChangeAspect="1" noChangeArrowheads="1" noTextEdit="1"/>
          </p:cNvSpPr>
          <p:nvPr>
            <p:ph type="sldImg"/>
          </p:nvPr>
        </p:nvSpPr>
        <p:spPr>
          <a:xfrm>
            <a:off x="1162050" y="692150"/>
            <a:ext cx="4610100" cy="3457575"/>
          </a:xfrm>
          <a:ln/>
        </p:spPr>
      </p:sp>
      <p:sp>
        <p:nvSpPr>
          <p:cNvPr id="1466371" name="Rectangle 3"/>
          <p:cNvSpPr>
            <a:spLocks noGrp="1" noChangeArrowheads="1"/>
          </p:cNvSpPr>
          <p:nvPr>
            <p:ph type="body" idx="1"/>
          </p:nvPr>
        </p:nvSpPr>
        <p:spPr>
          <a:xfrm>
            <a:off x="693738" y="4379913"/>
            <a:ext cx="5546725" cy="4148137"/>
          </a:xfrm>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D4529E17-5366-4A24-9188-A31B7D5E1C7D}" type="slidenum">
              <a:rPr lang="en-US"/>
              <a:pPr/>
              <a:t>22</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0466" name="Rectangle 2"/>
          <p:cNvSpPr>
            <a:spLocks noGrp="1" noRot="1" noChangeAspect="1" noChangeArrowheads="1" noTextEdit="1"/>
          </p:cNvSpPr>
          <p:nvPr>
            <p:ph type="sldImg"/>
          </p:nvPr>
        </p:nvSpPr>
        <p:spPr>
          <a:ln/>
        </p:spPr>
      </p:sp>
      <p:sp>
        <p:nvSpPr>
          <p:cNvPr id="1470467" name="Rectangle 3"/>
          <p:cNvSpPr>
            <a:spLocks noGrp="1" noChangeArrowheads="1"/>
          </p:cNvSpPr>
          <p:nvPr>
            <p:ph type="body" idx="1"/>
          </p:nvPr>
        </p:nvSpPr>
        <p:spPr>
          <a:xfrm>
            <a:off x="298450" y="2903538"/>
            <a:ext cx="6337300" cy="5905500"/>
          </a:xfrm>
        </p:spPr>
        <p:txBody>
          <a:bodyPr/>
          <a:lstStyle/>
          <a:p>
            <a:pPr algn="just">
              <a:lnSpc>
                <a:spcPct val="90000"/>
              </a:lnSpc>
            </a:pPr>
            <a:r>
              <a:rPr lang="es-AR" sz="800"/>
              <a:t>Conversión de dirección de red. Permite que los Usuarios tenga más de una computadora en su hogar y todavía utilice un solo IP address. </a:t>
            </a:r>
          </a:p>
          <a:p>
            <a:pPr algn="just">
              <a:lnSpc>
                <a:spcPct val="90000"/>
              </a:lnSpc>
            </a:pPr>
            <a:r>
              <a:rPr lang="es-AR" sz="800"/>
              <a:t>Consigue los paquetes de los datos de la red interna (con direcciones internas del IP) y las envía al Internet, cambiando el IP address interno de cada paquete el externo. </a:t>
            </a:r>
          </a:p>
          <a:p>
            <a:pPr algn="just">
              <a:lnSpc>
                <a:spcPct val="90000"/>
              </a:lnSpc>
            </a:pPr>
            <a:r>
              <a:rPr lang="es-AR" sz="800"/>
              <a:t>NAT (conversión de dirección de red) es una tecnología más de uso general por los firewals para permitir los dispositivos múltiples en un LAN con el IP “privado” trata para compartir un solo IP address público. Un IP address privado es una dirección, que se puede tratar solamente dentro del LAN, pero no del Internet fuera del LAN. Para dejar un dispositivo con un IP address privado comunicarse con otros dispositivos en el Internet, allí necesita ser una traducción entre las direcciones privadas y del público del IP en el punto donde el LAN conecta con el Internet, que está dentro del cortafuego/de la rebajadora que conectan el LAN con el Internet. Tal traducción se refiere comúnmente como NACIONAL (para la conversión de dirección de red) y una rebajadora que hace tal traducción a menudo se llama una rebajadora NACIONAL o un cortafuego/rebajadora NACIONALES. A veces NACIONAL también se llama IP Masquerading. El pasar del tráfico con NACIONAL se llama NAT Traversal. </a:t>
            </a:r>
          </a:p>
          <a:p>
            <a:pPr algn="just">
              <a:lnSpc>
                <a:spcPct val="90000"/>
              </a:lnSpc>
            </a:pPr>
            <a:r>
              <a:rPr lang="es-AR" sz="800"/>
              <a:t>Los trabajos NACIONALES de la manera están en el principio algo simple. Cuando un dispositivo en el LAN inicia una conexión con un dispositivo en el Internet, el dispositivo enviará todo el tráfico a la rebajadora NACIONAL primero. La rebajadora NACIONAL entonces substituye la dirección de la fuente, que es la dirección privada del dispositivo, por su propia dirección pública antes de pasar el tráfico a su destinación en el Internet. Cuando se recibe una respuesta, la rebajadora NACIONAL busca sus </a:t>
            </a:r>
            <a:r>
              <a:rPr lang="es-AR" sz="800" b="1"/>
              <a:t>tablas de la traducción</a:t>
            </a:r>
            <a:r>
              <a:rPr lang="es-AR" sz="800"/>
              <a:t> para encontrar la dirección original de la fuente del paquete de el cual el dispositivo en el LAN comenzó originalmente la conexión y pasa así la respuesta a ese dispositivo. </a:t>
            </a:r>
          </a:p>
          <a:p>
            <a:pPr algn="just">
              <a:lnSpc>
                <a:spcPct val="90000"/>
              </a:lnSpc>
            </a:pPr>
            <a:r>
              <a:rPr lang="es-AR" sz="800"/>
              <a:t>Desafortunadamente, cuando una conexión es originada por un dispositivo en el Internet fuera del LAN no está clara con la cual el dispositivo en el LAN la conexión se significa para ser establecido. En este caso necesita ser una cierta regla que dice a rebajadora NACIONAL qué hacer con el tráfico entrante, si no él desechará simplemente el tráfico y no se establecerá ninguna conexión. Si la rebajadora NACIONAL apoya qué se refiere comúnmente mientras que un “software DMZ” él puede manejar reglas simples, tales como “paso todas las peticiones de conexión entrantes al dispositivo con la dirección 192.168.0.2”. Otra técnica, llamada la expedición portuaria permite que la rebajadora NACIONAL pase peticiones de conexión entrantes a diversos dispositivos en el LAN dependiendo del tipo de conexión (tela del IE o conexión del correo). Sin embargo, si hay dispositivos múltiples en el LAN a el cual cierto tipo de conexión del exterior puede necesitar ser establecido, después ni un software DMZ ni la expedición portuaria será suficiente. </a:t>
            </a:r>
          </a:p>
          <a:p>
            <a:pPr algn="just">
              <a:lnSpc>
                <a:spcPct val="90000"/>
              </a:lnSpc>
            </a:pPr>
            <a:r>
              <a:rPr lang="es-AR" sz="800"/>
              <a:t>El apuro con NACIONAL y VOIP Además, se diseña la manera de la cual VoIP convencional protocola también está planteando un problema al tráfico de VoIP que pasa con NACIONAL. Los protocolos convencionales de VoIP se ocupan solamente de señalar de una conexión de teléfono. El tráfico audio es manejado por otro protocolo y hacer materias peores, el puerto en el cual se envía el tráfico audio es al azar. La rebajadora NACIONAL puede poder manejar el tráfico que señala, pero no tiene ninguna manera de saber que el tráfico audio está relacionado con señalar y debe por lo tanto ser pasada al mismo dispositivo que el tráfico que señala se pasa a. Consecuentemente, el tráfico audio no se traduce correctamente entre los espacios de dirección. </a:t>
            </a:r>
          </a:p>
          <a:p>
            <a:pPr>
              <a:lnSpc>
                <a:spcPct val="90000"/>
              </a:lnSpc>
            </a:pPr>
            <a:r>
              <a:rPr lang="es-AR" sz="900" b="1"/>
              <a:t>STUN (Simple Traversal of UDP through NATs)</a:t>
            </a:r>
            <a:r>
              <a:rPr lang="es-AR" sz="900"/>
              <a:t> </a:t>
            </a:r>
          </a:p>
          <a:p>
            <a:pPr lvl="1">
              <a:lnSpc>
                <a:spcPct val="90000"/>
              </a:lnSpc>
            </a:pPr>
            <a:r>
              <a:rPr lang="es-AR" sz="900"/>
              <a:t>Es un protocolo que ayuda a los dispositivos que están detrás de un firewall o router </a:t>
            </a:r>
            <a:r>
              <a:rPr lang="es-AR" sz="900" b="1" u="sng">
                <a:hlinkClick r:id="rId3"/>
              </a:rPr>
              <a:t>NAT</a:t>
            </a:r>
            <a:r>
              <a:rPr lang="es-AR" sz="900"/>
              <a:t> con el rutado de paquetes </a:t>
            </a:r>
            <a:r>
              <a:rPr lang="es-AR" sz="800"/>
              <a:t>STUN es un protocolo de red que permite a un cliente detrás de un NAT (o múltiples NATs) determinar su dirección pública, el tipo de NAT que está detrás y el puerto de internet asociado al NAT con un puerto local en particular. Esta información es usada para configurar comunicaciones UDP entre dos hosts que están ambos detrás de routers NAT.</a:t>
            </a:r>
            <a:br>
              <a:rPr lang="es-AR" sz="800"/>
            </a:br>
            <a:r>
              <a:rPr lang="es-AR" sz="800"/>
              <a:t/>
            </a:r>
            <a:br>
              <a:rPr lang="es-AR" sz="800"/>
            </a:br>
            <a:r>
              <a:rPr lang="es-AR" sz="800"/>
              <a:t>El STUN le permite a las aplicaciones saber si hay NATs y firewalls entre estas y la internet.</a:t>
            </a:r>
            <a:br>
              <a:rPr lang="es-AR" sz="800"/>
            </a:br>
            <a:r>
              <a:rPr lang="es-AR" sz="800"/>
              <a:t/>
            </a:r>
            <a:br>
              <a:rPr lang="es-AR" sz="800"/>
            </a:br>
            <a:r>
              <a:rPr lang="es-AR" sz="800"/>
              <a:t>STUN es un protocolo cliente-servidor. Un teléfono VoIP o un paquete de software, pueden incluir un cliente de STUN, los cuales enviarán una solicitud a un servidor STUN. El servidor luego responderá al cliente STUN la dirección IP pública del y el puerto que se abrió del router NAT para el tráfico entrante de la red. La respuesta también permite al cliente STUN determinar el tipo de NAT en uso. Hay tres tipos de NAT: Full Cone, Restricted Cone y Port Restricted Cone. STUN no trabaja en NAT simétrico </a:t>
            </a:r>
            <a:endParaRPr lang="es-AR" sz="900"/>
          </a:p>
          <a:p>
            <a:pPr algn="just">
              <a:lnSpc>
                <a:spcPct val="90000"/>
              </a:lnSpc>
            </a:pPr>
            <a:endParaRPr lang="es-AR" sz="8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2</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084388" y="696913"/>
            <a:ext cx="2765425" cy="2073275"/>
          </a:xfrm>
          <a:ln/>
        </p:spPr>
      </p:sp>
      <p:sp>
        <p:nvSpPr>
          <p:cNvPr id="1409027" name="Rectangle 3"/>
          <p:cNvSpPr>
            <a:spLocks noGrp="1" noChangeArrowheads="1"/>
          </p:cNvSpPr>
          <p:nvPr>
            <p:ph type="body" idx="1"/>
          </p:nvPr>
        </p:nvSpPr>
        <p:spPr/>
        <p:txBody>
          <a:bodyPr/>
          <a:lstStyle/>
          <a:p>
            <a:r>
              <a:rPr lang="es-AR" dirty="0" err="1"/>
              <a:t>VoIP</a:t>
            </a:r>
            <a:r>
              <a:rPr lang="es-AR" dirty="0"/>
              <a:t> (</a:t>
            </a:r>
            <a:r>
              <a:rPr lang="es-AR" dirty="0" err="1"/>
              <a:t>Voice</a:t>
            </a:r>
            <a:r>
              <a:rPr lang="es-AR" dirty="0"/>
              <a:t> </a:t>
            </a:r>
            <a:r>
              <a:rPr lang="es-AR" dirty="0" err="1"/>
              <a:t>Over</a:t>
            </a:r>
            <a:r>
              <a:rPr lang="es-AR" dirty="0"/>
              <a:t> IP) es una tecnología utilizada para realizar llamadas telefónicas a través de redes IP (Internet </a:t>
            </a:r>
            <a:r>
              <a:rPr lang="es-AR" dirty="0" err="1"/>
              <a:t>protocol</a:t>
            </a:r>
            <a:r>
              <a:rPr lang="es-AR" dirty="0"/>
              <a:t>).</a:t>
            </a:r>
          </a:p>
          <a:p>
            <a:r>
              <a:rPr lang="es-AR" dirty="0"/>
              <a:t>Esto se realiza mediante el envío de voz en forma digital en un conjunto de paquetes  en vez de conmutación de circuitos (forma analógica).</a:t>
            </a:r>
          </a:p>
          <a:p>
            <a:r>
              <a:rPr lang="es-AR" dirty="0"/>
              <a:t>La tecnología IP nos ofrece ventajas sobre la telefonía convencional, principalmente la reducción de costos de llamadas de larga distancia, tanto nacionales como internacionales, con la misma calidad de voz.</a:t>
            </a:r>
          </a:p>
          <a:p>
            <a:r>
              <a:rPr lang="es-AR" b="1" dirty="0"/>
              <a:t>Ventajas</a:t>
            </a:r>
          </a:p>
          <a:p>
            <a:r>
              <a:rPr lang="es-AR" b="1" dirty="0"/>
              <a:t>De Integración:</a:t>
            </a:r>
            <a:endParaRPr lang="es-ES" dirty="0"/>
          </a:p>
          <a:p>
            <a:r>
              <a:rPr lang="es-AR" dirty="0"/>
              <a:t>Servicios de voz y datos sobre una red </a:t>
            </a:r>
            <a:r>
              <a:rPr lang="es-AR" i="1" dirty="0"/>
              <a:t>corpor</a:t>
            </a:r>
            <a:r>
              <a:rPr lang="es-AR" dirty="0"/>
              <a:t>ativa  utilizando servicios de Internet. </a:t>
            </a:r>
          </a:p>
          <a:p>
            <a:r>
              <a:rPr lang="es-AR" dirty="0"/>
              <a:t>Unificación de cableado estructurado y </a:t>
            </a:r>
            <a:r>
              <a:rPr lang="es-AR" dirty="0" err="1"/>
              <a:t>multipares</a:t>
            </a:r>
            <a:r>
              <a:rPr lang="es-AR" dirty="0"/>
              <a:t> telefónicos en un mismo medio.</a:t>
            </a:r>
          </a:p>
          <a:p>
            <a:r>
              <a:rPr lang="es-AR" dirty="0"/>
              <a:t>Recursos de seguridad.</a:t>
            </a:r>
          </a:p>
          <a:p>
            <a:r>
              <a:rPr lang="es-AR" dirty="0"/>
              <a:t>Recursos administrativos.</a:t>
            </a:r>
            <a:endParaRPr lang="es-ES" dirty="0"/>
          </a:p>
          <a:p>
            <a:r>
              <a:rPr lang="es-AR" b="1" dirty="0"/>
              <a:t>De Costos:</a:t>
            </a:r>
            <a:endParaRPr lang="es-ES" dirty="0"/>
          </a:p>
          <a:p>
            <a:r>
              <a:rPr lang="es-AR" dirty="0"/>
              <a:t>Reducción de  costos de mantenimiento. </a:t>
            </a:r>
          </a:p>
          <a:p>
            <a:r>
              <a:rPr lang="es-AR" dirty="0"/>
              <a:t>El costo de las llamadas entre sucursales conexionadas punto a punto es inexistente.</a:t>
            </a:r>
          </a:p>
          <a:p>
            <a:r>
              <a:rPr lang="es-AR" dirty="0"/>
              <a:t>Implementación de un único cableado estructurado para voz y datos.</a:t>
            </a:r>
            <a:endParaRPr lang="es-ES" dirty="0"/>
          </a:p>
          <a:p>
            <a:r>
              <a:rPr lang="es-AR" b="1" dirty="0"/>
              <a:t>De Mantenimiento:</a:t>
            </a:r>
            <a:endParaRPr lang="es-ES" dirty="0"/>
          </a:p>
          <a:p>
            <a:r>
              <a:rPr lang="es-AR" dirty="0"/>
              <a:t>Centralización de seguridad de ambos servicios (voz y datos).</a:t>
            </a:r>
          </a:p>
          <a:p>
            <a:r>
              <a:rPr lang="es-AR" dirty="0"/>
              <a:t>Validación y movilización de usuarios mas sencilla. </a:t>
            </a:r>
          </a:p>
          <a:p>
            <a:r>
              <a:rPr lang="es-AR" dirty="0"/>
              <a:t>Menos hardware que mantener.</a:t>
            </a:r>
          </a:p>
          <a:p>
            <a:r>
              <a:rPr lang="es-AR" dirty="0"/>
              <a:t>Reducción de recursos humanos.</a:t>
            </a:r>
            <a:endParaRPr lang="es-ES" dirty="0"/>
          </a:p>
          <a:p>
            <a:r>
              <a:rPr lang="es-AR" b="1" dirty="0"/>
              <a:t>Desventajas</a:t>
            </a:r>
          </a:p>
          <a:p>
            <a:r>
              <a:rPr lang="es-AR" b="1" dirty="0"/>
              <a:t>De Integración:</a:t>
            </a:r>
            <a:endParaRPr lang="es-AR" dirty="0"/>
          </a:p>
          <a:p>
            <a:r>
              <a:rPr lang="es-AR" dirty="0"/>
              <a:t>Al producirse alguna caída de hardware computacional deja de funcionar el servicio de voz y de datos con lo cual el usuario quedará incomunicado.</a:t>
            </a:r>
          </a:p>
          <a:p>
            <a:r>
              <a:rPr lang="es-AR" dirty="0"/>
              <a:t>En caso de capturar tráfico de red por fallas de seguridad se podría escuchar las conversaciones.</a:t>
            </a:r>
          </a:p>
          <a:p>
            <a:r>
              <a:rPr lang="es-AR" dirty="0"/>
              <a:t>En caso de existir un alto tráfico en la red (colisiones) se generará una baja en el rendimiento que impactará en la calidad de la voz (distorsiones y/o ecos).</a:t>
            </a:r>
            <a:endParaRPr lang="es-AR" b="1" dirty="0"/>
          </a:p>
          <a:p>
            <a:r>
              <a:rPr lang="es-AR" b="1" dirty="0"/>
              <a:t>De Costos:</a:t>
            </a:r>
            <a:endParaRPr lang="es-AR" dirty="0"/>
          </a:p>
          <a:p>
            <a:r>
              <a:rPr lang="es-AR" dirty="0"/>
              <a:t>En caso que el hardware existente de comunicación de red no soportara los protocolos de </a:t>
            </a:r>
            <a:r>
              <a:rPr lang="es-AR" dirty="0" err="1"/>
              <a:t>VoIP</a:t>
            </a:r>
            <a:r>
              <a:rPr lang="es-AR" dirty="0"/>
              <a:t>, el costo de implementación será elevado..</a:t>
            </a:r>
          </a:p>
          <a:p>
            <a:r>
              <a:rPr lang="es-AR" dirty="0"/>
              <a:t>El costo de los aparatos telefónicos IP son más elevado.</a:t>
            </a:r>
            <a:endParaRPr lang="es-AR" b="1" dirty="0"/>
          </a:p>
          <a:p>
            <a:r>
              <a:rPr lang="es-AR" b="1" dirty="0"/>
              <a:t>De Mantenimiento:</a:t>
            </a:r>
            <a:endParaRPr lang="es-AR" dirty="0"/>
          </a:p>
          <a:p>
            <a:r>
              <a:rPr lang="es-AR" dirty="0"/>
              <a:t>Se incorporan </a:t>
            </a:r>
            <a:r>
              <a:rPr lang="es-AR" dirty="0" err="1"/>
              <a:t>seteos</a:t>
            </a:r>
            <a:r>
              <a:rPr lang="es-AR" dirty="0"/>
              <a:t> más complejos y nuevas configuraciones para administrar la seguridad de toda la red.</a:t>
            </a:r>
          </a:p>
          <a:p>
            <a:r>
              <a:rPr lang="es-AR" dirty="0"/>
              <a:t>El usuario podría alterar la configuración inicial de los teléfonos que haya realizado el Administrador (Ej. Intercambio de los aparatos telefónicos).</a:t>
            </a:r>
          </a:p>
          <a:p>
            <a:r>
              <a:rPr lang="es-AR" dirty="0"/>
              <a:t>Se debe capacitar al personal para la implementación de esta nueva tecnología.</a:t>
            </a:r>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279F714E-4EEE-473A-BB5F-3334A6F2B79B}" type="slidenum">
              <a:rPr lang="en-US"/>
              <a:pPr/>
              <a:t>24</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49986" name="Rectangle 2"/>
          <p:cNvSpPr>
            <a:spLocks noGrp="1" noRot="1" noChangeAspect="1" noChangeArrowheads="1" noTextEdit="1"/>
          </p:cNvSpPr>
          <p:nvPr>
            <p:ph type="sldImg"/>
          </p:nvPr>
        </p:nvSpPr>
        <p:spPr>
          <a:xfrm>
            <a:off x="1162050" y="692150"/>
            <a:ext cx="4610100" cy="3457575"/>
          </a:xfrm>
          <a:ln/>
        </p:spPr>
      </p:sp>
      <p:sp>
        <p:nvSpPr>
          <p:cNvPr id="1449987" name="Rectangle 3"/>
          <p:cNvSpPr>
            <a:spLocks noGrp="1" noChangeArrowheads="1"/>
          </p:cNvSpPr>
          <p:nvPr>
            <p:ph type="body" idx="1"/>
          </p:nvPr>
        </p:nvSpPr>
        <p:spPr>
          <a:xfrm>
            <a:off x="693738" y="4379913"/>
            <a:ext cx="5546725" cy="4148137"/>
          </a:xfrm>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929380" y="8759190"/>
            <a:ext cx="3004820" cy="461010"/>
          </a:xfrm>
          <a:prstGeom prst="rect">
            <a:avLst/>
          </a:prstGeom>
          <a:noFill/>
          <a:ln w="9525">
            <a:noFill/>
            <a:miter lim="800000"/>
            <a:headEnd/>
            <a:tailEnd/>
          </a:ln>
        </p:spPr>
        <p:txBody>
          <a:bodyPr lIns="94101" tIns="47050" rIns="94101" bIns="47050" anchor="b"/>
          <a:lstStyle/>
          <a:p>
            <a:pPr algn="r"/>
            <a:fld id="{753C0130-421C-4A9B-8121-F84FC903249E}" type="slidenum">
              <a:rPr lang="es-ES_tradnl" sz="1200"/>
              <a:pPr algn="r"/>
              <a:t>3</a:t>
            </a:fld>
            <a:endParaRPr lang="es-ES_tradnl" sz="1200" dirty="0"/>
          </a:p>
        </p:txBody>
      </p:sp>
      <p:sp>
        <p:nvSpPr>
          <p:cNvPr id="30723" name="Rectangle 2"/>
          <p:cNvSpPr>
            <a:spLocks noGrp="1" noRot="1" noChangeAspect="1" noChangeArrowheads="1" noTextEdit="1"/>
          </p:cNvSpPr>
          <p:nvPr>
            <p:ph type="sldImg"/>
          </p:nvPr>
        </p:nvSpPr>
        <p:spPr>
          <a:xfrm>
            <a:off x="1166813" y="692150"/>
            <a:ext cx="4603750" cy="3454400"/>
          </a:xfrm>
          <a:ln/>
        </p:spPr>
      </p:sp>
      <p:sp>
        <p:nvSpPr>
          <p:cNvPr id="307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6AC0F6FD-428C-4736-BD85-0F1404F68B1E}" type="slidenum">
              <a:rPr lang="en-US"/>
              <a:pPr/>
              <a:t>4</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4562" name="Rectangle 2"/>
          <p:cNvSpPr>
            <a:spLocks noGrp="1" noRot="1" noChangeAspect="1" noChangeArrowheads="1" noTextEdit="1"/>
          </p:cNvSpPr>
          <p:nvPr>
            <p:ph type="sldImg"/>
          </p:nvPr>
        </p:nvSpPr>
        <p:spPr>
          <a:xfrm>
            <a:off x="1162050" y="692150"/>
            <a:ext cx="4610100" cy="3457575"/>
          </a:xfrm>
          <a:ln/>
        </p:spPr>
      </p:sp>
      <p:sp>
        <p:nvSpPr>
          <p:cNvPr id="1474563" name="Rectangle 3"/>
          <p:cNvSpPr>
            <a:spLocks noGrp="1" noChangeArrowheads="1"/>
          </p:cNvSpPr>
          <p:nvPr>
            <p:ph type="body" idx="1"/>
          </p:nvPr>
        </p:nvSpPr>
        <p:spPr>
          <a:xfrm>
            <a:off x="923925" y="4379913"/>
            <a:ext cx="5086350" cy="4148137"/>
          </a:xfrm>
        </p:spPr>
        <p:txBody>
          <a:bodyPr/>
          <a:lstStyle/>
          <a:p>
            <a:r>
              <a:rPr lang="es-AR"/>
              <a:t>Esta norma fue creada en 1996 versión 1 y en 1998 version2 y ha sido generada para sistemas de comunicación  multimediales basados en paquetes. </a:t>
            </a:r>
          </a:p>
          <a:p>
            <a:r>
              <a:rPr lang="es-AR"/>
              <a:t>En la versión 1 del protocolo H.323 poseía  calidad de servicio (QoS) no garantizada sobre redes LAN. </a:t>
            </a:r>
          </a:p>
          <a:p>
            <a:r>
              <a:rPr lang="es-AR"/>
              <a:t>En la versión 2 se definió la aplicación VoIP independiente de la multimedia, e introduce una serie de mejoras sobre la  versión 1. </a:t>
            </a:r>
          </a:p>
          <a:p>
            <a:r>
              <a:rPr lang="es-AR"/>
              <a:t>Una versión 3 posterior incluye el servicio de fax sobre IP (FoIP) y conexiones rápidas entre otros, introdujo algunas mejoras como que permite una conexión rápida (elimina parte de tiempo de solicitud de conexión); mediante H.235 introduce funciones de seguridad (autentificación, integridad, privacidad); a través de la unidad MCU permite el control de llamadas multi-punto (conferencia).</a:t>
            </a:r>
          </a:p>
          <a:p>
            <a:r>
              <a:rPr lang="es-AR"/>
              <a:t>El  H.323 define de que manera los diferentes tipos de terminales pueden comunicarse. Además todos los terminales deben soportar el protocolo H.245, el cual es utilizado para la negociación de capacidades o habilidades y uso de los canales lógicos de los terminales. Los demás componentes requeridos son H225/Q.391 para la señalización y el establecimiento de la llamada,  RAS (Registration Admisión Status) para comunicarse con el Gatekeeper, y por último RTP/RTCP para la secuenciación y temporización de paquetes de audio y video. Opcionalmente los terminales incluyen componentes de compresión de video, el protocolo de conferencia T.120,  y capacidades de MCU (Multipoint Control Unit).    </a:t>
            </a:r>
          </a:p>
          <a:p>
            <a:r>
              <a:rPr lang="es-AR"/>
              <a:t>El H.323, no es un protocolo único, sino que abarca la transmisión de Audio/Video propiamente dichos, la transmisión de fax, y todo lo relacionado con la señalización y el control de las llamadas, utilizando las normas H.225, H.245, entre otras.</a:t>
            </a:r>
          </a:p>
          <a:p>
            <a:r>
              <a:rPr lang="es-AR"/>
              <a:t>El H.323 soporta vídeo en tiempo real, audio y datos sobre redes de área local, metropolitana, regional o de área extensa. Soporta así mismo Internet e intranets. H.323 también soporta videoconferencia sobre conexiones punto a punto, telefónicas y RDSI.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91A69D0A-34D7-4809-B8BD-DF472B54D762}" type="slidenum">
              <a:rPr lang="en-US"/>
              <a:pPr/>
              <a:t>5</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6610" name="Rectangle 2"/>
          <p:cNvSpPr>
            <a:spLocks noGrp="1" noRot="1" noChangeAspect="1" noChangeArrowheads="1" noTextEdit="1"/>
          </p:cNvSpPr>
          <p:nvPr>
            <p:ph type="sldImg"/>
          </p:nvPr>
        </p:nvSpPr>
        <p:spPr>
          <a:xfrm>
            <a:off x="1162050" y="692150"/>
            <a:ext cx="4610100" cy="3457575"/>
          </a:xfrm>
          <a:ln/>
        </p:spPr>
      </p:sp>
      <p:sp>
        <p:nvSpPr>
          <p:cNvPr id="1476611" name="Rectangle 3"/>
          <p:cNvSpPr>
            <a:spLocks noGrp="1" noChangeArrowheads="1"/>
          </p:cNvSpPr>
          <p:nvPr>
            <p:ph type="body" idx="1"/>
          </p:nvPr>
        </p:nvSpPr>
        <p:spPr>
          <a:xfrm>
            <a:off x="923925" y="4379913"/>
            <a:ext cx="5086350" cy="4148137"/>
          </a:xfrm>
        </p:spPr>
        <p:txBody>
          <a:bodyPr/>
          <a:lstStyle/>
          <a:p>
            <a:r>
              <a:rPr lang="es-AR"/>
              <a:t>El Terminal, es el dispositivo que inicializa la comunicación telefónica, enviando la información de destino al Gatekeeper. Son los puntos de acceso de los clientes que proveen comunicación bidireccional en tiempo real. Todas las terminales deben soportar comunicaciones de voz, siendo la comunicación de video y datos opcional. </a:t>
            </a:r>
          </a:p>
          <a:p>
            <a:r>
              <a:rPr lang="es-AR"/>
              <a:t>Si el destino final es un abonado a la red pública convencional (PSTN), obligatoriamente, se debe producir la conversión de paquetes IP, a paquetes de voz digitalizada o analógica dependiendo del tipo de tecnología que posea el usuario del otro lado del Terminal IP y una red de conmutación de circuitos hasta llegar al abonado llamado. </a:t>
            </a:r>
          </a:p>
          <a:p>
            <a:r>
              <a:rPr lang="es-AR"/>
              <a:t>El elemento activo donde se produce esta conversión de protocolos es el Gateway que es un elemento opcional en una conferencia H.323. Este equipo provee traducción entre terminales H.323 y otros puntos terminales. Los Gateways no son requeridos sino se realizarán comunicaciones entre distintos tipos de  redes. </a:t>
            </a:r>
          </a:p>
          <a:p>
            <a:r>
              <a:rPr lang="es-AR"/>
              <a:t>Los puntos terminales deben registrarse con el Gatekeeper. Todos los terminales registrados con un mismo Gatekeeper forman una zona. La traducción de direcciones realizada por el Gatekeeper es del tipo “Alias”  a direcciones IP. En la norma H.323, el Gatekeeper, es el encargado de autorizar la llamada  y rutearla a través de la red LAN a su destino final, traduciendo direcciones y controlando el acceso a los recursos de la red H.323 por parte de los terminales, Gateways y MCUs. Además actúa administrando el ancho de banda. De esta manera el Gatekeeper puede aceptar o rechazar nuevas conexiones dependiendo de la disponibilidad de ancho de banda. </a:t>
            </a:r>
          </a:p>
          <a:p>
            <a:r>
              <a:rPr lang="es-AR"/>
              <a:t>El</a:t>
            </a:r>
            <a:r>
              <a:rPr lang="es-AR" b="1"/>
              <a:t> </a:t>
            </a:r>
            <a:r>
              <a:rPr lang="es-AR"/>
              <a:t>MCU se utiliza en el caso de realizarse conferencias con múltiples participantes simultáneos, lo que es mucho más simple de hacer con la telefonía IP que con líneas telefónicas Analógicas o Digitales convencionales. Las conferencias pueden ser realizadas de manera centralizada con todas las virtudes que esto permite, con el MCU como centro de la conferencia; o descentralizada, usando mensajes Multicast; o una combinación de ambas. Todos los terminales mandan paquetes de audio, video, datos y de control al MCU en mensajes Unicast. El MCU está integrado por el MC (Multipoint Controller) y el MP (Multipoint Processor). El MC hace de moderador de la conferencia, usando para ello las funciones de control de H.245. El MP hace las mezclas de Audio y video, así como la distribución de datos, y manda los paquetes a los participantes, pudiendo usar para ello mensajes Multicast.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F4148923-40E6-4F50-899A-08ED8CB692E2}" type="slidenum">
              <a:rPr lang="en-US"/>
              <a:pPr/>
              <a:t>6</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8658" name="Rectangle 2"/>
          <p:cNvSpPr>
            <a:spLocks noGrp="1" noRot="1" noChangeAspect="1" noChangeArrowheads="1" noTextEdit="1"/>
          </p:cNvSpPr>
          <p:nvPr>
            <p:ph type="sldImg"/>
          </p:nvPr>
        </p:nvSpPr>
        <p:spPr>
          <a:xfrm>
            <a:off x="1162050" y="692150"/>
            <a:ext cx="4610100" cy="3457575"/>
          </a:xfrm>
          <a:ln/>
        </p:spPr>
      </p:sp>
      <p:sp>
        <p:nvSpPr>
          <p:cNvPr id="1478659" name="Rectangle 3"/>
          <p:cNvSpPr>
            <a:spLocks noGrp="1" noChangeArrowheads="1"/>
          </p:cNvSpPr>
          <p:nvPr>
            <p:ph type="body" idx="1"/>
          </p:nvPr>
        </p:nvSpPr>
        <p:spPr>
          <a:xfrm>
            <a:off x="923925" y="4379913"/>
            <a:ext cx="5086350" cy="4148137"/>
          </a:xfrm>
        </p:spPr>
        <p:txBody>
          <a:bodyPr/>
          <a:lstStyle/>
          <a:p>
            <a:pPr marL="190500" indent="-190500"/>
            <a:r>
              <a:rPr lang="es-AR" b="1" u="sng"/>
              <a:t>Compresión de Voz (Audio Codec): </a:t>
            </a:r>
            <a:endParaRPr lang="es-AR"/>
          </a:p>
          <a:p>
            <a:pPr marL="190500" indent="-190500"/>
            <a:r>
              <a:rPr lang="es-AR"/>
              <a:t>El tráfico de señal vocal se realiza sobre el protocolo UDP/IP. La codificación de audio puede ser de diferentes tipos:</a:t>
            </a:r>
            <a:endParaRPr lang="es-ES"/>
          </a:p>
          <a:p>
            <a:pPr marL="361950" lvl="1" indent="-190500"/>
            <a:r>
              <a:rPr lang="es-AR"/>
              <a:t>Requeridos: </a:t>
            </a:r>
            <a:endParaRPr lang="es-ES"/>
          </a:p>
          <a:p>
            <a:pPr marL="647700" lvl="2" indent="-190500"/>
            <a:r>
              <a:rPr lang="es-AR"/>
              <a:t>G.711 realiza la modulación de la señal de voz a velocidades de 64 kbps.</a:t>
            </a:r>
          </a:p>
          <a:p>
            <a:pPr marL="647700" lvl="2" indent="-190500"/>
            <a:r>
              <a:rPr lang="es-AR"/>
              <a:t>G.723 realiza la codificación de la voz para transmisión de tráfico multimedia entre 5.3 y 6.3 kb/s.</a:t>
            </a:r>
            <a:endParaRPr lang="es-ES"/>
          </a:p>
          <a:p>
            <a:pPr marL="361950" lvl="1" indent="-190500"/>
            <a:r>
              <a:rPr lang="es-AR"/>
              <a:t>Opcionales: </a:t>
            </a:r>
            <a:endParaRPr lang="es-ES"/>
          </a:p>
          <a:p>
            <a:pPr marL="647700" lvl="2" indent="-190500"/>
            <a:r>
              <a:rPr lang="es-AR"/>
              <a:t>G.722 Gestiona la codificación de señales de audio de 7 kHz para canales de  64 kb/s.</a:t>
            </a:r>
          </a:p>
          <a:p>
            <a:pPr marL="647700" lvl="2" indent="-190500"/>
            <a:r>
              <a:rPr lang="es-AR"/>
              <a:t>G.728 gestiona la codificación de la voz a16 kb/s.</a:t>
            </a:r>
          </a:p>
          <a:p>
            <a:pPr marL="647700" lvl="2" indent="-190500"/>
            <a:r>
              <a:rPr lang="es-AR"/>
              <a:t>G.729 Codifica la voz a 16 kb/s.</a:t>
            </a:r>
            <a:endParaRPr lang="es-ES"/>
          </a:p>
          <a:p>
            <a:pPr marL="190500" indent="-190500"/>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CE06A392-9F65-4B53-8DD2-84F992270183}" type="slidenum">
              <a:rPr lang="en-US"/>
              <a:pPr/>
              <a:t>7</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0706" name="Rectangle 2"/>
          <p:cNvSpPr>
            <a:spLocks noGrp="1" noRot="1" noChangeAspect="1" noChangeArrowheads="1" noTextEdit="1"/>
          </p:cNvSpPr>
          <p:nvPr>
            <p:ph type="sldImg"/>
          </p:nvPr>
        </p:nvSpPr>
        <p:spPr>
          <a:xfrm>
            <a:off x="1162050" y="692150"/>
            <a:ext cx="4610100" cy="3457575"/>
          </a:xfrm>
          <a:ln/>
        </p:spPr>
      </p:sp>
      <p:sp>
        <p:nvSpPr>
          <p:cNvPr id="1480707" name="Rectangle 3"/>
          <p:cNvSpPr>
            <a:spLocks noGrp="1" noChangeArrowheads="1"/>
          </p:cNvSpPr>
          <p:nvPr>
            <p:ph type="body" idx="1"/>
          </p:nvPr>
        </p:nvSpPr>
        <p:spPr>
          <a:xfrm>
            <a:off x="923925" y="4379913"/>
            <a:ext cx="5086350" cy="4148137"/>
          </a:xfrm>
        </p:spPr>
        <p:txBody>
          <a:bodyPr/>
          <a:lstStyle/>
          <a:p>
            <a:pPr marL="361950" lvl="1" indent="-190500">
              <a:buFontTx/>
              <a:buNone/>
            </a:pPr>
            <a:r>
              <a:rPr lang="es-AR" b="1"/>
              <a:t>Q.931</a:t>
            </a:r>
            <a:r>
              <a:rPr lang="es-AR"/>
              <a:t> es un protocolo de control de conexiones ISDN, algo comparable al TCP en el grupo de protocolos de Internet. Este protocolo no provee control de flujo ni realiza retransmisiones, porque las capas que lo sostienen se suponen confiables y porque la naturaleza orientada al circuito que tiene el ISDN asigna ancho de banda en incrementos de 64 kbps. El Q.931 administra todos los aspectos relativos a la conectividad. En el escenario del H.323, este protocolo viene encapsulado en el TCP y se envía al puerto 1720.</a:t>
            </a:r>
          </a:p>
          <a:p>
            <a:pPr marL="361950" lvl="1" indent="-190500">
              <a:buFont typeface="Wingdings" pitchFamily="2" charset="2"/>
              <a:buNone/>
            </a:pPr>
            <a:r>
              <a:rPr lang="es-AR"/>
              <a:t>El </a:t>
            </a:r>
            <a:r>
              <a:rPr lang="es-AR" b="1"/>
              <a:t>H.225</a:t>
            </a:r>
            <a:r>
              <a:rPr lang="es-AR"/>
              <a:t> es un protocolo montado sobre TCP encargado del control de la llamada: señalización, registro y admisión,  sincronización del streams (flujo) de voz y  paquetización. Este protocolo describe como funciona el protocolo RAS y Q.931. El H.225 define como identificar cada tipo de codificador y discute algunos conflictos y redundancias entre RTCP y H.245.El mensaje de inicialización contiene información del usuario necesaria para la sesión de conferencia, como el nombre identificador, localización geográfica, comentarios, etc. además de la dirección IP del usuario y el puerto TCP que usará para control en la fase de establecimiento. </a:t>
            </a:r>
          </a:p>
          <a:p>
            <a:pPr marL="361950" lvl="1" indent="-190500">
              <a:buFont typeface="Wingdings" pitchFamily="2" charset="2"/>
              <a:buNone/>
            </a:pPr>
            <a:r>
              <a:rPr lang="es-AR"/>
              <a:t>El </a:t>
            </a:r>
            <a:r>
              <a:rPr lang="es-AR" b="1"/>
              <a:t>H.245 </a:t>
            </a:r>
            <a:r>
              <a:rPr lang="es-AR"/>
              <a:t>es un protocolo de control para especificar mensajes de apertura y cierre de canales para streams de voz. Este protocolo de señalización transporta la información no-telefónica durante la conexión. Es utilizado para comandos generales, indicaciones, control de flujo, para la gestión de canales lógicos, etc. Se usa en la interfaz GW-GW y GW-GK. </a:t>
            </a:r>
          </a:p>
          <a:p>
            <a:pPr marL="361950" lvl="1" indent="-190500">
              <a:buFont typeface="Wingdings" pitchFamily="2" charset="2"/>
              <a:buNone/>
            </a:pPr>
            <a:r>
              <a:rPr lang="es-AR"/>
              <a:t>El protocolo H.235 provee una mejora sobre H.323 mediante el agregado de servicios de seguridad  y encriptación como autentificación y privacidad. Este protocolo trabaja soportado en H.245 como capa de transporte. </a:t>
            </a:r>
          </a:p>
          <a:p>
            <a:pPr marL="361950" lvl="1" indent="-190500">
              <a:buFont typeface="Wingdings" pitchFamily="2" charset="2"/>
              <a:buNone/>
            </a:pPr>
            <a:r>
              <a:rPr lang="es-AR"/>
              <a:t>Provee servicios de integridad, autentificación y no repudio.</a:t>
            </a:r>
            <a:endParaRPr lang="es-ES"/>
          </a:p>
          <a:p>
            <a:pPr marL="190500" indent="-190500"/>
            <a:endParaRPr lang="es-AR"/>
          </a:p>
          <a:p>
            <a:pPr marL="361950" lvl="1" indent="-190500">
              <a:buFontTx/>
              <a:buNone/>
            </a:pPr>
            <a:endParaRPr lang="es-ES"/>
          </a:p>
          <a:p>
            <a:pPr marL="190500" indent="-190500"/>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FC0D185-E48A-4837-BAFD-A2F60591E0EE}" type="slidenum">
              <a:rPr lang="en-US"/>
              <a:pPr/>
              <a:t>8</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2754" name="Rectangle 2"/>
          <p:cNvSpPr>
            <a:spLocks noGrp="1" noRot="1" noChangeAspect="1" noChangeArrowheads="1" noTextEdit="1"/>
          </p:cNvSpPr>
          <p:nvPr>
            <p:ph type="sldImg"/>
          </p:nvPr>
        </p:nvSpPr>
        <p:spPr>
          <a:xfrm>
            <a:off x="1162050" y="692150"/>
            <a:ext cx="4610100" cy="3457575"/>
          </a:xfrm>
          <a:ln/>
        </p:spPr>
      </p:sp>
      <p:sp>
        <p:nvSpPr>
          <p:cNvPr id="1482755" name="Rectangle 3"/>
          <p:cNvSpPr>
            <a:spLocks noGrp="1" noChangeArrowheads="1"/>
          </p:cNvSpPr>
          <p:nvPr>
            <p:ph type="body" idx="1"/>
          </p:nvPr>
        </p:nvSpPr>
        <p:spPr>
          <a:xfrm>
            <a:off x="923925" y="4379913"/>
            <a:ext cx="5086350" cy="4148137"/>
          </a:xfrm>
        </p:spPr>
        <p:txBody>
          <a:bodyPr/>
          <a:lstStyle/>
          <a:p>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7E3669A8-295A-4C4E-A3B5-C637D96AE6DE}" type="slidenum">
              <a:rPr lang="en-US"/>
              <a:pPr/>
              <a:t>9</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4802" name="Rectangle 2"/>
          <p:cNvSpPr>
            <a:spLocks noGrp="1" noRot="1" noChangeAspect="1" noChangeArrowheads="1" noTextEdit="1"/>
          </p:cNvSpPr>
          <p:nvPr>
            <p:ph type="sldImg"/>
          </p:nvPr>
        </p:nvSpPr>
        <p:spPr>
          <a:xfrm>
            <a:off x="1162050" y="692150"/>
            <a:ext cx="4610100" cy="3457575"/>
          </a:xfrm>
          <a:ln/>
        </p:spPr>
      </p:sp>
      <p:sp>
        <p:nvSpPr>
          <p:cNvPr id="1484803" name="Rectangle 3"/>
          <p:cNvSpPr>
            <a:spLocks noGrp="1" noChangeArrowheads="1"/>
          </p:cNvSpPr>
          <p:nvPr>
            <p:ph type="body" idx="1"/>
          </p:nvPr>
        </p:nvSpPr>
        <p:spPr>
          <a:xfrm>
            <a:off x="923925" y="4379913"/>
            <a:ext cx="5086350" cy="4148137"/>
          </a:xfrm>
        </p:spPr>
        <p:txBody>
          <a:bodyPr/>
          <a:lstStyle/>
          <a:p>
            <a:r>
              <a:rPr lang="es-ES"/>
              <a:t>El objetivo de RTP es brindar un medio uniforme de transmisión sobre IP de datos que estén sujetos a las limitaciones de tiempo real (audio, video, etc.). La función principal de RTP es implementar los números de secuencia de paquetes IP para rearmar la información de voz o de video, incluso cuando la red subyacente cambie el orden de los paquetes. </a:t>
            </a:r>
          </a:p>
          <a:p>
            <a:r>
              <a:rPr lang="es-ES"/>
              <a:t>De manera más general, RTP permite: </a:t>
            </a:r>
          </a:p>
          <a:p>
            <a:r>
              <a:rPr lang="es-ES"/>
              <a:t>identificar el tipo de información transmitida; </a:t>
            </a:r>
          </a:p>
          <a:p>
            <a:r>
              <a:rPr lang="es-ES"/>
              <a:t>agregarle marcadores temporales y números de secuencia a la información transmitida; </a:t>
            </a:r>
          </a:p>
          <a:p>
            <a:r>
              <a:rPr lang="es-ES"/>
              <a:t>controlar la llegada de los paquetes a destino. </a:t>
            </a:r>
          </a:p>
          <a:p>
            <a:r>
              <a:rPr lang="es-ES"/>
              <a:t>Además, los paquetes de difusión múltiple pueden utilizar RTP para enrutar conversaciones a múltiples destinatarios. </a:t>
            </a:r>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93602"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a:effectLst/>
        </p:spPr>
      </p:pic>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
        <p:nvSpPr>
          <p:cNvPr id="793613"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endParaRPr lang="es-E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3563" y="1066800"/>
            <a:ext cx="2151062" cy="5059363"/>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066800"/>
            <a:ext cx="6303963" cy="50593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3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MX"/>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s-AR"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_Diapositiva de título">
    <p:spTree>
      <p:nvGrpSpPr>
        <p:cNvPr id="1" name=""/>
        <p:cNvGrpSpPr/>
        <p:nvPr/>
      </p:nvGrpSpPr>
      <p:grpSpPr>
        <a:xfrm>
          <a:off x="0" y="0"/>
          <a:ext cx="0" cy="0"/>
          <a:chOff x="0" y="0"/>
          <a:chExt cx="0" cy="0"/>
        </a:xfrm>
      </p:grpSpPr>
      <p:sp>
        <p:nvSpPr>
          <p:cNvPr id="1487874" name="Rectangle 2"/>
          <p:cNvSpPr>
            <a:spLocks noGrp="1" noChangeArrowheads="1"/>
          </p:cNvSpPr>
          <p:nvPr/>
        </p:nvSpPr>
        <p:spPr bwMode="gray">
          <a:xfrm>
            <a:off x="1460500" y="1066800"/>
            <a:ext cx="7604125" cy="806450"/>
          </a:xfrm>
          <a:prstGeom prst="rect">
            <a:avLst/>
          </a:prstGeom>
        </p:spPr>
        <p:txBody>
          <a:bodyPr lIns="228600" tIns="0" rIns="0" bIns="0" anchor="ctr"/>
          <a:lstStyle/>
          <a:p>
            <a:pPr>
              <a:lnSpc>
                <a:spcPct val="85000"/>
              </a:lnSpc>
            </a:pPr>
            <a:endParaRPr lang="es-ES_tradnl" sz="2200">
              <a:solidFill>
                <a:srgbClr val="09357A"/>
              </a:solidFill>
            </a:endParaRPr>
          </a:p>
        </p:txBody>
      </p:sp>
      <p:sp>
        <p:nvSpPr>
          <p:cNvPr id="1487875" name="Rectangle 3"/>
          <p:cNvSpPr>
            <a:spLocks noGrp="1"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spcBef>
                <a:spcPct val="20000"/>
              </a:spcBef>
              <a:buClr>
                <a:srgbClr val="FF6309"/>
              </a:buClr>
              <a:buFontTx/>
              <a:buChar char="•"/>
            </a:pPr>
            <a:endParaRPr lang="es-ES_tradnl" sz="2400" b="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Diapositiva de título">
    <p:spTree>
      <p:nvGrpSpPr>
        <p:cNvPr id="1" name=""/>
        <p:cNvGrpSpPr/>
        <p:nvPr/>
      </p:nvGrpSpPr>
      <p:grpSpPr>
        <a:xfrm>
          <a:off x="0" y="0"/>
          <a:ext cx="0" cy="0"/>
          <a:chOff x="0" y="0"/>
          <a:chExt cx="0" cy="0"/>
        </a:xfrm>
      </p:grpSpPr>
      <p:sp>
        <p:nvSpPr>
          <p:cNvPr id="1488898" name="Rectangle 2"/>
          <p:cNvSpPr>
            <a:spLocks noGrp="1" noChangeArrowheads="1"/>
          </p:cNvSpPr>
          <p:nvPr/>
        </p:nvSpPr>
        <p:spPr bwMode="gray">
          <a:xfrm>
            <a:off x="1460500" y="1066800"/>
            <a:ext cx="7604125" cy="806450"/>
          </a:xfrm>
          <a:prstGeom prst="rect">
            <a:avLst/>
          </a:prstGeom>
        </p:spPr>
        <p:txBody>
          <a:bodyPr lIns="228600" tIns="0" rIns="0" bIns="0" anchor="ctr"/>
          <a:lstStyle/>
          <a:p>
            <a:pPr>
              <a:lnSpc>
                <a:spcPct val="85000"/>
              </a:lnSpc>
            </a:pPr>
            <a:endParaRPr lang="es-ES_tradnl" sz="2200">
              <a:solidFill>
                <a:srgbClr val="09357A"/>
              </a:solidFill>
            </a:endParaRPr>
          </a:p>
        </p:txBody>
      </p:sp>
      <p:sp>
        <p:nvSpPr>
          <p:cNvPr id="1488899" name="Rectangle 3"/>
          <p:cNvSpPr>
            <a:spLocks noGrp="1"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spcBef>
                <a:spcPct val="20000"/>
              </a:spcBef>
              <a:buClr>
                <a:srgbClr val="FF6309"/>
              </a:buClr>
              <a:buFontTx/>
              <a:buChar char="•"/>
            </a:pPr>
            <a:endParaRPr lang="es-ES_tradnl" sz="2400" b="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smtClean="0"/>
              <a:t>Haga clic para modificar el estilo de título del patrón</a:t>
            </a:r>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788483" name="Rectangle 3"/>
          <p:cNvSpPr>
            <a:spLocks noChangeArrowheads="1"/>
          </p:cNvSpPr>
          <p:nvPr/>
        </p:nvSpPr>
        <p:spPr bwMode="gray">
          <a:xfrm>
            <a:off x="8913813" y="6705600"/>
            <a:ext cx="228600" cy="122238"/>
          </a:xfrm>
          <a:prstGeom prst="rect">
            <a:avLst/>
          </a:prstGeom>
          <a:noFill/>
          <a:ln w="12700">
            <a:noFill/>
            <a:miter lim="800000"/>
            <a:headEnd/>
            <a:tailEnd/>
          </a:ln>
          <a:effectLst/>
        </p:spPr>
        <p:txBody>
          <a:bodyPr lIns="0" tIns="0" rIns="0" bIns="0">
            <a:spAutoFit/>
          </a:bodyPr>
          <a:lstStyle/>
          <a:p>
            <a:pPr algn="ctr" eaLnBrk="0" hangingPunct="0"/>
            <a:fld id="{0B4F84D6-2114-4C65-85A9-7B4ECC5A4BA9}" type="slidenum">
              <a:rPr lang="en-US" sz="800" b="0"/>
              <a:pPr algn="ctr" eaLnBrk="0" hangingPunct="0"/>
              <a:t>‹Nº›</a:t>
            </a:fld>
            <a:endParaRPr lang="en-US" sz="800" b="0"/>
          </a:p>
        </p:txBody>
      </p:sp>
    </p:spTree>
  </p:cSld>
  <p:clrMap bg1="lt1" tx1="dk1" bg2="lt2" tx2="dk2" accent1="accent1" accent2="accent2" accent3="accent3" accent4="accent4" accent5="accent5" accent6="accent6" hlink="hlink" folHlink="folHlink"/>
  <p:sldLayoutIdLst>
    <p:sldLayoutId id="2147483655" r:id="rId1"/>
    <p:sldLayoutId id="2147483654" r:id="rId2"/>
    <p:sldLayoutId id="2147483653"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txStyles>
    <p:titleStyle>
      <a:lvl1pPr algn="l" rtl="0" fontAlgn="base">
        <a:lnSpc>
          <a:spcPct val="85000"/>
        </a:lnSpc>
        <a:spcBef>
          <a:spcPct val="0"/>
        </a:spcBef>
        <a:spcAft>
          <a:spcPct val="0"/>
        </a:spcAft>
        <a:defRPr sz="2200" b="1">
          <a:solidFill>
            <a:srgbClr val="09357A"/>
          </a:solidFill>
          <a:latin typeface="+mj-lt"/>
          <a:ea typeface="+mj-ea"/>
          <a:cs typeface="+mj-cs"/>
        </a:defRPr>
      </a:lvl1pPr>
      <a:lvl2pPr algn="l" rtl="0" fontAlgn="base">
        <a:lnSpc>
          <a:spcPct val="85000"/>
        </a:lnSpc>
        <a:spcBef>
          <a:spcPct val="0"/>
        </a:spcBef>
        <a:spcAft>
          <a:spcPct val="0"/>
        </a:spcAft>
        <a:defRPr sz="2200" b="1">
          <a:solidFill>
            <a:srgbClr val="09357A"/>
          </a:solidFill>
          <a:latin typeface="Arial" charset="0"/>
        </a:defRPr>
      </a:lvl2pPr>
      <a:lvl3pPr algn="l" rtl="0" fontAlgn="base">
        <a:lnSpc>
          <a:spcPct val="85000"/>
        </a:lnSpc>
        <a:spcBef>
          <a:spcPct val="0"/>
        </a:spcBef>
        <a:spcAft>
          <a:spcPct val="0"/>
        </a:spcAft>
        <a:defRPr sz="2200" b="1">
          <a:solidFill>
            <a:srgbClr val="09357A"/>
          </a:solidFill>
          <a:latin typeface="Arial" charset="0"/>
        </a:defRPr>
      </a:lvl3pPr>
      <a:lvl4pPr algn="l" rtl="0" fontAlgn="base">
        <a:lnSpc>
          <a:spcPct val="85000"/>
        </a:lnSpc>
        <a:spcBef>
          <a:spcPct val="0"/>
        </a:spcBef>
        <a:spcAft>
          <a:spcPct val="0"/>
        </a:spcAft>
        <a:defRPr sz="2200" b="1">
          <a:solidFill>
            <a:srgbClr val="09357A"/>
          </a:solidFill>
          <a:latin typeface="Arial" charset="0"/>
        </a:defRPr>
      </a:lvl4pPr>
      <a:lvl5pPr algn="l" rtl="0" fontAlgn="base">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342900" indent="-342900" algn="l" rtl="0" fontAlgn="base">
        <a:spcBef>
          <a:spcPct val="20000"/>
        </a:spcBef>
        <a:spcAft>
          <a:spcPct val="0"/>
        </a:spcAft>
        <a:buClr>
          <a:srgbClr val="FF6309"/>
        </a:buClr>
        <a:buChar char="•"/>
        <a:defRPr sz="2400">
          <a:solidFill>
            <a:srgbClr val="000000"/>
          </a:solidFill>
          <a:latin typeface="+mn-lt"/>
          <a:ea typeface="+mn-ea"/>
          <a:cs typeface="+mn-cs"/>
        </a:defRPr>
      </a:lvl1pPr>
      <a:lvl2pPr marL="742950" indent="-285750" algn="l" rtl="0" fontAlgn="base">
        <a:spcBef>
          <a:spcPct val="20000"/>
        </a:spcBef>
        <a:spcAft>
          <a:spcPct val="0"/>
        </a:spcAft>
        <a:buClr>
          <a:srgbClr val="FF6309"/>
        </a:buClr>
        <a:buChar char="–"/>
        <a:defRPr sz="2000">
          <a:solidFill>
            <a:srgbClr val="000000"/>
          </a:solidFill>
          <a:latin typeface="+mn-lt"/>
        </a:defRPr>
      </a:lvl2pPr>
      <a:lvl3pPr marL="1143000" indent="-228600" algn="l" rtl="0" fontAlgn="base">
        <a:spcBef>
          <a:spcPct val="20000"/>
        </a:spcBef>
        <a:spcAft>
          <a:spcPct val="0"/>
        </a:spcAft>
        <a:buClr>
          <a:srgbClr val="FF6309"/>
        </a:buClr>
        <a:buChar char="•"/>
        <a:defRPr>
          <a:solidFill>
            <a:srgbClr val="000000"/>
          </a:solidFill>
          <a:latin typeface="+mn-lt"/>
        </a:defRPr>
      </a:lvl3pPr>
      <a:lvl4pPr marL="1600200" indent="-228600" algn="l" rtl="0" fontAlgn="base">
        <a:spcBef>
          <a:spcPct val="20000"/>
        </a:spcBef>
        <a:spcAft>
          <a:spcPct val="0"/>
        </a:spcAft>
        <a:buClr>
          <a:srgbClr val="FF6309"/>
        </a:buClr>
        <a:buChar char="–"/>
        <a:defRPr sz="1600">
          <a:solidFill>
            <a:srgbClr val="000000"/>
          </a:solidFill>
          <a:latin typeface="+mn-lt"/>
        </a:defRPr>
      </a:lvl4pPr>
      <a:lvl5pPr marL="2057400" indent="-228600" algn="l" rtl="0" fontAlgn="base">
        <a:spcBef>
          <a:spcPct val="20000"/>
        </a:spcBef>
        <a:spcAft>
          <a:spcPct val="0"/>
        </a:spcAft>
        <a:buClr>
          <a:srgbClr val="FF6309"/>
        </a:buClr>
        <a:buChar char="»"/>
        <a:defRPr sz="1600">
          <a:solidFill>
            <a:srgbClr val="000000"/>
          </a:solidFill>
          <a:latin typeface="+mn-lt"/>
        </a:defRPr>
      </a:lvl5pPr>
      <a:lvl6pPr marL="2514600" indent="-228600" algn="l" rtl="0" fontAlgn="base">
        <a:spcBef>
          <a:spcPct val="20000"/>
        </a:spcBef>
        <a:spcAft>
          <a:spcPct val="0"/>
        </a:spcAft>
        <a:buClr>
          <a:srgbClr val="FF6309"/>
        </a:buClr>
        <a:buChar char="»"/>
        <a:defRPr sz="1600">
          <a:solidFill>
            <a:srgbClr val="000000"/>
          </a:solidFill>
          <a:latin typeface="+mn-lt"/>
        </a:defRPr>
      </a:lvl6pPr>
      <a:lvl7pPr marL="2971800" indent="-228600" algn="l" rtl="0" fontAlgn="base">
        <a:spcBef>
          <a:spcPct val="20000"/>
        </a:spcBef>
        <a:spcAft>
          <a:spcPct val="0"/>
        </a:spcAft>
        <a:buClr>
          <a:srgbClr val="FF6309"/>
        </a:buClr>
        <a:buChar char="»"/>
        <a:defRPr sz="1600">
          <a:solidFill>
            <a:srgbClr val="000000"/>
          </a:solidFill>
          <a:latin typeface="+mn-lt"/>
        </a:defRPr>
      </a:lvl7pPr>
      <a:lvl8pPr marL="3429000" indent="-228600" algn="l" rtl="0" fontAlgn="base">
        <a:spcBef>
          <a:spcPct val="20000"/>
        </a:spcBef>
        <a:spcAft>
          <a:spcPct val="0"/>
        </a:spcAft>
        <a:buClr>
          <a:srgbClr val="FF6309"/>
        </a:buClr>
        <a:buChar char="»"/>
        <a:defRPr sz="1600">
          <a:solidFill>
            <a:srgbClr val="000000"/>
          </a:solidFill>
          <a:latin typeface="+mn-lt"/>
        </a:defRPr>
      </a:lvl8pPr>
      <a:lvl9pPr marL="3886200" indent="-228600" algn="l" rtl="0" fontAlgn="base">
        <a:spcBef>
          <a:spcPct val="20000"/>
        </a:spcBef>
        <a:spcAft>
          <a:spcPct val="0"/>
        </a:spcAft>
        <a:buClr>
          <a:srgbClr val="FF6309"/>
        </a:buClr>
        <a:buChar char="»"/>
        <a:defRPr sz="1600">
          <a:solidFill>
            <a:srgbClr val="000000"/>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7.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9.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813290" y="692696"/>
            <a:ext cx="8064011" cy="2376264"/>
          </a:xfrm>
          <a:gradFill rotWithShape="0">
            <a:gsLst>
              <a:gs pos="0">
                <a:srgbClr val="FF9900"/>
              </a:gs>
              <a:gs pos="100000">
                <a:srgbClr val="FFFFFF"/>
              </a:gs>
            </a:gsLst>
            <a:lin ang="5400000" scaled="1"/>
          </a:gradFill>
          <a:ln w="76200" cap="flat" algn="ctr">
            <a:solidFill>
              <a:schemeClr val="accent2"/>
            </a:solidFill>
          </a:ln>
        </p:spPr>
        <p:txBody>
          <a:bodyPr anchor="t"/>
          <a:lstStyle/>
          <a:p>
            <a:pPr algn="ct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0013</a:t>
            </a:r>
            <a:endParaRPr lang="es-AR" sz="4000" b="1" i="1" u="sng" dirty="0" smtClean="0">
              <a:solidFill>
                <a:srgbClr val="333399"/>
              </a:solidFill>
              <a:latin typeface="Arial" charset="0"/>
            </a:endParaRPr>
          </a:p>
        </p:txBody>
      </p:sp>
      <p:sp>
        <p:nvSpPr>
          <p:cNvPr id="249860" name="Rectangle 4"/>
          <p:cNvSpPr>
            <a:spLocks noGrp="1" noChangeArrowheads="1"/>
          </p:cNvSpPr>
          <p:nvPr>
            <p:ph type="subTitle" idx="1"/>
          </p:nvPr>
        </p:nvSpPr>
        <p:spPr>
          <a:xfrm>
            <a:off x="813290" y="3645023"/>
            <a:ext cx="7510988" cy="2789643"/>
          </a:xfrm>
          <a:gradFill rotWithShape="0">
            <a:gsLst>
              <a:gs pos="0">
                <a:srgbClr val="FF9900"/>
              </a:gs>
              <a:gs pos="100000">
                <a:srgbClr val="FF9900">
                  <a:gamma/>
                  <a:tint val="0"/>
                  <a:invGamma/>
                </a:srgbClr>
              </a:gs>
            </a:gsLst>
            <a:lin ang="5400000" scaled="1"/>
          </a:gradFill>
          <a:ln w="76200">
            <a:solidFill>
              <a:schemeClr val="accent2"/>
            </a:solidFill>
          </a:ln>
        </p:spPr>
        <p:txBody>
          <a:bodyPr/>
          <a:lstStyle/>
          <a:p>
            <a:r>
              <a:rPr lang="es-ES" sz="4000" b="1" i="1" u="sng" dirty="0">
                <a:solidFill>
                  <a:srgbClr val="333399"/>
                </a:solidFill>
                <a:latin typeface="Arial" charset="0"/>
              </a:rPr>
              <a:t>Unidad IV</a:t>
            </a:r>
            <a:endParaRPr lang="es-AR" sz="4000" b="1" i="1" u="sng" dirty="0">
              <a:solidFill>
                <a:srgbClr val="333399"/>
              </a:solidFill>
              <a:latin typeface="Arial" charset="0"/>
            </a:endParaRPr>
          </a:p>
          <a:p>
            <a:r>
              <a:rPr lang="es-ES" sz="4000" b="1" i="1" u="sng" dirty="0" smtClean="0">
                <a:solidFill>
                  <a:srgbClr val="333399"/>
                </a:solidFill>
                <a:latin typeface="Arial" charset="0"/>
                <a:ea typeface="+mj-ea"/>
                <a:cs typeface="+mj-cs"/>
              </a:rPr>
              <a:t>Protocolos </a:t>
            </a:r>
            <a:r>
              <a:rPr lang="es-ES" sz="4000" b="1" i="1" u="sng" dirty="0" smtClean="0">
                <a:solidFill>
                  <a:srgbClr val="333399"/>
                </a:solidFill>
                <a:latin typeface="Arial" charset="0"/>
                <a:ea typeface="+mj-ea"/>
                <a:cs typeface="+mj-cs"/>
              </a:rPr>
              <a:t>de Comunicaciones IV</a:t>
            </a:r>
            <a:r>
              <a:rPr lang="es-ES" sz="4400" b="1" i="1" dirty="0" smtClean="0">
                <a:solidFill>
                  <a:srgbClr val="FF9900"/>
                </a:solidFill>
                <a:effectLst>
                  <a:outerShdw blurRad="38100" dist="38100" dir="2700000" algn="tl">
                    <a:srgbClr val="000000"/>
                  </a:outerShdw>
                </a:effectLst>
                <a:latin typeface="Arial" charset="0"/>
              </a:rPr>
              <a:t/>
            </a:r>
            <a:br>
              <a:rPr lang="es-ES" sz="4400" b="1" i="1" dirty="0" smtClean="0">
                <a:solidFill>
                  <a:srgbClr val="FF9900"/>
                </a:solidFill>
                <a:effectLst>
                  <a:outerShdw blurRad="38100" dist="38100" dir="2700000" algn="tl">
                    <a:srgbClr val="000000"/>
                  </a:outerShdw>
                </a:effectLst>
                <a:latin typeface="Arial" charset="0"/>
              </a:rPr>
            </a:br>
            <a:r>
              <a:rPr lang="es-ES" sz="4400" b="1" i="1" dirty="0" smtClean="0">
                <a:solidFill>
                  <a:srgbClr val="FF9900"/>
                </a:solidFill>
                <a:effectLst>
                  <a:outerShdw blurRad="38100" dist="38100" dir="2700000" algn="tl">
                    <a:srgbClr val="000000"/>
                  </a:outerShdw>
                </a:effectLst>
                <a:latin typeface="Arial" charset="0"/>
              </a:rPr>
              <a:t> </a:t>
            </a:r>
            <a:r>
              <a:rPr lang="es-AR" sz="4000" b="1" i="1" u="sng" dirty="0" smtClean="0">
                <a:solidFill>
                  <a:srgbClr val="333399"/>
                </a:solidFill>
                <a:latin typeface="Arial" charset="0"/>
              </a:rPr>
              <a:t>2017</a:t>
            </a:r>
          </a:p>
        </p:txBody>
      </p:sp>
    </p:spTree>
    <p:extLst>
      <p:ext uri="{BB962C8B-B14F-4D97-AF65-F5344CB8AC3E}">
        <p14:creationId xmlns:p14="http://schemas.microsoft.com/office/powerpoint/2010/main" val="3556918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p:nvPr>
        </p:nvSpPr>
        <p:spPr bwMode="gray">
          <a:xfrm>
            <a:off x="304800" y="762000"/>
            <a:ext cx="8534400" cy="1143000"/>
          </a:xfrm>
          <a:prstGeom prst="rect">
            <a:avLst/>
          </a:prstGeom>
          <a:solidFill>
            <a:srgbClr val="EAEAEA"/>
          </a:solidFill>
          <a:ln w="76200" cap="flat" algn="ctr">
            <a:solidFill>
              <a:schemeClr val="tx1"/>
            </a:solidFill>
            <a:miter lim="800000"/>
            <a:headEnd/>
            <a:tailEnd/>
          </a:ln>
        </p:spPr>
        <p:txBody>
          <a:bodyPr lIns="228600" tIns="0" rIns="0" bIns="0" anchor="ctr"/>
          <a:lstStyle/>
          <a:p>
            <a:pPr algn="ctr"/>
            <a:r>
              <a:rPr lang="es-ES_tradnl" sz="3000" i="1">
                <a:effectLst>
                  <a:outerShdw blurRad="38100" dist="38100" dir="2700000" algn="tl">
                    <a:srgbClr val="000000"/>
                  </a:outerShdw>
                </a:effectLst>
              </a:rPr>
              <a:t>Telefonía IP</a:t>
            </a:r>
            <a:br>
              <a:rPr lang="es-ES_tradnl" sz="3000" i="1">
                <a:effectLst>
                  <a:outerShdw blurRad="38100" dist="38100" dir="2700000" algn="tl">
                    <a:srgbClr val="000000"/>
                  </a:outerShdw>
                </a:effectLst>
              </a:rPr>
            </a:br>
            <a:r>
              <a:rPr lang="es-ES_tradnl" sz="3000" i="1">
                <a:effectLst>
                  <a:outerShdw blurRad="38100" dist="38100" dir="2700000" algn="tl">
                    <a:srgbClr val="000000"/>
                  </a:outerShdw>
                </a:effectLst>
              </a:rPr>
              <a:t>Protocolo H323</a:t>
            </a:r>
            <a:endParaRPr lang="es-ES" sz="3000" i="1">
              <a:effectLst>
                <a:outerShdw blurRad="38100" dist="38100" dir="2700000" algn="tl">
                  <a:srgbClr val="000000"/>
                </a:outerShdw>
              </a:effectLst>
              <a:cs typeface="Times New Roman" pitchFamily="18" charset="0"/>
            </a:endParaRPr>
          </a:p>
        </p:txBody>
      </p:sp>
      <p:sp>
        <p:nvSpPr>
          <p:cNvPr id="1485827" name="Rectangle 3"/>
          <p:cNvSpPr>
            <a:spLocks noGrp="1" noChangeArrowheads="1"/>
          </p:cNvSpPr>
          <p:nvPr>
            <p:ph type="body" idx="1"/>
          </p:nvPr>
        </p:nvSpPr>
        <p:spPr bwMode="gray">
          <a:xfrm>
            <a:off x="366713" y="2162175"/>
            <a:ext cx="8555037" cy="4198938"/>
          </a:xfrm>
          <a:prstGeom prst="rect">
            <a:avLst/>
          </a:prstGeom>
          <a:solidFill>
            <a:srgbClr val="C0C0C0"/>
          </a:solidFill>
          <a:ln w="76200" cap="flat" algn="ctr">
            <a:solidFill>
              <a:schemeClr val="tx1"/>
            </a:solidFill>
            <a:miter lim="800000"/>
            <a:headEnd/>
            <a:tailEnd/>
          </a:ln>
        </p:spPr>
        <p:txBody>
          <a:bodyPr lIns="0" tIns="0" rIns="0" bIns="0"/>
          <a:lstStyle/>
          <a:p>
            <a:pPr algn="ctr">
              <a:buFontTx/>
              <a:buNone/>
            </a:pPr>
            <a:r>
              <a:rPr lang="es-AR" i="1"/>
              <a:t>RTCP (RT Control Protocol)</a:t>
            </a:r>
            <a:endParaRPr lang="es-ES" sz="2800" i="1">
              <a:ea typeface="Arial Unicode MS" pitchFamily="34" charset="-128"/>
              <a:cs typeface="Arial Unicode MS" pitchFamily="34" charset="-128"/>
            </a:endParaRPr>
          </a:p>
          <a:p>
            <a:r>
              <a:rPr lang="es-ES" i="1"/>
              <a:t>Permite transmitir información básica sobre los participantes de la sesión y la calidad de servicio. </a:t>
            </a:r>
          </a:p>
          <a:p>
            <a:r>
              <a:rPr lang="es-ES" i="1"/>
              <a:t>RTCP es un protocolo de control asociado con RTP.</a:t>
            </a:r>
            <a:endParaRPr lang="es-AR" i="1"/>
          </a:p>
          <a:p>
            <a:r>
              <a:rPr lang="es-AR" i="1"/>
              <a:t>Entrega retroalimentación sobre la calidad de la transmisión de datos.</a:t>
            </a:r>
          </a:p>
          <a:p>
            <a:r>
              <a:rPr lang="es-AR" i="1"/>
              <a:t>El encabezado de RTP puede ser comprimido para reducir el tamaño de archivos en la red.</a:t>
            </a:r>
            <a:r>
              <a:rPr lang="es-ES"/>
              <a:t> </a:t>
            </a:r>
          </a:p>
          <a:p>
            <a:r>
              <a:rPr lang="es-ES" i="1"/>
              <a:t>RTCP se encuentran en un nivel de aplicación y utilizan los protocolos de transporte subyacentes TCP o UDP.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bwMode="gray">
          <a:xfrm>
            <a:off x="0" y="552450"/>
            <a:ext cx="9144000" cy="806450"/>
          </a:xfrm>
          <a:prstGeom prst="rect">
            <a:avLst/>
          </a:prstGeom>
          <a:solidFill>
            <a:srgbClr val="EAEAEA"/>
          </a:solidFill>
          <a:ln w="76200" cap="flat" algn="ctr">
            <a:solidFill>
              <a:schemeClr val="tx1"/>
            </a:solidFill>
            <a:miter lim="800000"/>
            <a:headEnd/>
            <a:tailEnd/>
          </a:ln>
        </p:spPr>
        <p:txBody>
          <a:bodyPr lIns="228600" tIns="0" rIns="0" bIns="0" anchor="ctr"/>
          <a:lstStyle/>
          <a:p>
            <a:pPr algn="ctr"/>
            <a:r>
              <a:rPr lang="en-US" sz="2700" i="1">
                <a:effectLst>
                  <a:outerShdw blurRad="38100" dist="38100" dir="2700000" algn="tl">
                    <a:srgbClr val="000000"/>
                  </a:outerShdw>
                </a:effectLst>
              </a:rPr>
              <a:t>VoIP – Voice over IP</a:t>
            </a:r>
            <a:br>
              <a:rPr lang="en-US" sz="2700" i="1">
                <a:effectLst>
                  <a:outerShdw blurRad="38100" dist="38100" dir="2700000" algn="tl">
                    <a:srgbClr val="000000"/>
                  </a:outerShdw>
                </a:effectLst>
              </a:rPr>
            </a:br>
            <a:r>
              <a:rPr lang="en-US" sz="2700" i="1">
                <a:effectLst>
                  <a:outerShdw blurRad="38100" dist="38100" dir="2700000" algn="tl">
                    <a:srgbClr val="000000"/>
                  </a:outerShdw>
                </a:effectLst>
              </a:rPr>
              <a:t>Protocolo SIP</a:t>
            </a:r>
          </a:p>
        </p:txBody>
      </p:sp>
      <p:sp>
        <p:nvSpPr>
          <p:cNvPr id="1404931" name="Rectangle 3"/>
          <p:cNvSpPr>
            <a:spLocks noGrp="1" noChangeArrowheads="1"/>
          </p:cNvSpPr>
          <p:nvPr>
            <p:ph type="body" idx="1"/>
          </p:nvPr>
        </p:nvSpPr>
        <p:spPr bwMode="gray">
          <a:xfrm>
            <a:off x="366713" y="1624013"/>
            <a:ext cx="8410575" cy="4767262"/>
          </a:xfrm>
          <a:prstGeom prst="rect">
            <a:avLst/>
          </a:prstGeom>
          <a:solidFill>
            <a:srgbClr val="C0C0C0"/>
          </a:solidFill>
          <a:ln w="76200" cap="flat" algn="ctr">
            <a:solidFill>
              <a:schemeClr val="tx1"/>
            </a:solidFill>
            <a:miter lim="800000"/>
            <a:headEnd/>
            <a:tailEnd/>
          </a:ln>
        </p:spPr>
        <p:txBody>
          <a:bodyPr lIns="0" tIns="0" rIns="0" bIns="0"/>
          <a:lstStyle/>
          <a:p>
            <a:r>
              <a:rPr lang="en-US" sz="2800" i="1"/>
              <a:t>Definida por la ITU en 1996</a:t>
            </a:r>
          </a:p>
          <a:p>
            <a:r>
              <a:rPr lang="en-US" sz="2800" i="1"/>
              <a:t>Transmisi</a:t>
            </a:r>
            <a:r>
              <a:rPr lang="en-US" sz="2800" i="1">
                <a:cs typeface="Arial" charset="0"/>
              </a:rPr>
              <a:t>ó</a:t>
            </a:r>
            <a:r>
              <a:rPr lang="en-US" sz="2800" i="1"/>
              <a:t>n de la voz  a trav</a:t>
            </a:r>
            <a:r>
              <a:rPr lang="en-US" sz="2800" i="1">
                <a:cs typeface="Arial" charset="0"/>
              </a:rPr>
              <a:t>é</a:t>
            </a:r>
            <a:r>
              <a:rPr lang="en-US" sz="2800" i="1"/>
              <a:t>s de datagramas IP</a:t>
            </a:r>
          </a:p>
          <a:p>
            <a:r>
              <a:rPr lang="en-US" sz="2800" i="1"/>
              <a:t>Es independiente de la topolog</a:t>
            </a:r>
            <a:r>
              <a:rPr lang="en-US" sz="2800" i="1">
                <a:cs typeface="Arial" charset="0"/>
              </a:rPr>
              <a:t>í</a:t>
            </a:r>
            <a:r>
              <a:rPr lang="en-US" sz="2800" i="1"/>
              <a:t>a de red utilizada.</a:t>
            </a:r>
          </a:p>
          <a:p>
            <a:r>
              <a:rPr lang="en-US" sz="2800" i="1"/>
              <a:t>UDP y TCP son los protocolos de transporte m</a:t>
            </a:r>
            <a:r>
              <a:rPr lang="en-US" sz="2800" i="1">
                <a:cs typeface="Arial" charset="0"/>
              </a:rPr>
              <a:t>á</a:t>
            </a:r>
            <a:r>
              <a:rPr lang="en-US" sz="2800" i="1"/>
              <a:t>s usados</a:t>
            </a:r>
          </a:p>
          <a:p>
            <a:r>
              <a:rPr lang="en-US" sz="2800" i="1"/>
              <a:t>RTP transporta la voz (o video) digitalizada.</a:t>
            </a:r>
          </a:p>
          <a:p>
            <a:r>
              <a:rPr lang="en-US" sz="2800" i="1"/>
              <a:t>Codecs de audio: </a:t>
            </a:r>
            <a:r>
              <a:rPr lang="es-AR" sz="2800" i="1"/>
              <a:t>G711 alaw (PCMA), G711 ulaw (PCMU), G729</a:t>
            </a:r>
            <a:r>
              <a:rPr lang="en-US" sz="2800" i="1"/>
              <a:t>, GSM, </a:t>
            </a:r>
            <a:r>
              <a:rPr lang="es-AR" sz="2800" i="1"/>
              <a:t>Speex e iLBC </a:t>
            </a:r>
          </a:p>
          <a:p>
            <a:r>
              <a:rPr lang="es-AR" sz="2800" i="1"/>
              <a:t>Codecs de video: H263 y MPEG</a:t>
            </a:r>
            <a:endParaRPr lang="en-US" sz="2800" i="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2"/>
          <p:cNvSpPr>
            <a:spLocks noGrp="1" noChangeArrowheads="1"/>
          </p:cNvSpPr>
          <p:nvPr>
            <p:ph type="title"/>
          </p:nvPr>
        </p:nvSpPr>
        <p:spPr bwMode="gray">
          <a:xfrm>
            <a:off x="0" y="552450"/>
            <a:ext cx="9144000" cy="806450"/>
          </a:xfrm>
          <a:prstGeom prst="rect">
            <a:avLst/>
          </a:prstGeom>
          <a:solidFill>
            <a:srgbClr val="EAEAEA"/>
          </a:solidFill>
          <a:ln w="76200" cap="flat" algn="ctr">
            <a:solidFill>
              <a:schemeClr val="tx1"/>
            </a:solidFill>
            <a:miter lim="800000"/>
            <a:headEnd/>
            <a:tailEnd/>
          </a:ln>
        </p:spPr>
        <p:txBody>
          <a:bodyPr lIns="228600" tIns="0" rIns="0" bIns="0" anchor="ctr"/>
          <a:lstStyle/>
          <a:p>
            <a:pPr algn="ctr"/>
            <a:r>
              <a:rPr lang="en-US" sz="2700" i="1">
                <a:effectLst>
                  <a:outerShdw blurRad="38100" dist="38100" dir="2700000" algn="tl">
                    <a:srgbClr val="000000"/>
                  </a:outerShdw>
                </a:effectLst>
              </a:rPr>
              <a:t>VoIP – Voice over IP</a:t>
            </a:r>
            <a:br>
              <a:rPr lang="en-US" sz="2700" i="1">
                <a:effectLst>
                  <a:outerShdw blurRad="38100" dist="38100" dir="2700000" algn="tl">
                    <a:srgbClr val="000000"/>
                  </a:outerShdw>
                </a:effectLst>
              </a:rPr>
            </a:br>
            <a:r>
              <a:rPr lang="en-US" sz="2700" i="1">
                <a:effectLst>
                  <a:outerShdw blurRad="38100" dist="38100" dir="2700000" algn="tl">
                    <a:srgbClr val="000000"/>
                  </a:outerShdw>
                </a:effectLst>
              </a:rPr>
              <a:t>Protocolo SIP </a:t>
            </a:r>
            <a:r>
              <a:rPr lang="en-US" sz="2600" i="1"/>
              <a:t>(Session Initiation Protocol)</a:t>
            </a:r>
          </a:p>
        </p:txBody>
      </p:sp>
      <p:sp>
        <p:nvSpPr>
          <p:cNvPr id="1405955" name="Rectangle 3"/>
          <p:cNvSpPr>
            <a:spLocks noGrp="1" noChangeArrowheads="1"/>
          </p:cNvSpPr>
          <p:nvPr>
            <p:ph type="body" idx="1"/>
          </p:nvPr>
        </p:nvSpPr>
        <p:spPr bwMode="auto">
          <a:xfrm>
            <a:off x="234950" y="1565275"/>
            <a:ext cx="8701088" cy="4467225"/>
          </a:xfrm>
          <a:prstGeom prst="rect">
            <a:avLst/>
          </a:prstGeom>
          <a:solidFill>
            <a:srgbClr val="C0C0C0"/>
          </a:solidFill>
          <a:ln w="76200">
            <a:solidFill>
              <a:schemeClr val="tx1"/>
            </a:solidFill>
            <a:miter lim="800000"/>
            <a:headEnd/>
            <a:tailEnd/>
          </a:ln>
        </p:spPr>
        <p:txBody>
          <a:bodyPr/>
          <a:lstStyle/>
          <a:p>
            <a:r>
              <a:rPr lang="en-US" i="1"/>
              <a:t>Aplicaci</a:t>
            </a:r>
            <a:r>
              <a:rPr lang="en-US" i="1">
                <a:cs typeface="Arial" charset="0"/>
              </a:rPr>
              <a:t>ó</a:t>
            </a:r>
            <a:r>
              <a:rPr lang="en-US" i="1"/>
              <a:t>n inmediata de la VoIP.</a:t>
            </a:r>
          </a:p>
          <a:p>
            <a:r>
              <a:rPr lang="en-US" i="1"/>
              <a:t>Organizaciones internacionales estandarizan su funcionamiento.</a:t>
            </a:r>
          </a:p>
          <a:p>
            <a:r>
              <a:rPr lang="en-US" i="1"/>
              <a:t>Principal Ventaja </a:t>
            </a:r>
            <a:r>
              <a:rPr lang="en-US" i="1">
                <a:sym typeface="Wingdings 3" pitchFamily="18" charset="2"/>
              </a:rPr>
              <a:t> R</a:t>
            </a:r>
            <a:r>
              <a:rPr lang="en-US" i="1"/>
              <a:t>educci</a:t>
            </a:r>
            <a:r>
              <a:rPr lang="en-US" i="1">
                <a:cs typeface="Arial" charset="0"/>
              </a:rPr>
              <a:t>ó</a:t>
            </a:r>
            <a:r>
              <a:rPr lang="en-US" i="1"/>
              <a:t>n de costos operacionales y de implementaci</a:t>
            </a:r>
            <a:r>
              <a:rPr lang="en-US" i="1">
                <a:cs typeface="Arial" charset="0"/>
              </a:rPr>
              <a:t>ó</a:t>
            </a:r>
            <a:r>
              <a:rPr lang="en-US" i="1"/>
              <a:t>n </a:t>
            </a:r>
          </a:p>
          <a:p>
            <a:r>
              <a:rPr lang="en-US" i="1"/>
              <a:t>Servicios:</a:t>
            </a:r>
          </a:p>
          <a:p>
            <a:pPr lvl="1"/>
            <a:r>
              <a:rPr lang="es-AR" i="1"/>
              <a:t>Llamada en espera (on-hold)</a:t>
            </a:r>
          </a:p>
          <a:p>
            <a:pPr lvl="1"/>
            <a:r>
              <a:rPr lang="es-AR" i="1"/>
              <a:t>Desvío de llamadas (ocupado, no contesta, incondicional)</a:t>
            </a:r>
          </a:p>
          <a:p>
            <a:pPr lvl="1"/>
            <a:r>
              <a:rPr lang="es-AR" i="1"/>
              <a:t>Conferencias de voz y video</a:t>
            </a:r>
          </a:p>
          <a:p>
            <a:pPr lvl="1"/>
            <a:r>
              <a:rPr lang="es-AR" i="1"/>
              <a:t>Transferencia de llamadas</a:t>
            </a:r>
          </a:p>
          <a:p>
            <a:pPr lvl="1"/>
            <a:r>
              <a:rPr lang="es-AR" i="1"/>
              <a:t>Traducción de Número de Origen y Destino</a:t>
            </a:r>
            <a:endParaRPr lang="en-US" i="1"/>
          </a:p>
          <a:p>
            <a:pPr lvl="1"/>
            <a:endParaRPr lang="en-US" i="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ChangeArrowheads="1"/>
          </p:cNvSpPr>
          <p:nvPr>
            <p:ph type="title"/>
          </p:nvPr>
        </p:nvSpPr>
        <p:spPr bwMode="auto">
          <a:xfrm>
            <a:off x="0" y="552450"/>
            <a:ext cx="9144000" cy="806450"/>
          </a:xfrm>
          <a:prstGeom prst="rect">
            <a:avLst/>
          </a:prstGeom>
          <a:solidFill>
            <a:srgbClr val="FFFFFF"/>
          </a:solidFill>
          <a:ln>
            <a:solidFill>
              <a:srgbClr val="000000"/>
            </a:solidFill>
            <a:miter lim="800000"/>
            <a:headEnd/>
            <a:tailEnd/>
          </a:ln>
        </p:spPr>
        <p:txBody>
          <a:bodyPr/>
          <a:lstStyle/>
          <a:p>
            <a:pPr algn="ctr"/>
            <a:r>
              <a:rPr lang="en-US" sz="2600" i="1"/>
              <a:t>Protocolo SIP (Session Initiation Protocol)</a:t>
            </a:r>
          </a:p>
        </p:txBody>
      </p:sp>
      <p:sp>
        <p:nvSpPr>
          <p:cNvPr id="1412099" name="Rectangle 3"/>
          <p:cNvSpPr>
            <a:spLocks noGrp="1" noChangeArrowheads="1"/>
          </p:cNvSpPr>
          <p:nvPr>
            <p:ph type="body" idx="1"/>
          </p:nvPr>
        </p:nvSpPr>
        <p:spPr bwMode="gray">
          <a:xfrm>
            <a:off x="366713" y="1638300"/>
            <a:ext cx="8410575" cy="4467225"/>
          </a:xfrm>
          <a:prstGeom prst="rect">
            <a:avLst/>
          </a:prstGeom>
          <a:solidFill>
            <a:srgbClr val="C0C0C0"/>
          </a:solidFill>
          <a:ln w="76200" cap="flat" algn="ctr">
            <a:solidFill>
              <a:schemeClr val="tx1"/>
            </a:solidFill>
            <a:miter lim="800000"/>
            <a:headEnd/>
            <a:tailEnd/>
          </a:ln>
        </p:spPr>
        <p:txBody>
          <a:bodyPr lIns="0" tIns="0" rIns="0" bIns="0"/>
          <a:lstStyle/>
          <a:p>
            <a:r>
              <a:rPr lang="es-AR" sz="2800" i="1"/>
              <a:t>Aprobado por la IETF</a:t>
            </a:r>
          </a:p>
          <a:p>
            <a:r>
              <a:rPr lang="es-AR" sz="2800" i="1"/>
              <a:t>Noviembre 2000, aceptado como protocolo de se</a:t>
            </a:r>
            <a:r>
              <a:rPr lang="en-US" sz="2800" i="1">
                <a:cs typeface="Arial" charset="0"/>
              </a:rPr>
              <a:t>ñalización</a:t>
            </a:r>
            <a:r>
              <a:rPr lang="es-AR" sz="2800" i="1"/>
              <a:t> para 3GPP.</a:t>
            </a:r>
          </a:p>
          <a:p>
            <a:r>
              <a:rPr lang="es-AR" sz="2800" i="1"/>
              <a:t>Modelo cliente-servidor</a:t>
            </a:r>
          </a:p>
          <a:p>
            <a:r>
              <a:rPr lang="es-AR" sz="2800" i="1"/>
              <a:t>Hace uso del protocolo SDP para la descripci</a:t>
            </a:r>
            <a:r>
              <a:rPr lang="en-US" sz="2800" i="1">
                <a:cs typeface="Arial" charset="0"/>
              </a:rPr>
              <a:t>ó</a:t>
            </a:r>
            <a:r>
              <a:rPr lang="es-AR" sz="2800" i="1"/>
              <a:t>n de las capacidades multimedia de sus agentes.</a:t>
            </a:r>
          </a:p>
          <a:p>
            <a:r>
              <a:rPr lang="es-AR" sz="2800" i="1"/>
              <a:t>Objetivo: establecer sesiones multimedia entre 2 agentes de red.</a:t>
            </a:r>
          </a:p>
          <a:p>
            <a:endParaRPr lang="en-US" sz="2800" i="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title"/>
          </p:nvPr>
        </p:nvSpPr>
        <p:spPr bwMode="auto">
          <a:xfrm>
            <a:off x="0" y="552450"/>
            <a:ext cx="9144000" cy="806450"/>
          </a:xfrm>
          <a:prstGeom prst="rect">
            <a:avLst/>
          </a:prstGeom>
          <a:solidFill>
            <a:srgbClr val="FFFFFF"/>
          </a:solidFill>
          <a:ln>
            <a:solidFill>
              <a:srgbClr val="000000"/>
            </a:solidFill>
            <a:miter lim="800000"/>
            <a:headEnd/>
            <a:tailEnd/>
          </a:ln>
        </p:spPr>
        <p:txBody>
          <a:bodyPr/>
          <a:lstStyle/>
          <a:p>
            <a:pPr algn="ctr"/>
            <a:r>
              <a:rPr lang="es-ES" sz="3400" i="1"/>
              <a:t>Porque SIP?</a:t>
            </a:r>
          </a:p>
        </p:txBody>
      </p:sp>
      <p:sp>
        <p:nvSpPr>
          <p:cNvPr id="1447939" name="Rectangle 3"/>
          <p:cNvSpPr>
            <a:spLocks noGrp="1" noChangeArrowheads="1"/>
          </p:cNvSpPr>
          <p:nvPr>
            <p:ph type="body" idx="1"/>
          </p:nvPr>
        </p:nvSpPr>
        <p:spPr bwMode="gray">
          <a:xfrm>
            <a:off x="352425" y="1668463"/>
            <a:ext cx="8410575" cy="4467225"/>
          </a:xfrm>
          <a:prstGeom prst="rect">
            <a:avLst/>
          </a:prstGeom>
          <a:solidFill>
            <a:srgbClr val="C0C0C0"/>
          </a:solidFill>
          <a:ln w="76200" cap="flat" algn="ctr">
            <a:solidFill>
              <a:schemeClr val="tx1"/>
            </a:solidFill>
            <a:miter lim="800000"/>
            <a:headEnd/>
            <a:tailEnd/>
          </a:ln>
        </p:spPr>
        <p:txBody>
          <a:bodyPr lIns="0" tIns="0" rIns="0" bIns="0"/>
          <a:lstStyle/>
          <a:p>
            <a:r>
              <a:rPr lang="es-ES" sz="2800" i="1"/>
              <a:t>SIP está más integrado con las aplicaciones y servicios de Internet.</a:t>
            </a:r>
          </a:p>
          <a:p>
            <a:r>
              <a:rPr lang="es-ES" sz="2800" i="1"/>
              <a:t>Es más flexible a la hora de incorporar nuevas funcionalidades (servicios).</a:t>
            </a:r>
          </a:p>
          <a:p>
            <a:r>
              <a:rPr lang="es-ES" sz="2800" i="1"/>
              <a:t>Su implementación es más simple. </a:t>
            </a:r>
          </a:p>
          <a:p>
            <a:pPr lvl="1">
              <a:spcBef>
                <a:spcPct val="50000"/>
              </a:spcBef>
              <a:buFont typeface="Wingdings" pitchFamily="2" charset="2"/>
              <a:buChar char=""/>
            </a:pPr>
            <a:r>
              <a:rPr lang="es-ES" sz="2800" i="1"/>
              <a:t>(Ejemplo: para subredes con ip privada y firewall)</a:t>
            </a:r>
          </a:p>
          <a:p>
            <a:r>
              <a:rPr lang="es-ES" sz="2800" i="1"/>
              <a:t>La sintaxis es similar a HTTP.</a:t>
            </a:r>
          </a:p>
          <a:p>
            <a:r>
              <a:rPr lang="es-ES" sz="2800" i="1"/>
              <a:t>Es mas fácil de leer el call flow de la llamada.</a:t>
            </a:r>
          </a:p>
          <a:p>
            <a:endParaRPr lang="es-ES" sz="2800" i="1"/>
          </a:p>
          <a:p>
            <a:endParaRPr lang="es-ES" sz="2800" i="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bwMode="auto">
          <a:xfrm>
            <a:off x="0" y="552450"/>
            <a:ext cx="9144000" cy="806450"/>
          </a:xfrm>
          <a:prstGeom prst="rect">
            <a:avLst/>
          </a:prstGeom>
          <a:solidFill>
            <a:srgbClr val="FFFFFF"/>
          </a:solidFill>
          <a:ln>
            <a:solidFill>
              <a:srgbClr val="000000"/>
            </a:solidFill>
            <a:miter lim="800000"/>
            <a:headEnd/>
            <a:tailEnd/>
          </a:ln>
        </p:spPr>
        <p:txBody>
          <a:bodyPr/>
          <a:lstStyle/>
          <a:p>
            <a:pPr algn="ctr"/>
            <a:r>
              <a:rPr lang="en-US" sz="3400" i="1"/>
              <a:t>Elementos de Red</a:t>
            </a:r>
            <a:endParaRPr lang="es-ES" sz="3400" i="1"/>
          </a:p>
        </p:txBody>
      </p:sp>
      <p:sp>
        <p:nvSpPr>
          <p:cNvPr id="1451011" name="Rectangle 3"/>
          <p:cNvSpPr>
            <a:spLocks noGrp="1" noChangeArrowheads="1"/>
          </p:cNvSpPr>
          <p:nvPr>
            <p:ph type="body" idx="1"/>
          </p:nvPr>
        </p:nvSpPr>
        <p:spPr bwMode="gray">
          <a:xfrm>
            <a:off x="366713" y="1639888"/>
            <a:ext cx="8410575" cy="4959350"/>
          </a:xfrm>
          <a:prstGeom prst="rect">
            <a:avLst/>
          </a:prstGeom>
          <a:solidFill>
            <a:srgbClr val="C0C0C0"/>
          </a:solidFill>
          <a:ln w="76200" cap="flat" algn="ctr">
            <a:solidFill>
              <a:schemeClr val="tx1"/>
            </a:solidFill>
            <a:miter lim="800000"/>
            <a:headEnd/>
            <a:tailEnd/>
          </a:ln>
        </p:spPr>
        <p:txBody>
          <a:bodyPr lIns="0" tIns="0" rIns="0" bIns="0"/>
          <a:lstStyle/>
          <a:p>
            <a:r>
              <a:rPr lang="en-US" sz="2800" i="1"/>
              <a:t>Agentes de Usuario</a:t>
            </a:r>
          </a:p>
          <a:p>
            <a:pPr lvl="1">
              <a:spcBef>
                <a:spcPct val="50000"/>
              </a:spcBef>
              <a:buFont typeface="Wingdings" pitchFamily="2" charset="2"/>
              <a:buChar char=""/>
            </a:pPr>
            <a:r>
              <a:rPr lang="es-ES" sz="2800" i="1"/>
              <a:t>Clientes (User Agent Client, UAC): generador de solicitudes SIP.</a:t>
            </a:r>
          </a:p>
          <a:p>
            <a:pPr lvl="1">
              <a:spcBef>
                <a:spcPct val="50000"/>
              </a:spcBef>
              <a:buFont typeface="Wingdings" pitchFamily="2" charset="2"/>
              <a:buChar char=""/>
            </a:pPr>
            <a:r>
              <a:rPr lang="es-ES" sz="2800" i="1"/>
              <a:t>Servidores (User Agent Server, UAS): encargado de responder las solicitudes SIP.</a:t>
            </a:r>
            <a:endParaRPr lang="en-US" sz="2800" i="1"/>
          </a:p>
          <a:p>
            <a:r>
              <a:rPr lang="en-US" sz="2800" i="1"/>
              <a:t>Servidores de Red:</a:t>
            </a:r>
          </a:p>
          <a:p>
            <a:pPr lvl="1">
              <a:spcBef>
                <a:spcPct val="50000"/>
              </a:spcBef>
              <a:buFont typeface="Wingdings" pitchFamily="2" charset="2"/>
              <a:buChar char=""/>
            </a:pPr>
            <a:r>
              <a:rPr lang="en-US" sz="2800" i="1"/>
              <a:t>Servidor de Redirección (Redirect Server)</a:t>
            </a:r>
          </a:p>
          <a:p>
            <a:pPr lvl="1">
              <a:spcBef>
                <a:spcPct val="50000"/>
              </a:spcBef>
              <a:buFont typeface="Wingdings" pitchFamily="2" charset="2"/>
              <a:buChar char=""/>
            </a:pPr>
            <a:r>
              <a:rPr lang="en-US" sz="2800" i="1"/>
              <a:t>Servidor Proxy (Proxy Server)</a:t>
            </a:r>
          </a:p>
          <a:p>
            <a:pPr lvl="1">
              <a:spcBef>
                <a:spcPct val="50000"/>
              </a:spcBef>
              <a:buFont typeface="Wingdings" pitchFamily="2" charset="2"/>
              <a:buChar char=""/>
            </a:pPr>
            <a:r>
              <a:rPr lang="en-US" sz="2800" i="1"/>
              <a:t>Servidor de Registro (Register Server)</a:t>
            </a:r>
            <a:endParaRPr lang="es-ES" sz="2800" i="1"/>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bwMode="auto">
          <a:xfrm>
            <a:off x="0" y="552450"/>
            <a:ext cx="9144000" cy="806450"/>
          </a:xfrm>
          <a:prstGeom prst="rect">
            <a:avLst/>
          </a:prstGeom>
          <a:solidFill>
            <a:srgbClr val="FFFFFF"/>
          </a:solidFill>
          <a:ln>
            <a:solidFill>
              <a:srgbClr val="000000"/>
            </a:solidFill>
            <a:miter lim="800000"/>
            <a:headEnd/>
            <a:tailEnd/>
          </a:ln>
        </p:spPr>
        <p:txBody>
          <a:bodyPr/>
          <a:lstStyle/>
          <a:p>
            <a:pPr algn="ctr"/>
            <a:r>
              <a:rPr lang="en-US" sz="3400" i="1"/>
              <a:t>Registrar Server o Location Server</a:t>
            </a:r>
            <a:endParaRPr lang="es-ES" sz="3400" i="1"/>
          </a:p>
        </p:txBody>
      </p:sp>
      <p:sp>
        <p:nvSpPr>
          <p:cNvPr id="1455107" name="Rectangle 3"/>
          <p:cNvSpPr>
            <a:spLocks noGrp="1" noChangeArrowheads="1"/>
          </p:cNvSpPr>
          <p:nvPr>
            <p:ph type="body" idx="1"/>
          </p:nvPr>
        </p:nvSpPr>
        <p:spPr bwMode="gray">
          <a:xfrm>
            <a:off x="366713" y="1624013"/>
            <a:ext cx="8410575" cy="2081212"/>
          </a:xfrm>
          <a:prstGeom prst="rect">
            <a:avLst/>
          </a:prstGeom>
          <a:solidFill>
            <a:srgbClr val="C0C0C0"/>
          </a:solidFill>
          <a:ln w="76200" cap="flat" algn="ctr">
            <a:solidFill>
              <a:schemeClr val="tx1"/>
            </a:solidFill>
            <a:miter lim="800000"/>
            <a:headEnd/>
            <a:tailEnd/>
          </a:ln>
        </p:spPr>
        <p:txBody>
          <a:bodyPr lIns="0" tIns="0" rIns="0" bIns="0"/>
          <a:lstStyle/>
          <a:p>
            <a:r>
              <a:rPr lang="es-ES" sz="3200" i="1"/>
              <a:t>Registran las direcciones SIP (SIP – URL) y sus direcciones IP asociadas, es decir, garantizan el “mapping” entre direcciones SIP y direcciones IP.</a:t>
            </a:r>
          </a:p>
        </p:txBody>
      </p:sp>
      <p:sp>
        <p:nvSpPr>
          <p:cNvPr id="1455108" name="Cloud"/>
          <p:cNvSpPr>
            <a:spLocks noChangeAspect="1" noEditPoints="1" noChangeArrowheads="1"/>
          </p:cNvSpPr>
          <p:nvPr/>
        </p:nvSpPr>
        <p:spPr bwMode="auto">
          <a:xfrm>
            <a:off x="1593850" y="4603750"/>
            <a:ext cx="5507038"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s-ES"/>
          </a:p>
        </p:txBody>
      </p:sp>
      <p:sp>
        <p:nvSpPr>
          <p:cNvPr id="1455109" name="Rectangle 5"/>
          <p:cNvSpPr>
            <a:spLocks noChangeArrowheads="1"/>
          </p:cNvSpPr>
          <p:nvPr/>
        </p:nvSpPr>
        <p:spPr bwMode="auto">
          <a:xfrm>
            <a:off x="3727450" y="5594350"/>
            <a:ext cx="1600200" cy="457200"/>
          </a:xfrm>
          <a:prstGeom prst="rect">
            <a:avLst/>
          </a:prstGeom>
          <a:noFill/>
          <a:ln w="9525">
            <a:noFill/>
            <a:miter lim="800000"/>
            <a:headEnd/>
            <a:tailEnd/>
          </a:ln>
          <a:effectLst/>
        </p:spPr>
        <p:txBody>
          <a:bodyPr/>
          <a:lstStyle/>
          <a:p>
            <a:pPr algn="ctr">
              <a:spcBef>
                <a:spcPct val="20000"/>
              </a:spcBef>
              <a:buClr>
                <a:srgbClr val="FF6309"/>
              </a:buClr>
            </a:pPr>
            <a:r>
              <a:rPr lang="en-US" sz="2400" b="0">
                <a:solidFill>
                  <a:srgbClr val="000000"/>
                </a:solidFill>
              </a:rPr>
              <a:t>Internet</a:t>
            </a:r>
            <a:endParaRPr lang="es-ES" sz="2400" b="0">
              <a:solidFill>
                <a:srgbClr val="000000"/>
              </a:solidFill>
            </a:endParaRPr>
          </a:p>
        </p:txBody>
      </p:sp>
      <p:pic>
        <p:nvPicPr>
          <p:cNvPr id="1455110" name="Picture 6" descr="MCj01974380000[1]"/>
          <p:cNvPicPr>
            <a:picLocks noChangeAspect="1" noChangeArrowheads="1"/>
          </p:cNvPicPr>
          <p:nvPr/>
        </p:nvPicPr>
        <p:blipFill>
          <a:blip r:embed="rId3" cstate="print"/>
          <a:srcRect/>
          <a:stretch>
            <a:fillRect/>
          </a:stretch>
        </p:blipFill>
        <p:spPr bwMode="auto">
          <a:xfrm>
            <a:off x="4337050" y="4070350"/>
            <a:ext cx="674688" cy="952500"/>
          </a:xfrm>
          <a:prstGeom prst="rect">
            <a:avLst/>
          </a:prstGeom>
          <a:noFill/>
        </p:spPr>
      </p:pic>
      <p:sp>
        <p:nvSpPr>
          <p:cNvPr id="1455111" name="Rectangle 7"/>
          <p:cNvSpPr>
            <a:spLocks noChangeArrowheads="1"/>
          </p:cNvSpPr>
          <p:nvPr/>
        </p:nvSpPr>
        <p:spPr bwMode="auto">
          <a:xfrm>
            <a:off x="3295650" y="3765550"/>
            <a:ext cx="2847975" cy="457200"/>
          </a:xfrm>
          <a:prstGeom prst="rect">
            <a:avLst/>
          </a:prstGeom>
          <a:noFill/>
          <a:ln w="9525">
            <a:noFill/>
            <a:miter lim="800000"/>
            <a:headEnd/>
            <a:tailEnd/>
          </a:ln>
          <a:effectLst/>
        </p:spPr>
        <p:txBody>
          <a:bodyPr/>
          <a:lstStyle/>
          <a:p>
            <a:pPr algn="ctr">
              <a:spcBef>
                <a:spcPct val="20000"/>
              </a:spcBef>
              <a:buClr>
                <a:srgbClr val="FF6309"/>
              </a:buClr>
            </a:pPr>
            <a:r>
              <a:rPr lang="en-US">
                <a:solidFill>
                  <a:srgbClr val="000000"/>
                </a:solidFill>
              </a:rPr>
              <a:t>Registrar Server</a:t>
            </a:r>
            <a:endParaRPr lang="es-ES">
              <a:solidFill>
                <a:srgbClr val="000000"/>
              </a:solidFill>
            </a:endParaRPr>
          </a:p>
        </p:txBody>
      </p:sp>
      <p:sp>
        <p:nvSpPr>
          <p:cNvPr id="1455112" name="Rectangle 8"/>
          <p:cNvSpPr>
            <a:spLocks noChangeArrowheads="1"/>
          </p:cNvSpPr>
          <p:nvPr/>
        </p:nvSpPr>
        <p:spPr bwMode="auto">
          <a:xfrm>
            <a:off x="1136650" y="5670550"/>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A</a:t>
            </a:r>
            <a:endParaRPr lang="es-ES" sz="1200">
              <a:solidFill>
                <a:srgbClr val="000000"/>
              </a:solidFill>
            </a:endParaRPr>
          </a:p>
        </p:txBody>
      </p:sp>
      <p:pic>
        <p:nvPicPr>
          <p:cNvPr id="1455113" name="Picture 9"/>
          <p:cNvPicPr>
            <a:picLocks noChangeArrowheads="1"/>
          </p:cNvPicPr>
          <p:nvPr/>
        </p:nvPicPr>
        <p:blipFill>
          <a:blip r:embed="rId4" cstate="print"/>
          <a:srcRect/>
          <a:stretch>
            <a:fillRect/>
          </a:stretch>
        </p:blipFill>
        <p:spPr bwMode="auto">
          <a:xfrm>
            <a:off x="1289050" y="5137150"/>
            <a:ext cx="727075" cy="527050"/>
          </a:xfrm>
          <a:prstGeom prst="rect">
            <a:avLst/>
          </a:prstGeom>
          <a:noFill/>
          <a:ln w="9525">
            <a:noFill/>
            <a:miter lim="800000"/>
            <a:headEnd/>
            <a:tailEnd/>
          </a:ln>
          <a:effectLst/>
        </p:spPr>
      </p:pic>
      <p:sp>
        <p:nvSpPr>
          <p:cNvPr id="1455114" name="Line 10"/>
          <p:cNvSpPr>
            <a:spLocks noChangeShapeType="1"/>
          </p:cNvSpPr>
          <p:nvPr/>
        </p:nvSpPr>
        <p:spPr bwMode="auto">
          <a:xfrm flipV="1">
            <a:off x="2127250" y="4679950"/>
            <a:ext cx="1981200" cy="457200"/>
          </a:xfrm>
          <a:prstGeom prst="line">
            <a:avLst/>
          </a:prstGeom>
          <a:noFill/>
          <a:ln w="28575">
            <a:solidFill>
              <a:schemeClr val="tx1"/>
            </a:solidFill>
            <a:round/>
            <a:headEnd/>
            <a:tailEnd type="triangle" w="med" len="med"/>
          </a:ln>
          <a:effectLst/>
        </p:spPr>
        <p:txBody>
          <a:bodyPr/>
          <a:lstStyle/>
          <a:p>
            <a:endParaRPr lang="es-ES"/>
          </a:p>
        </p:txBody>
      </p:sp>
      <p:sp>
        <p:nvSpPr>
          <p:cNvPr id="1455115" name="Rectangle 11"/>
          <p:cNvSpPr>
            <a:spLocks noChangeArrowheads="1"/>
          </p:cNvSpPr>
          <p:nvPr/>
        </p:nvSpPr>
        <p:spPr bwMode="auto">
          <a:xfrm rot="-705377">
            <a:off x="2584450" y="4603750"/>
            <a:ext cx="11430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Register</a:t>
            </a:r>
            <a:endParaRPr lang="es-ES" sz="1200">
              <a:solidFill>
                <a:srgbClr val="000000"/>
              </a:solidFill>
            </a:endParaRPr>
          </a:p>
        </p:txBody>
      </p:sp>
      <p:sp>
        <p:nvSpPr>
          <p:cNvPr id="1455116" name="Line 12"/>
          <p:cNvSpPr>
            <a:spLocks noChangeShapeType="1"/>
          </p:cNvSpPr>
          <p:nvPr/>
        </p:nvSpPr>
        <p:spPr bwMode="auto">
          <a:xfrm flipH="1">
            <a:off x="2127250" y="4832350"/>
            <a:ext cx="2057400" cy="457200"/>
          </a:xfrm>
          <a:prstGeom prst="line">
            <a:avLst/>
          </a:prstGeom>
          <a:noFill/>
          <a:ln w="28575">
            <a:solidFill>
              <a:schemeClr val="tx1"/>
            </a:solidFill>
            <a:round/>
            <a:headEnd/>
            <a:tailEnd type="triangle" w="med" len="med"/>
          </a:ln>
          <a:effectLst/>
        </p:spPr>
        <p:txBody>
          <a:bodyPr/>
          <a:lstStyle/>
          <a:p>
            <a:endParaRPr lang="es-ES"/>
          </a:p>
        </p:txBody>
      </p:sp>
      <p:sp>
        <p:nvSpPr>
          <p:cNvPr id="1455117" name="Rectangle 13"/>
          <p:cNvSpPr>
            <a:spLocks noChangeArrowheads="1"/>
          </p:cNvSpPr>
          <p:nvPr/>
        </p:nvSpPr>
        <p:spPr bwMode="auto">
          <a:xfrm rot="-873460">
            <a:off x="2882900" y="4984750"/>
            <a:ext cx="9906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200 OK</a:t>
            </a:r>
            <a:endParaRPr lang="es-ES" sz="1200">
              <a:solidFill>
                <a:srgbClr val="000000"/>
              </a:solidFill>
            </a:endParaRPr>
          </a:p>
        </p:txBody>
      </p:sp>
      <p:sp>
        <p:nvSpPr>
          <p:cNvPr id="1455118" name="Rectangle 14"/>
          <p:cNvSpPr>
            <a:spLocks noChangeArrowheads="1"/>
          </p:cNvSpPr>
          <p:nvPr/>
        </p:nvSpPr>
        <p:spPr bwMode="auto">
          <a:xfrm>
            <a:off x="6775450" y="5746750"/>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B</a:t>
            </a:r>
            <a:endParaRPr lang="es-ES" sz="1200">
              <a:solidFill>
                <a:srgbClr val="000000"/>
              </a:solidFill>
            </a:endParaRPr>
          </a:p>
        </p:txBody>
      </p:sp>
      <p:pic>
        <p:nvPicPr>
          <p:cNvPr id="1455119" name="Picture 15"/>
          <p:cNvPicPr>
            <a:picLocks noChangeArrowheads="1"/>
          </p:cNvPicPr>
          <p:nvPr/>
        </p:nvPicPr>
        <p:blipFill>
          <a:blip r:embed="rId4" cstate="print"/>
          <a:srcRect/>
          <a:stretch>
            <a:fillRect/>
          </a:stretch>
        </p:blipFill>
        <p:spPr bwMode="auto">
          <a:xfrm>
            <a:off x="6851650" y="5213350"/>
            <a:ext cx="727075" cy="527050"/>
          </a:xfrm>
          <a:prstGeom prst="rect">
            <a:avLst/>
          </a:prstGeom>
          <a:noFill/>
          <a:ln w="9525">
            <a:noFill/>
            <a:miter lim="800000"/>
            <a:headEnd/>
            <a:tailEnd/>
          </a:ln>
          <a:effectLst/>
        </p:spPr>
      </p:pic>
      <p:sp>
        <p:nvSpPr>
          <p:cNvPr id="1455120" name="Line 16"/>
          <p:cNvSpPr>
            <a:spLocks noChangeShapeType="1"/>
          </p:cNvSpPr>
          <p:nvPr/>
        </p:nvSpPr>
        <p:spPr bwMode="auto">
          <a:xfrm flipH="1" flipV="1">
            <a:off x="5022850" y="4832350"/>
            <a:ext cx="1981200" cy="457200"/>
          </a:xfrm>
          <a:prstGeom prst="line">
            <a:avLst/>
          </a:prstGeom>
          <a:noFill/>
          <a:ln w="28575">
            <a:solidFill>
              <a:schemeClr val="tx1"/>
            </a:solidFill>
            <a:round/>
            <a:headEnd/>
            <a:tailEnd type="triangle" w="med" len="med"/>
          </a:ln>
          <a:effectLst/>
        </p:spPr>
        <p:txBody>
          <a:bodyPr/>
          <a:lstStyle/>
          <a:p>
            <a:endParaRPr lang="es-ES"/>
          </a:p>
        </p:txBody>
      </p:sp>
      <p:sp>
        <p:nvSpPr>
          <p:cNvPr id="1455121" name="Rectangle 17"/>
          <p:cNvSpPr>
            <a:spLocks noChangeArrowheads="1"/>
          </p:cNvSpPr>
          <p:nvPr/>
        </p:nvSpPr>
        <p:spPr bwMode="auto">
          <a:xfrm rot="771133">
            <a:off x="5480050" y="4679950"/>
            <a:ext cx="11430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Register</a:t>
            </a:r>
            <a:endParaRPr lang="es-ES" sz="1200">
              <a:solidFill>
                <a:srgbClr val="000000"/>
              </a:solidFill>
            </a:endParaRPr>
          </a:p>
        </p:txBody>
      </p:sp>
      <p:sp>
        <p:nvSpPr>
          <p:cNvPr id="1455122" name="Line 18"/>
          <p:cNvSpPr>
            <a:spLocks noChangeShapeType="1"/>
          </p:cNvSpPr>
          <p:nvPr/>
        </p:nvSpPr>
        <p:spPr bwMode="auto">
          <a:xfrm>
            <a:off x="5022850" y="4984750"/>
            <a:ext cx="1981200" cy="457200"/>
          </a:xfrm>
          <a:prstGeom prst="line">
            <a:avLst/>
          </a:prstGeom>
          <a:noFill/>
          <a:ln w="28575">
            <a:solidFill>
              <a:schemeClr val="tx1"/>
            </a:solidFill>
            <a:round/>
            <a:headEnd/>
            <a:tailEnd type="triangle" w="med" len="med"/>
          </a:ln>
          <a:effectLst/>
        </p:spPr>
        <p:txBody>
          <a:bodyPr/>
          <a:lstStyle/>
          <a:p>
            <a:endParaRPr lang="es-ES"/>
          </a:p>
        </p:txBody>
      </p:sp>
      <p:sp>
        <p:nvSpPr>
          <p:cNvPr id="1455123" name="Rectangle 19"/>
          <p:cNvSpPr>
            <a:spLocks noChangeArrowheads="1"/>
          </p:cNvSpPr>
          <p:nvPr/>
        </p:nvSpPr>
        <p:spPr bwMode="auto">
          <a:xfrm rot="690560">
            <a:off x="4870450" y="5213350"/>
            <a:ext cx="21336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401 Unauthorized</a:t>
            </a:r>
            <a:endParaRPr lang="es-ES" sz="120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ChangeArrowheads="1"/>
          </p:cNvSpPr>
          <p:nvPr>
            <p:ph type="title"/>
          </p:nvPr>
        </p:nvSpPr>
        <p:spPr bwMode="gray">
          <a:xfrm>
            <a:off x="0" y="552450"/>
            <a:ext cx="9144000" cy="806450"/>
          </a:xfrm>
          <a:prstGeom prst="rect">
            <a:avLst/>
          </a:prstGeom>
          <a:solidFill>
            <a:srgbClr val="EAEAEA"/>
          </a:solidFill>
          <a:ln cap="flat" algn="ctr">
            <a:miter lim="800000"/>
            <a:headEnd/>
            <a:tailEnd/>
          </a:ln>
        </p:spPr>
        <p:txBody>
          <a:bodyPr lIns="228600" tIns="0" rIns="0" bIns="0" anchor="ctr"/>
          <a:lstStyle/>
          <a:p>
            <a:pPr algn="ctr"/>
            <a:r>
              <a:rPr lang="en-US" sz="3000" i="1"/>
              <a:t>Redirect Server</a:t>
            </a:r>
            <a:endParaRPr lang="es-ES" sz="3000" i="1"/>
          </a:p>
        </p:txBody>
      </p:sp>
      <p:sp>
        <p:nvSpPr>
          <p:cNvPr id="1457155" name="Rectangle 3"/>
          <p:cNvSpPr>
            <a:spLocks noGrp="1" noChangeArrowheads="1"/>
          </p:cNvSpPr>
          <p:nvPr>
            <p:ph type="body" idx="1"/>
          </p:nvPr>
        </p:nvSpPr>
        <p:spPr bwMode="gray">
          <a:xfrm>
            <a:off x="366713" y="1465263"/>
            <a:ext cx="8410575" cy="1398587"/>
          </a:xfrm>
          <a:prstGeom prst="rect">
            <a:avLst/>
          </a:prstGeom>
          <a:solidFill>
            <a:srgbClr val="C0C0C0"/>
          </a:solidFill>
          <a:ln w="76200" cap="flat" algn="ctr">
            <a:solidFill>
              <a:schemeClr val="tx1"/>
            </a:solidFill>
            <a:miter lim="800000"/>
            <a:headEnd/>
            <a:tailEnd/>
          </a:ln>
        </p:spPr>
        <p:txBody>
          <a:bodyPr lIns="0" tIns="0" rIns="0" bIns="0"/>
          <a:lstStyle/>
          <a:p>
            <a:r>
              <a:rPr lang="en-US" sz="2800" i="1"/>
              <a:t>Procesan solicitudes SIP (Invite) y retorman la dirección IP del Corresponsal al que corresponde la URI( Uniform Resource Identifiers).</a:t>
            </a:r>
            <a:endParaRPr lang="es-ES" sz="2800" i="1"/>
          </a:p>
        </p:txBody>
      </p:sp>
      <p:sp>
        <p:nvSpPr>
          <p:cNvPr id="1457156" name="Cloud"/>
          <p:cNvSpPr>
            <a:spLocks noChangeAspect="1" noEditPoints="1" noChangeArrowheads="1"/>
          </p:cNvSpPr>
          <p:nvPr/>
        </p:nvSpPr>
        <p:spPr bwMode="auto">
          <a:xfrm>
            <a:off x="1752600" y="4038600"/>
            <a:ext cx="5507038"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s-ES"/>
          </a:p>
        </p:txBody>
      </p:sp>
      <p:sp>
        <p:nvSpPr>
          <p:cNvPr id="1457157" name="Rectangle 5"/>
          <p:cNvSpPr>
            <a:spLocks noChangeArrowheads="1"/>
          </p:cNvSpPr>
          <p:nvPr/>
        </p:nvSpPr>
        <p:spPr bwMode="auto">
          <a:xfrm>
            <a:off x="4191000" y="5181600"/>
            <a:ext cx="1600200" cy="457200"/>
          </a:xfrm>
          <a:prstGeom prst="rect">
            <a:avLst/>
          </a:prstGeom>
          <a:noFill/>
          <a:ln w="9525">
            <a:noFill/>
            <a:miter lim="800000"/>
            <a:headEnd/>
            <a:tailEnd/>
          </a:ln>
          <a:effectLst/>
        </p:spPr>
        <p:txBody>
          <a:bodyPr/>
          <a:lstStyle/>
          <a:p>
            <a:pPr algn="ctr">
              <a:spcBef>
                <a:spcPct val="20000"/>
              </a:spcBef>
              <a:buClr>
                <a:srgbClr val="FF6309"/>
              </a:buClr>
            </a:pPr>
            <a:r>
              <a:rPr lang="en-US" sz="2400" b="0">
                <a:solidFill>
                  <a:srgbClr val="000000"/>
                </a:solidFill>
              </a:rPr>
              <a:t>Internet</a:t>
            </a:r>
            <a:endParaRPr lang="es-ES" sz="2400" b="0">
              <a:solidFill>
                <a:srgbClr val="000000"/>
              </a:solidFill>
            </a:endParaRPr>
          </a:p>
        </p:txBody>
      </p:sp>
      <p:pic>
        <p:nvPicPr>
          <p:cNvPr id="1457158" name="Picture 6" descr="MCj01974380000[1]"/>
          <p:cNvPicPr>
            <a:picLocks noChangeAspect="1" noChangeArrowheads="1"/>
          </p:cNvPicPr>
          <p:nvPr/>
        </p:nvPicPr>
        <p:blipFill>
          <a:blip r:embed="rId3" cstate="print"/>
          <a:srcRect/>
          <a:stretch>
            <a:fillRect/>
          </a:stretch>
        </p:blipFill>
        <p:spPr bwMode="auto">
          <a:xfrm>
            <a:off x="4495800" y="3505200"/>
            <a:ext cx="674688" cy="952500"/>
          </a:xfrm>
          <a:prstGeom prst="rect">
            <a:avLst/>
          </a:prstGeom>
          <a:noFill/>
        </p:spPr>
      </p:pic>
      <p:sp>
        <p:nvSpPr>
          <p:cNvPr id="1457159" name="Rectangle 7"/>
          <p:cNvSpPr>
            <a:spLocks noChangeArrowheads="1"/>
          </p:cNvSpPr>
          <p:nvPr/>
        </p:nvSpPr>
        <p:spPr bwMode="auto">
          <a:xfrm>
            <a:off x="3486150" y="3127375"/>
            <a:ext cx="2638425" cy="385763"/>
          </a:xfrm>
          <a:prstGeom prst="rect">
            <a:avLst/>
          </a:prstGeom>
          <a:noFill/>
          <a:ln w="9525">
            <a:noFill/>
            <a:miter lim="800000"/>
            <a:headEnd/>
            <a:tailEnd/>
          </a:ln>
          <a:effectLst/>
        </p:spPr>
        <p:txBody>
          <a:bodyPr/>
          <a:lstStyle/>
          <a:p>
            <a:pPr algn="ctr">
              <a:spcBef>
                <a:spcPct val="20000"/>
              </a:spcBef>
              <a:buClr>
                <a:srgbClr val="FF6309"/>
              </a:buClr>
            </a:pPr>
            <a:r>
              <a:rPr lang="en-US" i="1">
                <a:solidFill>
                  <a:srgbClr val="000000"/>
                </a:solidFill>
              </a:rPr>
              <a:t>Redirect Server</a:t>
            </a:r>
            <a:endParaRPr lang="es-ES" i="1">
              <a:solidFill>
                <a:srgbClr val="000000"/>
              </a:solidFill>
            </a:endParaRPr>
          </a:p>
        </p:txBody>
      </p:sp>
      <p:pic>
        <p:nvPicPr>
          <p:cNvPr id="1457160" name="Picture 8"/>
          <p:cNvPicPr>
            <a:picLocks noChangeArrowheads="1"/>
          </p:cNvPicPr>
          <p:nvPr/>
        </p:nvPicPr>
        <p:blipFill>
          <a:blip r:embed="rId4" cstate="print"/>
          <a:srcRect/>
          <a:stretch>
            <a:fillRect/>
          </a:stretch>
        </p:blipFill>
        <p:spPr bwMode="auto">
          <a:xfrm>
            <a:off x="7086600" y="4572000"/>
            <a:ext cx="727075" cy="527050"/>
          </a:xfrm>
          <a:prstGeom prst="rect">
            <a:avLst/>
          </a:prstGeom>
          <a:noFill/>
          <a:ln w="9525">
            <a:noFill/>
            <a:miter lim="800000"/>
            <a:headEnd/>
            <a:tailEnd/>
          </a:ln>
          <a:effectLst/>
        </p:spPr>
      </p:pic>
      <p:sp>
        <p:nvSpPr>
          <p:cNvPr id="1457161" name="Rectangle 9"/>
          <p:cNvSpPr>
            <a:spLocks noChangeArrowheads="1"/>
          </p:cNvSpPr>
          <p:nvPr/>
        </p:nvSpPr>
        <p:spPr bwMode="auto">
          <a:xfrm>
            <a:off x="7086600" y="4267200"/>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Destino</a:t>
            </a:r>
            <a:endParaRPr lang="es-ES" sz="1200">
              <a:solidFill>
                <a:srgbClr val="000000"/>
              </a:solidFill>
            </a:endParaRPr>
          </a:p>
        </p:txBody>
      </p:sp>
      <p:sp>
        <p:nvSpPr>
          <p:cNvPr id="1457162" name="Rectangle 10"/>
          <p:cNvSpPr>
            <a:spLocks noChangeArrowheads="1"/>
          </p:cNvSpPr>
          <p:nvPr/>
        </p:nvSpPr>
        <p:spPr bwMode="auto">
          <a:xfrm>
            <a:off x="1143000" y="5105400"/>
            <a:ext cx="1201738"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Origen</a:t>
            </a:r>
            <a:endParaRPr lang="es-ES" sz="1200">
              <a:solidFill>
                <a:srgbClr val="000000"/>
              </a:solidFill>
            </a:endParaRPr>
          </a:p>
        </p:txBody>
      </p:sp>
      <p:pic>
        <p:nvPicPr>
          <p:cNvPr id="1457163" name="Picture 11"/>
          <p:cNvPicPr>
            <a:picLocks noChangeArrowheads="1"/>
          </p:cNvPicPr>
          <p:nvPr/>
        </p:nvPicPr>
        <p:blipFill>
          <a:blip r:embed="rId4" cstate="print"/>
          <a:srcRect/>
          <a:stretch>
            <a:fillRect/>
          </a:stretch>
        </p:blipFill>
        <p:spPr bwMode="auto">
          <a:xfrm>
            <a:off x="1447800" y="4572000"/>
            <a:ext cx="727075" cy="527050"/>
          </a:xfrm>
          <a:prstGeom prst="rect">
            <a:avLst/>
          </a:prstGeom>
          <a:noFill/>
          <a:ln w="9525">
            <a:noFill/>
            <a:miter lim="800000"/>
            <a:headEnd/>
            <a:tailEnd/>
          </a:ln>
          <a:effectLst/>
        </p:spPr>
      </p:pic>
      <p:sp>
        <p:nvSpPr>
          <p:cNvPr id="1457164" name="Line 12"/>
          <p:cNvSpPr>
            <a:spLocks noChangeShapeType="1"/>
          </p:cNvSpPr>
          <p:nvPr/>
        </p:nvSpPr>
        <p:spPr bwMode="auto">
          <a:xfrm flipV="1">
            <a:off x="2286000" y="4114800"/>
            <a:ext cx="1981200" cy="457200"/>
          </a:xfrm>
          <a:prstGeom prst="line">
            <a:avLst/>
          </a:prstGeom>
          <a:noFill/>
          <a:ln w="28575">
            <a:solidFill>
              <a:schemeClr val="tx1"/>
            </a:solidFill>
            <a:round/>
            <a:headEnd/>
            <a:tailEnd type="triangle" w="med" len="med"/>
          </a:ln>
          <a:effectLst/>
        </p:spPr>
        <p:txBody>
          <a:bodyPr/>
          <a:lstStyle/>
          <a:p>
            <a:endParaRPr lang="es-ES"/>
          </a:p>
        </p:txBody>
      </p:sp>
      <p:sp>
        <p:nvSpPr>
          <p:cNvPr id="1457165" name="Rectangle 13"/>
          <p:cNvSpPr>
            <a:spLocks noChangeArrowheads="1"/>
          </p:cNvSpPr>
          <p:nvPr/>
        </p:nvSpPr>
        <p:spPr bwMode="auto">
          <a:xfrm rot="-372198">
            <a:off x="2819400" y="4038600"/>
            <a:ext cx="9144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Invite</a:t>
            </a:r>
            <a:endParaRPr lang="es-ES" sz="1200">
              <a:solidFill>
                <a:srgbClr val="000000"/>
              </a:solidFill>
            </a:endParaRPr>
          </a:p>
        </p:txBody>
      </p:sp>
      <p:sp>
        <p:nvSpPr>
          <p:cNvPr id="1457166" name="Line 14"/>
          <p:cNvSpPr>
            <a:spLocks noChangeShapeType="1"/>
          </p:cNvSpPr>
          <p:nvPr/>
        </p:nvSpPr>
        <p:spPr bwMode="auto">
          <a:xfrm flipH="1">
            <a:off x="2286000" y="4267200"/>
            <a:ext cx="2057400" cy="457200"/>
          </a:xfrm>
          <a:prstGeom prst="line">
            <a:avLst/>
          </a:prstGeom>
          <a:noFill/>
          <a:ln w="28575">
            <a:solidFill>
              <a:schemeClr val="tx1"/>
            </a:solidFill>
            <a:round/>
            <a:headEnd/>
            <a:tailEnd type="triangle" w="med" len="med"/>
          </a:ln>
          <a:effectLst/>
        </p:spPr>
        <p:txBody>
          <a:bodyPr/>
          <a:lstStyle/>
          <a:p>
            <a:endParaRPr lang="es-ES"/>
          </a:p>
        </p:txBody>
      </p:sp>
      <p:sp>
        <p:nvSpPr>
          <p:cNvPr id="1457167" name="Rectangle 15"/>
          <p:cNvSpPr>
            <a:spLocks noChangeArrowheads="1"/>
          </p:cNvSpPr>
          <p:nvPr/>
        </p:nvSpPr>
        <p:spPr bwMode="auto">
          <a:xfrm rot="-372198">
            <a:off x="3048000" y="4430713"/>
            <a:ext cx="685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3xx</a:t>
            </a:r>
            <a:endParaRPr lang="es-ES" sz="1200">
              <a:solidFill>
                <a:srgbClr val="000000"/>
              </a:solidFill>
            </a:endParaRPr>
          </a:p>
        </p:txBody>
      </p:sp>
      <p:sp>
        <p:nvSpPr>
          <p:cNvPr id="1457168" name="Line 16"/>
          <p:cNvSpPr>
            <a:spLocks noChangeShapeType="1"/>
          </p:cNvSpPr>
          <p:nvPr/>
        </p:nvSpPr>
        <p:spPr bwMode="auto">
          <a:xfrm flipV="1">
            <a:off x="2286000" y="4953000"/>
            <a:ext cx="4724400" cy="0"/>
          </a:xfrm>
          <a:prstGeom prst="line">
            <a:avLst/>
          </a:prstGeom>
          <a:noFill/>
          <a:ln w="28575">
            <a:solidFill>
              <a:schemeClr val="tx1"/>
            </a:solidFill>
            <a:round/>
            <a:headEnd/>
            <a:tailEnd type="triangle" w="med" len="med"/>
          </a:ln>
          <a:effectLst/>
        </p:spPr>
        <p:txBody>
          <a:bodyPr/>
          <a:lstStyle/>
          <a:p>
            <a:endParaRPr lang="es-ES"/>
          </a:p>
        </p:txBody>
      </p:sp>
      <p:sp>
        <p:nvSpPr>
          <p:cNvPr id="1457169" name="Rectangle 17"/>
          <p:cNvSpPr>
            <a:spLocks noChangeArrowheads="1"/>
          </p:cNvSpPr>
          <p:nvPr/>
        </p:nvSpPr>
        <p:spPr bwMode="auto">
          <a:xfrm>
            <a:off x="3886200" y="4648200"/>
            <a:ext cx="1371600" cy="3048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Invite / SDP</a:t>
            </a:r>
            <a:endParaRPr lang="es-ES" sz="120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250" name="Rectangle 2"/>
          <p:cNvSpPr>
            <a:spLocks noGrp="1" noChangeArrowheads="1"/>
          </p:cNvSpPr>
          <p:nvPr>
            <p:ph type="title"/>
          </p:nvPr>
        </p:nvSpPr>
        <p:spPr bwMode="gray">
          <a:xfrm>
            <a:off x="0" y="552450"/>
            <a:ext cx="9144000" cy="806450"/>
          </a:xfrm>
          <a:prstGeom prst="rect">
            <a:avLst/>
          </a:prstGeom>
          <a:solidFill>
            <a:srgbClr val="EAEAEA"/>
          </a:solidFill>
          <a:ln cap="flat" algn="ctr">
            <a:miter lim="800000"/>
            <a:headEnd/>
            <a:tailEnd/>
          </a:ln>
        </p:spPr>
        <p:txBody>
          <a:bodyPr lIns="228600" tIns="0" rIns="0" bIns="0" anchor="ctr"/>
          <a:lstStyle/>
          <a:p>
            <a:pPr algn="ctr"/>
            <a:r>
              <a:rPr lang="en-US" sz="3000" i="1"/>
              <a:t>Proxy Server</a:t>
            </a:r>
            <a:endParaRPr lang="es-ES" sz="3000" i="1"/>
          </a:p>
        </p:txBody>
      </p:sp>
      <p:sp>
        <p:nvSpPr>
          <p:cNvPr id="1461251" name="Rectangle 3"/>
          <p:cNvSpPr>
            <a:spLocks noGrp="1" noChangeArrowheads="1"/>
          </p:cNvSpPr>
          <p:nvPr>
            <p:ph type="body" idx="1"/>
          </p:nvPr>
        </p:nvSpPr>
        <p:spPr bwMode="gray">
          <a:xfrm>
            <a:off x="457200" y="1524000"/>
            <a:ext cx="8229600" cy="1828800"/>
          </a:xfrm>
          <a:prstGeom prst="rect">
            <a:avLst/>
          </a:prstGeom>
          <a:solidFill>
            <a:srgbClr val="C0C0C0"/>
          </a:solidFill>
          <a:ln w="76200" cap="flat" algn="ctr">
            <a:solidFill>
              <a:schemeClr val="tx1"/>
            </a:solidFill>
            <a:miter lim="800000"/>
            <a:headEnd/>
            <a:tailEnd/>
          </a:ln>
        </p:spPr>
        <p:txBody>
          <a:bodyPr lIns="0" tIns="0" rIns="0" bIns="0"/>
          <a:lstStyle/>
          <a:p>
            <a:r>
              <a:rPr lang="en-US" i="1"/>
              <a:t>Re-envia paquetes modificando o no los datos del mismo</a:t>
            </a:r>
          </a:p>
          <a:p>
            <a:r>
              <a:rPr lang="es-ES" i="1"/>
              <a:t>Desarrollan el “routing” de los mensajes de solicitudes y respuestas SIP. </a:t>
            </a:r>
          </a:p>
          <a:p>
            <a:r>
              <a:rPr lang="es-ES" i="1"/>
              <a:t>Trabajan en estado “statefull” o “stateless”. </a:t>
            </a:r>
          </a:p>
        </p:txBody>
      </p:sp>
      <p:sp>
        <p:nvSpPr>
          <p:cNvPr id="1461252" name="Cloud"/>
          <p:cNvSpPr>
            <a:spLocks noChangeAspect="1" noEditPoints="1" noChangeArrowheads="1"/>
          </p:cNvSpPr>
          <p:nvPr/>
        </p:nvSpPr>
        <p:spPr bwMode="auto">
          <a:xfrm>
            <a:off x="1752600" y="4257675"/>
            <a:ext cx="5507038"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s-ES"/>
          </a:p>
        </p:txBody>
      </p:sp>
      <p:sp>
        <p:nvSpPr>
          <p:cNvPr id="1461253" name="Rectangle 5"/>
          <p:cNvSpPr>
            <a:spLocks noChangeArrowheads="1"/>
          </p:cNvSpPr>
          <p:nvPr/>
        </p:nvSpPr>
        <p:spPr bwMode="auto">
          <a:xfrm>
            <a:off x="4191000" y="5400675"/>
            <a:ext cx="1600200" cy="457200"/>
          </a:xfrm>
          <a:prstGeom prst="rect">
            <a:avLst/>
          </a:prstGeom>
          <a:noFill/>
          <a:ln w="9525">
            <a:noFill/>
            <a:miter lim="800000"/>
            <a:headEnd/>
            <a:tailEnd/>
          </a:ln>
          <a:effectLst/>
        </p:spPr>
        <p:txBody>
          <a:bodyPr/>
          <a:lstStyle/>
          <a:p>
            <a:pPr algn="ctr">
              <a:spcBef>
                <a:spcPct val="20000"/>
              </a:spcBef>
              <a:buClr>
                <a:srgbClr val="FF6309"/>
              </a:buClr>
            </a:pPr>
            <a:r>
              <a:rPr lang="en-US" sz="2400" b="0">
                <a:solidFill>
                  <a:srgbClr val="000000"/>
                </a:solidFill>
              </a:rPr>
              <a:t>Internet</a:t>
            </a:r>
            <a:endParaRPr lang="es-ES" sz="2400" b="0">
              <a:solidFill>
                <a:srgbClr val="000000"/>
              </a:solidFill>
            </a:endParaRPr>
          </a:p>
        </p:txBody>
      </p:sp>
      <p:pic>
        <p:nvPicPr>
          <p:cNvPr id="1461254" name="Picture 6" descr="MCj01974380000[1]"/>
          <p:cNvPicPr>
            <a:picLocks noChangeAspect="1" noChangeArrowheads="1"/>
          </p:cNvPicPr>
          <p:nvPr/>
        </p:nvPicPr>
        <p:blipFill>
          <a:blip r:embed="rId3" cstate="print"/>
          <a:srcRect/>
          <a:stretch>
            <a:fillRect/>
          </a:stretch>
        </p:blipFill>
        <p:spPr bwMode="auto">
          <a:xfrm>
            <a:off x="4495800" y="3724275"/>
            <a:ext cx="674688" cy="952500"/>
          </a:xfrm>
          <a:prstGeom prst="rect">
            <a:avLst/>
          </a:prstGeom>
          <a:noFill/>
        </p:spPr>
      </p:pic>
      <p:sp>
        <p:nvSpPr>
          <p:cNvPr id="1461255" name="Rectangle 7"/>
          <p:cNvSpPr>
            <a:spLocks noChangeArrowheads="1"/>
          </p:cNvSpPr>
          <p:nvPr/>
        </p:nvSpPr>
        <p:spPr bwMode="auto">
          <a:xfrm>
            <a:off x="4038600" y="3419475"/>
            <a:ext cx="17526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Proxy Server</a:t>
            </a:r>
            <a:endParaRPr lang="es-ES" sz="1200">
              <a:solidFill>
                <a:srgbClr val="000000"/>
              </a:solidFill>
            </a:endParaRPr>
          </a:p>
        </p:txBody>
      </p:sp>
      <p:pic>
        <p:nvPicPr>
          <p:cNvPr id="1461256" name="Picture 8"/>
          <p:cNvPicPr>
            <a:picLocks noChangeArrowheads="1"/>
          </p:cNvPicPr>
          <p:nvPr/>
        </p:nvPicPr>
        <p:blipFill>
          <a:blip r:embed="rId4" cstate="print"/>
          <a:srcRect/>
          <a:stretch>
            <a:fillRect/>
          </a:stretch>
        </p:blipFill>
        <p:spPr bwMode="auto">
          <a:xfrm>
            <a:off x="7086600" y="4791075"/>
            <a:ext cx="727075" cy="527050"/>
          </a:xfrm>
          <a:prstGeom prst="rect">
            <a:avLst/>
          </a:prstGeom>
          <a:noFill/>
          <a:ln w="9525">
            <a:noFill/>
            <a:miter lim="800000"/>
            <a:headEnd/>
            <a:tailEnd/>
          </a:ln>
          <a:effectLst/>
        </p:spPr>
      </p:pic>
      <p:sp>
        <p:nvSpPr>
          <p:cNvPr id="1461257" name="Rectangle 9"/>
          <p:cNvSpPr>
            <a:spLocks noChangeArrowheads="1"/>
          </p:cNvSpPr>
          <p:nvPr/>
        </p:nvSpPr>
        <p:spPr bwMode="auto">
          <a:xfrm>
            <a:off x="7086600" y="4486275"/>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Destino</a:t>
            </a:r>
            <a:endParaRPr lang="es-ES" sz="1200">
              <a:solidFill>
                <a:srgbClr val="000000"/>
              </a:solidFill>
            </a:endParaRPr>
          </a:p>
        </p:txBody>
      </p:sp>
      <p:sp>
        <p:nvSpPr>
          <p:cNvPr id="1461258" name="Rectangle 10"/>
          <p:cNvSpPr>
            <a:spLocks noChangeArrowheads="1"/>
          </p:cNvSpPr>
          <p:nvPr/>
        </p:nvSpPr>
        <p:spPr bwMode="auto">
          <a:xfrm>
            <a:off x="1143000" y="5324475"/>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Origen</a:t>
            </a:r>
            <a:endParaRPr lang="es-ES" sz="1200">
              <a:solidFill>
                <a:srgbClr val="000000"/>
              </a:solidFill>
            </a:endParaRPr>
          </a:p>
        </p:txBody>
      </p:sp>
      <p:pic>
        <p:nvPicPr>
          <p:cNvPr id="1461259" name="Picture 11"/>
          <p:cNvPicPr>
            <a:picLocks noChangeArrowheads="1"/>
          </p:cNvPicPr>
          <p:nvPr/>
        </p:nvPicPr>
        <p:blipFill>
          <a:blip r:embed="rId4" cstate="print"/>
          <a:srcRect/>
          <a:stretch>
            <a:fillRect/>
          </a:stretch>
        </p:blipFill>
        <p:spPr bwMode="auto">
          <a:xfrm>
            <a:off x="1447800" y="4791075"/>
            <a:ext cx="727075" cy="527050"/>
          </a:xfrm>
          <a:prstGeom prst="rect">
            <a:avLst/>
          </a:prstGeom>
          <a:noFill/>
          <a:ln w="9525">
            <a:noFill/>
            <a:miter lim="800000"/>
            <a:headEnd/>
            <a:tailEnd/>
          </a:ln>
          <a:effectLst/>
        </p:spPr>
      </p:pic>
      <p:sp>
        <p:nvSpPr>
          <p:cNvPr id="1461260" name="Line 12"/>
          <p:cNvSpPr>
            <a:spLocks noChangeShapeType="1"/>
          </p:cNvSpPr>
          <p:nvPr/>
        </p:nvSpPr>
        <p:spPr bwMode="auto">
          <a:xfrm flipV="1">
            <a:off x="2286000" y="4333875"/>
            <a:ext cx="1981200" cy="457200"/>
          </a:xfrm>
          <a:prstGeom prst="line">
            <a:avLst/>
          </a:prstGeom>
          <a:noFill/>
          <a:ln w="28575">
            <a:solidFill>
              <a:schemeClr val="tx1"/>
            </a:solidFill>
            <a:round/>
            <a:headEnd/>
            <a:tailEnd type="triangle" w="med" len="med"/>
          </a:ln>
          <a:effectLst/>
        </p:spPr>
        <p:txBody>
          <a:bodyPr/>
          <a:lstStyle/>
          <a:p>
            <a:endParaRPr lang="es-ES"/>
          </a:p>
        </p:txBody>
      </p:sp>
      <p:sp>
        <p:nvSpPr>
          <p:cNvPr id="1461261" name="Rectangle 13"/>
          <p:cNvSpPr>
            <a:spLocks noChangeArrowheads="1"/>
          </p:cNvSpPr>
          <p:nvPr/>
        </p:nvSpPr>
        <p:spPr bwMode="auto">
          <a:xfrm rot="-705377">
            <a:off x="2743200" y="4237038"/>
            <a:ext cx="12954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Invite /SDP</a:t>
            </a:r>
            <a:endParaRPr lang="es-ES" sz="1200">
              <a:solidFill>
                <a:srgbClr val="000000"/>
              </a:solidFill>
            </a:endParaRPr>
          </a:p>
        </p:txBody>
      </p:sp>
      <p:sp>
        <p:nvSpPr>
          <p:cNvPr id="1461262" name="Line 14"/>
          <p:cNvSpPr>
            <a:spLocks noChangeShapeType="1"/>
          </p:cNvSpPr>
          <p:nvPr/>
        </p:nvSpPr>
        <p:spPr bwMode="auto">
          <a:xfrm>
            <a:off x="5257800" y="4343400"/>
            <a:ext cx="1752600" cy="828675"/>
          </a:xfrm>
          <a:prstGeom prst="line">
            <a:avLst/>
          </a:prstGeom>
          <a:noFill/>
          <a:ln w="28575">
            <a:solidFill>
              <a:schemeClr val="tx1"/>
            </a:solidFill>
            <a:round/>
            <a:headEnd/>
            <a:tailEnd type="triangle" w="med" len="med"/>
          </a:ln>
          <a:effectLst/>
        </p:spPr>
        <p:txBody>
          <a:bodyPr/>
          <a:lstStyle/>
          <a:p>
            <a:endParaRPr lang="es-ES"/>
          </a:p>
        </p:txBody>
      </p:sp>
      <p:sp>
        <p:nvSpPr>
          <p:cNvPr id="1461263" name="Rectangle 15"/>
          <p:cNvSpPr>
            <a:spLocks noChangeArrowheads="1"/>
          </p:cNvSpPr>
          <p:nvPr/>
        </p:nvSpPr>
        <p:spPr bwMode="auto">
          <a:xfrm rot="1513970">
            <a:off x="5486400" y="4419600"/>
            <a:ext cx="1371600" cy="3048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Invite / SDP</a:t>
            </a:r>
            <a:endParaRPr lang="es-ES" sz="1200">
              <a:solidFill>
                <a:srgbClr val="000000"/>
              </a:solidFill>
            </a:endParaRPr>
          </a:p>
        </p:txBody>
      </p:sp>
      <p:sp>
        <p:nvSpPr>
          <p:cNvPr id="1461264" name="Line 16"/>
          <p:cNvSpPr>
            <a:spLocks noChangeShapeType="1"/>
          </p:cNvSpPr>
          <p:nvPr/>
        </p:nvSpPr>
        <p:spPr bwMode="auto">
          <a:xfrm flipH="1">
            <a:off x="2286000" y="5257800"/>
            <a:ext cx="4572000" cy="0"/>
          </a:xfrm>
          <a:prstGeom prst="line">
            <a:avLst/>
          </a:prstGeom>
          <a:noFill/>
          <a:ln w="57150">
            <a:solidFill>
              <a:schemeClr val="tx1"/>
            </a:solidFill>
            <a:round/>
            <a:headEnd type="oval" w="med" len="med"/>
            <a:tailEnd type="oval" w="med" len="med"/>
          </a:ln>
          <a:effectLst/>
        </p:spPr>
        <p:txBody>
          <a:bodyPr/>
          <a:lstStyle/>
          <a:p>
            <a:endParaRPr lang="es-ES"/>
          </a:p>
        </p:txBody>
      </p:sp>
      <p:sp>
        <p:nvSpPr>
          <p:cNvPr id="1461265" name="Rectangle 17"/>
          <p:cNvSpPr>
            <a:spLocks noChangeArrowheads="1"/>
          </p:cNvSpPr>
          <p:nvPr/>
        </p:nvSpPr>
        <p:spPr bwMode="auto">
          <a:xfrm>
            <a:off x="3810000" y="4876800"/>
            <a:ext cx="21336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RTP (no proxeado)</a:t>
            </a:r>
            <a:endParaRPr lang="es-ES" sz="1200">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5346" name="Picture 2"/>
          <p:cNvPicPr>
            <a:picLocks noChangeArrowheads="1"/>
          </p:cNvPicPr>
          <p:nvPr/>
        </p:nvPicPr>
        <p:blipFill>
          <a:blip r:embed="rId3" cstate="print"/>
          <a:srcRect/>
          <a:stretch>
            <a:fillRect/>
          </a:stretch>
        </p:blipFill>
        <p:spPr bwMode="auto">
          <a:xfrm>
            <a:off x="279400" y="1371600"/>
            <a:ext cx="8255000" cy="4767263"/>
          </a:xfrm>
          <a:prstGeom prst="rect">
            <a:avLst/>
          </a:prstGeom>
          <a:noFill/>
          <a:ln w="9525">
            <a:noFill/>
            <a:miter lim="800000"/>
            <a:headEnd/>
            <a:tailEnd/>
          </a:ln>
          <a:effectLst/>
        </p:spPr>
      </p:pic>
      <p:sp>
        <p:nvSpPr>
          <p:cNvPr id="1465347" name="Rectangle 3"/>
          <p:cNvSpPr>
            <a:spLocks noChangeArrowheads="1"/>
          </p:cNvSpPr>
          <p:nvPr/>
        </p:nvSpPr>
        <p:spPr bwMode="auto">
          <a:xfrm>
            <a:off x="3440113" y="1473200"/>
            <a:ext cx="1822450" cy="366713"/>
          </a:xfrm>
          <a:prstGeom prst="rect">
            <a:avLst/>
          </a:prstGeom>
          <a:noFill/>
          <a:ln w="9525">
            <a:noFill/>
            <a:miter lim="800000"/>
            <a:headEnd/>
            <a:tailEnd/>
          </a:ln>
          <a:effectLst/>
        </p:spPr>
        <p:txBody>
          <a:bodyPr wrap="none" lIns="92836" tIns="46418" rIns="92836" bIns="46418">
            <a:spAutoFit/>
          </a:bodyPr>
          <a:lstStyle/>
          <a:p>
            <a:pPr algn="ctr" defTabSz="915988" eaLnBrk="0" hangingPunct="0"/>
            <a:r>
              <a:rPr lang="en-US"/>
              <a:t>Proxy Server A</a:t>
            </a:r>
          </a:p>
        </p:txBody>
      </p:sp>
      <p:pic>
        <p:nvPicPr>
          <p:cNvPr id="1465348" name="Picture 4"/>
          <p:cNvPicPr>
            <a:picLocks noChangeArrowheads="1"/>
          </p:cNvPicPr>
          <p:nvPr/>
        </p:nvPicPr>
        <p:blipFill>
          <a:blip r:embed="rId4" cstate="print"/>
          <a:srcRect/>
          <a:stretch>
            <a:fillRect/>
          </a:stretch>
        </p:blipFill>
        <p:spPr bwMode="auto">
          <a:xfrm>
            <a:off x="3886200" y="1828800"/>
            <a:ext cx="928688" cy="603250"/>
          </a:xfrm>
          <a:prstGeom prst="rect">
            <a:avLst/>
          </a:prstGeom>
          <a:noFill/>
          <a:ln w="9525">
            <a:noFill/>
            <a:miter lim="800000"/>
            <a:headEnd/>
            <a:tailEnd/>
          </a:ln>
          <a:effectLst/>
        </p:spPr>
      </p:pic>
      <p:sp>
        <p:nvSpPr>
          <p:cNvPr id="1465349" name="Text Box 5"/>
          <p:cNvSpPr txBox="1">
            <a:spLocks noChangeArrowheads="1"/>
          </p:cNvSpPr>
          <p:nvPr/>
        </p:nvSpPr>
        <p:spPr bwMode="auto">
          <a:xfrm>
            <a:off x="3657600" y="3621088"/>
            <a:ext cx="1936750" cy="493712"/>
          </a:xfrm>
          <a:prstGeom prst="rect">
            <a:avLst/>
          </a:prstGeom>
          <a:noFill/>
          <a:ln w="9525">
            <a:noFill/>
            <a:miter lim="800000"/>
            <a:headEnd/>
            <a:tailEnd/>
          </a:ln>
          <a:effectLst/>
        </p:spPr>
        <p:txBody>
          <a:bodyPr wrap="none" lIns="82124" tIns="41061" rIns="82124" bIns="41061">
            <a:spAutoFit/>
          </a:bodyPr>
          <a:lstStyle/>
          <a:p>
            <a:pPr algn="ctr" defTabSz="1028700" eaLnBrk="0" hangingPunct="0"/>
            <a:r>
              <a:rPr lang="en-US" sz="2700"/>
              <a:t>IP Network</a:t>
            </a:r>
            <a:endParaRPr lang="en-US" sz="1300"/>
          </a:p>
        </p:txBody>
      </p:sp>
      <p:sp>
        <p:nvSpPr>
          <p:cNvPr id="1465350" name="Line 6"/>
          <p:cNvSpPr>
            <a:spLocks noChangeShapeType="1"/>
          </p:cNvSpPr>
          <p:nvPr/>
        </p:nvSpPr>
        <p:spPr bwMode="auto">
          <a:xfrm flipV="1">
            <a:off x="1143000" y="5297488"/>
            <a:ext cx="381000" cy="381000"/>
          </a:xfrm>
          <a:prstGeom prst="line">
            <a:avLst/>
          </a:prstGeom>
          <a:noFill/>
          <a:ln w="50800">
            <a:solidFill>
              <a:schemeClr val="tx1"/>
            </a:solidFill>
            <a:round/>
            <a:headEnd/>
            <a:tailEnd type="triangle" w="med" len="med"/>
          </a:ln>
          <a:effectLst/>
        </p:spPr>
        <p:txBody>
          <a:bodyPr wrap="none" lIns="73025" tIns="36512" rIns="73025" bIns="36512" anchor="ctr"/>
          <a:lstStyle/>
          <a:p>
            <a:endParaRPr lang="es-ES"/>
          </a:p>
        </p:txBody>
      </p:sp>
      <p:sp>
        <p:nvSpPr>
          <p:cNvPr id="1465351" name="Line 7"/>
          <p:cNvSpPr>
            <a:spLocks noChangeShapeType="1"/>
          </p:cNvSpPr>
          <p:nvPr/>
        </p:nvSpPr>
        <p:spPr bwMode="auto">
          <a:xfrm>
            <a:off x="7543800" y="5373688"/>
            <a:ext cx="381000" cy="381000"/>
          </a:xfrm>
          <a:prstGeom prst="line">
            <a:avLst/>
          </a:prstGeom>
          <a:noFill/>
          <a:ln w="50800">
            <a:solidFill>
              <a:schemeClr val="tx1"/>
            </a:solidFill>
            <a:round/>
            <a:headEnd/>
            <a:tailEnd type="triangle" w="med" len="med"/>
          </a:ln>
          <a:effectLst/>
        </p:spPr>
        <p:txBody>
          <a:bodyPr wrap="none" lIns="73025" tIns="36512" rIns="73025" bIns="36512" anchor="ctr"/>
          <a:lstStyle/>
          <a:p>
            <a:endParaRPr lang="es-ES"/>
          </a:p>
        </p:txBody>
      </p:sp>
      <p:sp>
        <p:nvSpPr>
          <p:cNvPr id="1465352" name="Text Box 8"/>
          <p:cNvSpPr txBox="1">
            <a:spLocks noChangeArrowheads="1"/>
          </p:cNvSpPr>
          <p:nvPr/>
        </p:nvSpPr>
        <p:spPr bwMode="auto">
          <a:xfrm>
            <a:off x="381000" y="5943600"/>
            <a:ext cx="719138" cy="212725"/>
          </a:xfrm>
          <a:prstGeom prst="rect">
            <a:avLst/>
          </a:prstGeom>
          <a:noFill/>
          <a:ln w="9525">
            <a:noFill/>
            <a:miter lim="800000"/>
            <a:headEnd/>
            <a:tailEnd/>
          </a:ln>
          <a:effectLst/>
        </p:spPr>
        <p:txBody>
          <a:bodyPr wrap="none" lIns="0" tIns="0" rIns="0" bIns="0" anchor="ctr" anchorCtr="1">
            <a:spAutoFit/>
          </a:bodyPr>
          <a:lstStyle/>
          <a:p>
            <a:pPr defTabSz="1028700" eaLnBrk="0" hangingPunct="0"/>
            <a:r>
              <a:rPr lang="en-US" sz="1400"/>
              <a:t>Phone A</a:t>
            </a:r>
          </a:p>
        </p:txBody>
      </p:sp>
      <p:sp>
        <p:nvSpPr>
          <p:cNvPr id="1465353" name="Text Box 9"/>
          <p:cNvSpPr txBox="1">
            <a:spLocks noChangeArrowheads="1"/>
          </p:cNvSpPr>
          <p:nvPr/>
        </p:nvSpPr>
        <p:spPr bwMode="auto">
          <a:xfrm>
            <a:off x="1484313" y="5365750"/>
            <a:ext cx="1109662" cy="295275"/>
          </a:xfrm>
          <a:prstGeom prst="rect">
            <a:avLst/>
          </a:prstGeom>
          <a:noFill/>
          <a:ln w="9525">
            <a:noFill/>
            <a:miter lim="800000"/>
            <a:headEnd/>
            <a:tailEnd/>
          </a:ln>
          <a:effectLst/>
        </p:spPr>
        <p:txBody>
          <a:bodyPr wrap="none" lIns="82124" tIns="41061" rIns="82124" bIns="41061">
            <a:spAutoFit/>
          </a:bodyPr>
          <a:lstStyle/>
          <a:p>
            <a:pPr defTabSz="1028700" eaLnBrk="0" hangingPunct="0"/>
            <a:r>
              <a:rPr lang="en-US" sz="1400"/>
              <a:t>Endpoint A</a:t>
            </a:r>
          </a:p>
        </p:txBody>
      </p:sp>
      <p:sp>
        <p:nvSpPr>
          <p:cNvPr id="1465354" name="Text Box 10"/>
          <p:cNvSpPr txBox="1">
            <a:spLocks noChangeArrowheads="1"/>
          </p:cNvSpPr>
          <p:nvPr/>
        </p:nvSpPr>
        <p:spPr bwMode="auto">
          <a:xfrm>
            <a:off x="6578600" y="5451475"/>
            <a:ext cx="1109663" cy="295275"/>
          </a:xfrm>
          <a:prstGeom prst="rect">
            <a:avLst/>
          </a:prstGeom>
          <a:noFill/>
          <a:ln w="9525">
            <a:noFill/>
            <a:miter lim="800000"/>
            <a:headEnd/>
            <a:tailEnd/>
          </a:ln>
          <a:effectLst/>
        </p:spPr>
        <p:txBody>
          <a:bodyPr wrap="none" lIns="82124" tIns="41061" rIns="82124" bIns="41061">
            <a:spAutoFit/>
          </a:bodyPr>
          <a:lstStyle/>
          <a:p>
            <a:pPr defTabSz="1028700" eaLnBrk="0" hangingPunct="0"/>
            <a:r>
              <a:rPr lang="en-US" sz="1400"/>
              <a:t>Endpoint B</a:t>
            </a:r>
          </a:p>
        </p:txBody>
      </p:sp>
      <p:sp>
        <p:nvSpPr>
          <p:cNvPr id="1465355" name="Line 11"/>
          <p:cNvSpPr>
            <a:spLocks noChangeShapeType="1"/>
          </p:cNvSpPr>
          <p:nvPr/>
        </p:nvSpPr>
        <p:spPr bwMode="auto">
          <a:xfrm flipV="1">
            <a:off x="2514600" y="4875213"/>
            <a:ext cx="4038600" cy="1587"/>
          </a:xfrm>
          <a:prstGeom prst="line">
            <a:avLst/>
          </a:prstGeom>
          <a:noFill/>
          <a:ln w="50800">
            <a:solidFill>
              <a:srgbClr val="00CC00"/>
            </a:solidFill>
            <a:round/>
            <a:headEnd type="triangle" w="med" len="med"/>
            <a:tailEnd type="triangle" w="med" len="med"/>
          </a:ln>
          <a:effectLst>
            <a:outerShdw dist="17961" dir="2700000" algn="ctr" rotWithShape="0">
              <a:schemeClr val="bg2"/>
            </a:outerShdw>
          </a:effectLst>
        </p:spPr>
        <p:txBody>
          <a:bodyPr wrap="none" anchor="ctr"/>
          <a:lstStyle/>
          <a:p>
            <a:endParaRPr lang="es-ES"/>
          </a:p>
        </p:txBody>
      </p:sp>
      <p:sp>
        <p:nvSpPr>
          <p:cNvPr id="1465356" name="Text Box 12"/>
          <p:cNvSpPr txBox="1">
            <a:spLocks noChangeArrowheads="1"/>
          </p:cNvSpPr>
          <p:nvPr/>
        </p:nvSpPr>
        <p:spPr bwMode="auto">
          <a:xfrm>
            <a:off x="4446588" y="4648200"/>
            <a:ext cx="355600" cy="212725"/>
          </a:xfrm>
          <a:prstGeom prst="rect">
            <a:avLst/>
          </a:prstGeom>
          <a:noFill/>
          <a:ln w="9525">
            <a:noFill/>
            <a:miter lim="800000"/>
            <a:headEnd/>
            <a:tailEnd/>
          </a:ln>
          <a:effectLst/>
        </p:spPr>
        <p:txBody>
          <a:bodyPr wrap="none" lIns="0" tIns="0" rIns="0" bIns="0" anchor="ctr" anchorCtr="1">
            <a:spAutoFit/>
          </a:bodyPr>
          <a:lstStyle/>
          <a:p>
            <a:pPr defTabSz="1028700" eaLnBrk="0" hangingPunct="0"/>
            <a:r>
              <a:rPr lang="en-US" sz="1400"/>
              <a:t>RTP</a:t>
            </a:r>
          </a:p>
        </p:txBody>
      </p:sp>
      <p:grpSp>
        <p:nvGrpSpPr>
          <p:cNvPr id="1465357" name="Group 13"/>
          <p:cNvGrpSpPr>
            <a:grpSpLocks/>
          </p:cNvGrpSpPr>
          <p:nvPr/>
        </p:nvGrpSpPr>
        <p:grpSpPr bwMode="auto">
          <a:xfrm>
            <a:off x="1676400" y="2286000"/>
            <a:ext cx="2590800" cy="2209800"/>
            <a:chOff x="1056" y="1440"/>
            <a:chExt cx="1632" cy="1392"/>
          </a:xfrm>
        </p:grpSpPr>
        <p:sp>
          <p:nvSpPr>
            <p:cNvPr id="1465358" name="Line 14"/>
            <p:cNvSpPr>
              <a:spLocks noChangeShapeType="1"/>
            </p:cNvSpPr>
            <p:nvPr/>
          </p:nvSpPr>
          <p:spPr bwMode="auto">
            <a:xfrm flipH="1">
              <a:off x="1296" y="1488"/>
              <a:ext cx="1200" cy="1296"/>
            </a:xfrm>
            <a:prstGeom prst="line">
              <a:avLst/>
            </a:prstGeom>
            <a:noFill/>
            <a:ln w="50800">
              <a:solidFill>
                <a:schemeClr val="accent2"/>
              </a:solidFill>
              <a:round/>
              <a:headEnd type="triangle" w="med" len="med"/>
              <a:tailEnd/>
            </a:ln>
            <a:effectLst>
              <a:outerShdw dist="17961" dir="2700000" algn="ctr" rotWithShape="0">
                <a:schemeClr val="bg2"/>
              </a:outerShdw>
            </a:effectLst>
          </p:spPr>
          <p:txBody>
            <a:bodyPr wrap="none" anchor="ctr"/>
            <a:lstStyle/>
            <a:p>
              <a:endParaRPr lang="es-ES"/>
            </a:p>
          </p:txBody>
        </p:sp>
        <p:sp>
          <p:nvSpPr>
            <p:cNvPr id="1465359" name="Line 15"/>
            <p:cNvSpPr>
              <a:spLocks noChangeShapeType="1"/>
            </p:cNvSpPr>
            <p:nvPr/>
          </p:nvSpPr>
          <p:spPr bwMode="auto">
            <a:xfrm flipV="1">
              <a:off x="1056" y="1440"/>
              <a:ext cx="1296" cy="1369"/>
            </a:xfrm>
            <a:prstGeom prst="line">
              <a:avLst/>
            </a:prstGeom>
            <a:noFill/>
            <a:ln w="50800">
              <a:solidFill>
                <a:schemeClr val="accent2"/>
              </a:solidFill>
              <a:round/>
              <a:headEnd type="triangle" w="med" len="med"/>
              <a:tailEnd type="triangle" w="med" len="med"/>
            </a:ln>
            <a:effectLst>
              <a:outerShdw dist="17961" dir="2700000" algn="ctr" rotWithShape="0">
                <a:schemeClr val="bg2"/>
              </a:outerShdw>
            </a:effectLst>
          </p:spPr>
          <p:txBody>
            <a:bodyPr wrap="none" anchor="ctr"/>
            <a:lstStyle/>
            <a:p>
              <a:endParaRPr lang="es-ES"/>
            </a:p>
          </p:txBody>
        </p:sp>
        <p:sp>
          <p:nvSpPr>
            <p:cNvPr id="1465360" name="Rectangle 16"/>
            <p:cNvSpPr>
              <a:spLocks noChangeArrowheads="1"/>
            </p:cNvSpPr>
            <p:nvPr/>
          </p:nvSpPr>
          <p:spPr bwMode="auto">
            <a:xfrm rot="-2637502">
              <a:off x="1516" y="1680"/>
              <a:ext cx="740" cy="154"/>
            </a:xfrm>
            <a:prstGeom prst="rect">
              <a:avLst/>
            </a:prstGeom>
            <a:noFill/>
            <a:ln w="9525">
              <a:noFill/>
              <a:miter lim="800000"/>
              <a:headEnd/>
              <a:tailEnd/>
            </a:ln>
            <a:effectLst/>
          </p:spPr>
          <p:txBody>
            <a:bodyPr wrap="none" lIns="0" tIns="0" rIns="0" bIns="0">
              <a:spAutoFit/>
            </a:bodyPr>
            <a:lstStyle/>
            <a:p>
              <a:pPr algn="r" defTabSz="915988" eaLnBrk="0" hangingPunct="0"/>
              <a:r>
                <a:rPr lang="en-US" sz="1600"/>
                <a:t>Register/OK</a:t>
              </a:r>
              <a:endParaRPr lang="en-US"/>
            </a:p>
          </p:txBody>
        </p:sp>
        <p:sp>
          <p:nvSpPr>
            <p:cNvPr id="1465361" name="Rectangle 17"/>
            <p:cNvSpPr>
              <a:spLocks noChangeArrowheads="1"/>
            </p:cNvSpPr>
            <p:nvPr/>
          </p:nvSpPr>
          <p:spPr bwMode="auto">
            <a:xfrm rot="-2982719">
              <a:off x="1867" y="1819"/>
              <a:ext cx="335" cy="154"/>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Invite</a:t>
              </a:r>
              <a:endParaRPr lang="en-US"/>
            </a:p>
          </p:txBody>
        </p:sp>
        <p:sp>
          <p:nvSpPr>
            <p:cNvPr id="1465362" name="Line 18"/>
            <p:cNvSpPr>
              <a:spLocks noChangeShapeType="1"/>
            </p:cNvSpPr>
            <p:nvPr/>
          </p:nvSpPr>
          <p:spPr bwMode="auto">
            <a:xfrm flipH="1">
              <a:off x="1488" y="1536"/>
              <a:ext cx="1200" cy="1296"/>
            </a:xfrm>
            <a:prstGeom prst="line">
              <a:avLst/>
            </a:prstGeom>
            <a:noFill/>
            <a:ln w="50800">
              <a:solidFill>
                <a:schemeClr val="accent2"/>
              </a:solidFill>
              <a:round/>
              <a:headEnd/>
              <a:tailEnd type="triangle" w="med" len="med"/>
            </a:ln>
            <a:effectLst>
              <a:outerShdw dist="17961" dir="2700000" algn="ctr" rotWithShape="0">
                <a:schemeClr val="bg2"/>
              </a:outerShdw>
            </a:effectLst>
          </p:spPr>
          <p:txBody>
            <a:bodyPr wrap="none" anchor="ctr"/>
            <a:lstStyle/>
            <a:p>
              <a:endParaRPr lang="es-ES"/>
            </a:p>
          </p:txBody>
        </p:sp>
        <p:sp>
          <p:nvSpPr>
            <p:cNvPr id="1465363" name="Rectangle 19"/>
            <p:cNvSpPr>
              <a:spLocks noChangeArrowheads="1"/>
            </p:cNvSpPr>
            <p:nvPr/>
          </p:nvSpPr>
          <p:spPr bwMode="auto">
            <a:xfrm rot="-2949578">
              <a:off x="1941" y="1889"/>
              <a:ext cx="476" cy="154"/>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Ringing</a:t>
              </a:r>
              <a:endParaRPr lang="en-US"/>
            </a:p>
          </p:txBody>
        </p:sp>
      </p:grpSp>
      <p:grpSp>
        <p:nvGrpSpPr>
          <p:cNvPr id="1465364" name="Group 20"/>
          <p:cNvGrpSpPr>
            <a:grpSpLocks/>
          </p:cNvGrpSpPr>
          <p:nvPr/>
        </p:nvGrpSpPr>
        <p:grpSpPr bwMode="auto">
          <a:xfrm>
            <a:off x="1539875" y="4513263"/>
            <a:ext cx="958850" cy="911225"/>
            <a:chOff x="922" y="2866"/>
            <a:chExt cx="604" cy="574"/>
          </a:xfrm>
        </p:grpSpPr>
        <p:pic>
          <p:nvPicPr>
            <p:cNvPr id="1465365" name="Picture 21"/>
            <p:cNvPicPr>
              <a:picLocks noChangeArrowheads="1"/>
            </p:cNvPicPr>
            <p:nvPr/>
          </p:nvPicPr>
          <p:blipFill>
            <a:blip r:embed="rId5" cstate="print"/>
            <a:srcRect/>
            <a:stretch>
              <a:fillRect/>
            </a:stretch>
          </p:blipFill>
          <p:spPr bwMode="auto">
            <a:xfrm>
              <a:off x="922" y="2866"/>
              <a:ext cx="604" cy="569"/>
            </a:xfrm>
            <a:prstGeom prst="rect">
              <a:avLst/>
            </a:prstGeom>
            <a:noFill/>
            <a:ln w="9525">
              <a:noFill/>
              <a:miter lim="800000"/>
              <a:headEnd/>
              <a:tailEnd/>
            </a:ln>
            <a:effectLst/>
          </p:spPr>
        </p:pic>
        <p:grpSp>
          <p:nvGrpSpPr>
            <p:cNvPr id="1465366" name="Group 22"/>
            <p:cNvGrpSpPr>
              <a:grpSpLocks/>
            </p:cNvGrpSpPr>
            <p:nvPr/>
          </p:nvGrpSpPr>
          <p:grpSpPr bwMode="auto">
            <a:xfrm>
              <a:off x="950" y="3250"/>
              <a:ext cx="276" cy="190"/>
              <a:chOff x="950" y="3250"/>
              <a:chExt cx="276" cy="190"/>
            </a:xfrm>
          </p:grpSpPr>
          <p:pic>
            <p:nvPicPr>
              <p:cNvPr id="1465367" name="Picture 23"/>
              <p:cNvPicPr>
                <a:picLocks noChangeArrowheads="1"/>
              </p:cNvPicPr>
              <p:nvPr/>
            </p:nvPicPr>
            <p:blipFill>
              <a:blip r:embed="rId6" cstate="print"/>
              <a:srcRect/>
              <a:stretch>
                <a:fillRect/>
              </a:stretch>
            </p:blipFill>
            <p:spPr bwMode="auto">
              <a:xfrm>
                <a:off x="950" y="3250"/>
                <a:ext cx="276" cy="186"/>
              </a:xfrm>
              <a:prstGeom prst="rect">
                <a:avLst/>
              </a:prstGeom>
              <a:noFill/>
              <a:ln w="9525">
                <a:noFill/>
                <a:miter lim="800000"/>
                <a:headEnd/>
                <a:tailEnd/>
              </a:ln>
              <a:effectLst/>
            </p:spPr>
          </p:pic>
          <p:sp>
            <p:nvSpPr>
              <p:cNvPr id="1465368" name="Rectangle 24"/>
              <p:cNvSpPr>
                <a:spLocks noChangeArrowheads="1"/>
              </p:cNvSpPr>
              <p:nvPr/>
            </p:nvSpPr>
            <p:spPr bwMode="auto">
              <a:xfrm>
                <a:off x="1026" y="3309"/>
                <a:ext cx="85" cy="131"/>
              </a:xfrm>
              <a:prstGeom prst="rect">
                <a:avLst/>
              </a:prstGeom>
              <a:noFill/>
              <a:ln w="9525">
                <a:noFill/>
                <a:miter lim="800000"/>
                <a:headEnd/>
                <a:tailEnd/>
              </a:ln>
              <a:effectLst>
                <a:outerShdw dist="17961" dir="2700000" algn="ctr" rotWithShape="0">
                  <a:srgbClr val="000000"/>
                </a:outerShdw>
              </a:effectLst>
            </p:spPr>
            <p:txBody>
              <a:bodyPr wrap="none" lIns="0" tIns="0" rIns="0" bIns="0" anchor="ctr" anchorCtr="1">
                <a:spAutoFit/>
              </a:bodyPr>
              <a:lstStyle/>
              <a:p>
                <a:pPr defTabSz="577850" eaLnBrk="0" hangingPunct="0">
                  <a:lnSpc>
                    <a:spcPct val="85000"/>
                  </a:lnSpc>
                </a:pPr>
                <a:r>
                  <a:rPr lang="en-US" sz="1600">
                    <a:solidFill>
                      <a:schemeClr val="tx2"/>
                    </a:solidFill>
                  </a:rPr>
                  <a:t>V</a:t>
                </a:r>
              </a:p>
            </p:txBody>
          </p:sp>
        </p:grpSp>
      </p:grpSp>
      <p:sp>
        <p:nvSpPr>
          <p:cNvPr id="1465369" name="Rectangle 25"/>
          <p:cNvSpPr>
            <a:spLocks noGrp="1" noChangeArrowheads="1"/>
          </p:cNvSpPr>
          <p:nvPr>
            <p:ph type="title"/>
          </p:nvPr>
        </p:nvSpPr>
        <p:spPr bwMode="gray">
          <a:xfrm>
            <a:off x="188913" y="666750"/>
            <a:ext cx="8743950" cy="695325"/>
          </a:xfrm>
          <a:prstGeom prst="rect">
            <a:avLst/>
          </a:prstGeom>
          <a:solidFill>
            <a:srgbClr val="EAEAEA"/>
          </a:solidFill>
          <a:ln cap="flat" algn="ctr">
            <a:miter lim="800000"/>
            <a:headEnd/>
            <a:tailEnd/>
          </a:ln>
        </p:spPr>
        <p:txBody>
          <a:bodyPr lIns="228600" tIns="0" rIns="0" bIns="0" anchor="ctr"/>
          <a:lstStyle/>
          <a:p>
            <a:pPr algn="ctr"/>
            <a:r>
              <a:rPr lang="en-US" sz="3000" i="1"/>
              <a:t>Llamada SIP básica</a:t>
            </a:r>
          </a:p>
        </p:txBody>
      </p:sp>
      <p:grpSp>
        <p:nvGrpSpPr>
          <p:cNvPr id="1465370" name="Group 26"/>
          <p:cNvGrpSpPr>
            <a:grpSpLocks/>
          </p:cNvGrpSpPr>
          <p:nvPr/>
        </p:nvGrpSpPr>
        <p:grpSpPr bwMode="auto">
          <a:xfrm>
            <a:off x="6584950" y="4513263"/>
            <a:ext cx="958850" cy="911225"/>
            <a:chOff x="922" y="2866"/>
            <a:chExt cx="604" cy="574"/>
          </a:xfrm>
        </p:grpSpPr>
        <p:pic>
          <p:nvPicPr>
            <p:cNvPr id="1465371" name="Picture 27"/>
            <p:cNvPicPr>
              <a:picLocks noChangeArrowheads="1"/>
            </p:cNvPicPr>
            <p:nvPr/>
          </p:nvPicPr>
          <p:blipFill>
            <a:blip r:embed="rId5" cstate="print"/>
            <a:srcRect/>
            <a:stretch>
              <a:fillRect/>
            </a:stretch>
          </p:blipFill>
          <p:spPr bwMode="auto">
            <a:xfrm>
              <a:off x="922" y="2866"/>
              <a:ext cx="604" cy="569"/>
            </a:xfrm>
            <a:prstGeom prst="rect">
              <a:avLst/>
            </a:prstGeom>
            <a:noFill/>
            <a:ln w="9525">
              <a:noFill/>
              <a:miter lim="800000"/>
              <a:headEnd/>
              <a:tailEnd/>
            </a:ln>
            <a:effectLst/>
          </p:spPr>
        </p:pic>
        <p:grpSp>
          <p:nvGrpSpPr>
            <p:cNvPr id="1465372" name="Group 28"/>
            <p:cNvGrpSpPr>
              <a:grpSpLocks/>
            </p:cNvGrpSpPr>
            <p:nvPr/>
          </p:nvGrpSpPr>
          <p:grpSpPr bwMode="auto">
            <a:xfrm>
              <a:off x="950" y="3250"/>
              <a:ext cx="276" cy="190"/>
              <a:chOff x="950" y="3250"/>
              <a:chExt cx="276" cy="190"/>
            </a:xfrm>
          </p:grpSpPr>
          <p:pic>
            <p:nvPicPr>
              <p:cNvPr id="1465373" name="Picture 29"/>
              <p:cNvPicPr>
                <a:picLocks noChangeArrowheads="1"/>
              </p:cNvPicPr>
              <p:nvPr/>
            </p:nvPicPr>
            <p:blipFill>
              <a:blip r:embed="rId6" cstate="print"/>
              <a:srcRect/>
              <a:stretch>
                <a:fillRect/>
              </a:stretch>
            </p:blipFill>
            <p:spPr bwMode="auto">
              <a:xfrm>
                <a:off x="950" y="3250"/>
                <a:ext cx="276" cy="186"/>
              </a:xfrm>
              <a:prstGeom prst="rect">
                <a:avLst/>
              </a:prstGeom>
              <a:noFill/>
              <a:ln w="9525">
                <a:noFill/>
                <a:miter lim="800000"/>
                <a:headEnd/>
                <a:tailEnd/>
              </a:ln>
              <a:effectLst/>
            </p:spPr>
          </p:pic>
          <p:sp>
            <p:nvSpPr>
              <p:cNvPr id="1465374" name="Rectangle 30"/>
              <p:cNvSpPr>
                <a:spLocks noChangeArrowheads="1"/>
              </p:cNvSpPr>
              <p:nvPr/>
            </p:nvSpPr>
            <p:spPr bwMode="auto">
              <a:xfrm>
                <a:off x="1026" y="3309"/>
                <a:ext cx="85" cy="131"/>
              </a:xfrm>
              <a:prstGeom prst="rect">
                <a:avLst/>
              </a:prstGeom>
              <a:noFill/>
              <a:ln w="9525">
                <a:noFill/>
                <a:miter lim="800000"/>
                <a:headEnd/>
                <a:tailEnd/>
              </a:ln>
              <a:effectLst>
                <a:outerShdw dist="17961" dir="2700000" algn="ctr" rotWithShape="0">
                  <a:srgbClr val="000000"/>
                </a:outerShdw>
              </a:effectLst>
            </p:spPr>
            <p:txBody>
              <a:bodyPr wrap="none" lIns="0" tIns="0" rIns="0" bIns="0" anchor="ctr" anchorCtr="1">
                <a:spAutoFit/>
              </a:bodyPr>
              <a:lstStyle/>
              <a:p>
                <a:pPr defTabSz="577850" eaLnBrk="0" hangingPunct="0">
                  <a:lnSpc>
                    <a:spcPct val="85000"/>
                  </a:lnSpc>
                </a:pPr>
                <a:r>
                  <a:rPr lang="en-US" sz="1600">
                    <a:solidFill>
                      <a:schemeClr val="tx2"/>
                    </a:solidFill>
                  </a:rPr>
                  <a:t>V</a:t>
                </a:r>
              </a:p>
            </p:txBody>
          </p:sp>
        </p:grpSp>
      </p:grpSp>
      <p:pic>
        <p:nvPicPr>
          <p:cNvPr id="1465375" name="Picture 31"/>
          <p:cNvPicPr>
            <a:picLocks noChangeArrowheads="1"/>
          </p:cNvPicPr>
          <p:nvPr/>
        </p:nvPicPr>
        <p:blipFill>
          <a:blip r:embed="rId7" cstate="print"/>
          <a:srcRect/>
          <a:stretch>
            <a:fillRect/>
          </a:stretch>
        </p:blipFill>
        <p:spPr bwMode="auto">
          <a:xfrm>
            <a:off x="381000" y="5410200"/>
            <a:ext cx="727075" cy="527050"/>
          </a:xfrm>
          <a:prstGeom prst="rect">
            <a:avLst/>
          </a:prstGeom>
          <a:noFill/>
          <a:ln w="9525">
            <a:noFill/>
            <a:miter lim="800000"/>
            <a:headEnd/>
            <a:tailEnd/>
          </a:ln>
          <a:effectLst/>
        </p:spPr>
      </p:pic>
      <p:sp>
        <p:nvSpPr>
          <p:cNvPr id="1465376" name="Text Box 32"/>
          <p:cNvSpPr txBox="1">
            <a:spLocks noChangeArrowheads="1"/>
          </p:cNvSpPr>
          <p:nvPr/>
        </p:nvSpPr>
        <p:spPr bwMode="auto">
          <a:xfrm>
            <a:off x="7848600" y="5943600"/>
            <a:ext cx="719138" cy="212725"/>
          </a:xfrm>
          <a:prstGeom prst="rect">
            <a:avLst/>
          </a:prstGeom>
          <a:noFill/>
          <a:ln w="9525">
            <a:noFill/>
            <a:miter lim="800000"/>
            <a:headEnd/>
            <a:tailEnd/>
          </a:ln>
          <a:effectLst/>
        </p:spPr>
        <p:txBody>
          <a:bodyPr wrap="none" lIns="0" tIns="0" rIns="0" bIns="0" anchor="ctr" anchorCtr="1">
            <a:spAutoFit/>
          </a:bodyPr>
          <a:lstStyle/>
          <a:p>
            <a:pPr defTabSz="1028700" eaLnBrk="0" hangingPunct="0"/>
            <a:r>
              <a:rPr lang="en-US" sz="1400"/>
              <a:t>Phone B</a:t>
            </a:r>
          </a:p>
        </p:txBody>
      </p:sp>
      <p:pic>
        <p:nvPicPr>
          <p:cNvPr id="1465377" name="Picture 33"/>
          <p:cNvPicPr>
            <a:picLocks noChangeArrowheads="1"/>
          </p:cNvPicPr>
          <p:nvPr/>
        </p:nvPicPr>
        <p:blipFill>
          <a:blip r:embed="rId7" cstate="print"/>
          <a:srcRect/>
          <a:stretch>
            <a:fillRect/>
          </a:stretch>
        </p:blipFill>
        <p:spPr bwMode="auto">
          <a:xfrm>
            <a:off x="7848600" y="5410200"/>
            <a:ext cx="727075" cy="527050"/>
          </a:xfrm>
          <a:prstGeom prst="rect">
            <a:avLst/>
          </a:prstGeom>
          <a:noFill/>
          <a:ln w="9525">
            <a:noFill/>
            <a:miter lim="800000"/>
            <a:headEnd/>
            <a:tailEnd/>
          </a:ln>
          <a:effectLst/>
        </p:spPr>
      </p:pic>
      <p:sp>
        <p:nvSpPr>
          <p:cNvPr id="1465378" name="AutoShape 34"/>
          <p:cNvSpPr>
            <a:spLocks noChangeArrowheads="1"/>
          </p:cNvSpPr>
          <p:nvPr/>
        </p:nvSpPr>
        <p:spPr bwMode="auto">
          <a:xfrm>
            <a:off x="4495800" y="5486400"/>
            <a:ext cx="1222375" cy="622300"/>
          </a:xfrm>
          <a:prstGeom prst="wedgeRoundRectCallout">
            <a:avLst>
              <a:gd name="adj1" fmla="val -74676"/>
              <a:gd name="adj2" fmla="val -134694"/>
              <a:gd name="adj3" fmla="val 16667"/>
            </a:avLst>
          </a:prstGeom>
          <a:solidFill>
            <a:schemeClr val="accent1"/>
          </a:solidFill>
          <a:ln w="9525">
            <a:solidFill>
              <a:schemeClr val="tx1"/>
            </a:solidFill>
            <a:miter lim="800000"/>
            <a:headEnd/>
            <a:tailEnd/>
          </a:ln>
          <a:effectLst/>
        </p:spPr>
        <p:txBody>
          <a:bodyPr/>
          <a:lstStyle/>
          <a:p>
            <a:pPr algn="ctr"/>
            <a:r>
              <a:rPr lang="es-ES" sz="1600">
                <a:latin typeface="Verdana" pitchFamily="34" charset="0"/>
              </a:rPr>
              <a:t>Media over IP</a:t>
            </a:r>
          </a:p>
        </p:txBody>
      </p:sp>
      <p:sp>
        <p:nvSpPr>
          <p:cNvPr id="1465379" name="Line 35"/>
          <p:cNvSpPr>
            <a:spLocks noChangeShapeType="1"/>
          </p:cNvSpPr>
          <p:nvPr/>
        </p:nvSpPr>
        <p:spPr bwMode="auto">
          <a:xfrm>
            <a:off x="4800600" y="2286000"/>
            <a:ext cx="2209800" cy="2133600"/>
          </a:xfrm>
          <a:prstGeom prst="line">
            <a:avLst/>
          </a:prstGeom>
          <a:noFill/>
          <a:ln w="50800">
            <a:solidFill>
              <a:schemeClr val="accent2"/>
            </a:solidFill>
            <a:round/>
            <a:headEnd/>
            <a:tailEnd type="triangle" w="med" len="med"/>
          </a:ln>
          <a:effectLst>
            <a:outerShdw dist="17961" dir="2700000" algn="ctr" rotWithShape="0">
              <a:schemeClr val="bg2"/>
            </a:outerShdw>
          </a:effectLst>
        </p:spPr>
        <p:txBody>
          <a:bodyPr wrap="none" anchor="ctr"/>
          <a:lstStyle/>
          <a:p>
            <a:endParaRPr lang="es-ES"/>
          </a:p>
        </p:txBody>
      </p:sp>
      <p:sp>
        <p:nvSpPr>
          <p:cNvPr id="1465380" name="Line 36"/>
          <p:cNvSpPr>
            <a:spLocks noChangeShapeType="1"/>
          </p:cNvSpPr>
          <p:nvPr/>
        </p:nvSpPr>
        <p:spPr bwMode="auto">
          <a:xfrm flipH="1" flipV="1">
            <a:off x="4572000" y="2438400"/>
            <a:ext cx="2057400" cy="2057400"/>
          </a:xfrm>
          <a:prstGeom prst="line">
            <a:avLst/>
          </a:prstGeom>
          <a:noFill/>
          <a:ln w="50800">
            <a:solidFill>
              <a:schemeClr val="accent2"/>
            </a:solidFill>
            <a:round/>
            <a:headEnd/>
            <a:tailEnd type="triangle" w="med" len="med"/>
          </a:ln>
          <a:effectLst>
            <a:outerShdw dist="17961" dir="2700000" algn="ctr" rotWithShape="0">
              <a:schemeClr val="bg2"/>
            </a:outerShdw>
          </a:effectLst>
        </p:spPr>
        <p:txBody>
          <a:bodyPr wrap="none" anchor="ctr"/>
          <a:lstStyle/>
          <a:p>
            <a:endParaRPr lang="es-ES"/>
          </a:p>
        </p:txBody>
      </p:sp>
      <p:sp>
        <p:nvSpPr>
          <p:cNvPr id="1465381" name="Rectangle 37"/>
          <p:cNvSpPr>
            <a:spLocks noChangeArrowheads="1"/>
          </p:cNvSpPr>
          <p:nvPr/>
        </p:nvSpPr>
        <p:spPr bwMode="auto">
          <a:xfrm rot="2535663">
            <a:off x="5683250" y="2955925"/>
            <a:ext cx="1174750" cy="244475"/>
          </a:xfrm>
          <a:prstGeom prst="rect">
            <a:avLst/>
          </a:prstGeom>
          <a:noFill/>
          <a:ln w="9525">
            <a:noFill/>
            <a:miter lim="800000"/>
            <a:headEnd/>
            <a:tailEnd/>
          </a:ln>
          <a:effectLst/>
        </p:spPr>
        <p:txBody>
          <a:bodyPr wrap="none" lIns="0" tIns="0" rIns="0" bIns="0">
            <a:spAutoFit/>
          </a:bodyPr>
          <a:lstStyle/>
          <a:p>
            <a:pPr algn="r" defTabSz="915988" eaLnBrk="0" hangingPunct="0"/>
            <a:r>
              <a:rPr lang="en-US" sz="1600"/>
              <a:t>Register/OK</a:t>
            </a:r>
            <a:endParaRPr lang="en-US"/>
          </a:p>
        </p:txBody>
      </p:sp>
      <p:sp>
        <p:nvSpPr>
          <p:cNvPr id="1465382" name="Rectangle 38"/>
          <p:cNvSpPr>
            <a:spLocks noChangeArrowheads="1"/>
          </p:cNvSpPr>
          <p:nvPr/>
        </p:nvSpPr>
        <p:spPr bwMode="auto">
          <a:xfrm rot="2367633">
            <a:off x="5868988" y="3260725"/>
            <a:ext cx="531812" cy="244475"/>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Invite</a:t>
            </a:r>
            <a:endParaRPr lang="en-US"/>
          </a:p>
        </p:txBody>
      </p:sp>
      <p:sp>
        <p:nvSpPr>
          <p:cNvPr id="1465383" name="Line 39"/>
          <p:cNvSpPr>
            <a:spLocks noChangeShapeType="1"/>
          </p:cNvSpPr>
          <p:nvPr/>
        </p:nvSpPr>
        <p:spPr bwMode="auto">
          <a:xfrm>
            <a:off x="4953000" y="2133600"/>
            <a:ext cx="2438400" cy="2286000"/>
          </a:xfrm>
          <a:prstGeom prst="line">
            <a:avLst/>
          </a:prstGeom>
          <a:noFill/>
          <a:ln w="50800">
            <a:solidFill>
              <a:schemeClr val="accent2"/>
            </a:solidFill>
            <a:round/>
            <a:headEnd type="triangle" w="med" len="med"/>
            <a:tailEnd type="triangle" w="med" len="med"/>
          </a:ln>
          <a:effectLst>
            <a:outerShdw dist="17961" dir="2700000" algn="ctr" rotWithShape="0">
              <a:schemeClr val="bg2"/>
            </a:outerShdw>
          </a:effectLst>
        </p:spPr>
        <p:txBody>
          <a:bodyPr wrap="none" anchor="ctr"/>
          <a:lstStyle/>
          <a:p>
            <a:endParaRPr lang="es-ES"/>
          </a:p>
        </p:txBody>
      </p:sp>
      <p:sp>
        <p:nvSpPr>
          <p:cNvPr id="1465384" name="Rectangle 40"/>
          <p:cNvSpPr>
            <a:spLocks noChangeArrowheads="1"/>
          </p:cNvSpPr>
          <p:nvPr/>
        </p:nvSpPr>
        <p:spPr bwMode="auto">
          <a:xfrm rot="-18885436">
            <a:off x="5715001" y="3429000"/>
            <a:ext cx="304800" cy="244475"/>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OK</a:t>
            </a:r>
            <a:endParaRPr lang="en-US"/>
          </a:p>
        </p:txBody>
      </p:sp>
      <p:sp>
        <p:nvSpPr>
          <p:cNvPr id="1465385" name="Line 41"/>
          <p:cNvSpPr>
            <a:spLocks noChangeShapeType="1"/>
          </p:cNvSpPr>
          <p:nvPr/>
        </p:nvSpPr>
        <p:spPr bwMode="auto">
          <a:xfrm flipH="1">
            <a:off x="2590800" y="2514600"/>
            <a:ext cx="1905000" cy="2057400"/>
          </a:xfrm>
          <a:prstGeom prst="line">
            <a:avLst/>
          </a:prstGeom>
          <a:noFill/>
          <a:ln w="50800">
            <a:solidFill>
              <a:schemeClr val="accent2"/>
            </a:solidFill>
            <a:round/>
            <a:headEnd/>
            <a:tailEnd type="triangle" w="med" len="med"/>
          </a:ln>
          <a:effectLst>
            <a:outerShdw dist="17961" dir="2700000" algn="ctr" rotWithShape="0">
              <a:schemeClr val="bg2"/>
            </a:outerShdw>
          </a:effectLst>
        </p:spPr>
        <p:txBody>
          <a:bodyPr wrap="none" anchor="ctr"/>
          <a:lstStyle/>
          <a:p>
            <a:endParaRPr lang="es-ES"/>
          </a:p>
        </p:txBody>
      </p:sp>
      <p:grpSp>
        <p:nvGrpSpPr>
          <p:cNvPr id="1465386" name="Group 42"/>
          <p:cNvGrpSpPr>
            <a:grpSpLocks/>
          </p:cNvGrpSpPr>
          <p:nvPr/>
        </p:nvGrpSpPr>
        <p:grpSpPr bwMode="auto">
          <a:xfrm>
            <a:off x="976313" y="2595563"/>
            <a:ext cx="2528887" cy="1443037"/>
            <a:chOff x="204" y="1344"/>
            <a:chExt cx="1497" cy="861"/>
          </a:xfrm>
        </p:grpSpPr>
        <p:sp>
          <p:nvSpPr>
            <p:cNvPr id="1465387" name="AutoShape 43"/>
            <p:cNvSpPr>
              <a:spLocks noChangeArrowheads="1"/>
            </p:cNvSpPr>
            <p:nvPr/>
          </p:nvSpPr>
          <p:spPr bwMode="auto">
            <a:xfrm>
              <a:off x="204" y="1344"/>
              <a:ext cx="589" cy="408"/>
            </a:xfrm>
            <a:prstGeom prst="wedgeRoundRectCallout">
              <a:avLst>
                <a:gd name="adj1" fmla="val 116046"/>
                <a:gd name="adj2" fmla="val 121569"/>
                <a:gd name="adj3" fmla="val 16667"/>
              </a:avLst>
            </a:prstGeom>
            <a:solidFill>
              <a:schemeClr val="accent1"/>
            </a:solidFill>
            <a:ln w="9525">
              <a:solidFill>
                <a:schemeClr val="tx1"/>
              </a:solidFill>
              <a:miter lim="800000"/>
              <a:headEnd/>
              <a:tailEnd/>
            </a:ln>
            <a:effectLst/>
          </p:spPr>
          <p:txBody>
            <a:bodyPr/>
            <a:lstStyle/>
            <a:p>
              <a:pPr algn="ctr"/>
              <a:r>
                <a:rPr lang="es-ES" sz="1600">
                  <a:latin typeface="Verdana" pitchFamily="34" charset="0"/>
                </a:rPr>
                <a:t>SIP</a:t>
              </a:r>
            </a:p>
          </p:txBody>
        </p:sp>
        <p:sp>
          <p:nvSpPr>
            <p:cNvPr id="1465388" name="Oval 44"/>
            <p:cNvSpPr>
              <a:spLocks noChangeArrowheads="1"/>
            </p:cNvSpPr>
            <p:nvPr/>
          </p:nvSpPr>
          <p:spPr bwMode="auto">
            <a:xfrm>
              <a:off x="884" y="1979"/>
              <a:ext cx="817" cy="226"/>
            </a:xfrm>
            <a:prstGeom prst="ellipse">
              <a:avLst/>
            </a:prstGeom>
            <a:solidFill>
              <a:schemeClr val="accent1"/>
            </a:solidFill>
            <a:ln w="9525">
              <a:solidFill>
                <a:schemeClr val="tx1"/>
              </a:solidFill>
              <a:round/>
              <a:headEnd/>
              <a:tailEnd/>
            </a:ln>
            <a:effectLst/>
          </p:spPr>
          <p:txBody>
            <a:bodyPr wrap="none" anchor="ctr"/>
            <a:lstStyle/>
            <a:p>
              <a:endParaRPr lang="es-ES"/>
            </a:p>
          </p:txBody>
        </p:sp>
      </p:grpSp>
      <p:sp>
        <p:nvSpPr>
          <p:cNvPr id="1465389" name="Rectangle 45"/>
          <p:cNvSpPr>
            <a:spLocks noChangeArrowheads="1"/>
          </p:cNvSpPr>
          <p:nvPr/>
        </p:nvSpPr>
        <p:spPr bwMode="auto">
          <a:xfrm rot="-24330081">
            <a:off x="3475038" y="3230562"/>
            <a:ext cx="304800" cy="244475"/>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OK</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65350"/>
                                        </p:tgtEl>
                                        <p:attrNameLst>
                                          <p:attrName>style.visibility</p:attrName>
                                        </p:attrNameLst>
                                      </p:cBhvr>
                                      <p:to>
                                        <p:strVal val="visible"/>
                                      </p:to>
                                    </p:set>
                                    <p:animEffect transition="in" filter="slide(fromBottom)">
                                      <p:cBhvr>
                                        <p:cTn id="7" dur="500"/>
                                        <p:tgtEl>
                                          <p:spTgt spid="146535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465351"/>
                                        </p:tgtEl>
                                        <p:attrNameLst>
                                          <p:attrName>style.visibility</p:attrName>
                                        </p:attrNameLst>
                                      </p:cBhvr>
                                      <p:to>
                                        <p:strVal val="visible"/>
                                      </p:to>
                                    </p:set>
                                    <p:animEffect transition="in" filter="slide(fromTop)">
                                      <p:cBhvr>
                                        <p:cTn id="12" dur="500"/>
                                        <p:tgtEl>
                                          <p:spTgt spid="146535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465355"/>
                                        </p:tgtEl>
                                        <p:attrNameLst>
                                          <p:attrName>style.visibility</p:attrName>
                                        </p:attrNameLst>
                                      </p:cBhvr>
                                      <p:to>
                                        <p:strVal val="visible"/>
                                      </p:to>
                                    </p:set>
                                    <p:animEffect transition="in" filter="barn(outHorizontal)">
                                      <p:cBhvr>
                                        <p:cTn id="17" dur="500"/>
                                        <p:tgtEl>
                                          <p:spTgt spid="1465355"/>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465356"/>
                                        </p:tgtEl>
                                        <p:attrNameLst>
                                          <p:attrName>style.visibility</p:attrName>
                                        </p:attrNameLst>
                                      </p:cBhvr>
                                      <p:to>
                                        <p:strVal val="visible"/>
                                      </p:to>
                                    </p:set>
                                    <p:animEffect transition="in" filter="dissolve">
                                      <p:cBhvr>
                                        <p:cTn id="21" dur="500"/>
                                        <p:tgtEl>
                                          <p:spTgt spid="146535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465380"/>
                                        </p:tgtEl>
                                        <p:attrNameLst>
                                          <p:attrName>style.visibility</p:attrName>
                                        </p:attrNameLst>
                                      </p:cBhvr>
                                      <p:to>
                                        <p:strVal val="visible"/>
                                      </p:to>
                                    </p:se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465381"/>
                                        </p:tgtEl>
                                        <p:attrNameLst>
                                          <p:attrName>style.visibility</p:attrName>
                                        </p:attrNameLst>
                                      </p:cBhvr>
                                      <p:to>
                                        <p:strVal val="visible"/>
                                      </p:to>
                                    </p:set>
                                    <p:animEffect transition="in" filter="dissolve">
                                      <p:cBhvr>
                                        <p:cTn id="29" dur="500"/>
                                        <p:tgtEl>
                                          <p:spTgt spid="14653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465379"/>
                                        </p:tgtEl>
                                        <p:attrNameLst>
                                          <p:attrName>style.visibility</p:attrName>
                                        </p:attrNameLst>
                                      </p:cBhvr>
                                      <p:to>
                                        <p:strVal val="visible"/>
                                      </p:to>
                                    </p:set>
                                    <p:animEffect transition="in" filter="wipe(down)">
                                      <p:cBhvr>
                                        <p:cTn id="34" dur="500"/>
                                        <p:tgtEl>
                                          <p:spTgt spid="1465379"/>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465382"/>
                                        </p:tgtEl>
                                        <p:attrNameLst>
                                          <p:attrName>style.visibility</p:attrName>
                                        </p:attrNameLst>
                                      </p:cBhvr>
                                      <p:to>
                                        <p:strVal val="visible"/>
                                      </p:to>
                                    </p:set>
                                    <p:animEffect transition="in" filter="dissolve">
                                      <p:cBhvr>
                                        <p:cTn id="38" dur="500"/>
                                        <p:tgtEl>
                                          <p:spTgt spid="1465382"/>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465384"/>
                                        </p:tgtEl>
                                        <p:attrNameLst>
                                          <p:attrName>style.visibility</p:attrName>
                                        </p:attrNameLst>
                                      </p:cBhvr>
                                      <p:to>
                                        <p:strVal val="visible"/>
                                      </p:to>
                                    </p:set>
                                    <p:animEffect transition="in" filter="dissolve">
                                      <p:cBhvr>
                                        <p:cTn id="43" dur="500"/>
                                        <p:tgtEl>
                                          <p:spTgt spid="1465384"/>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1465383"/>
                                        </p:tgtEl>
                                        <p:attrNameLst>
                                          <p:attrName>style.visibility</p:attrName>
                                        </p:attrNameLst>
                                      </p:cBhvr>
                                      <p:to>
                                        <p:strVal val="visible"/>
                                      </p:to>
                                    </p:set>
                                    <p:animEffect transition="in" filter="wipe(up)">
                                      <p:cBhvr>
                                        <p:cTn id="47" dur="500"/>
                                        <p:tgtEl>
                                          <p:spTgt spid="146538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6538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465389"/>
                                        </p:tgtEl>
                                        <p:attrNameLst>
                                          <p:attrName>style.visibility</p:attrName>
                                        </p:attrNameLst>
                                      </p:cBhvr>
                                      <p:to>
                                        <p:strVal val="visible"/>
                                      </p:to>
                                    </p:set>
                                    <p:animEffect transition="in" filter="dissolve">
                                      <p:cBhvr>
                                        <p:cTn id="56" dur="500"/>
                                        <p:tgtEl>
                                          <p:spTgt spid="146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50" grpId="0" animBg="1"/>
      <p:bldP spid="1465351" grpId="0" animBg="1"/>
      <p:bldP spid="1465355" grpId="0" animBg="1"/>
      <p:bldP spid="1465356" grpId="0" autoUpdateAnimBg="0"/>
      <p:bldP spid="1465379" grpId="0" animBg="1"/>
      <p:bldP spid="1465380" grpId="0" animBg="1"/>
      <p:bldP spid="1465381" grpId="0" autoUpdateAnimBg="0"/>
      <p:bldP spid="1465382" grpId="0" autoUpdateAnimBg="0"/>
      <p:bldP spid="1465383" grpId="0" animBg="1"/>
      <p:bldP spid="1465384" grpId="0" autoUpdateAnimBg="0"/>
      <p:bldP spid="1465385" grpId="0" animBg="1"/>
      <p:bldP spid="146538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6" name="Rectangle 6"/>
          <p:cNvSpPr>
            <a:spLocks noChangeArrowheads="1"/>
          </p:cNvSpPr>
          <p:nvPr/>
        </p:nvSpPr>
        <p:spPr bwMode="gray">
          <a:xfrm>
            <a:off x="1300745" y="3139815"/>
            <a:ext cx="7040563" cy="2414587"/>
          </a:xfrm>
          <a:prstGeom prst="rect">
            <a:avLst/>
          </a:prstGeom>
          <a:solidFill>
            <a:schemeClr val="bg2"/>
          </a:solidFill>
          <a:ln w="76200">
            <a:solidFill>
              <a:schemeClr val="tx1"/>
            </a:solidFill>
            <a:miter lim="800000"/>
            <a:headEnd/>
            <a:tailEnd/>
          </a:ln>
          <a:effectLst/>
        </p:spPr>
        <p:txBody>
          <a:bodyPr anchor="ctr"/>
          <a:lstStyle/>
          <a:p>
            <a:pPr algn="ctr"/>
            <a:r>
              <a:rPr lang="en-US" sz="3600" i="1" dirty="0" err="1">
                <a:ea typeface="ＭＳ Ｐゴシック" pitchFamily="34" charset="-128"/>
              </a:rPr>
              <a:t>Protocolos</a:t>
            </a:r>
            <a:r>
              <a:rPr lang="en-US" sz="3600" i="1" dirty="0">
                <a:ea typeface="ＭＳ Ｐゴシック" pitchFamily="34" charset="-128"/>
              </a:rPr>
              <a:t> para </a:t>
            </a:r>
            <a:r>
              <a:rPr lang="en-US" sz="3600" i="1" dirty="0" err="1">
                <a:ea typeface="ＭＳ Ｐゴシック" pitchFamily="34" charset="-128"/>
              </a:rPr>
              <a:t>VoiP</a:t>
            </a:r>
            <a:r>
              <a:rPr lang="en-US" sz="3600" i="1" dirty="0">
                <a:ea typeface="ＭＳ Ｐゴシック" pitchFamily="34" charset="-128"/>
              </a:rPr>
              <a:t/>
            </a:r>
            <a:br>
              <a:rPr lang="en-US" sz="3600" i="1" dirty="0">
                <a:ea typeface="ＭＳ Ｐゴシック" pitchFamily="34" charset="-128"/>
              </a:rPr>
            </a:br>
            <a:r>
              <a:rPr lang="en-US" sz="3600" i="1" dirty="0" smtClean="0">
                <a:ea typeface="ＭＳ Ｐゴシック" pitchFamily="34" charset="-128"/>
              </a:rPr>
              <a:t>2017</a:t>
            </a:r>
            <a:endParaRPr lang="en-US" sz="3600" i="1" dirty="0">
              <a:ea typeface="ＭＳ Ｐゴシック" pitchFamily="34" charset="-128"/>
            </a:endParaRPr>
          </a:p>
        </p:txBody>
      </p:sp>
      <p:sp>
        <p:nvSpPr>
          <p:cNvPr id="5" name="Rectangle 2"/>
          <p:cNvSpPr txBox="1">
            <a:spLocks noChangeArrowheads="1"/>
          </p:cNvSpPr>
          <p:nvPr/>
        </p:nvSpPr>
        <p:spPr bwMode="gray">
          <a:xfrm>
            <a:off x="709118" y="270934"/>
            <a:ext cx="8064011" cy="2102432"/>
          </a:xfrm>
          <a:prstGeom prst="rect">
            <a:avLst/>
          </a:prstGeom>
          <a:gradFill rotWithShape="0">
            <a:gsLst>
              <a:gs pos="0">
                <a:srgbClr val="FF9900"/>
              </a:gs>
              <a:gs pos="100000">
                <a:srgbClr val="FFFFFF"/>
              </a:gs>
            </a:gsLst>
            <a:lin ang="5400000" scaled="1"/>
          </a:gradFill>
          <a:ln w="76200" cap="flat" algn="ctr">
            <a:solidFill>
              <a:schemeClr val="accent2"/>
            </a:solidFill>
            <a:miter lim="800000"/>
            <a:headEnd/>
            <a:tailEnd/>
          </a:ln>
          <a:effectLst/>
        </p:spPr>
        <p:txBody>
          <a:bodyPr vert="horz" wrap="square" lIns="91440" tIns="45720" rIns="91440" bIns="45720" numCol="1" anchor="t" anchorCtr="0" compatLnSpc="1">
            <a:prstTxWarp prst="textNoShape">
              <a:avLst/>
            </a:prstTxWarp>
          </a:bodyPr>
          <a:lstStyle/>
          <a:p>
            <a:pPr lvl="0" algn="ctr">
              <a:lnSpc>
                <a:spcPct val="85000"/>
              </a:lnSpc>
              <a:spcBef>
                <a:spcPct val="20000"/>
              </a:spcBef>
              <a:defRPr/>
            </a:pPr>
            <a:r>
              <a:rPr lang="es-AR" sz="4800" i="1" u="sng" dirty="0">
                <a:solidFill>
                  <a:srgbClr val="333399"/>
                </a:solidFill>
              </a:rPr>
              <a:t>Tecnología de Redes 2634</a:t>
            </a:r>
            <a:br>
              <a:rPr lang="es-AR" sz="4800" i="1" u="sng" dirty="0">
                <a:solidFill>
                  <a:srgbClr val="333399"/>
                </a:solidFill>
              </a:rPr>
            </a:br>
            <a:r>
              <a:rPr lang="es-AR" sz="4000" i="1" u="sng" dirty="0">
                <a:solidFill>
                  <a:srgbClr val="333399"/>
                </a:solidFill>
              </a:rPr>
              <a:t>Introducción a las Comunicaciones 0013</a:t>
            </a:r>
            <a:endParaRPr kumimoji="0" lang="es-AR" sz="4000" b="1" i="1" u="sng" strike="noStrike" kern="0" cap="none" spc="0" normalizeH="0" baseline="0" noProof="0" dirty="0" smtClean="0">
              <a:ln>
                <a:noFill/>
              </a:ln>
              <a:solidFill>
                <a:srgbClr val="333399"/>
              </a:solidFill>
              <a:effectLst/>
              <a:uLnTx/>
              <a:uFillTx/>
              <a:latin typeface="Arial" charset="0"/>
              <a:ea typeface="+mj-ea"/>
              <a:cs typeface="+mj-cs"/>
            </a:endParaRPr>
          </a:p>
        </p:txBody>
      </p:sp>
    </p:spTree>
    <p:custDataLst>
      <p:tags r:id="rId1"/>
    </p:custData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2" name="Rectangle 2"/>
          <p:cNvSpPr>
            <a:spLocks noGrp="1" noChangeArrowheads="1"/>
          </p:cNvSpPr>
          <p:nvPr>
            <p:ph type="title"/>
          </p:nvPr>
        </p:nvSpPr>
        <p:spPr bwMode="gray">
          <a:xfrm>
            <a:off x="0" y="552450"/>
            <a:ext cx="9144000" cy="806450"/>
          </a:xfrm>
          <a:prstGeom prst="rect">
            <a:avLst/>
          </a:prstGeom>
          <a:solidFill>
            <a:srgbClr val="EAEAEA"/>
          </a:solidFill>
          <a:ln cap="flat" algn="ctr">
            <a:miter lim="800000"/>
            <a:headEnd/>
            <a:tailEnd/>
          </a:ln>
        </p:spPr>
        <p:txBody>
          <a:bodyPr lIns="228600" tIns="0" rIns="0" bIns="0" anchor="ctr"/>
          <a:lstStyle/>
          <a:p>
            <a:pPr algn="ctr"/>
            <a:r>
              <a:rPr lang="en-US" sz="3000" i="1"/>
              <a:t>Se</a:t>
            </a:r>
            <a:r>
              <a:rPr lang="en-US" sz="3000" i="1">
                <a:cs typeface="Arial" charset="0"/>
              </a:rPr>
              <a:t>ñ</a:t>
            </a:r>
            <a:r>
              <a:rPr lang="en-US" sz="3000" i="1"/>
              <a:t>alizaci</a:t>
            </a:r>
            <a:r>
              <a:rPr lang="en-US" sz="3000" i="1">
                <a:cs typeface="Arial" charset="0"/>
              </a:rPr>
              <a:t>ó</a:t>
            </a:r>
            <a:r>
              <a:rPr lang="en-US" sz="3000" i="1"/>
              <a:t>n de una sesi</a:t>
            </a:r>
            <a:r>
              <a:rPr lang="en-US" sz="3000" i="1">
                <a:cs typeface="Arial" charset="0"/>
              </a:rPr>
              <a:t>ó</a:t>
            </a:r>
            <a:r>
              <a:rPr lang="en-US" sz="3000" i="1"/>
              <a:t>n</a:t>
            </a:r>
          </a:p>
        </p:txBody>
      </p:sp>
      <p:sp>
        <p:nvSpPr>
          <p:cNvPr id="1413125" name="Rectangle 5"/>
          <p:cNvSpPr>
            <a:spLocks noChangeArrowheads="1"/>
          </p:cNvSpPr>
          <p:nvPr/>
        </p:nvSpPr>
        <p:spPr bwMode="auto">
          <a:xfrm>
            <a:off x="0" y="0"/>
            <a:ext cx="9144000" cy="0"/>
          </a:xfrm>
          <a:prstGeom prst="rect">
            <a:avLst/>
          </a:prstGeom>
          <a:noFill/>
          <a:ln w="9525" algn="ctr">
            <a:noFill/>
            <a:miter lim="800000"/>
            <a:headEnd/>
            <a:tailEnd/>
          </a:ln>
          <a:effectLst/>
        </p:spPr>
        <p:txBody>
          <a:bodyPr wrap="none" lIns="0" tIns="0" rIns="0" bIns="0" anchor="ctr">
            <a:spAutoFit/>
          </a:bodyPr>
          <a:lstStyle/>
          <a:p>
            <a:endParaRPr lang="es-ES"/>
          </a:p>
        </p:txBody>
      </p:sp>
      <p:graphicFrame>
        <p:nvGraphicFramePr>
          <p:cNvPr id="1413124" name="Object 4"/>
          <p:cNvGraphicFramePr>
            <a:graphicFrameLocks noChangeAspect="1"/>
          </p:cNvGraphicFramePr>
          <p:nvPr/>
        </p:nvGraphicFramePr>
        <p:xfrm>
          <a:off x="366713" y="1495425"/>
          <a:ext cx="8507412" cy="4914900"/>
        </p:xfrm>
        <a:graphic>
          <a:graphicData uri="http://schemas.openxmlformats.org/presentationml/2006/ole">
            <mc:AlternateContent xmlns:mc="http://schemas.openxmlformats.org/markup-compatibility/2006">
              <mc:Choice xmlns:v="urn:schemas-microsoft-com:vml" Requires="v">
                <p:oleObj spid="_x0000_s1413132" name="Visio" r:id="rId3" imgW="7534837" imgH="4352724" progId="">
                  <p:embed/>
                </p:oleObj>
              </mc:Choice>
              <mc:Fallback>
                <p:oleObj name="Visio" r:id="rId3" imgW="7534837" imgH="4352724"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713" y="1495425"/>
                        <a:ext cx="8507412" cy="491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Rectangle 2"/>
          <p:cNvSpPr>
            <a:spLocks noGrp="1" noChangeArrowheads="1"/>
          </p:cNvSpPr>
          <p:nvPr>
            <p:ph type="title"/>
          </p:nvPr>
        </p:nvSpPr>
        <p:spPr bwMode="gray">
          <a:xfrm>
            <a:off x="0" y="552450"/>
            <a:ext cx="9144000" cy="806450"/>
          </a:xfrm>
          <a:prstGeom prst="rect">
            <a:avLst/>
          </a:prstGeom>
          <a:solidFill>
            <a:srgbClr val="EAEAEA"/>
          </a:solidFill>
          <a:ln cap="flat" algn="ctr">
            <a:miter lim="800000"/>
            <a:headEnd/>
            <a:tailEnd/>
          </a:ln>
        </p:spPr>
        <p:txBody>
          <a:bodyPr lIns="228600" tIns="0" rIns="0" bIns="0" anchor="ctr"/>
          <a:lstStyle/>
          <a:p>
            <a:pPr algn="ctr"/>
            <a:r>
              <a:rPr lang="en-US" sz="3000" i="1"/>
              <a:t>Capacidades de SIP</a:t>
            </a:r>
          </a:p>
        </p:txBody>
      </p:sp>
      <p:sp>
        <p:nvSpPr>
          <p:cNvPr id="1414147" name="Rectangle 3"/>
          <p:cNvSpPr>
            <a:spLocks noGrp="1" noChangeArrowheads="1"/>
          </p:cNvSpPr>
          <p:nvPr>
            <p:ph type="body" idx="1"/>
          </p:nvPr>
        </p:nvSpPr>
        <p:spPr bwMode="gray">
          <a:xfrm>
            <a:off x="366713" y="1611313"/>
            <a:ext cx="8410575" cy="5018087"/>
          </a:xfrm>
          <a:prstGeom prst="rect">
            <a:avLst/>
          </a:prstGeom>
          <a:solidFill>
            <a:srgbClr val="C0C0C0"/>
          </a:solidFill>
          <a:ln w="76200" cap="flat" algn="ctr">
            <a:solidFill>
              <a:schemeClr val="tx1"/>
            </a:solidFill>
            <a:miter lim="800000"/>
            <a:headEnd/>
            <a:tailEnd/>
          </a:ln>
        </p:spPr>
        <p:txBody>
          <a:bodyPr lIns="0" tIns="0" rIns="0" bIns="0"/>
          <a:lstStyle/>
          <a:p>
            <a:r>
              <a:rPr lang="en-US" i="1"/>
              <a:t>SIMPLE (mensajer</a:t>
            </a:r>
            <a:r>
              <a:rPr lang="en-US" i="1">
                <a:cs typeface="Arial" charset="0"/>
              </a:rPr>
              <a:t>í</a:t>
            </a:r>
            <a:r>
              <a:rPr lang="en-US" i="1"/>
              <a:t>a instant</a:t>
            </a:r>
            <a:r>
              <a:rPr lang="en-US" i="1">
                <a:cs typeface="Arial" charset="0"/>
              </a:rPr>
              <a:t>á</a:t>
            </a:r>
            <a:r>
              <a:rPr lang="en-US" i="1"/>
              <a:t>nea)</a:t>
            </a:r>
          </a:p>
          <a:p>
            <a:r>
              <a:rPr lang="en-US" i="1"/>
              <a:t>PRESENCE</a:t>
            </a:r>
          </a:p>
          <a:p>
            <a:r>
              <a:rPr lang="en-US" i="1"/>
              <a:t>S/MIME (segurizaci</a:t>
            </a:r>
            <a:r>
              <a:rPr lang="en-US" i="1">
                <a:cs typeface="Arial" charset="0"/>
              </a:rPr>
              <a:t>ó</a:t>
            </a:r>
            <a:r>
              <a:rPr lang="en-US" i="1"/>
              <a:t>n de la mensajer</a:t>
            </a:r>
            <a:r>
              <a:rPr lang="en-US" i="1">
                <a:cs typeface="Arial" charset="0"/>
              </a:rPr>
              <a:t>í</a:t>
            </a:r>
            <a:r>
              <a:rPr lang="en-US" i="1"/>
              <a:t>a)</a:t>
            </a:r>
          </a:p>
          <a:p>
            <a:r>
              <a:rPr lang="en-US" i="1"/>
              <a:t>Compresi</a:t>
            </a:r>
            <a:r>
              <a:rPr lang="en-US" i="1">
                <a:cs typeface="Arial" charset="0"/>
              </a:rPr>
              <a:t>ó</a:t>
            </a:r>
            <a:r>
              <a:rPr lang="en-US" i="1"/>
              <a:t>n de la se</a:t>
            </a:r>
            <a:r>
              <a:rPr lang="en-US" i="1">
                <a:cs typeface="Arial" charset="0"/>
              </a:rPr>
              <a:t>ñ</a:t>
            </a:r>
            <a:r>
              <a:rPr lang="en-US" i="1"/>
              <a:t>alizaci</a:t>
            </a:r>
            <a:r>
              <a:rPr lang="en-US" i="1">
                <a:cs typeface="Arial" charset="0"/>
              </a:rPr>
              <a:t>ó</a:t>
            </a:r>
            <a:r>
              <a:rPr lang="en-US" i="1"/>
              <a:t>n</a:t>
            </a:r>
          </a:p>
          <a:p>
            <a:r>
              <a:rPr lang="en-US" i="1"/>
              <a:t>Soporte de UDP, TCP y SCTP</a:t>
            </a:r>
          </a:p>
          <a:p>
            <a:r>
              <a:rPr lang="en-US" i="1"/>
              <a:t>SBC (Session Border Controller)</a:t>
            </a:r>
          </a:p>
          <a:p>
            <a:r>
              <a:rPr lang="en-US" i="1"/>
              <a:t>IPv6</a:t>
            </a:r>
          </a:p>
          <a:p>
            <a:r>
              <a:rPr lang="en-US" i="1"/>
              <a:t>NAT Traversal</a:t>
            </a:r>
          </a:p>
          <a:p>
            <a:r>
              <a:rPr lang="en-US" i="1"/>
              <a:t>Servicios de telefon</a:t>
            </a:r>
            <a:r>
              <a:rPr lang="en-US" i="1">
                <a:cs typeface="Arial" charset="0"/>
              </a:rPr>
              <a:t>í</a:t>
            </a:r>
            <a:r>
              <a:rPr lang="en-US" i="1"/>
              <a:t>a tradicional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p:cNvSpPr>
            <a:spLocks noGrp="1" noChangeArrowheads="1"/>
          </p:cNvSpPr>
          <p:nvPr>
            <p:ph type="title"/>
          </p:nvPr>
        </p:nvSpPr>
        <p:spPr bwMode="gray">
          <a:xfrm>
            <a:off x="0" y="552450"/>
            <a:ext cx="9144000" cy="806450"/>
          </a:xfrm>
          <a:prstGeom prst="rect">
            <a:avLst/>
          </a:prstGeom>
          <a:solidFill>
            <a:srgbClr val="EAEAEA"/>
          </a:solidFill>
          <a:ln cap="flat" algn="ctr">
            <a:miter lim="800000"/>
            <a:headEnd/>
            <a:tailEnd/>
          </a:ln>
        </p:spPr>
        <p:txBody>
          <a:bodyPr lIns="228600" tIns="0" rIns="0" bIns="0" anchor="ctr"/>
          <a:lstStyle/>
          <a:p>
            <a:pPr algn="ctr"/>
            <a:r>
              <a:rPr lang="en-US" sz="3000" i="1"/>
              <a:t>NAT Traversal</a:t>
            </a:r>
          </a:p>
        </p:txBody>
      </p:sp>
      <p:sp>
        <p:nvSpPr>
          <p:cNvPr id="1415171" name="Rectangle 3"/>
          <p:cNvSpPr>
            <a:spLocks noGrp="1" noChangeArrowheads="1"/>
          </p:cNvSpPr>
          <p:nvPr>
            <p:ph type="body" idx="1"/>
          </p:nvPr>
        </p:nvSpPr>
        <p:spPr bwMode="gray">
          <a:xfrm>
            <a:off x="366713" y="1712913"/>
            <a:ext cx="8410575" cy="4916487"/>
          </a:xfrm>
          <a:prstGeom prst="rect">
            <a:avLst/>
          </a:prstGeom>
          <a:solidFill>
            <a:srgbClr val="C0C0C0"/>
          </a:solidFill>
          <a:ln w="76200" cap="flat" algn="ctr">
            <a:solidFill>
              <a:schemeClr val="tx1"/>
            </a:solidFill>
            <a:miter lim="800000"/>
            <a:headEnd/>
            <a:tailEnd/>
          </a:ln>
        </p:spPr>
        <p:txBody>
          <a:bodyPr lIns="0" tIns="0" rIns="0" bIns="0"/>
          <a:lstStyle/>
          <a:p>
            <a:r>
              <a:rPr lang="en-US" sz="2000" i="1"/>
              <a:t>Modos de funcionamiento de firewalls:</a:t>
            </a:r>
          </a:p>
          <a:p>
            <a:pPr lvl="1">
              <a:spcBef>
                <a:spcPct val="50000"/>
              </a:spcBef>
              <a:buFont typeface="Wingdings" pitchFamily="2" charset="2"/>
              <a:buChar char=""/>
            </a:pPr>
            <a:r>
              <a:rPr lang="en-US" i="1"/>
              <a:t>Full cone NAT</a:t>
            </a:r>
          </a:p>
          <a:p>
            <a:pPr lvl="1">
              <a:spcBef>
                <a:spcPct val="50000"/>
              </a:spcBef>
              <a:buFont typeface="Wingdings" pitchFamily="2" charset="2"/>
              <a:buChar char=""/>
            </a:pPr>
            <a:r>
              <a:rPr lang="en-US" i="1"/>
              <a:t>Restricted cone NAT</a:t>
            </a:r>
          </a:p>
          <a:p>
            <a:pPr lvl="1">
              <a:spcBef>
                <a:spcPct val="50000"/>
              </a:spcBef>
              <a:buFont typeface="Wingdings" pitchFamily="2" charset="2"/>
              <a:buChar char=""/>
            </a:pPr>
            <a:r>
              <a:rPr lang="en-US" i="1"/>
              <a:t>Port Restricted cone NAT</a:t>
            </a:r>
          </a:p>
          <a:p>
            <a:pPr lvl="1">
              <a:spcBef>
                <a:spcPct val="50000"/>
              </a:spcBef>
              <a:buFont typeface="Wingdings" pitchFamily="2" charset="2"/>
              <a:buChar char=""/>
            </a:pPr>
            <a:r>
              <a:rPr lang="en-US" i="1"/>
              <a:t>Symmetric NAT</a:t>
            </a:r>
          </a:p>
          <a:p>
            <a:r>
              <a:rPr lang="en-US" sz="2000" i="1"/>
              <a:t>Soluciones:</a:t>
            </a:r>
          </a:p>
          <a:p>
            <a:pPr lvl="1">
              <a:spcBef>
                <a:spcPct val="50000"/>
              </a:spcBef>
              <a:buFont typeface="Wingdings" pitchFamily="2" charset="2"/>
              <a:buChar char=""/>
            </a:pPr>
            <a:r>
              <a:rPr lang="en-US" i="1"/>
              <a:t>Se</a:t>
            </a:r>
            <a:r>
              <a:rPr lang="en-US" i="1">
                <a:cs typeface="Arial" charset="0"/>
              </a:rPr>
              <a:t>ñ</a:t>
            </a:r>
            <a:r>
              <a:rPr lang="en-US" i="1"/>
              <a:t>alizaci</a:t>
            </a:r>
            <a:r>
              <a:rPr lang="en-US" i="1">
                <a:cs typeface="Arial" charset="0"/>
              </a:rPr>
              <a:t>ó</a:t>
            </a:r>
            <a:r>
              <a:rPr lang="en-US" i="1"/>
              <a:t>n y RTP Sim</a:t>
            </a:r>
            <a:r>
              <a:rPr lang="en-US" i="1">
                <a:cs typeface="Arial" charset="0"/>
              </a:rPr>
              <a:t>é</a:t>
            </a:r>
            <a:r>
              <a:rPr lang="en-US" i="1"/>
              <a:t>tricos</a:t>
            </a:r>
          </a:p>
          <a:p>
            <a:pPr lvl="1">
              <a:spcBef>
                <a:spcPct val="50000"/>
              </a:spcBef>
              <a:buFont typeface="Wingdings" pitchFamily="2" charset="2"/>
              <a:buChar char=""/>
            </a:pPr>
            <a:r>
              <a:rPr lang="en-US" i="1"/>
              <a:t>RTP Proxy</a:t>
            </a:r>
          </a:p>
          <a:p>
            <a:pPr lvl="1">
              <a:spcBef>
                <a:spcPct val="50000"/>
              </a:spcBef>
              <a:buFont typeface="Wingdings" pitchFamily="2" charset="2"/>
              <a:buChar char=""/>
            </a:pPr>
            <a:r>
              <a:rPr lang="en-US" i="1"/>
              <a:t>Gateways de Aplicaci</a:t>
            </a:r>
            <a:r>
              <a:rPr lang="en-US" i="1">
                <a:cs typeface="Arial" charset="0"/>
              </a:rPr>
              <a:t>ó</a:t>
            </a:r>
            <a:r>
              <a:rPr lang="en-US" i="1"/>
              <a:t>n</a:t>
            </a:r>
          </a:p>
          <a:p>
            <a:pPr lvl="1">
              <a:spcBef>
                <a:spcPct val="50000"/>
              </a:spcBef>
              <a:buFont typeface="Wingdings" pitchFamily="2" charset="2"/>
              <a:buChar char=""/>
            </a:pPr>
            <a:r>
              <a:rPr lang="en-US" i="1"/>
              <a:t>STUN </a:t>
            </a:r>
            <a:r>
              <a:rPr lang="es-AR" i="1"/>
              <a:t>(Simple Traversal of UDP through NATs)</a:t>
            </a:r>
            <a:endParaRPr lang="en-US" i="1"/>
          </a:p>
          <a:p>
            <a:pPr lvl="1">
              <a:spcBef>
                <a:spcPct val="50000"/>
              </a:spcBef>
              <a:buFont typeface="Wingdings" pitchFamily="2" charset="2"/>
              <a:buChar char=""/>
            </a:pPr>
            <a:r>
              <a:rPr lang="en-US" i="1"/>
              <a:t>TURN (</a:t>
            </a:r>
            <a:r>
              <a:rPr lang="es-AR" i="1"/>
              <a:t>Traversal Using Relay NAT)</a:t>
            </a:r>
            <a:r>
              <a:rPr lang="es-AR"/>
              <a:t> </a:t>
            </a:r>
            <a:endParaRPr lang="en-US" i="1"/>
          </a:p>
          <a:p>
            <a:pPr lvl="1">
              <a:spcBef>
                <a:spcPct val="50000"/>
              </a:spcBef>
              <a:buFont typeface="Wingdings" pitchFamily="2" charset="2"/>
              <a:buChar char=""/>
            </a:pPr>
            <a:endParaRPr lang="en-US" i="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Rectangle 2"/>
          <p:cNvSpPr>
            <a:spLocks noGrp="1" noChangeArrowheads="1"/>
          </p:cNvSpPr>
          <p:nvPr>
            <p:ph type="title"/>
          </p:nvPr>
        </p:nvSpPr>
        <p:spPr bwMode="gray">
          <a:xfrm>
            <a:off x="0" y="552450"/>
            <a:ext cx="9144000" cy="806450"/>
          </a:xfrm>
          <a:prstGeom prst="rect">
            <a:avLst/>
          </a:prstGeom>
          <a:solidFill>
            <a:srgbClr val="EAEAEA"/>
          </a:solidFill>
          <a:ln cap="flat" algn="ctr">
            <a:miter lim="800000"/>
            <a:headEnd/>
            <a:tailEnd/>
          </a:ln>
        </p:spPr>
        <p:txBody>
          <a:bodyPr lIns="228600" tIns="0" rIns="0" bIns="0" anchor="ctr"/>
          <a:lstStyle/>
          <a:p>
            <a:pPr algn="ctr"/>
            <a:r>
              <a:rPr lang="en-US" sz="3000" i="1"/>
              <a:t>Servicios de telefon</a:t>
            </a:r>
            <a:r>
              <a:rPr lang="en-US" sz="3000" i="1">
                <a:cs typeface="Arial" charset="0"/>
              </a:rPr>
              <a:t>í</a:t>
            </a:r>
            <a:r>
              <a:rPr lang="en-US" sz="3000" i="1"/>
              <a:t>a</a:t>
            </a:r>
          </a:p>
        </p:txBody>
      </p:sp>
      <p:sp>
        <p:nvSpPr>
          <p:cNvPr id="1416195" name="Rectangle 3"/>
          <p:cNvSpPr>
            <a:spLocks noGrp="1" noChangeArrowheads="1"/>
          </p:cNvSpPr>
          <p:nvPr>
            <p:ph type="body" idx="1"/>
          </p:nvPr>
        </p:nvSpPr>
        <p:spPr bwMode="gray">
          <a:xfrm>
            <a:off x="366713" y="1741488"/>
            <a:ext cx="8410575" cy="4467225"/>
          </a:xfrm>
          <a:prstGeom prst="rect">
            <a:avLst/>
          </a:prstGeom>
          <a:solidFill>
            <a:srgbClr val="C0C0C0"/>
          </a:solidFill>
          <a:ln w="76200" cap="flat" algn="ctr">
            <a:solidFill>
              <a:schemeClr val="tx1"/>
            </a:solidFill>
            <a:miter lim="800000"/>
            <a:headEnd/>
            <a:tailEnd/>
          </a:ln>
        </p:spPr>
        <p:txBody>
          <a:bodyPr lIns="0" tIns="0" rIns="0" bIns="0"/>
          <a:lstStyle/>
          <a:p>
            <a:r>
              <a:rPr lang="en-US" sz="3200" i="1"/>
              <a:t>Llamada en espera (On-hold)</a:t>
            </a:r>
          </a:p>
          <a:p>
            <a:r>
              <a:rPr lang="en-US" sz="3200" i="1"/>
              <a:t>Preanuncios</a:t>
            </a:r>
          </a:p>
          <a:p>
            <a:r>
              <a:rPr lang="en-US" sz="3200" i="1"/>
              <a:t>Transmisi</a:t>
            </a:r>
            <a:r>
              <a:rPr lang="en-US" sz="3200" i="1">
                <a:cs typeface="Arial" charset="0"/>
              </a:rPr>
              <a:t>ó</a:t>
            </a:r>
            <a:r>
              <a:rPr lang="en-US" sz="3200" i="1"/>
              <a:t>n de DTMF</a:t>
            </a:r>
          </a:p>
          <a:p>
            <a:r>
              <a:rPr lang="en-US" sz="3200" i="1"/>
              <a:t>Transferencia de llamadas</a:t>
            </a:r>
          </a:p>
          <a:p>
            <a:r>
              <a:rPr lang="en-US" sz="3200" i="1"/>
              <a:t>Conferencia Multipunto</a:t>
            </a:r>
          </a:p>
          <a:p>
            <a:r>
              <a:rPr lang="en-US" sz="3200" i="1"/>
              <a:t>Callback autom</a:t>
            </a:r>
            <a:r>
              <a:rPr lang="en-US" sz="3200" i="1">
                <a:cs typeface="Arial" charset="0"/>
              </a:rPr>
              <a:t>á</a:t>
            </a:r>
            <a:r>
              <a:rPr lang="en-US" sz="3200" i="1"/>
              <a:t>tico</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p:nvPr>
        </p:nvSpPr>
        <p:spPr bwMode="auto">
          <a:xfrm>
            <a:off x="0" y="552450"/>
            <a:ext cx="9144000" cy="806450"/>
          </a:xfrm>
          <a:prstGeom prst="rect">
            <a:avLst/>
          </a:prstGeom>
          <a:solidFill>
            <a:srgbClr val="FFFFFF"/>
          </a:solidFill>
          <a:ln>
            <a:solidFill>
              <a:srgbClr val="000000"/>
            </a:solidFill>
            <a:miter lim="800000"/>
            <a:headEnd/>
            <a:tailEnd/>
          </a:ln>
        </p:spPr>
        <p:txBody>
          <a:bodyPr/>
          <a:lstStyle/>
          <a:p>
            <a:pPr algn="ctr"/>
            <a:r>
              <a:rPr lang="en-US" sz="4400" i="1"/>
              <a:t>H323 vs  SIP</a:t>
            </a:r>
            <a:endParaRPr lang="es-ES" sz="4400" i="1"/>
          </a:p>
        </p:txBody>
      </p:sp>
      <p:pic>
        <p:nvPicPr>
          <p:cNvPr id="1448963" name="Picture 3" descr="Two V2oIP Integrated Solutions: H.323 and SIP "/>
          <p:cNvPicPr>
            <a:picLocks noChangeAspect="1" noChangeArrowheads="1"/>
          </p:cNvPicPr>
          <p:nvPr/>
        </p:nvPicPr>
        <p:blipFill>
          <a:blip r:embed="rId3" cstate="print"/>
          <a:srcRect/>
          <a:stretch>
            <a:fillRect/>
          </a:stretch>
        </p:blipFill>
        <p:spPr bwMode="auto">
          <a:xfrm>
            <a:off x="533400" y="1676400"/>
            <a:ext cx="8305800" cy="4164013"/>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9922"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489930"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295200"/>
            <a:ext cx="9144000" cy="2689225"/>
          </a:xfrm>
          <a:prstGeom prst="rect">
            <a:avLst/>
          </a:prstGeom>
          <a:gradFill rotWithShape="0">
            <a:gsLst>
              <a:gs pos="0">
                <a:srgbClr val="FF9900"/>
              </a:gs>
              <a:gs pos="100000">
                <a:srgbClr val="FFFFFF"/>
              </a:gs>
            </a:gsLst>
            <a:lin ang="5400000" scaled="1"/>
          </a:gradFill>
          <a:ln w="76200">
            <a:solidFill>
              <a:schemeClr val="hlink"/>
            </a:solidFill>
          </a:ln>
        </p:spPr>
        <p:txBody>
          <a:bodyPr/>
          <a:lstStyle/>
          <a:p>
            <a:pPr marL="0" indent="0" algn="ctr">
              <a:lnSpc>
                <a:spcPct val="90000"/>
              </a:lnSpc>
              <a:buFontTx/>
              <a:buNone/>
            </a:pPr>
            <a:r>
              <a:rPr lang="es-ES_tradnl" sz="2800" b="1" i="1" dirty="0" smtClean="0">
                <a:solidFill>
                  <a:srgbClr val="333399"/>
                </a:solidFill>
                <a:latin typeface="Arial" charset="0"/>
              </a:rPr>
              <a:t>Mg. PABLO ALEJANDRO LENA</a:t>
            </a:r>
          </a:p>
          <a:p>
            <a:pPr marL="0" indent="0" algn="ctr">
              <a:lnSpc>
                <a:spcPct val="90000"/>
              </a:lnSpc>
              <a:buFontTx/>
              <a:buNone/>
            </a:pPr>
            <a:r>
              <a:rPr lang="es-ES_tradnl" sz="2800" b="1" i="1" dirty="0" smtClean="0">
                <a:solidFill>
                  <a:srgbClr val="333399"/>
                </a:solidFill>
                <a:latin typeface="Arial" charset="0"/>
              </a:rPr>
              <a:t>plena@unlam.edu.ar                 </a:t>
            </a:r>
          </a:p>
          <a:p>
            <a:pPr marL="0" indent="0" algn="ctr">
              <a:lnSpc>
                <a:spcPct val="90000"/>
              </a:lnSpc>
              <a:buFontTx/>
              <a:buNone/>
            </a:pPr>
            <a:r>
              <a:rPr lang="es-AR" sz="3600" b="1" i="1" u="sng" dirty="0" smtClean="0">
                <a:solidFill>
                  <a:srgbClr val="333399"/>
                </a:solidFill>
                <a:latin typeface="Arial" charset="0"/>
              </a:rPr>
              <a:t>2016</a:t>
            </a:r>
          </a:p>
        </p:txBody>
      </p:sp>
      <p:sp>
        <p:nvSpPr>
          <p:cNvPr id="5123" name="Rectangle 3"/>
          <p:cNvSpPr>
            <a:spLocks noGrp="1" noChangeArrowheads="1"/>
          </p:cNvSpPr>
          <p:nvPr>
            <p:ph type="ctrTitle" idx="4294967295"/>
          </p:nvPr>
        </p:nvSpPr>
        <p:spPr>
          <a:xfrm>
            <a:off x="337417" y="885371"/>
            <a:ext cx="8496300" cy="1961745"/>
          </a:xfrm>
          <a:prstGeom prst="rect">
            <a:avLst/>
          </a:prstGeom>
          <a:gradFill rotWithShape="0">
            <a:gsLst>
              <a:gs pos="0">
                <a:srgbClr val="FF9900"/>
              </a:gs>
              <a:gs pos="100000">
                <a:srgbClr val="FFFFFF"/>
              </a:gs>
            </a:gsLst>
            <a:lin ang="5400000" scaled="1"/>
          </a:gradFill>
          <a:ln w="76200" cap="flat" algn="ctr">
            <a:solidFill>
              <a:schemeClr val="hlink"/>
            </a:solidFill>
          </a:ln>
        </p:spPr>
        <p:txBody>
          <a:bodyPr anchor="t"/>
          <a:lstStyle/>
          <a:p>
            <a:pPr algn="ctr">
              <a:spcBef>
                <a:spcPct val="20000"/>
              </a:spcBef>
            </a:pPr>
            <a:r>
              <a:rPr lang="es-AR" sz="4800" i="1" u="sng" dirty="0">
                <a:solidFill>
                  <a:srgbClr val="333399"/>
                </a:solidFill>
                <a:latin typeface="Arial" charset="0"/>
              </a:rPr>
              <a:t>Tecnología de Redes 2634</a:t>
            </a:r>
            <a:br>
              <a:rPr lang="es-AR" sz="4800" i="1" u="sng" dirty="0">
                <a:solidFill>
                  <a:srgbClr val="333399"/>
                </a:solidFill>
                <a:latin typeface="Arial" charset="0"/>
              </a:rPr>
            </a:br>
            <a:r>
              <a:rPr lang="es-AR" sz="4000" i="1" u="sng" dirty="0">
                <a:solidFill>
                  <a:srgbClr val="333399"/>
                </a:solidFill>
                <a:latin typeface="Arial" charset="0"/>
              </a:rPr>
              <a:t>Introducción a las Comunicaciones 0013</a:t>
            </a:r>
            <a:endParaRPr lang="es-AR" sz="4000"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538" name="Rectangle 2"/>
          <p:cNvSpPr>
            <a:spLocks noGrp="1" noChangeArrowheads="1"/>
          </p:cNvSpPr>
          <p:nvPr>
            <p:ph type="title"/>
          </p:nvPr>
        </p:nvSpPr>
        <p:spPr bwMode="gray">
          <a:xfrm>
            <a:off x="304800" y="709613"/>
            <a:ext cx="8534400" cy="992187"/>
          </a:xfrm>
          <a:prstGeom prst="rect">
            <a:avLst/>
          </a:prstGeom>
          <a:solidFill>
            <a:srgbClr val="EAEAEA"/>
          </a:solidFill>
          <a:ln w="76200" cap="flat" algn="ctr">
            <a:solidFill>
              <a:schemeClr val="tx1"/>
            </a:solidFill>
            <a:miter lim="800000"/>
            <a:headEnd/>
            <a:tailEnd/>
          </a:ln>
        </p:spPr>
        <p:txBody>
          <a:bodyPr lIns="228600" tIns="0" rIns="0" bIns="0" anchor="ctr"/>
          <a:lstStyle/>
          <a:p>
            <a:pPr algn="ctr"/>
            <a:r>
              <a:rPr lang="es-ES_tradnl" sz="3000" i="1">
                <a:effectLst>
                  <a:outerShdw blurRad="38100" dist="38100" dir="2700000" algn="tl">
                    <a:srgbClr val="000000"/>
                  </a:outerShdw>
                </a:effectLst>
              </a:rPr>
              <a:t>Telefonía IP</a:t>
            </a:r>
            <a:br>
              <a:rPr lang="es-ES_tradnl" sz="3000" i="1">
                <a:effectLst>
                  <a:outerShdw blurRad="38100" dist="38100" dir="2700000" algn="tl">
                    <a:srgbClr val="000000"/>
                  </a:outerShdw>
                </a:effectLst>
              </a:rPr>
            </a:br>
            <a:r>
              <a:rPr lang="es-ES_tradnl" sz="3000" i="1">
                <a:effectLst>
                  <a:outerShdw blurRad="38100" dist="38100" dir="2700000" algn="tl">
                    <a:srgbClr val="000000"/>
                  </a:outerShdw>
                </a:effectLst>
              </a:rPr>
              <a:t>Protocolo H323</a:t>
            </a:r>
            <a:endParaRPr lang="es-ES" sz="3000" i="1">
              <a:effectLst>
                <a:outerShdw blurRad="38100" dist="38100" dir="2700000" algn="tl">
                  <a:srgbClr val="000000"/>
                </a:outerShdw>
              </a:effectLst>
              <a:cs typeface="Times New Roman" pitchFamily="18" charset="0"/>
            </a:endParaRPr>
          </a:p>
        </p:txBody>
      </p:sp>
      <p:sp>
        <p:nvSpPr>
          <p:cNvPr id="1473539" name="Rectangle 3"/>
          <p:cNvSpPr>
            <a:spLocks noGrp="1" noChangeArrowheads="1"/>
          </p:cNvSpPr>
          <p:nvPr>
            <p:ph type="body" idx="1"/>
          </p:nvPr>
        </p:nvSpPr>
        <p:spPr bwMode="gray">
          <a:xfrm>
            <a:off x="322263" y="1871663"/>
            <a:ext cx="8534400" cy="4405312"/>
          </a:xfrm>
          <a:prstGeom prst="rect">
            <a:avLst/>
          </a:prstGeom>
          <a:solidFill>
            <a:srgbClr val="C0C0C0"/>
          </a:solidFill>
          <a:ln w="76200" cap="flat" algn="ctr">
            <a:solidFill>
              <a:schemeClr val="tx1"/>
            </a:solidFill>
            <a:miter lim="800000"/>
            <a:headEnd/>
            <a:tailEnd/>
          </a:ln>
        </p:spPr>
        <p:txBody>
          <a:bodyPr lIns="0" tIns="0" rIns="0" bIns="0"/>
          <a:lstStyle/>
          <a:p>
            <a:r>
              <a:rPr lang="es-ES" sz="2800" i="1" dirty="0">
                <a:ea typeface="Arial Unicode MS" pitchFamily="34" charset="-128"/>
                <a:cs typeface="Arial Unicode MS" pitchFamily="34" charset="-128"/>
              </a:rPr>
              <a:t>Provee servicio de comunicaciones multimedia sobre redes que emplean conmutación de paquetes .</a:t>
            </a:r>
          </a:p>
          <a:p>
            <a:r>
              <a:rPr lang="es-ES" sz="2800" i="1" dirty="0">
                <a:ea typeface="Arial Unicode MS" pitchFamily="34" charset="-128"/>
                <a:cs typeface="Arial Unicode MS" pitchFamily="34" charset="-128"/>
              </a:rPr>
              <a:t>Las entidades H323 pueden proveer comunicaciones de datos, video o audio en tiempo </a:t>
            </a:r>
            <a:r>
              <a:rPr lang="es-ES" sz="2800" i="1" dirty="0" smtClean="0">
                <a:ea typeface="Arial Unicode MS" pitchFamily="34" charset="-128"/>
                <a:cs typeface="Arial Unicode MS" pitchFamily="34" charset="-128"/>
              </a:rPr>
              <a:t>real.</a:t>
            </a:r>
          </a:p>
          <a:p>
            <a:r>
              <a:rPr lang="es-ES" sz="2800" i="1" dirty="0" smtClean="0">
                <a:ea typeface="Arial Unicode MS" pitchFamily="34" charset="-128"/>
                <a:cs typeface="Arial Unicode MS" pitchFamily="34" charset="-128"/>
              </a:rPr>
              <a:t>Es </a:t>
            </a:r>
            <a:r>
              <a:rPr lang="es-ES" sz="2800" i="1" dirty="0">
                <a:ea typeface="Arial Unicode MS" pitchFamily="34" charset="-128"/>
                <a:cs typeface="Arial Unicode MS" pitchFamily="34" charset="-128"/>
              </a:rPr>
              <a:t>una pila de protocolos que trabaja </a:t>
            </a:r>
            <a:r>
              <a:rPr lang="es-ES" sz="2800" i="1">
                <a:ea typeface="Arial Unicode MS" pitchFamily="34" charset="-128"/>
                <a:cs typeface="Arial Unicode MS" pitchFamily="34" charset="-128"/>
              </a:rPr>
              <a:t>sobre </a:t>
            </a:r>
            <a:r>
              <a:rPr lang="es-ES" sz="2800" i="1" smtClean="0">
                <a:ea typeface="Arial Unicode MS" pitchFamily="34" charset="-128"/>
                <a:cs typeface="Arial Unicode MS" pitchFamily="34" charset="-128"/>
              </a:rPr>
              <a:t>IP</a:t>
            </a:r>
          </a:p>
          <a:p>
            <a:r>
              <a:rPr lang="es-ES" sz="2800" i="1" smtClean="0">
                <a:ea typeface="Arial Unicode MS" pitchFamily="34" charset="-128"/>
                <a:cs typeface="Arial Unicode MS" pitchFamily="34" charset="-128"/>
              </a:rPr>
              <a:t>Puede </a:t>
            </a:r>
            <a:r>
              <a:rPr lang="es-ES" sz="2800" i="1" dirty="0">
                <a:ea typeface="Arial Unicode MS" pitchFamily="34" charset="-128"/>
                <a:cs typeface="Arial Unicode MS" pitchFamily="34" charset="-128"/>
              </a:rPr>
              <a:t>proveer calidad de servicio garantizada (</a:t>
            </a:r>
            <a:r>
              <a:rPr lang="es-ES" sz="2800" i="1" dirty="0" err="1">
                <a:ea typeface="Arial Unicode MS" pitchFamily="34" charset="-128"/>
                <a:cs typeface="Arial Unicode MS" pitchFamily="34" charset="-128"/>
              </a:rPr>
              <a:t>QoS</a:t>
            </a:r>
            <a:r>
              <a:rPr lang="es-ES" sz="2800" i="1" dirty="0">
                <a:ea typeface="Arial Unicode MS" pitchFamily="34" charset="-128"/>
                <a:cs typeface="Arial Unicode MS" pitchFamily="34" charset="-128"/>
              </a:rPr>
              <a:t>).</a:t>
            </a:r>
          </a:p>
          <a:p>
            <a:endParaRPr lang="es-MX" sz="2800" i="1" dirty="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Grp="1" noChangeArrowheads="1"/>
          </p:cNvSpPr>
          <p:nvPr>
            <p:ph type="title"/>
          </p:nvPr>
        </p:nvSpPr>
        <p:spPr bwMode="gray">
          <a:xfrm>
            <a:off x="304800" y="762000"/>
            <a:ext cx="8534400" cy="1143000"/>
          </a:xfrm>
          <a:prstGeom prst="rect">
            <a:avLst/>
          </a:prstGeom>
          <a:solidFill>
            <a:srgbClr val="EAEAEA"/>
          </a:solidFill>
          <a:ln w="76200" cap="flat" algn="ctr">
            <a:solidFill>
              <a:schemeClr val="tx1"/>
            </a:solidFill>
            <a:miter lim="800000"/>
            <a:headEnd/>
            <a:tailEnd/>
          </a:ln>
        </p:spPr>
        <p:txBody>
          <a:bodyPr lIns="228600" tIns="0" rIns="0" bIns="0" anchor="ctr"/>
          <a:lstStyle/>
          <a:p>
            <a:pPr algn="ctr"/>
            <a:r>
              <a:rPr lang="es-ES_tradnl" sz="3000" i="1">
                <a:effectLst>
                  <a:outerShdw blurRad="38100" dist="38100" dir="2700000" algn="tl">
                    <a:srgbClr val="000000"/>
                  </a:outerShdw>
                </a:effectLst>
              </a:rPr>
              <a:t>Telefonía IP</a:t>
            </a:r>
            <a:br>
              <a:rPr lang="es-ES_tradnl" sz="3000" i="1">
                <a:effectLst>
                  <a:outerShdw blurRad="38100" dist="38100" dir="2700000" algn="tl">
                    <a:srgbClr val="000000"/>
                  </a:outerShdw>
                </a:effectLst>
              </a:rPr>
            </a:br>
            <a:r>
              <a:rPr lang="es-ES_tradnl" sz="3000" i="1">
                <a:effectLst>
                  <a:outerShdw blurRad="38100" dist="38100" dir="2700000" algn="tl">
                    <a:srgbClr val="000000"/>
                  </a:outerShdw>
                </a:effectLst>
              </a:rPr>
              <a:t>Protocolo H323</a:t>
            </a:r>
            <a:endParaRPr lang="es-ES" sz="3000" i="1">
              <a:effectLst>
                <a:outerShdw blurRad="38100" dist="38100" dir="2700000" algn="tl">
                  <a:srgbClr val="000000"/>
                </a:outerShdw>
              </a:effectLst>
              <a:cs typeface="Times New Roman" pitchFamily="18" charset="0"/>
            </a:endParaRPr>
          </a:p>
        </p:txBody>
      </p:sp>
      <p:sp>
        <p:nvSpPr>
          <p:cNvPr id="1475587" name="Rectangle 3"/>
          <p:cNvSpPr>
            <a:spLocks noGrp="1" noChangeArrowheads="1"/>
          </p:cNvSpPr>
          <p:nvPr>
            <p:ph type="body" idx="1"/>
          </p:nvPr>
        </p:nvSpPr>
        <p:spPr bwMode="gray">
          <a:xfrm>
            <a:off x="290513" y="2238375"/>
            <a:ext cx="8534400" cy="4114800"/>
          </a:xfrm>
          <a:prstGeom prst="rect">
            <a:avLst/>
          </a:prstGeom>
          <a:solidFill>
            <a:srgbClr val="C0C0C0"/>
          </a:solidFill>
          <a:ln w="76200" cap="flat" algn="ctr">
            <a:solidFill>
              <a:schemeClr val="tx1"/>
            </a:solidFill>
            <a:miter lim="800000"/>
            <a:headEnd/>
            <a:tailEnd/>
          </a:ln>
        </p:spPr>
        <p:txBody>
          <a:bodyPr lIns="0" tIns="0" rIns="0" bIns="0"/>
          <a:lstStyle/>
          <a:p>
            <a:r>
              <a:rPr lang="es-ES" sz="2800" i="1">
                <a:ea typeface="Arial Unicode MS" pitchFamily="34" charset="-128"/>
                <a:cs typeface="Arial Unicode MS" pitchFamily="34" charset="-128"/>
              </a:rPr>
              <a:t>Dentro de este modelo se definen 4  tipos de dispositivos: </a:t>
            </a:r>
          </a:p>
          <a:p>
            <a:pPr lvl="1">
              <a:spcBef>
                <a:spcPct val="50000"/>
              </a:spcBef>
              <a:buFont typeface="Wingdings" pitchFamily="2" charset="2"/>
              <a:buChar char=""/>
            </a:pPr>
            <a:r>
              <a:rPr lang="es-ES" sz="2800" i="1">
                <a:ea typeface="Arial Unicode MS" pitchFamily="34" charset="-128"/>
                <a:cs typeface="Arial Unicode MS" pitchFamily="34" charset="-128"/>
              </a:rPr>
              <a:t>Terminal </a:t>
            </a:r>
            <a:r>
              <a:rPr lang="es-ES" sz="2800" i="1">
                <a:ea typeface="Arial Unicode MS" pitchFamily="34" charset="-128"/>
                <a:cs typeface="Arial Unicode MS" pitchFamily="34" charset="-128"/>
                <a:sym typeface="Wingdings 3" pitchFamily="18" charset="2"/>
              </a:rPr>
              <a:t> Iniciador de la Llamada</a:t>
            </a:r>
          </a:p>
          <a:p>
            <a:pPr lvl="1">
              <a:spcBef>
                <a:spcPct val="50000"/>
              </a:spcBef>
              <a:buFont typeface="Wingdings" pitchFamily="2" charset="2"/>
              <a:buChar char=""/>
            </a:pPr>
            <a:r>
              <a:rPr lang="es-ES" sz="2800" i="1">
                <a:ea typeface="Arial Unicode MS" pitchFamily="34" charset="-128"/>
                <a:cs typeface="Arial Unicode MS" pitchFamily="34" charset="-128"/>
                <a:sym typeface="Wingdings 3" pitchFamily="18" charset="2"/>
              </a:rPr>
              <a:t>Gatekeeper  Autoriza y Rutea la Llamada</a:t>
            </a:r>
            <a:r>
              <a:rPr lang="es-ES" sz="2800" i="1">
                <a:ea typeface="Arial Unicode MS" pitchFamily="34" charset="-128"/>
                <a:cs typeface="Arial Unicode MS" pitchFamily="34" charset="-128"/>
              </a:rPr>
              <a:t> </a:t>
            </a:r>
          </a:p>
          <a:p>
            <a:pPr lvl="1">
              <a:spcBef>
                <a:spcPct val="50000"/>
              </a:spcBef>
              <a:buFont typeface="Wingdings" pitchFamily="2" charset="2"/>
              <a:buChar char=""/>
            </a:pPr>
            <a:r>
              <a:rPr lang="es-ES" sz="2800" i="1">
                <a:ea typeface="Arial Unicode MS" pitchFamily="34" charset="-128"/>
                <a:cs typeface="Arial Unicode MS" pitchFamily="34" charset="-128"/>
              </a:rPr>
              <a:t>Gateway </a:t>
            </a:r>
            <a:r>
              <a:rPr lang="es-ES" sz="2800" i="1">
                <a:ea typeface="Arial Unicode MS" pitchFamily="34" charset="-128"/>
                <a:cs typeface="Arial Unicode MS" pitchFamily="34" charset="-128"/>
                <a:sym typeface="Wingdings 3" pitchFamily="18" charset="2"/>
              </a:rPr>
              <a:t> Conversión de Paquetes IP a paquetes de Voz.</a:t>
            </a:r>
          </a:p>
          <a:p>
            <a:pPr lvl="1">
              <a:spcBef>
                <a:spcPct val="50000"/>
              </a:spcBef>
              <a:buFont typeface="Wingdings" pitchFamily="2" charset="2"/>
              <a:buChar char=""/>
            </a:pPr>
            <a:r>
              <a:rPr lang="es-ES" sz="2800" i="1">
                <a:ea typeface="Arial Unicode MS" pitchFamily="34" charset="-128"/>
                <a:cs typeface="Arial Unicode MS" pitchFamily="34" charset="-128"/>
                <a:sym typeface="Wingdings 3" pitchFamily="18" charset="2"/>
              </a:rPr>
              <a:t>MCU  Unidad de Control Multipunto. </a:t>
            </a:r>
            <a:endParaRPr lang="es-ES" sz="2800" i="1">
              <a:ea typeface="Arial Unicode MS" pitchFamily="34" charset="-128"/>
              <a:cs typeface="Arial Unicode MS" pitchFamily="34" charset="-128"/>
            </a:endParaRPr>
          </a:p>
          <a:p>
            <a:endParaRPr lang="es-MX" sz="2800" i="1">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634" name="Rectangle 2"/>
          <p:cNvSpPr>
            <a:spLocks noGrp="1" noChangeArrowheads="1"/>
          </p:cNvSpPr>
          <p:nvPr>
            <p:ph type="title"/>
          </p:nvPr>
        </p:nvSpPr>
        <p:spPr bwMode="gray">
          <a:xfrm>
            <a:off x="304800" y="762000"/>
            <a:ext cx="8534400" cy="1143000"/>
          </a:xfrm>
          <a:prstGeom prst="rect">
            <a:avLst/>
          </a:prstGeom>
          <a:solidFill>
            <a:srgbClr val="EAEAEA"/>
          </a:solidFill>
          <a:ln w="76200" cap="flat" algn="ctr">
            <a:solidFill>
              <a:schemeClr val="tx1"/>
            </a:solidFill>
            <a:miter lim="800000"/>
            <a:headEnd/>
            <a:tailEnd/>
          </a:ln>
        </p:spPr>
        <p:txBody>
          <a:bodyPr lIns="228600" tIns="0" rIns="0" bIns="0" anchor="ctr"/>
          <a:lstStyle/>
          <a:p>
            <a:pPr algn="ctr"/>
            <a:r>
              <a:rPr lang="es-ES_tradnl" sz="3000" i="1">
                <a:effectLst>
                  <a:outerShdw blurRad="38100" dist="38100" dir="2700000" algn="tl">
                    <a:srgbClr val="000000"/>
                  </a:outerShdw>
                </a:effectLst>
              </a:rPr>
              <a:t>Telefonía IP</a:t>
            </a:r>
            <a:br>
              <a:rPr lang="es-ES_tradnl" sz="3000" i="1">
                <a:effectLst>
                  <a:outerShdw blurRad="38100" dist="38100" dir="2700000" algn="tl">
                    <a:srgbClr val="000000"/>
                  </a:outerShdw>
                </a:effectLst>
              </a:rPr>
            </a:br>
            <a:r>
              <a:rPr lang="es-ES_tradnl" sz="3000" i="1">
                <a:effectLst>
                  <a:outerShdw blurRad="38100" dist="38100" dir="2700000" algn="tl">
                    <a:srgbClr val="000000"/>
                  </a:outerShdw>
                </a:effectLst>
              </a:rPr>
              <a:t>Protocolo H323</a:t>
            </a:r>
            <a:endParaRPr lang="es-ES" sz="3000" i="1">
              <a:effectLst>
                <a:outerShdw blurRad="38100" dist="38100" dir="2700000" algn="tl">
                  <a:srgbClr val="000000"/>
                </a:outerShdw>
              </a:effectLst>
              <a:cs typeface="Times New Roman" pitchFamily="18" charset="0"/>
            </a:endParaRPr>
          </a:p>
        </p:txBody>
      </p:sp>
      <p:pic>
        <p:nvPicPr>
          <p:cNvPr id="1477635" name="Picture 3" descr="voip3"/>
          <p:cNvPicPr>
            <a:picLocks noChangeAspect="1" noChangeArrowheads="1"/>
          </p:cNvPicPr>
          <p:nvPr/>
        </p:nvPicPr>
        <p:blipFill>
          <a:blip r:embed="rId3" cstate="print"/>
          <a:srcRect/>
          <a:stretch>
            <a:fillRect/>
          </a:stretch>
        </p:blipFill>
        <p:spPr bwMode="gray">
          <a:xfrm>
            <a:off x="501650" y="2114550"/>
            <a:ext cx="8135938" cy="4411663"/>
          </a:xfrm>
          <a:prstGeom prst="rect">
            <a:avLst/>
          </a:prstGeom>
          <a:solidFill>
            <a:srgbClr val="EAEAEA"/>
          </a:solidFill>
          <a:ln w="76200" algn="ctr">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682" name="Rectangle 2"/>
          <p:cNvSpPr>
            <a:spLocks noGrp="1" noChangeArrowheads="1"/>
          </p:cNvSpPr>
          <p:nvPr>
            <p:ph type="title"/>
          </p:nvPr>
        </p:nvSpPr>
        <p:spPr bwMode="gray">
          <a:xfrm>
            <a:off x="319088" y="676275"/>
            <a:ext cx="8577262" cy="1143000"/>
          </a:xfrm>
          <a:prstGeom prst="rect">
            <a:avLst/>
          </a:prstGeom>
          <a:solidFill>
            <a:srgbClr val="EAEAEA"/>
          </a:solidFill>
          <a:ln w="76200" cap="flat" algn="ctr">
            <a:solidFill>
              <a:schemeClr val="tx1"/>
            </a:solidFill>
            <a:miter lim="800000"/>
            <a:headEnd/>
            <a:tailEnd/>
          </a:ln>
        </p:spPr>
        <p:txBody>
          <a:bodyPr lIns="228600" tIns="0" rIns="0" bIns="0" anchor="ctr"/>
          <a:lstStyle/>
          <a:p>
            <a:pPr algn="ctr"/>
            <a:r>
              <a:rPr lang="es-ES_tradnl" sz="3000" i="1">
                <a:effectLst>
                  <a:outerShdw blurRad="38100" dist="38100" dir="2700000" algn="tl">
                    <a:srgbClr val="000000"/>
                  </a:outerShdw>
                </a:effectLst>
              </a:rPr>
              <a:t>Telefonía IP</a:t>
            </a:r>
            <a:br>
              <a:rPr lang="es-ES_tradnl" sz="3000" i="1">
                <a:effectLst>
                  <a:outerShdw blurRad="38100" dist="38100" dir="2700000" algn="tl">
                    <a:srgbClr val="000000"/>
                  </a:outerShdw>
                </a:effectLst>
              </a:rPr>
            </a:br>
            <a:r>
              <a:rPr lang="es-ES_tradnl" sz="3000" i="1">
                <a:effectLst>
                  <a:outerShdw blurRad="38100" dist="38100" dir="2700000" algn="tl">
                    <a:srgbClr val="000000"/>
                  </a:outerShdw>
                </a:effectLst>
              </a:rPr>
              <a:t>Protocolo H323</a:t>
            </a:r>
            <a:endParaRPr lang="es-ES" sz="3000" i="1">
              <a:effectLst>
                <a:outerShdw blurRad="38100" dist="38100" dir="2700000" algn="tl">
                  <a:srgbClr val="000000"/>
                </a:outerShdw>
              </a:effectLst>
              <a:cs typeface="Times New Roman" pitchFamily="18" charset="0"/>
            </a:endParaRPr>
          </a:p>
        </p:txBody>
      </p:sp>
      <p:graphicFrame>
        <p:nvGraphicFramePr>
          <p:cNvPr id="1479683" name="Object 3"/>
          <p:cNvGraphicFramePr>
            <a:graphicFrameLocks noChangeAspect="1"/>
          </p:cNvGraphicFramePr>
          <p:nvPr/>
        </p:nvGraphicFramePr>
        <p:xfrm>
          <a:off x="320675" y="1930400"/>
          <a:ext cx="4329113" cy="4724400"/>
        </p:xfrm>
        <a:graphic>
          <a:graphicData uri="http://schemas.openxmlformats.org/presentationml/2006/ole">
            <mc:AlternateContent xmlns:mc="http://schemas.openxmlformats.org/markup-compatibility/2006">
              <mc:Choice xmlns:v="urn:schemas-microsoft-com:vml" Requires="v">
                <p:oleObj spid="_x0000_s1479699" name="Imagen de mapa de bits" r:id="rId4" imgW="1943200" imgH="2120635" progId="PBrush">
                  <p:embed/>
                </p:oleObj>
              </mc:Choice>
              <mc:Fallback>
                <p:oleObj name="Imagen de mapa de bits" r:id="rId4" imgW="1943200" imgH="2120635" progId="PBrush">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20675" y="1930400"/>
                        <a:ext cx="4329113" cy="4724400"/>
                      </a:xfrm>
                      <a:prstGeom prst="rect">
                        <a:avLst/>
                      </a:prstGeom>
                      <a:solidFill>
                        <a:srgbClr val="EAEAEA"/>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9684" name="Object 4"/>
          <p:cNvGraphicFramePr>
            <a:graphicFrameLocks noChangeAspect="1"/>
          </p:cNvGraphicFramePr>
          <p:nvPr/>
        </p:nvGraphicFramePr>
        <p:xfrm>
          <a:off x="4740275" y="1919288"/>
          <a:ext cx="4191000" cy="4724400"/>
        </p:xfrm>
        <a:graphic>
          <a:graphicData uri="http://schemas.openxmlformats.org/presentationml/2006/ole">
            <mc:AlternateContent xmlns:mc="http://schemas.openxmlformats.org/markup-compatibility/2006">
              <mc:Choice xmlns:v="urn:schemas-microsoft-com:vml" Requires="v">
                <p:oleObj spid="_x0000_s1479700" name="Imagen de mapa de bits" r:id="rId6" imgW="1949550" imgH="2317869" progId="PBrush">
                  <p:embed/>
                </p:oleObj>
              </mc:Choice>
              <mc:Fallback>
                <p:oleObj name="Imagen de mapa de bits" r:id="rId6" imgW="1949550" imgH="2317869" progId="PBrush">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4740275" y="1919288"/>
                        <a:ext cx="4191000" cy="4724400"/>
                      </a:xfrm>
                      <a:prstGeom prst="rect">
                        <a:avLst/>
                      </a:prstGeom>
                      <a:solidFill>
                        <a:srgbClr val="EAEAEA"/>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0" name="Rectangle 2"/>
          <p:cNvSpPr>
            <a:spLocks noGrp="1" noChangeArrowheads="1"/>
          </p:cNvSpPr>
          <p:nvPr>
            <p:ph type="title"/>
          </p:nvPr>
        </p:nvSpPr>
        <p:spPr bwMode="gray">
          <a:xfrm>
            <a:off x="304800" y="762000"/>
            <a:ext cx="8534400" cy="1143000"/>
          </a:xfrm>
          <a:prstGeom prst="rect">
            <a:avLst/>
          </a:prstGeom>
          <a:solidFill>
            <a:srgbClr val="EAEAEA"/>
          </a:solidFill>
          <a:ln w="76200" cap="flat" algn="ctr">
            <a:solidFill>
              <a:schemeClr val="tx1"/>
            </a:solidFill>
            <a:miter lim="800000"/>
            <a:headEnd/>
            <a:tailEnd/>
          </a:ln>
        </p:spPr>
        <p:txBody>
          <a:bodyPr lIns="228600" tIns="0" rIns="0" bIns="0" anchor="ctr"/>
          <a:lstStyle/>
          <a:p>
            <a:pPr algn="ctr"/>
            <a:r>
              <a:rPr lang="es-ES_tradnl" sz="3000" i="1">
                <a:effectLst>
                  <a:outerShdw blurRad="38100" dist="38100" dir="2700000" algn="tl">
                    <a:srgbClr val="000000"/>
                  </a:outerShdw>
                </a:effectLst>
              </a:rPr>
              <a:t>Telefonía IP</a:t>
            </a:r>
            <a:br>
              <a:rPr lang="es-ES_tradnl" sz="3000" i="1">
                <a:effectLst>
                  <a:outerShdw blurRad="38100" dist="38100" dir="2700000" algn="tl">
                    <a:srgbClr val="000000"/>
                  </a:outerShdw>
                </a:effectLst>
              </a:rPr>
            </a:br>
            <a:r>
              <a:rPr lang="es-ES_tradnl" sz="3000" i="1">
                <a:effectLst>
                  <a:outerShdw blurRad="38100" dist="38100" dir="2700000" algn="tl">
                    <a:srgbClr val="000000"/>
                  </a:outerShdw>
                </a:effectLst>
              </a:rPr>
              <a:t>Protocolo H323</a:t>
            </a:r>
            <a:endParaRPr lang="es-ES" sz="3000" i="1">
              <a:effectLst>
                <a:outerShdw blurRad="38100" dist="38100" dir="2700000" algn="tl">
                  <a:srgbClr val="000000"/>
                </a:outerShdw>
              </a:effectLst>
              <a:cs typeface="Times New Roman" pitchFamily="18" charset="0"/>
            </a:endParaRPr>
          </a:p>
        </p:txBody>
      </p:sp>
      <p:graphicFrame>
        <p:nvGraphicFramePr>
          <p:cNvPr id="1481731" name="Object 3"/>
          <p:cNvGraphicFramePr>
            <a:graphicFrameLocks noChangeAspect="1"/>
          </p:cNvGraphicFramePr>
          <p:nvPr/>
        </p:nvGraphicFramePr>
        <p:xfrm>
          <a:off x="1295400" y="2057400"/>
          <a:ext cx="6477000" cy="4800600"/>
        </p:xfrm>
        <a:graphic>
          <a:graphicData uri="http://schemas.openxmlformats.org/presentationml/2006/ole">
            <mc:AlternateContent xmlns:mc="http://schemas.openxmlformats.org/markup-compatibility/2006">
              <mc:Choice xmlns:v="urn:schemas-microsoft-com:vml" Requires="v">
                <p:oleObj spid="_x0000_s1481739" name="Imagen de mapa de bits" r:id="rId4" imgW="1949550" imgH="1631746" progId="PBrush">
                  <p:embed/>
                </p:oleObj>
              </mc:Choice>
              <mc:Fallback>
                <p:oleObj name="Imagen de mapa de bits" r:id="rId4" imgW="1949550" imgH="1631746" progId="PBrush">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295400" y="2057400"/>
                        <a:ext cx="6477000" cy="4800600"/>
                      </a:xfrm>
                      <a:prstGeom prst="rect">
                        <a:avLst/>
                      </a:prstGeom>
                      <a:solidFill>
                        <a:srgbClr val="EAEAEA"/>
                      </a:solidFill>
                      <a:ln w="762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8" name="Rectangle 2"/>
          <p:cNvSpPr>
            <a:spLocks noGrp="1" noChangeArrowheads="1"/>
          </p:cNvSpPr>
          <p:nvPr>
            <p:ph type="title"/>
          </p:nvPr>
        </p:nvSpPr>
        <p:spPr bwMode="gray">
          <a:xfrm>
            <a:off x="304800" y="762000"/>
            <a:ext cx="8534400" cy="1143000"/>
          </a:xfrm>
          <a:prstGeom prst="rect">
            <a:avLst/>
          </a:prstGeom>
          <a:solidFill>
            <a:srgbClr val="EAEAEA"/>
          </a:solidFill>
          <a:ln w="76200" cap="flat" algn="ctr">
            <a:solidFill>
              <a:schemeClr val="tx1"/>
            </a:solidFill>
            <a:miter lim="800000"/>
            <a:headEnd/>
            <a:tailEnd/>
          </a:ln>
        </p:spPr>
        <p:txBody>
          <a:bodyPr lIns="228600" tIns="0" rIns="0" bIns="0" anchor="ctr"/>
          <a:lstStyle/>
          <a:p>
            <a:pPr algn="ctr"/>
            <a:r>
              <a:rPr lang="es-ES_tradnl" sz="3000" i="1">
                <a:effectLst>
                  <a:outerShdw blurRad="38100" dist="38100" dir="2700000" algn="tl">
                    <a:srgbClr val="000000"/>
                  </a:outerShdw>
                </a:effectLst>
              </a:rPr>
              <a:t>Telefonía IP</a:t>
            </a:r>
            <a:br>
              <a:rPr lang="es-ES_tradnl" sz="3000" i="1">
                <a:effectLst>
                  <a:outerShdw blurRad="38100" dist="38100" dir="2700000" algn="tl">
                    <a:srgbClr val="000000"/>
                  </a:outerShdw>
                </a:effectLst>
              </a:rPr>
            </a:br>
            <a:r>
              <a:rPr lang="es-ES_tradnl" sz="3000" i="1">
                <a:effectLst>
                  <a:outerShdw blurRad="38100" dist="38100" dir="2700000" algn="tl">
                    <a:srgbClr val="000000"/>
                  </a:outerShdw>
                </a:effectLst>
              </a:rPr>
              <a:t>Protocolo H323</a:t>
            </a:r>
            <a:endParaRPr lang="es-ES" sz="3000" i="1">
              <a:effectLst>
                <a:outerShdw blurRad="38100" dist="38100" dir="2700000" algn="tl">
                  <a:srgbClr val="000000"/>
                </a:outerShdw>
              </a:effectLst>
              <a:cs typeface="Times New Roman" pitchFamily="18" charset="0"/>
            </a:endParaRPr>
          </a:p>
        </p:txBody>
      </p:sp>
      <p:sp>
        <p:nvSpPr>
          <p:cNvPr id="1483780" name="Rectangle 4"/>
          <p:cNvSpPr>
            <a:spLocks noGrp="1" noChangeArrowheads="1"/>
          </p:cNvSpPr>
          <p:nvPr>
            <p:ph type="body" idx="1"/>
          </p:nvPr>
        </p:nvSpPr>
        <p:spPr bwMode="gray">
          <a:xfrm>
            <a:off x="366713" y="2162175"/>
            <a:ext cx="8585200" cy="4430713"/>
          </a:xfrm>
          <a:prstGeom prst="rect">
            <a:avLst/>
          </a:prstGeom>
          <a:solidFill>
            <a:srgbClr val="C0C0C0"/>
          </a:solidFill>
          <a:ln w="76200" cap="flat" algn="ctr">
            <a:solidFill>
              <a:schemeClr val="tx1"/>
            </a:solidFill>
            <a:miter lim="800000"/>
            <a:headEnd/>
            <a:tailEnd/>
          </a:ln>
        </p:spPr>
        <p:txBody>
          <a:bodyPr lIns="0" tIns="0" rIns="0" bIns="0"/>
          <a:lstStyle/>
          <a:p>
            <a:pPr algn="ctr">
              <a:buFontTx/>
              <a:buNone/>
            </a:pPr>
            <a:r>
              <a:rPr lang="es-ES" i="1">
                <a:ea typeface="Arial Unicode MS" pitchFamily="34" charset="-128"/>
                <a:cs typeface="Arial Unicode MS" pitchFamily="34" charset="-128"/>
              </a:rPr>
              <a:t>RTP :(Real Time Protocol). </a:t>
            </a:r>
          </a:p>
          <a:p>
            <a:r>
              <a:rPr lang="es-AR" i="1">
                <a:ea typeface="Arial Unicode MS" pitchFamily="34" charset="-128"/>
                <a:cs typeface="Arial Unicode MS" pitchFamily="34" charset="-128"/>
              </a:rPr>
              <a:t>Maneja los aspectos relativos a la temporización, marcando los paquetes UDP con la información necesaria para la correcta entrega de los mismos en recepción. </a:t>
            </a:r>
          </a:p>
          <a:p>
            <a:r>
              <a:rPr lang="es-AR" i="1">
                <a:ea typeface="Arial Unicode MS" pitchFamily="34" charset="-128"/>
                <a:cs typeface="Arial Unicode MS" pitchFamily="34" charset="-128"/>
              </a:rPr>
              <a:t>Es usado a través del protocolo UDP/IP para identificación de carga útil, sincronización numeración secuencial y monitoreo.</a:t>
            </a:r>
          </a:p>
          <a:p>
            <a:r>
              <a:rPr lang="es-ES" i="1">
                <a:ea typeface="Arial Unicode MS" pitchFamily="34" charset="-128"/>
                <a:cs typeface="Arial Unicode MS" pitchFamily="34" charset="-128"/>
              </a:rPr>
              <a:t> RTP permite la administración de flujos multimedia (voz, video) sobre IP.</a:t>
            </a:r>
            <a:r>
              <a:rPr lang="es-ES" sz="2000"/>
              <a:t> </a:t>
            </a:r>
          </a:p>
          <a:p>
            <a:r>
              <a:rPr lang="es-ES" i="1">
                <a:ea typeface="Arial Unicode MS" pitchFamily="34" charset="-128"/>
                <a:cs typeface="Arial Unicode MS" pitchFamily="34" charset="-128"/>
              </a:rPr>
              <a:t>RTP se encuentran en un nivel de aplicación y utilizan los protocolos de transporte subyacentes TCP o UDP.</a:t>
            </a:r>
            <a:r>
              <a:rPr lang="es-ES" sz="2000" i="1"/>
              <a:t> </a:t>
            </a:r>
            <a:endParaRPr lang="es-ES" i="1">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MS_COMPLETION_TITLE" val="Next Generation Backup - LE"/>
  <p:tag name="LMS_COMPLETION_ID" val="Next_Generation_Backup_LE"/>
  <p:tag name="LMS_COMPLETION_VERSION" val="1.0"/>
  <p:tag name="LMS_COMPLETION_DURATION" val="01:00:00"/>
  <p:tag name="LMS_COMPLETION_SCO_TITLE" val="Next Generation Backup - LE"/>
  <p:tag name="LMS_COMPLETION_SCO_ID" val="Next_Generation_Backup_LE"/>
  <p:tag name="LMS_COMPLETION_THRESHOLD" val="30"/>
  <p:tag name="LMS_COMPLETION_METHOD" val="VIEW"/>
  <p:tag name="LMS_REPORTING" val="2"/>
  <p:tag name="LMS_DATA_SCORM" val="Yes"/>
  <p:tag name="ARTICULATE_TEMPLATE" val="EMC - Partner-Sales Impact"/>
  <p:tag name="LMS_PUBLISH" val="Yes"/>
  <p:tag name="PLAYERLOGOHEIGHT" val="40"/>
  <p:tag name="PLAYERLOGOWIDTH" val="129"/>
  <p:tag name="LASTPUBLISHED" val="C:\Documents and Settings\Administrator\Desktop\Next Generation Backup - LE\player.html"/>
  <p:tag name="ARTICULATE_REFERENCE_COUNT" val="1"/>
  <p:tag name="ARTICULATE_REFERENCE_TYPE_1" val="1"/>
  <p:tag name="ARTICULATE_REFERENCE_TITLE_1" val="Presentación (PPT)"/>
  <p:tag name="ARTICULATE_REFERENCE_1" val="C:\Documents and Settings\Administrator\Desktop\Next_Generation_Backup_LE.ppt"/>
  <p:tag name="PUBLISH_TITLE" val="Next Generation Backup - LE"/>
  <p:tag name="ARTICULATE_PUBLISH_PATH" val="C:\Documents and Settings\Administrator\Desktop"/>
  <p:tag name="ARTICULATE_LOGO" val="EMC_logo.gif"/>
  <p:tag name="ARTICULATE_PRESENTER" val="(None selected)"/>
  <p:tag name="ARTICULATE_LMS" val="0"/>
</p:tagLst>
</file>

<file path=ppt/tags/tag2.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Custom Design">
  <a:themeElements>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Field Training</Template>
  <TotalTime>6130</TotalTime>
  <Words>4490</Words>
  <Application>Microsoft Office PowerPoint</Application>
  <PresentationFormat>Presentación en pantalla (4:3)</PresentationFormat>
  <Paragraphs>290</Paragraphs>
  <Slides>25</Slides>
  <Notes>20</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3</vt:i4>
      </vt:variant>
      <vt:variant>
        <vt:lpstr>Títulos de diapositiva</vt:lpstr>
      </vt:variant>
      <vt:variant>
        <vt:i4>25</vt:i4>
      </vt:variant>
    </vt:vector>
  </HeadingPairs>
  <TitlesOfParts>
    <vt:vector size="36" baseType="lpstr">
      <vt:lpstr>ＭＳ Ｐゴシック</vt:lpstr>
      <vt:lpstr>Arial</vt:lpstr>
      <vt:lpstr>Arial Unicode MS</vt:lpstr>
      <vt:lpstr>Times New Roman</vt:lpstr>
      <vt:lpstr>Verdana</vt:lpstr>
      <vt:lpstr>Wingdings</vt:lpstr>
      <vt:lpstr>Wingdings 3</vt:lpstr>
      <vt:lpstr>Custom Design</vt:lpstr>
      <vt:lpstr>Imagen de mapa de bits</vt:lpstr>
      <vt:lpstr>Visio</vt:lpstr>
      <vt:lpstr>Diapositiva</vt:lpstr>
      <vt:lpstr>Tecnología de Redes 2634 Introducción a las Comunicaciones 0013</vt:lpstr>
      <vt:lpstr>Presentación de PowerPoint</vt:lpstr>
      <vt:lpstr>Tecnología de Redes 2634 Introducción a las Comunicaciones 0013</vt:lpstr>
      <vt:lpstr>Telefonía IP Protocolo H323</vt:lpstr>
      <vt:lpstr>Telefonía IP Protocolo H323</vt:lpstr>
      <vt:lpstr>Telefonía IP Protocolo H323</vt:lpstr>
      <vt:lpstr>Telefonía IP Protocolo H323</vt:lpstr>
      <vt:lpstr>Telefonía IP Protocolo H323</vt:lpstr>
      <vt:lpstr>Telefonía IP Protocolo H323</vt:lpstr>
      <vt:lpstr>Telefonía IP Protocolo H323</vt:lpstr>
      <vt:lpstr>VoIP – Voice over IP Protocolo SIP</vt:lpstr>
      <vt:lpstr>VoIP – Voice over IP Protocolo SIP (Session Initiation Protocol)</vt:lpstr>
      <vt:lpstr>Protocolo SIP (Session Initiation Protocol)</vt:lpstr>
      <vt:lpstr>Porque SIP?</vt:lpstr>
      <vt:lpstr>Elementos de Red</vt:lpstr>
      <vt:lpstr>Registrar Server o Location Server</vt:lpstr>
      <vt:lpstr>Redirect Server</vt:lpstr>
      <vt:lpstr>Proxy Server</vt:lpstr>
      <vt:lpstr>Llamada SIP básica</vt:lpstr>
      <vt:lpstr>Señalización de una sesión</vt:lpstr>
      <vt:lpstr>Capacidades de SIP</vt:lpstr>
      <vt:lpstr>NAT Traversal</vt:lpstr>
      <vt:lpstr>Servicios de telefonía</vt:lpstr>
      <vt:lpstr>H323 vs  SIP</vt:lpstr>
      <vt:lpstr>Presentación de PowerPoint</vt:lpstr>
    </vt:vector>
  </TitlesOfParts>
  <Company>EMC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Comunicaciones de datos en Internet</dc:title>
  <dc:subject>Archivos de Clase</dc:subject>
  <dc:creator/>
  <dc:description>Telefonia IP Protocolo SIP</dc:description>
  <cp:lastModifiedBy>Lena</cp:lastModifiedBy>
  <cp:revision>435</cp:revision>
  <dcterms:created xsi:type="dcterms:W3CDTF">2006-07-06T19:07:32Z</dcterms:created>
  <dcterms:modified xsi:type="dcterms:W3CDTF">2017-05-12T14:58:38Z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Next_Generation_Backup_LE</vt:lpwstr>
  </property>
</Properties>
</file>