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437" r:id="rId2"/>
    <p:sldId id="435" r:id="rId3"/>
    <p:sldId id="436" r:id="rId4"/>
    <p:sldId id="311" r:id="rId5"/>
    <p:sldId id="312" r:id="rId6"/>
    <p:sldId id="313" r:id="rId7"/>
    <p:sldId id="314" r:id="rId8"/>
    <p:sldId id="315" r:id="rId9"/>
    <p:sldId id="316" r:id="rId10"/>
    <p:sldId id="317" r:id="rId11"/>
    <p:sldId id="318" r:id="rId12"/>
    <p:sldId id="319" r:id="rId13"/>
    <p:sldId id="409" r:id="rId14"/>
    <p:sldId id="321" r:id="rId15"/>
    <p:sldId id="430" r:id="rId16"/>
    <p:sldId id="320" r:id="rId17"/>
    <p:sldId id="410" r:id="rId18"/>
    <p:sldId id="411" r:id="rId19"/>
  </p:sldIdLst>
  <p:sldSz cx="9144000" cy="6858000" type="screen4x3"/>
  <p:notesSz cx="6858000" cy="8839200"/>
  <p:defaultTextStyle>
    <a:defPPr>
      <a:defRPr lang="en-US"/>
    </a:defPPr>
    <a:lvl1pPr algn="ctr" rtl="0" eaLnBrk="0" fontAlgn="base" hangingPunct="0">
      <a:spcBef>
        <a:spcPct val="0"/>
      </a:spcBef>
      <a:spcAft>
        <a:spcPct val="0"/>
      </a:spcAft>
      <a:defRPr sz="4400" kern="1200">
        <a:solidFill>
          <a:schemeClr val="tx1"/>
        </a:solidFill>
        <a:latin typeface="Arial" charset="0"/>
        <a:ea typeface="+mn-ea"/>
        <a:cs typeface="+mn-cs"/>
      </a:defRPr>
    </a:lvl1pPr>
    <a:lvl2pPr marL="457200" algn="ctr" rtl="0" eaLnBrk="0" fontAlgn="base" hangingPunct="0">
      <a:spcBef>
        <a:spcPct val="0"/>
      </a:spcBef>
      <a:spcAft>
        <a:spcPct val="0"/>
      </a:spcAft>
      <a:defRPr sz="4400" kern="1200">
        <a:solidFill>
          <a:schemeClr val="tx1"/>
        </a:solidFill>
        <a:latin typeface="Arial" charset="0"/>
        <a:ea typeface="+mn-ea"/>
        <a:cs typeface="+mn-cs"/>
      </a:defRPr>
    </a:lvl2pPr>
    <a:lvl3pPr marL="914400" algn="ctr" rtl="0" eaLnBrk="0" fontAlgn="base" hangingPunct="0">
      <a:spcBef>
        <a:spcPct val="0"/>
      </a:spcBef>
      <a:spcAft>
        <a:spcPct val="0"/>
      </a:spcAft>
      <a:defRPr sz="4400" kern="1200">
        <a:solidFill>
          <a:schemeClr val="tx1"/>
        </a:solidFill>
        <a:latin typeface="Arial" charset="0"/>
        <a:ea typeface="+mn-ea"/>
        <a:cs typeface="+mn-cs"/>
      </a:defRPr>
    </a:lvl3pPr>
    <a:lvl4pPr marL="1371600" algn="ctr" rtl="0" eaLnBrk="0" fontAlgn="base" hangingPunct="0">
      <a:spcBef>
        <a:spcPct val="0"/>
      </a:spcBef>
      <a:spcAft>
        <a:spcPct val="0"/>
      </a:spcAft>
      <a:defRPr sz="4400" kern="1200">
        <a:solidFill>
          <a:schemeClr val="tx1"/>
        </a:solidFill>
        <a:latin typeface="Arial" charset="0"/>
        <a:ea typeface="+mn-ea"/>
        <a:cs typeface="+mn-cs"/>
      </a:defRPr>
    </a:lvl4pPr>
    <a:lvl5pPr marL="1828800" algn="ctr" rtl="0" eaLnBrk="0" fontAlgn="base" hangingPunct="0">
      <a:spcBef>
        <a:spcPct val="0"/>
      </a:spcBef>
      <a:spcAft>
        <a:spcPct val="0"/>
      </a:spcAft>
      <a:defRPr sz="4400" kern="1200">
        <a:solidFill>
          <a:schemeClr val="tx1"/>
        </a:solidFill>
        <a:latin typeface="Arial" charset="0"/>
        <a:ea typeface="+mn-ea"/>
        <a:cs typeface="+mn-cs"/>
      </a:defRPr>
    </a:lvl5pPr>
    <a:lvl6pPr marL="2286000" algn="l" defTabSz="914400" rtl="0" eaLnBrk="1" latinLnBrk="0" hangingPunct="1">
      <a:defRPr sz="4400" kern="1200">
        <a:solidFill>
          <a:schemeClr val="tx1"/>
        </a:solidFill>
        <a:latin typeface="Arial" charset="0"/>
        <a:ea typeface="+mn-ea"/>
        <a:cs typeface="+mn-cs"/>
      </a:defRPr>
    </a:lvl6pPr>
    <a:lvl7pPr marL="2743200" algn="l" defTabSz="914400" rtl="0" eaLnBrk="1" latinLnBrk="0" hangingPunct="1">
      <a:defRPr sz="4400" kern="1200">
        <a:solidFill>
          <a:schemeClr val="tx1"/>
        </a:solidFill>
        <a:latin typeface="Arial" charset="0"/>
        <a:ea typeface="+mn-ea"/>
        <a:cs typeface="+mn-cs"/>
      </a:defRPr>
    </a:lvl7pPr>
    <a:lvl8pPr marL="3200400" algn="l" defTabSz="914400" rtl="0" eaLnBrk="1" latinLnBrk="0" hangingPunct="1">
      <a:defRPr sz="4400" kern="1200">
        <a:solidFill>
          <a:schemeClr val="tx1"/>
        </a:solidFill>
        <a:latin typeface="Arial" charset="0"/>
        <a:ea typeface="+mn-ea"/>
        <a:cs typeface="+mn-cs"/>
      </a:defRPr>
    </a:lvl8pPr>
    <a:lvl9pPr marL="3657600" algn="l" defTabSz="914400" rtl="0" eaLnBrk="1" latinLnBrk="0" hangingPunct="1">
      <a:defRPr sz="4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83333" autoAdjust="0"/>
  </p:normalViewPr>
  <p:slideViewPr>
    <p:cSldViewPr>
      <p:cViewPr varScale="1">
        <p:scale>
          <a:sx n="51" d="100"/>
          <a:sy n="51" d="100"/>
        </p:scale>
        <p:origin x="1638" y="60"/>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732" y="174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D2B15B43-66DC-4631-A35B-A476DF17433A}" type="slidenum">
              <a:rPr lang="es-ES_tradnl"/>
              <a:pPr>
                <a:defRPr/>
              </a:pPr>
              <a:t>‹Nº›</a:t>
            </a:fld>
            <a:endParaRPr lang="es-ES_tradnl"/>
          </a:p>
        </p:txBody>
      </p:sp>
    </p:spTree>
    <p:extLst>
      <p:ext uri="{BB962C8B-B14F-4D97-AF65-F5344CB8AC3E}">
        <p14:creationId xmlns:p14="http://schemas.microsoft.com/office/powerpoint/2010/main" val="150330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716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1362CC2-0D33-405B-9EC4-74557C104795}" type="slidenum">
              <a:rPr lang="es-ES_tradnl"/>
              <a:pPr>
                <a:defRPr/>
              </a:pPr>
              <a:t>‹Nº›</a:t>
            </a:fld>
            <a:endParaRPr lang="es-ES_tradnl"/>
          </a:p>
        </p:txBody>
      </p:sp>
    </p:spTree>
    <p:extLst>
      <p:ext uri="{BB962C8B-B14F-4D97-AF65-F5344CB8AC3E}">
        <p14:creationId xmlns:p14="http://schemas.microsoft.com/office/powerpoint/2010/main" val="2464063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s.wikipedia.org/wiki/Lenguaje_de_programaci%C3%B3n_Java" TargetMode="External"/><Relationship Id="rId7" Type="http://schemas.openxmlformats.org/officeDocument/2006/relationships/hyperlink" Target="http://es.wikipedia.org/wiki/Ordenador_persona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s.wikipedia.org/wiki/Electrodom%C3%A9stico" TargetMode="External"/><Relationship Id="rId5" Type="http://schemas.openxmlformats.org/officeDocument/2006/relationships/hyperlink" Target="http://es.wikipedia.org/wiki/Telefon%C3%ADa_m%C3%B3vil" TargetMode="External"/><Relationship Id="rId4" Type="http://schemas.openxmlformats.org/officeDocument/2006/relationships/hyperlink" Target="http://es.wikipedia.org/wiki/PD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extLst>
      <p:ext uri="{BB962C8B-B14F-4D97-AF65-F5344CB8AC3E}">
        <p14:creationId xmlns:p14="http://schemas.microsoft.com/office/powerpoint/2010/main" val="341068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103438" y="668338"/>
            <a:ext cx="2651125" cy="1987550"/>
          </a:xfrm>
          <a:ln/>
        </p:spPr>
      </p:sp>
      <p:sp>
        <p:nvSpPr>
          <p:cNvPr id="1409027" name="Rectangle 3"/>
          <p:cNvSpPr>
            <a:spLocks noGrp="1" noChangeArrowheads="1"/>
          </p:cNvSpPr>
          <p:nvPr>
            <p:ph type="body" idx="1"/>
          </p:nvPr>
        </p:nvSpPr>
        <p:spPr/>
        <p:txBody>
          <a:bodyPr/>
          <a:lstStyle/>
          <a:p>
            <a:r>
              <a:rPr lang="es-AR" dirty="0" err="1"/>
              <a:t>VoIP</a:t>
            </a:r>
            <a:r>
              <a:rPr lang="es-AR" dirty="0"/>
              <a:t> (</a:t>
            </a:r>
            <a:r>
              <a:rPr lang="es-AR" dirty="0" err="1"/>
              <a:t>Voice</a:t>
            </a:r>
            <a:r>
              <a:rPr lang="es-AR" dirty="0"/>
              <a:t> </a:t>
            </a:r>
            <a:r>
              <a:rPr lang="es-AR" dirty="0" err="1"/>
              <a:t>Over</a:t>
            </a:r>
            <a:r>
              <a:rPr lang="es-AR" dirty="0"/>
              <a:t> IP) es una tecnología utilizada para realizar llamadas telefónicas a través de redes IP (Internet </a:t>
            </a:r>
            <a:r>
              <a:rPr lang="es-AR" dirty="0" err="1"/>
              <a:t>protocol</a:t>
            </a:r>
            <a:r>
              <a:rPr lang="es-AR" dirty="0"/>
              <a:t>).</a:t>
            </a:r>
          </a:p>
          <a:p>
            <a:r>
              <a:rPr lang="es-AR" dirty="0"/>
              <a:t>Esto se realiza mediante el envío de voz en forma digital en un conjunto de paquetes  en vez de conmutación de circuitos (forma analógica).</a:t>
            </a:r>
          </a:p>
          <a:p>
            <a:r>
              <a:rPr lang="es-AR" dirty="0"/>
              <a:t>La tecnología IP nos ofrece ventajas sobre la telefonía convencional, principalmente la reducción de costos de llamadas de larga distancia, tanto nacionales como internacionales, con la misma calidad de voz.</a:t>
            </a:r>
          </a:p>
          <a:p>
            <a:r>
              <a:rPr lang="es-AR" b="1" dirty="0"/>
              <a:t>Ventajas</a:t>
            </a:r>
          </a:p>
          <a:p>
            <a:r>
              <a:rPr lang="es-AR" b="1" dirty="0"/>
              <a:t>De Integración:</a:t>
            </a:r>
            <a:endParaRPr lang="es-ES" dirty="0"/>
          </a:p>
          <a:p>
            <a:r>
              <a:rPr lang="es-AR" dirty="0"/>
              <a:t>Servicios de voz y datos sobre una red </a:t>
            </a:r>
            <a:r>
              <a:rPr lang="es-AR" i="1" dirty="0"/>
              <a:t>corpor</a:t>
            </a:r>
            <a:r>
              <a:rPr lang="es-AR" dirty="0"/>
              <a:t>ativa  utilizando servicios de Internet. </a:t>
            </a:r>
          </a:p>
          <a:p>
            <a:r>
              <a:rPr lang="es-AR" dirty="0"/>
              <a:t>Unificación de cableado estructurado y </a:t>
            </a:r>
            <a:r>
              <a:rPr lang="es-AR" dirty="0" err="1"/>
              <a:t>multipares</a:t>
            </a:r>
            <a:r>
              <a:rPr lang="es-AR" dirty="0"/>
              <a:t> telefónicos en un mismo medio.</a:t>
            </a:r>
          </a:p>
          <a:p>
            <a:r>
              <a:rPr lang="es-AR" dirty="0"/>
              <a:t>Recursos de seguridad.</a:t>
            </a:r>
          </a:p>
          <a:p>
            <a:r>
              <a:rPr lang="es-AR" dirty="0"/>
              <a:t>Recursos administrativos.</a:t>
            </a:r>
            <a:endParaRPr lang="es-ES" dirty="0"/>
          </a:p>
          <a:p>
            <a:r>
              <a:rPr lang="es-AR" b="1" dirty="0"/>
              <a:t>De Costos:</a:t>
            </a:r>
            <a:endParaRPr lang="es-ES" dirty="0"/>
          </a:p>
          <a:p>
            <a:r>
              <a:rPr lang="es-AR" dirty="0"/>
              <a:t>Reducción de  costos de mantenimiento. </a:t>
            </a:r>
          </a:p>
          <a:p>
            <a:r>
              <a:rPr lang="es-AR" dirty="0"/>
              <a:t>El costo de las llamadas entre sucursales conexionadas punto a punto es inexistente.</a:t>
            </a:r>
          </a:p>
          <a:p>
            <a:r>
              <a:rPr lang="es-AR" dirty="0"/>
              <a:t>Implementación de un único cableado estructurado para voz y datos.</a:t>
            </a:r>
            <a:endParaRPr lang="es-ES" dirty="0"/>
          </a:p>
          <a:p>
            <a:r>
              <a:rPr lang="es-AR" b="1" dirty="0"/>
              <a:t>De Mantenimiento:</a:t>
            </a:r>
            <a:endParaRPr lang="es-ES" dirty="0"/>
          </a:p>
          <a:p>
            <a:r>
              <a:rPr lang="es-AR" dirty="0"/>
              <a:t>Centralización de seguridad de ambos servicios (voz y datos).</a:t>
            </a:r>
          </a:p>
          <a:p>
            <a:r>
              <a:rPr lang="es-AR" dirty="0"/>
              <a:t>Validación y movilización de usuarios mas sencilla. </a:t>
            </a:r>
          </a:p>
          <a:p>
            <a:r>
              <a:rPr lang="es-AR" dirty="0"/>
              <a:t>Menos hardware que mantener.</a:t>
            </a:r>
          </a:p>
          <a:p>
            <a:r>
              <a:rPr lang="es-AR" dirty="0"/>
              <a:t>Reducción de recursos humanos.</a:t>
            </a:r>
            <a:endParaRPr lang="es-ES" dirty="0"/>
          </a:p>
          <a:p>
            <a:r>
              <a:rPr lang="es-AR" b="1" dirty="0"/>
              <a:t>Desventajas</a:t>
            </a:r>
          </a:p>
          <a:p>
            <a:r>
              <a:rPr lang="es-AR" b="1" dirty="0"/>
              <a:t>De Integración:</a:t>
            </a:r>
            <a:endParaRPr lang="es-AR" dirty="0"/>
          </a:p>
          <a:p>
            <a:r>
              <a:rPr lang="es-AR" dirty="0"/>
              <a:t>Al producirse alguna caída de hardware computacional deja de funcionar el servicio de voz y de datos con lo cual el usuario quedará incomunicado.</a:t>
            </a:r>
          </a:p>
          <a:p>
            <a:r>
              <a:rPr lang="es-AR" dirty="0"/>
              <a:t>En caso de capturar tráfico de red por fallas de seguridad se podría escuchar las conversaciones.</a:t>
            </a:r>
          </a:p>
          <a:p>
            <a:r>
              <a:rPr lang="es-AR" dirty="0"/>
              <a:t>En caso de existir un alto tráfico en la red (colisiones) se generará una baja en el rendimiento que impactará en la calidad de la voz (distorsiones y/o ecos).</a:t>
            </a:r>
            <a:endParaRPr lang="es-AR" b="1" dirty="0"/>
          </a:p>
          <a:p>
            <a:r>
              <a:rPr lang="es-AR" b="1" dirty="0"/>
              <a:t>De Costos:</a:t>
            </a:r>
            <a:endParaRPr lang="es-AR" dirty="0"/>
          </a:p>
          <a:p>
            <a:r>
              <a:rPr lang="es-AR" dirty="0"/>
              <a:t>En caso que el hardware existente de comunicación de red no soportara los protocolos de </a:t>
            </a:r>
            <a:r>
              <a:rPr lang="es-AR" dirty="0" err="1"/>
              <a:t>VoIP</a:t>
            </a:r>
            <a:r>
              <a:rPr lang="es-AR" dirty="0"/>
              <a:t>, el costo de implementación será elevado..</a:t>
            </a:r>
          </a:p>
          <a:p>
            <a:r>
              <a:rPr lang="es-AR" dirty="0"/>
              <a:t>El costo de los aparatos telefónicos IP son más elevado.</a:t>
            </a:r>
            <a:endParaRPr lang="es-AR" b="1" dirty="0"/>
          </a:p>
          <a:p>
            <a:r>
              <a:rPr lang="es-AR" b="1" dirty="0"/>
              <a:t>De Mantenimiento:</a:t>
            </a:r>
            <a:endParaRPr lang="es-AR" dirty="0"/>
          </a:p>
          <a:p>
            <a:r>
              <a:rPr lang="es-AR" dirty="0"/>
              <a:t>Se incorporan </a:t>
            </a:r>
            <a:r>
              <a:rPr lang="es-AR" dirty="0" err="1"/>
              <a:t>seteos</a:t>
            </a:r>
            <a:r>
              <a:rPr lang="es-AR" dirty="0"/>
              <a:t> más complejos y nuevas configuraciones para administrar la seguridad de toda la red.</a:t>
            </a:r>
          </a:p>
          <a:p>
            <a:r>
              <a:rPr lang="es-AR" dirty="0"/>
              <a:t>El usuario podría alterar la configuración inicial de los teléfonos que haya realizado el Administrador (Ej. Intercambio de los aparatos telefónicos).</a:t>
            </a:r>
          </a:p>
          <a:p>
            <a:r>
              <a:rPr lang="es-AR" dirty="0"/>
              <a:t>Se debe capacitar al personal para la implementación de esta nueva tecnología.</a:t>
            </a:r>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p:cNvSpPr>
            <a:spLocks noGrp="1" noRot="1" noChangeAspect="1" noTextEdit="1"/>
          </p:cNvSpPr>
          <p:nvPr>
            <p:ph type="sldImg"/>
          </p:nvPr>
        </p:nvSpPr>
        <p:spPr>
          <a:ln/>
        </p:spPr>
      </p:sp>
      <p:sp>
        <p:nvSpPr>
          <p:cNvPr id="107523" name="2 Marcador de notas"/>
          <p:cNvSpPr>
            <a:spLocks noGrp="1"/>
          </p:cNvSpPr>
          <p:nvPr>
            <p:ph type="body" idx="1"/>
          </p:nvPr>
        </p:nvSpPr>
        <p:spPr>
          <a:noFill/>
          <a:ln/>
        </p:spPr>
        <p:txBody>
          <a:bodyPr/>
          <a:lstStyle/>
          <a:p>
            <a:endParaRPr lang="es-MX" smtClean="0"/>
          </a:p>
        </p:txBody>
      </p:sp>
      <p:sp>
        <p:nvSpPr>
          <p:cNvPr id="107524" name="3 Marcador de número de diapositiva"/>
          <p:cNvSpPr>
            <a:spLocks noGrp="1"/>
          </p:cNvSpPr>
          <p:nvPr>
            <p:ph type="sldNum" sz="quarter" idx="5"/>
          </p:nvPr>
        </p:nvSpPr>
        <p:spPr>
          <a:noFill/>
        </p:spPr>
        <p:txBody>
          <a:bodyPr/>
          <a:lstStyle/>
          <a:p>
            <a:fld id="{E6073B77-DC8E-4C3F-A37F-0ED788DC6123}" type="slidenum">
              <a:rPr lang="es-ES_tradnl" smtClean="0"/>
              <a:pPr/>
              <a:t>12</a:t>
            </a:fld>
            <a:endParaRPr lang="es-ES_tradn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BF61BC4-76FC-40D9-B713-813D206FAE58}" type="slidenum">
              <a:rPr lang="es-ES_tradnl" smtClean="0"/>
              <a:pPr/>
              <a:t>14</a:t>
            </a:fld>
            <a:endParaRPr lang="es-ES_tradnl"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Marcador de imagen de diapositiva"/>
          <p:cNvSpPr>
            <a:spLocks noGrp="1" noRot="1" noChangeAspect="1" noTextEdit="1"/>
          </p:cNvSpPr>
          <p:nvPr>
            <p:ph type="sldImg"/>
          </p:nvPr>
        </p:nvSpPr>
        <p:spPr>
          <a:ln/>
        </p:spPr>
      </p:sp>
      <p:sp>
        <p:nvSpPr>
          <p:cNvPr id="109571" name="2 Marcador de notas"/>
          <p:cNvSpPr>
            <a:spLocks noGrp="1"/>
          </p:cNvSpPr>
          <p:nvPr>
            <p:ph type="body" idx="1"/>
          </p:nvPr>
        </p:nvSpPr>
        <p:spPr>
          <a:noFill/>
          <a:ln/>
        </p:spPr>
        <p:txBody>
          <a:bodyPr/>
          <a:lstStyle/>
          <a:p>
            <a:r>
              <a:rPr lang="es-ES" smtClean="0"/>
              <a:t>La plataforma </a:t>
            </a:r>
            <a:r>
              <a:rPr lang="es-ES" b="1" smtClean="0"/>
              <a:t>Java Micro Edition (Java ME)</a:t>
            </a:r>
            <a:r>
              <a:rPr lang="es-ES" smtClean="0"/>
              <a:t>, o anteriormente </a:t>
            </a:r>
            <a:r>
              <a:rPr lang="es-ES" b="1" smtClean="0"/>
              <a:t>Java 2 Micro Edition</a:t>
            </a:r>
            <a:r>
              <a:rPr lang="es-ES" smtClean="0"/>
              <a:t> (</a:t>
            </a:r>
            <a:r>
              <a:rPr lang="es-ES" b="1" smtClean="0"/>
              <a:t>J2ME</a:t>
            </a:r>
            <a:r>
              <a:rPr lang="es-ES" smtClean="0"/>
              <a:t>), es una especificación de un subconjunto de la plataforma </a:t>
            </a:r>
            <a:r>
              <a:rPr lang="es-ES" smtClean="0">
                <a:hlinkClick r:id="rId3" action="ppaction://hlinkfile" tooltip="Lenguaje de programación Java"/>
              </a:rPr>
              <a:t>Java</a:t>
            </a:r>
            <a:r>
              <a:rPr lang="es-ES" smtClean="0"/>
              <a:t> orientada a proveer una colección certificada de APIs de desarrollo de software para dispositivos con recursos restringidos. Está orientado a productos de consumo como </a:t>
            </a:r>
            <a:r>
              <a:rPr lang="es-ES" smtClean="0">
                <a:hlinkClick r:id="rId4" action="ppaction://hlinkfile" tooltip="PDA"/>
              </a:rPr>
              <a:t>PDAs</a:t>
            </a:r>
            <a:r>
              <a:rPr lang="es-ES" smtClean="0"/>
              <a:t>, </a:t>
            </a:r>
            <a:r>
              <a:rPr lang="es-ES" smtClean="0">
                <a:hlinkClick r:id="rId5" action="ppaction://hlinkfile" tooltip="Telefonía móvil"/>
              </a:rPr>
              <a:t>teléfonos móviles</a:t>
            </a:r>
            <a:r>
              <a:rPr lang="es-ES" smtClean="0"/>
              <a:t> o </a:t>
            </a:r>
            <a:r>
              <a:rPr lang="es-ES" smtClean="0">
                <a:hlinkClick r:id="rId6" action="ppaction://hlinkfile" tooltip="Electrodoméstico"/>
              </a:rPr>
              <a:t>electrodomésticos</a:t>
            </a:r>
            <a:r>
              <a:rPr lang="es-ES" smtClean="0"/>
              <a:t>.</a:t>
            </a:r>
          </a:p>
          <a:p>
            <a:r>
              <a:rPr lang="es-ES" smtClean="0"/>
              <a:t>Java ME se ha convertido en una buena opción para crear juegos en teléfonos móviles debido a que se puede emular en un </a:t>
            </a:r>
            <a:r>
              <a:rPr lang="es-ES" smtClean="0">
                <a:hlinkClick r:id="rId7" action="ppaction://hlinkfile" tooltip="Ordenador personal"/>
              </a:rPr>
              <a:t>PC</a:t>
            </a:r>
            <a:r>
              <a:rPr lang="es-ES" smtClean="0"/>
              <a:t> durante la fase de desarrollo y luego subirlos fácilmente al teléfono. Al utilizar tecnologías </a:t>
            </a:r>
            <a:r>
              <a:rPr lang="es-ES" smtClean="0">
                <a:hlinkClick r:id="rId3" action="ppaction://hlinkfile" tooltip="Lenguaje de programación Java"/>
              </a:rPr>
              <a:t>Java</a:t>
            </a:r>
            <a:r>
              <a:rPr lang="es-ES" smtClean="0"/>
              <a:t> el desarrollo de aplicaciones o videojuegos con estas APIs resulta bastante económico de portar a otros dispositivos.</a:t>
            </a:r>
          </a:p>
          <a:p>
            <a:r>
              <a:rPr lang="es-ES" smtClean="0"/>
              <a:t>Java ME fue desarrollado mediante el Java Community Process bajo la especificación JSR 68. La evolución de la plataforma ha propiciado el abandono de las Java Specification Request (peticiones de especificación para Java) en favor de JSRs separadas para las distintas versiones de Java ME.</a:t>
            </a:r>
          </a:p>
          <a:p>
            <a:endParaRPr lang="es-MX" smtClean="0"/>
          </a:p>
        </p:txBody>
      </p:sp>
      <p:sp>
        <p:nvSpPr>
          <p:cNvPr id="109572" name="3 Marcador de número de diapositiva"/>
          <p:cNvSpPr>
            <a:spLocks noGrp="1"/>
          </p:cNvSpPr>
          <p:nvPr>
            <p:ph type="sldNum" sz="quarter" idx="5"/>
          </p:nvPr>
        </p:nvSpPr>
        <p:spPr>
          <a:noFill/>
        </p:spPr>
        <p:txBody>
          <a:bodyPr/>
          <a:lstStyle/>
          <a:p>
            <a:fld id="{D98BE1FF-441F-468D-8205-14D4A3A8661C}" type="slidenum">
              <a:rPr lang="es-ES_tradnl" smtClean="0"/>
              <a:pPr/>
              <a:t>15</a:t>
            </a:fld>
            <a:endParaRPr lang="es-ES_tradn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7CCB1-288A-4253-A7FB-1684C5007283}"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AB9253-32C3-4578-B254-E4390126C05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4A9DF-AD32-42CF-B122-540797A3E34E}"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1981200"/>
            <a:ext cx="77724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2EA96-6BFC-496C-BFB0-0B08169DF8C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gráfico"/>
          <p:cNvSpPr>
            <a:spLocks noGrp="1"/>
          </p:cNvSpPr>
          <p:nvPr>
            <p:ph type="chart" idx="1"/>
          </p:nvPr>
        </p:nvSpPr>
        <p:spPr>
          <a:xfrm>
            <a:off x="685800" y="1981200"/>
            <a:ext cx="77724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AD4C-E5ED-4234-8936-70CFE91197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2A029-4677-4796-AA71-634439AAF9A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95649-DAAB-4D04-8BAE-22B2680AFF4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A02056-CAE7-4B4C-A65E-E086148242B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C87A2F-68B3-43CA-9630-1171B35CB32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9CB7A6-D954-4E62-8854-107B4430552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8F528-8799-42CA-97A8-36916A02860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1CCA1-68C2-4569-9972-FBB5371772B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7E88D-550C-4B7A-A6EF-2F9B1C14B42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F775AB4-5C79-4C61-8935-EE55822BA715}"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376264"/>
          </a:xfrm>
          <a:gradFill rotWithShape="0">
            <a:gsLst>
              <a:gs pos="0">
                <a:srgbClr val="FF9900"/>
              </a:gs>
              <a:gs pos="100000">
                <a:srgbClr val="FFFFFF"/>
              </a:gs>
            </a:gsLst>
            <a:lin ang="5400000" scaled="1"/>
          </a:gradFill>
          <a:ln w="76200" cap="flat" algn="ctr">
            <a:solidFill>
              <a:schemeClr val="accent2"/>
            </a:solidFill>
          </a:ln>
        </p:spPr>
        <p:txBody>
          <a:bodyPr anchor="t"/>
          <a:lstStyle/>
          <a:p>
            <a:pPr algn="ct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813290" y="3645024"/>
            <a:ext cx="7510988" cy="288032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smtClean="0">
                <a:solidFill>
                  <a:srgbClr val="333399"/>
                </a:solidFill>
                <a:latin typeface="Arial" charset="0"/>
                <a:ea typeface="+mj-ea"/>
                <a:cs typeface="+mj-cs"/>
              </a:rPr>
              <a:t>Protocolos </a:t>
            </a:r>
            <a:r>
              <a:rPr lang="es-ES" sz="4000" b="1" i="1" u="sng" dirty="0" smtClean="0">
                <a:solidFill>
                  <a:srgbClr val="333399"/>
                </a:solidFill>
                <a:latin typeface="Arial" charset="0"/>
                <a:ea typeface="+mj-ea"/>
                <a:cs typeface="+mj-cs"/>
              </a:rPr>
              <a:t>de Comunicaciones </a:t>
            </a:r>
            <a:r>
              <a:rPr lang="es-ES" sz="4000" b="1" i="1" u="sng" dirty="0">
                <a:solidFill>
                  <a:srgbClr val="333399"/>
                </a:solidFill>
                <a:latin typeface="Arial" charset="0"/>
                <a:ea typeface="+mj-ea"/>
                <a:cs typeface="+mj-cs"/>
              </a:rPr>
              <a:t>V</a:t>
            </a:r>
            <a:r>
              <a:rPr lang="es-ES" sz="4400" b="1" i="1" dirty="0" smtClean="0">
                <a:solidFill>
                  <a:srgbClr val="FF9900"/>
                </a:solidFill>
                <a:effectLst>
                  <a:outerShdw blurRad="38100" dist="38100" dir="2700000" algn="tl">
                    <a:srgbClr val="000000"/>
                  </a:outerShdw>
                </a:effectLst>
                <a:latin typeface="Arial" charset="0"/>
              </a:rPr>
              <a:t/>
            </a:r>
            <a:br>
              <a:rPr lang="es-ES" sz="4400" b="1" i="1" dirty="0" smtClean="0">
                <a:solidFill>
                  <a:srgbClr val="FF9900"/>
                </a:solidFill>
                <a:effectLst>
                  <a:outerShdw blurRad="38100" dist="38100" dir="2700000" algn="tl">
                    <a:srgbClr val="000000"/>
                  </a:outerShdw>
                </a:effectLst>
                <a:latin typeface="Arial" charset="0"/>
              </a:rPr>
            </a:br>
            <a:r>
              <a:rPr lang="es-ES" sz="4400" b="1" i="1" dirty="0" smtClean="0">
                <a:solidFill>
                  <a:srgbClr val="FF9900"/>
                </a:solidFill>
                <a:effectLst>
                  <a:outerShdw blurRad="38100" dist="38100" dir="2700000" algn="tl">
                    <a:srgbClr val="000000"/>
                  </a:outerShdw>
                </a:effectLst>
                <a:latin typeface="Arial" charset="0"/>
              </a:rPr>
              <a:t> </a:t>
            </a:r>
            <a:r>
              <a:rPr lang="es-AR" sz="4000" b="1" i="1" u="sng" dirty="0" smtClean="0">
                <a:solidFill>
                  <a:srgbClr val="333399"/>
                </a:solidFill>
                <a:latin typeface="Arial" charset="0"/>
              </a:rPr>
              <a:t>2017</a:t>
            </a:r>
          </a:p>
        </p:txBody>
      </p:sp>
    </p:spTree>
    <p:extLst>
      <p:ext uri="{BB962C8B-B14F-4D97-AF65-F5344CB8AC3E}">
        <p14:creationId xmlns:p14="http://schemas.microsoft.com/office/powerpoint/2010/main" val="113581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5750" y="285750"/>
            <a:ext cx="8858250" cy="1547813"/>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r>
              <a:rPr lang="en-US" sz="3200" b="1" i="1" smtClean="0">
                <a:solidFill>
                  <a:srgbClr val="000099"/>
                </a:solidFill>
                <a:latin typeface="Arial" charset="0"/>
              </a:rPr>
              <a:t>Modelo Standard</a:t>
            </a:r>
            <a:endParaRPr lang="es-ES" sz="3200" b="1" i="1" smtClean="0">
              <a:solidFill>
                <a:srgbClr val="000099"/>
              </a:solidFill>
              <a:latin typeface="Arial" charset="0"/>
            </a:endParaRPr>
          </a:p>
        </p:txBody>
      </p:sp>
      <p:sp>
        <p:nvSpPr>
          <p:cNvPr id="39939" name="Rectangle 3"/>
          <p:cNvSpPr>
            <a:spLocks noGrp="1" noChangeArrowheads="1"/>
          </p:cNvSpPr>
          <p:nvPr>
            <p:ph idx="1"/>
          </p:nvPr>
        </p:nvSpPr>
        <p:spPr>
          <a:xfrm>
            <a:off x="0" y="2071688"/>
            <a:ext cx="9144000" cy="3638550"/>
          </a:xfrm>
          <a:solidFill>
            <a:schemeClr val="hlink"/>
          </a:solidFill>
          <a:ln w="76200">
            <a:solidFill>
              <a:schemeClr val="accent2">
                <a:lumMod val="75000"/>
              </a:schemeClr>
            </a:solidFill>
          </a:ln>
        </p:spPr>
        <p:txBody>
          <a:bodyPr>
            <a:spAutoFit/>
          </a:bodyPr>
          <a:lstStyle/>
          <a:p>
            <a:pPr algn="just" eaLnBrk="1" hangingPunct="1">
              <a:lnSpc>
                <a:spcPct val="90000"/>
              </a:lnSpc>
              <a:spcBef>
                <a:spcPct val="0"/>
              </a:spcBef>
              <a:buFontTx/>
              <a:buNone/>
              <a:defRPr/>
            </a:pPr>
            <a:r>
              <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2) Un formato de contenido estándar, basado en la tecnología WWW.</a:t>
            </a:r>
          </a:p>
          <a:p>
            <a:pPr algn="just" eaLnBrk="1" hangingPunct="1">
              <a:lnSpc>
                <a:spcPct val="90000"/>
              </a:lnSpc>
              <a:spcBef>
                <a:spcPct val="0"/>
              </a:spcBef>
              <a:buFontTx/>
              <a:buAutoNum type="arabicPeriod"/>
              <a:defRPr/>
            </a:pPr>
            <a:endPar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lnSpc>
                <a:spcPct val="90000"/>
              </a:lnSpc>
              <a:spcBef>
                <a:spcPct val="0"/>
              </a:spcBef>
              <a:buFontTx/>
              <a:buNone/>
              <a:defRPr/>
            </a:pPr>
            <a:r>
              <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3) Unos protocolos de comunicación estándares, que permitan la Comunicación del micro navegador del terminal móvil con el servidor Web en red.</a:t>
            </a:r>
          </a:p>
          <a:p>
            <a:pPr algn="just" eaLnBrk="1" hangingPunct="1">
              <a:lnSpc>
                <a:spcPct val="90000"/>
              </a:lnSpc>
              <a:spcBef>
                <a:spcPct val="0"/>
              </a:spcBef>
              <a:buFontTx/>
              <a:buAutoNum type="arabicPeriod"/>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14313" y="0"/>
            <a:ext cx="8929687" cy="1571625"/>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r>
              <a:rPr lang="en-US" sz="3200" b="1" i="1" smtClean="0">
                <a:solidFill>
                  <a:srgbClr val="000099"/>
                </a:solidFill>
                <a:latin typeface="Arial" charset="0"/>
              </a:rPr>
              <a:t>Modelo Standard</a:t>
            </a:r>
            <a:endParaRPr lang="es-ES" sz="3200" b="1" i="1" smtClean="0">
              <a:solidFill>
                <a:srgbClr val="000099"/>
              </a:solidFill>
              <a:latin typeface="Arial" charset="0"/>
            </a:endParaRPr>
          </a:p>
        </p:txBody>
      </p:sp>
      <p:pic>
        <p:nvPicPr>
          <p:cNvPr id="64515" name="Picture 3" descr="Figura2"/>
          <p:cNvPicPr>
            <a:picLocks noChangeAspect="1" noChangeArrowheads="1"/>
          </p:cNvPicPr>
          <p:nvPr/>
        </p:nvPicPr>
        <p:blipFill>
          <a:blip r:embed="rId2" cstate="print"/>
          <a:srcRect/>
          <a:stretch>
            <a:fillRect/>
          </a:stretch>
        </p:blipFill>
        <p:spPr bwMode="auto">
          <a:xfrm>
            <a:off x="285750" y="1785938"/>
            <a:ext cx="8585200" cy="4786312"/>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285750"/>
            <a:ext cx="8534400" cy="1466850"/>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r>
              <a:rPr lang="en-US" sz="3200" b="1" i="1" smtClean="0">
                <a:solidFill>
                  <a:srgbClr val="000099"/>
                </a:solidFill>
                <a:latin typeface="Arial" charset="0"/>
              </a:rPr>
              <a:t>Proxy WAP</a:t>
            </a:r>
            <a:endParaRPr lang="es-ES" sz="3200" b="1" i="1" smtClean="0">
              <a:solidFill>
                <a:srgbClr val="000099"/>
              </a:solidFill>
              <a:latin typeface="Arial" charset="0"/>
            </a:endParaRPr>
          </a:p>
        </p:txBody>
      </p:sp>
      <p:sp>
        <p:nvSpPr>
          <p:cNvPr id="465923" name="Rectangle 3"/>
          <p:cNvSpPr>
            <a:spLocks noGrp="1" noChangeArrowheads="1"/>
          </p:cNvSpPr>
          <p:nvPr>
            <p:ph idx="1"/>
          </p:nvPr>
        </p:nvSpPr>
        <p:spPr>
          <a:xfrm>
            <a:off x="428625" y="2071688"/>
            <a:ext cx="8429625" cy="4114800"/>
          </a:xfrm>
          <a:solidFill>
            <a:schemeClr val="hlink"/>
          </a:solidFill>
          <a:ln w="76200">
            <a:solidFill>
              <a:schemeClr val="accent2">
                <a:lumMod val="75000"/>
              </a:schemeClr>
            </a:solidFill>
          </a:ln>
        </p:spPr>
        <p:txBody>
          <a:bodyPr>
            <a:spAutoFit/>
          </a:bodyPr>
          <a:lstStyle/>
          <a:p>
            <a:pPr algn="just" eaLnBrk="1" hangingPunct="1">
              <a:lnSpc>
                <a:spcPct val="90000"/>
              </a:lnSpc>
              <a:spcBef>
                <a:spcPct val="0"/>
              </a:spcBef>
              <a:defRPr/>
            </a:pPr>
            <a:r>
              <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El Proxy WAP traduce las peticiones WAP a peticiones Web, de forma que el cliente WAP (el terminal inalámbrico) pueda realizar peticiones de información al servidor Web. </a:t>
            </a:r>
          </a:p>
          <a:p>
            <a:pPr algn="just" eaLnBrk="1" hangingPunct="1">
              <a:lnSpc>
                <a:spcPct val="90000"/>
              </a:lnSpc>
              <a:spcBef>
                <a:spcPct val="0"/>
              </a:spcBef>
              <a:defRPr/>
            </a:pPr>
            <a:r>
              <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Adicionalmente este Proxy codifica las respuestas del servidor Web en un formato binario compacto, que es interpretable por el cliente. </a:t>
            </a: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0" y="285750"/>
            <a:ext cx="9144000" cy="1714500"/>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r>
              <a:rPr lang="en-US" sz="3200" b="1" i="1" smtClean="0">
                <a:solidFill>
                  <a:srgbClr val="000099"/>
                </a:solidFill>
                <a:latin typeface="Arial" charset="0"/>
              </a:rPr>
              <a:t>Servidor WTA</a:t>
            </a:r>
            <a:endParaRPr lang="es-ES" sz="3200" b="1" i="1" smtClean="0">
              <a:solidFill>
                <a:srgbClr val="000099"/>
              </a:solidFill>
              <a:latin typeface="Arial" charset="0"/>
            </a:endParaRPr>
          </a:p>
        </p:txBody>
      </p:sp>
      <p:sp>
        <p:nvSpPr>
          <p:cNvPr id="43011" name="Rectangle 3"/>
          <p:cNvSpPr>
            <a:spLocks noGrp="1" noChangeArrowheads="1"/>
          </p:cNvSpPr>
          <p:nvPr>
            <p:ph idx="4294967295"/>
          </p:nvPr>
        </p:nvSpPr>
        <p:spPr>
          <a:xfrm>
            <a:off x="0" y="2438400"/>
            <a:ext cx="9144000" cy="3194050"/>
          </a:xfrm>
          <a:solidFill>
            <a:schemeClr val="hlink"/>
          </a:solidFill>
          <a:ln w="76200">
            <a:solidFill>
              <a:schemeClr val="accent2">
                <a:lumMod val="75000"/>
              </a:schemeClr>
            </a:solidFill>
          </a:ln>
        </p:spPr>
        <p:txBody>
          <a:bodyPr>
            <a:spAutoFit/>
          </a:bodyPr>
          <a:lstStyle/>
          <a:p>
            <a:pPr algn="just" eaLnBrk="1" hangingPunct="1">
              <a:lnSpc>
                <a:spcPct val="90000"/>
              </a:lnSpc>
              <a:spcBef>
                <a:spcPct val="0"/>
              </a:spcBef>
              <a:defRPr/>
            </a:pPr>
            <a:r>
              <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(Wireless Telephony Application/ Aplicación de Telefonía Inalámbrica) está pensado para proporcionar acceso WAP a las facilidades proporcionadas por la infraestructura de telecomunicaciones del proveedor de conexiones de red. </a:t>
            </a:r>
          </a:p>
          <a:p>
            <a:pPr algn="just" eaLnBrk="1" hangingPunct="1">
              <a:lnSpc>
                <a:spcPct val="90000"/>
              </a:lnSpc>
              <a:spcBef>
                <a:spcPct val="0"/>
              </a:spcBef>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8915400" cy="1143000"/>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endParaRPr lang="es-ES" sz="3200" b="1" i="1" smtClean="0">
              <a:solidFill>
                <a:srgbClr val="000099"/>
              </a:solidFill>
              <a:latin typeface="Arial" charset="0"/>
            </a:endParaRPr>
          </a:p>
        </p:txBody>
      </p:sp>
      <p:pic>
        <p:nvPicPr>
          <p:cNvPr id="67587" name="Picture 3" descr="Figura3"/>
          <p:cNvPicPr>
            <a:picLocks noChangeAspect="1" noChangeArrowheads="1"/>
          </p:cNvPicPr>
          <p:nvPr/>
        </p:nvPicPr>
        <p:blipFill>
          <a:blip r:embed="rId3" cstate="print"/>
          <a:srcRect/>
          <a:stretch>
            <a:fillRect/>
          </a:stretch>
        </p:blipFill>
        <p:spPr bwMode="auto">
          <a:xfrm>
            <a:off x="0" y="1219200"/>
            <a:ext cx="9144000" cy="5638800"/>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04800" y="285750"/>
            <a:ext cx="8534400" cy="1466850"/>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(WAP)2.0   Protocolo Inalámbrico de Aplicaciones 2.0</a:t>
            </a:r>
            <a:br>
              <a:rPr lang="en-US" sz="3200" b="1" i="1" smtClean="0">
                <a:solidFill>
                  <a:srgbClr val="000099"/>
                </a:solidFill>
                <a:latin typeface="Arial" charset="0"/>
              </a:rPr>
            </a:br>
            <a:endParaRPr lang="es-ES" sz="3200" b="1" i="1" smtClean="0">
              <a:solidFill>
                <a:srgbClr val="000099"/>
              </a:solidFill>
              <a:latin typeface="Arial" charset="0"/>
            </a:endParaRPr>
          </a:p>
        </p:txBody>
      </p:sp>
      <p:sp>
        <p:nvSpPr>
          <p:cNvPr id="465923" name="Rectangle 3"/>
          <p:cNvSpPr>
            <a:spLocks noGrp="1" noChangeArrowheads="1"/>
          </p:cNvSpPr>
          <p:nvPr>
            <p:ph idx="1"/>
          </p:nvPr>
        </p:nvSpPr>
        <p:spPr>
          <a:xfrm>
            <a:off x="428625" y="2071688"/>
            <a:ext cx="8429625" cy="4691062"/>
          </a:xfrm>
          <a:solidFill>
            <a:schemeClr val="hlink"/>
          </a:solidFill>
          <a:ln w="76200">
            <a:solidFill>
              <a:schemeClr val="accent2">
                <a:lumMod val="75000"/>
              </a:schemeClr>
            </a:solidFill>
          </a:ln>
        </p:spPr>
        <p:txBody>
          <a:bodyPr>
            <a:spAutoFit/>
          </a:bodyPr>
          <a:lstStyle/>
          <a:p>
            <a:pPr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Reingeniería WAP posterior al 2004</a:t>
            </a:r>
          </a:p>
          <a:p>
            <a:pPr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Utiliza  XML-MP </a:t>
            </a:r>
          </a:p>
          <a:p>
            <a:pPr lvl="1"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WCC2 Mejor soporte Gráfico y color.</a:t>
            </a:r>
          </a:p>
          <a:p>
            <a:pPr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Diseño de contenidos muy similar a WWW.</a:t>
            </a:r>
          </a:p>
          <a:p>
            <a:pPr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J2ME – Java 2 Micro Edition </a:t>
            </a:r>
          </a:p>
          <a:p>
            <a:pPr lvl="1" algn="just" eaLnBrk="1" hangingPunct="1">
              <a:lnSpc>
                <a:spcPct val="90000"/>
              </a:lnSpc>
              <a:spcBef>
                <a:spcPct val="0"/>
              </a:spcBef>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Orientada a aplicaciones de terminal móvil con presentación de contenidos e introducción de los mismos por parte del usuario</a:t>
            </a:r>
          </a:p>
          <a:p>
            <a:pPr algn="just" eaLnBrk="1" hangingPunct="1">
              <a:lnSpc>
                <a:spcPct val="90000"/>
              </a:lnSpc>
              <a:spcBef>
                <a:spcPct val="0"/>
              </a:spcBef>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285750"/>
            <a:ext cx="9144000" cy="1271588"/>
          </a:xfrm>
          <a:solidFill>
            <a:schemeClr val="hlink"/>
          </a:solidFill>
          <a:ln w="76200" cap="flat" algn="ctr">
            <a:solidFill>
              <a:schemeClr val="accent2"/>
            </a:solidFill>
          </a:ln>
        </p:spPr>
        <p:txBody>
          <a:bodyPr anchor="t"/>
          <a:lstStyle/>
          <a:p>
            <a:pPr marL="342900" indent="-342900">
              <a:spcBef>
                <a:spcPct val="20000"/>
              </a:spcBef>
            </a:pPr>
            <a:r>
              <a:rPr lang="en-US" sz="3600" b="1" i="1" smtClean="0">
                <a:solidFill>
                  <a:srgbClr val="000099"/>
                </a:solidFill>
                <a:latin typeface="Arial" charset="0"/>
                <a:cs typeface="Arial" charset="0"/>
              </a:rPr>
              <a:t>Internet Content Adaptation Protocol</a:t>
            </a:r>
            <a:r>
              <a:rPr lang="en-US" sz="3600" b="1" i="1" smtClean="0">
                <a:solidFill>
                  <a:srgbClr val="000099"/>
                </a:solidFill>
                <a:latin typeface="Arial" charset="0"/>
              </a:rPr>
              <a:t>(ICAP)</a:t>
            </a:r>
            <a:endParaRPr lang="es-ES" sz="3600" b="1" i="1" smtClean="0">
              <a:solidFill>
                <a:srgbClr val="000099"/>
              </a:solidFill>
              <a:latin typeface="Arial" charset="0"/>
            </a:endParaRPr>
          </a:p>
        </p:txBody>
      </p:sp>
      <p:sp>
        <p:nvSpPr>
          <p:cNvPr id="43011" name="Rectangle 3"/>
          <p:cNvSpPr>
            <a:spLocks noGrp="1" noChangeArrowheads="1"/>
          </p:cNvSpPr>
          <p:nvPr>
            <p:ph idx="1"/>
          </p:nvPr>
        </p:nvSpPr>
        <p:spPr>
          <a:xfrm>
            <a:off x="0" y="1773238"/>
            <a:ext cx="9144000" cy="4268787"/>
          </a:xfrm>
          <a:solidFill>
            <a:schemeClr val="hlink"/>
          </a:solidFill>
          <a:ln w="76200">
            <a:solidFill>
              <a:schemeClr val="accent2">
                <a:lumMod val="75000"/>
              </a:schemeClr>
            </a:solidFill>
          </a:ln>
        </p:spPr>
        <p:txBody>
          <a:bodyPr>
            <a:spAutoFit/>
          </a:bodyPr>
          <a:lstStyle/>
          <a:p>
            <a:pPr>
              <a:defRPr/>
            </a:pPr>
            <a:r>
              <a:rPr lang="en-US" sz="2800" b="1" i="1" smtClean="0">
                <a:solidFill>
                  <a:srgbClr val="000099"/>
                </a:solidFill>
                <a:latin typeface="Arial" charset="0"/>
                <a:cs typeface="Arial" charset="0"/>
              </a:rPr>
              <a:t>Es un protocolo abierto y público, originado en 1999 para la redirección de contenidos con fines de filtrado y conversión. </a:t>
            </a:r>
          </a:p>
          <a:p>
            <a:pPr>
              <a:defRPr/>
            </a:pPr>
            <a:r>
              <a:rPr lang="en-US" sz="2800" b="1" i="1" smtClean="0">
                <a:solidFill>
                  <a:srgbClr val="000099"/>
                </a:solidFill>
                <a:latin typeface="Arial" charset="0"/>
                <a:cs typeface="Arial" charset="0"/>
              </a:rPr>
              <a:t>Estandarizado en Abril 2003 como RFC 3507 - Internet Content Adaptation Protocol (ICAP)</a:t>
            </a:r>
          </a:p>
          <a:p>
            <a:pPr>
              <a:defRPr/>
            </a:pPr>
            <a:r>
              <a:rPr lang="en-US" sz="2800" b="1" i="1" smtClean="0">
                <a:solidFill>
                  <a:srgbClr val="000099"/>
                </a:solidFill>
                <a:latin typeface="Arial" charset="0"/>
                <a:cs typeface="Arial" charset="0"/>
              </a:rPr>
              <a:t>Está basado en comandos estándares RFC 822 sobre HTTP, por lo que usa el puerto 80/TCP</a:t>
            </a:r>
          </a:p>
          <a:p>
            <a:pPr>
              <a:defRPr/>
            </a:pPr>
            <a:r>
              <a:rPr lang="en-US" sz="2800" b="1" i="1" smtClean="0">
                <a:solidFill>
                  <a:srgbClr val="000099"/>
                </a:solidFill>
                <a:latin typeface="Arial" charset="0"/>
                <a:cs typeface="Arial" charset="0"/>
              </a:rPr>
              <a:t>Mejora el software y hardware existente de caché y posibilita el acceso de dispositivos PDA.</a:t>
            </a:r>
            <a:endParaRPr lang="es-ES" sz="2800" b="1" i="1" smtClean="0">
              <a:solidFill>
                <a:srgbClr val="000099"/>
              </a:solidFill>
              <a:latin typeface="Arial" charset="0"/>
              <a:cs typeface="Arial"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0"/>
            <a:ext cx="9144000" cy="1271588"/>
          </a:xfrm>
          <a:solidFill>
            <a:schemeClr val="hlink"/>
          </a:solidFill>
          <a:ln w="76200" cap="flat" algn="ctr">
            <a:solidFill>
              <a:schemeClr val="accent2"/>
            </a:solidFill>
          </a:ln>
        </p:spPr>
        <p:txBody>
          <a:bodyPr anchor="t"/>
          <a:lstStyle/>
          <a:p>
            <a:pPr marL="342900" indent="-342900">
              <a:spcBef>
                <a:spcPct val="20000"/>
              </a:spcBef>
            </a:pPr>
            <a:r>
              <a:rPr lang="en-US" sz="3600" b="1" i="1" smtClean="0">
                <a:solidFill>
                  <a:srgbClr val="000099"/>
                </a:solidFill>
                <a:latin typeface="Arial" charset="0"/>
                <a:cs typeface="Arial" charset="0"/>
              </a:rPr>
              <a:t>Internet Content Adaptation Protocol</a:t>
            </a:r>
            <a:r>
              <a:rPr lang="en-US" sz="3600" b="1" i="1" smtClean="0">
                <a:solidFill>
                  <a:srgbClr val="000099"/>
                </a:solidFill>
                <a:latin typeface="Arial" charset="0"/>
              </a:rPr>
              <a:t>(ICAP)</a:t>
            </a:r>
            <a:endParaRPr lang="es-ES" sz="3600" b="1" i="1" smtClean="0">
              <a:solidFill>
                <a:srgbClr val="000099"/>
              </a:solidFill>
              <a:latin typeface="Arial" charset="0"/>
            </a:endParaRPr>
          </a:p>
        </p:txBody>
      </p:sp>
      <p:sp>
        <p:nvSpPr>
          <p:cNvPr id="43011" name="Rectangle 3"/>
          <p:cNvSpPr>
            <a:spLocks noGrp="1" noChangeArrowheads="1"/>
          </p:cNvSpPr>
          <p:nvPr>
            <p:ph idx="4294967295"/>
          </p:nvPr>
        </p:nvSpPr>
        <p:spPr>
          <a:xfrm>
            <a:off x="0" y="1773238"/>
            <a:ext cx="9144000" cy="3671887"/>
          </a:xfrm>
          <a:solidFill>
            <a:schemeClr val="hlink"/>
          </a:solidFill>
          <a:ln w="76200">
            <a:solidFill>
              <a:schemeClr val="accent2">
                <a:lumMod val="75000"/>
              </a:schemeClr>
            </a:solidFill>
          </a:ln>
        </p:spPr>
        <p:txBody>
          <a:bodyPr>
            <a:spAutoFit/>
          </a:bodyPr>
          <a:lstStyle/>
          <a:p>
            <a:pPr>
              <a:defRPr/>
            </a:pPr>
            <a:r>
              <a:rPr lang="en-US" sz="2800" b="1" i="1" dirty="0" smtClean="0">
                <a:solidFill>
                  <a:srgbClr val="000099"/>
                </a:solidFill>
                <a:latin typeface="Arial" charset="0"/>
                <a:cs typeface="Arial" charset="0"/>
              </a:rPr>
              <a:t>Antivirus</a:t>
            </a:r>
          </a:p>
          <a:p>
            <a:pPr>
              <a:defRPr/>
            </a:pPr>
            <a:r>
              <a:rPr lang="en-US" sz="2800" b="1" i="1" dirty="0" err="1" smtClean="0">
                <a:solidFill>
                  <a:srgbClr val="000099"/>
                </a:solidFill>
                <a:latin typeface="Arial" charset="0"/>
                <a:cs typeface="Arial" charset="0"/>
              </a:rPr>
              <a:t>Filtrado</a:t>
            </a:r>
            <a:r>
              <a:rPr lang="en-US" sz="2800" b="1" i="1" dirty="0" smtClean="0">
                <a:solidFill>
                  <a:srgbClr val="000099"/>
                </a:solidFill>
                <a:latin typeface="Arial" charset="0"/>
                <a:cs typeface="Arial" charset="0"/>
              </a:rPr>
              <a:t> y </a:t>
            </a:r>
            <a:r>
              <a:rPr lang="en-US" sz="2800" b="1" i="1" dirty="0" err="1" smtClean="0">
                <a:solidFill>
                  <a:srgbClr val="000099"/>
                </a:solidFill>
                <a:latin typeface="Arial" charset="0"/>
                <a:cs typeface="Arial" charset="0"/>
              </a:rPr>
              <a:t>Gestión</a:t>
            </a:r>
            <a:r>
              <a:rPr lang="en-US" sz="2800" b="1" i="1" dirty="0" smtClean="0">
                <a:solidFill>
                  <a:srgbClr val="000099"/>
                </a:solidFill>
                <a:latin typeface="Arial" charset="0"/>
                <a:cs typeface="Arial" charset="0"/>
              </a:rPr>
              <a:t> de </a:t>
            </a:r>
            <a:r>
              <a:rPr lang="en-US" sz="2800" b="1" i="1" dirty="0" err="1" smtClean="0">
                <a:solidFill>
                  <a:srgbClr val="000099"/>
                </a:solidFill>
                <a:latin typeface="Arial" charset="0"/>
                <a:cs typeface="Arial" charset="0"/>
              </a:rPr>
              <a:t>contenidos</a:t>
            </a:r>
            <a:endParaRPr lang="en-US" sz="2800" b="1" i="1" dirty="0" smtClean="0">
              <a:solidFill>
                <a:srgbClr val="000099"/>
              </a:solidFill>
              <a:latin typeface="Arial" charset="0"/>
              <a:cs typeface="Arial" charset="0"/>
            </a:endParaRPr>
          </a:p>
          <a:p>
            <a:pPr>
              <a:defRPr/>
            </a:pPr>
            <a:r>
              <a:rPr lang="en-US" sz="2800" b="1" i="1" dirty="0" err="1" smtClean="0">
                <a:solidFill>
                  <a:srgbClr val="000099"/>
                </a:solidFill>
                <a:latin typeface="Arial" charset="0"/>
                <a:cs typeface="Arial" charset="0"/>
              </a:rPr>
              <a:t>Conversión</a:t>
            </a:r>
            <a:r>
              <a:rPr lang="en-US" sz="2800" b="1" i="1" dirty="0" smtClean="0">
                <a:solidFill>
                  <a:srgbClr val="000099"/>
                </a:solidFill>
                <a:latin typeface="Arial" charset="0"/>
                <a:cs typeface="Arial" charset="0"/>
              </a:rPr>
              <a:t> a PDAs (XHTML, XML, WAP)</a:t>
            </a:r>
          </a:p>
          <a:p>
            <a:pPr>
              <a:defRPr/>
            </a:pPr>
            <a:r>
              <a:rPr lang="en-US" sz="2800" b="1" i="1" dirty="0" err="1" smtClean="0">
                <a:solidFill>
                  <a:srgbClr val="000099"/>
                </a:solidFill>
                <a:latin typeface="Arial" charset="0"/>
                <a:cs typeface="Arial" charset="0"/>
              </a:rPr>
              <a:t>Traducción</a:t>
            </a:r>
            <a:r>
              <a:rPr lang="en-US" sz="2800" b="1" i="1" dirty="0" smtClean="0">
                <a:solidFill>
                  <a:srgbClr val="000099"/>
                </a:solidFill>
                <a:latin typeface="Arial" charset="0"/>
                <a:cs typeface="Arial" charset="0"/>
              </a:rPr>
              <a:t> </a:t>
            </a:r>
            <a:r>
              <a:rPr lang="en-US" sz="2800" b="1" i="1" dirty="0" err="1" smtClean="0">
                <a:solidFill>
                  <a:srgbClr val="000099"/>
                </a:solidFill>
                <a:latin typeface="Arial" charset="0"/>
                <a:cs typeface="Arial" charset="0"/>
              </a:rPr>
              <a:t>dinámica</a:t>
            </a:r>
            <a:r>
              <a:rPr lang="en-US" sz="2800" b="1" i="1" dirty="0" smtClean="0">
                <a:solidFill>
                  <a:srgbClr val="000099"/>
                </a:solidFill>
                <a:latin typeface="Arial" charset="0"/>
                <a:cs typeface="Arial" charset="0"/>
              </a:rPr>
              <a:t> de </a:t>
            </a:r>
            <a:r>
              <a:rPr lang="en-US" sz="2800" b="1" i="1" dirty="0" err="1" smtClean="0">
                <a:solidFill>
                  <a:srgbClr val="000099"/>
                </a:solidFill>
                <a:latin typeface="Arial" charset="0"/>
                <a:cs typeface="Arial" charset="0"/>
              </a:rPr>
              <a:t>páginas</a:t>
            </a:r>
            <a:endParaRPr lang="en-US" sz="2800" b="1" i="1" dirty="0" smtClean="0">
              <a:solidFill>
                <a:srgbClr val="000099"/>
              </a:solidFill>
              <a:latin typeface="Arial" charset="0"/>
              <a:cs typeface="Arial" charset="0"/>
            </a:endParaRPr>
          </a:p>
          <a:p>
            <a:pPr>
              <a:defRPr/>
            </a:pPr>
            <a:r>
              <a:rPr lang="en-US" sz="2800" b="1" i="1" dirty="0" err="1" smtClean="0">
                <a:solidFill>
                  <a:srgbClr val="000099"/>
                </a:solidFill>
                <a:latin typeface="Arial" charset="0"/>
                <a:cs typeface="Arial" charset="0"/>
              </a:rPr>
              <a:t>Inserción</a:t>
            </a:r>
            <a:r>
              <a:rPr lang="en-US" sz="2800" b="1" i="1" dirty="0" smtClean="0">
                <a:solidFill>
                  <a:srgbClr val="000099"/>
                </a:solidFill>
                <a:latin typeface="Arial" charset="0"/>
                <a:cs typeface="Arial" charset="0"/>
              </a:rPr>
              <a:t> de </a:t>
            </a:r>
            <a:r>
              <a:rPr lang="en-US" sz="2800" b="1" i="1" dirty="0" err="1" smtClean="0">
                <a:solidFill>
                  <a:srgbClr val="000099"/>
                </a:solidFill>
                <a:latin typeface="Arial" charset="0"/>
                <a:cs typeface="Arial" charset="0"/>
              </a:rPr>
              <a:t>anuncios</a:t>
            </a:r>
            <a:endParaRPr lang="en-US" sz="2800" b="1" i="1" dirty="0" smtClean="0">
              <a:solidFill>
                <a:srgbClr val="000099"/>
              </a:solidFill>
              <a:latin typeface="Arial" charset="0"/>
              <a:cs typeface="Arial" charset="0"/>
            </a:endParaRPr>
          </a:p>
          <a:p>
            <a:pPr>
              <a:defRPr/>
            </a:pPr>
            <a:r>
              <a:rPr lang="en-US" sz="2800" b="1" i="1" dirty="0" err="1" smtClean="0">
                <a:solidFill>
                  <a:srgbClr val="000099"/>
                </a:solidFill>
                <a:latin typeface="Arial" charset="0"/>
                <a:cs typeface="Arial" charset="0"/>
              </a:rPr>
              <a:t>Compresión</a:t>
            </a:r>
            <a:r>
              <a:rPr lang="en-US" sz="2800" b="1" i="1" dirty="0" smtClean="0">
                <a:solidFill>
                  <a:srgbClr val="000099"/>
                </a:solidFill>
                <a:latin typeface="Arial" charset="0"/>
                <a:cs typeface="Arial" charset="0"/>
              </a:rPr>
              <a:t> de HTML</a:t>
            </a:r>
          </a:p>
          <a:p>
            <a:pPr>
              <a:defRPr/>
            </a:pPr>
            <a:r>
              <a:rPr lang="en-US" sz="2800" b="1" i="1" dirty="0" smtClean="0">
                <a:solidFill>
                  <a:srgbClr val="000099"/>
                </a:solidFill>
                <a:latin typeface="Arial" charset="0"/>
                <a:cs typeface="Arial" charset="0"/>
              </a:rPr>
              <a:t>Firma de </a:t>
            </a:r>
            <a:r>
              <a:rPr lang="en-US" sz="2800" b="1" i="1" dirty="0" err="1" smtClean="0">
                <a:solidFill>
                  <a:srgbClr val="000099"/>
                </a:solidFill>
                <a:latin typeface="Arial" charset="0"/>
                <a:cs typeface="Arial" charset="0"/>
              </a:rPr>
              <a:t>páginas</a:t>
            </a:r>
            <a:endParaRPr lang="es-ES" sz="2800" b="1" i="1" dirty="0" smtClean="0">
              <a:solidFill>
                <a:srgbClr val="000099"/>
              </a:solidFill>
              <a:latin typeface="Arial" charset="0"/>
              <a:cs typeface="Arial"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062"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81472" y="980728"/>
            <a:ext cx="8064011" cy="2160240"/>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eaLnBrk="1" hangingPunct="1">
              <a:lnSpc>
                <a:spcPct val="85000"/>
              </a:lnSpc>
              <a:spcBef>
                <a:spcPct val="20000"/>
              </a:spcBef>
              <a:defRPr/>
            </a:pPr>
            <a:r>
              <a:rPr lang="es-AR" sz="4800" b="1" i="1" u="sng" dirty="0">
                <a:solidFill>
                  <a:srgbClr val="333399"/>
                </a:solidFill>
              </a:rPr>
              <a:t>Tecnología de Redes 2634</a:t>
            </a:r>
            <a:br>
              <a:rPr lang="es-AR" sz="4800" b="1" i="1" u="sng" dirty="0">
                <a:solidFill>
                  <a:srgbClr val="333399"/>
                </a:solidFill>
              </a:rPr>
            </a:br>
            <a:r>
              <a:rPr lang="es-AR" sz="4000" b="1" i="1" u="sng" dirty="0">
                <a:solidFill>
                  <a:srgbClr val="333399"/>
                </a:solidFill>
              </a:rPr>
              <a:t>Introducción a las Comunicaciones 0013</a:t>
            </a:r>
            <a:endParaRPr kumimoji="0" lang="es-AR" sz="4000" b="1" i="1" u="sng" strike="noStrike" kern="0" cap="none" spc="0" normalizeH="0" baseline="0" noProof="0" dirty="0" smtClean="0">
              <a:ln>
                <a:noFill/>
              </a:ln>
              <a:solidFill>
                <a:srgbClr val="333399"/>
              </a:solidFill>
              <a:effectLst/>
              <a:uLnTx/>
              <a:uFillTx/>
              <a:latin typeface="Arial" charset="0"/>
              <a:ea typeface="+mj-ea"/>
              <a:cs typeface="+mj-cs"/>
            </a:endParaRPr>
          </a:p>
        </p:txBody>
      </p:sp>
      <p:sp>
        <p:nvSpPr>
          <p:cNvPr id="4" name="Rectangle 2"/>
          <p:cNvSpPr txBox="1">
            <a:spLocks noChangeArrowheads="1"/>
          </p:cNvSpPr>
          <p:nvPr/>
        </p:nvSpPr>
        <p:spPr>
          <a:xfrm>
            <a:off x="611560" y="3284984"/>
            <a:ext cx="8075612" cy="2303463"/>
          </a:xfrm>
          <a:prstGeom prst="rect">
            <a:avLst/>
          </a:prstGeom>
          <a:gradFill rotWithShape="0">
            <a:gsLst>
              <a:gs pos="0">
                <a:srgbClr val="FF9900"/>
              </a:gs>
              <a:gs pos="100000">
                <a:srgbClr val="FFFFFF"/>
              </a:gs>
            </a:gsLst>
            <a:lin ang="5400000" scaled="1"/>
          </a:gradFill>
          <a:ln w="76200">
            <a:solidFill>
              <a:schemeClr val="accent2"/>
            </a:solidFill>
          </a:ln>
        </p:spPr>
        <p:txBody>
          <a:bodyPr/>
          <a:lstStyle/>
          <a:p>
            <a:pPr marL="342900" marR="0" lvl="0" indent="-342900" defTabSz="914400" rtl="0" eaLnBrk="0" fontAlgn="base" latinLnBrk="0" hangingPunct="0">
              <a:lnSpc>
                <a:spcPct val="100000"/>
              </a:lnSpc>
              <a:spcBef>
                <a:spcPct val="20000"/>
              </a:spcBef>
              <a:spcAft>
                <a:spcPct val="0"/>
              </a:spcAft>
              <a:buClrTx/>
              <a:buSzTx/>
              <a:tabLst/>
              <a:defRPr/>
            </a:pPr>
            <a:r>
              <a:rPr kumimoji="0" lang="es-ES_tradnl" sz="4000" b="1" i="1" strike="noStrike" kern="0" cap="none" spc="0" normalizeH="0" baseline="0" noProof="0" dirty="0" smtClean="0">
                <a:ln>
                  <a:noFill/>
                </a:ln>
                <a:solidFill>
                  <a:srgbClr val="333399"/>
                </a:solidFill>
                <a:effectLst/>
                <a:uLnTx/>
                <a:uFillTx/>
                <a:latin typeface="Arial" charset="0"/>
                <a:ea typeface="+mn-ea"/>
                <a:cs typeface="+mn-cs"/>
              </a:rPr>
              <a:t>WAP - </a:t>
            </a:r>
            <a:r>
              <a:rPr kumimoji="0" lang="es-ES_tradnl" sz="4000" b="1" i="1" strike="noStrike" kern="0" cap="none" spc="0" normalizeH="0" baseline="0" noProof="0" dirty="0" err="1" smtClean="0">
                <a:ln>
                  <a:noFill/>
                </a:ln>
                <a:solidFill>
                  <a:srgbClr val="333399"/>
                </a:solidFill>
                <a:effectLst/>
                <a:uLnTx/>
                <a:uFillTx/>
                <a:latin typeface="Arial" charset="0"/>
                <a:ea typeface="+mn-ea"/>
                <a:cs typeface="+mn-cs"/>
              </a:rPr>
              <a:t>Tunneling</a:t>
            </a:r>
            <a:r>
              <a:rPr kumimoji="0" lang="es-ES_tradnl" sz="4000" b="1" i="1" strike="noStrike" kern="0" cap="none" spc="0" normalizeH="0" baseline="0" noProof="0" dirty="0" smtClean="0">
                <a:ln>
                  <a:noFill/>
                </a:ln>
                <a:solidFill>
                  <a:srgbClr val="333399"/>
                </a:solidFill>
                <a:effectLst/>
                <a:uLnTx/>
                <a:uFillTx/>
                <a:latin typeface="Arial" charset="0"/>
                <a:ea typeface="+mn-ea"/>
                <a:cs typeface="+mn-cs"/>
              </a:rPr>
              <a:t> - ICAP</a:t>
            </a:r>
          </a:p>
          <a:p>
            <a:pPr marL="342900" marR="0" lvl="0" indent="-342900" defTabSz="914400" rtl="0" eaLnBrk="0" fontAlgn="base" latinLnBrk="0" hangingPunct="0">
              <a:lnSpc>
                <a:spcPct val="100000"/>
              </a:lnSpc>
              <a:spcBef>
                <a:spcPct val="20000"/>
              </a:spcBef>
              <a:spcAft>
                <a:spcPct val="0"/>
              </a:spcAft>
              <a:buClrTx/>
              <a:buSzTx/>
              <a:tabLst/>
              <a:defRPr/>
            </a:pPr>
            <a:r>
              <a:rPr kumimoji="0" lang="es-AR" sz="4000" b="1" i="1" strike="noStrike" kern="0" cap="none" spc="0" normalizeH="0" baseline="0" noProof="0" dirty="0" smtClean="0">
                <a:ln>
                  <a:noFill/>
                </a:ln>
                <a:solidFill>
                  <a:srgbClr val="333399"/>
                </a:solidFill>
                <a:effectLst/>
                <a:uLnTx/>
                <a:uFillTx/>
                <a:latin typeface="Arial" charset="0"/>
                <a:ea typeface="+mn-ea"/>
                <a:cs typeface="+mn-cs"/>
              </a:rPr>
              <a:t>2017</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 Mg PABLO ALEJANDRO LENA</a:t>
            </a:r>
          </a:p>
          <a:p>
            <a:pPr marL="0" indent="0" algn="ctr">
              <a:lnSpc>
                <a:spcPct val="90000"/>
              </a:lnSpc>
              <a:buFontTx/>
              <a:buNone/>
            </a:pPr>
            <a:r>
              <a:rPr lang="es-ES_tradnl" sz="2800" b="1" i="1" smtClean="0">
                <a:solidFill>
                  <a:srgbClr val="333399"/>
                </a:solidFill>
                <a:latin typeface="Arial" charset="0"/>
              </a:rPr>
              <a:t>plena@unlam.edu.ar</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p>
        </p:txBody>
      </p:sp>
      <p:sp>
        <p:nvSpPr>
          <p:cNvPr id="5123" name="Rectangle 3"/>
          <p:cNvSpPr>
            <a:spLocks noGrp="1" noChangeArrowheads="1"/>
          </p:cNvSpPr>
          <p:nvPr>
            <p:ph type="ctrTitle" idx="4294967295"/>
          </p:nvPr>
        </p:nvSpPr>
        <p:spPr>
          <a:xfrm>
            <a:off x="337417" y="836712"/>
            <a:ext cx="8496300" cy="2721603"/>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MX" sz="4000" b="1" i="1" dirty="0">
                <a:solidFill>
                  <a:srgbClr val="333399"/>
                </a:solidFill>
                <a:latin typeface="Arial" charset="0"/>
              </a:rPr>
              <a:t/>
            </a:r>
            <a:br>
              <a:rPr lang="es-MX" sz="4000" b="1" i="1" dirty="0">
                <a:solidFill>
                  <a:srgbClr val="333399"/>
                </a:solidFill>
                <a:latin typeface="Arial" charset="0"/>
              </a:rPr>
            </a:b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7188" y="214313"/>
            <a:ext cx="8534400" cy="1143000"/>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endParaRPr lang="es-ES" sz="3200" b="1" i="1" smtClean="0">
              <a:solidFill>
                <a:srgbClr val="000099"/>
              </a:solidFill>
              <a:latin typeface="Arial" charset="0"/>
            </a:endParaRPr>
          </a:p>
        </p:txBody>
      </p:sp>
      <p:sp>
        <p:nvSpPr>
          <p:cNvPr id="457731" name="Rectangle 3"/>
          <p:cNvSpPr>
            <a:spLocks noGrp="1" noChangeArrowheads="1"/>
          </p:cNvSpPr>
          <p:nvPr>
            <p:ph idx="1"/>
          </p:nvPr>
        </p:nvSpPr>
        <p:spPr>
          <a:xfrm>
            <a:off x="228600" y="1676400"/>
            <a:ext cx="8629650" cy="4524375"/>
          </a:xfrm>
          <a:solidFill>
            <a:schemeClr val="hlink"/>
          </a:solidFill>
          <a:ln w="76200">
            <a:solidFill>
              <a:schemeClr val="accent2">
                <a:lumMod val="75000"/>
              </a:schemeClr>
            </a:solidFill>
          </a:ln>
        </p:spPr>
        <p:txBody>
          <a:bodyPr>
            <a:spAutoFit/>
          </a:bodyPr>
          <a:lstStyle/>
          <a:p>
            <a:pPr algn="just" eaLnBrk="1" hangingPunct="1">
              <a:spcBef>
                <a:spcPct val="0"/>
              </a:spcBef>
              <a:defRPr/>
            </a:pPr>
            <a:r>
              <a:rPr lang="es-AR"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WAP es el protocolo estándar para mostrar información en pequeñas pantallas a traves de conexiones celulares. </a:t>
            </a:r>
          </a:p>
          <a:p>
            <a:pPr algn="just" eaLnBrk="1" hangingPunct="1">
              <a:spcBef>
                <a:spcPct val="0"/>
              </a:spcBef>
              <a:defRPr/>
            </a:pPr>
            <a:r>
              <a:rPr lang="es-AR"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Utiliza el Wireless Markup Language (WML), similar al HTML el cual esta preparado para que el cliente no requiera en sus dispositivos teclado o mouse.  </a:t>
            </a:r>
            <a:endPar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spcBef>
                <a:spcPct val="0"/>
              </a:spcBef>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85750" y="357188"/>
            <a:ext cx="8534400" cy="1143000"/>
          </a:xfrm>
          <a:solidFill>
            <a:schemeClr val="hlink"/>
          </a:solidFill>
          <a:ln w="76200" cap="flat" algn="ctr">
            <a:solidFill>
              <a:schemeClr val="accent2"/>
            </a:solidFill>
          </a:ln>
        </p:spPr>
        <p:txBody>
          <a:bodyPr anchor="t"/>
          <a:lstStyle/>
          <a:p>
            <a:pPr marL="342900" indent="-342900">
              <a:spcBef>
                <a:spcPct val="20000"/>
              </a:spcBef>
              <a:buFontTx/>
              <a:buChar char="•"/>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endParaRPr lang="es-ES" sz="3200" b="1" i="1" smtClean="0">
              <a:solidFill>
                <a:srgbClr val="000099"/>
              </a:solidFill>
              <a:latin typeface="Arial" charset="0"/>
            </a:endParaRPr>
          </a:p>
        </p:txBody>
      </p:sp>
      <p:sp>
        <p:nvSpPr>
          <p:cNvPr id="458755" name="Rectangle 3"/>
          <p:cNvSpPr>
            <a:spLocks noGrp="1" noChangeArrowheads="1"/>
          </p:cNvSpPr>
          <p:nvPr>
            <p:ph idx="1"/>
          </p:nvPr>
        </p:nvSpPr>
        <p:spPr>
          <a:xfrm>
            <a:off x="214313" y="1676400"/>
            <a:ext cx="8701087" cy="4032250"/>
          </a:xfrm>
          <a:solidFill>
            <a:schemeClr val="hlink"/>
          </a:solidFill>
          <a:ln w="76200">
            <a:solidFill>
              <a:schemeClr val="accent2">
                <a:lumMod val="75000"/>
              </a:schemeClr>
            </a:solidFill>
          </a:ln>
        </p:spPr>
        <p:txBody>
          <a:bodyPr>
            <a:spAutoFit/>
          </a:bodyPr>
          <a:lstStyle/>
          <a:p>
            <a:pPr algn="just" eaLnBrk="1" hangingPunct="1">
              <a:spcBef>
                <a:spcPct val="0"/>
              </a:spcBef>
              <a:defRPr/>
            </a:pPr>
            <a:r>
              <a:rPr lang="es-AR"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Básicamente trabaja con un gateway que es el encargado de recibir los pedidos de los celulares, los traduce en HTML y son pasados al Servidor de Internet. </a:t>
            </a:r>
          </a:p>
          <a:p>
            <a:pPr algn="just" eaLnBrk="1" hangingPunct="1">
              <a:spcBef>
                <a:spcPct val="0"/>
              </a:spcBef>
              <a:defRPr/>
            </a:pPr>
            <a:r>
              <a:rPr lang="es-AR"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Cuando el Servidor de Internet contesta el mensaje es traducido por el gateway a WML y es enviado al celular.  </a:t>
            </a:r>
            <a:endPar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spcBef>
                <a:spcPct val="0"/>
              </a:spcBef>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85750" y="285750"/>
            <a:ext cx="8534400" cy="1143000"/>
          </a:xfrm>
          <a:solidFill>
            <a:schemeClr val="hlink"/>
          </a:solidFill>
          <a:ln w="76200" cap="flat" algn="ctr">
            <a:solidFill>
              <a:schemeClr val="accent2"/>
            </a:solidFill>
          </a:ln>
        </p:spPr>
        <p:txBody>
          <a:bodyPr anchor="t"/>
          <a:lstStyle/>
          <a:p>
            <a:pPr marL="342900" indent="-342900">
              <a:spcBef>
                <a:spcPct val="20000"/>
              </a:spcBef>
              <a:buFontTx/>
              <a:buChar char="•"/>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endParaRPr lang="es-ES" sz="3200" b="1" i="1" smtClean="0">
              <a:solidFill>
                <a:srgbClr val="000099"/>
              </a:solidFill>
              <a:latin typeface="Arial" charset="0"/>
            </a:endParaRPr>
          </a:p>
        </p:txBody>
      </p:sp>
      <p:sp>
        <p:nvSpPr>
          <p:cNvPr id="459779" name="Rectangle 3"/>
          <p:cNvSpPr>
            <a:spLocks noGrp="1" noChangeArrowheads="1"/>
          </p:cNvSpPr>
          <p:nvPr>
            <p:ph idx="1"/>
          </p:nvPr>
        </p:nvSpPr>
        <p:spPr>
          <a:xfrm>
            <a:off x="285750" y="1676400"/>
            <a:ext cx="8629650" cy="4524375"/>
          </a:xfrm>
          <a:solidFill>
            <a:schemeClr val="hlink"/>
          </a:solidFill>
          <a:ln w="76200">
            <a:solidFill>
              <a:schemeClr val="accent2">
                <a:lumMod val="75000"/>
              </a:schemeClr>
            </a:solidFill>
          </a:ln>
        </p:spPr>
        <p:txBody>
          <a:bodyPr>
            <a:spAutoFit/>
          </a:bodyPr>
          <a:lstStyle/>
          <a:p>
            <a:pPr algn="just" eaLnBrk="1" hangingPunct="1">
              <a:spcBef>
                <a:spcPct val="0"/>
              </a:spcBef>
              <a:defRPr/>
            </a:pPr>
            <a:r>
              <a:rPr lang="es-AR"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 Esta metodología permite aprovechar toda la infraestructura existente de Internet, no necesitando servidores de información y de los distintos servicios disponibles en la red, sino que son utilizados los estandards de Internet con esta especie de interprete (Gateway) en el medio. </a:t>
            </a:r>
            <a:endParaRPr lang="en-U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spcBef>
                <a:spcPct val="0"/>
              </a:spcBef>
              <a:defRPr/>
            </a:pPr>
            <a:endPar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214313"/>
            <a:ext cx="8839200" cy="1143000"/>
          </a:xfrm>
          <a:solidFill>
            <a:schemeClr val="hlink"/>
          </a:solidFill>
          <a:ln w="76200" cap="flat" algn="ctr">
            <a:solidFill>
              <a:schemeClr val="accent2"/>
            </a:solidFill>
          </a:ln>
        </p:spPr>
        <p:txBody>
          <a:bodyPr anchor="t"/>
          <a:lstStyle/>
          <a:p>
            <a:pPr marL="342900" indent="-342900">
              <a:spcBef>
                <a:spcPct val="20000"/>
              </a:spcBef>
              <a:buFontTx/>
              <a:buChar char="•"/>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endParaRPr lang="es-ES" sz="3200" b="1" i="1" smtClean="0">
              <a:solidFill>
                <a:srgbClr val="000099"/>
              </a:solidFill>
              <a:latin typeface="Arial" charset="0"/>
            </a:endParaRPr>
          </a:p>
        </p:txBody>
      </p:sp>
      <p:sp>
        <p:nvSpPr>
          <p:cNvPr id="60419" name="Rectangle 3"/>
          <p:cNvSpPr>
            <a:spLocks noChangeArrowheads="1"/>
          </p:cNvSpPr>
          <p:nvPr/>
        </p:nvSpPr>
        <p:spPr bwMode="auto">
          <a:xfrm>
            <a:off x="1766888" y="2028825"/>
            <a:ext cx="9144000" cy="0"/>
          </a:xfrm>
          <a:prstGeom prst="rect">
            <a:avLst/>
          </a:prstGeom>
          <a:noFill/>
          <a:ln w="9525">
            <a:noFill/>
            <a:miter lim="800000"/>
            <a:headEnd/>
            <a:tailEnd/>
          </a:ln>
        </p:spPr>
        <p:txBody>
          <a:bodyPr>
            <a:spAutoFit/>
          </a:bodyPr>
          <a:lstStyle/>
          <a:p>
            <a:endParaRPr lang="es-ES" sz="3200"/>
          </a:p>
        </p:txBody>
      </p:sp>
      <p:pic>
        <p:nvPicPr>
          <p:cNvPr id="60420" name="Picture 4" descr="Figura1"/>
          <p:cNvPicPr>
            <a:picLocks noChangeAspect="1" noChangeArrowheads="1"/>
          </p:cNvPicPr>
          <p:nvPr/>
        </p:nvPicPr>
        <p:blipFill>
          <a:blip r:embed="rId2" cstate="print"/>
          <a:srcRect/>
          <a:stretch>
            <a:fillRect/>
          </a:stretch>
        </p:blipFill>
        <p:spPr bwMode="auto">
          <a:xfrm>
            <a:off x="285750" y="1524000"/>
            <a:ext cx="8643938" cy="5048250"/>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28625" y="214313"/>
            <a:ext cx="8458200" cy="1143000"/>
          </a:xfrm>
          <a:solidFill>
            <a:schemeClr val="hlink"/>
          </a:solidFill>
          <a:ln w="76200" cap="flat" algn="ctr">
            <a:solidFill>
              <a:schemeClr val="accent2"/>
            </a:solidFill>
          </a:ln>
        </p:spPr>
        <p:txBody>
          <a:bodyPr anchor="t"/>
          <a:lstStyle/>
          <a:p>
            <a:pPr marL="342900" indent="-342900">
              <a:spcBef>
                <a:spcPct val="20000"/>
              </a:spcBef>
              <a:buFontTx/>
              <a:buChar char="•"/>
            </a:pPr>
            <a:r>
              <a:rPr lang="en-US" sz="3200" b="1" i="1" smtClean="0">
                <a:solidFill>
                  <a:srgbClr val="000099"/>
                </a:solidFill>
                <a:latin typeface="Arial" charset="0"/>
              </a:rPr>
              <a:t>Wireless Application Protocol (WAP)   Protocolo Inalámbrico de Aplicaciones</a:t>
            </a:r>
            <a:endParaRPr lang="es-ES" sz="3200" b="1" i="1" smtClean="0">
              <a:solidFill>
                <a:srgbClr val="000099"/>
              </a:solidFill>
              <a:latin typeface="Arial" charset="0"/>
            </a:endParaRPr>
          </a:p>
        </p:txBody>
      </p:sp>
      <p:sp>
        <p:nvSpPr>
          <p:cNvPr id="461827" name="Rectangle 3"/>
          <p:cNvSpPr>
            <a:spLocks noGrp="1" noChangeArrowheads="1"/>
          </p:cNvSpPr>
          <p:nvPr>
            <p:ph idx="1"/>
          </p:nvPr>
        </p:nvSpPr>
        <p:spPr>
          <a:xfrm>
            <a:off x="250825" y="1500188"/>
            <a:ext cx="8607425" cy="5041900"/>
          </a:xfrm>
          <a:solidFill>
            <a:schemeClr val="hlink"/>
          </a:solidFill>
          <a:ln w="76200">
            <a:solidFill>
              <a:schemeClr val="accent2">
                <a:lumMod val="75000"/>
              </a:schemeClr>
            </a:solidFill>
          </a:ln>
        </p:spPr>
        <p:txBody>
          <a:bodyPr>
            <a:spAutoFit/>
          </a:bodyPr>
          <a:lstStyle/>
          <a:p>
            <a:pPr algn="just" eaLnBrk="1" hangingPunct="1">
              <a:spcBef>
                <a:spcPct val="0"/>
              </a:spcBef>
              <a:defRPr/>
            </a:pPr>
            <a:r>
              <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E</a:t>
            </a: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l terminal inalámbrico </a:t>
            </a:r>
            <a:r>
              <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debe haber</a:t>
            </a: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 un “micro navegador” (</a:t>
            </a:r>
            <a:r>
              <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I</a:t>
            </a: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nterfaz con el usuario de la misma forma que lo hacen los navegadores estándar) encargado de la coordinación con la pasarela</a:t>
            </a:r>
            <a:r>
              <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a:t>
            </a:r>
          </a:p>
          <a:p>
            <a:pPr algn="just" eaLnBrk="1" hangingPunct="1">
              <a:spcBef>
                <a:spcPct val="0"/>
              </a:spcBef>
              <a:buFontTx/>
              <a:buNone/>
              <a:defRPr/>
            </a:pP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 </a:t>
            </a:r>
            <a:endPar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spcBef>
                <a:spcPct val="0"/>
              </a:spcBef>
              <a:defRPr/>
            </a:pPr>
            <a:r>
              <a:rPr lang="es-ES_tradnl"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R</a:t>
            </a:r>
            <a:r>
              <a:rPr lang="es-ES"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ealiza peticiones de información que son adecuadamente tratadas y redirigidas al servidor de información adecuado.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85750" y="228600"/>
            <a:ext cx="8858250" cy="1628775"/>
          </a:xfrm>
          <a:solidFill>
            <a:schemeClr val="hlink"/>
          </a:solidFill>
          <a:ln w="76200" cap="flat" algn="ctr">
            <a:solidFill>
              <a:schemeClr val="accent2"/>
            </a:solidFill>
          </a:ln>
        </p:spPr>
        <p:txBody>
          <a:bodyPr anchor="t"/>
          <a:lstStyle/>
          <a:p>
            <a:pPr marL="342900" indent="-342900">
              <a:spcBef>
                <a:spcPct val="20000"/>
              </a:spcBef>
            </a:pPr>
            <a:r>
              <a:rPr lang="en-US" sz="3200" b="1" i="1" smtClean="0">
                <a:solidFill>
                  <a:srgbClr val="000099"/>
                </a:solidFill>
                <a:latin typeface="Arial" charset="0"/>
              </a:rPr>
              <a:t>Wireless Application Protocol (WAP)   Protocolo Inalámbrico de Aplicaciones</a:t>
            </a:r>
            <a:br>
              <a:rPr lang="en-US" sz="3200" b="1" i="1" smtClean="0">
                <a:solidFill>
                  <a:srgbClr val="000099"/>
                </a:solidFill>
                <a:latin typeface="Arial" charset="0"/>
              </a:rPr>
            </a:br>
            <a:r>
              <a:rPr lang="en-US" sz="3200" b="1" i="1" smtClean="0">
                <a:solidFill>
                  <a:srgbClr val="000099"/>
                </a:solidFill>
                <a:latin typeface="Arial" charset="0"/>
              </a:rPr>
              <a:t>Modelo </a:t>
            </a:r>
            <a:endParaRPr lang="es-ES" sz="3200" b="1" i="1" smtClean="0">
              <a:solidFill>
                <a:srgbClr val="000099"/>
              </a:solidFill>
              <a:latin typeface="Arial" charset="0"/>
            </a:endParaRPr>
          </a:p>
        </p:txBody>
      </p:sp>
      <p:sp>
        <p:nvSpPr>
          <p:cNvPr id="38915" name="Rectangle 3"/>
          <p:cNvSpPr>
            <a:spLocks noGrp="1" noChangeArrowheads="1"/>
          </p:cNvSpPr>
          <p:nvPr>
            <p:ph idx="1"/>
          </p:nvPr>
        </p:nvSpPr>
        <p:spPr>
          <a:xfrm>
            <a:off x="0" y="2071688"/>
            <a:ext cx="9144000" cy="3970337"/>
          </a:xfrm>
          <a:solidFill>
            <a:schemeClr val="hlink"/>
          </a:solidFill>
          <a:ln w="76200">
            <a:solidFill>
              <a:schemeClr val="accent2">
                <a:lumMod val="75000"/>
              </a:schemeClr>
            </a:solidFill>
          </a:ln>
        </p:spPr>
        <p:txBody>
          <a:bodyPr>
            <a:spAutoFit/>
          </a:bodyPr>
          <a:lstStyle/>
          <a:p>
            <a:pPr eaLnBrk="1" hangingPunct="1">
              <a:lnSpc>
                <a:spcPct val="90000"/>
              </a:lnSpc>
              <a:spcBef>
                <a:spcPct val="0"/>
              </a:spcBef>
              <a:buFontTx/>
              <a:buNone/>
              <a:defRPr/>
            </a:pPr>
            <a:r>
              <a:rPr lang="en-U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1) Nombres Estándar. </a:t>
            </a:r>
          </a:p>
          <a:p>
            <a:pPr algn="just" eaLnBrk="1" hangingPunct="1">
              <a:lnSpc>
                <a:spcPct val="90000"/>
              </a:lnSpc>
              <a:spcBef>
                <a:spcPct val="0"/>
              </a:spcBef>
              <a:defRPr/>
            </a:pPr>
            <a:endParaRPr lang="en-U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lnSpc>
                <a:spcPct val="90000"/>
              </a:lnSpc>
              <a:spcBef>
                <a:spcPct val="0"/>
              </a:spcBef>
              <a:buFont typeface="Wingdings" pitchFamily="2" charset="2"/>
              <a:buChar char="§"/>
              <a:defRPr/>
            </a:pPr>
            <a:r>
              <a:rPr lang="en-U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URIs (Universal/Uniform Resource Identifier), definidas en WWW para identificar los recursos locales del dispositivo (tales como funciones de control de llamada) .</a:t>
            </a:r>
          </a:p>
          <a:p>
            <a:pPr algn="just" eaLnBrk="1" hangingPunct="1">
              <a:lnSpc>
                <a:spcPct val="90000"/>
              </a:lnSpc>
              <a:spcBef>
                <a:spcPct val="0"/>
              </a:spcBef>
              <a:buFont typeface="Wingdings" pitchFamily="2" charset="2"/>
              <a:buChar char="§"/>
              <a:defRPr/>
            </a:pPr>
            <a:endParaRPr lang="en-U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eaLnBrk="1" hangingPunct="1">
              <a:lnSpc>
                <a:spcPct val="90000"/>
              </a:lnSpc>
              <a:spcBef>
                <a:spcPct val="0"/>
              </a:spcBef>
              <a:buFont typeface="Wingdings" pitchFamily="2" charset="2"/>
              <a:buChar char="§"/>
              <a:defRPr/>
            </a:pPr>
            <a:r>
              <a:rPr lang="en-U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rPr>
              <a:t> URLs (Universal/Uniform Resource Location),  definidas en el WWW, para el contenido WAP en los servidores de información.</a:t>
            </a:r>
            <a:endParaRPr lang="es-ES" sz="2800" b="1" i="1" kern="1200" dirty="0" smtClean="0">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535065</TotalTime>
  <Words>1222</Words>
  <Application>Microsoft Office PowerPoint</Application>
  <PresentationFormat>Presentación en pantalla (4:3)</PresentationFormat>
  <Paragraphs>101</Paragraphs>
  <Slides>18</Slides>
  <Notes>6</Notes>
  <HiddenSlides>2</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4" baseType="lpstr">
      <vt:lpstr>Arial</vt:lpstr>
      <vt:lpstr>Times New Roman</vt:lpstr>
      <vt:lpstr>Verdana</vt:lpstr>
      <vt:lpstr>Wingdings</vt:lpstr>
      <vt:lpstr>Presentación en blanco</vt:lpstr>
      <vt:lpstr>Diapositiva</vt:lpstr>
      <vt:lpstr>Tecnología de Redes 2634 Introducción a las Comunicaciones 0013</vt:lpstr>
      <vt:lpstr>Presentación de PowerPoint</vt:lpstr>
      <vt:lpstr> Tecnología de Redes 2634 Introducción a las Comunicaciones 0013</vt:lpstr>
      <vt:lpstr>Wireless Application Protocol (WAP)   Protocolo Inalámbrico de Aplicaciones </vt:lpstr>
      <vt:lpstr>Wireless Application Protocol (WAP)   Protocolo Inalámbrico de Aplicaciones </vt:lpstr>
      <vt:lpstr>Wireless Application Protocol (WAP)   Protocolo Inalámbrico de Aplicaciones </vt:lpstr>
      <vt:lpstr>Wireless Application Protocol (WAP)   Protocolo Inalámbrico de Aplicaciones </vt:lpstr>
      <vt:lpstr>Wireless Application Protocol (WAP)   Protocolo Inalámbrico de Aplicaciones</vt:lpstr>
      <vt:lpstr>Wireless Application Protocol (WAP)   Protocolo Inalámbrico de Aplicaciones Modelo </vt:lpstr>
      <vt:lpstr>Wireless Application Protocol (WAP)   Protocolo Inalámbrico de Aplicaciones Modelo Standard</vt:lpstr>
      <vt:lpstr>Wireless Application Protocol (WAP)   Protocolo Inalámbrico de Aplicaciones Modelo Standard</vt:lpstr>
      <vt:lpstr>Wireless Application Protocol (WAP)   Protocolo Inalámbrico de Aplicaciones Proxy WAP</vt:lpstr>
      <vt:lpstr>Wireless Application Protocol (WAP)   Protocolo Inalámbrico de Aplicaciones Servidor WTA</vt:lpstr>
      <vt:lpstr>Wireless Application Protocol (WAP)   Protocolo Inalámbrico de Aplicaciones</vt:lpstr>
      <vt:lpstr>Wireless Application Protocol (WAP)2.0   Protocolo Inalámbrico de Aplicaciones 2.0 </vt:lpstr>
      <vt:lpstr>Internet Content Adaptation Protocol(ICAP)</vt:lpstr>
      <vt:lpstr>Internet Content Adaptation Protocol(ICAP)</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05/05/2005_x000d_
Ipv6    _x000d_
VPNs_x000d_
WAP_x000d_
</dc:description>
  <cp:lastModifiedBy>Lena</cp:lastModifiedBy>
  <cp:revision>681</cp:revision>
  <cp:lastPrinted>2000-12-06T14:19:33Z</cp:lastPrinted>
  <dcterms:created xsi:type="dcterms:W3CDTF">2000-04-03T00:38:42Z</dcterms:created>
  <dcterms:modified xsi:type="dcterms:W3CDTF">2017-05-12T14:58:59Z</dcterms:modified>
  <cp:category>Transparencias de Clase</cp:category>
</cp:coreProperties>
</file>