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20"/>
  </p:notesMasterIdLst>
  <p:handoutMasterIdLst>
    <p:handoutMasterId r:id="rId21"/>
  </p:handoutMasterIdLst>
  <p:sldIdLst>
    <p:sldId id="585" r:id="rId2"/>
    <p:sldId id="586" r:id="rId3"/>
    <p:sldId id="581" r:id="rId4"/>
    <p:sldId id="582" r:id="rId5"/>
    <p:sldId id="579" r:id="rId6"/>
    <p:sldId id="583" r:id="rId7"/>
    <p:sldId id="574" r:id="rId8"/>
    <p:sldId id="561" r:id="rId9"/>
    <p:sldId id="572" r:id="rId10"/>
    <p:sldId id="573" r:id="rId11"/>
    <p:sldId id="575" r:id="rId12"/>
    <p:sldId id="576" r:id="rId13"/>
    <p:sldId id="562" r:id="rId14"/>
    <p:sldId id="563" r:id="rId15"/>
    <p:sldId id="564" r:id="rId16"/>
    <p:sldId id="565" r:id="rId17"/>
    <p:sldId id="566" r:id="rId18"/>
    <p:sldId id="584" r:id="rId19"/>
  </p:sldIdLst>
  <p:sldSz cx="9144000" cy="6858000" type="screen4x3"/>
  <p:notesSz cx="6858000" cy="9144000"/>
  <p:defaultTextStyle>
    <a:defPPr>
      <a:defRPr lang="en-US"/>
    </a:defPPr>
    <a:lvl1pPr algn="l" rtl="0" eaLnBrk="0" fontAlgn="base" hangingPunct="0">
      <a:spcBef>
        <a:spcPct val="0"/>
      </a:spcBef>
      <a:spcAft>
        <a:spcPct val="0"/>
      </a:spcAft>
      <a:defRPr sz="4400" kern="1200">
        <a:solidFill>
          <a:schemeClr val="tx2"/>
        </a:solidFill>
        <a:latin typeface="Arial" charset="0"/>
        <a:ea typeface="+mn-ea"/>
        <a:cs typeface="+mn-cs"/>
      </a:defRPr>
    </a:lvl1pPr>
    <a:lvl2pPr marL="457200" algn="l" rtl="0" eaLnBrk="0" fontAlgn="base" hangingPunct="0">
      <a:spcBef>
        <a:spcPct val="0"/>
      </a:spcBef>
      <a:spcAft>
        <a:spcPct val="0"/>
      </a:spcAft>
      <a:defRPr sz="4400" kern="1200">
        <a:solidFill>
          <a:schemeClr val="tx2"/>
        </a:solidFill>
        <a:latin typeface="Arial" charset="0"/>
        <a:ea typeface="+mn-ea"/>
        <a:cs typeface="+mn-cs"/>
      </a:defRPr>
    </a:lvl2pPr>
    <a:lvl3pPr marL="914400" algn="l" rtl="0" eaLnBrk="0" fontAlgn="base" hangingPunct="0">
      <a:spcBef>
        <a:spcPct val="0"/>
      </a:spcBef>
      <a:spcAft>
        <a:spcPct val="0"/>
      </a:spcAft>
      <a:defRPr sz="4400" kern="1200">
        <a:solidFill>
          <a:schemeClr val="tx2"/>
        </a:solidFill>
        <a:latin typeface="Arial" charset="0"/>
        <a:ea typeface="+mn-ea"/>
        <a:cs typeface="+mn-cs"/>
      </a:defRPr>
    </a:lvl3pPr>
    <a:lvl4pPr marL="1371600" algn="l" rtl="0" eaLnBrk="0" fontAlgn="base" hangingPunct="0">
      <a:spcBef>
        <a:spcPct val="0"/>
      </a:spcBef>
      <a:spcAft>
        <a:spcPct val="0"/>
      </a:spcAft>
      <a:defRPr sz="4400" kern="1200">
        <a:solidFill>
          <a:schemeClr val="tx2"/>
        </a:solidFill>
        <a:latin typeface="Arial" charset="0"/>
        <a:ea typeface="+mn-ea"/>
        <a:cs typeface="+mn-cs"/>
      </a:defRPr>
    </a:lvl4pPr>
    <a:lvl5pPr marL="1828800" algn="l" rtl="0" eaLnBrk="0" fontAlgn="base" hangingPunct="0">
      <a:spcBef>
        <a:spcPct val="0"/>
      </a:spcBef>
      <a:spcAft>
        <a:spcPct val="0"/>
      </a:spcAft>
      <a:defRPr sz="4400" kern="1200">
        <a:solidFill>
          <a:schemeClr val="tx2"/>
        </a:solidFill>
        <a:latin typeface="Arial" charset="0"/>
        <a:ea typeface="+mn-ea"/>
        <a:cs typeface="+mn-cs"/>
      </a:defRPr>
    </a:lvl5pPr>
    <a:lvl6pPr marL="2286000" algn="l" defTabSz="914400" rtl="0" eaLnBrk="1" latinLnBrk="0" hangingPunct="1">
      <a:defRPr sz="4400" kern="1200">
        <a:solidFill>
          <a:schemeClr val="tx2"/>
        </a:solidFill>
        <a:latin typeface="Arial" charset="0"/>
        <a:ea typeface="+mn-ea"/>
        <a:cs typeface="+mn-cs"/>
      </a:defRPr>
    </a:lvl6pPr>
    <a:lvl7pPr marL="2743200" algn="l" defTabSz="914400" rtl="0" eaLnBrk="1" latinLnBrk="0" hangingPunct="1">
      <a:defRPr sz="4400" kern="1200">
        <a:solidFill>
          <a:schemeClr val="tx2"/>
        </a:solidFill>
        <a:latin typeface="Arial" charset="0"/>
        <a:ea typeface="+mn-ea"/>
        <a:cs typeface="+mn-cs"/>
      </a:defRPr>
    </a:lvl7pPr>
    <a:lvl8pPr marL="3200400" algn="l" defTabSz="914400" rtl="0" eaLnBrk="1" latinLnBrk="0" hangingPunct="1">
      <a:defRPr sz="4400" kern="1200">
        <a:solidFill>
          <a:schemeClr val="tx2"/>
        </a:solidFill>
        <a:latin typeface="Arial" charset="0"/>
        <a:ea typeface="+mn-ea"/>
        <a:cs typeface="+mn-cs"/>
      </a:defRPr>
    </a:lvl8pPr>
    <a:lvl9pPr marL="3657600" algn="l" defTabSz="914400" rtl="0" eaLnBrk="1" latinLnBrk="0" hangingPunct="1">
      <a:defRPr sz="4400" kern="1200">
        <a:solidFill>
          <a:schemeClr val="tx2"/>
        </a:solidFill>
        <a:latin typeface="Arial" charset="0"/>
        <a:ea typeface="+mn-ea"/>
        <a:cs typeface="+mn-cs"/>
      </a:defRPr>
    </a:lvl9pPr>
  </p:defaultTextStyle>
  <p:extLst>
    <p:ext uri="{EFAFB233-063F-42B5-8137-9DF3F51BA10A}">
      <p15:sldGuideLst xmlns:p15="http://schemas.microsoft.com/office/powerpoint/2012/main">
        <p15:guide id="1" orient="horz" pos="4319">
          <p15:clr>
            <a:srgbClr val="A4A3A4"/>
          </p15:clr>
        </p15:guide>
        <p15:guide id="2" pos="575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DDDD"/>
    <a:srgbClr val="66FFFF"/>
    <a:srgbClr val="99FF99"/>
    <a:srgbClr val="660066"/>
    <a:srgbClr val="333300"/>
    <a:srgbClr val="003366"/>
    <a:srgbClr val="800000"/>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676" autoAdjust="0"/>
    <p:restoredTop sz="79572" autoAdjust="0"/>
  </p:normalViewPr>
  <p:slideViewPr>
    <p:cSldViewPr>
      <p:cViewPr varScale="1">
        <p:scale>
          <a:sx n="61" d="100"/>
          <a:sy n="61" d="100"/>
        </p:scale>
        <p:origin x="1650" y="96"/>
      </p:cViewPr>
      <p:guideLst>
        <p:guide orient="horz" pos="4319"/>
        <p:guide pos="575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p:scale>
          <a:sx n="100" d="100"/>
          <a:sy n="100" d="100"/>
        </p:scale>
        <p:origin x="-780"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462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vl1pPr>
          </a:lstStyle>
          <a:p>
            <a:pPr>
              <a:defRPr/>
            </a:pPr>
            <a:endParaRPr lang="es-ES_tradnl"/>
          </a:p>
        </p:txBody>
      </p:sp>
      <p:sp>
        <p:nvSpPr>
          <p:cNvPr id="154627"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es-ES_tradnl"/>
          </a:p>
        </p:txBody>
      </p:sp>
      <p:sp>
        <p:nvSpPr>
          <p:cNvPr id="154628"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vl1pPr>
          </a:lstStyle>
          <a:p>
            <a:pPr>
              <a:defRPr/>
            </a:pPr>
            <a:endParaRPr lang="es-ES_tradnl"/>
          </a:p>
        </p:txBody>
      </p:sp>
      <p:sp>
        <p:nvSpPr>
          <p:cNvPr id="154629"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vl1pPr>
          </a:lstStyle>
          <a:p>
            <a:pPr>
              <a:defRPr/>
            </a:pPr>
            <a:fld id="{5C48BD24-8734-4EAB-B599-FD7CA9CB1D61}" type="slidenum">
              <a:rPr lang="es-ES_tradnl"/>
              <a:pPr>
                <a:defRPr/>
              </a:pPr>
              <a:t>‹Nº›</a:t>
            </a:fld>
            <a:endParaRPr lang="es-ES_tradnl"/>
          </a:p>
        </p:txBody>
      </p:sp>
    </p:spTree>
    <p:extLst>
      <p:ext uri="{BB962C8B-B14F-4D97-AF65-F5344CB8AC3E}">
        <p14:creationId xmlns:p14="http://schemas.microsoft.com/office/powerpoint/2010/main" val="90787604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solidFill>
                  <a:schemeClr val="tx1"/>
                </a:solidFill>
                <a:latin typeface="Times New Roman" pitchFamily="18" charset="0"/>
              </a:defRPr>
            </a:lvl1pPr>
          </a:lstStyle>
          <a:p>
            <a:pPr>
              <a:defRPr/>
            </a:pPr>
            <a:endParaRPr lang="es-ES_tradnl"/>
          </a:p>
        </p:txBody>
      </p:sp>
      <p:sp>
        <p:nvSpPr>
          <p:cNvPr id="1229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solidFill>
                  <a:schemeClr val="tx1"/>
                </a:solidFill>
                <a:latin typeface="Times New Roman" pitchFamily="18" charset="0"/>
              </a:defRPr>
            </a:lvl1pPr>
          </a:lstStyle>
          <a:p>
            <a:pPr>
              <a:defRPr/>
            </a:pPr>
            <a:endParaRPr lang="es-ES_tradnl"/>
          </a:p>
        </p:txBody>
      </p:sp>
      <p:sp>
        <p:nvSpPr>
          <p:cNvPr id="1946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229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s-ES_tradnl" noProof="0" smtClean="0"/>
              <a:t>Haga clic para modificar el estilo de texto del patrón</a:t>
            </a:r>
          </a:p>
          <a:p>
            <a:pPr lvl="1"/>
            <a:r>
              <a:rPr lang="es-ES_tradnl" noProof="0" smtClean="0"/>
              <a:t>Segundo nivel</a:t>
            </a:r>
          </a:p>
          <a:p>
            <a:pPr lvl="2"/>
            <a:r>
              <a:rPr lang="es-ES_tradnl" noProof="0" smtClean="0"/>
              <a:t>Tercer nivel</a:t>
            </a:r>
          </a:p>
          <a:p>
            <a:pPr lvl="3"/>
            <a:r>
              <a:rPr lang="es-ES_tradnl" noProof="0" smtClean="0"/>
              <a:t>Cuarto nivel</a:t>
            </a:r>
          </a:p>
          <a:p>
            <a:pPr lvl="4"/>
            <a:r>
              <a:rPr lang="es-ES_tradnl" noProof="0" smtClean="0"/>
              <a:t>Quinto nivel</a:t>
            </a:r>
          </a:p>
        </p:txBody>
      </p:sp>
      <p:sp>
        <p:nvSpPr>
          <p:cNvPr id="1229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solidFill>
                  <a:schemeClr val="tx1"/>
                </a:solidFill>
                <a:latin typeface="Times New Roman" pitchFamily="18" charset="0"/>
              </a:defRPr>
            </a:lvl1pPr>
          </a:lstStyle>
          <a:p>
            <a:pPr>
              <a:defRPr/>
            </a:pPr>
            <a:endParaRPr lang="es-ES_tradnl"/>
          </a:p>
        </p:txBody>
      </p:sp>
      <p:sp>
        <p:nvSpPr>
          <p:cNvPr id="1229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solidFill>
                  <a:schemeClr val="tx1"/>
                </a:solidFill>
                <a:latin typeface="Times New Roman" pitchFamily="18" charset="0"/>
              </a:defRPr>
            </a:lvl1pPr>
          </a:lstStyle>
          <a:p>
            <a:pPr>
              <a:defRPr/>
            </a:pPr>
            <a:fld id="{8ED33900-B3F5-4FCD-8F35-AA36C0676383}" type="slidenum">
              <a:rPr lang="es-ES_tradnl"/>
              <a:pPr>
                <a:defRPr/>
              </a:pPr>
              <a:t>‹Nº›</a:t>
            </a:fld>
            <a:endParaRPr lang="es-ES_tradnl"/>
          </a:p>
        </p:txBody>
      </p:sp>
    </p:spTree>
    <p:extLst>
      <p:ext uri="{BB962C8B-B14F-4D97-AF65-F5344CB8AC3E}">
        <p14:creationId xmlns:p14="http://schemas.microsoft.com/office/powerpoint/2010/main" val="365090972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8" Type="http://schemas.openxmlformats.org/officeDocument/2006/relationships/hyperlink" Target="http://es.wikipedia.org/wiki/Puerto_serial" TargetMode="External"/><Relationship Id="rId13" Type="http://schemas.openxmlformats.org/officeDocument/2006/relationships/hyperlink" Target="http://es.wikipedia.org/wiki/Direccion_IP" TargetMode="External"/><Relationship Id="rId3" Type="http://schemas.openxmlformats.org/officeDocument/2006/relationships/hyperlink" Target="http://es.wikipedia.org/wiki/Computador" TargetMode="External"/><Relationship Id="rId7" Type="http://schemas.openxmlformats.org/officeDocument/2006/relationships/hyperlink" Target="http://es.wikipedia.org/wiki/Puerto_paralelo" TargetMode="External"/><Relationship Id="rId12" Type="http://schemas.openxmlformats.org/officeDocument/2006/relationships/hyperlink" Target="http://es.wikipedia.org/wiki/Protocolo_IP" TargetMode="External"/><Relationship Id="rId2" Type="http://schemas.openxmlformats.org/officeDocument/2006/relationships/slide" Target="../slides/slide3.xml"/><Relationship Id="rId1" Type="http://schemas.openxmlformats.org/officeDocument/2006/relationships/notesMaster" Target="../notesMasters/notesMaster1.xml"/><Relationship Id="rId6" Type="http://schemas.openxmlformats.org/officeDocument/2006/relationships/hyperlink" Target="http://es.wikipedia.org/wiki/Unidad_de_disco" TargetMode="External"/><Relationship Id="rId11" Type="http://schemas.openxmlformats.org/officeDocument/2006/relationships/hyperlink" Target="http://es.wikipedia.org/wiki/Internet" TargetMode="External"/><Relationship Id="rId5" Type="http://schemas.openxmlformats.org/officeDocument/2006/relationships/hyperlink" Target="http://es.wikipedia.org/wiki/Terminal_de_computadora" TargetMode="External"/><Relationship Id="rId10" Type="http://schemas.openxmlformats.org/officeDocument/2006/relationships/hyperlink" Target="http://es.wikipedia.org/w/index.php?title=Front_end_processor&amp;action=edit&amp;section=1" TargetMode="External"/><Relationship Id="rId4" Type="http://schemas.openxmlformats.org/officeDocument/2006/relationships/hyperlink" Target="http://es.wikipedia.org/wiki/Systems_Network_Architecture" TargetMode="External"/><Relationship Id="rId9" Type="http://schemas.openxmlformats.org/officeDocument/2006/relationships/hyperlink" Target="http://es.wikipedia.org/wiki/IBM" TargetMode="External"/><Relationship Id="rId14" Type="http://schemas.openxmlformats.org/officeDocument/2006/relationships/hyperlink" Target="http://es.wikipedia.org/wiki/Multiplexaci%C3%B3n" TargetMode="External"/></Relationships>
</file>

<file path=ppt/notesSlides/_rels/notesSlide4.xml.rels><?xml version="1.0" encoding="UTF-8" standalone="yes"?>
<Relationships xmlns="http://schemas.openxmlformats.org/package/2006/relationships"><Relationship Id="rId8" Type="http://schemas.openxmlformats.org/officeDocument/2006/relationships/hyperlink" Target="http://es.wikipedia.org/wiki/Puerto_serial" TargetMode="External"/><Relationship Id="rId13" Type="http://schemas.openxmlformats.org/officeDocument/2006/relationships/hyperlink" Target="http://es.wikipedia.org/wiki/Direccion_IP" TargetMode="External"/><Relationship Id="rId3" Type="http://schemas.openxmlformats.org/officeDocument/2006/relationships/hyperlink" Target="http://es.wikipedia.org/wiki/Computador" TargetMode="External"/><Relationship Id="rId7" Type="http://schemas.openxmlformats.org/officeDocument/2006/relationships/hyperlink" Target="http://es.wikipedia.org/wiki/Puerto_paralelo" TargetMode="External"/><Relationship Id="rId12" Type="http://schemas.openxmlformats.org/officeDocument/2006/relationships/hyperlink" Target="http://es.wikipedia.org/wiki/Protocolo_IP" TargetMode="External"/><Relationship Id="rId2" Type="http://schemas.openxmlformats.org/officeDocument/2006/relationships/slide" Target="../slides/slide4.xml"/><Relationship Id="rId1" Type="http://schemas.openxmlformats.org/officeDocument/2006/relationships/notesMaster" Target="../notesMasters/notesMaster1.xml"/><Relationship Id="rId6" Type="http://schemas.openxmlformats.org/officeDocument/2006/relationships/hyperlink" Target="http://es.wikipedia.org/wiki/Unidad_de_disco" TargetMode="External"/><Relationship Id="rId11" Type="http://schemas.openxmlformats.org/officeDocument/2006/relationships/hyperlink" Target="http://es.wikipedia.org/wiki/Internet" TargetMode="External"/><Relationship Id="rId5" Type="http://schemas.openxmlformats.org/officeDocument/2006/relationships/hyperlink" Target="http://es.wikipedia.org/wiki/Terminal_de_computadora" TargetMode="External"/><Relationship Id="rId10" Type="http://schemas.openxmlformats.org/officeDocument/2006/relationships/hyperlink" Target="http://es.wikipedia.org/w/index.php?title=Front_end_processor&amp;action=edit&amp;section=1" TargetMode="External"/><Relationship Id="rId4" Type="http://schemas.openxmlformats.org/officeDocument/2006/relationships/hyperlink" Target="http://es.wikipedia.org/wiki/Systems_Network_Architecture" TargetMode="External"/><Relationship Id="rId9" Type="http://schemas.openxmlformats.org/officeDocument/2006/relationships/hyperlink" Target="http://es.wikipedia.org/wiki/IBM" TargetMode="External"/><Relationship Id="rId14" Type="http://schemas.openxmlformats.org/officeDocument/2006/relationships/hyperlink" Target="http://es.wikipedia.org/wiki/Multiplexaci%C3%B3n"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a:noFill/>
          <a:ln/>
        </p:spPr>
        <p:txBody>
          <a:bodyPr/>
          <a:lstStyle/>
          <a:p>
            <a:endParaRPr lang="es-E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963842BD-5A2C-46E2-9DDA-4E491022F3E0}" type="slidenum">
              <a:rPr lang="es-ES_tradnl"/>
              <a:pPr/>
              <a:t>10</a:t>
            </a:fld>
            <a:endParaRPr lang="es-ES_tradnl"/>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p:spPr>
        <p:txBody>
          <a:bodyPr/>
          <a:lstStyle/>
          <a:p>
            <a:endParaRPr lang="es-AR"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A2DB4836-9499-4414-9C12-A562355FC947}" type="slidenum">
              <a:rPr lang="es-ES_tradnl"/>
              <a:pPr/>
              <a:t>11</a:t>
            </a:fld>
            <a:endParaRPr lang="es-ES_tradnl"/>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r>
              <a:rPr lang="es-MX" smtClean="0"/>
              <a:t>Petición : </a:t>
            </a:r>
          </a:p>
          <a:p>
            <a:r>
              <a:rPr lang="es-MX" smtClean="0"/>
              <a:t>Es la simple acción de solicitud de datos que realiza el cliente web sobre el servidor web.</a:t>
            </a:r>
          </a:p>
          <a:p>
            <a:r>
              <a:rPr lang="es-MX" smtClean="0"/>
              <a:t>Sesión de Web : Es el acceso de los usuarios con intercambio de información con los mismos. En el intercambio el usuario accede y modifica esa información de acuerdo a su perfil dentro de dicho sitio.</a:t>
            </a:r>
          </a:p>
          <a:p>
            <a:endParaRPr lang="es-ES_tradnl" i="1" smtClean="0">
              <a:solidFill>
                <a:schemeClr val="tx2"/>
              </a:solidFill>
              <a:latin typeface="Arial" charset="0"/>
            </a:endParaRPr>
          </a:p>
          <a:p>
            <a:r>
              <a:rPr lang="es-ES_tradnl" i="1" smtClean="0">
                <a:solidFill>
                  <a:schemeClr val="tx2"/>
                </a:solidFill>
                <a:latin typeface="Arial" charset="0"/>
              </a:rPr>
              <a:t>Existe la posibilidad de asignarle “Peso” a las peticiones de RR-DNS para que se tome preferencia por algún servidor antes que a otro.</a:t>
            </a:r>
          </a:p>
          <a:p>
            <a:endParaRPr lang="es-AR"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B090EA2B-CF80-4E99-B0F0-CE12C9F3EAFC}" type="slidenum">
              <a:rPr lang="es-ES_tradnl"/>
              <a:pPr/>
              <a:t>12</a:t>
            </a:fld>
            <a:endParaRPr lang="es-ES_tradnl"/>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p:spPr>
        <p:txBody>
          <a:bodyPr/>
          <a:lstStyle/>
          <a:p>
            <a:r>
              <a:rPr lang="es-MX" smtClean="0"/>
              <a:t>Petición : </a:t>
            </a:r>
          </a:p>
          <a:p>
            <a:r>
              <a:rPr lang="es-MX" smtClean="0"/>
              <a:t>Es la simple acción de solicitud de datos que realiza el cliente web sobre el servidor web.</a:t>
            </a:r>
          </a:p>
          <a:p>
            <a:r>
              <a:rPr lang="es-MX" smtClean="0"/>
              <a:t>Sesión de Web : Es el acceso de los usuarios con intercambio de información con los mismos. En el intercambio el usuario accede y modifica esa información de acuerdo a su perfil dentro de dicho sitio.</a:t>
            </a:r>
            <a:endParaRPr lang="es-AR"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p>
            <a:fld id="{C06A7CCD-2A56-41E7-A9E0-1A61004E2FC0}" type="slidenum">
              <a:rPr lang="es-ES_tradnl"/>
              <a:pPr/>
              <a:t>13</a:t>
            </a:fld>
            <a:endParaRPr lang="es-ES_tradnl"/>
          </a:p>
        </p:txBody>
      </p:sp>
      <p:sp>
        <p:nvSpPr>
          <p:cNvPr id="32771" name="Rectangle 2"/>
          <p:cNvSpPr>
            <a:spLocks noGrp="1" noRot="1" noChangeAspect="1" noChangeArrowheads="1" noTextEdit="1"/>
          </p:cNvSpPr>
          <p:nvPr>
            <p:ph type="sldImg"/>
          </p:nvPr>
        </p:nvSpPr>
        <p:spPr>
          <a:solidFill>
            <a:srgbClr val="FFFFFF"/>
          </a:solidFill>
          <a:ln/>
        </p:spPr>
      </p:sp>
      <p:sp>
        <p:nvSpPr>
          <p:cNvPr id="32772" name="Rectangle 3"/>
          <p:cNvSpPr>
            <a:spLocks noGrp="1" noChangeArrowheads="1"/>
          </p:cNvSpPr>
          <p:nvPr>
            <p:ph type="body" idx="1"/>
          </p:nvPr>
        </p:nvSpPr>
        <p:spPr>
          <a:solidFill>
            <a:srgbClr val="FFFFFF"/>
          </a:solidFill>
          <a:ln>
            <a:solidFill>
              <a:srgbClr val="000000"/>
            </a:solidFill>
          </a:ln>
        </p:spPr>
        <p:txBody>
          <a:bodyPr/>
          <a:lstStyle/>
          <a:p>
            <a:r>
              <a:rPr lang="es-MX" smtClean="0"/>
              <a:t>Petición : </a:t>
            </a:r>
          </a:p>
          <a:p>
            <a:r>
              <a:rPr lang="es-MX" smtClean="0"/>
              <a:t>Es la simple acción de solicitud de datos que realiza el cliente web sobre el servidor web.</a:t>
            </a:r>
          </a:p>
          <a:p>
            <a:r>
              <a:rPr lang="es-MX" smtClean="0"/>
              <a:t>Sesión de Web : Es el acceso de los usuarios con intercambio de información con los mismos. En el intercambio el usuario accede y modifica esa información de acuerdo a su perfil dentro de dicho sitio.</a:t>
            </a:r>
            <a:endParaRPr lang="es-AR"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CCA423FC-5CCD-4454-BD5A-CC314091EDF6}" type="slidenum">
              <a:rPr lang="es-ES_tradnl"/>
              <a:pPr/>
              <a:t>14</a:t>
            </a:fld>
            <a:endParaRPr lang="es-ES_tradnl"/>
          </a:p>
        </p:txBody>
      </p:sp>
      <p:sp>
        <p:nvSpPr>
          <p:cNvPr id="33795" name="Rectangle 2"/>
          <p:cNvSpPr>
            <a:spLocks noGrp="1" noRot="1" noChangeAspect="1" noChangeArrowheads="1" noTextEdit="1"/>
          </p:cNvSpPr>
          <p:nvPr>
            <p:ph type="sldImg"/>
          </p:nvPr>
        </p:nvSpPr>
        <p:spPr>
          <a:solidFill>
            <a:srgbClr val="FFFFFF"/>
          </a:solidFill>
          <a:ln/>
        </p:spPr>
      </p:sp>
      <p:sp>
        <p:nvSpPr>
          <p:cNvPr id="33796" name="Rectangle 3"/>
          <p:cNvSpPr>
            <a:spLocks noGrp="1" noChangeArrowheads="1"/>
          </p:cNvSpPr>
          <p:nvPr>
            <p:ph type="body" idx="1"/>
          </p:nvPr>
        </p:nvSpPr>
        <p:spPr>
          <a:solidFill>
            <a:srgbClr val="FFFFFF"/>
          </a:solidFill>
          <a:ln>
            <a:solidFill>
              <a:srgbClr val="000000"/>
            </a:solidFill>
          </a:ln>
        </p:spPr>
        <p:txBody>
          <a:bodyPr/>
          <a:lstStyle/>
          <a:p>
            <a:r>
              <a:rPr lang="es-MX" smtClean="0"/>
              <a:t>Petición : </a:t>
            </a:r>
          </a:p>
          <a:p>
            <a:r>
              <a:rPr lang="es-MX" smtClean="0"/>
              <a:t>Es la simple acción de solicitud de datos que realiza el cliente web sobre el servidor web.</a:t>
            </a:r>
          </a:p>
          <a:p>
            <a:r>
              <a:rPr lang="es-MX" smtClean="0"/>
              <a:t>Sesión de Web : Es el acceso de los usuarios con intercambio de información con los mismos. En el intercambio el usuario accede y modifica esa información de acuerdo a su perfil dentro de dicho sitio.</a:t>
            </a:r>
            <a:endParaRPr lang="es-AR"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p>
            <a:fld id="{D4505E29-EBA8-43AB-8778-6E8F498A98CD}" type="slidenum">
              <a:rPr lang="es-ES_tradnl"/>
              <a:pPr/>
              <a:t>15</a:t>
            </a:fld>
            <a:endParaRPr lang="es-ES_tradnl"/>
          </a:p>
        </p:txBody>
      </p:sp>
      <p:sp>
        <p:nvSpPr>
          <p:cNvPr id="34819" name="Rectangle 2"/>
          <p:cNvSpPr>
            <a:spLocks noGrp="1" noRot="1" noChangeAspect="1" noChangeArrowheads="1" noTextEdit="1"/>
          </p:cNvSpPr>
          <p:nvPr>
            <p:ph type="sldImg"/>
          </p:nvPr>
        </p:nvSpPr>
        <p:spPr>
          <a:solidFill>
            <a:srgbClr val="FFFFFF"/>
          </a:solidFill>
          <a:ln/>
        </p:spPr>
      </p:sp>
      <p:sp>
        <p:nvSpPr>
          <p:cNvPr id="34820" name="Rectangle 3"/>
          <p:cNvSpPr>
            <a:spLocks noGrp="1" noChangeArrowheads="1"/>
          </p:cNvSpPr>
          <p:nvPr>
            <p:ph type="body" idx="1"/>
          </p:nvPr>
        </p:nvSpPr>
        <p:spPr>
          <a:solidFill>
            <a:srgbClr val="FFFFFF"/>
          </a:solidFill>
          <a:ln>
            <a:solidFill>
              <a:srgbClr val="000000"/>
            </a:solidFill>
          </a:ln>
        </p:spPr>
        <p:txBody>
          <a:bodyPr/>
          <a:lstStyle/>
          <a:p>
            <a:r>
              <a:rPr lang="es-MX" smtClean="0"/>
              <a:t>Petición : </a:t>
            </a:r>
          </a:p>
          <a:p>
            <a:r>
              <a:rPr lang="es-MX" smtClean="0"/>
              <a:t>Es la simple acción de solicitud de datos que realiza el cliente web sobre el servidor web.</a:t>
            </a:r>
          </a:p>
          <a:p>
            <a:r>
              <a:rPr lang="es-MX" smtClean="0"/>
              <a:t>Sesión de Web : Es el acceso de los usuarios con intercambio de información con los mismos. En el intercambio el usuario accede y modifica esa información de acuerdo a su perfil dentro de dicho sitio.</a:t>
            </a:r>
            <a:endParaRPr lang="es-AR"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C2FEF323-945D-4DBE-9CF2-58A9782D5DD1}" type="slidenum">
              <a:rPr lang="es-ES_tradnl"/>
              <a:pPr/>
              <a:t>16</a:t>
            </a:fld>
            <a:endParaRPr lang="es-ES_tradnl"/>
          </a:p>
        </p:txBody>
      </p:sp>
      <p:sp>
        <p:nvSpPr>
          <p:cNvPr id="35843" name="Rectangle 2"/>
          <p:cNvSpPr>
            <a:spLocks noGrp="1" noRot="1" noChangeAspect="1" noChangeArrowheads="1" noTextEdit="1"/>
          </p:cNvSpPr>
          <p:nvPr>
            <p:ph type="sldImg"/>
          </p:nvPr>
        </p:nvSpPr>
        <p:spPr>
          <a:solidFill>
            <a:srgbClr val="FFFFFF"/>
          </a:solidFill>
          <a:ln/>
        </p:spPr>
      </p:sp>
      <p:sp>
        <p:nvSpPr>
          <p:cNvPr id="35844" name="Rectangle 3"/>
          <p:cNvSpPr>
            <a:spLocks noGrp="1" noChangeArrowheads="1"/>
          </p:cNvSpPr>
          <p:nvPr>
            <p:ph type="body" idx="1"/>
          </p:nvPr>
        </p:nvSpPr>
        <p:spPr>
          <a:solidFill>
            <a:srgbClr val="FFFFFF"/>
          </a:solidFill>
          <a:ln>
            <a:solidFill>
              <a:srgbClr val="000000"/>
            </a:solidFill>
          </a:ln>
        </p:spPr>
        <p:txBody>
          <a:bodyPr/>
          <a:lstStyle/>
          <a:p>
            <a:r>
              <a:rPr lang="es-MX" smtClean="0"/>
              <a:t>Inundación de Red : </a:t>
            </a:r>
            <a:endParaRPr lang="es-AR"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p>
            <a:fld id="{AB3BEC7F-762D-4A54-9C2B-9FFE944DDAE2}" type="slidenum">
              <a:rPr lang="es-ES_tradnl"/>
              <a:pPr/>
              <a:t>17</a:t>
            </a:fld>
            <a:endParaRPr lang="es-ES_tradnl"/>
          </a:p>
        </p:txBody>
      </p:sp>
      <p:sp>
        <p:nvSpPr>
          <p:cNvPr id="36867" name="Rectangle 2"/>
          <p:cNvSpPr>
            <a:spLocks noGrp="1" noRot="1" noChangeAspect="1" noChangeArrowheads="1" noTextEdit="1"/>
          </p:cNvSpPr>
          <p:nvPr>
            <p:ph type="sldImg"/>
          </p:nvPr>
        </p:nvSpPr>
        <p:spPr>
          <a:solidFill>
            <a:srgbClr val="FFFFFF"/>
          </a:solidFill>
          <a:ln/>
        </p:spPr>
      </p:sp>
      <p:sp>
        <p:nvSpPr>
          <p:cNvPr id="36868" name="Rectangle 3"/>
          <p:cNvSpPr>
            <a:spLocks noGrp="1" noChangeArrowheads="1"/>
          </p:cNvSpPr>
          <p:nvPr>
            <p:ph type="body" idx="1"/>
          </p:nvPr>
        </p:nvSpPr>
        <p:spPr>
          <a:solidFill>
            <a:srgbClr val="FFFFFF"/>
          </a:solidFill>
          <a:ln>
            <a:solidFill>
              <a:srgbClr val="000000"/>
            </a:solidFill>
          </a:ln>
        </p:spPr>
        <p:txBody>
          <a:bodyPr/>
          <a:lstStyle/>
          <a:p>
            <a:r>
              <a:rPr lang="es-MX" smtClean="0"/>
              <a:t>Inundación de la Red : Todos los nodos de la red pueden recibir los paquetes.</a:t>
            </a:r>
            <a:endParaRPr lang="es-AR"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21" tIns="45710" rIns="91421" bIns="45710" anchor="b"/>
          <a:lstStyle/>
          <a:p>
            <a:pPr algn="r"/>
            <a:fld id="{753C0130-421C-4A9B-8121-F84FC903249E}" type="slidenum">
              <a:rPr lang="es-ES_tradnl" sz="1200"/>
              <a:pPr algn="r"/>
              <a:t>2</a:t>
            </a:fld>
            <a:endParaRPr lang="es-ES_tradnl" sz="1200" dirty="0"/>
          </a:p>
        </p:txBody>
      </p:sp>
      <p:sp>
        <p:nvSpPr>
          <p:cNvPr id="30723" name="Rectangle 2"/>
          <p:cNvSpPr>
            <a:spLocks noGrp="1" noRot="1" noChangeAspect="1" noChangeArrowheads="1" noTextEdit="1"/>
          </p:cNvSpPr>
          <p:nvPr>
            <p:ph type="sldImg"/>
          </p:nvPr>
        </p:nvSpPr>
        <p:spPr>
          <a:xfrm>
            <a:off x="1147763" y="685800"/>
            <a:ext cx="4565650" cy="3425825"/>
          </a:xfrm>
          <a:ln/>
        </p:spPr>
      </p:sp>
      <p:sp>
        <p:nvSpPr>
          <p:cNvPr id="30724" name="Rectangle 3"/>
          <p:cNvSpPr>
            <a:spLocks noGrp="1" noChangeArrowheads="1"/>
          </p:cNvSpPr>
          <p:nvPr>
            <p:ph type="body" idx="1"/>
          </p:nvPr>
        </p:nvSpPr>
        <p:spPr>
          <a:noFill/>
          <a:ln/>
        </p:spPr>
        <p:txBody>
          <a:bodyPr/>
          <a:lstStyle/>
          <a:p>
            <a:endParaRPr lang="es-E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p:spPr>
        <p:txBody>
          <a:bodyPr/>
          <a:lstStyle/>
          <a:p>
            <a:fld id="{E1434BB7-A8D9-4021-95D4-674C3A9EC1A1}" type="slidenum">
              <a:rPr lang="es-ES_tradnl"/>
              <a:pPr/>
              <a:t>3</a:t>
            </a:fld>
            <a:endParaRPr lang="es-ES_tradnl"/>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solidFill>
            <a:srgbClr val="DDDDDD"/>
          </a:solidFill>
          <a:ln w="76200">
            <a:solidFill>
              <a:schemeClr val="tx1"/>
            </a:solidFill>
          </a:ln>
        </p:spPr>
        <p:txBody>
          <a:bodyPr/>
          <a:lstStyle/>
          <a:p>
            <a:r>
              <a:rPr lang="es-ES" smtClean="0"/>
              <a:t>Un </a:t>
            </a:r>
            <a:r>
              <a:rPr lang="es-ES" b="1" smtClean="0"/>
              <a:t>Front end processor</a:t>
            </a:r>
            <a:r>
              <a:rPr lang="es-ES" smtClean="0"/>
              <a:t> (FEP), o </a:t>
            </a:r>
            <a:r>
              <a:rPr lang="es-ES" b="1" smtClean="0"/>
              <a:t>proceso de comunicación</a:t>
            </a:r>
            <a:r>
              <a:rPr lang="es-ES" smtClean="0"/>
              <a:t> es un pequeño </a:t>
            </a:r>
            <a:r>
              <a:rPr lang="es-ES" smtClean="0">
                <a:hlinkClick r:id="rId3" tooltip="Computador"/>
              </a:rPr>
              <a:t>computador</a:t>
            </a:r>
            <a:r>
              <a:rPr lang="es-ES" smtClean="0"/>
              <a:t> el cual sirve como interfaz entre un computador host y un número de redes, como una </a:t>
            </a:r>
            <a:r>
              <a:rPr lang="es-ES" smtClean="0">
                <a:hlinkClick r:id="rId4" tooltip="Systems Network Architecture"/>
              </a:rPr>
              <a:t>SNA</a:t>
            </a:r>
            <a:r>
              <a:rPr lang="es-ES" smtClean="0"/>
              <a:t> o un número de dispositivos periféricos, como </a:t>
            </a:r>
            <a:r>
              <a:rPr lang="es-ES" smtClean="0">
                <a:hlinkClick r:id="rId5" tooltip="Terminal de computadora"/>
              </a:rPr>
              <a:t>terminales</a:t>
            </a:r>
            <a:r>
              <a:rPr lang="es-ES" smtClean="0"/>
              <a:t>, </a:t>
            </a:r>
            <a:r>
              <a:rPr lang="es-ES" smtClean="0">
                <a:hlinkClick r:id="rId6" tooltip="Unidad de disco"/>
              </a:rPr>
              <a:t>unidades de disco</a:t>
            </a:r>
            <a:r>
              <a:rPr lang="es-ES" smtClean="0"/>
              <a:t>, impresoras y unidades de cinta. Los datos se transfieren entre el computador host y el FEP usando una interfaz de </a:t>
            </a:r>
            <a:r>
              <a:rPr lang="es-ES" smtClean="0">
                <a:hlinkClick r:id="rId7" tooltip="Puerto paralelo"/>
              </a:rPr>
              <a:t>puerto paralelo</a:t>
            </a:r>
            <a:r>
              <a:rPr lang="es-ES" smtClean="0"/>
              <a:t> de alta velocidad. El FEP se comunica con los dispositivos periféricos usando una </a:t>
            </a:r>
            <a:r>
              <a:rPr lang="es-ES" smtClean="0">
                <a:hlinkClick r:id="rId8" tooltip="Puerto serial"/>
              </a:rPr>
              <a:t>interfaz serial</a:t>
            </a:r>
            <a:r>
              <a:rPr lang="es-ES" smtClean="0"/>
              <a:t>, usualmente también por medio de la red de comunicación. El propósito de esto es mantener fuera de carga, el computador host, del trabajo de manejar los dispositivos periféricos, transmitir y recibir mensajes, paquetes de ensamble y desensamble, detección de errores y corrección de errores.</a:t>
            </a:r>
            <a:r>
              <a:rPr lang="es-ES" smtClean="0">
                <a:hlinkClick r:id="" action="ppaction://noaction"/>
              </a:rPr>
              <a:t>1</a:t>
            </a:r>
            <a:r>
              <a:rPr lang="es-ES" smtClean="0"/>
              <a:t> Dos ejemplos de esto son el control de comunicación </a:t>
            </a:r>
            <a:r>
              <a:rPr lang="es-ES" smtClean="0">
                <a:hlinkClick r:id="rId9" tooltip="IBM"/>
              </a:rPr>
              <a:t>IBM</a:t>
            </a:r>
            <a:r>
              <a:rPr lang="es-ES" smtClean="0"/>
              <a:t> 3705 y el Procesador de Barrido de Comunicación de Datos (BDCP por sus siglas en inglés).</a:t>
            </a:r>
          </a:p>
          <a:p>
            <a:r>
              <a:rPr lang="es-ES" smtClean="0"/>
              <a:t>Algunas veces el FEP es llamado </a:t>
            </a:r>
            <a:r>
              <a:rPr lang="es-ES" b="1" smtClean="0"/>
              <a:t>control de comunicaciones</a:t>
            </a:r>
            <a:r>
              <a:rPr lang="es-ES" smtClean="0"/>
              <a:t>, aunque esto último no suele ser lo más adecuado.</a:t>
            </a:r>
          </a:p>
          <a:p>
            <a:r>
              <a:rPr lang="es-ES" smtClean="0"/>
              <a:t>El FEP también se utiliza en un sentido más general en sistemas de procesos asimétricos. Este es un dispositivo de procesamiento, (normalmente un ordenador) el cual está más cerca de la fuente de entrada que el procesador principal. Este realiza algunas tareas como el control de telemetría, recolección de datos, reducción de los datos en bruto del sensor, análisis de entrada de el teclado, etc.</a:t>
            </a:r>
            <a:endParaRPr lang="es-ES" b="1" smtClean="0"/>
          </a:p>
          <a:p>
            <a:r>
              <a:rPr lang="es-ES" b="1" smtClean="0"/>
              <a:t>[</a:t>
            </a:r>
            <a:r>
              <a:rPr lang="es-ES" b="1" smtClean="0">
                <a:hlinkClick r:id="rId10" tooltip="Editar sección: Comunicaciones FEP en IP"/>
              </a:rPr>
              <a:t>editar</a:t>
            </a:r>
            <a:r>
              <a:rPr lang="es-ES" b="1" smtClean="0"/>
              <a:t>] Comunicaciones FEP en IP</a:t>
            </a:r>
          </a:p>
          <a:p>
            <a:r>
              <a:rPr lang="es-ES" smtClean="0"/>
              <a:t>Los FEP son responsable de la vinculación de las aplicaciones cliente y sus redes asociadas a las aplicaciones basadas en el computador host. Con el advenimiento de </a:t>
            </a:r>
            <a:r>
              <a:rPr lang="es-ES" smtClean="0">
                <a:hlinkClick r:id="rId11" tooltip="Internet"/>
              </a:rPr>
              <a:t>Internet</a:t>
            </a:r>
            <a:r>
              <a:rPr lang="es-ES" smtClean="0"/>
              <a:t> y del </a:t>
            </a:r>
            <a:r>
              <a:rPr lang="es-ES" smtClean="0">
                <a:hlinkClick r:id="rId12" tooltip="Protocolo IP"/>
              </a:rPr>
              <a:t>IP</a:t>
            </a:r>
            <a:r>
              <a:rPr lang="es-ES" smtClean="0"/>
              <a:t> como un protocolo universal, a menudo se supone que ya no hay necesidad alguna de FEP,</a:t>
            </a:r>
            <a:r>
              <a:rPr lang="es-ES" smtClean="0">
                <a:hlinkClick r:id="" action="ppaction://noaction"/>
              </a:rPr>
              <a:t>2</a:t>
            </a:r>
            <a:r>
              <a:rPr lang="es-ES" smtClean="0"/>
              <a:t> el cual tradicionalmente ha manejado el tráfico SNA. Esto puede ser verdad donde el FEP provee sólo una conectividad directa (suponiendo que la </a:t>
            </a:r>
            <a:r>
              <a:rPr lang="es-ES" smtClean="0">
                <a:hlinkClick r:id="rId13" tooltip="Direccion IP"/>
              </a:rPr>
              <a:t>dirección IP</a:t>
            </a:r>
            <a:r>
              <a:rPr lang="es-ES" smtClean="0"/>
              <a:t> nunca cambie). Sin embargo, los FEP también manejan otras funciones vitales, que están estrechamente vinculadas a las aplicaciones de transacciones, como el mensaje y la operación de conmutación, </a:t>
            </a:r>
            <a:r>
              <a:rPr lang="es-ES" smtClean="0">
                <a:hlinkClick r:id="rId14" tooltip="Multiplexación"/>
              </a:rPr>
              <a:t>multiplexación</a:t>
            </a:r>
            <a:r>
              <a:rPr lang="es-ES" smtClean="0"/>
              <a:t>, operación de seguridad y el manejo de transacciones y presentación de informes de extremo a extremo. La necesidad de estas funciones es especialmente importante en ambientes de misiones críticas, tales como transacciones bancarias, gubernamentales, puntos de ventas, seguridad y aplicaciones y servicios de salud. En estos ambientes la funcionalidad de los FEP es ahora más necesaria que nunca.</a:t>
            </a:r>
          </a:p>
          <a:p>
            <a:r>
              <a:rPr lang="es-ES" smtClean="0"/>
              <a:t>A pesar que la IBM retiró sus FEP 3745/3746 del mercado en 2003, la compañía sigue manteniendo alrededor de 20.000 procesadores instalados. IBM también proporciona mejoras para el microcódigo. Las empresas más pequeñas han llenado el vacío creado por la acción de IBM proporcionando maquinaria, elementos, componentes y servicios en todo el mundo.</a:t>
            </a:r>
            <a:endParaRPr lang="es-AR"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p>
            <a:fld id="{230D182F-F509-44BC-B550-71F4E0B24EE6}" type="slidenum">
              <a:rPr lang="es-ES_tradnl"/>
              <a:pPr/>
              <a:t>4</a:t>
            </a:fld>
            <a:endParaRPr lang="es-ES_tradnl"/>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solidFill>
            <a:srgbClr val="DDDDDD"/>
          </a:solidFill>
          <a:ln w="76200">
            <a:solidFill>
              <a:schemeClr val="tx1"/>
            </a:solidFill>
          </a:ln>
        </p:spPr>
        <p:txBody>
          <a:bodyPr/>
          <a:lstStyle/>
          <a:p>
            <a:r>
              <a:rPr lang="es-ES" smtClean="0"/>
              <a:t>Un </a:t>
            </a:r>
            <a:r>
              <a:rPr lang="es-ES" b="1" smtClean="0"/>
              <a:t>Front end processor</a:t>
            </a:r>
            <a:r>
              <a:rPr lang="es-ES" smtClean="0"/>
              <a:t> (FEP), o </a:t>
            </a:r>
            <a:r>
              <a:rPr lang="es-ES" b="1" smtClean="0"/>
              <a:t>proceso de comunicación</a:t>
            </a:r>
            <a:r>
              <a:rPr lang="es-ES" smtClean="0"/>
              <a:t> es un pequeño </a:t>
            </a:r>
            <a:r>
              <a:rPr lang="es-ES" smtClean="0">
                <a:hlinkClick r:id="rId3" tooltip="Computador"/>
              </a:rPr>
              <a:t>computador</a:t>
            </a:r>
            <a:r>
              <a:rPr lang="es-ES" smtClean="0"/>
              <a:t> el cual sirve como interfaz entre un computador host y un número de redes, como una </a:t>
            </a:r>
            <a:r>
              <a:rPr lang="es-ES" smtClean="0">
                <a:hlinkClick r:id="rId4" tooltip="Systems Network Architecture"/>
              </a:rPr>
              <a:t>SNA</a:t>
            </a:r>
            <a:r>
              <a:rPr lang="es-ES" smtClean="0"/>
              <a:t> o un número de dispositivos periféricos, como </a:t>
            </a:r>
            <a:r>
              <a:rPr lang="es-ES" smtClean="0">
                <a:hlinkClick r:id="rId5" tooltip="Terminal de computadora"/>
              </a:rPr>
              <a:t>terminales</a:t>
            </a:r>
            <a:r>
              <a:rPr lang="es-ES" smtClean="0"/>
              <a:t>, </a:t>
            </a:r>
            <a:r>
              <a:rPr lang="es-ES" smtClean="0">
                <a:hlinkClick r:id="rId6" tooltip="Unidad de disco"/>
              </a:rPr>
              <a:t>unidades de disco</a:t>
            </a:r>
            <a:r>
              <a:rPr lang="es-ES" smtClean="0"/>
              <a:t>, impresoras y unidades de cinta. Los datos se transfieren entre el computador host y el FEP usando una interfaz de </a:t>
            </a:r>
            <a:r>
              <a:rPr lang="es-ES" smtClean="0">
                <a:hlinkClick r:id="rId7" tooltip="Puerto paralelo"/>
              </a:rPr>
              <a:t>puerto paralelo</a:t>
            </a:r>
            <a:r>
              <a:rPr lang="es-ES" smtClean="0"/>
              <a:t> de alta velocidad. El FEP se comunica con los dispositivos periféricos usando una </a:t>
            </a:r>
            <a:r>
              <a:rPr lang="es-ES" smtClean="0">
                <a:hlinkClick r:id="rId8" tooltip="Puerto serial"/>
              </a:rPr>
              <a:t>interfaz serial</a:t>
            </a:r>
            <a:r>
              <a:rPr lang="es-ES" smtClean="0"/>
              <a:t>, usualmente también por medio de la red de comunicación. El propósito de esto es mantener fuera de carga, el computador host, del trabajo de manejar los dispositivos periféricos, transmitir y recibir mensajes, paquetes de ensamble y desensamble, detección de errores y corrección de errores.</a:t>
            </a:r>
            <a:r>
              <a:rPr lang="es-ES" smtClean="0">
                <a:hlinkClick r:id="" action="ppaction://noaction"/>
              </a:rPr>
              <a:t>1</a:t>
            </a:r>
            <a:r>
              <a:rPr lang="es-ES" smtClean="0"/>
              <a:t> Dos ejemplos de esto son el control de comunicación </a:t>
            </a:r>
            <a:r>
              <a:rPr lang="es-ES" smtClean="0">
                <a:hlinkClick r:id="rId9" tooltip="IBM"/>
              </a:rPr>
              <a:t>IBM</a:t>
            </a:r>
            <a:r>
              <a:rPr lang="es-ES" smtClean="0"/>
              <a:t> 3705 y el Procesador de Barrido de Comunicación de Datos (BDCP por sus siglas en inglés).</a:t>
            </a:r>
          </a:p>
          <a:p>
            <a:r>
              <a:rPr lang="es-ES" smtClean="0"/>
              <a:t>Algunas veces el FEP es llamado </a:t>
            </a:r>
            <a:r>
              <a:rPr lang="es-ES" b="1" smtClean="0"/>
              <a:t>control de comunicaciones</a:t>
            </a:r>
            <a:r>
              <a:rPr lang="es-ES" smtClean="0"/>
              <a:t>, aunque esto último no suele ser lo más adecuado.</a:t>
            </a:r>
          </a:p>
          <a:p>
            <a:r>
              <a:rPr lang="es-ES" smtClean="0"/>
              <a:t>El FEP también se utiliza en un sentido más general en sistemas de procesos asimétricos. Este es un dispositivo de procesamiento, (normalmente un ordenador) el cual está más cerca de la fuente de entrada que el procesador principal. Este realiza algunas tareas como el control de telemetría, recolección de datos, reducción de los datos en bruto del sensor, análisis de entrada de el teclado, etc.</a:t>
            </a:r>
            <a:endParaRPr lang="es-ES" b="1" smtClean="0"/>
          </a:p>
          <a:p>
            <a:r>
              <a:rPr lang="es-ES" b="1" smtClean="0"/>
              <a:t>[</a:t>
            </a:r>
            <a:r>
              <a:rPr lang="es-ES" b="1" smtClean="0">
                <a:hlinkClick r:id="rId10" tooltip="Editar sección: Comunicaciones FEP en IP"/>
              </a:rPr>
              <a:t>editar</a:t>
            </a:r>
            <a:r>
              <a:rPr lang="es-ES" b="1" smtClean="0"/>
              <a:t>] Comunicaciones FEP en IP</a:t>
            </a:r>
          </a:p>
          <a:p>
            <a:r>
              <a:rPr lang="es-ES" smtClean="0"/>
              <a:t>Los FEP son responsable de la vinculación de las aplicaciones cliente y sus redes asociadas a las aplicaciones basadas en el computador host. Con el advenimiento de </a:t>
            </a:r>
            <a:r>
              <a:rPr lang="es-ES" smtClean="0">
                <a:hlinkClick r:id="rId11" tooltip="Internet"/>
              </a:rPr>
              <a:t>Internet</a:t>
            </a:r>
            <a:r>
              <a:rPr lang="es-ES" smtClean="0"/>
              <a:t> y del </a:t>
            </a:r>
            <a:r>
              <a:rPr lang="es-ES" smtClean="0">
                <a:hlinkClick r:id="rId12" tooltip="Protocolo IP"/>
              </a:rPr>
              <a:t>IP</a:t>
            </a:r>
            <a:r>
              <a:rPr lang="es-ES" smtClean="0"/>
              <a:t> como un protocolo universal, a menudo se supone que ya no hay necesidad alguna de FEP,</a:t>
            </a:r>
            <a:r>
              <a:rPr lang="es-ES" smtClean="0">
                <a:hlinkClick r:id="" action="ppaction://noaction"/>
              </a:rPr>
              <a:t>2</a:t>
            </a:r>
            <a:r>
              <a:rPr lang="es-ES" smtClean="0"/>
              <a:t> el cual tradicionalmente ha manejado el tráfico SNA. Esto puede ser verdad donde el FEP provee sólo una conectividad directa (suponiendo que la </a:t>
            </a:r>
            <a:r>
              <a:rPr lang="es-ES" smtClean="0">
                <a:hlinkClick r:id="rId13" tooltip="Direccion IP"/>
              </a:rPr>
              <a:t>dirección IP</a:t>
            </a:r>
            <a:r>
              <a:rPr lang="es-ES" smtClean="0"/>
              <a:t> nunca cambie). Sin embargo, los FEP también manejan otras funciones vitales, que están estrechamente vinculadas a las aplicaciones de transacciones, como el mensaje y la operación de conmutación, </a:t>
            </a:r>
            <a:r>
              <a:rPr lang="es-ES" smtClean="0">
                <a:hlinkClick r:id="rId14" tooltip="Multiplexación"/>
              </a:rPr>
              <a:t>multiplexación</a:t>
            </a:r>
            <a:r>
              <a:rPr lang="es-ES" smtClean="0"/>
              <a:t>, operación de seguridad y el manejo de transacciones y presentación de informes de extremo a extremo. La necesidad de estas funciones es especialmente importante en ambientes de misiones críticas, tales como transacciones bancarias, gubernamentales, puntos de ventas, seguridad y aplicaciones y servicios de salud. En estos ambientes la funcionalidad de los FEP es ahora más necesaria que nunca.</a:t>
            </a:r>
          </a:p>
          <a:p>
            <a:r>
              <a:rPr lang="es-ES" smtClean="0"/>
              <a:t>A pesar que la IBM retiró sus FEP 3745/3746 del mercado en 2003, la compañía sigue manteniendo alrededor de 20.000 procesadores instalados. IBM también proporciona mejoras para el microcódigo. Las empresas más pequeñas han llenado el vacío creado por la acción de IBM proporcionando maquinaria, elementos, componentes y servicios en todo el mundo.</a:t>
            </a:r>
            <a:endParaRPr lang="es-AR"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p:spPr>
        <p:txBody>
          <a:bodyPr/>
          <a:lstStyle/>
          <a:p>
            <a:fld id="{F6011224-16A0-41E7-A344-A2373CEE8269}" type="slidenum">
              <a:rPr lang="es-ES_tradnl"/>
              <a:pPr/>
              <a:t>5</a:t>
            </a:fld>
            <a:endParaRPr lang="es-ES_tradnl"/>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solidFill>
            <a:srgbClr val="DDDDDD"/>
          </a:solidFill>
          <a:ln w="76200">
            <a:solidFill>
              <a:schemeClr val="tx1"/>
            </a:solidFill>
          </a:ln>
        </p:spPr>
        <p:txBody>
          <a:bodyPr/>
          <a:lstStyle/>
          <a:p>
            <a:pPr algn="just"/>
            <a:r>
              <a:rPr lang="es-MX" sz="1600" b="1" smtClean="0">
                <a:latin typeface="Arial" charset="0"/>
              </a:rPr>
              <a:t>Petición :</a:t>
            </a:r>
            <a:r>
              <a:rPr lang="es-MX" b="1" smtClean="0">
                <a:latin typeface="Arial" charset="0"/>
              </a:rPr>
              <a:t> </a:t>
            </a:r>
          </a:p>
          <a:p>
            <a:pPr algn="just"/>
            <a:r>
              <a:rPr lang="es-MX" b="1" smtClean="0">
                <a:latin typeface="Arial" charset="0"/>
              </a:rPr>
              <a:t>Es la simple acción de solicitud de datos que realiza el cliente web sobre el servidor web.</a:t>
            </a:r>
          </a:p>
          <a:p>
            <a:pPr algn="just"/>
            <a:endParaRPr lang="es-MX" b="1" smtClean="0">
              <a:latin typeface="Arial" charset="0"/>
            </a:endParaRPr>
          </a:p>
          <a:p>
            <a:pPr algn="just"/>
            <a:r>
              <a:rPr lang="es-MX" sz="1600" b="1" smtClean="0">
                <a:latin typeface="Arial" charset="0"/>
              </a:rPr>
              <a:t>Sesión de Web :</a:t>
            </a:r>
            <a:r>
              <a:rPr lang="es-MX" b="1" smtClean="0">
                <a:latin typeface="Arial" charset="0"/>
              </a:rPr>
              <a:t> Es el acceso de los usuarios con intercambio de información con los mismos. En el intercambio el usuario accede y modifica esa información de acuerdo a su perfil dentro de dicho sitio.</a:t>
            </a:r>
          </a:p>
          <a:p>
            <a:endParaRPr lang="es-MX" b="1" smtClean="0">
              <a:latin typeface="Arial" charset="0"/>
            </a:endParaRPr>
          </a:p>
          <a:p>
            <a:r>
              <a:rPr lang="es-MX" smtClean="0"/>
              <a:t>---</a:t>
            </a:r>
          </a:p>
          <a:p>
            <a:endParaRPr lang="es-MX" smtClean="0"/>
          </a:p>
          <a:p>
            <a:endParaRPr lang="es-AR"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p>
            <a:fld id="{99A5D69D-52C6-4A6E-82C6-4D1C5D010024}" type="slidenum">
              <a:rPr lang="es-ES_tradnl"/>
              <a:pPr/>
              <a:t>6</a:t>
            </a:fld>
            <a:endParaRPr lang="es-ES_tradnl"/>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solidFill>
            <a:srgbClr val="DDDDDD"/>
          </a:solidFill>
          <a:ln w="76200">
            <a:solidFill>
              <a:schemeClr val="tx1"/>
            </a:solidFill>
          </a:ln>
        </p:spPr>
        <p:txBody>
          <a:bodyPr/>
          <a:lstStyle/>
          <a:p>
            <a:pPr algn="just"/>
            <a:r>
              <a:rPr lang="es-MX" sz="1600" b="1" smtClean="0">
                <a:latin typeface="Arial" charset="0"/>
              </a:rPr>
              <a:t>Petición :</a:t>
            </a:r>
            <a:r>
              <a:rPr lang="es-MX" b="1" smtClean="0">
                <a:latin typeface="Arial" charset="0"/>
              </a:rPr>
              <a:t> </a:t>
            </a:r>
          </a:p>
          <a:p>
            <a:pPr algn="just"/>
            <a:r>
              <a:rPr lang="es-MX" b="1" smtClean="0">
                <a:latin typeface="Arial" charset="0"/>
              </a:rPr>
              <a:t>Es la simple acción de solicitud de datos que realiza el cliente web sobre el servidor web.</a:t>
            </a:r>
          </a:p>
          <a:p>
            <a:pPr algn="just"/>
            <a:endParaRPr lang="es-MX" b="1" smtClean="0">
              <a:latin typeface="Arial" charset="0"/>
            </a:endParaRPr>
          </a:p>
          <a:p>
            <a:pPr algn="just"/>
            <a:r>
              <a:rPr lang="es-MX" sz="1600" b="1" smtClean="0">
                <a:latin typeface="Arial" charset="0"/>
              </a:rPr>
              <a:t>Sesión de Web :</a:t>
            </a:r>
            <a:r>
              <a:rPr lang="es-MX" b="1" smtClean="0">
                <a:latin typeface="Arial" charset="0"/>
              </a:rPr>
              <a:t> Es el acceso de los usuarios con intercambio de información con los mismos. En el intercambio el usuario accede y modifica esa información de acuerdo a su perfil dentro de dicho sitio.</a:t>
            </a:r>
          </a:p>
          <a:p>
            <a:endParaRPr lang="es-MX" b="1" smtClean="0">
              <a:latin typeface="Arial" charset="0"/>
            </a:endParaRPr>
          </a:p>
          <a:p>
            <a:r>
              <a:rPr lang="es-MX" smtClean="0"/>
              <a:t>---</a:t>
            </a:r>
          </a:p>
          <a:p>
            <a:endParaRPr lang="es-MX" smtClean="0"/>
          </a:p>
          <a:p>
            <a:endParaRPr lang="es-AR"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p>
            <a:fld id="{83301C27-0CF9-4B66-BE6F-C2D140E3E9AB}" type="slidenum">
              <a:rPr lang="es-ES_tradnl"/>
              <a:pPr/>
              <a:t>7</a:t>
            </a:fld>
            <a:endParaRPr lang="es-ES_tradnl"/>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solidFill>
            <a:srgbClr val="DDDDDD"/>
          </a:solidFill>
          <a:ln w="76200" cap="flat" algn="ctr">
            <a:solidFill>
              <a:schemeClr val="tx1"/>
            </a:solidFill>
          </a:ln>
        </p:spPr>
        <p:txBody>
          <a:bodyPr/>
          <a:lstStyle/>
          <a:p>
            <a:pPr algn="just"/>
            <a:r>
              <a:rPr lang="es-ES_tradnl" b="1" smtClean="0">
                <a:latin typeface="Arial" charset="0"/>
              </a:rPr>
              <a:t>Existe la posibilidad de asignarle “Peso” a las peticiones de RR-DNS para que se tome preferencia por algún servidor antes que a otro.</a:t>
            </a:r>
          </a:p>
          <a:p>
            <a:pPr algn="just"/>
            <a:endParaRPr lang="es-AR" b="1" smtClean="0">
              <a:latin typeface="Arial"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79627FB7-1515-4186-A953-9430BB118500}" type="slidenum">
              <a:rPr lang="es-ES_tradnl"/>
              <a:pPr/>
              <a:t>8</a:t>
            </a:fld>
            <a:endParaRPr lang="es-ES_tradnl"/>
          </a:p>
        </p:txBody>
      </p:sp>
      <p:sp>
        <p:nvSpPr>
          <p:cNvPr id="27651" name="Rectangle 2"/>
          <p:cNvSpPr>
            <a:spLocks noGrp="1" noRot="1" noChangeAspect="1" noChangeArrowheads="1" noTextEdit="1"/>
          </p:cNvSpPr>
          <p:nvPr>
            <p:ph type="sldImg"/>
          </p:nvPr>
        </p:nvSpPr>
        <p:spPr>
          <a:solidFill>
            <a:srgbClr val="FFFFFF"/>
          </a:solidFill>
          <a:ln/>
        </p:spPr>
      </p:sp>
      <p:sp>
        <p:nvSpPr>
          <p:cNvPr id="27652" name="Rectangle 3"/>
          <p:cNvSpPr>
            <a:spLocks noGrp="1" noChangeArrowheads="1"/>
          </p:cNvSpPr>
          <p:nvPr>
            <p:ph type="body" idx="1"/>
          </p:nvPr>
        </p:nvSpPr>
        <p:spPr>
          <a:solidFill>
            <a:srgbClr val="DDDDDD"/>
          </a:solidFill>
          <a:ln w="76200" cap="flat" algn="ctr">
            <a:solidFill>
              <a:schemeClr val="tx1"/>
            </a:solidFill>
          </a:ln>
        </p:spPr>
        <p:txBody>
          <a:bodyPr/>
          <a:lstStyle/>
          <a:p>
            <a:pPr algn="just"/>
            <a:r>
              <a:rPr lang="es-ES_tradnl" b="1" smtClean="0">
                <a:latin typeface="Arial" charset="0"/>
              </a:rPr>
              <a:t>Existe la posibilidad de asignarle “Peso” a las peticiones de RR-DNS para que se tome preferencia por algún servidor antes que a otro.</a:t>
            </a:r>
          </a:p>
          <a:p>
            <a:pPr algn="just"/>
            <a:endParaRPr lang="es-AR" b="1" smtClean="0">
              <a:latin typeface="Arial"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p>
            <a:fld id="{E43E6F26-AE0F-47D7-B188-F90AEFCBAF3C}" type="slidenum">
              <a:rPr lang="es-ES_tradnl"/>
              <a:pPr/>
              <a:t>9</a:t>
            </a:fld>
            <a:endParaRPr lang="es-ES_tradnl"/>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solidFill>
            <a:srgbClr val="DDDDDD"/>
          </a:solidFill>
          <a:ln w="76200" cap="flat" algn="ctr">
            <a:solidFill>
              <a:schemeClr val="tx1"/>
            </a:solidFill>
          </a:ln>
        </p:spPr>
        <p:txBody>
          <a:bodyPr/>
          <a:lstStyle/>
          <a:p>
            <a:pPr algn="just"/>
            <a:endParaRPr lang="es-AR" b="1" smtClean="0">
              <a:latin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AR"/>
          </a:p>
        </p:txBody>
      </p:sp>
      <p:sp>
        <p:nvSpPr>
          <p:cNvPr id="3" name="2 Subtítulo"/>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s-ES" smtClean="0"/>
              <a:t>Haga clic para modificar el estilo de subtítulo del patrón</a:t>
            </a:r>
            <a:endParaRPr lang="es-AR"/>
          </a:p>
        </p:txBody>
      </p:sp>
      <p:sp>
        <p:nvSpPr>
          <p:cNvPr id="4" name="Rectangle 4"/>
          <p:cNvSpPr>
            <a:spLocks noGrp="1" noChangeArrowheads="1"/>
          </p:cNvSpPr>
          <p:nvPr>
            <p:ph type="dt" sz="half" idx="10"/>
          </p:nvPr>
        </p:nvSpPr>
        <p:spPr>
          <a:ln/>
        </p:spPr>
        <p:txBody>
          <a:bodyPr/>
          <a:lstStyle>
            <a:lvl1pPr>
              <a:defRPr/>
            </a:lvl1pPr>
          </a:lstStyle>
          <a:p>
            <a:pPr>
              <a:defRPr/>
            </a:pPr>
            <a:fld id="{D3D551D0-086B-4991-95C4-3D5CDD73885F}" type="datetime1">
              <a:rPr lang="es-ES"/>
              <a:pPr>
                <a:defRPr/>
              </a:pPr>
              <a:t>29/05/2017</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773B153-92EC-4C69-BF56-555E1D373C6E}" type="slidenum">
              <a:rPr lang="en-US"/>
              <a:pPr>
                <a:defRPr/>
              </a:pPr>
              <a:t>‹Nº›</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Rectangle 4"/>
          <p:cNvSpPr>
            <a:spLocks noGrp="1" noChangeArrowheads="1"/>
          </p:cNvSpPr>
          <p:nvPr>
            <p:ph type="dt" sz="half" idx="10"/>
          </p:nvPr>
        </p:nvSpPr>
        <p:spPr>
          <a:ln/>
        </p:spPr>
        <p:txBody>
          <a:bodyPr/>
          <a:lstStyle>
            <a:lvl1pPr>
              <a:defRPr/>
            </a:lvl1pPr>
          </a:lstStyle>
          <a:p>
            <a:pPr>
              <a:defRPr/>
            </a:pPr>
            <a:fld id="{A1E3A105-44D3-4B38-8F1E-2557244AA0F4}" type="datetime1">
              <a:rPr lang="es-ES"/>
              <a:pPr>
                <a:defRPr/>
              </a:pPr>
              <a:t>29/05/2017</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57D9937-5D15-4B9B-8B83-A219E455F108}" type="slidenum">
              <a:rPr lang="en-US"/>
              <a:pPr>
                <a:defRPr/>
              </a:pPr>
              <a:t>‹Nº›</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515100" y="609600"/>
            <a:ext cx="1943100" cy="5486400"/>
          </a:xfrm>
        </p:spPr>
        <p:txBody>
          <a:bodyPr vert="eaVert"/>
          <a:lstStyle/>
          <a:p>
            <a:r>
              <a:rPr lang="es-ES" smtClean="0"/>
              <a:t>Haga clic para modificar el estilo de título del patrón</a:t>
            </a:r>
            <a:endParaRPr lang="es-AR"/>
          </a:p>
        </p:txBody>
      </p:sp>
      <p:sp>
        <p:nvSpPr>
          <p:cNvPr id="3" name="2 Marcador de texto vertical"/>
          <p:cNvSpPr>
            <a:spLocks noGrp="1"/>
          </p:cNvSpPr>
          <p:nvPr>
            <p:ph type="body" orient="vert" idx="1"/>
          </p:nvPr>
        </p:nvSpPr>
        <p:spPr>
          <a:xfrm>
            <a:off x="685800" y="609600"/>
            <a:ext cx="5676900" cy="548640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Rectangle 4"/>
          <p:cNvSpPr>
            <a:spLocks noGrp="1" noChangeArrowheads="1"/>
          </p:cNvSpPr>
          <p:nvPr>
            <p:ph type="dt" sz="half" idx="10"/>
          </p:nvPr>
        </p:nvSpPr>
        <p:spPr>
          <a:ln/>
        </p:spPr>
        <p:txBody>
          <a:bodyPr/>
          <a:lstStyle>
            <a:lvl1pPr>
              <a:defRPr/>
            </a:lvl1pPr>
          </a:lstStyle>
          <a:p>
            <a:pPr>
              <a:defRPr/>
            </a:pPr>
            <a:fld id="{C6E460F9-A9AD-4A44-A2F8-FE5EEA87194D}" type="datetime1">
              <a:rPr lang="es-ES"/>
              <a:pPr>
                <a:defRPr/>
              </a:pPr>
              <a:t>29/05/2017</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E586189-A8A3-48E3-B02B-1CDECE0FBD8F}" type="slidenum">
              <a:rPr lang="en-US"/>
              <a:pPr>
                <a:defRPr/>
              </a:pPr>
              <a:t>‹Nº›</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Rectangle 4"/>
          <p:cNvSpPr>
            <a:spLocks noGrp="1" noChangeArrowheads="1"/>
          </p:cNvSpPr>
          <p:nvPr>
            <p:ph type="dt" sz="half" idx="10"/>
          </p:nvPr>
        </p:nvSpPr>
        <p:spPr>
          <a:ln/>
        </p:spPr>
        <p:txBody>
          <a:bodyPr/>
          <a:lstStyle>
            <a:lvl1pPr>
              <a:defRPr/>
            </a:lvl1pPr>
          </a:lstStyle>
          <a:p>
            <a:pPr>
              <a:defRPr/>
            </a:pPr>
            <a:fld id="{9F0868E1-2B4C-45A5-95DA-752B7910D968}" type="datetime1">
              <a:rPr lang="es-ES"/>
              <a:pPr>
                <a:defRPr/>
              </a:pPr>
              <a:t>29/05/2017</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AFDFB7C-B06E-4EA5-BC10-0966CA17FBE9}" type="slidenum">
              <a:rPr lang="en-US"/>
              <a:pPr>
                <a:defRPr/>
              </a:pPr>
              <a:t>‹Nº›</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smtClean="0"/>
              <a:t>Haga clic para modificar el estilo de texto del patrón</a:t>
            </a:r>
          </a:p>
        </p:txBody>
      </p:sp>
      <p:sp>
        <p:nvSpPr>
          <p:cNvPr id="4" name="Rectangle 4"/>
          <p:cNvSpPr>
            <a:spLocks noGrp="1" noChangeArrowheads="1"/>
          </p:cNvSpPr>
          <p:nvPr>
            <p:ph type="dt" sz="half" idx="10"/>
          </p:nvPr>
        </p:nvSpPr>
        <p:spPr>
          <a:ln/>
        </p:spPr>
        <p:txBody>
          <a:bodyPr/>
          <a:lstStyle>
            <a:lvl1pPr>
              <a:defRPr/>
            </a:lvl1pPr>
          </a:lstStyle>
          <a:p>
            <a:pPr>
              <a:defRPr/>
            </a:pPr>
            <a:fld id="{6E86B6B2-D43C-44CD-982D-6D694345EDCD}" type="datetime1">
              <a:rPr lang="es-ES"/>
              <a:pPr>
                <a:defRPr/>
              </a:pPr>
              <a:t>29/05/2017</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BF2CBA9-701B-495D-BB0F-E37C66FA14D5}" type="slidenum">
              <a:rPr lang="en-US"/>
              <a:pPr>
                <a:defRPr/>
              </a:pPr>
              <a:t>‹Nº›</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contenido"/>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contenido"/>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5" name="Rectangle 4"/>
          <p:cNvSpPr>
            <a:spLocks noGrp="1" noChangeArrowheads="1"/>
          </p:cNvSpPr>
          <p:nvPr>
            <p:ph type="dt" sz="half" idx="10"/>
          </p:nvPr>
        </p:nvSpPr>
        <p:spPr>
          <a:ln/>
        </p:spPr>
        <p:txBody>
          <a:bodyPr/>
          <a:lstStyle>
            <a:lvl1pPr>
              <a:defRPr/>
            </a:lvl1pPr>
          </a:lstStyle>
          <a:p>
            <a:pPr>
              <a:defRPr/>
            </a:pPr>
            <a:fld id="{4ABE6C62-5960-4AC0-A12D-68BA52920E32}" type="datetime1">
              <a:rPr lang="es-ES"/>
              <a:pPr>
                <a:defRPr/>
              </a:pPr>
              <a:t>29/05/2017</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8D9688FB-78B0-42EA-97E2-7114989584CE}" type="slidenum">
              <a:rPr lang="en-US"/>
              <a:pPr>
                <a:defRPr/>
              </a:pPr>
              <a:t>‹Nº›</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smtClean="0"/>
              <a:t>Haga clic para modificar el estilo de título del patrón</a:t>
            </a:r>
            <a:endParaRPr lang="es-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7" name="Rectangle 4"/>
          <p:cNvSpPr>
            <a:spLocks noGrp="1" noChangeArrowheads="1"/>
          </p:cNvSpPr>
          <p:nvPr>
            <p:ph type="dt" sz="half" idx="10"/>
          </p:nvPr>
        </p:nvSpPr>
        <p:spPr>
          <a:ln/>
        </p:spPr>
        <p:txBody>
          <a:bodyPr/>
          <a:lstStyle>
            <a:lvl1pPr>
              <a:defRPr/>
            </a:lvl1pPr>
          </a:lstStyle>
          <a:p>
            <a:pPr>
              <a:defRPr/>
            </a:pPr>
            <a:fld id="{3B58EC42-36E3-4C4A-90CE-0B591EE7C66C}" type="datetime1">
              <a:rPr lang="es-ES"/>
              <a:pPr>
                <a:defRPr/>
              </a:pPr>
              <a:t>29/05/2017</a:t>
            </a:fld>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15306ACF-B90A-4969-8FB4-693E7F482C7A}" type="slidenum">
              <a:rPr lang="en-US"/>
              <a:pPr>
                <a:defRPr/>
              </a:pPr>
              <a:t>‹Nº›</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Rectangle 4"/>
          <p:cNvSpPr>
            <a:spLocks noGrp="1" noChangeArrowheads="1"/>
          </p:cNvSpPr>
          <p:nvPr>
            <p:ph type="dt" sz="half" idx="10"/>
          </p:nvPr>
        </p:nvSpPr>
        <p:spPr>
          <a:ln/>
        </p:spPr>
        <p:txBody>
          <a:bodyPr/>
          <a:lstStyle>
            <a:lvl1pPr>
              <a:defRPr/>
            </a:lvl1pPr>
          </a:lstStyle>
          <a:p>
            <a:pPr>
              <a:defRPr/>
            </a:pPr>
            <a:fld id="{996E3577-5C28-4851-8E2B-4D05E7C805A9}" type="datetime1">
              <a:rPr lang="es-ES"/>
              <a:pPr>
                <a:defRPr/>
              </a:pPr>
              <a:t>29/05/2017</a:t>
            </a:fld>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D29AA035-8F5C-46F7-86E8-CDA767882241}" type="slidenum">
              <a:rPr lang="en-US"/>
              <a:pPr>
                <a:defRPr/>
              </a:pPr>
              <a:t>‹Nº›</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7F282922-DAC7-4372-9E6A-E845D0675317}" type="datetime1">
              <a:rPr lang="es-ES"/>
              <a:pPr>
                <a:defRPr/>
              </a:pPr>
              <a:t>29/05/2017</a:t>
            </a:fld>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56E704E8-9A1E-4EF1-AA48-BCB0CEC6F48F}" type="slidenum">
              <a:rPr lang="en-US"/>
              <a:pPr>
                <a:defRPr/>
              </a:pPr>
              <a:t>‹Nº›</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Rectangle 4"/>
          <p:cNvSpPr>
            <a:spLocks noGrp="1" noChangeArrowheads="1"/>
          </p:cNvSpPr>
          <p:nvPr>
            <p:ph type="dt" sz="half" idx="10"/>
          </p:nvPr>
        </p:nvSpPr>
        <p:spPr>
          <a:ln/>
        </p:spPr>
        <p:txBody>
          <a:bodyPr/>
          <a:lstStyle>
            <a:lvl1pPr>
              <a:defRPr/>
            </a:lvl1pPr>
          </a:lstStyle>
          <a:p>
            <a:pPr>
              <a:defRPr/>
            </a:pPr>
            <a:fld id="{85E55F7D-37B0-4A48-A676-5A8B66C83A5C}" type="datetime1">
              <a:rPr lang="es-ES"/>
              <a:pPr>
                <a:defRPr/>
              </a:pPr>
              <a:t>29/05/2017</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D6C0ACA3-8DC5-4227-9E71-93C12CED02B8}" type="slidenum">
              <a:rPr lang="en-US"/>
              <a:pPr>
                <a:defRPr/>
              </a:pPr>
              <a:t>‹Nº›</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AR" noProof="0" smtClean="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Rectangle 4"/>
          <p:cNvSpPr>
            <a:spLocks noGrp="1" noChangeArrowheads="1"/>
          </p:cNvSpPr>
          <p:nvPr>
            <p:ph type="dt" sz="half" idx="10"/>
          </p:nvPr>
        </p:nvSpPr>
        <p:spPr>
          <a:ln/>
        </p:spPr>
        <p:txBody>
          <a:bodyPr/>
          <a:lstStyle>
            <a:lvl1pPr>
              <a:defRPr/>
            </a:lvl1pPr>
          </a:lstStyle>
          <a:p>
            <a:pPr>
              <a:defRPr/>
            </a:pPr>
            <a:fld id="{A1A72C75-1766-4F3A-A93F-8626FBFDD8D2}" type="datetime1">
              <a:rPr lang="es-ES"/>
              <a:pPr>
                <a:defRPr/>
              </a:pPr>
              <a:t>29/05/2017</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69D5F760-CBB8-43FB-B8A8-67C97D7B4EB9}" type="slidenum">
              <a:rPr lang="en-US"/>
              <a:pPr>
                <a:defRPr/>
              </a:pPr>
              <a:t>‹Nº›</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5E7676"/>
            </a:gs>
            <a:gs pos="100000">
              <a:srgbClr val="CCFFFF"/>
            </a:gs>
          </a:gsLst>
          <a:lin ang="5400000" scaled="1"/>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Haga clic para modificar el estilo de título del patrón</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Haga clic para modificar el estilo de texto del patrón</a:t>
            </a:r>
          </a:p>
          <a:p>
            <a:pPr lvl="1"/>
            <a:r>
              <a:rPr lang="en-US" smtClean="0"/>
              <a:t>Segundo nivel</a:t>
            </a:r>
          </a:p>
          <a:p>
            <a:pPr lvl="2"/>
            <a:r>
              <a:rPr lang="en-US" smtClean="0"/>
              <a:t>Tercer nivel</a:t>
            </a:r>
          </a:p>
          <a:p>
            <a:pPr lvl="3"/>
            <a:r>
              <a:rPr lang="en-US" smtClean="0"/>
              <a:t>Cuarto nivel</a:t>
            </a:r>
          </a:p>
          <a:p>
            <a:pPr lvl="4"/>
            <a:r>
              <a:rPr lang="en-US" smtClean="0"/>
              <a:t>Quinto nivel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smtClean="0">
                <a:solidFill>
                  <a:schemeClr val="tx1"/>
                </a:solidFill>
                <a:latin typeface="+mn-lt"/>
              </a:defRPr>
            </a:lvl1pPr>
          </a:lstStyle>
          <a:p>
            <a:pPr>
              <a:defRPr/>
            </a:pPr>
            <a:fld id="{553A622A-6605-4298-A979-A6D4D55BCFC3}" type="datetime1">
              <a:rPr lang="es-ES"/>
              <a:pPr>
                <a:defRPr/>
              </a:pPr>
              <a:t>29/05/2017</a:t>
            </a:fld>
            <a:endParaRPr 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smtClean="0">
                <a:solidFill>
                  <a:schemeClr val="tx1"/>
                </a:solidFill>
                <a:latin typeface="+mn-lt"/>
              </a:defRPr>
            </a:lvl1pPr>
          </a:lstStyle>
          <a:p>
            <a:pPr>
              <a:defRPr/>
            </a:pPr>
            <a:endParaRPr 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smtClean="0">
                <a:solidFill>
                  <a:schemeClr val="tx1"/>
                </a:solidFill>
                <a:latin typeface="+mn-lt"/>
              </a:defRPr>
            </a:lvl1pPr>
          </a:lstStyle>
          <a:p>
            <a:pPr>
              <a:defRPr/>
            </a:pPr>
            <a:fld id="{EEEE61D0-DE2E-4890-941A-F334794F9FD2}" type="slidenum">
              <a:rPr lang="en-US"/>
              <a:pPr>
                <a:defRPr/>
              </a:pPr>
              <a:t>‹Nº›</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1.vml"/><Relationship Id="rId4" Type="http://schemas.openxmlformats.org/officeDocument/2006/relationships/image" Target="../media/image6.w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showToolTip(this,event)"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5.jp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subTitle" idx="1"/>
          </p:nvPr>
        </p:nvSpPr>
        <p:spPr>
          <a:xfrm>
            <a:off x="1114897" y="4293096"/>
            <a:ext cx="6913562" cy="1657350"/>
          </a:xfrm>
          <a:gradFill rotWithShape="0">
            <a:gsLst>
              <a:gs pos="0">
                <a:srgbClr val="FF9900"/>
              </a:gs>
              <a:gs pos="100000">
                <a:srgbClr val="FF9900">
                  <a:gamma/>
                  <a:tint val="0"/>
                  <a:invGamma/>
                </a:srgbClr>
              </a:gs>
            </a:gsLst>
            <a:lin ang="5400000" scaled="1"/>
          </a:gradFill>
          <a:ln w="76200">
            <a:solidFill>
              <a:schemeClr val="accent2"/>
            </a:solidFill>
          </a:ln>
        </p:spPr>
        <p:txBody>
          <a:bodyPr/>
          <a:lstStyle/>
          <a:p>
            <a:pPr>
              <a:lnSpc>
                <a:spcPct val="80000"/>
              </a:lnSpc>
            </a:pPr>
            <a:r>
              <a:rPr lang="es-MX" sz="3600" b="1" i="1" u="sng" dirty="0" smtClean="0">
                <a:solidFill>
                  <a:srgbClr val="333399"/>
                </a:solidFill>
                <a:latin typeface="Arial" charset="0"/>
              </a:rPr>
              <a:t>Servicios de Internet N</a:t>
            </a:r>
            <a:r>
              <a:rPr lang="es-ES" sz="3600" b="1" i="1" u="sng" dirty="0" smtClean="0">
                <a:solidFill>
                  <a:srgbClr val="333399"/>
                </a:solidFill>
                <a:latin typeface="Arial" charset="0"/>
              </a:rPr>
              <a:t>º 3</a:t>
            </a:r>
            <a:endParaRPr lang="es-MX" sz="3600" b="1" i="1" u="sng" dirty="0" smtClean="0">
              <a:solidFill>
                <a:srgbClr val="333399"/>
              </a:solidFill>
              <a:latin typeface="Arial" charset="0"/>
            </a:endParaRPr>
          </a:p>
          <a:p>
            <a:pPr>
              <a:lnSpc>
                <a:spcPct val="80000"/>
              </a:lnSpc>
            </a:pPr>
            <a:r>
              <a:rPr lang="es-MX" sz="3600" b="1" i="1" u="sng" dirty="0" smtClean="0">
                <a:solidFill>
                  <a:srgbClr val="333399"/>
                </a:solidFill>
                <a:latin typeface="Arial" charset="0"/>
              </a:rPr>
              <a:t>Topología Interna CPD</a:t>
            </a:r>
          </a:p>
          <a:p>
            <a:pPr>
              <a:lnSpc>
                <a:spcPct val="80000"/>
              </a:lnSpc>
            </a:pPr>
            <a:r>
              <a:rPr lang="es-AR" sz="2800" b="1" i="1" u="sng" dirty="0" smtClean="0">
                <a:solidFill>
                  <a:srgbClr val="333399"/>
                </a:solidFill>
                <a:latin typeface="Arial" charset="0"/>
              </a:rPr>
              <a:t>2017</a:t>
            </a:r>
          </a:p>
        </p:txBody>
      </p:sp>
      <p:sp>
        <p:nvSpPr>
          <p:cNvPr id="7" name="Rectangle 3"/>
          <p:cNvSpPr>
            <a:spLocks noGrp="1" noChangeArrowheads="1"/>
          </p:cNvSpPr>
          <p:nvPr>
            <p:ph type="ctrTitle" idx="4294967295"/>
          </p:nvPr>
        </p:nvSpPr>
        <p:spPr>
          <a:xfrm>
            <a:off x="323528" y="692696"/>
            <a:ext cx="8496300" cy="2592288"/>
          </a:xfrm>
          <a:prstGeom prst="rect">
            <a:avLst/>
          </a:prstGeom>
          <a:gradFill rotWithShape="0">
            <a:gsLst>
              <a:gs pos="0">
                <a:srgbClr val="FF9900"/>
              </a:gs>
              <a:gs pos="100000">
                <a:srgbClr val="FFFFFF"/>
              </a:gs>
            </a:gsLst>
            <a:lin ang="5400000" scaled="1"/>
          </a:gradFill>
          <a:ln w="76200" cap="flat" algn="ctr">
            <a:solidFill>
              <a:schemeClr val="hlink"/>
            </a:solidFill>
          </a:ln>
        </p:spPr>
        <p:txBody>
          <a:bodyPr anchor="t"/>
          <a:lstStyle/>
          <a:p>
            <a:pPr>
              <a:spcBef>
                <a:spcPct val="20000"/>
              </a:spcBef>
            </a:pPr>
            <a:r>
              <a:rPr lang="es-AR" sz="4800" b="1" i="1" u="sng" dirty="0" smtClean="0">
                <a:solidFill>
                  <a:srgbClr val="333399"/>
                </a:solidFill>
                <a:latin typeface="Arial" panose="020B0604020202020204" pitchFamily="34" charset="0"/>
                <a:cs typeface="Arial" panose="020B0604020202020204" pitchFamily="34" charset="0"/>
              </a:rPr>
              <a:t>Tecnología </a:t>
            </a:r>
            <a:r>
              <a:rPr lang="es-AR" sz="4800" b="1" i="1" u="sng" dirty="0">
                <a:solidFill>
                  <a:srgbClr val="333399"/>
                </a:solidFill>
                <a:latin typeface="Arial" panose="020B0604020202020204" pitchFamily="34" charset="0"/>
                <a:cs typeface="Arial" panose="020B0604020202020204" pitchFamily="34" charset="0"/>
              </a:rPr>
              <a:t>de Redes 2634</a:t>
            </a:r>
            <a:br>
              <a:rPr lang="es-AR" sz="4800" b="1" i="1" u="sng" dirty="0">
                <a:solidFill>
                  <a:srgbClr val="333399"/>
                </a:solidFill>
                <a:latin typeface="Arial" panose="020B0604020202020204" pitchFamily="34" charset="0"/>
                <a:cs typeface="Arial" panose="020B0604020202020204" pitchFamily="34" charset="0"/>
              </a:rPr>
            </a:br>
            <a:r>
              <a:rPr lang="es-AR" sz="4000" b="1" i="1" u="sng" dirty="0">
                <a:solidFill>
                  <a:srgbClr val="333399"/>
                </a:solidFill>
                <a:latin typeface="Arial" panose="020B0604020202020204" pitchFamily="34" charset="0"/>
                <a:cs typeface="Arial" panose="020B0604020202020204" pitchFamily="34" charset="0"/>
              </a:rPr>
              <a:t>Introducción a las Comunicaciones 0013</a:t>
            </a:r>
            <a:endParaRPr lang="es-AR" sz="4000" b="1" i="1" u="sng" dirty="0" smtClean="0">
              <a:solidFill>
                <a:srgbClr val="333399"/>
              </a:solidFill>
              <a:latin typeface="Arial"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3 Marcador de fecha"/>
          <p:cNvSpPr>
            <a:spLocks noGrp="1"/>
          </p:cNvSpPr>
          <p:nvPr>
            <p:ph type="dt" sz="quarter" idx="10"/>
          </p:nvPr>
        </p:nvSpPr>
        <p:spPr/>
        <p:txBody>
          <a:bodyPr/>
          <a:lstStyle/>
          <a:p>
            <a:pPr>
              <a:defRPr/>
            </a:pPr>
            <a:fld id="{E57EDB95-A618-4E0B-A9AE-B0E4F3E62E70}" type="datetime1">
              <a:rPr lang="es-ES"/>
              <a:pPr>
                <a:defRPr/>
              </a:pPr>
              <a:t>29/05/2017</a:t>
            </a:fld>
            <a:endParaRPr lang="en-US"/>
          </a:p>
        </p:txBody>
      </p:sp>
      <p:sp>
        <p:nvSpPr>
          <p:cNvPr id="16" name="5 Marcador de número de diapositiva"/>
          <p:cNvSpPr>
            <a:spLocks noGrp="1"/>
          </p:cNvSpPr>
          <p:nvPr>
            <p:ph type="sldNum" sz="quarter" idx="12"/>
          </p:nvPr>
        </p:nvSpPr>
        <p:spPr/>
        <p:txBody>
          <a:bodyPr/>
          <a:lstStyle/>
          <a:p>
            <a:pPr>
              <a:defRPr/>
            </a:pPr>
            <a:fld id="{3D86C4A1-02B6-4619-B2F0-DFE15888DA74}" type="slidenum">
              <a:rPr lang="en-US"/>
              <a:pPr>
                <a:defRPr/>
              </a:pPr>
              <a:t>10</a:t>
            </a:fld>
            <a:endParaRPr lang="en-US"/>
          </a:p>
        </p:txBody>
      </p:sp>
      <p:sp>
        <p:nvSpPr>
          <p:cNvPr id="475138" name="Rectangle 2"/>
          <p:cNvSpPr>
            <a:spLocks noGrp="1" noChangeArrowheads="1"/>
          </p:cNvSpPr>
          <p:nvPr>
            <p:ph type="title"/>
          </p:nvPr>
        </p:nvSpPr>
        <p:spPr>
          <a:xfrm>
            <a:off x="838200" y="304800"/>
            <a:ext cx="7772400" cy="1143000"/>
          </a:xfrm>
          <a:solidFill>
            <a:srgbClr val="FFCC99"/>
          </a:solidFill>
          <a:ln w="76200" cap="flat" algn="ctr">
            <a:solidFill>
              <a:srgbClr val="800000"/>
            </a:solidFill>
          </a:ln>
        </p:spPr>
        <p:txBody>
          <a:bodyPr/>
          <a:lstStyle/>
          <a:p>
            <a:pPr>
              <a:defRPr/>
            </a:pPr>
            <a:r>
              <a:rPr lang="es-ES_tradnl" sz="3600" i="1" smtClean="0">
                <a:solidFill>
                  <a:srgbClr val="660033"/>
                </a:solidFill>
                <a:effectLst>
                  <a:outerShdw blurRad="38100" dist="38100" dir="2700000" algn="tl">
                    <a:srgbClr val="000000"/>
                  </a:outerShdw>
                </a:effectLst>
                <a:latin typeface="Arial" charset="0"/>
              </a:rPr>
              <a:t>WORLD WIDE WEB - WWW </a:t>
            </a:r>
            <a:br>
              <a:rPr lang="es-ES_tradnl" sz="3600" i="1" smtClean="0">
                <a:solidFill>
                  <a:srgbClr val="660033"/>
                </a:solidFill>
                <a:effectLst>
                  <a:outerShdw blurRad="38100" dist="38100" dir="2700000" algn="tl">
                    <a:srgbClr val="000000"/>
                  </a:outerShdw>
                </a:effectLst>
                <a:latin typeface="Arial" charset="0"/>
              </a:rPr>
            </a:br>
            <a:r>
              <a:rPr lang="es-ES_tradnl" sz="3600" i="1" smtClean="0">
                <a:solidFill>
                  <a:srgbClr val="660033"/>
                </a:solidFill>
                <a:effectLst>
                  <a:outerShdw blurRad="38100" dist="38100" dir="2700000" algn="tl">
                    <a:srgbClr val="000000"/>
                  </a:outerShdw>
                </a:effectLst>
                <a:latin typeface="Arial" charset="0"/>
              </a:rPr>
              <a:t>Reverse Proxy Servers</a:t>
            </a:r>
          </a:p>
        </p:txBody>
      </p:sp>
      <p:sp>
        <p:nvSpPr>
          <p:cNvPr id="475139" name="Rectangle 3"/>
          <p:cNvSpPr>
            <a:spLocks noGrp="1" noChangeArrowheads="1"/>
          </p:cNvSpPr>
          <p:nvPr>
            <p:ph type="body" idx="1"/>
          </p:nvPr>
        </p:nvSpPr>
        <p:spPr>
          <a:xfrm>
            <a:off x="381000" y="1600200"/>
            <a:ext cx="8382000" cy="4191000"/>
          </a:xfrm>
          <a:gradFill rotWithShape="0">
            <a:gsLst>
              <a:gs pos="0">
                <a:schemeClr val="hlink"/>
              </a:gs>
              <a:gs pos="100000">
                <a:srgbClr val="66FFFF"/>
              </a:gs>
            </a:gsLst>
            <a:lin ang="2700000" scaled="1"/>
          </a:gradFill>
          <a:ln w="76200" cap="flat">
            <a:solidFill>
              <a:schemeClr val="accent2"/>
            </a:solidFill>
          </a:ln>
        </p:spPr>
        <p:txBody>
          <a:bodyPr/>
          <a:lstStyle/>
          <a:p>
            <a:pPr>
              <a:defRPr/>
            </a:pPr>
            <a:r>
              <a:rPr lang="es-ES_tradnl" b="1" i="1" smtClean="0">
                <a:solidFill>
                  <a:schemeClr val="accent2"/>
                </a:solidFill>
                <a:effectLst>
                  <a:outerShdw blurRad="38100" dist="38100" dir="2700000" algn="tl">
                    <a:srgbClr val="000000"/>
                  </a:outerShdw>
                </a:effectLst>
                <a:latin typeface="Arial" charset="0"/>
              </a:rPr>
              <a:t>Servidores Proxy reversos:</a:t>
            </a:r>
          </a:p>
          <a:p>
            <a:pPr lvl="1">
              <a:buFontTx/>
              <a:buNone/>
              <a:defRPr/>
            </a:pPr>
            <a:r>
              <a:rPr lang="es-ES_tradnl" i="1" smtClean="0">
                <a:solidFill>
                  <a:schemeClr val="tx2"/>
                </a:solidFill>
                <a:latin typeface="Arial" charset="0"/>
              </a:rPr>
              <a:t>Como su nombre lo indica, su funcionamiento es inverso al concepto existente de servidor proxy, pues realiza solicitudes de una red no segura a una que si lo es. (Ver sig:)</a:t>
            </a:r>
          </a:p>
        </p:txBody>
      </p:sp>
      <p:sp>
        <p:nvSpPr>
          <p:cNvPr id="11270" name="AutoShape 4"/>
          <p:cNvSpPr>
            <a:spLocks noChangeArrowheads="1"/>
          </p:cNvSpPr>
          <p:nvPr/>
        </p:nvSpPr>
        <p:spPr bwMode="auto">
          <a:xfrm>
            <a:off x="3492500" y="4292600"/>
            <a:ext cx="2016125" cy="1008063"/>
          </a:xfrm>
          <a:custGeom>
            <a:avLst/>
            <a:gdLst>
              <a:gd name="T0" fmla="*/ 1512094 w 21600"/>
              <a:gd name="T1" fmla="*/ 0 h 21600"/>
              <a:gd name="T2" fmla="*/ 0 w 21600"/>
              <a:gd name="T3" fmla="*/ 504032 h 21600"/>
              <a:gd name="T4" fmla="*/ 1512094 w 21600"/>
              <a:gd name="T5" fmla="*/ 1008063 h 21600"/>
              <a:gd name="T6" fmla="*/ 2016125 w 21600"/>
              <a:gd name="T7" fmla="*/ 504032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accent1"/>
          </a:solidFill>
          <a:ln w="9525">
            <a:solidFill>
              <a:schemeClr val="tx1"/>
            </a:solidFill>
            <a:miter lim="800000"/>
            <a:headEnd/>
            <a:tailEnd/>
          </a:ln>
        </p:spPr>
        <p:txBody>
          <a:bodyPr wrap="none" anchor="ctr"/>
          <a:lstStyle/>
          <a:p>
            <a:endParaRPr lang="es-AR"/>
          </a:p>
        </p:txBody>
      </p:sp>
      <p:sp>
        <p:nvSpPr>
          <p:cNvPr id="11271" name="AutoShape 5"/>
          <p:cNvSpPr>
            <a:spLocks noChangeArrowheads="1"/>
          </p:cNvSpPr>
          <p:nvPr/>
        </p:nvSpPr>
        <p:spPr bwMode="auto">
          <a:xfrm rot="-8557512">
            <a:off x="395288" y="4005263"/>
            <a:ext cx="2303462" cy="1441450"/>
          </a:xfrm>
          <a:prstGeom prst="cloudCallout">
            <a:avLst>
              <a:gd name="adj1" fmla="val -60181"/>
              <a:gd name="adj2" fmla="val 63981"/>
            </a:avLst>
          </a:prstGeom>
          <a:solidFill>
            <a:schemeClr val="accent1"/>
          </a:solidFill>
          <a:ln w="9525">
            <a:solidFill>
              <a:schemeClr val="tx1"/>
            </a:solidFill>
            <a:round/>
            <a:headEnd/>
            <a:tailEnd/>
          </a:ln>
        </p:spPr>
        <p:txBody>
          <a:bodyPr rot="10800000"/>
          <a:lstStyle/>
          <a:p>
            <a:pPr algn="ctr"/>
            <a:r>
              <a:rPr lang="es-AR" sz="2000"/>
              <a:t>Internet</a:t>
            </a:r>
            <a:endParaRPr lang="es-ES" sz="2000"/>
          </a:p>
        </p:txBody>
      </p:sp>
      <p:sp>
        <p:nvSpPr>
          <p:cNvPr id="11272" name="AutoShape 6"/>
          <p:cNvSpPr>
            <a:spLocks noChangeArrowheads="1"/>
          </p:cNvSpPr>
          <p:nvPr/>
        </p:nvSpPr>
        <p:spPr bwMode="auto">
          <a:xfrm>
            <a:off x="6011863" y="4006850"/>
            <a:ext cx="431800" cy="574675"/>
          </a:xfrm>
          <a:prstGeom prst="cube">
            <a:avLst>
              <a:gd name="adj" fmla="val 25000"/>
            </a:avLst>
          </a:prstGeom>
          <a:solidFill>
            <a:schemeClr val="accent1"/>
          </a:solidFill>
          <a:ln w="9525">
            <a:solidFill>
              <a:schemeClr val="tx1"/>
            </a:solidFill>
            <a:miter lim="800000"/>
            <a:headEnd/>
            <a:tailEnd/>
          </a:ln>
        </p:spPr>
        <p:txBody>
          <a:bodyPr wrap="none" anchor="ctr"/>
          <a:lstStyle/>
          <a:p>
            <a:endParaRPr lang="es-AR"/>
          </a:p>
        </p:txBody>
      </p:sp>
      <p:sp>
        <p:nvSpPr>
          <p:cNvPr id="11273" name="AutoShape 7"/>
          <p:cNvSpPr>
            <a:spLocks noChangeArrowheads="1"/>
          </p:cNvSpPr>
          <p:nvPr/>
        </p:nvSpPr>
        <p:spPr bwMode="auto">
          <a:xfrm>
            <a:off x="6516688" y="4149725"/>
            <a:ext cx="431800" cy="574675"/>
          </a:xfrm>
          <a:prstGeom prst="cube">
            <a:avLst>
              <a:gd name="adj" fmla="val 25000"/>
            </a:avLst>
          </a:prstGeom>
          <a:solidFill>
            <a:schemeClr val="accent1"/>
          </a:solidFill>
          <a:ln w="9525">
            <a:solidFill>
              <a:schemeClr val="tx1"/>
            </a:solidFill>
            <a:miter lim="800000"/>
            <a:headEnd/>
            <a:tailEnd/>
          </a:ln>
        </p:spPr>
        <p:txBody>
          <a:bodyPr wrap="none" anchor="ctr"/>
          <a:lstStyle/>
          <a:p>
            <a:endParaRPr lang="es-AR"/>
          </a:p>
        </p:txBody>
      </p:sp>
      <p:sp>
        <p:nvSpPr>
          <p:cNvPr id="11274" name="AutoShape 8"/>
          <p:cNvSpPr>
            <a:spLocks noChangeArrowheads="1"/>
          </p:cNvSpPr>
          <p:nvPr/>
        </p:nvSpPr>
        <p:spPr bwMode="auto">
          <a:xfrm>
            <a:off x="6516688" y="4797425"/>
            <a:ext cx="431800" cy="574675"/>
          </a:xfrm>
          <a:prstGeom prst="cube">
            <a:avLst>
              <a:gd name="adj" fmla="val 25000"/>
            </a:avLst>
          </a:prstGeom>
          <a:solidFill>
            <a:schemeClr val="accent1"/>
          </a:solidFill>
          <a:ln w="9525">
            <a:solidFill>
              <a:schemeClr val="tx1"/>
            </a:solidFill>
            <a:miter lim="800000"/>
            <a:headEnd/>
            <a:tailEnd/>
          </a:ln>
        </p:spPr>
        <p:txBody>
          <a:bodyPr wrap="none" anchor="ctr"/>
          <a:lstStyle/>
          <a:p>
            <a:endParaRPr lang="es-AR"/>
          </a:p>
        </p:txBody>
      </p:sp>
      <p:sp>
        <p:nvSpPr>
          <p:cNvPr id="11275" name="AutoShape 9"/>
          <p:cNvSpPr>
            <a:spLocks noChangeArrowheads="1"/>
          </p:cNvSpPr>
          <p:nvPr/>
        </p:nvSpPr>
        <p:spPr bwMode="auto">
          <a:xfrm>
            <a:off x="6011863" y="5157788"/>
            <a:ext cx="431800" cy="574675"/>
          </a:xfrm>
          <a:prstGeom prst="cube">
            <a:avLst>
              <a:gd name="adj" fmla="val 25000"/>
            </a:avLst>
          </a:prstGeom>
          <a:solidFill>
            <a:schemeClr val="accent1"/>
          </a:solidFill>
          <a:ln w="9525">
            <a:solidFill>
              <a:schemeClr val="tx1"/>
            </a:solidFill>
            <a:miter lim="800000"/>
            <a:headEnd/>
            <a:tailEnd/>
          </a:ln>
        </p:spPr>
        <p:txBody>
          <a:bodyPr wrap="none" anchor="ctr"/>
          <a:lstStyle/>
          <a:p>
            <a:endParaRPr lang="es-AR"/>
          </a:p>
        </p:txBody>
      </p:sp>
      <p:sp>
        <p:nvSpPr>
          <p:cNvPr id="11276" name="Line 10"/>
          <p:cNvSpPr>
            <a:spLocks noChangeShapeType="1"/>
          </p:cNvSpPr>
          <p:nvPr/>
        </p:nvSpPr>
        <p:spPr bwMode="auto">
          <a:xfrm flipV="1">
            <a:off x="5364163" y="4365625"/>
            <a:ext cx="720725" cy="215900"/>
          </a:xfrm>
          <a:prstGeom prst="line">
            <a:avLst/>
          </a:prstGeom>
          <a:noFill/>
          <a:ln w="9525">
            <a:solidFill>
              <a:schemeClr val="tx1"/>
            </a:solidFill>
            <a:round/>
            <a:headEnd/>
            <a:tailEnd type="triangle" w="med" len="med"/>
          </a:ln>
        </p:spPr>
        <p:txBody>
          <a:bodyPr/>
          <a:lstStyle/>
          <a:p>
            <a:endParaRPr lang="es-ES"/>
          </a:p>
        </p:txBody>
      </p:sp>
      <p:sp>
        <p:nvSpPr>
          <p:cNvPr id="11277" name="Line 11"/>
          <p:cNvSpPr>
            <a:spLocks noChangeShapeType="1"/>
          </p:cNvSpPr>
          <p:nvPr/>
        </p:nvSpPr>
        <p:spPr bwMode="auto">
          <a:xfrm flipV="1">
            <a:off x="5580063" y="4652963"/>
            <a:ext cx="1008062" cy="144462"/>
          </a:xfrm>
          <a:prstGeom prst="line">
            <a:avLst/>
          </a:prstGeom>
          <a:noFill/>
          <a:ln w="9525">
            <a:solidFill>
              <a:schemeClr val="tx1"/>
            </a:solidFill>
            <a:round/>
            <a:headEnd/>
            <a:tailEnd type="triangle" w="med" len="med"/>
          </a:ln>
        </p:spPr>
        <p:txBody>
          <a:bodyPr/>
          <a:lstStyle/>
          <a:p>
            <a:endParaRPr lang="es-ES"/>
          </a:p>
        </p:txBody>
      </p:sp>
      <p:sp>
        <p:nvSpPr>
          <p:cNvPr id="11278" name="Line 12"/>
          <p:cNvSpPr>
            <a:spLocks noChangeShapeType="1"/>
          </p:cNvSpPr>
          <p:nvPr/>
        </p:nvSpPr>
        <p:spPr bwMode="auto">
          <a:xfrm>
            <a:off x="5435600" y="4941888"/>
            <a:ext cx="1081088" cy="71437"/>
          </a:xfrm>
          <a:prstGeom prst="line">
            <a:avLst/>
          </a:prstGeom>
          <a:noFill/>
          <a:ln w="9525">
            <a:solidFill>
              <a:schemeClr val="tx1"/>
            </a:solidFill>
            <a:round/>
            <a:headEnd/>
            <a:tailEnd type="triangle" w="med" len="med"/>
          </a:ln>
        </p:spPr>
        <p:txBody>
          <a:bodyPr/>
          <a:lstStyle/>
          <a:p>
            <a:endParaRPr lang="es-ES"/>
          </a:p>
        </p:txBody>
      </p:sp>
      <p:sp>
        <p:nvSpPr>
          <p:cNvPr id="11279" name="Line 13"/>
          <p:cNvSpPr>
            <a:spLocks noChangeShapeType="1"/>
          </p:cNvSpPr>
          <p:nvPr/>
        </p:nvSpPr>
        <p:spPr bwMode="auto">
          <a:xfrm>
            <a:off x="5219700" y="5157788"/>
            <a:ext cx="792163" cy="287337"/>
          </a:xfrm>
          <a:prstGeom prst="line">
            <a:avLst/>
          </a:prstGeom>
          <a:noFill/>
          <a:ln w="9525">
            <a:solidFill>
              <a:schemeClr val="tx1"/>
            </a:solidFill>
            <a:round/>
            <a:headEnd/>
            <a:tailEnd type="triangle" w="med" len="med"/>
          </a:ln>
        </p:spPr>
        <p:txBody>
          <a:bodyPr/>
          <a:lstStyle/>
          <a:p>
            <a:endParaRPr lang="es-E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9BB4BF10-6D32-463D-9B69-7E27575F389C}" type="datetime1">
              <a:rPr lang="es-ES"/>
              <a:pPr>
                <a:defRPr/>
              </a:pPr>
              <a:t>29/05/2017</a:t>
            </a:fld>
            <a:endParaRPr lang="en-US"/>
          </a:p>
        </p:txBody>
      </p:sp>
      <p:sp>
        <p:nvSpPr>
          <p:cNvPr id="6" name="5 Marcador de número de diapositiva"/>
          <p:cNvSpPr>
            <a:spLocks noGrp="1"/>
          </p:cNvSpPr>
          <p:nvPr>
            <p:ph type="sldNum" sz="quarter" idx="12"/>
          </p:nvPr>
        </p:nvSpPr>
        <p:spPr/>
        <p:txBody>
          <a:bodyPr/>
          <a:lstStyle/>
          <a:p>
            <a:pPr>
              <a:defRPr/>
            </a:pPr>
            <a:fld id="{DDE3E2B3-842A-4CED-91A3-B988661998F6}" type="slidenum">
              <a:rPr lang="en-US"/>
              <a:pPr>
                <a:defRPr/>
              </a:pPr>
              <a:t>11</a:t>
            </a:fld>
            <a:endParaRPr lang="en-US"/>
          </a:p>
        </p:txBody>
      </p:sp>
      <p:sp>
        <p:nvSpPr>
          <p:cNvPr id="479234" name="Rectangle 2"/>
          <p:cNvSpPr>
            <a:spLocks noGrp="1" noChangeArrowheads="1"/>
          </p:cNvSpPr>
          <p:nvPr>
            <p:ph type="title"/>
          </p:nvPr>
        </p:nvSpPr>
        <p:spPr>
          <a:xfrm>
            <a:off x="838200" y="304800"/>
            <a:ext cx="7772400" cy="1143000"/>
          </a:xfrm>
          <a:solidFill>
            <a:srgbClr val="FFCC99"/>
          </a:solidFill>
          <a:ln w="76200" cap="flat" algn="ctr">
            <a:solidFill>
              <a:srgbClr val="800000"/>
            </a:solidFill>
          </a:ln>
        </p:spPr>
        <p:txBody>
          <a:bodyPr/>
          <a:lstStyle/>
          <a:p>
            <a:pPr>
              <a:defRPr/>
            </a:pPr>
            <a:r>
              <a:rPr lang="es-ES_tradnl" sz="3600" i="1" smtClean="0">
                <a:solidFill>
                  <a:srgbClr val="660033"/>
                </a:solidFill>
                <a:effectLst>
                  <a:outerShdw blurRad="38100" dist="38100" dir="2700000" algn="tl">
                    <a:srgbClr val="000000"/>
                  </a:outerShdw>
                </a:effectLst>
                <a:latin typeface="Arial" charset="0"/>
              </a:rPr>
              <a:t>WORLD WIDE WEB - WWW </a:t>
            </a:r>
            <a:br>
              <a:rPr lang="es-ES_tradnl" sz="3600" i="1" smtClean="0">
                <a:solidFill>
                  <a:srgbClr val="660033"/>
                </a:solidFill>
                <a:effectLst>
                  <a:outerShdw blurRad="38100" dist="38100" dir="2700000" algn="tl">
                    <a:srgbClr val="000000"/>
                  </a:outerShdw>
                </a:effectLst>
                <a:latin typeface="Arial" charset="0"/>
              </a:rPr>
            </a:br>
            <a:r>
              <a:rPr lang="es-ES_tradnl" sz="3600" i="1" smtClean="0">
                <a:solidFill>
                  <a:srgbClr val="660033"/>
                </a:solidFill>
                <a:effectLst>
                  <a:outerShdw blurRad="38100" dist="38100" dir="2700000" algn="tl">
                    <a:srgbClr val="000000"/>
                  </a:outerShdw>
                </a:effectLst>
                <a:latin typeface="Arial" charset="0"/>
              </a:rPr>
              <a:t>Reverse Proxy Servers (Cont.)</a:t>
            </a:r>
          </a:p>
        </p:txBody>
      </p:sp>
      <p:sp>
        <p:nvSpPr>
          <p:cNvPr id="12293" name="Rectangle 3"/>
          <p:cNvSpPr>
            <a:spLocks noGrp="1" noChangeArrowheads="1"/>
          </p:cNvSpPr>
          <p:nvPr>
            <p:ph type="body" idx="1"/>
          </p:nvPr>
        </p:nvSpPr>
        <p:spPr>
          <a:xfrm>
            <a:off x="381000" y="1484313"/>
            <a:ext cx="8512175" cy="4708525"/>
          </a:xfrm>
          <a:gradFill rotWithShape="0">
            <a:gsLst>
              <a:gs pos="0">
                <a:schemeClr val="hlink"/>
              </a:gs>
              <a:gs pos="100000">
                <a:srgbClr val="66FFFF"/>
              </a:gs>
            </a:gsLst>
            <a:lin ang="2700000" scaled="1"/>
          </a:gradFill>
          <a:ln w="76200" cap="flat">
            <a:solidFill>
              <a:schemeClr val="accent2"/>
            </a:solidFill>
          </a:ln>
        </p:spPr>
        <p:txBody>
          <a:bodyPr/>
          <a:lstStyle/>
          <a:p>
            <a:pPr algn="just"/>
            <a:r>
              <a:rPr lang="es-ES_tradnl" i="1" smtClean="0">
                <a:solidFill>
                  <a:schemeClr val="tx2"/>
                </a:solidFill>
                <a:latin typeface="Arial" charset="0"/>
              </a:rPr>
              <a:t>Basan su performance en un método llamado: “Cache de asignación”, donde se mantiene un Log de “a quien le dieron” la conexión anterior.-</a:t>
            </a:r>
          </a:p>
          <a:p>
            <a:pPr algn="just"/>
            <a:r>
              <a:rPr lang="es-ES_tradnl" i="1" smtClean="0">
                <a:solidFill>
                  <a:schemeClr val="tx2"/>
                </a:solidFill>
                <a:latin typeface="Arial" charset="0"/>
              </a:rPr>
              <a:t>Pueden ser configurados para que mantengan un monitoreo de la cantidad de sesiones que están atendiendo cada uno de sus servidores para ver a cual asignar la próxima petición.</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4F371410-A3C2-41F5-866D-F8D6847F7E5D}" type="datetime1">
              <a:rPr lang="es-ES"/>
              <a:pPr>
                <a:defRPr/>
              </a:pPr>
              <a:t>29/05/2017</a:t>
            </a:fld>
            <a:endParaRPr lang="en-US"/>
          </a:p>
        </p:txBody>
      </p:sp>
      <p:sp>
        <p:nvSpPr>
          <p:cNvPr id="6" name="5 Marcador de número de diapositiva"/>
          <p:cNvSpPr>
            <a:spLocks noGrp="1"/>
          </p:cNvSpPr>
          <p:nvPr>
            <p:ph type="sldNum" sz="quarter" idx="12"/>
          </p:nvPr>
        </p:nvSpPr>
        <p:spPr/>
        <p:txBody>
          <a:bodyPr/>
          <a:lstStyle/>
          <a:p>
            <a:pPr>
              <a:defRPr/>
            </a:pPr>
            <a:fld id="{0F46A026-1B31-4717-AE4A-39FE79527C2D}" type="slidenum">
              <a:rPr lang="en-US"/>
              <a:pPr>
                <a:defRPr/>
              </a:pPr>
              <a:t>12</a:t>
            </a:fld>
            <a:endParaRPr lang="en-US"/>
          </a:p>
        </p:txBody>
      </p:sp>
      <p:sp>
        <p:nvSpPr>
          <p:cNvPr id="481282" name="Rectangle 2"/>
          <p:cNvSpPr>
            <a:spLocks noGrp="1" noChangeArrowheads="1"/>
          </p:cNvSpPr>
          <p:nvPr>
            <p:ph type="title"/>
          </p:nvPr>
        </p:nvSpPr>
        <p:spPr>
          <a:xfrm>
            <a:off x="838200" y="304800"/>
            <a:ext cx="7772400" cy="1143000"/>
          </a:xfrm>
          <a:solidFill>
            <a:srgbClr val="FFCC99"/>
          </a:solidFill>
          <a:ln w="76200" cap="flat" algn="ctr">
            <a:solidFill>
              <a:srgbClr val="800000"/>
            </a:solidFill>
          </a:ln>
        </p:spPr>
        <p:txBody>
          <a:bodyPr/>
          <a:lstStyle/>
          <a:p>
            <a:pPr>
              <a:defRPr/>
            </a:pPr>
            <a:r>
              <a:rPr lang="es-ES_tradnl" sz="3600" i="1" smtClean="0">
                <a:solidFill>
                  <a:srgbClr val="660033"/>
                </a:solidFill>
                <a:effectLst>
                  <a:outerShdw blurRad="38100" dist="38100" dir="2700000" algn="tl">
                    <a:srgbClr val="000000"/>
                  </a:outerShdw>
                </a:effectLst>
                <a:latin typeface="Arial" charset="0"/>
              </a:rPr>
              <a:t>WORLD WIDE WEB - WWW </a:t>
            </a:r>
            <a:br>
              <a:rPr lang="es-ES_tradnl" sz="3600" i="1" smtClean="0">
                <a:solidFill>
                  <a:srgbClr val="660033"/>
                </a:solidFill>
                <a:effectLst>
                  <a:outerShdw blurRad="38100" dist="38100" dir="2700000" algn="tl">
                    <a:srgbClr val="000000"/>
                  </a:outerShdw>
                </a:effectLst>
                <a:latin typeface="Arial" charset="0"/>
              </a:rPr>
            </a:br>
            <a:r>
              <a:rPr lang="es-ES_tradnl" sz="3600" i="1" smtClean="0">
                <a:solidFill>
                  <a:srgbClr val="660033"/>
                </a:solidFill>
                <a:effectLst>
                  <a:outerShdw blurRad="38100" dist="38100" dir="2700000" algn="tl">
                    <a:srgbClr val="000000"/>
                  </a:outerShdw>
                </a:effectLst>
                <a:latin typeface="Arial" charset="0"/>
              </a:rPr>
              <a:t> Balanceo de Carga – Técnicas</a:t>
            </a:r>
          </a:p>
        </p:txBody>
      </p:sp>
      <p:sp>
        <p:nvSpPr>
          <p:cNvPr id="481283" name="Rectangle 3"/>
          <p:cNvSpPr>
            <a:spLocks noGrp="1" noChangeArrowheads="1"/>
          </p:cNvSpPr>
          <p:nvPr>
            <p:ph type="body" idx="1"/>
          </p:nvPr>
        </p:nvSpPr>
        <p:spPr>
          <a:xfrm>
            <a:off x="381000" y="1600200"/>
            <a:ext cx="8382000" cy="5029200"/>
          </a:xfrm>
          <a:gradFill rotWithShape="0">
            <a:gsLst>
              <a:gs pos="0">
                <a:schemeClr val="hlink"/>
              </a:gs>
              <a:gs pos="100000">
                <a:srgbClr val="66FFFF"/>
              </a:gs>
            </a:gsLst>
            <a:lin ang="2700000" scaled="1"/>
          </a:gradFill>
          <a:ln w="76200" cap="flat">
            <a:solidFill>
              <a:schemeClr val="accent2"/>
            </a:solidFill>
          </a:ln>
        </p:spPr>
        <p:txBody>
          <a:bodyPr/>
          <a:lstStyle/>
          <a:p>
            <a:pPr>
              <a:defRPr/>
            </a:pPr>
            <a:r>
              <a:rPr lang="es-ES_tradnl" b="1" i="1" smtClean="0">
                <a:solidFill>
                  <a:schemeClr val="accent2"/>
                </a:solidFill>
                <a:effectLst>
                  <a:outerShdw blurRad="38100" dist="38100" dir="2700000" algn="tl">
                    <a:srgbClr val="000000"/>
                  </a:outerShdw>
                </a:effectLst>
                <a:latin typeface="Arial" charset="0"/>
              </a:rPr>
              <a:t>Ventajas : </a:t>
            </a:r>
          </a:p>
          <a:p>
            <a:pPr lvl="1">
              <a:defRPr/>
            </a:pPr>
            <a:r>
              <a:rPr lang="es-ES_tradnl" i="1" smtClean="0">
                <a:solidFill>
                  <a:schemeClr val="tx2"/>
                </a:solidFill>
                <a:latin typeface="Arial" charset="0"/>
              </a:rPr>
              <a:t>Fácil Implementación </a:t>
            </a:r>
          </a:p>
          <a:p>
            <a:pPr lvl="1">
              <a:defRPr/>
            </a:pPr>
            <a:r>
              <a:rPr lang="es-ES_tradnl" i="1" smtClean="0">
                <a:solidFill>
                  <a:schemeClr val="tx2"/>
                </a:solidFill>
                <a:latin typeface="Arial" charset="0"/>
              </a:rPr>
              <a:t>Configuración Adecuada del DNS</a:t>
            </a:r>
          </a:p>
          <a:p>
            <a:pPr lvl="1">
              <a:defRPr/>
            </a:pPr>
            <a:r>
              <a:rPr lang="es-ES_tradnl" i="1" smtClean="0">
                <a:solidFill>
                  <a:schemeClr val="tx2"/>
                </a:solidFill>
                <a:latin typeface="Arial" charset="0"/>
              </a:rPr>
              <a:t>Persistencia y redundancia en la disponibilidad de los servicios.</a:t>
            </a:r>
          </a:p>
          <a:p>
            <a:pPr lvl="1">
              <a:defRPr/>
            </a:pPr>
            <a:r>
              <a:rPr lang="es-ES_tradnl" i="1" smtClean="0">
                <a:solidFill>
                  <a:schemeClr val="tx2"/>
                </a:solidFill>
                <a:latin typeface="Arial" charset="0"/>
              </a:rPr>
              <a:t>Evita ataques directos de tipo DDoS sobre los servidores web.</a:t>
            </a:r>
          </a:p>
          <a:p>
            <a:pPr lvl="1">
              <a:defRPr/>
            </a:pPr>
            <a:endParaRPr lang="es-ES_tradnl" i="1" smtClean="0">
              <a:solidFill>
                <a:schemeClr val="tx2"/>
              </a:solidFill>
              <a:latin typeface="Arial"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40FF29AA-D120-44E4-9287-6424B1718E9C}" type="datetime1">
              <a:rPr lang="es-ES"/>
              <a:pPr>
                <a:defRPr/>
              </a:pPr>
              <a:t>29/05/2017</a:t>
            </a:fld>
            <a:endParaRPr lang="en-US"/>
          </a:p>
        </p:txBody>
      </p:sp>
      <p:sp>
        <p:nvSpPr>
          <p:cNvPr id="6" name="5 Marcador de número de diapositiva"/>
          <p:cNvSpPr>
            <a:spLocks noGrp="1"/>
          </p:cNvSpPr>
          <p:nvPr>
            <p:ph type="sldNum" sz="quarter" idx="12"/>
          </p:nvPr>
        </p:nvSpPr>
        <p:spPr/>
        <p:txBody>
          <a:bodyPr/>
          <a:lstStyle/>
          <a:p>
            <a:pPr>
              <a:defRPr/>
            </a:pPr>
            <a:fld id="{40286EAB-3D14-4179-9897-1DE76C38245B}" type="slidenum">
              <a:rPr lang="en-US"/>
              <a:pPr>
                <a:defRPr/>
              </a:pPr>
              <a:t>13</a:t>
            </a:fld>
            <a:endParaRPr lang="en-US"/>
          </a:p>
        </p:txBody>
      </p:sp>
      <p:sp>
        <p:nvSpPr>
          <p:cNvPr id="447490" name="Rectangle 2"/>
          <p:cNvSpPr>
            <a:spLocks noGrp="1" noChangeArrowheads="1"/>
          </p:cNvSpPr>
          <p:nvPr>
            <p:ph type="title"/>
          </p:nvPr>
        </p:nvSpPr>
        <p:spPr>
          <a:xfrm>
            <a:off x="838200" y="304800"/>
            <a:ext cx="7772400" cy="1143000"/>
          </a:xfrm>
          <a:solidFill>
            <a:srgbClr val="FFCC99"/>
          </a:solidFill>
          <a:ln w="76200" cap="flat" algn="ctr">
            <a:solidFill>
              <a:srgbClr val="800000"/>
            </a:solidFill>
          </a:ln>
        </p:spPr>
        <p:txBody>
          <a:bodyPr/>
          <a:lstStyle/>
          <a:p>
            <a:pPr>
              <a:defRPr/>
            </a:pPr>
            <a:r>
              <a:rPr lang="es-ES_tradnl" sz="3600" i="1" smtClean="0">
                <a:solidFill>
                  <a:srgbClr val="660033"/>
                </a:solidFill>
                <a:effectLst>
                  <a:outerShdw blurRad="38100" dist="38100" dir="2700000" algn="tl">
                    <a:srgbClr val="000000"/>
                  </a:outerShdw>
                </a:effectLst>
                <a:latin typeface="Arial" charset="0"/>
              </a:rPr>
              <a:t>WORLD WIDE WEB - WWW </a:t>
            </a:r>
            <a:br>
              <a:rPr lang="es-ES_tradnl" sz="3600" i="1" smtClean="0">
                <a:solidFill>
                  <a:srgbClr val="660033"/>
                </a:solidFill>
                <a:effectLst>
                  <a:outerShdw blurRad="38100" dist="38100" dir="2700000" algn="tl">
                    <a:srgbClr val="000000"/>
                  </a:outerShdw>
                </a:effectLst>
                <a:latin typeface="Arial" charset="0"/>
              </a:rPr>
            </a:br>
            <a:r>
              <a:rPr lang="es-ES_tradnl" sz="3600" i="1" smtClean="0">
                <a:solidFill>
                  <a:srgbClr val="660033"/>
                </a:solidFill>
                <a:effectLst>
                  <a:outerShdw blurRad="38100" dist="38100" dir="2700000" algn="tl">
                    <a:srgbClr val="000000"/>
                  </a:outerShdw>
                </a:effectLst>
                <a:latin typeface="Arial" charset="0"/>
              </a:rPr>
              <a:t> Balanceo de Carga – Técnicas</a:t>
            </a:r>
          </a:p>
        </p:txBody>
      </p:sp>
      <p:sp>
        <p:nvSpPr>
          <p:cNvPr id="447491" name="Rectangle 3"/>
          <p:cNvSpPr>
            <a:spLocks noGrp="1" noChangeArrowheads="1"/>
          </p:cNvSpPr>
          <p:nvPr>
            <p:ph type="body" idx="1"/>
          </p:nvPr>
        </p:nvSpPr>
        <p:spPr>
          <a:xfrm>
            <a:off x="381000" y="1600200"/>
            <a:ext cx="8382000" cy="5029200"/>
          </a:xfrm>
          <a:gradFill rotWithShape="0">
            <a:gsLst>
              <a:gs pos="0">
                <a:schemeClr val="hlink"/>
              </a:gs>
              <a:gs pos="100000">
                <a:srgbClr val="66FFFF"/>
              </a:gs>
            </a:gsLst>
            <a:lin ang="2700000" scaled="1"/>
          </a:gradFill>
          <a:ln w="76200" cap="flat">
            <a:solidFill>
              <a:schemeClr val="accent2"/>
            </a:solidFill>
          </a:ln>
        </p:spPr>
        <p:txBody>
          <a:bodyPr/>
          <a:lstStyle/>
          <a:p>
            <a:pPr>
              <a:defRPr/>
            </a:pPr>
            <a:r>
              <a:rPr lang="es-ES_tradnl" b="1" i="1" smtClean="0">
                <a:solidFill>
                  <a:schemeClr val="accent2"/>
                </a:solidFill>
                <a:effectLst>
                  <a:outerShdw blurRad="38100" dist="38100" dir="2700000" algn="tl">
                    <a:srgbClr val="000000"/>
                  </a:outerShdw>
                </a:effectLst>
                <a:latin typeface="Arial" charset="0"/>
              </a:rPr>
              <a:t>Desventajas :</a:t>
            </a:r>
          </a:p>
          <a:p>
            <a:pPr lvl="1">
              <a:defRPr/>
            </a:pPr>
            <a:r>
              <a:rPr lang="es-ES_tradnl" i="1" smtClean="0">
                <a:solidFill>
                  <a:schemeClr val="tx2"/>
                </a:solidFill>
                <a:latin typeface="Arial" charset="0"/>
              </a:rPr>
              <a:t>Se requiere equipamiento extra, o al menos un procesador e interfaz de red asignados de forma exclusiva.</a:t>
            </a:r>
          </a:p>
          <a:p>
            <a:pPr lvl="1">
              <a:defRPr/>
            </a:pPr>
            <a:r>
              <a:rPr lang="es-ES_tradnl" i="1" smtClean="0">
                <a:solidFill>
                  <a:schemeClr val="tx2"/>
                </a:solidFill>
                <a:latin typeface="Arial" charset="0"/>
              </a:rPr>
              <a:t>Puede sufrir ataque DDoS al servicio DNS.</a:t>
            </a:r>
          </a:p>
          <a:p>
            <a:pPr lvl="1">
              <a:defRPr/>
            </a:pPr>
            <a:endParaRPr lang="es-ES_tradnl" i="1" smtClean="0">
              <a:solidFill>
                <a:schemeClr val="tx2"/>
              </a:solidFill>
              <a:latin typeface="Arial"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792D684B-7725-4C56-AAD8-313AD54B0C5B}" type="datetime1">
              <a:rPr lang="es-ES"/>
              <a:pPr>
                <a:defRPr/>
              </a:pPr>
              <a:t>29/05/2017</a:t>
            </a:fld>
            <a:endParaRPr lang="en-US"/>
          </a:p>
        </p:txBody>
      </p:sp>
      <p:sp>
        <p:nvSpPr>
          <p:cNvPr id="6" name="5 Marcador de número de diapositiva"/>
          <p:cNvSpPr>
            <a:spLocks noGrp="1"/>
          </p:cNvSpPr>
          <p:nvPr>
            <p:ph type="sldNum" sz="quarter" idx="12"/>
          </p:nvPr>
        </p:nvSpPr>
        <p:spPr/>
        <p:txBody>
          <a:bodyPr/>
          <a:lstStyle/>
          <a:p>
            <a:pPr>
              <a:defRPr/>
            </a:pPr>
            <a:fld id="{ED6208CB-7B00-46B0-A6B1-90E8CA74EBE4}" type="slidenum">
              <a:rPr lang="en-US"/>
              <a:pPr>
                <a:defRPr/>
              </a:pPr>
              <a:t>14</a:t>
            </a:fld>
            <a:endParaRPr lang="en-US"/>
          </a:p>
        </p:txBody>
      </p:sp>
      <p:sp>
        <p:nvSpPr>
          <p:cNvPr id="449538" name="Rectangle 2"/>
          <p:cNvSpPr>
            <a:spLocks noGrp="1" noChangeArrowheads="1"/>
          </p:cNvSpPr>
          <p:nvPr>
            <p:ph type="title"/>
          </p:nvPr>
        </p:nvSpPr>
        <p:spPr>
          <a:xfrm>
            <a:off x="838200" y="304800"/>
            <a:ext cx="7772400" cy="1143000"/>
          </a:xfrm>
          <a:solidFill>
            <a:srgbClr val="FFCC99"/>
          </a:solidFill>
          <a:ln w="76200" cap="flat" algn="ctr">
            <a:solidFill>
              <a:srgbClr val="800000"/>
            </a:solidFill>
          </a:ln>
        </p:spPr>
        <p:txBody>
          <a:bodyPr/>
          <a:lstStyle/>
          <a:p>
            <a:pPr>
              <a:defRPr/>
            </a:pPr>
            <a:r>
              <a:rPr lang="es-ES_tradnl" sz="3600" i="1" smtClean="0">
                <a:solidFill>
                  <a:srgbClr val="660033"/>
                </a:solidFill>
                <a:effectLst>
                  <a:outerShdw blurRad="38100" dist="38100" dir="2700000" algn="tl">
                    <a:srgbClr val="000000"/>
                  </a:outerShdw>
                </a:effectLst>
                <a:latin typeface="Arial" charset="0"/>
              </a:rPr>
              <a:t>WORLD WIDE WEB - WWW </a:t>
            </a:r>
            <a:br>
              <a:rPr lang="es-ES_tradnl" sz="3600" i="1" smtClean="0">
                <a:solidFill>
                  <a:srgbClr val="660033"/>
                </a:solidFill>
                <a:effectLst>
                  <a:outerShdw blurRad="38100" dist="38100" dir="2700000" algn="tl">
                    <a:srgbClr val="000000"/>
                  </a:outerShdw>
                </a:effectLst>
                <a:latin typeface="Arial" charset="0"/>
              </a:rPr>
            </a:br>
            <a:r>
              <a:rPr lang="es-ES_tradnl" sz="3600" i="1" smtClean="0">
                <a:solidFill>
                  <a:srgbClr val="660033"/>
                </a:solidFill>
                <a:effectLst>
                  <a:outerShdw blurRad="38100" dist="38100" dir="2700000" algn="tl">
                    <a:srgbClr val="000000"/>
                  </a:outerShdw>
                </a:effectLst>
                <a:latin typeface="Arial" charset="0"/>
              </a:rPr>
              <a:t>Balanceo de Carga – Técnicas</a:t>
            </a:r>
          </a:p>
        </p:txBody>
      </p:sp>
      <p:sp>
        <p:nvSpPr>
          <p:cNvPr id="449539" name="Rectangle 3"/>
          <p:cNvSpPr>
            <a:spLocks noGrp="1" noChangeArrowheads="1"/>
          </p:cNvSpPr>
          <p:nvPr>
            <p:ph type="body" idx="1"/>
          </p:nvPr>
        </p:nvSpPr>
        <p:spPr>
          <a:xfrm>
            <a:off x="381000" y="1600200"/>
            <a:ext cx="8512175" cy="5029200"/>
          </a:xfrm>
          <a:gradFill rotWithShape="0">
            <a:gsLst>
              <a:gs pos="0">
                <a:schemeClr val="hlink"/>
              </a:gs>
              <a:gs pos="100000">
                <a:srgbClr val="66FFFF"/>
              </a:gs>
            </a:gsLst>
            <a:lin ang="2700000" scaled="1"/>
          </a:gradFill>
          <a:ln w="76200">
            <a:solidFill>
              <a:schemeClr val="accent2"/>
            </a:solidFill>
          </a:ln>
        </p:spPr>
        <p:txBody>
          <a:bodyPr/>
          <a:lstStyle/>
          <a:p>
            <a:pPr>
              <a:lnSpc>
                <a:spcPct val="90000"/>
              </a:lnSpc>
              <a:defRPr/>
            </a:pPr>
            <a:r>
              <a:rPr lang="es-ES_tradnl" b="1" i="1" smtClean="0">
                <a:solidFill>
                  <a:schemeClr val="accent2"/>
                </a:solidFill>
                <a:effectLst>
                  <a:outerShdw blurRad="38100" dist="38100" dir="2700000" algn="tl">
                    <a:srgbClr val="000000"/>
                  </a:outerShdw>
                </a:effectLst>
                <a:latin typeface="Arial" charset="0"/>
              </a:rPr>
              <a:t>Balanceo en Peticiones : </a:t>
            </a:r>
          </a:p>
          <a:p>
            <a:pPr lvl="1" algn="just">
              <a:lnSpc>
                <a:spcPct val="90000"/>
              </a:lnSpc>
              <a:defRPr/>
            </a:pPr>
            <a:r>
              <a:rPr lang="es-ES_tradnl" i="1" smtClean="0">
                <a:solidFill>
                  <a:schemeClr val="tx2"/>
                </a:solidFill>
                <a:latin typeface="Arial" charset="0"/>
              </a:rPr>
              <a:t>Sistema con grado de análisis que resuelve la petición de usuario y asigna el servidor que lo atenderá.</a:t>
            </a:r>
          </a:p>
          <a:p>
            <a:pPr lvl="1" algn="just">
              <a:lnSpc>
                <a:spcPct val="90000"/>
              </a:lnSpc>
              <a:defRPr/>
            </a:pPr>
            <a:r>
              <a:rPr lang="es-ES_tradnl" i="1" smtClean="0">
                <a:solidFill>
                  <a:schemeClr val="tx2"/>
                </a:solidFill>
                <a:latin typeface="Arial" charset="0"/>
              </a:rPr>
              <a:t>El Usuario no posee información acerca de cual será el servidor que finalmente resolverá su petición.</a:t>
            </a:r>
          </a:p>
          <a:p>
            <a:pPr lvl="1" algn="just">
              <a:lnSpc>
                <a:spcPct val="90000"/>
              </a:lnSpc>
              <a:defRPr/>
            </a:pPr>
            <a:r>
              <a:rPr lang="es-ES_tradnl" i="1" smtClean="0">
                <a:solidFill>
                  <a:schemeClr val="tx2"/>
                </a:solidFill>
                <a:latin typeface="Arial" charset="0"/>
              </a:rPr>
              <a:t>Aumenta la Disponibilidad.</a:t>
            </a:r>
          </a:p>
          <a:p>
            <a:pPr lvl="1" algn="just">
              <a:lnSpc>
                <a:spcPct val="90000"/>
              </a:lnSpc>
              <a:defRPr/>
            </a:pPr>
            <a:r>
              <a:rPr lang="es-ES_tradnl" i="1" smtClean="0">
                <a:solidFill>
                  <a:schemeClr val="tx2"/>
                </a:solidFill>
                <a:latin typeface="Arial" charset="0"/>
              </a:rPr>
              <a:t>Costo Computacional :Paquetes de datos, Administración de Tablas, ETC.</a:t>
            </a:r>
          </a:p>
          <a:p>
            <a:pPr lvl="1" algn="just">
              <a:lnSpc>
                <a:spcPct val="90000"/>
              </a:lnSpc>
              <a:defRPr/>
            </a:pPr>
            <a:r>
              <a:rPr lang="es-ES_tradnl" i="1" smtClean="0">
                <a:solidFill>
                  <a:schemeClr val="tx2"/>
                </a:solidFill>
                <a:latin typeface="Arial" charset="0"/>
              </a:rPr>
              <a:t>Soluciones a nivel de Hardware / Software</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F3462B43-2EBA-42E1-819D-179A1B58CE58}" type="datetime1">
              <a:rPr lang="es-ES"/>
              <a:pPr>
                <a:defRPr/>
              </a:pPr>
              <a:t>29/05/2017</a:t>
            </a:fld>
            <a:endParaRPr lang="en-US"/>
          </a:p>
        </p:txBody>
      </p:sp>
      <p:sp>
        <p:nvSpPr>
          <p:cNvPr id="6" name="5 Marcador de número de diapositiva"/>
          <p:cNvSpPr>
            <a:spLocks noGrp="1"/>
          </p:cNvSpPr>
          <p:nvPr>
            <p:ph type="sldNum" sz="quarter" idx="12"/>
          </p:nvPr>
        </p:nvSpPr>
        <p:spPr/>
        <p:txBody>
          <a:bodyPr/>
          <a:lstStyle/>
          <a:p>
            <a:pPr>
              <a:defRPr/>
            </a:pPr>
            <a:fld id="{04ECEC0B-487C-4D69-A26B-BD2473301B6D}" type="slidenum">
              <a:rPr lang="en-US"/>
              <a:pPr>
                <a:defRPr/>
              </a:pPr>
              <a:t>15</a:t>
            </a:fld>
            <a:endParaRPr lang="en-US"/>
          </a:p>
        </p:txBody>
      </p:sp>
      <p:sp>
        <p:nvSpPr>
          <p:cNvPr id="451586" name="Rectangle 2"/>
          <p:cNvSpPr>
            <a:spLocks noGrp="1" noChangeArrowheads="1"/>
          </p:cNvSpPr>
          <p:nvPr>
            <p:ph type="title"/>
          </p:nvPr>
        </p:nvSpPr>
        <p:spPr>
          <a:xfrm>
            <a:off x="838200" y="304800"/>
            <a:ext cx="7772400" cy="1143000"/>
          </a:xfrm>
          <a:solidFill>
            <a:srgbClr val="FFCC99"/>
          </a:solidFill>
          <a:ln w="76200" cap="flat" algn="ctr">
            <a:solidFill>
              <a:srgbClr val="800000"/>
            </a:solidFill>
          </a:ln>
        </p:spPr>
        <p:txBody>
          <a:bodyPr/>
          <a:lstStyle/>
          <a:p>
            <a:pPr>
              <a:defRPr/>
            </a:pPr>
            <a:r>
              <a:rPr lang="es-ES_tradnl" sz="3600" i="1" smtClean="0">
                <a:solidFill>
                  <a:srgbClr val="660033"/>
                </a:solidFill>
                <a:effectLst>
                  <a:outerShdw blurRad="38100" dist="38100" dir="2700000" algn="tl">
                    <a:srgbClr val="000000"/>
                  </a:outerShdw>
                </a:effectLst>
                <a:latin typeface="Arial" charset="0"/>
              </a:rPr>
              <a:t>WORLD WIDE WEB - WWW </a:t>
            </a:r>
            <a:br>
              <a:rPr lang="es-ES_tradnl" sz="3600" i="1" smtClean="0">
                <a:solidFill>
                  <a:srgbClr val="660033"/>
                </a:solidFill>
                <a:effectLst>
                  <a:outerShdw blurRad="38100" dist="38100" dir="2700000" algn="tl">
                    <a:srgbClr val="000000"/>
                  </a:outerShdw>
                </a:effectLst>
                <a:latin typeface="Arial" charset="0"/>
              </a:rPr>
            </a:br>
            <a:r>
              <a:rPr lang="es-ES_tradnl" sz="3600" i="1" smtClean="0">
                <a:solidFill>
                  <a:srgbClr val="660033"/>
                </a:solidFill>
                <a:effectLst>
                  <a:outerShdw blurRad="38100" dist="38100" dir="2700000" algn="tl">
                    <a:srgbClr val="000000"/>
                  </a:outerShdw>
                </a:effectLst>
                <a:latin typeface="Arial" charset="0"/>
              </a:rPr>
              <a:t>Balanceo en Peticiones – Hardware</a:t>
            </a:r>
          </a:p>
        </p:txBody>
      </p:sp>
      <p:sp>
        <p:nvSpPr>
          <p:cNvPr id="451587" name="Rectangle 3"/>
          <p:cNvSpPr>
            <a:spLocks noGrp="1" noChangeArrowheads="1"/>
          </p:cNvSpPr>
          <p:nvPr>
            <p:ph type="body" idx="1"/>
          </p:nvPr>
        </p:nvSpPr>
        <p:spPr>
          <a:xfrm>
            <a:off x="381000" y="1600200"/>
            <a:ext cx="8512175" cy="4637088"/>
          </a:xfrm>
          <a:gradFill rotWithShape="0">
            <a:gsLst>
              <a:gs pos="0">
                <a:schemeClr val="hlink"/>
              </a:gs>
              <a:gs pos="100000">
                <a:srgbClr val="66FFFF"/>
              </a:gs>
            </a:gsLst>
            <a:lin ang="2700000" scaled="1"/>
          </a:gradFill>
          <a:ln w="76200">
            <a:solidFill>
              <a:schemeClr val="accent2"/>
            </a:solidFill>
          </a:ln>
        </p:spPr>
        <p:txBody>
          <a:bodyPr/>
          <a:lstStyle/>
          <a:p>
            <a:pPr>
              <a:defRPr/>
            </a:pPr>
            <a:r>
              <a:rPr lang="es-ES_tradnl" b="1" i="1" smtClean="0">
                <a:solidFill>
                  <a:schemeClr val="accent2"/>
                </a:solidFill>
                <a:effectLst>
                  <a:outerShdw blurRad="38100" dist="38100" dir="2700000" algn="tl">
                    <a:srgbClr val="000000"/>
                  </a:outerShdw>
                </a:effectLst>
                <a:latin typeface="Arial" charset="0"/>
              </a:rPr>
              <a:t>Switch por contenido : </a:t>
            </a:r>
          </a:p>
          <a:p>
            <a:pPr lvl="1" algn="just">
              <a:defRPr/>
            </a:pPr>
            <a:r>
              <a:rPr lang="es-ES_tradnl" i="1" smtClean="0">
                <a:solidFill>
                  <a:schemeClr val="tx2"/>
                </a:solidFill>
                <a:latin typeface="Arial" charset="0"/>
              </a:rPr>
              <a:t>Análisis de contenido de paquetes</a:t>
            </a:r>
          </a:p>
          <a:p>
            <a:pPr lvl="1" algn="just">
              <a:defRPr/>
            </a:pPr>
            <a:r>
              <a:rPr lang="es-ES_tradnl" i="1" smtClean="0">
                <a:solidFill>
                  <a:schemeClr val="tx2"/>
                </a:solidFill>
                <a:latin typeface="Arial" charset="0"/>
              </a:rPr>
              <a:t>Redireccionan pedidos dentro del ambiente LAN</a:t>
            </a:r>
          </a:p>
          <a:p>
            <a:pPr lvl="1" algn="just">
              <a:defRPr/>
            </a:pPr>
            <a:r>
              <a:rPr lang="es-ES_tradnl" i="1" smtClean="0">
                <a:solidFill>
                  <a:schemeClr val="tx2"/>
                </a:solidFill>
                <a:latin typeface="Arial" charset="0"/>
              </a:rPr>
              <a:t>Utilizan Capas Altas del Protocolo TCP/IP </a:t>
            </a:r>
          </a:p>
          <a:p>
            <a:pPr lvl="2" algn="just">
              <a:buFontTx/>
              <a:buNone/>
              <a:defRPr/>
            </a:pPr>
            <a:r>
              <a:rPr lang="es-ES_tradnl" b="1" i="1" smtClean="0">
                <a:solidFill>
                  <a:schemeClr val="tx2"/>
                </a:solidFill>
                <a:latin typeface="Verdana" pitchFamily="34" charset="0"/>
              </a:rPr>
              <a:t>(4 a 7)</a:t>
            </a:r>
          </a:p>
          <a:p>
            <a:pPr lvl="1" algn="just">
              <a:defRPr/>
            </a:pPr>
            <a:r>
              <a:rPr lang="es-ES_tradnl" i="1" smtClean="0">
                <a:solidFill>
                  <a:schemeClr val="tx2"/>
                </a:solidFill>
                <a:latin typeface="Arial" charset="0"/>
              </a:rPr>
              <a:t>“Conmutación Basada en Contenidos” – Poseen “Reglas de Filtrado básicas” pudiéndose definir otras manualmente.</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001E51DA-F8B3-48A1-9411-1CA3C9118092}" type="datetime1">
              <a:rPr lang="es-ES"/>
              <a:pPr>
                <a:defRPr/>
              </a:pPr>
              <a:t>29/05/2017</a:t>
            </a:fld>
            <a:endParaRPr lang="en-US"/>
          </a:p>
        </p:txBody>
      </p:sp>
      <p:sp>
        <p:nvSpPr>
          <p:cNvPr id="6" name="5 Marcador de número de diapositiva"/>
          <p:cNvSpPr>
            <a:spLocks noGrp="1"/>
          </p:cNvSpPr>
          <p:nvPr>
            <p:ph type="sldNum" sz="quarter" idx="12"/>
          </p:nvPr>
        </p:nvSpPr>
        <p:spPr/>
        <p:txBody>
          <a:bodyPr/>
          <a:lstStyle/>
          <a:p>
            <a:pPr>
              <a:defRPr/>
            </a:pPr>
            <a:fld id="{9247ABC8-0A40-43E9-8090-1894E74C5632}" type="slidenum">
              <a:rPr lang="en-US"/>
              <a:pPr>
                <a:defRPr/>
              </a:pPr>
              <a:t>16</a:t>
            </a:fld>
            <a:endParaRPr lang="en-US"/>
          </a:p>
        </p:txBody>
      </p:sp>
      <p:sp>
        <p:nvSpPr>
          <p:cNvPr id="453634" name="Rectangle 2"/>
          <p:cNvSpPr>
            <a:spLocks noGrp="1" noChangeArrowheads="1"/>
          </p:cNvSpPr>
          <p:nvPr>
            <p:ph type="title"/>
          </p:nvPr>
        </p:nvSpPr>
        <p:spPr>
          <a:xfrm>
            <a:off x="838200" y="304800"/>
            <a:ext cx="7772400" cy="1143000"/>
          </a:xfrm>
          <a:solidFill>
            <a:srgbClr val="FFCC99"/>
          </a:solidFill>
          <a:ln w="76200" cap="flat" algn="ctr">
            <a:solidFill>
              <a:srgbClr val="800000"/>
            </a:solidFill>
          </a:ln>
        </p:spPr>
        <p:txBody>
          <a:bodyPr/>
          <a:lstStyle/>
          <a:p>
            <a:pPr>
              <a:defRPr/>
            </a:pPr>
            <a:r>
              <a:rPr lang="es-ES_tradnl" sz="3600" i="1" smtClean="0">
                <a:solidFill>
                  <a:srgbClr val="660033"/>
                </a:solidFill>
                <a:effectLst>
                  <a:outerShdw blurRad="38100" dist="38100" dir="2700000" algn="tl">
                    <a:srgbClr val="000000"/>
                  </a:outerShdw>
                </a:effectLst>
                <a:latin typeface="Arial" charset="0"/>
              </a:rPr>
              <a:t>WORLD WIDE WEB - WWW </a:t>
            </a:r>
            <a:br>
              <a:rPr lang="es-ES_tradnl" sz="3600" i="1" smtClean="0">
                <a:solidFill>
                  <a:srgbClr val="660033"/>
                </a:solidFill>
                <a:effectLst>
                  <a:outerShdw blurRad="38100" dist="38100" dir="2700000" algn="tl">
                    <a:srgbClr val="000000"/>
                  </a:outerShdw>
                </a:effectLst>
                <a:latin typeface="Arial" charset="0"/>
              </a:rPr>
            </a:br>
            <a:r>
              <a:rPr lang="es-ES_tradnl" sz="3600" i="1" smtClean="0">
                <a:solidFill>
                  <a:srgbClr val="660033"/>
                </a:solidFill>
                <a:effectLst>
                  <a:outerShdw blurRad="38100" dist="38100" dir="2700000" algn="tl">
                    <a:srgbClr val="000000"/>
                  </a:outerShdw>
                </a:effectLst>
                <a:latin typeface="Arial" charset="0"/>
              </a:rPr>
              <a:t>Balanceo en Peticiones – Hardware</a:t>
            </a:r>
          </a:p>
        </p:txBody>
      </p:sp>
      <p:sp>
        <p:nvSpPr>
          <p:cNvPr id="453635" name="Rectangle 3"/>
          <p:cNvSpPr>
            <a:spLocks noGrp="1" noChangeArrowheads="1"/>
          </p:cNvSpPr>
          <p:nvPr>
            <p:ph type="body" idx="1"/>
          </p:nvPr>
        </p:nvSpPr>
        <p:spPr>
          <a:xfrm>
            <a:off x="381000" y="1600200"/>
            <a:ext cx="8382000" cy="5029200"/>
          </a:xfrm>
          <a:gradFill rotWithShape="0">
            <a:gsLst>
              <a:gs pos="0">
                <a:schemeClr val="hlink"/>
              </a:gs>
              <a:gs pos="100000">
                <a:srgbClr val="66FFFF"/>
              </a:gs>
            </a:gsLst>
            <a:lin ang="2700000" scaled="1"/>
          </a:gradFill>
          <a:ln w="76200">
            <a:solidFill>
              <a:schemeClr val="accent2"/>
            </a:solidFill>
          </a:ln>
        </p:spPr>
        <p:txBody>
          <a:bodyPr/>
          <a:lstStyle/>
          <a:p>
            <a:pPr>
              <a:defRPr/>
            </a:pPr>
            <a:r>
              <a:rPr lang="es-ES_tradnl" b="1" i="1" smtClean="0">
                <a:solidFill>
                  <a:schemeClr val="accent2"/>
                </a:solidFill>
                <a:effectLst>
                  <a:outerShdw blurRad="38100" dist="38100" dir="2700000" algn="tl">
                    <a:srgbClr val="000000"/>
                  </a:outerShdw>
                </a:effectLst>
                <a:latin typeface="Arial" charset="0"/>
              </a:rPr>
              <a:t>Switch por contenido : </a:t>
            </a:r>
          </a:p>
          <a:p>
            <a:pPr lvl="1" algn="just">
              <a:defRPr/>
            </a:pPr>
            <a:r>
              <a:rPr lang="es-ES_tradnl" i="1" smtClean="0">
                <a:solidFill>
                  <a:schemeClr val="tx2"/>
                </a:solidFill>
                <a:latin typeface="Arial" charset="0"/>
              </a:rPr>
              <a:t>Asumen la función de Directores Locales y se configuran en par (Primario –Secundario) para prever caídas o contingencias.</a:t>
            </a:r>
          </a:p>
          <a:p>
            <a:pPr lvl="1" algn="just">
              <a:defRPr/>
            </a:pPr>
            <a:r>
              <a:rPr lang="es-ES_tradnl" i="1" smtClean="0">
                <a:solidFill>
                  <a:schemeClr val="tx2"/>
                </a:solidFill>
                <a:latin typeface="Arial" charset="0"/>
              </a:rPr>
              <a:t> Se puede controlar ancho de banda usado por cliente (estadísticas de tiempos).</a:t>
            </a:r>
          </a:p>
          <a:p>
            <a:pPr lvl="1" algn="just">
              <a:defRPr/>
            </a:pPr>
            <a:r>
              <a:rPr lang="es-ES_tradnl" i="1" smtClean="0">
                <a:solidFill>
                  <a:schemeClr val="tx2"/>
                </a:solidFill>
                <a:latin typeface="Arial" charset="0"/>
              </a:rPr>
              <a:t>Redefinir Sub-Granjas de acuerdo a la aplicación.</a:t>
            </a:r>
          </a:p>
          <a:p>
            <a:pPr lvl="1" algn="just">
              <a:defRPr/>
            </a:pPr>
            <a:r>
              <a:rPr lang="es-ES_tradnl" i="1" smtClean="0">
                <a:solidFill>
                  <a:schemeClr val="tx2"/>
                </a:solidFill>
                <a:latin typeface="Arial" charset="0"/>
              </a:rPr>
              <a:t>Analisis sobre puertos TCP, URLs, HTTP Cabecera y Cookies, SSL Sessión ID, etc.</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5D45BD33-6EC0-4D2D-B8F8-45BCAFEFB7A0}" type="datetime1">
              <a:rPr lang="es-ES"/>
              <a:pPr>
                <a:defRPr/>
              </a:pPr>
              <a:t>29/05/2017</a:t>
            </a:fld>
            <a:endParaRPr lang="en-US"/>
          </a:p>
        </p:txBody>
      </p:sp>
      <p:sp>
        <p:nvSpPr>
          <p:cNvPr id="6" name="5 Marcador de número de diapositiva"/>
          <p:cNvSpPr>
            <a:spLocks noGrp="1"/>
          </p:cNvSpPr>
          <p:nvPr>
            <p:ph type="sldNum" sz="quarter" idx="12"/>
          </p:nvPr>
        </p:nvSpPr>
        <p:spPr/>
        <p:txBody>
          <a:bodyPr/>
          <a:lstStyle/>
          <a:p>
            <a:pPr>
              <a:defRPr/>
            </a:pPr>
            <a:fld id="{F92DDA29-5C82-40DA-9FA1-67DC9B06D70D}" type="slidenum">
              <a:rPr lang="en-US"/>
              <a:pPr>
                <a:defRPr/>
              </a:pPr>
              <a:t>17</a:t>
            </a:fld>
            <a:endParaRPr lang="en-US"/>
          </a:p>
        </p:txBody>
      </p:sp>
      <p:sp>
        <p:nvSpPr>
          <p:cNvPr id="455682" name="Rectangle 2"/>
          <p:cNvSpPr>
            <a:spLocks noGrp="1" noChangeArrowheads="1"/>
          </p:cNvSpPr>
          <p:nvPr>
            <p:ph type="title"/>
          </p:nvPr>
        </p:nvSpPr>
        <p:spPr>
          <a:xfrm>
            <a:off x="468313" y="304800"/>
            <a:ext cx="8280400" cy="1143000"/>
          </a:xfrm>
          <a:solidFill>
            <a:srgbClr val="FFCC99"/>
          </a:solidFill>
          <a:ln w="76200" cap="flat" algn="ctr">
            <a:solidFill>
              <a:srgbClr val="800000"/>
            </a:solidFill>
          </a:ln>
        </p:spPr>
        <p:txBody>
          <a:bodyPr/>
          <a:lstStyle/>
          <a:p>
            <a:pPr>
              <a:defRPr/>
            </a:pPr>
            <a:r>
              <a:rPr lang="es-ES_tradnl" sz="3600" i="1" smtClean="0">
                <a:solidFill>
                  <a:srgbClr val="660033"/>
                </a:solidFill>
                <a:effectLst>
                  <a:outerShdw blurRad="38100" dist="38100" dir="2700000" algn="tl">
                    <a:srgbClr val="000000"/>
                  </a:outerShdw>
                </a:effectLst>
                <a:latin typeface="Arial" charset="0"/>
              </a:rPr>
              <a:t>WORLD WIDE WEB - WWW </a:t>
            </a:r>
            <a:br>
              <a:rPr lang="es-ES_tradnl" sz="3600" i="1" smtClean="0">
                <a:solidFill>
                  <a:srgbClr val="660033"/>
                </a:solidFill>
                <a:effectLst>
                  <a:outerShdw blurRad="38100" dist="38100" dir="2700000" algn="tl">
                    <a:srgbClr val="000000"/>
                  </a:outerShdw>
                </a:effectLst>
                <a:latin typeface="Arial" charset="0"/>
              </a:rPr>
            </a:br>
            <a:r>
              <a:rPr lang="es-ES_tradnl" sz="3600" i="1" smtClean="0">
                <a:solidFill>
                  <a:srgbClr val="660033"/>
                </a:solidFill>
                <a:effectLst>
                  <a:outerShdw blurRad="38100" dist="38100" dir="2700000" algn="tl">
                    <a:srgbClr val="000000"/>
                  </a:outerShdw>
                </a:effectLst>
                <a:latin typeface="Arial" charset="0"/>
              </a:rPr>
              <a:t>Balanceo en Peticiones – Software</a:t>
            </a:r>
          </a:p>
        </p:txBody>
      </p:sp>
      <p:sp>
        <p:nvSpPr>
          <p:cNvPr id="455683" name="Rectangle 3"/>
          <p:cNvSpPr>
            <a:spLocks noGrp="1" noChangeArrowheads="1"/>
          </p:cNvSpPr>
          <p:nvPr>
            <p:ph type="body" idx="1"/>
          </p:nvPr>
        </p:nvSpPr>
        <p:spPr>
          <a:xfrm>
            <a:off x="381000" y="1600200"/>
            <a:ext cx="8382000" cy="4648200"/>
          </a:xfrm>
          <a:gradFill rotWithShape="0">
            <a:gsLst>
              <a:gs pos="0">
                <a:schemeClr val="hlink"/>
              </a:gs>
              <a:gs pos="100000">
                <a:srgbClr val="66FFFF"/>
              </a:gs>
            </a:gsLst>
            <a:lin ang="2700000" scaled="1"/>
          </a:gradFill>
          <a:ln w="76200">
            <a:solidFill>
              <a:schemeClr val="accent2"/>
            </a:solidFill>
          </a:ln>
        </p:spPr>
        <p:txBody>
          <a:bodyPr/>
          <a:lstStyle/>
          <a:p>
            <a:pPr>
              <a:lnSpc>
                <a:spcPct val="90000"/>
              </a:lnSpc>
              <a:defRPr/>
            </a:pPr>
            <a:r>
              <a:rPr lang="es-ES_tradnl" b="1" i="1" smtClean="0">
                <a:solidFill>
                  <a:schemeClr val="accent2"/>
                </a:solidFill>
                <a:effectLst>
                  <a:outerShdw blurRad="38100" dist="38100" dir="2700000" algn="tl">
                    <a:srgbClr val="000000"/>
                  </a:outerShdw>
                </a:effectLst>
                <a:latin typeface="Arial" charset="0"/>
              </a:rPr>
              <a:t> Aplicación Bajo S.O. : </a:t>
            </a:r>
          </a:p>
          <a:p>
            <a:pPr lvl="1" algn="just">
              <a:lnSpc>
                <a:spcPct val="90000"/>
              </a:lnSpc>
              <a:defRPr/>
            </a:pPr>
            <a:r>
              <a:rPr lang="es-ES_tradnl" i="1" smtClean="0">
                <a:solidFill>
                  <a:schemeClr val="tx2"/>
                </a:solidFill>
                <a:latin typeface="Arial" charset="0"/>
              </a:rPr>
              <a:t>Software embebido.</a:t>
            </a:r>
          </a:p>
          <a:p>
            <a:pPr lvl="1" algn="just">
              <a:lnSpc>
                <a:spcPct val="90000"/>
              </a:lnSpc>
              <a:defRPr/>
            </a:pPr>
            <a:r>
              <a:rPr lang="es-ES_tradnl" i="1" smtClean="0">
                <a:solidFill>
                  <a:schemeClr val="tx2"/>
                </a:solidFill>
                <a:latin typeface="Arial" charset="0"/>
              </a:rPr>
              <a:t>Nodos en Clustering (una subred).</a:t>
            </a:r>
          </a:p>
          <a:p>
            <a:pPr lvl="1" algn="just">
              <a:lnSpc>
                <a:spcPct val="90000"/>
              </a:lnSpc>
              <a:defRPr/>
            </a:pPr>
            <a:r>
              <a:rPr lang="es-ES_tradnl" i="1" smtClean="0">
                <a:solidFill>
                  <a:schemeClr val="tx2"/>
                </a:solidFill>
                <a:latin typeface="Arial" charset="0"/>
              </a:rPr>
              <a:t>Filtro Instalado en el servidor de WEB.</a:t>
            </a:r>
          </a:p>
          <a:p>
            <a:pPr lvl="1" algn="just">
              <a:lnSpc>
                <a:spcPct val="90000"/>
              </a:lnSpc>
              <a:defRPr/>
            </a:pPr>
            <a:r>
              <a:rPr lang="es-ES_tradnl" i="1" smtClean="0">
                <a:solidFill>
                  <a:schemeClr val="tx2"/>
                </a:solidFill>
                <a:latin typeface="Arial" charset="0"/>
              </a:rPr>
              <a:t> Cuando el cluster es muy numeroso (Subgranja) se lo combina con un  DNS Local aplicando RR-DNS.</a:t>
            </a:r>
          </a:p>
          <a:p>
            <a:pPr lvl="1" algn="just">
              <a:lnSpc>
                <a:spcPct val="90000"/>
              </a:lnSpc>
              <a:defRPr/>
            </a:pPr>
            <a:r>
              <a:rPr lang="es-ES_tradnl" i="1" smtClean="0">
                <a:solidFill>
                  <a:schemeClr val="tx2"/>
                </a:solidFill>
                <a:latin typeface="Arial" charset="0"/>
              </a:rPr>
              <a:t>Se instalan en par - Contingencia  ante caídas.</a:t>
            </a:r>
          </a:p>
          <a:p>
            <a:pPr lvl="1" algn="just">
              <a:lnSpc>
                <a:spcPct val="90000"/>
              </a:lnSpc>
              <a:defRPr/>
            </a:pPr>
            <a:r>
              <a:rPr lang="es-ES_tradnl" i="1" smtClean="0">
                <a:solidFill>
                  <a:schemeClr val="tx2"/>
                </a:solidFill>
                <a:latin typeface="Arial" charset="0"/>
              </a:rPr>
              <a:t>Algunos trabajan con “Inundación de Red”.</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s-MX" smtClean="0"/>
              <a:t>Gracias</a:t>
            </a:r>
            <a:endParaRPr lang="es-AR" smtClean="0"/>
          </a:p>
        </p:txBody>
      </p:sp>
      <p:graphicFrame>
        <p:nvGraphicFramePr>
          <p:cNvPr id="53251" name="Object 3"/>
          <p:cNvGraphicFramePr>
            <a:graphicFrameLocks noChangeAspect="1"/>
          </p:cNvGraphicFramePr>
          <p:nvPr/>
        </p:nvGraphicFramePr>
        <p:xfrm>
          <a:off x="0" y="0"/>
          <a:ext cx="9144000" cy="6858000"/>
        </p:xfrm>
        <a:graphic>
          <a:graphicData uri="http://schemas.openxmlformats.org/presentationml/2006/ole">
            <mc:AlternateContent xmlns:mc="http://schemas.openxmlformats.org/markup-compatibility/2006">
              <mc:Choice xmlns:v="urn:schemas-microsoft-com:vml" Requires="v">
                <p:oleObj spid="_x0000_s1036" name="Diapositiva" r:id="rId3" imgW="4572000" imgH="3429000" progId="PowerPoint.Slide.8">
                  <p:embed/>
                </p:oleObj>
              </mc:Choice>
              <mc:Fallback>
                <p:oleObj name="Diapositiva" r:id="rId3" imgW="4572000" imgH="3429000" progId="PowerPoint.Slide.8">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subTitle" idx="4294967295"/>
          </p:nvPr>
        </p:nvSpPr>
        <p:spPr>
          <a:xfrm>
            <a:off x="0" y="4149080"/>
            <a:ext cx="9144000" cy="2271091"/>
          </a:xfrm>
          <a:prstGeom prst="rect">
            <a:avLst/>
          </a:prstGeom>
          <a:gradFill rotWithShape="0">
            <a:gsLst>
              <a:gs pos="0">
                <a:srgbClr val="FF9900"/>
              </a:gs>
              <a:gs pos="100000">
                <a:srgbClr val="FFFFFF"/>
              </a:gs>
            </a:gsLst>
            <a:lin ang="5400000" scaled="1"/>
          </a:gradFill>
          <a:ln w="76200">
            <a:solidFill>
              <a:schemeClr val="hlink"/>
            </a:solidFill>
          </a:ln>
        </p:spPr>
        <p:txBody>
          <a:bodyPr/>
          <a:lstStyle/>
          <a:p>
            <a:pPr marL="0" indent="0" algn="ctr">
              <a:lnSpc>
                <a:spcPct val="90000"/>
              </a:lnSpc>
              <a:buFontTx/>
              <a:buNone/>
            </a:pPr>
            <a:endParaRPr lang="es-ES_tradnl" sz="2800" b="1" i="1" dirty="0" smtClean="0">
              <a:solidFill>
                <a:srgbClr val="333399"/>
              </a:solidFill>
              <a:latin typeface="Arial" charset="0"/>
            </a:endParaRPr>
          </a:p>
          <a:p>
            <a:pPr marL="0" indent="0" algn="ctr">
              <a:lnSpc>
                <a:spcPct val="90000"/>
              </a:lnSpc>
              <a:buFontTx/>
              <a:buNone/>
            </a:pPr>
            <a:r>
              <a:rPr lang="es-ES_tradnl" sz="2800" b="1" i="1" dirty="0">
                <a:solidFill>
                  <a:srgbClr val="333399"/>
                </a:solidFill>
                <a:latin typeface="Arial" charset="0"/>
              </a:rPr>
              <a:t>Mg. PABLO ALEJANDRO LENA</a:t>
            </a:r>
          </a:p>
          <a:p>
            <a:pPr marL="0" indent="0" algn="ctr">
              <a:lnSpc>
                <a:spcPct val="90000"/>
              </a:lnSpc>
              <a:buFontTx/>
              <a:buNone/>
            </a:pPr>
            <a:r>
              <a:rPr lang="es-ES_tradnl" sz="2800" b="1" i="1" dirty="0">
                <a:solidFill>
                  <a:srgbClr val="333399"/>
                </a:solidFill>
                <a:latin typeface="Arial" charset="0"/>
              </a:rPr>
              <a:t>plena@unlam.edu.ar                  </a:t>
            </a:r>
          </a:p>
          <a:p>
            <a:pPr marL="0" indent="0" algn="ctr">
              <a:lnSpc>
                <a:spcPct val="90000"/>
              </a:lnSpc>
              <a:buFontTx/>
              <a:buNone/>
            </a:pPr>
            <a:r>
              <a:rPr lang="es-AR" sz="3600" b="1" i="1" u="sng" dirty="0" smtClean="0">
                <a:solidFill>
                  <a:srgbClr val="333399"/>
                </a:solidFill>
                <a:latin typeface="Arial" charset="0"/>
              </a:rPr>
              <a:t>2017</a:t>
            </a:r>
            <a:endParaRPr lang="es-AR" sz="3600" b="1" i="1" u="sng" dirty="0" smtClean="0">
              <a:solidFill>
                <a:srgbClr val="333399"/>
              </a:solidFill>
              <a:latin typeface="Arial" charset="0"/>
            </a:endParaRPr>
          </a:p>
        </p:txBody>
      </p:sp>
      <p:sp>
        <p:nvSpPr>
          <p:cNvPr id="5123" name="Rectangle 3"/>
          <p:cNvSpPr>
            <a:spLocks noGrp="1" noChangeArrowheads="1"/>
          </p:cNvSpPr>
          <p:nvPr>
            <p:ph type="ctrTitle" idx="4294967295"/>
          </p:nvPr>
        </p:nvSpPr>
        <p:spPr>
          <a:xfrm>
            <a:off x="337417" y="1988840"/>
            <a:ext cx="8496300" cy="1944216"/>
          </a:xfrm>
          <a:prstGeom prst="rect">
            <a:avLst/>
          </a:prstGeom>
          <a:gradFill rotWithShape="0">
            <a:gsLst>
              <a:gs pos="0">
                <a:srgbClr val="FF9900"/>
              </a:gs>
              <a:gs pos="100000">
                <a:srgbClr val="FFFFFF"/>
              </a:gs>
            </a:gsLst>
            <a:lin ang="5400000" scaled="1"/>
          </a:gradFill>
          <a:ln w="76200" cap="flat" algn="ctr">
            <a:solidFill>
              <a:schemeClr val="hlink"/>
            </a:solidFill>
          </a:ln>
        </p:spPr>
        <p:txBody>
          <a:bodyPr anchor="t"/>
          <a:lstStyle/>
          <a:p>
            <a:pPr>
              <a:spcBef>
                <a:spcPct val="20000"/>
              </a:spcBef>
            </a:pPr>
            <a:r>
              <a:rPr lang="es-AR" sz="4800" b="1" i="1" u="sng" dirty="0" smtClean="0">
                <a:solidFill>
                  <a:srgbClr val="333399"/>
                </a:solidFill>
                <a:latin typeface="Arial" panose="020B0604020202020204" pitchFamily="34" charset="0"/>
                <a:cs typeface="Arial" panose="020B0604020202020204" pitchFamily="34" charset="0"/>
              </a:rPr>
              <a:t>Tecnología </a:t>
            </a:r>
            <a:r>
              <a:rPr lang="es-AR" sz="4800" b="1" i="1" u="sng" dirty="0">
                <a:solidFill>
                  <a:srgbClr val="333399"/>
                </a:solidFill>
                <a:latin typeface="Arial" panose="020B0604020202020204" pitchFamily="34" charset="0"/>
                <a:cs typeface="Arial" panose="020B0604020202020204" pitchFamily="34" charset="0"/>
              </a:rPr>
              <a:t>de Redes 2634</a:t>
            </a:r>
            <a:br>
              <a:rPr lang="es-AR" sz="4800" b="1" i="1" u="sng" dirty="0">
                <a:solidFill>
                  <a:srgbClr val="333399"/>
                </a:solidFill>
                <a:latin typeface="Arial" panose="020B0604020202020204" pitchFamily="34" charset="0"/>
                <a:cs typeface="Arial" panose="020B0604020202020204" pitchFamily="34" charset="0"/>
              </a:rPr>
            </a:br>
            <a:r>
              <a:rPr lang="es-AR" sz="4000" b="1" i="1" u="sng" dirty="0">
                <a:solidFill>
                  <a:srgbClr val="333399"/>
                </a:solidFill>
                <a:latin typeface="Arial" panose="020B0604020202020204" pitchFamily="34" charset="0"/>
                <a:cs typeface="Arial" panose="020B0604020202020204" pitchFamily="34" charset="0"/>
              </a:rPr>
              <a:t>Introducción a las Comunicaciones 0013</a:t>
            </a:r>
            <a:endParaRPr lang="es-AR" sz="4000" b="1" i="1" u="sng" dirty="0" smtClean="0">
              <a:solidFill>
                <a:srgbClr val="333399"/>
              </a:solidFill>
              <a:latin typeface="Arial"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5B495412-F69C-4EF8-AC08-B30A9E3A0C93}" type="datetime1">
              <a:rPr lang="es-ES"/>
              <a:pPr>
                <a:defRPr/>
              </a:pPr>
              <a:t>29/05/2017</a:t>
            </a:fld>
            <a:endParaRPr lang="en-US"/>
          </a:p>
        </p:txBody>
      </p:sp>
      <p:sp>
        <p:nvSpPr>
          <p:cNvPr id="6" name="5 Marcador de número de diapositiva"/>
          <p:cNvSpPr>
            <a:spLocks noGrp="1"/>
          </p:cNvSpPr>
          <p:nvPr>
            <p:ph type="sldNum" sz="quarter" idx="12"/>
          </p:nvPr>
        </p:nvSpPr>
        <p:spPr/>
        <p:txBody>
          <a:bodyPr/>
          <a:lstStyle/>
          <a:p>
            <a:pPr>
              <a:defRPr/>
            </a:pPr>
            <a:fld id="{8298E061-5C73-4A9E-9A11-525A293F2DFA}" type="slidenum">
              <a:rPr lang="en-US"/>
              <a:pPr>
                <a:defRPr/>
              </a:pPr>
              <a:t>3</a:t>
            </a:fld>
            <a:endParaRPr lang="en-US"/>
          </a:p>
        </p:txBody>
      </p:sp>
      <p:sp>
        <p:nvSpPr>
          <p:cNvPr id="495618" name="Rectangle 2"/>
          <p:cNvSpPr>
            <a:spLocks noGrp="1" noChangeArrowheads="1"/>
          </p:cNvSpPr>
          <p:nvPr>
            <p:ph type="title"/>
          </p:nvPr>
        </p:nvSpPr>
        <p:spPr>
          <a:xfrm>
            <a:off x="827088" y="0"/>
            <a:ext cx="7772400" cy="1143000"/>
          </a:xfrm>
          <a:solidFill>
            <a:srgbClr val="FFCC99"/>
          </a:solidFill>
          <a:ln w="76200">
            <a:solidFill>
              <a:srgbClr val="800000"/>
            </a:solidFill>
          </a:ln>
        </p:spPr>
        <p:txBody>
          <a:bodyPr/>
          <a:lstStyle/>
          <a:p>
            <a:pPr>
              <a:defRPr/>
            </a:pPr>
            <a:r>
              <a:rPr lang="es-ES_tradnl" sz="3600" i="1" smtClean="0">
                <a:solidFill>
                  <a:srgbClr val="660033"/>
                </a:solidFill>
                <a:effectLst>
                  <a:outerShdw blurRad="38100" dist="38100" dir="2700000" algn="tl">
                    <a:srgbClr val="000000"/>
                  </a:outerShdw>
                </a:effectLst>
                <a:latin typeface="Arial" charset="0"/>
              </a:rPr>
              <a:t>Procesador Front-End</a:t>
            </a:r>
            <a:br>
              <a:rPr lang="es-ES_tradnl" sz="3600" i="1" smtClean="0">
                <a:solidFill>
                  <a:srgbClr val="660033"/>
                </a:solidFill>
                <a:effectLst>
                  <a:outerShdw blurRad="38100" dist="38100" dir="2700000" algn="tl">
                    <a:srgbClr val="000000"/>
                  </a:outerShdw>
                </a:effectLst>
                <a:latin typeface="Arial" charset="0"/>
              </a:rPr>
            </a:br>
            <a:r>
              <a:rPr lang="es-ES_tradnl" sz="3600" i="1" smtClean="0">
                <a:solidFill>
                  <a:srgbClr val="660033"/>
                </a:solidFill>
                <a:effectLst>
                  <a:outerShdw blurRad="38100" dist="38100" dir="2700000" algn="tl">
                    <a:srgbClr val="000000"/>
                  </a:outerShdw>
                </a:effectLst>
                <a:latin typeface="Arial" charset="0"/>
              </a:rPr>
              <a:t>(FEP) Comunicaciones Unificadas</a:t>
            </a:r>
            <a:endParaRPr lang="es-ES_tradnl" sz="2800" i="1" smtClean="0">
              <a:solidFill>
                <a:srgbClr val="660033"/>
              </a:solidFill>
              <a:effectLst>
                <a:outerShdw blurRad="38100" dist="38100" dir="2700000" algn="tl">
                  <a:srgbClr val="000000"/>
                </a:outerShdw>
              </a:effectLst>
              <a:latin typeface="Arial" charset="0"/>
            </a:endParaRPr>
          </a:p>
        </p:txBody>
      </p:sp>
      <p:sp>
        <p:nvSpPr>
          <p:cNvPr id="495619" name="Rectangle 3"/>
          <p:cNvSpPr>
            <a:spLocks noGrp="1" noChangeArrowheads="1"/>
          </p:cNvSpPr>
          <p:nvPr>
            <p:ph type="body" idx="1"/>
          </p:nvPr>
        </p:nvSpPr>
        <p:spPr>
          <a:xfrm>
            <a:off x="0" y="1268413"/>
            <a:ext cx="9144000" cy="5184775"/>
          </a:xfrm>
          <a:gradFill rotWithShape="0">
            <a:gsLst>
              <a:gs pos="0">
                <a:schemeClr val="hlink"/>
              </a:gs>
              <a:gs pos="100000">
                <a:srgbClr val="66FFFF"/>
              </a:gs>
            </a:gsLst>
            <a:lin ang="2700000" scaled="1"/>
          </a:gradFill>
          <a:ln w="76200" cap="flat">
            <a:solidFill>
              <a:schemeClr val="accent2"/>
            </a:solidFill>
          </a:ln>
        </p:spPr>
        <p:txBody>
          <a:bodyPr/>
          <a:lstStyle/>
          <a:p>
            <a:pPr algn="just">
              <a:defRPr/>
            </a:pPr>
            <a:r>
              <a:rPr lang="es-ES" sz="2800" i="1" dirty="0" smtClean="0">
                <a:solidFill>
                  <a:schemeClr val="accent2"/>
                </a:solidFill>
                <a:effectLst>
                  <a:outerShdw blurRad="38100" dist="38100" dir="2700000" algn="tl">
                    <a:srgbClr val="000000"/>
                  </a:outerShdw>
                </a:effectLst>
                <a:latin typeface="Arial" charset="0"/>
              </a:rPr>
              <a:t>Plataforma de comunicaciones de presencia, mensajería instantánea, conferencia y voz para organizaciones distribuidas en WAN.</a:t>
            </a:r>
          </a:p>
          <a:p>
            <a:pPr algn="just">
              <a:defRPr/>
            </a:pPr>
            <a:r>
              <a:rPr lang="es-ES" sz="2800" i="1" dirty="0" smtClean="0">
                <a:solidFill>
                  <a:schemeClr val="accent2"/>
                </a:solidFill>
                <a:effectLst>
                  <a:outerShdw blurRad="38100" dist="38100" dir="2700000" algn="tl">
                    <a:srgbClr val="000000"/>
                  </a:outerShdw>
                </a:effectLst>
                <a:latin typeface="Arial" charset="0"/>
              </a:rPr>
              <a:t> Sobre una base de usuarios (Directorio) integra mensajes existentes en la organización y la infraestructura de telefonía.</a:t>
            </a:r>
          </a:p>
          <a:p>
            <a:pPr algn="just">
              <a:defRPr/>
            </a:pPr>
            <a:r>
              <a:rPr lang="es-ES" sz="2800" i="1" dirty="0" smtClean="0">
                <a:solidFill>
                  <a:schemeClr val="accent2"/>
                </a:solidFill>
                <a:effectLst>
                  <a:outerShdw blurRad="38100" dist="38100" dir="2700000" algn="tl">
                    <a:srgbClr val="000000"/>
                  </a:outerShdw>
                </a:effectLst>
                <a:latin typeface="Arial" charset="0"/>
              </a:rPr>
              <a:t>Permite a los usuarios realizar, recibir, reenviar o </a:t>
            </a:r>
            <a:r>
              <a:rPr lang="es-ES" sz="2800" i="1" dirty="0" err="1" smtClean="0">
                <a:solidFill>
                  <a:schemeClr val="accent2"/>
                </a:solidFill>
                <a:effectLst>
                  <a:outerShdw blurRad="38100" dist="38100" dir="2700000" algn="tl">
                    <a:srgbClr val="000000"/>
                  </a:outerShdw>
                </a:effectLst>
                <a:latin typeface="Arial" charset="0"/>
              </a:rPr>
              <a:t>redireccionar</a:t>
            </a:r>
            <a:r>
              <a:rPr lang="es-ES" sz="2800" i="1" dirty="0" smtClean="0">
                <a:solidFill>
                  <a:schemeClr val="accent2"/>
                </a:solidFill>
                <a:effectLst>
                  <a:outerShdw blurRad="38100" dist="38100" dir="2700000" algn="tl">
                    <a:srgbClr val="000000"/>
                  </a:outerShdw>
                </a:effectLst>
                <a:latin typeface="Arial" charset="0"/>
              </a:rPr>
              <a:t>  las llamadas directamente desde su PC, teléfono fijo o teléfono móvil. </a:t>
            </a:r>
          </a:p>
          <a:p>
            <a:pPr algn="just">
              <a:defRPr/>
            </a:pPr>
            <a:r>
              <a:rPr lang="es-ES" sz="2800" i="1" dirty="0" smtClean="0">
                <a:solidFill>
                  <a:schemeClr val="accent2"/>
                </a:solidFill>
                <a:effectLst>
                  <a:outerShdw blurRad="38100" dist="38100" dir="2700000" algn="tl">
                    <a:srgbClr val="000000"/>
                  </a:outerShdw>
                </a:effectLst>
                <a:latin typeface="Arial" charset="0"/>
              </a:rPr>
              <a:t>Utilizan para validar  usuarios certificado digital.</a:t>
            </a:r>
          </a:p>
          <a:p>
            <a:pPr algn="just">
              <a:defRPr/>
            </a:pPr>
            <a:endParaRPr lang="es-ES_tradnl" sz="2800" i="1" dirty="0" smtClean="0">
              <a:solidFill>
                <a:schemeClr val="accent2"/>
              </a:solidFill>
              <a:effectLst>
                <a:outerShdw blurRad="38100" dist="38100" dir="2700000" algn="tl">
                  <a:srgbClr val="000000"/>
                </a:outerShdw>
              </a:effectLst>
              <a:latin typeface="Arial"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B98202B5-2F28-4500-8605-93DC8DE92609}" type="datetime1">
              <a:rPr lang="es-ES"/>
              <a:pPr>
                <a:defRPr/>
              </a:pPr>
              <a:t>29/05/2017</a:t>
            </a:fld>
            <a:endParaRPr lang="en-US"/>
          </a:p>
        </p:txBody>
      </p:sp>
      <p:sp>
        <p:nvSpPr>
          <p:cNvPr id="6" name="5 Marcador de número de diapositiva"/>
          <p:cNvSpPr>
            <a:spLocks noGrp="1"/>
          </p:cNvSpPr>
          <p:nvPr>
            <p:ph type="sldNum" sz="quarter" idx="12"/>
          </p:nvPr>
        </p:nvSpPr>
        <p:spPr/>
        <p:txBody>
          <a:bodyPr/>
          <a:lstStyle/>
          <a:p>
            <a:pPr>
              <a:defRPr/>
            </a:pPr>
            <a:fld id="{9EE3A8BB-EFE9-4A0F-A2A3-6B45FFD38C92}" type="slidenum">
              <a:rPr lang="en-US"/>
              <a:pPr>
                <a:defRPr/>
              </a:pPr>
              <a:t>4</a:t>
            </a:fld>
            <a:endParaRPr lang="en-US"/>
          </a:p>
        </p:txBody>
      </p:sp>
      <p:sp>
        <p:nvSpPr>
          <p:cNvPr id="497666" name="Rectangle 2"/>
          <p:cNvSpPr>
            <a:spLocks noGrp="1" noChangeArrowheads="1"/>
          </p:cNvSpPr>
          <p:nvPr>
            <p:ph type="title"/>
          </p:nvPr>
        </p:nvSpPr>
        <p:spPr>
          <a:xfrm>
            <a:off x="827088" y="0"/>
            <a:ext cx="7772400" cy="1143000"/>
          </a:xfrm>
          <a:solidFill>
            <a:srgbClr val="FFCC99"/>
          </a:solidFill>
          <a:ln w="76200">
            <a:solidFill>
              <a:srgbClr val="800000"/>
            </a:solidFill>
          </a:ln>
        </p:spPr>
        <p:txBody>
          <a:bodyPr/>
          <a:lstStyle/>
          <a:p>
            <a:pPr>
              <a:defRPr/>
            </a:pPr>
            <a:r>
              <a:rPr lang="es-ES_tradnl" sz="3600" i="1" smtClean="0">
                <a:solidFill>
                  <a:srgbClr val="660033"/>
                </a:solidFill>
                <a:effectLst>
                  <a:outerShdw blurRad="38100" dist="38100" dir="2700000" algn="tl">
                    <a:srgbClr val="000000"/>
                  </a:outerShdw>
                </a:effectLst>
                <a:latin typeface="Arial" charset="0"/>
              </a:rPr>
              <a:t>Procesador Front-End</a:t>
            </a:r>
            <a:br>
              <a:rPr lang="es-ES_tradnl" sz="3600" i="1" smtClean="0">
                <a:solidFill>
                  <a:srgbClr val="660033"/>
                </a:solidFill>
                <a:effectLst>
                  <a:outerShdw blurRad="38100" dist="38100" dir="2700000" algn="tl">
                    <a:srgbClr val="000000"/>
                  </a:outerShdw>
                </a:effectLst>
                <a:latin typeface="Arial" charset="0"/>
              </a:rPr>
            </a:br>
            <a:r>
              <a:rPr lang="es-ES_tradnl" sz="3600" i="1" smtClean="0">
                <a:solidFill>
                  <a:srgbClr val="660033"/>
                </a:solidFill>
                <a:effectLst>
                  <a:outerShdw blurRad="38100" dist="38100" dir="2700000" algn="tl">
                    <a:srgbClr val="000000"/>
                  </a:outerShdw>
                </a:effectLst>
                <a:latin typeface="Arial" charset="0"/>
              </a:rPr>
              <a:t>(FEP) Comunicaciones Unificadas</a:t>
            </a:r>
            <a:endParaRPr lang="es-ES_tradnl" sz="2800" i="1" smtClean="0">
              <a:solidFill>
                <a:srgbClr val="660033"/>
              </a:solidFill>
              <a:effectLst>
                <a:outerShdw blurRad="38100" dist="38100" dir="2700000" algn="tl">
                  <a:srgbClr val="000000"/>
                </a:outerShdw>
              </a:effectLst>
              <a:latin typeface="Arial" charset="0"/>
            </a:endParaRPr>
          </a:p>
        </p:txBody>
      </p:sp>
      <p:sp>
        <p:nvSpPr>
          <p:cNvPr id="497667" name="Rectangle 3"/>
          <p:cNvSpPr>
            <a:spLocks noGrp="1" noChangeArrowheads="1"/>
          </p:cNvSpPr>
          <p:nvPr>
            <p:ph type="body" idx="1"/>
          </p:nvPr>
        </p:nvSpPr>
        <p:spPr>
          <a:xfrm>
            <a:off x="0" y="1268413"/>
            <a:ext cx="9144000" cy="5589587"/>
          </a:xfrm>
          <a:gradFill rotWithShape="0">
            <a:gsLst>
              <a:gs pos="0">
                <a:schemeClr val="hlink"/>
              </a:gs>
              <a:gs pos="100000">
                <a:srgbClr val="66FFFF"/>
              </a:gs>
            </a:gsLst>
            <a:lin ang="2700000" scaled="1"/>
          </a:gradFill>
          <a:ln w="76200" cap="flat">
            <a:solidFill>
              <a:schemeClr val="accent2"/>
            </a:solidFill>
          </a:ln>
        </p:spPr>
        <p:txBody>
          <a:bodyPr/>
          <a:lstStyle/>
          <a:p>
            <a:pPr algn="just">
              <a:lnSpc>
                <a:spcPct val="90000"/>
              </a:lnSpc>
            </a:pPr>
            <a:r>
              <a:rPr lang="es-ES" i="1" smtClean="0">
                <a:solidFill>
                  <a:schemeClr val="accent2"/>
                </a:solidFill>
                <a:effectLst>
                  <a:outerShdw blurRad="38100" dist="38100" dir="2700000" algn="tl">
                    <a:srgbClr val="000000"/>
                  </a:outerShdw>
                </a:effectLst>
                <a:latin typeface="Arial" charset="0"/>
              </a:rPr>
              <a:t>Mensajería Instantánea y presencia </a:t>
            </a:r>
            <a:r>
              <a:rPr lang="es-ES" i="1" smtClean="0">
                <a:solidFill>
                  <a:schemeClr val="accent2"/>
                </a:solidFill>
                <a:effectLst>
                  <a:outerShdw blurRad="38100" dist="38100" dir="2700000" algn="tl">
                    <a:srgbClr val="000000"/>
                  </a:outerShdw>
                </a:effectLst>
                <a:latin typeface="Arial" charset="0"/>
                <a:sym typeface="Wingdings 3" pitchFamily="18" charset="2"/>
              </a:rPr>
              <a:t></a:t>
            </a:r>
            <a:r>
              <a:rPr lang="es-ES" i="1" smtClean="0">
                <a:solidFill>
                  <a:schemeClr val="accent2"/>
                </a:solidFill>
                <a:effectLst>
                  <a:outerShdw blurRad="38100" dist="38100" dir="2700000" algn="tl">
                    <a:srgbClr val="000000"/>
                  </a:outerShdw>
                </a:effectLst>
                <a:latin typeface="Arial" charset="0"/>
              </a:rPr>
              <a:t> Comunicación en tiempo real de persona a persona mediante texto, voz y video, a través de una organización.</a:t>
            </a:r>
            <a:endParaRPr lang="es-ES_tradnl" i="1" smtClean="0">
              <a:solidFill>
                <a:schemeClr val="accent2"/>
              </a:solidFill>
              <a:effectLst>
                <a:outerShdw blurRad="38100" dist="38100" dir="2700000" algn="tl">
                  <a:srgbClr val="000000"/>
                </a:outerShdw>
              </a:effectLst>
              <a:latin typeface="Arial" charset="0"/>
            </a:endParaRPr>
          </a:p>
          <a:p>
            <a:pPr>
              <a:lnSpc>
                <a:spcPct val="90000"/>
              </a:lnSpc>
            </a:pPr>
            <a:r>
              <a:rPr lang="es-ES" i="1" smtClean="0">
                <a:solidFill>
                  <a:schemeClr val="accent2"/>
                </a:solidFill>
                <a:effectLst>
                  <a:outerShdw blurRad="38100" dist="38100" dir="2700000" algn="tl">
                    <a:srgbClr val="000000"/>
                  </a:outerShdw>
                </a:effectLst>
                <a:latin typeface="Arial" charset="0"/>
              </a:rPr>
              <a:t>Conferencias Web  </a:t>
            </a:r>
          </a:p>
          <a:p>
            <a:pPr>
              <a:lnSpc>
                <a:spcPct val="90000"/>
              </a:lnSpc>
            </a:pPr>
            <a:r>
              <a:rPr lang="es-ES" i="1" smtClean="0">
                <a:solidFill>
                  <a:schemeClr val="accent2"/>
                </a:solidFill>
                <a:effectLst>
                  <a:outerShdw blurRad="38100" dist="38100" dir="2700000" algn="tl">
                    <a:srgbClr val="000000"/>
                  </a:outerShdw>
                </a:effectLst>
                <a:latin typeface="Arial" charset="0"/>
              </a:rPr>
              <a:t>E-mail y calendarios compartidos y  contactos </a:t>
            </a:r>
          </a:p>
          <a:p>
            <a:pPr>
              <a:lnSpc>
                <a:spcPct val="90000"/>
              </a:lnSpc>
            </a:pPr>
            <a:r>
              <a:rPr lang="es-ES" i="1" smtClean="0">
                <a:solidFill>
                  <a:schemeClr val="accent2"/>
                </a:solidFill>
                <a:effectLst>
                  <a:outerShdw blurRad="38100" dist="38100" dir="2700000" algn="tl">
                    <a:srgbClr val="000000"/>
                  </a:outerShdw>
                </a:effectLst>
                <a:latin typeface="Arial" charset="0"/>
              </a:rPr>
              <a:t>E-Manager (Protección/preservación e-mail). </a:t>
            </a:r>
            <a:r>
              <a:rPr lang="es-ES" i="1" smtClean="0">
                <a:solidFill>
                  <a:schemeClr val="accent2"/>
                </a:solidFill>
                <a:effectLst>
                  <a:outerShdw blurRad="38100" dist="38100" dir="2700000" algn="tl">
                    <a:srgbClr val="000000"/>
                  </a:outerShdw>
                </a:effectLst>
                <a:latin typeface="Arial" charset="0"/>
                <a:hlinkMouseOver r:id="rId3" action="ppaction://hlinkfile"/>
              </a:rPr>
              <a:t> </a:t>
            </a:r>
            <a:r>
              <a:rPr lang="es-ES" i="1" smtClean="0">
                <a:solidFill>
                  <a:schemeClr val="accent2"/>
                </a:solidFill>
                <a:effectLst>
                  <a:outerShdw blurRad="38100" dist="38100" dir="2700000" algn="tl">
                    <a:srgbClr val="000000"/>
                  </a:outerShdw>
                </a:effectLst>
                <a:latin typeface="Arial" charset="0"/>
              </a:rPr>
              <a:t> </a:t>
            </a:r>
          </a:p>
          <a:p>
            <a:pPr lvl="1">
              <a:lnSpc>
                <a:spcPct val="90000"/>
              </a:lnSpc>
            </a:pPr>
            <a:r>
              <a:rPr lang="es-ES" i="1" smtClean="0">
                <a:solidFill>
                  <a:schemeClr val="accent2"/>
                </a:solidFill>
                <a:effectLst>
                  <a:outerShdw blurRad="38100" dist="38100" dir="2700000" algn="tl">
                    <a:srgbClr val="000000"/>
                  </a:outerShdw>
                </a:effectLst>
                <a:latin typeface="Arial" charset="0"/>
              </a:rPr>
              <a:t>Filtrado  (Spam)</a:t>
            </a:r>
          </a:p>
          <a:p>
            <a:pPr lvl="1">
              <a:lnSpc>
                <a:spcPct val="90000"/>
              </a:lnSpc>
            </a:pPr>
            <a:r>
              <a:rPr lang="es-ES" i="1" smtClean="0">
                <a:solidFill>
                  <a:schemeClr val="accent2"/>
                </a:solidFill>
                <a:effectLst>
                  <a:outerShdw blurRad="38100" dist="38100" dir="2700000" algn="tl">
                    <a:srgbClr val="000000"/>
                  </a:outerShdw>
                </a:effectLst>
                <a:latin typeface="Arial" charset="0"/>
              </a:rPr>
              <a:t>Archivo (backup)  </a:t>
            </a:r>
          </a:p>
          <a:p>
            <a:pPr lvl="1">
              <a:lnSpc>
                <a:spcPct val="90000"/>
              </a:lnSpc>
            </a:pPr>
            <a:r>
              <a:rPr lang="es-ES" i="1" smtClean="0">
                <a:solidFill>
                  <a:schemeClr val="accent2"/>
                </a:solidFill>
                <a:effectLst>
                  <a:outerShdw blurRad="38100" dist="38100" dir="2700000" algn="tl">
                    <a:srgbClr val="000000"/>
                  </a:outerShdw>
                </a:effectLst>
                <a:latin typeface="Arial" charset="0"/>
              </a:rPr>
              <a:t>Continuidad (Replicando)</a:t>
            </a:r>
            <a:r>
              <a:rPr lang="es-ES" i="1" smtClean="0">
                <a:solidFill>
                  <a:schemeClr val="accent2"/>
                </a:solidFill>
                <a:effectLst>
                  <a:outerShdw blurRad="38100" dist="38100" dir="2700000" algn="tl">
                    <a:srgbClr val="000000"/>
                  </a:outerShdw>
                </a:effectLst>
                <a:latin typeface="Arial" charset="0"/>
                <a:hlinkMouseOver r:id="rId3" action="ppaction://hlinkfile"/>
              </a:rPr>
              <a:t> </a:t>
            </a:r>
            <a:r>
              <a:rPr lang="es-ES" i="1" smtClean="0">
                <a:solidFill>
                  <a:schemeClr val="accent2"/>
                </a:solidFill>
                <a:effectLst>
                  <a:outerShdw blurRad="38100" dist="38100" dir="2700000" algn="tl">
                    <a:srgbClr val="000000"/>
                  </a:outerShdw>
                </a:effectLst>
                <a:latin typeface="Arial" charset="0"/>
              </a:rPr>
              <a:t> </a:t>
            </a:r>
          </a:p>
          <a:p>
            <a:pPr lvl="1">
              <a:lnSpc>
                <a:spcPct val="90000"/>
              </a:lnSpc>
            </a:pPr>
            <a:r>
              <a:rPr lang="es-ES" i="1" smtClean="0">
                <a:solidFill>
                  <a:schemeClr val="accent2"/>
                </a:solidFill>
                <a:effectLst>
                  <a:outerShdw blurRad="38100" dist="38100" dir="2700000" algn="tl">
                    <a:srgbClr val="000000"/>
                  </a:outerShdw>
                </a:effectLst>
                <a:latin typeface="Arial" charset="0"/>
              </a:rPr>
              <a:t>Cifrado (TLS)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D6D8D2DB-C82F-492F-A09C-FA2FF369942D}" type="datetime1">
              <a:rPr lang="es-ES"/>
              <a:pPr>
                <a:defRPr/>
              </a:pPr>
              <a:t>29/05/2017</a:t>
            </a:fld>
            <a:endParaRPr lang="en-US"/>
          </a:p>
        </p:txBody>
      </p:sp>
      <p:sp>
        <p:nvSpPr>
          <p:cNvPr id="6" name="5 Marcador de número de diapositiva"/>
          <p:cNvSpPr>
            <a:spLocks noGrp="1"/>
          </p:cNvSpPr>
          <p:nvPr>
            <p:ph type="sldNum" sz="quarter" idx="12"/>
          </p:nvPr>
        </p:nvSpPr>
        <p:spPr/>
        <p:txBody>
          <a:bodyPr/>
          <a:lstStyle/>
          <a:p>
            <a:pPr>
              <a:defRPr/>
            </a:pPr>
            <a:fld id="{9DF03752-E82B-4EC3-9B20-3EF1AB601E57}" type="slidenum">
              <a:rPr lang="en-US"/>
              <a:pPr>
                <a:defRPr/>
              </a:pPr>
              <a:t>5</a:t>
            </a:fld>
            <a:endParaRPr lang="en-US"/>
          </a:p>
        </p:txBody>
      </p:sp>
      <p:sp>
        <p:nvSpPr>
          <p:cNvPr id="491522" name="Rectangle 2"/>
          <p:cNvSpPr>
            <a:spLocks noGrp="1" noChangeArrowheads="1"/>
          </p:cNvSpPr>
          <p:nvPr>
            <p:ph type="title"/>
          </p:nvPr>
        </p:nvSpPr>
        <p:spPr>
          <a:xfrm>
            <a:off x="827088" y="260350"/>
            <a:ext cx="7772400" cy="1143000"/>
          </a:xfrm>
          <a:solidFill>
            <a:srgbClr val="FFCC99"/>
          </a:solidFill>
          <a:ln w="76200">
            <a:solidFill>
              <a:srgbClr val="800000"/>
            </a:solidFill>
          </a:ln>
        </p:spPr>
        <p:txBody>
          <a:bodyPr/>
          <a:lstStyle/>
          <a:p>
            <a:pPr>
              <a:defRPr/>
            </a:pPr>
            <a:r>
              <a:rPr lang="es-ES_tradnl" sz="3600" i="1" smtClean="0">
                <a:solidFill>
                  <a:srgbClr val="660033"/>
                </a:solidFill>
                <a:effectLst>
                  <a:outerShdw blurRad="38100" dist="38100" dir="2700000" algn="tl">
                    <a:srgbClr val="000000"/>
                  </a:outerShdw>
                </a:effectLst>
                <a:latin typeface="Arial" charset="0"/>
              </a:rPr>
              <a:t>WORLD WIDE WEB - WWW </a:t>
            </a:r>
            <a:br>
              <a:rPr lang="es-ES_tradnl" sz="3600" i="1" smtClean="0">
                <a:solidFill>
                  <a:srgbClr val="660033"/>
                </a:solidFill>
                <a:effectLst>
                  <a:outerShdw blurRad="38100" dist="38100" dir="2700000" algn="tl">
                    <a:srgbClr val="000000"/>
                  </a:outerShdw>
                </a:effectLst>
                <a:latin typeface="Arial" charset="0"/>
              </a:rPr>
            </a:br>
            <a:r>
              <a:rPr lang="es-ES_tradnl" sz="3600" i="1" smtClean="0">
                <a:solidFill>
                  <a:srgbClr val="660033"/>
                </a:solidFill>
                <a:effectLst>
                  <a:outerShdw blurRad="38100" dist="38100" dir="2700000" algn="tl">
                    <a:srgbClr val="000000"/>
                  </a:outerShdw>
                </a:effectLst>
                <a:latin typeface="Arial" charset="0"/>
              </a:rPr>
              <a:t>Balanceo de Carga</a:t>
            </a:r>
            <a:endParaRPr lang="es-ES_tradnl" sz="2800" i="1" smtClean="0">
              <a:solidFill>
                <a:srgbClr val="660033"/>
              </a:solidFill>
              <a:effectLst>
                <a:outerShdw blurRad="38100" dist="38100" dir="2700000" algn="tl">
                  <a:srgbClr val="000000"/>
                </a:outerShdw>
              </a:effectLst>
              <a:latin typeface="Arial" charset="0"/>
            </a:endParaRPr>
          </a:p>
        </p:txBody>
      </p:sp>
      <p:sp>
        <p:nvSpPr>
          <p:cNvPr id="491523" name="Rectangle 3"/>
          <p:cNvSpPr>
            <a:spLocks noGrp="1" noChangeArrowheads="1"/>
          </p:cNvSpPr>
          <p:nvPr>
            <p:ph type="body" idx="1"/>
          </p:nvPr>
        </p:nvSpPr>
        <p:spPr>
          <a:xfrm>
            <a:off x="395288" y="1628775"/>
            <a:ext cx="8497887" cy="4648200"/>
          </a:xfrm>
          <a:gradFill rotWithShape="0">
            <a:gsLst>
              <a:gs pos="0">
                <a:schemeClr val="hlink"/>
              </a:gs>
              <a:gs pos="100000">
                <a:srgbClr val="66FFFF"/>
              </a:gs>
            </a:gsLst>
            <a:lin ang="2700000" scaled="1"/>
          </a:gradFill>
          <a:ln w="76200" cap="flat">
            <a:solidFill>
              <a:schemeClr val="accent2"/>
            </a:solidFill>
          </a:ln>
        </p:spPr>
        <p:txBody>
          <a:bodyPr/>
          <a:lstStyle/>
          <a:p>
            <a:pPr algn="just">
              <a:lnSpc>
                <a:spcPct val="90000"/>
              </a:lnSpc>
              <a:defRPr/>
            </a:pPr>
            <a:r>
              <a:rPr lang="es-ES_tradnl" sz="2800" i="1" smtClean="0">
                <a:solidFill>
                  <a:schemeClr val="accent2"/>
                </a:solidFill>
                <a:effectLst>
                  <a:outerShdw blurRad="38100" dist="38100" dir="2700000" algn="tl">
                    <a:srgbClr val="000000"/>
                  </a:outerShdw>
                </a:effectLst>
                <a:latin typeface="Arial" charset="0"/>
              </a:rPr>
              <a:t>Es una técnica de balanceo de solicitud de pedidos para optimizar el flujo de Información y la carga de procesamiento.</a:t>
            </a:r>
          </a:p>
          <a:p>
            <a:pPr algn="just">
              <a:lnSpc>
                <a:spcPct val="90000"/>
              </a:lnSpc>
              <a:defRPr/>
            </a:pPr>
            <a:r>
              <a:rPr lang="es-ES_tradnl" sz="2800" i="1" smtClean="0">
                <a:solidFill>
                  <a:schemeClr val="accent2"/>
                </a:solidFill>
                <a:effectLst>
                  <a:outerShdw blurRad="38100" dist="38100" dir="2700000" algn="tl">
                    <a:srgbClr val="000000"/>
                  </a:outerShdw>
                </a:effectLst>
                <a:latin typeface="Arial" charset="0"/>
              </a:rPr>
              <a:t>Los Pedidos dejan de ser asignados a un único servidor para ser distribuidos en varios servidores ante las peticiones y/o sesiones Web.</a:t>
            </a:r>
          </a:p>
          <a:p>
            <a:pPr algn="just">
              <a:lnSpc>
                <a:spcPct val="90000"/>
              </a:lnSpc>
              <a:defRPr/>
            </a:pPr>
            <a:r>
              <a:rPr lang="es-ES_tradnl" sz="2800" i="1" smtClean="0">
                <a:solidFill>
                  <a:schemeClr val="accent2"/>
                </a:solidFill>
                <a:effectLst>
                  <a:outerShdw blurRad="38100" dist="38100" dir="2700000" algn="tl">
                    <a:srgbClr val="000000"/>
                  </a:outerShdw>
                </a:effectLst>
                <a:latin typeface="Arial" charset="0"/>
              </a:rPr>
              <a:t>Permite preconfigurar redistribución de solicitudes ante tareas de mantenimiento o contingencia por caídas (redundancia). </a:t>
            </a:r>
          </a:p>
          <a:p>
            <a:pPr algn="just">
              <a:lnSpc>
                <a:spcPct val="90000"/>
              </a:lnSpc>
              <a:defRPr/>
            </a:pPr>
            <a:r>
              <a:rPr lang="es-ES_tradnl" sz="2800" i="1" smtClean="0">
                <a:solidFill>
                  <a:schemeClr val="accent2"/>
                </a:solidFill>
                <a:effectLst>
                  <a:outerShdw blurRad="38100" dist="38100" dir="2700000" algn="tl">
                    <a:srgbClr val="000000"/>
                  </a:outerShdw>
                </a:effectLst>
                <a:latin typeface="Arial" charset="0"/>
              </a:rPr>
              <a:t>Asegurar una distribución de carga pareja para brindar un servicio mas rápido. </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63536CEE-B931-48F4-8935-E7CF0385B6B0}" type="datetime1">
              <a:rPr lang="es-ES"/>
              <a:pPr>
                <a:defRPr/>
              </a:pPr>
              <a:t>29/05/2017</a:t>
            </a:fld>
            <a:endParaRPr lang="en-US"/>
          </a:p>
        </p:txBody>
      </p:sp>
      <p:sp>
        <p:nvSpPr>
          <p:cNvPr id="6" name="5 Marcador de número de diapositiva"/>
          <p:cNvSpPr>
            <a:spLocks noGrp="1"/>
          </p:cNvSpPr>
          <p:nvPr>
            <p:ph type="sldNum" sz="quarter" idx="12"/>
          </p:nvPr>
        </p:nvSpPr>
        <p:spPr/>
        <p:txBody>
          <a:bodyPr/>
          <a:lstStyle/>
          <a:p>
            <a:pPr>
              <a:defRPr/>
            </a:pPr>
            <a:fld id="{627D7706-6AB7-488E-BE55-D503989D3748}" type="slidenum">
              <a:rPr lang="en-US"/>
              <a:pPr>
                <a:defRPr/>
              </a:pPr>
              <a:t>6</a:t>
            </a:fld>
            <a:endParaRPr lang="en-US"/>
          </a:p>
        </p:txBody>
      </p:sp>
      <p:sp>
        <p:nvSpPr>
          <p:cNvPr id="499714" name="Rectangle 2"/>
          <p:cNvSpPr>
            <a:spLocks noGrp="1" noChangeArrowheads="1"/>
          </p:cNvSpPr>
          <p:nvPr>
            <p:ph type="title"/>
          </p:nvPr>
        </p:nvSpPr>
        <p:spPr>
          <a:xfrm>
            <a:off x="928688" y="0"/>
            <a:ext cx="7772400" cy="1143000"/>
          </a:xfrm>
          <a:solidFill>
            <a:srgbClr val="FFCC99"/>
          </a:solidFill>
          <a:ln w="76200">
            <a:solidFill>
              <a:srgbClr val="800000"/>
            </a:solidFill>
          </a:ln>
        </p:spPr>
        <p:txBody>
          <a:bodyPr/>
          <a:lstStyle/>
          <a:p>
            <a:pPr>
              <a:defRPr/>
            </a:pPr>
            <a:r>
              <a:rPr lang="es-ES_tradnl" sz="3600" i="1" smtClean="0">
                <a:solidFill>
                  <a:srgbClr val="660033"/>
                </a:solidFill>
                <a:effectLst>
                  <a:outerShdw blurRad="38100" dist="38100" dir="2700000" algn="tl">
                    <a:srgbClr val="000000"/>
                  </a:outerShdw>
                </a:effectLst>
                <a:latin typeface="Arial" charset="0"/>
              </a:rPr>
              <a:t>WORLD WIDE WEB - WWW </a:t>
            </a:r>
            <a:br>
              <a:rPr lang="es-ES_tradnl" sz="3600" i="1" smtClean="0">
                <a:solidFill>
                  <a:srgbClr val="660033"/>
                </a:solidFill>
                <a:effectLst>
                  <a:outerShdw blurRad="38100" dist="38100" dir="2700000" algn="tl">
                    <a:srgbClr val="000000"/>
                  </a:outerShdw>
                </a:effectLst>
                <a:latin typeface="Arial" charset="0"/>
              </a:rPr>
            </a:br>
            <a:r>
              <a:rPr lang="es-ES_tradnl" sz="3600" i="1" smtClean="0">
                <a:solidFill>
                  <a:srgbClr val="660033"/>
                </a:solidFill>
                <a:effectLst>
                  <a:outerShdw blurRad="38100" dist="38100" dir="2700000" algn="tl">
                    <a:srgbClr val="000000"/>
                  </a:outerShdw>
                </a:effectLst>
                <a:latin typeface="Arial" charset="0"/>
              </a:rPr>
              <a:t>Balanceo de Carga</a:t>
            </a:r>
            <a:endParaRPr lang="es-ES_tradnl" sz="2800" i="1" smtClean="0">
              <a:solidFill>
                <a:srgbClr val="660033"/>
              </a:solidFill>
              <a:effectLst>
                <a:outerShdw blurRad="38100" dist="38100" dir="2700000" algn="tl">
                  <a:srgbClr val="000000"/>
                </a:outerShdw>
              </a:effectLst>
              <a:latin typeface="Arial" charset="0"/>
            </a:endParaRPr>
          </a:p>
        </p:txBody>
      </p:sp>
      <p:pic>
        <p:nvPicPr>
          <p:cNvPr id="7173" name="6 Imagen" descr="Balanceo 2.jpg"/>
          <p:cNvPicPr>
            <a:picLocks noChangeAspect="1"/>
          </p:cNvPicPr>
          <p:nvPr/>
        </p:nvPicPr>
        <p:blipFill>
          <a:blip r:embed="rId3" cstate="print"/>
          <a:srcRect/>
          <a:stretch>
            <a:fillRect/>
          </a:stretch>
        </p:blipFill>
        <p:spPr bwMode="auto">
          <a:xfrm>
            <a:off x="2714625" y="1285875"/>
            <a:ext cx="6429375" cy="1643063"/>
          </a:xfrm>
          <a:prstGeom prst="rect">
            <a:avLst/>
          </a:prstGeom>
          <a:gradFill rotWithShape="0">
            <a:gsLst>
              <a:gs pos="0">
                <a:schemeClr val="hlink"/>
              </a:gs>
              <a:gs pos="100000">
                <a:srgbClr val="66FFFF"/>
              </a:gs>
            </a:gsLst>
            <a:lin ang="2700000" scaled="1"/>
          </a:gradFill>
          <a:ln w="76200" algn="ctr">
            <a:solidFill>
              <a:schemeClr val="accent2"/>
            </a:solidFill>
            <a:miter lim="800000"/>
            <a:headEnd/>
            <a:tailEnd/>
          </a:ln>
        </p:spPr>
      </p:pic>
      <p:pic>
        <p:nvPicPr>
          <p:cNvPr id="7174" name="Picture 6"/>
          <p:cNvPicPr>
            <a:picLocks noChangeAspect="1" noChangeArrowheads="1"/>
          </p:cNvPicPr>
          <p:nvPr/>
        </p:nvPicPr>
        <p:blipFill>
          <a:blip r:embed="rId4" cstate="print"/>
          <a:srcRect/>
          <a:stretch>
            <a:fillRect/>
          </a:stretch>
        </p:blipFill>
        <p:spPr bwMode="auto">
          <a:xfrm>
            <a:off x="0" y="3071813"/>
            <a:ext cx="6786563" cy="3786187"/>
          </a:xfrm>
          <a:prstGeom prst="rect">
            <a:avLst/>
          </a:prstGeom>
          <a:gradFill rotWithShape="0">
            <a:gsLst>
              <a:gs pos="0">
                <a:schemeClr val="hlink"/>
              </a:gs>
              <a:gs pos="100000">
                <a:srgbClr val="66FFFF"/>
              </a:gs>
            </a:gsLst>
            <a:lin ang="2700000" scaled="1"/>
          </a:gradFill>
          <a:ln w="76200" algn="ctr">
            <a:solidFill>
              <a:schemeClr val="accent2"/>
            </a:solidFill>
            <a:miter lim="800000"/>
            <a:headEnd/>
            <a:tailEnd/>
          </a:ln>
        </p:spPr>
      </p:pic>
      <p:pic>
        <p:nvPicPr>
          <p:cNvPr id="7176" name="Picture 8" descr="BandWith Limit"/>
          <p:cNvPicPr>
            <a:picLocks noChangeAspect="1" noChangeArrowheads="1"/>
          </p:cNvPicPr>
          <p:nvPr/>
        </p:nvPicPr>
        <p:blipFill>
          <a:blip r:embed="rId5" cstate="print"/>
          <a:srcRect/>
          <a:stretch>
            <a:fillRect/>
          </a:stretch>
        </p:blipFill>
        <p:spPr bwMode="auto">
          <a:xfrm>
            <a:off x="1581150" y="6067425"/>
            <a:ext cx="7562850" cy="790575"/>
          </a:xfrm>
          <a:prstGeom prst="rect">
            <a:avLst/>
          </a:prstGeom>
          <a:gradFill rotWithShape="0">
            <a:gsLst>
              <a:gs pos="0">
                <a:schemeClr val="hlink"/>
              </a:gs>
              <a:gs pos="100000">
                <a:srgbClr val="66FFFF"/>
              </a:gs>
            </a:gsLst>
            <a:lin ang="2700000" scaled="1"/>
          </a:gradFill>
          <a:ln w="76200" algn="ctr">
            <a:solidFill>
              <a:schemeClr val="accent2"/>
            </a:solidFill>
            <a:miter lim="800000"/>
            <a:headEnd/>
            <a:tailEnd/>
          </a:ln>
          <a:effectLst/>
        </p:spPr>
      </p:pic>
      <p:pic>
        <p:nvPicPr>
          <p:cNvPr id="8" name="7 Imagen" descr="falta de Balanceo de carga.jpg"/>
          <p:cNvPicPr>
            <a:picLocks noChangeAspect="1"/>
          </p:cNvPicPr>
          <p:nvPr/>
        </p:nvPicPr>
        <p:blipFill>
          <a:blip r:embed="rId6" cstate="print"/>
          <a:stretch>
            <a:fillRect/>
          </a:stretch>
        </p:blipFill>
        <p:spPr>
          <a:xfrm>
            <a:off x="4747260" y="3284984"/>
            <a:ext cx="4396740" cy="1196340"/>
          </a:xfrm>
          <a:prstGeom prst="rect">
            <a:avLst/>
          </a:prstGeom>
          <a:gradFill rotWithShape="0">
            <a:gsLst>
              <a:gs pos="0">
                <a:schemeClr val="hlink"/>
              </a:gs>
              <a:gs pos="100000">
                <a:srgbClr val="66FFFF"/>
              </a:gs>
            </a:gsLst>
            <a:lin ang="2700000" scaled="1"/>
          </a:gradFill>
          <a:ln w="76200" algn="ctr">
            <a:solidFill>
              <a:schemeClr val="accent2"/>
            </a:solidFill>
            <a:miter lim="800000"/>
            <a:headEnd/>
            <a:tailEnd/>
          </a:ln>
        </p:spPr>
      </p:pic>
      <p:pic>
        <p:nvPicPr>
          <p:cNvPr id="2" name="1 Imagen"/>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0" y="2370975"/>
            <a:ext cx="2561010" cy="1115926"/>
          </a:xfrm>
          <a:prstGeom prst="rect">
            <a:avLst/>
          </a:prstGeom>
          <a:gradFill rotWithShape="0">
            <a:gsLst>
              <a:gs pos="0">
                <a:schemeClr val="hlink"/>
              </a:gs>
              <a:gs pos="100000">
                <a:srgbClr val="66FFFF"/>
              </a:gs>
            </a:gsLst>
            <a:lin ang="2700000" scaled="1"/>
          </a:gradFill>
          <a:ln w="76200" algn="ctr">
            <a:solidFill>
              <a:schemeClr val="accent2"/>
            </a:solid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D58F0559-97E2-4FAC-9E5F-7BC4DFFEB6A7}" type="datetime1">
              <a:rPr lang="es-ES"/>
              <a:pPr>
                <a:defRPr/>
              </a:pPr>
              <a:t>29/05/2017</a:t>
            </a:fld>
            <a:endParaRPr lang="en-US"/>
          </a:p>
        </p:txBody>
      </p:sp>
      <p:sp>
        <p:nvSpPr>
          <p:cNvPr id="6" name="5 Marcador de número de diapositiva"/>
          <p:cNvSpPr>
            <a:spLocks noGrp="1"/>
          </p:cNvSpPr>
          <p:nvPr>
            <p:ph type="sldNum" sz="quarter" idx="12"/>
          </p:nvPr>
        </p:nvSpPr>
        <p:spPr/>
        <p:txBody>
          <a:bodyPr/>
          <a:lstStyle/>
          <a:p>
            <a:pPr>
              <a:defRPr/>
            </a:pPr>
            <a:fld id="{0B4D7787-667E-4BF4-A21F-8D10A9A4EEF1}" type="slidenum">
              <a:rPr lang="en-US"/>
              <a:pPr>
                <a:defRPr/>
              </a:pPr>
              <a:t>7</a:t>
            </a:fld>
            <a:endParaRPr lang="en-US"/>
          </a:p>
        </p:txBody>
      </p:sp>
      <p:sp>
        <p:nvSpPr>
          <p:cNvPr id="477186" name="Rectangle 2"/>
          <p:cNvSpPr>
            <a:spLocks noGrp="1" noChangeArrowheads="1"/>
          </p:cNvSpPr>
          <p:nvPr>
            <p:ph type="title"/>
          </p:nvPr>
        </p:nvSpPr>
        <p:spPr>
          <a:xfrm>
            <a:off x="838200" y="304800"/>
            <a:ext cx="7772400" cy="1143000"/>
          </a:xfrm>
          <a:solidFill>
            <a:srgbClr val="FFCC99"/>
          </a:solidFill>
          <a:ln w="76200" cap="flat" algn="ctr">
            <a:solidFill>
              <a:srgbClr val="800000"/>
            </a:solidFill>
          </a:ln>
        </p:spPr>
        <p:txBody>
          <a:bodyPr/>
          <a:lstStyle/>
          <a:p>
            <a:pPr>
              <a:defRPr/>
            </a:pPr>
            <a:r>
              <a:rPr lang="es-ES_tradnl" sz="3600" i="1" smtClean="0">
                <a:solidFill>
                  <a:srgbClr val="660033"/>
                </a:solidFill>
                <a:effectLst>
                  <a:outerShdw blurRad="38100" dist="38100" dir="2700000" algn="tl">
                    <a:srgbClr val="000000"/>
                  </a:outerShdw>
                </a:effectLst>
                <a:latin typeface="Arial" charset="0"/>
              </a:rPr>
              <a:t>WORLD WIDE WEB - WWW </a:t>
            </a:r>
            <a:br>
              <a:rPr lang="es-ES_tradnl" sz="3600" i="1" smtClean="0">
                <a:solidFill>
                  <a:srgbClr val="660033"/>
                </a:solidFill>
                <a:effectLst>
                  <a:outerShdw blurRad="38100" dist="38100" dir="2700000" algn="tl">
                    <a:srgbClr val="000000"/>
                  </a:outerShdw>
                </a:effectLst>
                <a:latin typeface="Arial" charset="0"/>
              </a:rPr>
            </a:br>
            <a:r>
              <a:rPr lang="es-ES_tradnl" sz="3600" i="1" smtClean="0">
                <a:solidFill>
                  <a:srgbClr val="660033"/>
                </a:solidFill>
                <a:effectLst>
                  <a:outerShdw blurRad="38100" dist="38100" dir="2700000" algn="tl">
                    <a:srgbClr val="000000"/>
                  </a:outerShdw>
                </a:effectLst>
                <a:latin typeface="Arial" charset="0"/>
              </a:rPr>
              <a:t>Balanceo de Carga – Técnicas</a:t>
            </a:r>
          </a:p>
        </p:txBody>
      </p:sp>
      <p:sp>
        <p:nvSpPr>
          <p:cNvPr id="477187" name="Rectangle 3"/>
          <p:cNvSpPr>
            <a:spLocks noGrp="1" noChangeArrowheads="1"/>
          </p:cNvSpPr>
          <p:nvPr>
            <p:ph type="body" idx="1"/>
          </p:nvPr>
        </p:nvSpPr>
        <p:spPr>
          <a:xfrm>
            <a:off x="381000" y="1600200"/>
            <a:ext cx="8382000" cy="4191000"/>
          </a:xfrm>
          <a:gradFill rotWithShape="0">
            <a:gsLst>
              <a:gs pos="0">
                <a:schemeClr val="hlink"/>
              </a:gs>
              <a:gs pos="100000">
                <a:srgbClr val="66FFFF"/>
              </a:gs>
            </a:gsLst>
            <a:lin ang="2700000" scaled="1"/>
          </a:gradFill>
          <a:ln w="76200" cap="flat">
            <a:solidFill>
              <a:schemeClr val="accent2"/>
            </a:solidFill>
          </a:ln>
        </p:spPr>
        <p:txBody>
          <a:bodyPr/>
          <a:lstStyle/>
          <a:p>
            <a:pPr>
              <a:defRPr/>
            </a:pPr>
            <a:r>
              <a:rPr lang="es-ES_tradnl" b="1" i="1" smtClean="0">
                <a:solidFill>
                  <a:schemeClr val="accent2"/>
                </a:solidFill>
                <a:effectLst>
                  <a:outerShdw blurRad="38100" dist="38100" dir="2700000" algn="tl">
                    <a:srgbClr val="000000"/>
                  </a:outerShdw>
                </a:effectLst>
                <a:latin typeface="Arial" charset="0"/>
              </a:rPr>
              <a:t>Existen varios tipos de balanceo:</a:t>
            </a:r>
          </a:p>
          <a:p>
            <a:pPr lvl="1">
              <a:defRPr/>
            </a:pPr>
            <a:r>
              <a:rPr lang="es-ES_tradnl" i="1" smtClean="0">
                <a:solidFill>
                  <a:schemeClr val="tx2"/>
                </a:solidFill>
                <a:latin typeface="Arial" charset="0"/>
              </a:rPr>
              <a:t> RR-DNS</a:t>
            </a:r>
          </a:p>
          <a:p>
            <a:pPr lvl="1">
              <a:defRPr/>
            </a:pPr>
            <a:r>
              <a:rPr lang="es-ES_tradnl" i="1" smtClean="0">
                <a:solidFill>
                  <a:schemeClr val="tx2"/>
                </a:solidFill>
                <a:latin typeface="Arial" charset="0"/>
              </a:rPr>
              <a:t> Reverse Proxy Server</a:t>
            </a:r>
          </a:p>
          <a:p>
            <a:pPr lvl="1">
              <a:defRPr/>
            </a:pPr>
            <a:r>
              <a:rPr lang="es-ES_tradnl" i="1" smtClean="0">
                <a:solidFill>
                  <a:schemeClr val="tx2"/>
                </a:solidFill>
                <a:latin typeface="Arial" charset="0"/>
              </a:rPr>
              <a:t>Servicios avanzados de redes y clustering.</a:t>
            </a:r>
          </a:p>
          <a:p>
            <a:pPr lvl="1">
              <a:defRPr/>
            </a:pPr>
            <a:r>
              <a:rPr lang="es-ES_tradnl" i="1" smtClean="0">
                <a:solidFill>
                  <a:schemeClr val="tx2"/>
                </a:solidFill>
                <a:latin typeface="Arial" charset="0"/>
              </a:rPr>
              <a:t>Routers de Capa 4</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CE9B75AF-B220-4477-BB5B-CC2D3AF9CF5A}" type="datetime1">
              <a:rPr lang="es-ES"/>
              <a:pPr>
                <a:defRPr/>
              </a:pPr>
              <a:t>29/05/2017</a:t>
            </a:fld>
            <a:endParaRPr lang="en-US"/>
          </a:p>
        </p:txBody>
      </p:sp>
      <p:sp>
        <p:nvSpPr>
          <p:cNvPr id="6" name="5 Marcador de número de diapositiva"/>
          <p:cNvSpPr>
            <a:spLocks noGrp="1"/>
          </p:cNvSpPr>
          <p:nvPr>
            <p:ph type="sldNum" sz="quarter" idx="12"/>
          </p:nvPr>
        </p:nvSpPr>
        <p:spPr/>
        <p:txBody>
          <a:bodyPr/>
          <a:lstStyle/>
          <a:p>
            <a:pPr>
              <a:defRPr/>
            </a:pPr>
            <a:fld id="{E858C380-668A-499B-955D-2D6C65F04A9D}" type="slidenum">
              <a:rPr lang="en-US"/>
              <a:pPr>
                <a:defRPr/>
              </a:pPr>
              <a:t>8</a:t>
            </a:fld>
            <a:endParaRPr lang="en-US"/>
          </a:p>
        </p:txBody>
      </p:sp>
      <p:sp>
        <p:nvSpPr>
          <p:cNvPr id="443394" name="Rectangle 2"/>
          <p:cNvSpPr>
            <a:spLocks noGrp="1" noChangeArrowheads="1"/>
          </p:cNvSpPr>
          <p:nvPr>
            <p:ph type="title"/>
          </p:nvPr>
        </p:nvSpPr>
        <p:spPr>
          <a:xfrm>
            <a:off x="838200" y="304800"/>
            <a:ext cx="7772400" cy="1143000"/>
          </a:xfrm>
          <a:solidFill>
            <a:srgbClr val="FFCC99"/>
          </a:solidFill>
          <a:ln w="76200" cap="flat" algn="ctr">
            <a:solidFill>
              <a:srgbClr val="800000"/>
            </a:solidFill>
          </a:ln>
        </p:spPr>
        <p:txBody>
          <a:bodyPr/>
          <a:lstStyle/>
          <a:p>
            <a:pPr>
              <a:defRPr/>
            </a:pPr>
            <a:r>
              <a:rPr lang="es-ES_tradnl" sz="3600" i="1" smtClean="0">
                <a:solidFill>
                  <a:srgbClr val="660033"/>
                </a:solidFill>
                <a:effectLst>
                  <a:outerShdw blurRad="38100" dist="38100" dir="2700000" algn="tl">
                    <a:srgbClr val="000000"/>
                  </a:outerShdw>
                </a:effectLst>
                <a:latin typeface="Arial" charset="0"/>
              </a:rPr>
              <a:t>WORLD WIDE WEB - WWW </a:t>
            </a:r>
            <a:br>
              <a:rPr lang="es-ES_tradnl" sz="3600" i="1" smtClean="0">
                <a:solidFill>
                  <a:srgbClr val="660033"/>
                </a:solidFill>
                <a:effectLst>
                  <a:outerShdw blurRad="38100" dist="38100" dir="2700000" algn="tl">
                    <a:srgbClr val="000000"/>
                  </a:outerShdw>
                </a:effectLst>
                <a:latin typeface="Arial" charset="0"/>
              </a:rPr>
            </a:br>
            <a:r>
              <a:rPr lang="es-ES_tradnl" sz="3600" i="1" smtClean="0">
                <a:solidFill>
                  <a:srgbClr val="660033"/>
                </a:solidFill>
                <a:effectLst>
                  <a:outerShdw blurRad="38100" dist="38100" dir="2700000" algn="tl">
                    <a:srgbClr val="000000"/>
                  </a:outerShdw>
                </a:effectLst>
                <a:latin typeface="Arial" charset="0"/>
              </a:rPr>
              <a:t>Balanceo de Carga – Técnicas</a:t>
            </a:r>
          </a:p>
        </p:txBody>
      </p:sp>
      <p:sp>
        <p:nvSpPr>
          <p:cNvPr id="443395" name="Rectangle 3"/>
          <p:cNvSpPr>
            <a:spLocks noGrp="1" noChangeArrowheads="1"/>
          </p:cNvSpPr>
          <p:nvPr>
            <p:ph type="body" idx="1"/>
          </p:nvPr>
        </p:nvSpPr>
        <p:spPr>
          <a:xfrm>
            <a:off x="381000" y="1600200"/>
            <a:ext cx="8382000" cy="4191000"/>
          </a:xfrm>
          <a:gradFill rotWithShape="0">
            <a:gsLst>
              <a:gs pos="0">
                <a:schemeClr val="hlink"/>
              </a:gs>
              <a:gs pos="100000">
                <a:srgbClr val="66FFFF"/>
              </a:gs>
            </a:gsLst>
            <a:lin ang="2700000" scaled="1"/>
          </a:gradFill>
          <a:ln w="76200" cap="flat">
            <a:solidFill>
              <a:schemeClr val="accent2"/>
            </a:solidFill>
          </a:ln>
        </p:spPr>
        <p:txBody>
          <a:bodyPr/>
          <a:lstStyle/>
          <a:p>
            <a:pPr>
              <a:defRPr/>
            </a:pPr>
            <a:r>
              <a:rPr lang="es-ES_tradnl" b="1" i="1" smtClean="0">
                <a:solidFill>
                  <a:schemeClr val="accent2"/>
                </a:solidFill>
                <a:effectLst>
                  <a:outerShdw blurRad="38100" dist="38100" dir="2700000" algn="tl">
                    <a:srgbClr val="000000"/>
                  </a:outerShdw>
                </a:effectLst>
                <a:latin typeface="Arial" charset="0"/>
              </a:rPr>
              <a:t>Existen varios tipos de balanceo:</a:t>
            </a:r>
          </a:p>
          <a:p>
            <a:pPr lvl="1">
              <a:defRPr/>
            </a:pPr>
            <a:r>
              <a:rPr lang="es-ES_tradnl" i="1" smtClean="0">
                <a:solidFill>
                  <a:schemeClr val="tx2"/>
                </a:solidFill>
                <a:latin typeface="Arial" charset="0"/>
              </a:rPr>
              <a:t>RR-DNS (Round Robin DNS): Se aplica una técnica de Round Robin sobre un servidor DNS particular que determina a que servidor asignara la petición, en función de su disponibilidad.</a:t>
            </a:r>
          </a:p>
          <a:p>
            <a:pPr lvl="1">
              <a:defRPr/>
            </a:pPr>
            <a:r>
              <a:rPr lang="es-ES_tradnl" i="1" smtClean="0">
                <a:solidFill>
                  <a:schemeClr val="tx2"/>
                </a:solidFill>
                <a:latin typeface="Arial" charset="0"/>
              </a:rPr>
              <a:t>Estas asignaciones pueden realizarse a partir de dos características a analizar:</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5ADE80D4-DA8E-4289-AD44-731211F8806A}" type="datetime1">
              <a:rPr lang="es-ES"/>
              <a:pPr>
                <a:defRPr/>
              </a:pPr>
              <a:t>29/05/2017</a:t>
            </a:fld>
            <a:endParaRPr lang="en-US"/>
          </a:p>
        </p:txBody>
      </p:sp>
      <p:sp>
        <p:nvSpPr>
          <p:cNvPr id="6" name="5 Marcador de número de diapositiva"/>
          <p:cNvSpPr>
            <a:spLocks noGrp="1"/>
          </p:cNvSpPr>
          <p:nvPr>
            <p:ph type="sldNum" sz="quarter" idx="12"/>
          </p:nvPr>
        </p:nvSpPr>
        <p:spPr/>
        <p:txBody>
          <a:bodyPr/>
          <a:lstStyle/>
          <a:p>
            <a:pPr>
              <a:defRPr/>
            </a:pPr>
            <a:fld id="{8B00B079-DC74-452D-B3AE-FD6A7F0B79F4}" type="slidenum">
              <a:rPr lang="en-US"/>
              <a:pPr>
                <a:defRPr/>
              </a:pPr>
              <a:t>9</a:t>
            </a:fld>
            <a:endParaRPr lang="en-US"/>
          </a:p>
        </p:txBody>
      </p:sp>
      <p:sp>
        <p:nvSpPr>
          <p:cNvPr id="472066" name="Rectangle 2"/>
          <p:cNvSpPr>
            <a:spLocks noGrp="1" noChangeArrowheads="1"/>
          </p:cNvSpPr>
          <p:nvPr>
            <p:ph type="title"/>
          </p:nvPr>
        </p:nvSpPr>
        <p:spPr>
          <a:xfrm>
            <a:off x="838200" y="304800"/>
            <a:ext cx="7772400" cy="1143000"/>
          </a:xfrm>
          <a:solidFill>
            <a:srgbClr val="FFCC99"/>
          </a:solidFill>
          <a:ln w="76200" cap="flat" algn="ctr">
            <a:solidFill>
              <a:srgbClr val="800000"/>
            </a:solidFill>
          </a:ln>
        </p:spPr>
        <p:txBody>
          <a:bodyPr/>
          <a:lstStyle/>
          <a:p>
            <a:pPr>
              <a:defRPr/>
            </a:pPr>
            <a:r>
              <a:rPr lang="es-ES_tradnl" sz="3600" i="1" smtClean="0">
                <a:solidFill>
                  <a:srgbClr val="660033"/>
                </a:solidFill>
                <a:effectLst>
                  <a:outerShdw blurRad="38100" dist="38100" dir="2700000" algn="tl">
                    <a:srgbClr val="000000"/>
                  </a:outerShdw>
                </a:effectLst>
                <a:latin typeface="Arial" charset="0"/>
              </a:rPr>
              <a:t>WORLD WIDE WEB - WWW </a:t>
            </a:r>
            <a:br>
              <a:rPr lang="es-ES_tradnl" sz="3600" i="1" smtClean="0">
                <a:solidFill>
                  <a:srgbClr val="660033"/>
                </a:solidFill>
                <a:effectLst>
                  <a:outerShdw blurRad="38100" dist="38100" dir="2700000" algn="tl">
                    <a:srgbClr val="000000"/>
                  </a:outerShdw>
                </a:effectLst>
                <a:latin typeface="Arial" charset="0"/>
              </a:rPr>
            </a:br>
            <a:r>
              <a:rPr lang="es-ES_tradnl" sz="3600" i="1" smtClean="0">
                <a:solidFill>
                  <a:srgbClr val="660033"/>
                </a:solidFill>
                <a:effectLst>
                  <a:outerShdw blurRad="38100" dist="38100" dir="2700000" algn="tl">
                    <a:srgbClr val="000000"/>
                  </a:outerShdw>
                </a:effectLst>
                <a:latin typeface="Arial" charset="0"/>
              </a:rPr>
              <a:t>RR-DNS (Continuación)</a:t>
            </a:r>
          </a:p>
        </p:txBody>
      </p:sp>
      <p:sp>
        <p:nvSpPr>
          <p:cNvPr id="10245" name="Rectangle 3"/>
          <p:cNvSpPr>
            <a:spLocks noGrp="1" noChangeArrowheads="1"/>
          </p:cNvSpPr>
          <p:nvPr>
            <p:ph type="body" idx="1"/>
          </p:nvPr>
        </p:nvSpPr>
        <p:spPr>
          <a:xfrm>
            <a:off x="381000" y="1600200"/>
            <a:ext cx="8367713" cy="4565650"/>
          </a:xfrm>
          <a:gradFill rotWithShape="0">
            <a:gsLst>
              <a:gs pos="0">
                <a:schemeClr val="hlink"/>
              </a:gs>
              <a:gs pos="100000">
                <a:srgbClr val="66FFFF"/>
              </a:gs>
            </a:gsLst>
            <a:lin ang="2700000" scaled="1"/>
          </a:gradFill>
          <a:ln w="76200" cap="flat">
            <a:solidFill>
              <a:schemeClr val="accent2"/>
            </a:solidFill>
          </a:ln>
        </p:spPr>
        <p:txBody>
          <a:bodyPr/>
          <a:lstStyle/>
          <a:p>
            <a:pPr algn="just">
              <a:lnSpc>
                <a:spcPct val="90000"/>
              </a:lnSpc>
            </a:pPr>
            <a:r>
              <a:rPr lang="es-ES_tradnl" sz="2800" b="1" i="1" smtClean="0">
                <a:solidFill>
                  <a:schemeClr val="tx2"/>
                </a:solidFill>
                <a:latin typeface="Arial" charset="0"/>
              </a:rPr>
              <a:t>Por sesión:</a:t>
            </a:r>
            <a:r>
              <a:rPr lang="es-ES_tradnl" sz="2800" i="1" smtClean="0">
                <a:solidFill>
                  <a:schemeClr val="tx2"/>
                </a:solidFill>
                <a:latin typeface="Arial" charset="0"/>
              </a:rPr>
              <a:t> El servidor asigna la conexión de un usuario en un momento determinado a una dirección IP (la que toque en el RR) y mantiene la asignación hasta que el usuario finalice la sesión de http hacia el mismo.</a:t>
            </a:r>
          </a:p>
          <a:p>
            <a:pPr algn="just">
              <a:lnSpc>
                <a:spcPct val="90000"/>
              </a:lnSpc>
            </a:pPr>
            <a:endParaRPr lang="es-ES_tradnl" sz="2800" i="1" smtClean="0">
              <a:solidFill>
                <a:schemeClr val="tx2"/>
              </a:solidFill>
              <a:latin typeface="Arial" charset="0"/>
            </a:endParaRPr>
          </a:p>
          <a:p>
            <a:pPr algn="just">
              <a:lnSpc>
                <a:spcPct val="90000"/>
              </a:lnSpc>
            </a:pPr>
            <a:r>
              <a:rPr lang="es-ES_tradnl" sz="2800" b="1" i="1" smtClean="0">
                <a:solidFill>
                  <a:schemeClr val="tx2"/>
                </a:solidFill>
                <a:latin typeface="Arial" charset="0"/>
              </a:rPr>
              <a:t>Por IP:</a:t>
            </a:r>
            <a:r>
              <a:rPr lang="es-ES_tradnl" sz="2800" i="1" smtClean="0">
                <a:solidFill>
                  <a:schemeClr val="tx2"/>
                </a:solidFill>
                <a:latin typeface="Arial" charset="0"/>
              </a:rPr>
              <a:t> El servidor DNS puede tener asignado el método de RR para direccionar la solicitud en función de la ubicación geográfica de la dirección IP origen, para así mejorar los tiempos de transmisión y evitar “hops” innecesarios.</a:t>
            </a:r>
            <a:endParaRPr lang="es-ES_tradnl" i="1" smtClean="0">
              <a:solidFill>
                <a:schemeClr val="tx2"/>
              </a:solidFill>
              <a:latin typeface="Arial"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Presentación en blanco">
  <a:themeElements>
    <a:clrScheme name="Presentación en blanco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Presentación en blanco">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4400" b="0" i="0" u="none" strike="noStrike" cap="none" normalizeH="0" baseline="0" smtClean="0">
            <a:ln>
              <a:noFill/>
            </a:ln>
            <a:solidFill>
              <a:schemeClr val="tx2"/>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4400" b="0" i="0" u="none" strike="noStrike" cap="none" normalizeH="0" baseline="0" smtClean="0">
            <a:ln>
              <a:noFill/>
            </a:ln>
            <a:solidFill>
              <a:schemeClr val="tx2"/>
            </a:solidFill>
            <a:effectLst/>
            <a:latin typeface="Arial" charset="0"/>
          </a:defRPr>
        </a:defPPr>
      </a:lstStyle>
    </a:lnDef>
  </a:objectDefaults>
  <a:extraClrSchemeLst>
    <a:extraClrScheme>
      <a:clrScheme name="Presentación en blanco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resentación en blanco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Presentación en blanco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resentación en blanco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resentación en blanco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resentación en blanco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Presentación en blanco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C:\Archivos de programa\Microsoft Office\Plantillas\Presentación en blanco.pot</Template>
  <TotalTime>533947</TotalTime>
  <Words>2405</Words>
  <Application>Microsoft Office PowerPoint</Application>
  <PresentationFormat>Presentación en pantalla (4:3)</PresentationFormat>
  <Paragraphs>180</Paragraphs>
  <Slides>18</Slides>
  <Notes>17</Notes>
  <HiddenSlides>0</HiddenSlides>
  <MMClips>0</MMClips>
  <ScaleCrop>false</ScaleCrop>
  <HeadingPairs>
    <vt:vector size="8" baseType="variant">
      <vt:variant>
        <vt:lpstr>Fuentes usadas</vt:lpstr>
      </vt:variant>
      <vt:variant>
        <vt:i4>4</vt:i4>
      </vt:variant>
      <vt:variant>
        <vt:lpstr>Tema</vt:lpstr>
      </vt:variant>
      <vt:variant>
        <vt:i4>1</vt:i4>
      </vt:variant>
      <vt:variant>
        <vt:lpstr>Servidores OLE incrustados</vt:lpstr>
      </vt:variant>
      <vt:variant>
        <vt:i4>1</vt:i4>
      </vt:variant>
      <vt:variant>
        <vt:lpstr>Títulos de diapositiva</vt:lpstr>
      </vt:variant>
      <vt:variant>
        <vt:i4>18</vt:i4>
      </vt:variant>
    </vt:vector>
  </HeadingPairs>
  <TitlesOfParts>
    <vt:vector size="24" baseType="lpstr">
      <vt:lpstr>Arial</vt:lpstr>
      <vt:lpstr>Times New Roman</vt:lpstr>
      <vt:lpstr>Verdana</vt:lpstr>
      <vt:lpstr>Wingdings 3</vt:lpstr>
      <vt:lpstr>Presentación en blanco</vt:lpstr>
      <vt:lpstr>Diapositiva</vt:lpstr>
      <vt:lpstr>Tecnología de Redes 2634 Introducción a las Comunicaciones 0013</vt:lpstr>
      <vt:lpstr>Tecnología de Redes 2634 Introducción a las Comunicaciones 0013</vt:lpstr>
      <vt:lpstr>Procesador Front-End (FEP) Comunicaciones Unificadas</vt:lpstr>
      <vt:lpstr>Procesador Front-End (FEP) Comunicaciones Unificadas</vt:lpstr>
      <vt:lpstr>WORLD WIDE WEB - WWW  Balanceo de Carga</vt:lpstr>
      <vt:lpstr>WORLD WIDE WEB - WWW  Balanceo de Carga</vt:lpstr>
      <vt:lpstr>WORLD WIDE WEB - WWW  Balanceo de Carga – Técnicas</vt:lpstr>
      <vt:lpstr>WORLD WIDE WEB - WWW  Balanceo de Carga – Técnicas</vt:lpstr>
      <vt:lpstr>WORLD WIDE WEB - WWW  RR-DNS (Continuación)</vt:lpstr>
      <vt:lpstr>WORLD WIDE WEB - WWW  Reverse Proxy Servers</vt:lpstr>
      <vt:lpstr>WORLD WIDE WEB - WWW  Reverse Proxy Servers (Cont.)</vt:lpstr>
      <vt:lpstr>WORLD WIDE WEB - WWW   Balanceo de Carga – Técnicas</vt:lpstr>
      <vt:lpstr>WORLD WIDE WEB - WWW   Balanceo de Carga – Técnicas</vt:lpstr>
      <vt:lpstr>WORLD WIDE WEB - WWW  Balanceo de Carga – Técnicas</vt:lpstr>
      <vt:lpstr>WORLD WIDE WEB - WWW  Balanceo en Peticiones – Hardware</vt:lpstr>
      <vt:lpstr>WORLD WIDE WEB - WWW  Balanceo en Peticiones – Hardware</vt:lpstr>
      <vt:lpstr>WORLD WIDE WEB - WWW  Balanceo en Peticiones – Software</vt:lpstr>
      <vt:lpstr>Gracias</vt:lpstr>
    </vt:vector>
  </TitlesOfParts>
  <Company>Lic Pablo Alejandro Lena (MBA)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Codanet UP</dc:title>
  <dc:creator>Lic Pablo Alejandro Lena (MBA)</dc:creator>
  <dc:description>Actualizada al 15/04/2005_x000d_
Servicios de Internet_x000d_
Componentes de un Host de Internet_x000d_
Hardware y Software_x000d_
</dc:description>
  <cp:lastModifiedBy>Lena</cp:lastModifiedBy>
  <cp:revision>600</cp:revision>
  <cp:lastPrinted>2000-12-06T13:16:13Z</cp:lastPrinted>
  <dcterms:created xsi:type="dcterms:W3CDTF">2000-04-03T00:38:42Z</dcterms:created>
  <dcterms:modified xsi:type="dcterms:W3CDTF">2017-05-29T22:33:11Z</dcterms:modified>
  <cp:category>Transparencias de Clase</cp:category>
</cp:coreProperties>
</file>