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573" r:id="rId2"/>
    <p:sldId id="577" r:id="rId3"/>
    <p:sldId id="493" r:id="rId4"/>
    <p:sldId id="491" r:id="rId5"/>
    <p:sldId id="492" r:id="rId6"/>
    <p:sldId id="558" r:id="rId7"/>
    <p:sldId id="578" r:id="rId8"/>
    <p:sldId id="552" r:id="rId9"/>
    <p:sldId id="575" r:id="rId10"/>
    <p:sldId id="494" r:id="rId11"/>
    <p:sldId id="554" r:id="rId12"/>
    <p:sldId id="569" r:id="rId13"/>
    <p:sldId id="495" r:id="rId14"/>
    <p:sldId id="559" r:id="rId15"/>
    <p:sldId id="496" r:id="rId16"/>
    <p:sldId id="498" r:id="rId17"/>
    <p:sldId id="568" r:id="rId18"/>
    <p:sldId id="497" r:id="rId19"/>
    <p:sldId id="499" r:id="rId20"/>
    <p:sldId id="557" r:id="rId21"/>
    <p:sldId id="570" r:id="rId22"/>
    <p:sldId id="571" r:id="rId23"/>
    <p:sldId id="500" r:id="rId24"/>
    <p:sldId id="565" r:id="rId25"/>
    <p:sldId id="566" r:id="rId26"/>
    <p:sldId id="567" r:id="rId27"/>
    <p:sldId id="501" r:id="rId28"/>
    <p:sldId id="502" r:id="rId29"/>
    <p:sldId id="503" r:id="rId30"/>
    <p:sldId id="504" r:id="rId31"/>
    <p:sldId id="505" r:id="rId32"/>
    <p:sldId id="506" r:id="rId33"/>
    <p:sldId id="507" r:id="rId34"/>
    <p:sldId id="553" r:id="rId35"/>
    <p:sldId id="555" r:id="rId36"/>
    <p:sldId id="556" r:id="rId37"/>
    <p:sldId id="560" r:id="rId38"/>
    <p:sldId id="508" r:id="rId39"/>
    <p:sldId id="509" r:id="rId40"/>
    <p:sldId id="510" r:id="rId41"/>
    <p:sldId id="511" r:id="rId42"/>
    <p:sldId id="512" r:id="rId43"/>
    <p:sldId id="513" r:id="rId44"/>
    <p:sldId id="514" r:id="rId45"/>
    <p:sldId id="572" r:id="rId46"/>
    <p:sldId id="574" r:id="rId47"/>
    <p:sldId id="544" r:id="rId48"/>
    <p:sldId id="576" r:id="rId49"/>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327" autoAdjust="0"/>
    <p:restoredTop sz="70886" autoAdjust="0"/>
  </p:normalViewPr>
  <p:slideViewPr>
    <p:cSldViewPr>
      <p:cViewPr varScale="1">
        <p:scale>
          <a:sx n="46" d="100"/>
          <a:sy n="46" d="100"/>
        </p:scale>
        <p:origin x="762" y="4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6C72E94-B0D3-4C6D-8596-F19E60B73DB4}" type="slidenum">
              <a:rPr lang="es-ES_tradnl"/>
              <a:pPr>
                <a:defRPr/>
              </a:pPr>
              <a:t>‹Nº›</a:t>
            </a:fld>
            <a:endParaRPr lang="es-ES_tradnl"/>
          </a:p>
        </p:txBody>
      </p:sp>
    </p:spTree>
    <p:extLst>
      <p:ext uri="{BB962C8B-B14F-4D97-AF65-F5344CB8AC3E}">
        <p14:creationId xmlns:p14="http://schemas.microsoft.com/office/powerpoint/2010/main" val="125136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5C1E2392-E56B-461D-9EC4-A70F47F33707}" type="slidenum">
              <a:rPr lang="es-ES_tradnl"/>
              <a:pPr>
                <a:defRPr/>
              </a:pPr>
              <a:t>‹Nº›</a:t>
            </a:fld>
            <a:endParaRPr lang="es-ES_tradnl"/>
          </a:p>
        </p:txBody>
      </p:sp>
    </p:spTree>
    <p:extLst>
      <p:ext uri="{BB962C8B-B14F-4D97-AF65-F5344CB8AC3E}">
        <p14:creationId xmlns:p14="http://schemas.microsoft.com/office/powerpoint/2010/main" val="213289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DBF3ED6-362C-43A4-B4EB-B1BEC89B0DF5}" type="slidenum">
              <a:rPr lang="es-ES_tradnl" smtClean="0"/>
              <a:pPr/>
              <a:t>23</a:t>
            </a:fld>
            <a:endParaRPr lang="es-ES_tradnl"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AR" smtClean="0"/>
              <a:t>La autenticación de usuarios (login y password) viaja en claro por lared</a:t>
            </a:r>
          </a:p>
          <a:p>
            <a:r>
              <a:rPr lang="es-AR" smtClean="0"/>
              <a:t>– Un atacante situado en algún punto intermedio, o un usuario de la</a:t>
            </a:r>
          </a:p>
          <a:p>
            <a:r>
              <a:rPr lang="es-AR" smtClean="0"/>
              <a:t>máquina de destino con permisos suficientes, podría analizar el tráfico y</a:t>
            </a:r>
          </a:p>
          <a:p>
            <a:r>
              <a:rPr lang="es-AR" smtClean="0"/>
              <a:t>hacerse con esta información</a:t>
            </a:r>
          </a:p>
          <a:p>
            <a:r>
              <a:rPr lang="es-AR" smtClean="0"/>
              <a:t>• El cliente no verifica la identidad del servidor</a:t>
            </a:r>
          </a:p>
          <a:p>
            <a:r>
              <a:rPr lang="es-AR" smtClean="0"/>
              <a:t>– ¿Cómo sabemos a donde nos estamos conectando?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7251683-557B-45ED-8BC5-863C86881C7D}" type="slidenum">
              <a:rPr lang="es-ES_tradnl" smtClean="0"/>
              <a:pPr/>
              <a:t>24</a:t>
            </a:fld>
            <a:endParaRPr lang="es-ES_tradnl"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s-ES_tradnl" smtClean="0"/>
              <a:t> , forwarding arbitrary </a:t>
            </a:r>
            <a:r>
              <a:rPr lang="es-ES" smtClean="0"/>
              <a:t> </a:t>
            </a:r>
            <a:r>
              <a:rPr lang="es-ES_tradnl" smtClean="0"/>
              <a:t> and  connections; it can transfer files using the associated  or  protocols.  SSH uses the  . SSH es utilizado habitualmente para entrar en una máquina remota y ejecutar comandos, sino que también soporta </a:t>
            </a:r>
            <a:r>
              <a:rPr lang="es-ES_tradnl" smtClean="0">
                <a:hlinkClick r:id="rId3" tooltip="Tunneling protocolo"/>
              </a:rPr>
              <a:t>túneles,</a:t>
            </a:r>
            <a:r>
              <a:rPr lang="es-ES_tradnl" smtClean="0"/>
              <a:t> transmisión arbitraria </a:t>
            </a:r>
            <a:r>
              <a:rPr lang="es-ES_tradnl" smtClean="0">
                <a:hlinkClick r:id="rId4" tooltip="Puerto TCP y UDP"/>
              </a:rPr>
              <a:t>puertos</a:t>
            </a:r>
            <a:r>
              <a:rPr lang="es-ES" smtClean="0"/>
              <a:t> </a:t>
            </a:r>
            <a:r>
              <a:rPr lang="es-ES_tradnl" smtClean="0">
                <a:hlinkClick r:id="rId5" tooltip="Transmission Control Protocol"/>
              </a:rPr>
              <a:t>TCP</a:t>
            </a:r>
            <a:r>
              <a:rPr lang="es-ES_tradnl" smtClean="0"/>
              <a:t> y </a:t>
            </a:r>
            <a:r>
              <a:rPr lang="es-ES_tradnl" smtClean="0">
                <a:hlinkClick r:id="rId6" tooltip="X11"/>
              </a:rPr>
              <a:t>X11</a:t>
            </a:r>
            <a:r>
              <a:rPr lang="es-ES_tradnl" smtClean="0"/>
              <a:t> conexiones, sino que puede transferir archivos a través de los asociados </a:t>
            </a:r>
            <a:r>
              <a:rPr lang="es-ES_tradnl" smtClean="0">
                <a:hlinkClick r:id="rId7" tooltip="SSH protocolo de transferencia de archivos"/>
              </a:rPr>
              <a:t>SFTP</a:t>
            </a:r>
            <a:r>
              <a:rPr lang="es-ES_tradnl" smtClean="0"/>
              <a:t> o </a:t>
            </a:r>
            <a:r>
              <a:rPr lang="es-ES_tradnl" smtClean="0">
                <a:hlinkClick r:id="rId8" tooltip="Secure copia"/>
              </a:rPr>
              <a:t>SCP</a:t>
            </a:r>
            <a:r>
              <a:rPr lang="es-ES_tradnl" smtClean="0"/>
              <a:t> protocolos </a:t>
            </a:r>
            <a:r>
              <a:rPr lang="es-ES_tradnl" smtClean="0">
                <a:hlinkClick r:id="rId9"/>
              </a:rPr>
              <a:t>[1].</a:t>
            </a:r>
            <a:r>
              <a:rPr lang="es-ES_tradnl" smtClean="0"/>
              <a:t> SSH usa el </a:t>
            </a:r>
            <a:r>
              <a:rPr lang="es-ES_tradnl" smtClean="0">
                <a:hlinkClick r:id="rId10" tooltip="Cliente-servidor de protocolo"/>
              </a:rPr>
              <a:t>cliente-servidor de protocolo</a:t>
            </a:r>
            <a:r>
              <a:rPr lang="es-ES_tradnl" smtClean="0"/>
              <a:t> . </a:t>
            </a:r>
            <a:r>
              <a:rPr lang="es-ES_tradnl" smtClean="0">
                <a:hlinkClick r:id="rId11" tooltip="Servidor (informática)"/>
              </a:rPr>
              <a:t>server</a:t>
            </a:r>
            <a:r>
              <a:rPr lang="es-ES_tradnl" smtClean="0"/>
              <a:t> , by default, listens on the </a:t>
            </a:r>
            <a:r>
              <a:rPr lang="es-ES_tradnl" smtClean="0">
                <a:hlinkClick r:id="rId12" tooltip="Lista de conocidos los puertos (informática)"/>
              </a:rPr>
              <a:t>standard TCP port</a:t>
            </a:r>
            <a:r>
              <a:rPr lang="es-ES_tradnl" smtClean="0"/>
              <a:t> 22. </a:t>
            </a:r>
            <a:r>
              <a:rPr lang="es-ES_tradnl" smtClean="0">
                <a:hlinkClick r:id="rId9"/>
              </a:rPr>
              <a:t>[3]</a:t>
            </a:r>
            <a:r>
              <a:rPr lang="es-ES_tradnl" smtClean="0"/>
              <a:t> Un </a:t>
            </a:r>
            <a:r>
              <a:rPr lang="es-ES_tradnl" smtClean="0">
                <a:hlinkClick r:id="rId11" tooltip="Servidor (informática)"/>
              </a:rPr>
              <a:t>servidor</a:t>
            </a:r>
            <a:r>
              <a:rPr lang="es-ES_tradnl" smtClean="0"/>
              <a:t> SSH, por defecto, escucha en el </a:t>
            </a:r>
            <a:r>
              <a:rPr lang="es-ES_tradnl" smtClean="0">
                <a:hlinkClick r:id="rId12" tooltip="Lista de conocidos los puertos (informática)"/>
              </a:rPr>
              <a:t>puerto TCP estándar de</a:t>
            </a:r>
            <a:r>
              <a:rPr lang="es-ES_tradnl" smtClean="0"/>
              <a:t> 22</a:t>
            </a:r>
            <a:r>
              <a:rPr lang="es-AR"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21F89C-08C9-4E6F-9DB0-201D2C3AA53F}" type="slidenum">
              <a:rPr lang="es-ES_tradnl" smtClean="0"/>
              <a:pPr/>
              <a:t>25</a:t>
            </a:fld>
            <a:endParaRPr lang="es-ES_tradnl"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_tradnl" smtClean="0"/>
              <a:t> , forwarding arbitrary </a:t>
            </a:r>
            <a:r>
              <a:rPr lang="es-ES" smtClean="0"/>
              <a:t> </a:t>
            </a:r>
            <a:r>
              <a:rPr lang="es-ES_tradnl" smtClean="0"/>
              <a:t> and  connections; it can transfer files using the associated  or  protocols.  SSH uses the  . SSH es utilizado habitualmente para entrar en una máquina remota y ejecutar comandos, sino que también soporta </a:t>
            </a:r>
            <a:r>
              <a:rPr lang="es-ES_tradnl" smtClean="0">
                <a:hlinkClick r:id="rId3" tooltip="Tunneling protocolo"/>
              </a:rPr>
              <a:t>túneles,</a:t>
            </a:r>
            <a:r>
              <a:rPr lang="es-ES_tradnl" smtClean="0"/>
              <a:t> transmisión arbitraria </a:t>
            </a:r>
            <a:r>
              <a:rPr lang="es-ES_tradnl" smtClean="0">
                <a:hlinkClick r:id="rId4" tooltip="Puerto TCP y UDP"/>
              </a:rPr>
              <a:t>puertos</a:t>
            </a:r>
            <a:r>
              <a:rPr lang="es-ES" smtClean="0"/>
              <a:t> </a:t>
            </a:r>
            <a:r>
              <a:rPr lang="es-ES_tradnl" smtClean="0">
                <a:hlinkClick r:id="rId5" tooltip="Transmission Control Protocol"/>
              </a:rPr>
              <a:t>TCP</a:t>
            </a:r>
            <a:r>
              <a:rPr lang="es-ES_tradnl" smtClean="0"/>
              <a:t> y </a:t>
            </a:r>
            <a:r>
              <a:rPr lang="es-ES_tradnl" smtClean="0">
                <a:hlinkClick r:id="rId6" tooltip="X11"/>
              </a:rPr>
              <a:t>X11</a:t>
            </a:r>
            <a:r>
              <a:rPr lang="es-ES_tradnl" smtClean="0"/>
              <a:t> conexiones, sino que puede transferir archivos a través de los asociados </a:t>
            </a:r>
            <a:r>
              <a:rPr lang="es-ES_tradnl" smtClean="0">
                <a:hlinkClick r:id="rId7" tooltip="SSH protocolo de transferencia de archivos"/>
              </a:rPr>
              <a:t>SFTP</a:t>
            </a:r>
            <a:r>
              <a:rPr lang="es-ES_tradnl" smtClean="0"/>
              <a:t> o </a:t>
            </a:r>
            <a:r>
              <a:rPr lang="es-ES_tradnl" smtClean="0">
                <a:hlinkClick r:id="rId8" tooltip="Secure copia"/>
              </a:rPr>
              <a:t>SCP</a:t>
            </a:r>
            <a:r>
              <a:rPr lang="es-ES_tradnl" smtClean="0"/>
              <a:t> protocolos </a:t>
            </a:r>
            <a:r>
              <a:rPr lang="es-ES_tradnl" smtClean="0">
                <a:hlinkClick r:id="rId9"/>
              </a:rPr>
              <a:t>[1].</a:t>
            </a:r>
            <a:r>
              <a:rPr lang="es-ES_tradnl" smtClean="0"/>
              <a:t> SSH usa el </a:t>
            </a:r>
            <a:r>
              <a:rPr lang="es-ES_tradnl" smtClean="0">
                <a:hlinkClick r:id="rId10" tooltip="Cliente-servidor de protocolo"/>
              </a:rPr>
              <a:t>cliente-servidor de protocolo</a:t>
            </a:r>
            <a:r>
              <a:rPr lang="es-ES_tradnl" smtClean="0"/>
              <a:t> . </a:t>
            </a:r>
            <a:r>
              <a:rPr lang="es-ES_tradnl" smtClean="0">
                <a:hlinkClick r:id="rId11" tooltip="Servidor (informática)"/>
              </a:rPr>
              <a:t>server</a:t>
            </a:r>
            <a:r>
              <a:rPr lang="es-ES_tradnl" smtClean="0"/>
              <a:t> , by default, listens on the </a:t>
            </a:r>
            <a:r>
              <a:rPr lang="es-ES_tradnl" smtClean="0">
                <a:hlinkClick r:id="rId12" tooltip="Lista de conocidos los puertos (informática)"/>
              </a:rPr>
              <a:t>standard TCP port</a:t>
            </a:r>
            <a:r>
              <a:rPr lang="es-ES_tradnl" smtClean="0"/>
              <a:t> 22. </a:t>
            </a:r>
            <a:r>
              <a:rPr lang="es-ES_tradnl" smtClean="0">
                <a:hlinkClick r:id="rId9"/>
              </a:rPr>
              <a:t>[3]</a:t>
            </a:r>
            <a:r>
              <a:rPr lang="es-ES_tradnl" smtClean="0"/>
              <a:t> Un </a:t>
            </a:r>
            <a:r>
              <a:rPr lang="es-ES_tradnl" smtClean="0">
                <a:hlinkClick r:id="rId11" tooltip="Servidor (informática)"/>
              </a:rPr>
              <a:t>servidor</a:t>
            </a:r>
            <a:r>
              <a:rPr lang="es-ES_tradnl" smtClean="0"/>
              <a:t> SSH, por defecto, escucha en el </a:t>
            </a:r>
            <a:r>
              <a:rPr lang="es-ES_tradnl" smtClean="0">
                <a:hlinkClick r:id="rId12" tooltip="Lista de conocidos los puertos (informática)"/>
              </a:rPr>
              <a:t>puerto TCP estándar de</a:t>
            </a:r>
            <a:r>
              <a:rPr lang="es-ES_tradnl" smtClean="0"/>
              <a:t> 22</a:t>
            </a:r>
            <a:r>
              <a:rPr lang="es-AR"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228456-9447-4A38-A6DD-E59D258DCAD1}" type="slidenum">
              <a:rPr lang="es-ES_tradnl" smtClean="0"/>
              <a:pPr/>
              <a:t>26</a:t>
            </a:fld>
            <a:endParaRPr lang="es-ES_tradnl"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s-ES_tradnl" smtClean="0"/>
              <a:t> , forwarding arbitrary </a:t>
            </a:r>
            <a:r>
              <a:rPr lang="es-ES" smtClean="0"/>
              <a:t> </a:t>
            </a:r>
            <a:r>
              <a:rPr lang="es-ES_tradnl" smtClean="0"/>
              <a:t> and  connections; it can transfer files using the associated  or  protocols.  SSH uses the  . SSH es utilizado habitualmente para entrar en una máquina remota y ejecutar comandos, sino que también soporta </a:t>
            </a:r>
            <a:r>
              <a:rPr lang="es-ES_tradnl" smtClean="0">
                <a:hlinkClick r:id="rId3" tooltip="Tunneling protocolo"/>
              </a:rPr>
              <a:t>túneles,</a:t>
            </a:r>
            <a:r>
              <a:rPr lang="es-ES_tradnl" smtClean="0"/>
              <a:t> transmisión arbitraria </a:t>
            </a:r>
            <a:r>
              <a:rPr lang="es-ES_tradnl" smtClean="0">
                <a:hlinkClick r:id="rId4" tooltip="Puerto TCP y UDP"/>
              </a:rPr>
              <a:t>puertos</a:t>
            </a:r>
            <a:r>
              <a:rPr lang="es-ES" smtClean="0"/>
              <a:t> </a:t>
            </a:r>
            <a:r>
              <a:rPr lang="es-ES_tradnl" smtClean="0">
                <a:hlinkClick r:id="rId5" tooltip="Transmission Control Protocol"/>
              </a:rPr>
              <a:t>TCP</a:t>
            </a:r>
            <a:r>
              <a:rPr lang="es-ES_tradnl" smtClean="0"/>
              <a:t> y </a:t>
            </a:r>
            <a:r>
              <a:rPr lang="es-ES_tradnl" smtClean="0">
                <a:hlinkClick r:id="rId6" tooltip="X11"/>
              </a:rPr>
              <a:t>X11</a:t>
            </a:r>
            <a:r>
              <a:rPr lang="es-ES_tradnl" smtClean="0"/>
              <a:t> conexiones, sino que puede transferir archivos a través de los asociados </a:t>
            </a:r>
            <a:r>
              <a:rPr lang="es-ES_tradnl" smtClean="0">
                <a:hlinkClick r:id="rId7" tooltip="SSH protocolo de transferencia de archivos"/>
              </a:rPr>
              <a:t>SFTP</a:t>
            </a:r>
            <a:r>
              <a:rPr lang="es-ES_tradnl" smtClean="0"/>
              <a:t> o </a:t>
            </a:r>
            <a:r>
              <a:rPr lang="es-ES_tradnl" smtClean="0">
                <a:hlinkClick r:id="rId8" tooltip="Secure copia"/>
              </a:rPr>
              <a:t>SCP</a:t>
            </a:r>
            <a:r>
              <a:rPr lang="es-ES_tradnl" smtClean="0"/>
              <a:t> protocolos </a:t>
            </a:r>
            <a:r>
              <a:rPr lang="es-ES_tradnl" smtClean="0">
                <a:hlinkClick r:id="rId9"/>
              </a:rPr>
              <a:t>[1].</a:t>
            </a:r>
            <a:r>
              <a:rPr lang="es-ES_tradnl" smtClean="0"/>
              <a:t> SSH usa el </a:t>
            </a:r>
            <a:r>
              <a:rPr lang="es-ES_tradnl" smtClean="0">
                <a:hlinkClick r:id="rId10" tooltip="Cliente-servidor de protocolo"/>
              </a:rPr>
              <a:t>cliente-servidor de protocolo</a:t>
            </a:r>
            <a:r>
              <a:rPr lang="es-ES_tradnl" smtClean="0"/>
              <a:t> . </a:t>
            </a:r>
            <a:r>
              <a:rPr lang="es-ES_tradnl" smtClean="0">
                <a:hlinkClick r:id="rId11" tooltip="Servidor (informática)"/>
              </a:rPr>
              <a:t>server</a:t>
            </a:r>
            <a:r>
              <a:rPr lang="es-ES_tradnl" smtClean="0"/>
              <a:t> , by default, listens on the </a:t>
            </a:r>
            <a:r>
              <a:rPr lang="es-ES_tradnl" smtClean="0">
                <a:hlinkClick r:id="rId12" tooltip="Lista de conocidos los puertos (informática)"/>
              </a:rPr>
              <a:t>standard TCP port</a:t>
            </a:r>
            <a:r>
              <a:rPr lang="es-ES_tradnl" smtClean="0"/>
              <a:t> 22. </a:t>
            </a:r>
            <a:r>
              <a:rPr lang="es-ES_tradnl" smtClean="0">
                <a:hlinkClick r:id="rId9"/>
              </a:rPr>
              <a:t>[3]</a:t>
            </a:r>
            <a:r>
              <a:rPr lang="es-ES_tradnl" smtClean="0"/>
              <a:t> Un </a:t>
            </a:r>
            <a:r>
              <a:rPr lang="es-ES_tradnl" smtClean="0">
                <a:hlinkClick r:id="rId11" tooltip="Servidor (informática)"/>
              </a:rPr>
              <a:t>servidor</a:t>
            </a:r>
            <a:r>
              <a:rPr lang="es-ES_tradnl" smtClean="0"/>
              <a:t> SSH, por defecto, escucha en el </a:t>
            </a:r>
            <a:r>
              <a:rPr lang="es-ES_tradnl" smtClean="0">
                <a:hlinkClick r:id="rId12" tooltip="Lista de conocidos los puertos (informática)"/>
              </a:rPr>
              <a:t>puerto TCP estándar de</a:t>
            </a:r>
            <a:r>
              <a:rPr lang="es-ES_tradnl" smtClean="0"/>
              <a:t> 22</a:t>
            </a:r>
            <a:r>
              <a:rPr lang="es-AR"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pPr algn="just"/>
            <a:r>
              <a:rPr lang="es-MX" b="1" smtClean="0"/>
              <a:t>DHCP</a:t>
            </a:r>
            <a:r>
              <a:rPr lang="es-MX" smtClean="0"/>
              <a:t> (</a:t>
            </a:r>
            <a:r>
              <a:rPr lang="es-MX" b="1" smtClean="0"/>
              <a:t>D</a:t>
            </a:r>
            <a:r>
              <a:rPr lang="es-MX" smtClean="0"/>
              <a:t>ynamic </a:t>
            </a:r>
            <a:r>
              <a:rPr lang="es-MX" b="1" smtClean="0"/>
              <a:t>H</a:t>
            </a:r>
            <a:r>
              <a:rPr lang="es-MX" smtClean="0"/>
              <a:t>ost </a:t>
            </a:r>
            <a:r>
              <a:rPr lang="es-MX" b="1" smtClean="0"/>
              <a:t>C</a:t>
            </a:r>
            <a:r>
              <a:rPr lang="es-MX" smtClean="0"/>
              <a:t>onfiguration </a:t>
            </a:r>
            <a:r>
              <a:rPr lang="es-MX" b="1" smtClean="0"/>
              <a:t>P</a:t>
            </a:r>
            <a:r>
              <a:rPr lang="es-MX" smtClean="0"/>
              <a:t>rotocol - </a:t>
            </a:r>
            <a:r>
              <a:rPr lang="es-MX" b="1" smtClean="0"/>
              <a:t>Protocolo Configuración Dinámica de Anfitrión</a:t>
            </a:r>
            <a:r>
              <a:rPr lang="es-MX" smtClean="0"/>
              <a:t>) es un protocolo de red que permite a los nodos de una red IP obtener sus parámetros de configuración automáticamente. Se trata de un protocolo de tipo </a:t>
            </a:r>
            <a:r>
              <a:rPr lang="es-ES" i="1" smtClean="0">
                <a:solidFill>
                  <a:schemeClr val="tx2"/>
                </a:solidFill>
                <a:latin typeface="Arial" charset="0"/>
              </a:rPr>
              <a:t>Protocolo Cliente –Servidor  </a:t>
            </a:r>
            <a:r>
              <a:rPr lang="es-MX" smtClean="0"/>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smtClean="0"/>
              <a:t>Provee los parámetros de configuración a las computadoras conectadas a la  Intranet con la pila de protocolos TCP/IP (Mascara de Subred, Puerta de enlace y otros) y también incluyen mecanismos de asignación de direcciones IP</a:t>
            </a:r>
          </a:p>
          <a:p>
            <a:r>
              <a:rPr lang="es-MX" smtClean="0"/>
              <a:t>Este protocolo se publicó en octubre de 1993 , estando documentado actualmente en la RFC 2131. Los últimos publicados como RFC 3415 .</a:t>
            </a:r>
          </a:p>
          <a:p>
            <a:pPr algn="just"/>
            <a:endParaRPr lang="es-MX" smtClean="0"/>
          </a:p>
        </p:txBody>
      </p:sp>
      <p:sp>
        <p:nvSpPr>
          <p:cNvPr id="57348" name="3 Marcador de número de diapositiva"/>
          <p:cNvSpPr>
            <a:spLocks noGrp="1"/>
          </p:cNvSpPr>
          <p:nvPr>
            <p:ph type="sldNum" sz="quarter" idx="5"/>
          </p:nvPr>
        </p:nvSpPr>
        <p:spPr>
          <a:noFill/>
        </p:spPr>
        <p:txBody>
          <a:bodyPr/>
          <a:lstStyle/>
          <a:p>
            <a:fld id="{D83032ED-9099-4169-9075-30D34D51B77E}" type="slidenum">
              <a:rPr lang="es-ES_tradnl" smtClean="0"/>
              <a:pPr/>
              <a:t>45</a:t>
            </a:fld>
            <a:endParaRPr lang="es-ES_tradn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pPr algn="just"/>
            <a:r>
              <a:rPr lang="es-MX" b="1" smtClean="0"/>
              <a:t>DHCP</a:t>
            </a:r>
            <a:r>
              <a:rPr lang="es-MX" smtClean="0"/>
              <a:t> (</a:t>
            </a:r>
            <a:r>
              <a:rPr lang="es-MX" b="1" smtClean="0"/>
              <a:t>D</a:t>
            </a:r>
            <a:r>
              <a:rPr lang="es-MX" smtClean="0"/>
              <a:t>ynamic </a:t>
            </a:r>
            <a:r>
              <a:rPr lang="es-MX" b="1" smtClean="0"/>
              <a:t>H</a:t>
            </a:r>
            <a:r>
              <a:rPr lang="es-MX" smtClean="0"/>
              <a:t>ost </a:t>
            </a:r>
            <a:r>
              <a:rPr lang="es-MX" b="1" smtClean="0"/>
              <a:t>C</a:t>
            </a:r>
            <a:r>
              <a:rPr lang="es-MX" smtClean="0"/>
              <a:t>onfiguration </a:t>
            </a:r>
            <a:r>
              <a:rPr lang="es-MX" b="1" smtClean="0"/>
              <a:t>P</a:t>
            </a:r>
            <a:r>
              <a:rPr lang="es-MX" smtClean="0"/>
              <a:t>rotocol - </a:t>
            </a:r>
            <a:r>
              <a:rPr lang="es-MX" b="1" smtClean="0"/>
              <a:t>Protocolo Configuración Dinámica de Anfitrión</a:t>
            </a:r>
            <a:r>
              <a:rPr lang="es-MX" smtClean="0"/>
              <a:t>) es un protocolo de red que permite a los nodos de una red IP obtener sus parámetros de configuración automáticamente. Se trata de un protocolo de tipo </a:t>
            </a:r>
            <a:r>
              <a:rPr lang="es-ES" i="1" smtClean="0">
                <a:solidFill>
                  <a:schemeClr val="tx2"/>
                </a:solidFill>
                <a:latin typeface="Arial" charset="0"/>
              </a:rPr>
              <a:t>Protocolo Cliente –Servidor  </a:t>
            </a:r>
            <a:r>
              <a:rPr lang="es-MX" smtClean="0"/>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smtClean="0"/>
              <a:t>Provee los parámetros de configuración a las computadoras conectadas a la  Intranet con la pila de protocolos TCP/IP (Mascara de Subred, Puerta de enlace y otros) y también incluyen mecanismos de asignación de direcciones IP</a:t>
            </a:r>
          </a:p>
          <a:p>
            <a:r>
              <a:rPr lang="es-MX" smtClean="0"/>
              <a:t>Este protocolo se publicó en octubre de 1993 , estando documentado actualmente en la RFC 2131. Los últimos publicados como RFC 3415 .</a:t>
            </a:r>
          </a:p>
          <a:p>
            <a:pPr algn="just"/>
            <a:endParaRPr lang="es-MX" smtClean="0"/>
          </a:p>
        </p:txBody>
      </p:sp>
      <p:sp>
        <p:nvSpPr>
          <p:cNvPr id="73732" name="3 Marcador de número de diapositiva"/>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93242F0-B678-4E57-83D6-2660208B4F2D}" type="slidenum">
              <a:rPr lang="es-ES_tradnl" sz="1200">
                <a:solidFill>
                  <a:schemeClr val="tx1"/>
                </a:solidFill>
                <a:latin typeface="Times New Roman" pitchFamily="18" charset="0"/>
              </a:rPr>
              <a:pPr algn="r"/>
              <a:t>46</a:t>
            </a:fld>
            <a:endParaRPr lang="es-ES_tradnl" sz="1200">
              <a:solidFill>
                <a:schemeClr val="tx1"/>
              </a:solidFill>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6200" y="8687457"/>
            <a:ext cx="2971800" cy="456543"/>
          </a:xfrm>
          <a:prstGeom prst="rect">
            <a:avLst/>
          </a:prstGeom>
          <a:noFill/>
          <a:ln w="9525">
            <a:noFill/>
            <a:miter lim="800000"/>
            <a:headEnd/>
            <a:tailEnd/>
          </a:ln>
        </p:spPr>
        <p:txBody>
          <a:bodyPr anchor="b"/>
          <a:lstStyle/>
          <a:p>
            <a:pPr algn="r">
              <a:lnSpc>
                <a:spcPct val="100000"/>
              </a:lnSpc>
              <a:spcBef>
                <a:spcPct val="0"/>
              </a:spcBef>
              <a:buFontTx/>
              <a:buNone/>
            </a:pPr>
            <a:fld id="{C93FCC54-32F3-42FF-A13C-52338F351BDB}" type="slidenum">
              <a:rPr lang="es-ES_tradnl" sz="1200" b="0" i="0">
                <a:latin typeface="Times New Roman" pitchFamily="18" charset="0"/>
              </a:rPr>
              <a:pPr algn="r">
                <a:lnSpc>
                  <a:spcPct val="100000"/>
                </a:lnSpc>
                <a:spcBef>
                  <a:spcPct val="0"/>
                </a:spcBef>
                <a:buFontTx/>
                <a:buNone/>
              </a:pPr>
              <a:t>7</a:t>
            </a:fld>
            <a:endParaRPr lang="es-ES_tradnl" sz="1200" b="0" i="0">
              <a:latin typeface="Times New Roman" pitchFamily="18"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r>
              <a:rPr lang="es-AR" smtClean="0"/>
              <a:t>Debido a los desafíos asociados con la administración de direcciones estáticas, los dispositivos de usuarios finales a</a:t>
            </a:r>
          </a:p>
          <a:p>
            <a:r>
              <a:rPr lang="es-AR" smtClean="0"/>
              <a:t>menudo poseen direcciones dinámicamente asignadas, utilizando el Protocolo de configuración dinámica de host</a:t>
            </a:r>
          </a:p>
          <a:p>
            <a:r>
              <a:rPr lang="es-AR" smtClean="0"/>
              <a:t>(DHCP), como se muestra en la figura.</a:t>
            </a:r>
          </a:p>
          <a:p>
            <a:r>
              <a:rPr lang="es-AR" smtClean="0"/>
              <a:t>El DHCP permite la asignación automática de información de direccionamiento como la dirección IP, la máscara de</a:t>
            </a:r>
          </a:p>
          <a:p>
            <a:r>
              <a:rPr lang="es-AR" smtClean="0"/>
              <a:t>subred, el 209ersión por defecto y otra información de configuración. La configuración del sevidor DHCP requiere que un</a:t>
            </a:r>
          </a:p>
          <a:p>
            <a:r>
              <a:rPr lang="es-AR" smtClean="0"/>
              <a:t>bloque de direcciones, llamado conjunto de direcciones, sea definido para ser asignado a los clientes DHCP en una red.</a:t>
            </a:r>
          </a:p>
          <a:p>
            <a:r>
              <a:rPr lang="es-AR" smtClean="0"/>
              <a:t>Las direcciones asignadas a este pool deben ser planificadas de manera que se excluyan las direcciones utilizadas para</a:t>
            </a:r>
          </a:p>
          <a:p>
            <a:r>
              <a:rPr lang="es-AR" smtClean="0"/>
              <a:t>otros tipos de dispositivos.</a:t>
            </a:r>
          </a:p>
          <a:p>
            <a:r>
              <a:rPr lang="es-AR" smtClean="0"/>
              <a:t>DHCP es generalmente el método preferido para asignar direcciones IP a los hosts de grandes redes, dado que reduce la</a:t>
            </a:r>
          </a:p>
          <a:p>
            <a:r>
              <a:rPr lang="es-AR" smtClean="0"/>
              <a:t>carga para al personal de soporte de la red y prácticamente elimina los errores de entrada.</a:t>
            </a:r>
          </a:p>
          <a:p>
            <a:r>
              <a:rPr lang="es-AR" smtClean="0"/>
              <a:t>Otro beneficio de DHCP es que no se asigna de manera permanente una dirección a un host, sino que sólo se la “alquila”</a:t>
            </a:r>
          </a:p>
          <a:p>
            <a:r>
              <a:rPr lang="es-AR" smtClean="0"/>
              <a:t>durante un tiempo. Si el host se apaga o se desconecta de la red, la dirección regresa al pool para volver a utilizarse. Esta</a:t>
            </a:r>
          </a:p>
          <a:p>
            <a:r>
              <a:rPr lang="es-AR" smtClean="0"/>
              <a:t>función es muy útil para los usuarios móviles que entran y salen de la 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r>
              <a:rPr lang="es-ES" smtClean="0"/>
              <a:t/>
            </a:r>
            <a:br>
              <a:rPr lang="es-ES" smtClean="0"/>
            </a:br>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a:lnSpc>
                <a:spcPct val="90000"/>
              </a:lnSpc>
            </a:pPr>
            <a:r>
              <a:rPr lang="es-ES" sz="1000" smtClean="0"/>
              <a:t>DNS define:</a:t>
            </a:r>
            <a:br>
              <a:rPr lang="es-ES" sz="1000" smtClean="0"/>
            </a:br>
            <a:endParaRPr lang="es-ES" sz="1000" smtClean="0"/>
          </a:p>
          <a:p>
            <a:pPr>
              <a:lnSpc>
                <a:spcPct val="90000"/>
              </a:lnSpc>
            </a:pPr>
            <a:r>
              <a:rPr lang="es-ES" sz="1000" smtClean="0"/>
              <a:t>Un modelo de base de datos para almacenar información sobre direcciones. </a:t>
            </a:r>
          </a:p>
          <a:p>
            <a:pPr>
              <a:lnSpc>
                <a:spcPct val="90000"/>
              </a:lnSpc>
            </a:pPr>
            <a:r>
              <a:rPr lang="es-ES" sz="1000" smtClean="0"/>
              <a:t>Un mecanismo para preguntar y actualizar información sobre direcciones en la base de datos. </a:t>
            </a:r>
          </a:p>
          <a:p>
            <a:pPr>
              <a:lnSpc>
                <a:spcPct val="90000"/>
              </a:lnSpc>
            </a:pPr>
            <a:r>
              <a:rPr lang="es-ES" sz="1000" smtClean="0"/>
              <a:t>Un mecanismo para replicar replicar información entre servidores.</a:t>
            </a:r>
          </a:p>
          <a:p>
            <a:pPr>
              <a:lnSpc>
                <a:spcPct val="90000"/>
              </a:lnSpc>
            </a:pPr>
            <a:endParaRPr lang="es-ES" sz="1000" smtClean="0"/>
          </a:p>
          <a:p>
            <a:pPr>
              <a:lnSpc>
                <a:spcPct val="90000"/>
              </a:lnSpc>
            </a:pPr>
            <a:r>
              <a:rPr lang="es-ES" sz="1000" smtClean="0"/>
              <a:t>Una zona DNS es una porción del espacio de nombres DNS sobre la que un servidor DNS tiene autoridad. Dentro de una zona DNS, hay registros de recurso (RR), que definen los hosts y otro tipo de información que completan la base de datos de la zona. Hay varios tipos de zona:</a:t>
            </a:r>
            <a:br>
              <a:rPr lang="es-ES" sz="1000" smtClean="0"/>
            </a:br>
            <a:r>
              <a:rPr lang="es-ES" sz="1000" smtClean="0"/>
              <a:t/>
            </a:r>
            <a:br>
              <a:rPr lang="es-ES" sz="1000" smtClean="0"/>
            </a:br>
            <a:r>
              <a:rPr lang="es-ES" sz="1000" b="1" smtClean="0"/>
              <a:t>- Zonas primarias:</a:t>
            </a:r>
            <a:r>
              <a:rPr lang="es-ES" sz="1000" smtClean="0"/>
              <a:t> Contienen la copia principal de los RR de la zona. Los cambios y actualizaciones de la zona se producen en la zona primaria. Si queremos crear un nuevo dominio DNS tendremos que crear una zona primaria. La zona DNS primaria se almacena en un archivo local (en Windows tiene extensión .dns) del servidor.</a:t>
            </a:r>
            <a:br>
              <a:rPr lang="es-ES" sz="1000" smtClean="0"/>
            </a:br>
            <a:r>
              <a:rPr lang="es-ES" sz="1000" smtClean="0"/>
              <a:t/>
            </a:r>
            <a:br>
              <a:rPr lang="es-ES" sz="1000" smtClean="0"/>
            </a:br>
            <a:r>
              <a:rPr lang="es-ES" sz="1000" b="1" smtClean="0"/>
              <a:t>- Zonas secundarias:</a:t>
            </a:r>
            <a:r>
              <a:rPr lang="es-ES" sz="1000" smtClean="0"/>
              <a:t> Las zonas secundarias son</a:t>
            </a:r>
            <a:r>
              <a:rPr lang="es-ES" sz="1000" b="1" smtClean="0"/>
              <a:t> copias no editables</a:t>
            </a:r>
            <a:r>
              <a:rPr lang="es-ES" sz="1000" smtClean="0"/>
              <a:t> de las zonas primarias. Se usan para balanceo de carga y tolerancia a fallos. Períodicamente, según la configuración, la DNS primaria realiza una "</a:t>
            </a:r>
            <a:r>
              <a:rPr lang="es-ES" sz="1000" b="1" smtClean="0"/>
              <a:t>transferencia de zona</a:t>
            </a:r>
            <a:r>
              <a:rPr lang="es-ES" sz="1000" smtClean="0"/>
              <a:t>" a la secundara. Si la DNS primaria cae, durante un tiempo, la DNS secundaria asumirá las respuestas, aunque pasado un periodo de tiempo especificado por el administrador (TTL o Time To Live), la zona secundaria caducará. Antes de que esto ocurra, la DNS primaria debe ser rearmada.</a:t>
            </a:r>
            <a:br>
              <a:rPr lang="es-ES" sz="1000" smtClean="0"/>
            </a:br>
            <a:r>
              <a:rPr lang="es-ES" sz="1000" smtClean="0"/>
              <a:t/>
            </a:r>
            <a:br>
              <a:rPr lang="es-ES" sz="1000" smtClean="0"/>
            </a:br>
            <a:r>
              <a:rPr lang="es-ES" sz="1000" b="1" smtClean="0"/>
              <a:t>- Zonas integradas con Active Directory</a:t>
            </a:r>
            <a:r>
              <a:rPr lang="es-ES" sz="1000" smtClean="0"/>
              <a:t> </a:t>
            </a:r>
          </a:p>
          <a:p>
            <a:pPr>
              <a:lnSpc>
                <a:spcPct val="90000"/>
              </a:lnSpc>
            </a:pPr>
            <a:endParaRPr lang="es-ES" sz="1000" smtClean="0"/>
          </a:p>
          <a:p>
            <a:pPr>
              <a:lnSpc>
                <a:spcPct val="90000"/>
              </a:lnSpc>
            </a:pPr>
            <a:r>
              <a:rPr lang="es-ES" sz="1000" smtClean="0"/>
              <a:t/>
            </a:r>
            <a:br>
              <a:rPr lang="es-ES" sz="1000" smtClean="0"/>
            </a:br>
            <a:endParaRPr lang="es-ES" sz="10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0A3E4C7-7A2A-4B46-BA64-060157603455}" type="slidenum">
              <a:rPr lang="es-ES_tradnl" smtClean="0"/>
              <a:pPr/>
              <a:t>11</a:t>
            </a:fld>
            <a:endParaRPr lang="es-ES_tradnl" smtClean="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F07A994-4CC3-4C91-8C2B-8F65EA6FFA31}" type="slidenum">
              <a:rPr lang="es-ES_tradnl" smtClean="0"/>
              <a:pPr/>
              <a:t>12</a:t>
            </a:fld>
            <a:endParaRPr lang="es-ES_tradnl"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s-ES" dirty="0" smtClean="0"/>
              <a:t>Un </a:t>
            </a:r>
            <a:r>
              <a:rPr lang="es-ES" dirty="0" err="1" smtClean="0"/>
              <a:t>resolutor</a:t>
            </a:r>
            <a:r>
              <a:rPr lang="es-ES" dirty="0" smtClean="0"/>
              <a:t> es un</a:t>
            </a:r>
            <a:r>
              <a:rPr lang="es-ES" b="1" dirty="0" smtClean="0"/>
              <a:t> proceso que gestiona el proceso de consulta y recepción </a:t>
            </a:r>
            <a:r>
              <a:rPr lang="es-ES" dirty="0" smtClean="0"/>
              <a:t>de respuesta de datos DNS. Los </a:t>
            </a:r>
            <a:r>
              <a:rPr lang="es-ES" dirty="0" err="1" smtClean="0"/>
              <a:t>resolutores</a:t>
            </a:r>
            <a:r>
              <a:rPr lang="es-ES" dirty="0" smtClean="0"/>
              <a:t> están presentes en los clientes, y en los servidores que intentan responder a consultas de clientes, que a priori no saben consultar.</a:t>
            </a:r>
            <a:br>
              <a:rPr lang="es-ES" dirty="0" smtClean="0"/>
            </a:br>
            <a:r>
              <a:rPr lang="es-ES" dirty="0" smtClean="0"/>
              <a:t/>
            </a:r>
            <a:br>
              <a:rPr lang="es-ES" dirty="0" smtClean="0"/>
            </a:br>
            <a:r>
              <a:rPr lang="es-ES" dirty="0" smtClean="0"/>
              <a:t>Una consulta es una petición de información enviada a un servidor DNS. Hay tres tipos de consulta: recursiva, inversa o </a:t>
            </a:r>
            <a:r>
              <a:rPr lang="es-ES" dirty="0" err="1" smtClean="0"/>
              <a:t>interativa</a:t>
            </a:r>
            <a:r>
              <a:rPr lang="es-ES" dirty="0" smtClean="0"/>
              <a:t> </a:t>
            </a:r>
          </a:p>
          <a:p>
            <a:r>
              <a:rPr lang="es-ES" dirty="0" smtClean="0"/>
              <a:t>el </a:t>
            </a:r>
            <a:r>
              <a:rPr lang="es-ES" dirty="0" err="1" smtClean="0"/>
              <a:t>resolutor</a:t>
            </a:r>
            <a:r>
              <a:rPr lang="es-ES" dirty="0" smtClean="0"/>
              <a:t> de DNS es un componente del sistema que realiza solicitudes de DNS a otro u otros servidores de DNS. La pila de TCP/IP se configura, normalmente, con la dirección de IP de al menos un servidor de DNS al que el </a:t>
            </a:r>
            <a:r>
              <a:rPr lang="es-ES" dirty="0" err="1" smtClean="0"/>
              <a:t>resolutor</a:t>
            </a:r>
            <a:r>
              <a:rPr lang="es-ES" dirty="0" smtClean="0"/>
              <a:t> envía una o más solicitudes de información de DNS. el </a:t>
            </a:r>
            <a:r>
              <a:rPr lang="es-ES" dirty="0" err="1" smtClean="0"/>
              <a:t>resolutor</a:t>
            </a:r>
            <a:r>
              <a:rPr lang="es-ES" dirty="0" smtClean="0"/>
              <a:t> forma parte del servicio Cliente de DNS. Este servicio se instala automáticamente cuando se instala TCP/IP y se ejecuta como parte del proceso. En Windows , el </a:t>
            </a:r>
            <a:r>
              <a:rPr lang="es-ES" dirty="0" err="1" smtClean="0"/>
              <a:t>resolutor</a:t>
            </a:r>
            <a:r>
              <a:rPr lang="es-ES" dirty="0" smtClean="0"/>
              <a:t> de DNS es un componente del sistema que realiza solicitudes de DNS a otro u otros servidores de DNS. La pila de TCP/IP de Windows se configura, normalmente, con la dirección de IP de al menos un servidor de DNS al que el </a:t>
            </a:r>
            <a:r>
              <a:rPr lang="es-ES" dirty="0" err="1" smtClean="0"/>
              <a:t>resolutor</a:t>
            </a:r>
            <a:r>
              <a:rPr lang="es-ES" dirty="0" smtClean="0"/>
              <a:t> envía una o más solicitudes de información de DNS.</a:t>
            </a:r>
          </a:p>
          <a:p>
            <a:r>
              <a:rPr lang="es-ES" dirty="0" smtClean="0"/>
              <a:t>El </a:t>
            </a:r>
            <a:r>
              <a:rPr lang="es-ES" dirty="0" err="1" smtClean="0"/>
              <a:t>resolutor</a:t>
            </a:r>
            <a:r>
              <a:rPr lang="es-ES" dirty="0" smtClean="0"/>
              <a:t> forma parte del servicio Cliente de DNS. Este servicio se instala automáticamente cuando se instala TCP/IP y se ejecuta como parte del proceso </a:t>
            </a:r>
            <a:r>
              <a:rPr lang="es-ES" dirty="0" err="1" smtClean="0"/>
              <a:t>Services.Exe</a:t>
            </a:r>
            <a:r>
              <a:rPr lang="es-ES" dirty="0" smtClean="0"/>
              <a:t>. Como la mayoría de los servicios de Windows , el servicio Cliente de DNS se activa en el dominio </a:t>
            </a:r>
            <a:r>
              <a:rPr lang="es-ES" dirty="0" err="1" smtClean="0"/>
              <a:t>System</a:t>
            </a:r>
            <a:r>
              <a:rPr lang="es-ES" dirty="0" smtClean="0"/>
              <a:t> de Windows.</a:t>
            </a:r>
          </a:p>
          <a:p>
            <a:r>
              <a:rPr lang="es-ES" dirty="0" smtClean="0"/>
              <a:t>La resolución de nombres de DNS se produce cuando un </a:t>
            </a:r>
            <a:r>
              <a:rPr lang="es-ES" dirty="0" err="1" smtClean="0"/>
              <a:t>resolutor</a:t>
            </a:r>
            <a:r>
              <a:rPr lang="es-ES" dirty="0" smtClean="0"/>
              <a:t>, en un host, envía a un servidor de DNS un mensaje de solicitud con un nombre de dominio. El mensaje de solicitud indica al DNS que busque el nombre y devuelva ciertos RR. El mensaje de solicitud contiene el nombre de dominio a buscar y un código que indica los registros que se deben devolver.</a:t>
            </a:r>
          </a:p>
          <a:p>
            <a:r>
              <a:rPr lang="es-ES" dirty="0" smtClean="0"/>
              <a:t>Un cliente envía una solicitud de DNS pidiendo al servidor de DNS todos los registros A de kona.midominio.com. La respuesta a la solicitud contiene la entrada de solicitud y los RR de respuesta. </a:t>
            </a:r>
            <a:endParaRPr lang="es-ES" b="1" dirty="0" smtClean="0"/>
          </a:p>
          <a:p>
            <a:r>
              <a:rPr lang="es-ES" b="1" dirty="0" smtClean="0"/>
              <a:t>Resolución de alias</a:t>
            </a:r>
          </a:p>
          <a:p>
            <a:r>
              <a:rPr lang="es-ES" dirty="0" smtClean="0"/>
              <a:t>Si el </a:t>
            </a:r>
            <a:r>
              <a:rPr lang="es-ES" dirty="0" err="1" smtClean="0"/>
              <a:t>resolutor</a:t>
            </a:r>
            <a:r>
              <a:rPr lang="es-ES" dirty="0" smtClean="0"/>
              <a:t> intenta realizar resolución de nombres de un nombre que indique el usuario, no sabe a priori si el nombre se refiere a un RR (A) de host o a un CNAME. Si se refiere a un CNAME, el servidor puede devolver el CNAME. Sin embargo, en este caso, el CNAME debe resolverse todavía. Para evitar tráfico extra de DNS, cuando un servidor de DNS devuelve un CNAME en respuesta a una búsqueda de registro de host, el servidor de DNS también devuelve el registro A relativo al CNAME.</a:t>
            </a:r>
          </a:p>
          <a:p>
            <a:r>
              <a:rPr lang="es-ES" dirty="0" smtClean="0"/>
              <a:t>El cliente de DNS envía una solicitud de DNS al servidor de DNS solicitando el registro Host de nsl.midominio.com, que en realidad es un alias de kona.midominio.com. En la respuesta de DNS existen dos RR de respuesta. El primero es el RR CNAME de nsl.midominio.com, que contiene el nombre canónico. El segundo RR de respuesta es el registro Host de kona.midominio.com, que contiene la dirección de IP de este equipo.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17</a:t>
            </a:fld>
            <a:endParaRPr lang="es-ES_tradnl"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6130D758-CE11-4CE4-8C11-48EF045A5BCC}" type="datetime1">
              <a:rPr lang="es-ES"/>
              <a:pPr>
                <a:defRPr/>
              </a:pPr>
              <a:t>26/05/2017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D4999B-3C57-4DB3-B440-A7837545B416}"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E5EB35AA-0643-4BF4-885D-4D4ACC6BBAC7}" type="datetime1">
              <a:rPr lang="es-ES"/>
              <a:pPr>
                <a:defRPr/>
              </a:pPr>
              <a:t>26/05/2017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07180E-595F-478A-A681-D04732495A8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C8EF2690-8F02-4626-A997-A49A17F61BCD}" type="datetime1">
              <a:rPr lang="es-ES"/>
              <a:pPr>
                <a:defRPr/>
              </a:pPr>
              <a:t>26/05/2017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A643A-7698-45D8-AFB7-D58ABD76B83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D475C01F-4E47-4671-B168-5D35A22DAC9E}" type="datetime1">
              <a:rPr lang="es-ES"/>
              <a:pPr>
                <a:defRPr/>
              </a:pPr>
              <a:t>26/05/2017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7B4AD8-97C9-44C7-8EEE-AE13FBAFFC10}"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47E5C8B-F0BB-4054-8072-103226277229}" type="datetime1">
              <a:rPr lang="es-ES"/>
              <a:pPr>
                <a:defRPr/>
              </a:pPr>
              <a:t>26/05/2017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4592E1-5B0B-41DF-8572-D94A8753912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26DA88AF-A0F0-4C98-AE5D-2359D62A16A1}" type="datetime1">
              <a:rPr lang="es-ES"/>
              <a:pPr>
                <a:defRPr/>
              </a:pPr>
              <a:t>26/05/2017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5D324B-84DE-4698-BD71-D02AF94C166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8D6C31BB-8507-4586-9AEF-AEC515D62B5C}" type="datetime1">
              <a:rPr lang="es-ES"/>
              <a:pPr>
                <a:defRPr/>
              </a:pPr>
              <a:t>26/05/2017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DD7A1B-7608-4E48-BF11-9E9A582395F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3F75D0B1-8E4C-42F5-BCBB-C4AA7553C53A}" type="datetime1">
              <a:rPr lang="es-ES"/>
              <a:pPr>
                <a:defRPr/>
              </a:pPr>
              <a:t>26/05/2017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E1D37C-1872-4266-8499-C9CBCAB3EC8F}"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8E02885-042F-4BFA-BBCE-8B0BDD33BC45}" type="datetime1">
              <a:rPr lang="es-ES"/>
              <a:pPr>
                <a:defRPr/>
              </a:pPr>
              <a:t>26/05/2017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DDADD98-135D-4716-B59B-39D14D5C2C2D}"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D097451-0F1A-451E-B99C-C0D221CBFB6A}" type="datetime1">
              <a:rPr lang="es-ES"/>
              <a:pPr>
                <a:defRPr/>
              </a:pPr>
              <a:t>26/05/2017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42E7D8-E6B8-420B-B830-FDBCA0F7F11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7C826547-551B-48EE-B502-1EC282FBE58B}" type="datetime1">
              <a:rPr lang="es-ES"/>
              <a:pPr>
                <a:defRPr/>
              </a:pPr>
              <a:t>26/05/2017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84659D-4A38-42C5-90E8-04F2560AD883}"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C9AD1362-15CA-4047-9D6A-7326911FE8A9}" type="datetime1">
              <a:rPr lang="es-ES"/>
              <a:pPr>
                <a:defRPr/>
              </a:pPr>
              <a:t>26/05/2017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E741B9AC-AF1D-406D-9AC3-AB4149391163}"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mailto:pepe@gmail.com" TargetMode="Externa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077119" y="2924944"/>
            <a:ext cx="6913562" cy="165735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pPr>
              <a:lnSpc>
                <a:spcPct val="80000"/>
              </a:lnSpc>
            </a:pPr>
            <a:r>
              <a:rPr lang="es-MX" sz="3600" b="1" i="1" u="sng" dirty="0" smtClean="0">
                <a:solidFill>
                  <a:srgbClr val="333399"/>
                </a:solidFill>
                <a:latin typeface="Arial" charset="0"/>
              </a:rPr>
              <a:t>Servicios de Internet N</a:t>
            </a:r>
            <a:r>
              <a:rPr lang="es-ES" sz="3600" b="1" i="1" u="sng" dirty="0" smtClean="0">
                <a:solidFill>
                  <a:srgbClr val="333399"/>
                </a:solidFill>
                <a:latin typeface="Arial" charset="0"/>
              </a:rPr>
              <a:t>º 1</a:t>
            </a:r>
            <a:endParaRPr lang="es-MX" sz="3600" b="1" i="1" u="sng" dirty="0" smtClean="0">
              <a:solidFill>
                <a:srgbClr val="333399"/>
              </a:solidFill>
              <a:latin typeface="Arial" charset="0"/>
            </a:endParaRPr>
          </a:p>
          <a:p>
            <a:pPr>
              <a:lnSpc>
                <a:spcPct val="80000"/>
              </a:lnSpc>
            </a:pPr>
            <a:r>
              <a:rPr lang="es-MX" sz="3600" b="1" i="1" u="sng" dirty="0" smtClean="0">
                <a:solidFill>
                  <a:srgbClr val="333399"/>
                </a:solidFill>
                <a:latin typeface="Arial" charset="0"/>
              </a:rPr>
              <a:t>Topología Interna CPD</a:t>
            </a:r>
          </a:p>
          <a:p>
            <a:pPr>
              <a:lnSpc>
                <a:spcPct val="80000"/>
              </a:lnSpc>
            </a:pPr>
            <a:r>
              <a:rPr lang="es-AR" sz="2800" b="1" i="1" u="sng" dirty="0" smtClean="0">
                <a:solidFill>
                  <a:srgbClr val="333399"/>
                </a:solidFill>
                <a:latin typeface="Arial" charset="0"/>
              </a:rPr>
              <a:t>2017</a:t>
            </a:r>
            <a:endParaRPr lang="es-AR" sz="2800" b="1" i="1" u="sng" dirty="0" smtClean="0">
              <a:solidFill>
                <a:srgbClr val="333399"/>
              </a:solidFill>
              <a:latin typeface="Arial" charset="0"/>
            </a:endParaRPr>
          </a:p>
        </p:txBody>
      </p:sp>
      <p:sp>
        <p:nvSpPr>
          <p:cNvPr id="7" name="Rectangle 3"/>
          <p:cNvSpPr>
            <a:spLocks noGrp="1" noChangeArrowheads="1"/>
          </p:cNvSpPr>
          <p:nvPr>
            <p:ph type="ctrTitle" idx="4294967295"/>
          </p:nvPr>
        </p:nvSpPr>
        <p:spPr>
          <a:xfrm>
            <a:off x="285750" y="188640"/>
            <a:ext cx="8496300" cy="2304207"/>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lvl="0" eaLnBrk="1" hangingPunct="1">
              <a:lnSpc>
                <a:spcPct val="85000"/>
              </a:lnSpc>
              <a:spcBef>
                <a:spcPct val="20000"/>
              </a:spcBef>
              <a:defRPr/>
            </a:pPr>
            <a:r>
              <a:rPr lang="es-MX" sz="4000" b="1" i="1" dirty="0">
                <a:solidFill>
                  <a:srgbClr val="333399"/>
                </a:solidFill>
                <a:latin typeface="Arial" charset="0"/>
              </a:rPr>
              <a:t/>
            </a:r>
            <a:br>
              <a:rPr lang="es-MX" sz="4000" b="1" i="1" dirty="0">
                <a:solidFill>
                  <a:srgbClr val="333399"/>
                </a:solidFill>
                <a:latin typeface="Arial" charset="0"/>
              </a:rPr>
            </a:b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a:solidFill>
                <a:srgbClr val="333399"/>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65696DE-2B3F-4D97-AE8F-3C8A405AAFAE}"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991619BF-DE5A-4B95-9712-2D8C86CD916A}" type="slidenum">
              <a:rPr lang="en-US"/>
              <a:pPr>
                <a:defRPr/>
              </a:pPr>
              <a:t>10</a:t>
            </a:fld>
            <a:endParaRPr lang="en-US"/>
          </a:p>
        </p:txBody>
      </p:sp>
      <p:sp>
        <p:nvSpPr>
          <p:cNvPr id="359426" name="Rectangle 2" descr="Papel seda azul"/>
          <p:cNvSpPr>
            <a:spLocks noGrp="1" noChangeArrowheads="1"/>
          </p:cNvSpPr>
          <p:nvPr>
            <p:ph type="title"/>
          </p:nvPr>
        </p:nvSpPr>
        <p:spPr>
          <a:xfrm>
            <a:off x="533400" y="457200"/>
            <a:ext cx="8153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sp>
        <p:nvSpPr>
          <p:cNvPr id="359427" name="Rectangle 3" descr="Papel bouquet"/>
          <p:cNvSpPr>
            <a:spLocks noGrp="1" noChangeArrowheads="1"/>
          </p:cNvSpPr>
          <p:nvPr>
            <p:ph type="body" idx="1"/>
          </p:nvPr>
        </p:nvSpPr>
        <p:spPr>
          <a:xfrm>
            <a:off x="228600" y="1752600"/>
            <a:ext cx="8686800" cy="4038600"/>
          </a:xfrm>
          <a:blipFill dpi="0" rotWithShape="0">
            <a:blip r:embed="rId3" cstate="print"/>
            <a:srcRect/>
            <a:tile tx="0" ty="0" sx="100000" sy="100000" flip="none" algn="tl"/>
          </a:blipFill>
          <a:ln w="76200" cap="flat">
            <a:solidFill>
              <a:srgbClr val="000080"/>
            </a:solidFill>
          </a:ln>
        </p:spPr>
        <p:txBody>
          <a:bodyPr/>
          <a:lstStyle/>
          <a:p>
            <a:pPr>
              <a:defRPr/>
            </a:pPr>
            <a:r>
              <a:rPr lang="es-ES_tradnl" sz="2800" i="1" dirty="0" smtClean="0">
                <a:solidFill>
                  <a:srgbClr val="000099"/>
                </a:solidFill>
                <a:effectLst>
                  <a:outerShdw blurRad="38100" dist="38100" dir="2700000" algn="tl">
                    <a:srgbClr val="000000"/>
                  </a:outerShdw>
                </a:effectLst>
                <a:latin typeface="Arial" charset="0"/>
              </a:rPr>
              <a:t>El Nombre consta de una Secuencia de segmentos alfanuméricos separados por puntos.</a:t>
            </a:r>
          </a:p>
          <a:p>
            <a:pPr>
              <a:defRPr/>
            </a:pPr>
            <a:r>
              <a:rPr lang="es-ES_tradnl" sz="2800" i="1" dirty="0" smtClean="0">
                <a:solidFill>
                  <a:schemeClr val="accent6">
                    <a:lumMod val="60000"/>
                    <a:lumOff val="40000"/>
                  </a:schemeClr>
                </a:solidFill>
                <a:effectLst>
                  <a:outerShdw blurRad="38100" dist="38100" dir="2700000" algn="tl">
                    <a:srgbClr val="000000"/>
                  </a:outerShdw>
                </a:effectLst>
                <a:latin typeface="Arial" charset="0"/>
              </a:rPr>
              <a:t>Sistema de Nombres Jerárquicos siendo la parte mas significativa a la Derecha.</a:t>
            </a:r>
          </a:p>
          <a:p>
            <a:pPr>
              <a:defRPr/>
            </a:pPr>
            <a:r>
              <a:rPr lang="es-ES_tradnl" sz="2800" i="1" dirty="0" smtClean="0">
                <a:solidFill>
                  <a:srgbClr val="000099"/>
                </a:solidFill>
                <a:effectLst>
                  <a:outerShdw blurRad="38100" dist="38100" dir="2700000" algn="tl">
                    <a:srgbClr val="000000"/>
                  </a:outerShdw>
                </a:effectLst>
                <a:latin typeface="Arial" charset="0"/>
              </a:rPr>
              <a:t>La parte de la izquierda corresponde al nombre de una computadora.</a:t>
            </a:r>
          </a:p>
          <a:p>
            <a:pPr>
              <a:defRPr/>
            </a:pPr>
            <a:r>
              <a:rPr lang="es-ES_tradnl" sz="2800" i="1" dirty="0">
                <a:solidFill>
                  <a:schemeClr val="accent6">
                    <a:lumMod val="60000"/>
                    <a:lumOff val="40000"/>
                  </a:schemeClr>
                </a:solidFill>
                <a:effectLst>
                  <a:outerShdw blurRad="38100" dist="38100" dir="2700000" algn="tl">
                    <a:srgbClr val="000000"/>
                  </a:outerShdw>
                </a:effectLst>
                <a:latin typeface="Arial" charset="0"/>
              </a:rPr>
              <a:t>Los otros segmentos del nombre corresponden al Grupo al cual pertenecen.    </a:t>
            </a:r>
          </a:p>
          <a:p>
            <a:pPr>
              <a:defRPr/>
            </a:pPr>
            <a:endParaRPr lang="es-ES_tradnl" sz="2800" i="1" dirty="0" smtClean="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fade">
                                      <p:cBhvr>
                                        <p:cTn id="7" dur="500"/>
                                        <p:tgtEl>
                                          <p:spTgt spid="3594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9427">
                                            <p:bg/>
                                          </p:spTgt>
                                        </p:tgtEl>
                                        <p:attrNameLst>
                                          <p:attrName>style.visibility</p:attrName>
                                        </p:attrNameLst>
                                      </p:cBhvr>
                                      <p:to>
                                        <p:strVal val="visible"/>
                                      </p:to>
                                    </p:set>
                                    <p:animEffect transition="in" filter="wheel(1)">
                                      <p:cBhvr>
                                        <p:cTn id="12" dur="2000"/>
                                        <p:tgtEl>
                                          <p:spTgt spid="359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9427">
                                            <p:txEl>
                                              <p:pRg st="0" end="0"/>
                                            </p:txEl>
                                          </p:spTgt>
                                        </p:tgtEl>
                                        <p:attrNameLst>
                                          <p:attrName>style.visibility</p:attrName>
                                        </p:attrNameLst>
                                      </p:cBhvr>
                                      <p:to>
                                        <p:strVal val="visible"/>
                                      </p:to>
                                    </p:set>
                                    <p:animEffect transition="in" filter="wheel(1)">
                                      <p:cBhvr>
                                        <p:cTn id="17" dur="2000"/>
                                        <p:tgtEl>
                                          <p:spTgt spid="359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9427">
                                            <p:txEl>
                                              <p:pRg st="1" end="1"/>
                                            </p:txEl>
                                          </p:spTgt>
                                        </p:tgtEl>
                                        <p:attrNameLst>
                                          <p:attrName>style.visibility</p:attrName>
                                        </p:attrNameLst>
                                      </p:cBhvr>
                                      <p:to>
                                        <p:strVal val="visible"/>
                                      </p:to>
                                    </p:set>
                                    <p:animEffect transition="in" filter="wheel(1)">
                                      <p:cBhvr>
                                        <p:cTn id="22" dur="2000"/>
                                        <p:tgtEl>
                                          <p:spTgt spid="35942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9427">
                                            <p:txEl>
                                              <p:pRg st="2" end="2"/>
                                            </p:txEl>
                                          </p:spTgt>
                                        </p:tgtEl>
                                        <p:attrNameLst>
                                          <p:attrName>style.visibility</p:attrName>
                                        </p:attrNameLst>
                                      </p:cBhvr>
                                      <p:to>
                                        <p:strVal val="visible"/>
                                      </p:to>
                                    </p:set>
                                    <p:animEffect transition="in" filter="wheel(1)">
                                      <p:cBhvr>
                                        <p:cTn id="27" dur="2000"/>
                                        <p:tgtEl>
                                          <p:spTgt spid="3594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9427">
                                            <p:txEl>
                                              <p:pRg st="3" end="3"/>
                                            </p:txEl>
                                          </p:spTgt>
                                        </p:tgtEl>
                                        <p:attrNameLst>
                                          <p:attrName>style.visibility</p:attrName>
                                        </p:attrNameLst>
                                      </p:cBhvr>
                                      <p:to>
                                        <p:strVal val="visible"/>
                                      </p:to>
                                    </p:set>
                                    <p:animEffect transition="in" filter="wheel(1)">
                                      <p:cBhvr>
                                        <p:cTn id="32" dur="2000"/>
                                        <p:tgtEl>
                                          <p:spTgt spid="35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nimBg="1"/>
      <p:bldP spid="35942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D082B95F-5B7D-414C-A2EA-45EF547F1FF4}" type="datetime1">
              <a:rPr lang="es-ES"/>
              <a:pPr>
                <a:defRPr/>
              </a:pPr>
              <a:t>26/05/2017</a:t>
            </a:fld>
            <a:endParaRPr lang="en-US"/>
          </a:p>
        </p:txBody>
      </p:sp>
      <p:sp>
        <p:nvSpPr>
          <p:cNvPr id="16" name="5 Marcador de número de diapositiva"/>
          <p:cNvSpPr>
            <a:spLocks noGrp="1"/>
          </p:cNvSpPr>
          <p:nvPr>
            <p:ph type="sldNum" sz="quarter" idx="12"/>
          </p:nvPr>
        </p:nvSpPr>
        <p:spPr/>
        <p:txBody>
          <a:bodyPr/>
          <a:lstStyle/>
          <a:p>
            <a:pPr>
              <a:defRPr/>
            </a:pPr>
            <a:fld id="{EC8401F0-7335-49FD-B25A-7F866DBEB6DA}" type="slidenum">
              <a:rPr lang="en-US"/>
              <a:pPr>
                <a:defRPr/>
              </a:pPr>
              <a:t>11</a:t>
            </a:fld>
            <a:endParaRPr lang="en-US"/>
          </a:p>
        </p:txBody>
      </p:sp>
      <p:sp>
        <p:nvSpPr>
          <p:cNvPr id="427010" name="Rectangle 2" descr="Papel seda azul"/>
          <p:cNvSpPr>
            <a:spLocks noGrp="1" noChangeArrowheads="1"/>
          </p:cNvSpPr>
          <p:nvPr>
            <p:ph type="title"/>
          </p:nvPr>
        </p:nvSpPr>
        <p:spPr>
          <a:xfrm>
            <a:off x="1219200" y="620688"/>
            <a:ext cx="7315200" cy="533400"/>
          </a:xfrm>
          <a:blipFill dpi="0" rotWithShape="0">
            <a:blip r:embed="rId3" cstate="print"/>
            <a:srcRect/>
            <a:tile tx="0" ty="0" sx="100000" sy="100000" flip="none" algn="tl"/>
          </a:blipFill>
          <a:ln w="76200" cap="flat">
            <a:solidFill>
              <a:srgbClr val="0000FF"/>
            </a:solidFill>
          </a:ln>
        </p:spPr>
        <p:txBody>
          <a:bodyPr/>
          <a:lstStyle/>
          <a:p>
            <a:pPr>
              <a:defRPr/>
            </a:pPr>
            <a:r>
              <a:rPr lang="es-DO" sz="3200" b="1" i="1" smtClean="0">
                <a:solidFill>
                  <a:srgbClr val="800000"/>
                </a:solidFill>
                <a:effectLst>
                  <a:outerShdw blurRad="38100" dist="38100" dir="2700000" algn="tl">
                    <a:srgbClr val="000000"/>
                  </a:outerShdw>
                </a:effectLst>
                <a:latin typeface="Arial" charset="0"/>
              </a:rPr>
              <a:t>Estructura de un Nombre</a:t>
            </a:r>
          </a:p>
        </p:txBody>
      </p:sp>
      <p:sp>
        <p:nvSpPr>
          <p:cNvPr id="427011" name="Rectangle 3" descr="Papel seda azul"/>
          <p:cNvSpPr>
            <a:spLocks noGrp="1" noChangeArrowheads="1"/>
          </p:cNvSpPr>
          <p:nvPr>
            <p:ph type="body" idx="1"/>
          </p:nvPr>
        </p:nvSpPr>
        <p:spPr>
          <a:xfrm>
            <a:off x="1066800" y="5334000"/>
            <a:ext cx="7321550" cy="762000"/>
          </a:xfrm>
          <a:blipFill dpi="0" rotWithShape="0">
            <a:blip r:embed="rId3" cstate="print"/>
            <a:srcRect/>
            <a:tile tx="0" ty="0" sx="100000" sy="100000" flip="none" algn="tl"/>
          </a:blipFill>
          <a:ln w="76200" cap="flat">
            <a:solidFill>
              <a:srgbClr val="0000FF"/>
            </a:solidFill>
          </a:ln>
        </p:spPr>
        <p:txBody>
          <a:bodyPr anchor="ctr"/>
          <a:lstStyle/>
          <a:p>
            <a:pPr marL="0" indent="0" algn="ctr">
              <a:lnSpc>
                <a:spcPct val="90000"/>
              </a:lnSpc>
              <a:spcBef>
                <a:spcPct val="0"/>
              </a:spcBef>
              <a:buFontTx/>
              <a:buNone/>
              <a:defRPr/>
            </a:pPr>
            <a:r>
              <a:rPr lang="es-DO" sz="2000" b="1" i="1" smtClean="0">
                <a:solidFill>
                  <a:srgbClr val="003366"/>
                </a:solidFill>
                <a:effectLst>
                  <a:outerShdw blurRad="38100" dist="38100" dir="2700000" algn="tl">
                    <a:srgbClr val="000000"/>
                  </a:outerShdw>
                </a:effectLst>
                <a:latin typeface="Arial" charset="0"/>
              </a:rPr>
              <a:t>Existe una estructura jerárquica para la designación del nombre asignado a una estación o dispositivo en la red.</a:t>
            </a:r>
          </a:p>
        </p:txBody>
      </p:sp>
      <p:grpSp>
        <p:nvGrpSpPr>
          <p:cNvPr id="2" name="1 Grupo"/>
          <p:cNvGrpSpPr/>
          <p:nvPr/>
        </p:nvGrpSpPr>
        <p:grpSpPr>
          <a:xfrm>
            <a:off x="0" y="1600200"/>
            <a:ext cx="9144000" cy="3276600"/>
            <a:chOff x="0" y="1600200"/>
            <a:chExt cx="9144000" cy="3276600"/>
          </a:xfrm>
        </p:grpSpPr>
        <p:sp>
          <p:nvSpPr>
            <p:cNvPr id="427014" name="Text Box 6"/>
            <p:cNvSpPr txBox="1">
              <a:spLocks noChangeArrowheads="1"/>
            </p:cNvSpPr>
            <p:nvPr/>
          </p:nvSpPr>
          <p:spPr bwMode="auto">
            <a:xfrm>
              <a:off x="0" y="2359025"/>
              <a:ext cx="3562350" cy="557213"/>
            </a:xfrm>
            <a:prstGeom prst="rect">
              <a:avLst/>
            </a:prstGeom>
            <a:solidFill>
              <a:schemeClr val="folHlink"/>
            </a:solidFill>
            <a:ln w="38100">
              <a:solidFill>
                <a:schemeClr val="accent2"/>
              </a:solidFill>
              <a:miter lim="800000"/>
              <a:headEnd/>
              <a:tailEnd/>
            </a:ln>
            <a:effectLst/>
          </p:spPr>
          <p:txBody>
            <a:bodyPr wrap="none">
              <a:spAutoFit/>
            </a:bodyPr>
            <a:lstStyle/>
            <a:p>
              <a:pPr>
                <a:defRPr/>
              </a:pPr>
              <a:r>
                <a:rPr lang="es-DO" sz="2800">
                  <a:solidFill>
                    <a:srgbClr val="0066FF"/>
                  </a:solidFill>
                  <a:effectLst>
                    <a:outerShdw blurRad="38100" dist="38100" dir="2700000" algn="tl">
                      <a:srgbClr val="000000"/>
                    </a:outerShdw>
                  </a:effectLst>
                  <a:latin typeface="Tahoma" pitchFamily="34" charset="0"/>
                </a:rPr>
                <a:t>www.aa.aatec.edu.ar</a:t>
              </a:r>
              <a:endParaRPr lang="es-DO" sz="2000">
                <a:solidFill>
                  <a:schemeClr val="tx1"/>
                </a:solidFill>
                <a:latin typeface="Tahoma" pitchFamily="34" charset="0"/>
              </a:endParaRPr>
            </a:p>
          </p:txBody>
        </p:sp>
        <p:sp>
          <p:nvSpPr>
            <p:cNvPr id="427015" name="Text Box 7"/>
            <p:cNvSpPr txBox="1">
              <a:spLocks noChangeArrowheads="1"/>
            </p:cNvSpPr>
            <p:nvPr/>
          </p:nvSpPr>
          <p:spPr bwMode="auto">
            <a:xfrm>
              <a:off x="4419600" y="3124200"/>
              <a:ext cx="4724400" cy="1695450"/>
            </a:xfrm>
            <a:prstGeom prst="rect">
              <a:avLst/>
            </a:prstGeom>
            <a:solidFill>
              <a:schemeClr val="folHlink"/>
            </a:solidFill>
            <a:ln w="9525">
              <a:noFill/>
              <a:miter lim="800000"/>
              <a:headEnd/>
              <a:tailEnd/>
            </a:ln>
            <a:effectLst/>
          </p:spPr>
          <p:txBody>
            <a:bodyPr>
              <a:spAutoFit/>
            </a:bodyPr>
            <a:lstStyle/>
            <a:p>
              <a:pPr>
                <a:defRPr/>
              </a:pPr>
              <a:r>
                <a:rPr lang="es-DO" sz="2100" b="1" i="1">
                  <a:solidFill>
                    <a:schemeClr val="tx1"/>
                  </a:solidFill>
                  <a:effectLst>
                    <a:outerShdw blurRad="38100" dist="38100" dir="2700000" algn="tl">
                      <a:srgbClr val="FFFFFF"/>
                    </a:outerShdw>
                  </a:effectLst>
                  <a:latin typeface="Verdana" pitchFamily="34" charset="0"/>
                </a:rPr>
                <a:t>País</a:t>
              </a:r>
            </a:p>
            <a:p>
              <a:pPr>
                <a:defRPr/>
              </a:pPr>
              <a:r>
                <a:rPr lang="es-DO" sz="2100" b="1" i="1">
                  <a:solidFill>
                    <a:schemeClr val="tx1"/>
                  </a:solidFill>
                  <a:effectLst>
                    <a:outerShdw blurRad="38100" dist="38100" dir="2700000" algn="tl">
                      <a:srgbClr val="FFFFFF"/>
                    </a:outerShdw>
                  </a:effectLst>
                  <a:latin typeface="Verdana" pitchFamily="34" charset="0"/>
                </a:rPr>
                <a:t>Tipo de </a:t>
              </a:r>
              <a:r>
                <a:rPr lang="es-DO" sz="1900" b="1" i="1">
                  <a:solidFill>
                    <a:schemeClr val="tx1"/>
                  </a:solidFill>
                  <a:effectLst>
                    <a:outerShdw blurRad="38100" dist="38100" dir="2700000" algn="tl">
                      <a:srgbClr val="FFFFFF"/>
                    </a:outerShdw>
                  </a:effectLst>
                  <a:latin typeface="Verdana" pitchFamily="34" charset="0"/>
                </a:rPr>
                <a:t>Organización/Dominio</a:t>
              </a:r>
            </a:p>
            <a:p>
              <a:pPr>
                <a:defRPr/>
              </a:pPr>
              <a:r>
                <a:rPr lang="es-DO" sz="2100" b="1" i="1">
                  <a:solidFill>
                    <a:schemeClr val="tx1"/>
                  </a:solidFill>
                  <a:effectLst>
                    <a:outerShdw blurRad="38100" dist="38100" dir="2700000" algn="tl">
                      <a:srgbClr val="FFFFFF"/>
                    </a:outerShdw>
                  </a:effectLst>
                  <a:latin typeface="Verdana" pitchFamily="34" charset="0"/>
                </a:rPr>
                <a:t>Nombre de la Organización</a:t>
              </a:r>
            </a:p>
            <a:p>
              <a:pPr>
                <a:defRPr/>
              </a:pPr>
              <a:r>
                <a:rPr lang="es-DO" sz="2100" b="1" i="1">
                  <a:solidFill>
                    <a:schemeClr val="tx1"/>
                  </a:solidFill>
                  <a:effectLst>
                    <a:outerShdw blurRad="38100" dist="38100" dir="2700000" algn="tl">
                      <a:srgbClr val="FFFFFF"/>
                    </a:outerShdw>
                  </a:effectLst>
                  <a:latin typeface="Verdana" pitchFamily="34" charset="0"/>
                </a:rPr>
                <a:t>Servidor</a:t>
              </a:r>
            </a:p>
            <a:p>
              <a:pPr>
                <a:defRPr/>
              </a:pPr>
              <a:r>
                <a:rPr lang="es-DO" sz="2100" b="1" i="1">
                  <a:solidFill>
                    <a:schemeClr val="tx1"/>
                  </a:solidFill>
                  <a:effectLst>
                    <a:outerShdw blurRad="38100" dist="38100" dir="2700000" algn="tl">
                      <a:srgbClr val="FFFFFF"/>
                    </a:outerShdw>
                  </a:effectLst>
                  <a:latin typeface="Verdana" pitchFamily="34" charset="0"/>
                </a:rPr>
                <a:t>Servicio</a:t>
              </a:r>
            </a:p>
          </p:txBody>
        </p:sp>
        <p:cxnSp>
          <p:nvCxnSpPr>
            <p:cNvPr id="10248" name="AutoShape 8"/>
            <p:cNvCxnSpPr>
              <a:cxnSpLocks noChangeShapeType="1"/>
            </p:cNvCxnSpPr>
            <p:nvPr/>
          </p:nvCxnSpPr>
          <p:spPr bwMode="auto">
            <a:xfrm>
              <a:off x="3276600" y="2959100"/>
              <a:ext cx="1066800" cy="400050"/>
            </a:xfrm>
            <a:prstGeom prst="bentConnector3">
              <a:avLst>
                <a:gd name="adj1" fmla="val 1787"/>
              </a:avLst>
            </a:prstGeom>
            <a:noFill/>
            <a:ln w="28575">
              <a:solidFill>
                <a:srgbClr val="000000"/>
              </a:solidFill>
              <a:miter lim="800000"/>
              <a:headEnd/>
              <a:tailEnd/>
            </a:ln>
          </p:spPr>
        </p:cxnSp>
        <p:cxnSp>
          <p:nvCxnSpPr>
            <p:cNvPr id="10249" name="AutoShape 9"/>
            <p:cNvCxnSpPr>
              <a:cxnSpLocks noChangeShapeType="1"/>
            </p:cNvCxnSpPr>
            <p:nvPr/>
          </p:nvCxnSpPr>
          <p:spPr bwMode="auto">
            <a:xfrm>
              <a:off x="2743200" y="2959100"/>
              <a:ext cx="1600200" cy="798513"/>
            </a:xfrm>
            <a:prstGeom prst="bentConnector3">
              <a:avLst>
                <a:gd name="adj1" fmla="val 97"/>
              </a:avLst>
            </a:prstGeom>
            <a:noFill/>
            <a:ln w="28575">
              <a:solidFill>
                <a:srgbClr val="000000"/>
              </a:solidFill>
              <a:miter lim="800000"/>
              <a:headEnd/>
              <a:tailEnd/>
            </a:ln>
          </p:spPr>
        </p:cxnSp>
        <p:cxnSp>
          <p:nvCxnSpPr>
            <p:cNvPr id="10250" name="AutoShape 10"/>
            <p:cNvCxnSpPr>
              <a:cxnSpLocks noChangeShapeType="1"/>
            </p:cNvCxnSpPr>
            <p:nvPr/>
          </p:nvCxnSpPr>
          <p:spPr bwMode="auto">
            <a:xfrm>
              <a:off x="1905000" y="2959100"/>
              <a:ext cx="2438400" cy="1198563"/>
            </a:xfrm>
            <a:prstGeom prst="bentConnector3">
              <a:avLst>
                <a:gd name="adj1" fmla="val -718"/>
              </a:avLst>
            </a:prstGeom>
            <a:noFill/>
            <a:ln w="28575">
              <a:solidFill>
                <a:srgbClr val="000000"/>
              </a:solidFill>
              <a:miter lim="800000"/>
              <a:headEnd/>
              <a:tailEnd/>
            </a:ln>
          </p:spPr>
        </p:cxnSp>
        <p:cxnSp>
          <p:nvCxnSpPr>
            <p:cNvPr id="10251" name="AutoShape 11"/>
            <p:cNvCxnSpPr>
              <a:cxnSpLocks noChangeShapeType="1"/>
            </p:cNvCxnSpPr>
            <p:nvPr/>
          </p:nvCxnSpPr>
          <p:spPr bwMode="auto">
            <a:xfrm>
              <a:off x="1219200" y="2959100"/>
              <a:ext cx="3124200" cy="1598613"/>
            </a:xfrm>
            <a:prstGeom prst="bentConnector3">
              <a:avLst>
                <a:gd name="adj1" fmla="val -102"/>
              </a:avLst>
            </a:prstGeom>
            <a:noFill/>
            <a:ln w="28575">
              <a:solidFill>
                <a:srgbClr val="000000"/>
              </a:solidFill>
              <a:miter lim="800000"/>
              <a:headEnd/>
              <a:tailEnd/>
            </a:ln>
          </p:spPr>
        </p:cxnSp>
        <p:cxnSp>
          <p:nvCxnSpPr>
            <p:cNvPr id="10252" name="AutoShape 12"/>
            <p:cNvCxnSpPr>
              <a:cxnSpLocks noChangeShapeType="1"/>
            </p:cNvCxnSpPr>
            <p:nvPr/>
          </p:nvCxnSpPr>
          <p:spPr bwMode="auto">
            <a:xfrm>
              <a:off x="609600" y="2959100"/>
              <a:ext cx="3733800" cy="1917700"/>
            </a:xfrm>
            <a:prstGeom prst="bentConnector3">
              <a:avLst>
                <a:gd name="adj1" fmla="val 171"/>
              </a:avLst>
            </a:prstGeom>
            <a:noFill/>
            <a:ln w="28575">
              <a:solidFill>
                <a:srgbClr val="000000"/>
              </a:solidFill>
              <a:miter lim="800000"/>
              <a:headEnd/>
              <a:tailEnd/>
            </a:ln>
          </p:spPr>
        </p:cxnSp>
        <p:sp>
          <p:nvSpPr>
            <p:cNvPr id="10253" name="AutoShape 13"/>
            <p:cNvSpPr>
              <a:spLocks noChangeArrowheads="1"/>
            </p:cNvSpPr>
            <p:nvPr/>
          </p:nvSpPr>
          <p:spPr bwMode="auto">
            <a:xfrm>
              <a:off x="23813" y="1600200"/>
              <a:ext cx="3429000" cy="798513"/>
            </a:xfrm>
            <a:prstGeom prst="leftRightArrow">
              <a:avLst>
                <a:gd name="adj1" fmla="val 50000"/>
                <a:gd name="adj2" fmla="val 85885"/>
              </a:avLst>
            </a:prstGeom>
            <a:solidFill>
              <a:schemeClr val="folHlink"/>
            </a:solidFill>
            <a:ln w="38100" cmpd="dbl">
              <a:solidFill>
                <a:srgbClr val="000000"/>
              </a:solidFill>
              <a:miter lim="800000"/>
              <a:headEnd/>
              <a:tailEnd/>
            </a:ln>
          </p:spPr>
          <p:txBody>
            <a:bodyPr wrap="none" anchor="ctr"/>
            <a:lstStyle/>
            <a:p>
              <a:endParaRPr lang="es-ES"/>
            </a:p>
          </p:txBody>
        </p:sp>
        <p:sp>
          <p:nvSpPr>
            <p:cNvPr id="10254" name="Text Box 14"/>
            <p:cNvSpPr txBox="1">
              <a:spLocks noChangeArrowheads="1"/>
            </p:cNvSpPr>
            <p:nvPr/>
          </p:nvSpPr>
          <p:spPr bwMode="auto">
            <a:xfrm>
              <a:off x="328613" y="1760538"/>
              <a:ext cx="822325" cy="466725"/>
            </a:xfrm>
            <a:prstGeom prst="rect">
              <a:avLst/>
            </a:prstGeom>
            <a:solidFill>
              <a:schemeClr val="folHlink"/>
            </a:solidFill>
            <a:ln w="9525">
              <a:solidFill>
                <a:schemeClr val="accent2"/>
              </a:solidFill>
              <a:miter lim="800000"/>
              <a:headEnd/>
              <a:tailEnd/>
            </a:ln>
          </p:spPr>
          <p:txBody>
            <a:bodyPr wrap="none">
              <a:spAutoFit/>
            </a:bodyPr>
            <a:lstStyle/>
            <a:p>
              <a:r>
                <a:rPr lang="es-DO" sz="1200" b="1" dirty="0">
                  <a:solidFill>
                    <a:schemeClr val="accent2"/>
                  </a:solidFill>
                  <a:latin typeface="Times New Roman" pitchFamily="18" charset="0"/>
                </a:rPr>
                <a:t>Más </a:t>
              </a:r>
            </a:p>
            <a:p>
              <a:r>
                <a:rPr lang="es-DO" sz="1200" b="1" dirty="0">
                  <a:solidFill>
                    <a:schemeClr val="accent2"/>
                  </a:solidFill>
                  <a:latin typeface="Times New Roman" pitchFamily="18" charset="0"/>
                </a:rPr>
                <a:t>específico</a:t>
              </a:r>
              <a:endParaRPr lang="es-DO" sz="2400" dirty="0">
                <a:solidFill>
                  <a:schemeClr val="tx1"/>
                </a:solidFill>
                <a:latin typeface="Times New Roman" pitchFamily="18" charset="0"/>
              </a:endParaRPr>
            </a:p>
          </p:txBody>
        </p:sp>
        <p:sp>
          <p:nvSpPr>
            <p:cNvPr id="10255" name="Text Box 15"/>
            <p:cNvSpPr txBox="1">
              <a:spLocks noChangeArrowheads="1"/>
            </p:cNvSpPr>
            <p:nvPr/>
          </p:nvSpPr>
          <p:spPr bwMode="auto">
            <a:xfrm>
              <a:off x="2386013" y="1760538"/>
              <a:ext cx="825500" cy="469900"/>
            </a:xfrm>
            <a:prstGeom prst="rect">
              <a:avLst/>
            </a:prstGeom>
            <a:solidFill>
              <a:schemeClr val="folHlink"/>
            </a:solidFill>
            <a:ln w="12700">
              <a:solidFill>
                <a:schemeClr val="accent2"/>
              </a:solidFill>
              <a:miter lim="800000"/>
              <a:headEnd/>
              <a:tailEnd/>
            </a:ln>
          </p:spPr>
          <p:txBody>
            <a:bodyPr wrap="none">
              <a:spAutoFit/>
            </a:bodyPr>
            <a:lstStyle/>
            <a:p>
              <a:r>
                <a:rPr lang="es-DO" sz="1200" b="1">
                  <a:solidFill>
                    <a:schemeClr val="accent2"/>
                  </a:solidFill>
                  <a:latin typeface="Times New Roman" pitchFamily="18" charset="0"/>
                </a:rPr>
                <a:t>Menos</a:t>
              </a:r>
            </a:p>
            <a:p>
              <a:r>
                <a:rPr lang="es-DO" sz="1200" b="1">
                  <a:solidFill>
                    <a:schemeClr val="accent2"/>
                  </a:solidFill>
                  <a:latin typeface="Times New Roman" pitchFamily="18" charset="0"/>
                </a:rPr>
                <a:t>específico</a:t>
              </a:r>
              <a:endParaRPr lang="es-DO" sz="2400">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27011">
                                            <p:bg/>
                                          </p:spTgt>
                                        </p:tgtEl>
                                        <p:attrNameLst>
                                          <p:attrName>style.visibility</p:attrName>
                                        </p:attrNameLst>
                                      </p:cBhvr>
                                      <p:to>
                                        <p:strVal val="visible"/>
                                      </p:to>
                                    </p:set>
                                    <p:anim calcmode="lin" valueType="num">
                                      <p:cBhvr>
                                        <p:cTn id="16" dur="500" fill="hold"/>
                                        <p:tgtEl>
                                          <p:spTgt spid="427011">
                                            <p:bg/>
                                          </p:spTgt>
                                        </p:tgtEl>
                                        <p:attrNameLst>
                                          <p:attrName>ppt_w</p:attrName>
                                        </p:attrNameLst>
                                      </p:cBhvr>
                                      <p:tavLst>
                                        <p:tav tm="0">
                                          <p:val>
                                            <p:fltVal val="0"/>
                                          </p:val>
                                        </p:tav>
                                        <p:tav tm="100000">
                                          <p:val>
                                            <p:strVal val="#ppt_w"/>
                                          </p:val>
                                        </p:tav>
                                      </p:tavLst>
                                    </p:anim>
                                    <p:anim calcmode="lin" valueType="num">
                                      <p:cBhvr>
                                        <p:cTn id="17" dur="500" fill="hold"/>
                                        <p:tgtEl>
                                          <p:spTgt spid="427011">
                                            <p:bg/>
                                          </p:spTgt>
                                        </p:tgtEl>
                                        <p:attrNameLst>
                                          <p:attrName>ppt_h</p:attrName>
                                        </p:attrNameLst>
                                      </p:cBhvr>
                                      <p:tavLst>
                                        <p:tav tm="0">
                                          <p:val>
                                            <p:fltVal val="0"/>
                                          </p:val>
                                        </p:tav>
                                        <p:tav tm="100000">
                                          <p:val>
                                            <p:strVal val="#ppt_h"/>
                                          </p:val>
                                        </p:tav>
                                      </p:tavLst>
                                    </p:anim>
                                    <p:animEffect transition="in" filter="fade">
                                      <p:cBhvr>
                                        <p:cTn id="18" dur="500"/>
                                        <p:tgtEl>
                                          <p:spTgt spid="4270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7011">
                                            <p:txEl>
                                              <p:pRg st="0" end="0"/>
                                            </p:txEl>
                                          </p:spTgt>
                                        </p:tgtEl>
                                        <p:attrNameLst>
                                          <p:attrName>style.visibility</p:attrName>
                                        </p:attrNameLst>
                                      </p:cBhvr>
                                      <p:to>
                                        <p:strVal val="visible"/>
                                      </p:to>
                                    </p:set>
                                    <p:anim calcmode="lin" valueType="num">
                                      <p:cBhvr>
                                        <p:cTn id="23" dur="500" fill="hold"/>
                                        <p:tgtEl>
                                          <p:spTgt spid="42701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27011">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427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nimBg="1"/>
      <p:bldP spid="427011"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794D55B-2E60-4BC2-A239-BEC11CA12548}"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56E093E8-7776-488C-967B-E9760CDBFEDB}" type="slidenum">
              <a:rPr lang="en-US"/>
              <a:pPr>
                <a:defRPr/>
              </a:pPr>
              <a:t>12</a:t>
            </a:fld>
            <a:endParaRPr lang="en-US"/>
          </a:p>
        </p:txBody>
      </p:sp>
      <p:sp>
        <p:nvSpPr>
          <p:cNvPr id="455682" name="Rectangle 2" descr="Papel seda azul"/>
          <p:cNvSpPr>
            <a:spLocks noGrp="1" noChangeArrowheads="1"/>
          </p:cNvSpPr>
          <p:nvPr>
            <p:ph type="title"/>
          </p:nvPr>
        </p:nvSpPr>
        <p:spPr>
          <a:xfrm>
            <a:off x="684213" y="0"/>
            <a:ext cx="7772400" cy="1143000"/>
          </a:xfrm>
          <a:blipFill dpi="0" rotWithShape="0">
            <a:blip r:embed="rId3" cstate="print"/>
            <a:srcRect/>
            <a:tile tx="0" ty="0" sx="100000" sy="100000" flip="none" algn="tl"/>
          </a:blipFill>
          <a:ln w="76200" cap="flat">
            <a:solidFill>
              <a:srgbClr val="0000FF"/>
            </a:solidFill>
          </a:ln>
        </p:spPr>
        <p:txBody>
          <a:bodyPr/>
          <a:lstStyle/>
          <a:p>
            <a:pPr>
              <a:defRPr/>
            </a:pPr>
            <a:r>
              <a:rPr lang="es-DO" sz="3200" b="1" i="1" smtClean="0">
                <a:solidFill>
                  <a:srgbClr val="800000"/>
                </a:solidFill>
                <a:effectLst>
                  <a:outerShdw blurRad="38100" dist="38100" dir="2700000" algn="tl">
                    <a:srgbClr val="000000"/>
                  </a:outerShdw>
                </a:effectLst>
                <a:latin typeface="Arial" charset="0"/>
              </a:rPr>
              <a:t>Estructura de un Nombre</a:t>
            </a:r>
          </a:p>
        </p:txBody>
      </p:sp>
      <p:pic>
        <p:nvPicPr>
          <p:cNvPr id="11269" name="Picture 8" descr="Dominios 5"/>
          <p:cNvPicPr>
            <a:picLocks noGrp="1" noChangeAspect="1" noChangeArrowheads="1"/>
          </p:cNvPicPr>
          <p:nvPr>
            <p:ph idx="1"/>
          </p:nvPr>
        </p:nvPicPr>
        <p:blipFill>
          <a:blip r:embed="rId4" cstate="print"/>
          <a:srcRect/>
          <a:stretch>
            <a:fillRect/>
          </a:stretch>
        </p:blipFill>
        <p:spPr>
          <a:xfrm>
            <a:off x="468313" y="1412875"/>
            <a:ext cx="8135937" cy="5054600"/>
          </a:xfrm>
          <a:blipFill dpi="0" rotWithShape="0">
            <a:blip r:embed="rId3" cstate="print"/>
            <a:srcRect/>
            <a:tile tx="0" ty="0" sx="100000" sy="100000" flip="none" algn="tl"/>
          </a:blipFill>
          <a:ln w="76200" cap="flat" algn="ctr">
            <a:solidFill>
              <a:srgbClr val="0000FF"/>
            </a:solid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446" y="1916832"/>
            <a:ext cx="17145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ppt_x"/>
                                          </p:val>
                                        </p:tav>
                                        <p:tav tm="100000">
                                          <p:val>
                                            <p:strVal val="#ppt_x"/>
                                          </p:val>
                                        </p:tav>
                                      </p:tavLst>
                                    </p:anim>
                                    <p:anim calcmode="lin" valueType="num">
                                      <p:cBhvr additive="base">
                                        <p:cTn id="13" dur="500" fill="hold"/>
                                        <p:tgtEl>
                                          <p:spTgt spid="11269"/>
                                        </p:tgtEl>
                                        <p:attrNameLst>
                                          <p:attrName>ppt_y</p:attrName>
                                        </p:attrNameLst>
                                      </p:cBhvr>
                                      <p:tavLst>
                                        <p:tav tm="0">
                                          <p:val>
                                            <p:strVal val="1+#ppt_h/2"/>
                                          </p:val>
                                        </p:tav>
                                        <p:tav tm="100000">
                                          <p:val>
                                            <p:strVal val="#ppt_y"/>
                                          </p:val>
                                        </p:tav>
                                      </p:tavLst>
                                    </p:anim>
                                  </p:childTnLst>
                                </p:cTn>
                              </p:par>
                              <p:par>
                                <p:cTn id="14" presetID="26"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ipe(down)">
                                      <p:cBhvr>
                                        <p:cTn id="16" dur="580">
                                          <p:stCondLst>
                                            <p:cond delay="0"/>
                                          </p:stCondLst>
                                        </p:cTn>
                                        <p:tgtEl>
                                          <p:spTgt spid="2050"/>
                                        </p:tgtEl>
                                      </p:cBhvr>
                                    </p:animEffect>
                                    <p:anim calcmode="lin" valueType="num">
                                      <p:cBhvr>
                                        <p:cTn id="17"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50"/>
                                        </p:tgtEl>
                                      </p:cBhvr>
                                      <p:to x="100000" y="60000"/>
                                    </p:animScale>
                                    <p:animScale>
                                      <p:cBhvr>
                                        <p:cTn id="23" dur="166" decel="50000">
                                          <p:stCondLst>
                                            <p:cond delay="676"/>
                                          </p:stCondLst>
                                        </p:cTn>
                                        <p:tgtEl>
                                          <p:spTgt spid="2050"/>
                                        </p:tgtEl>
                                      </p:cBhvr>
                                      <p:to x="100000" y="100000"/>
                                    </p:animScale>
                                    <p:animScale>
                                      <p:cBhvr>
                                        <p:cTn id="24" dur="26">
                                          <p:stCondLst>
                                            <p:cond delay="1312"/>
                                          </p:stCondLst>
                                        </p:cTn>
                                        <p:tgtEl>
                                          <p:spTgt spid="2050"/>
                                        </p:tgtEl>
                                      </p:cBhvr>
                                      <p:to x="100000" y="80000"/>
                                    </p:animScale>
                                    <p:animScale>
                                      <p:cBhvr>
                                        <p:cTn id="25" dur="166" decel="50000">
                                          <p:stCondLst>
                                            <p:cond delay="1338"/>
                                          </p:stCondLst>
                                        </p:cTn>
                                        <p:tgtEl>
                                          <p:spTgt spid="2050"/>
                                        </p:tgtEl>
                                      </p:cBhvr>
                                      <p:to x="100000" y="100000"/>
                                    </p:animScale>
                                    <p:animScale>
                                      <p:cBhvr>
                                        <p:cTn id="26" dur="26">
                                          <p:stCondLst>
                                            <p:cond delay="1642"/>
                                          </p:stCondLst>
                                        </p:cTn>
                                        <p:tgtEl>
                                          <p:spTgt spid="2050"/>
                                        </p:tgtEl>
                                      </p:cBhvr>
                                      <p:to x="100000" y="90000"/>
                                    </p:animScale>
                                    <p:animScale>
                                      <p:cBhvr>
                                        <p:cTn id="27" dur="166" decel="50000">
                                          <p:stCondLst>
                                            <p:cond delay="1668"/>
                                          </p:stCondLst>
                                        </p:cTn>
                                        <p:tgtEl>
                                          <p:spTgt spid="2050"/>
                                        </p:tgtEl>
                                      </p:cBhvr>
                                      <p:to x="100000" y="100000"/>
                                    </p:animScale>
                                    <p:animScale>
                                      <p:cBhvr>
                                        <p:cTn id="28" dur="26">
                                          <p:stCondLst>
                                            <p:cond delay="1808"/>
                                          </p:stCondLst>
                                        </p:cTn>
                                        <p:tgtEl>
                                          <p:spTgt spid="2050"/>
                                        </p:tgtEl>
                                      </p:cBhvr>
                                      <p:to x="100000" y="95000"/>
                                    </p:animScale>
                                    <p:animScale>
                                      <p:cBhvr>
                                        <p:cTn id="29"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4AFBF66-64FF-4F2B-8D46-5E425FA29879}"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5DAE9594-BC78-4C79-8EB5-D4C9C3ACDCB8}" type="slidenum">
              <a:rPr lang="en-US"/>
              <a:pPr>
                <a:defRPr/>
              </a:pPr>
              <a:t>13</a:t>
            </a:fld>
            <a:endParaRPr lang="en-US"/>
          </a:p>
        </p:txBody>
      </p:sp>
      <p:sp>
        <p:nvSpPr>
          <p:cNvPr id="360450" name="Rectangle 2" descr="Papel seda azul"/>
          <p:cNvSpPr>
            <a:spLocks noGrp="1" noChangeArrowheads="1"/>
          </p:cNvSpPr>
          <p:nvPr>
            <p:ph type="title"/>
          </p:nvPr>
        </p:nvSpPr>
        <p:spPr>
          <a:xfrm>
            <a:off x="304800" y="457200"/>
            <a:ext cx="84582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pic>
        <p:nvPicPr>
          <p:cNvPr id="12293" name="Picture 3" descr="F24_1"/>
          <p:cNvPicPr>
            <a:picLocks noChangeAspect="1" noChangeArrowheads="1"/>
          </p:cNvPicPr>
          <p:nvPr/>
        </p:nvPicPr>
        <p:blipFill>
          <a:blip r:embed="rId3" cstate="print">
            <a:lum bright="-20000" contrast="20000"/>
          </a:blip>
          <a:srcRect/>
          <a:stretch>
            <a:fillRect/>
          </a:stretch>
        </p:blipFill>
        <p:spPr bwMode="auto">
          <a:xfrm>
            <a:off x="533400" y="1905000"/>
            <a:ext cx="8229600" cy="38862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circle(in)">
                                      <p:cBhvr>
                                        <p:cTn id="11"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AE35EC-0D3A-4098-8DE1-76B93FF9C7CC}"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D1F83163-5607-4350-8356-CF11F0DC3520}" type="slidenum">
              <a:rPr lang="en-US"/>
              <a:pPr>
                <a:defRPr/>
              </a:pPr>
              <a:t>14</a:t>
            </a:fld>
            <a:endParaRPr lang="en-US"/>
          </a:p>
        </p:txBody>
      </p:sp>
      <p:sp>
        <p:nvSpPr>
          <p:cNvPr id="435203" name="Rectangle 2051"/>
          <p:cNvSpPr>
            <a:spLocks noGrp="1" noChangeArrowheads="1"/>
          </p:cNvSpPr>
          <p:nvPr>
            <p:ph type="body" idx="1"/>
          </p:nvPr>
        </p:nvSpPr>
        <p:spPr>
          <a:xfrm>
            <a:off x="395536" y="1772816"/>
            <a:ext cx="8382000" cy="4869160"/>
          </a:xfrm>
          <a:gradFill rotWithShape="0">
            <a:gsLst>
              <a:gs pos="0">
                <a:schemeClr val="hlink"/>
              </a:gs>
              <a:gs pos="100000">
                <a:srgbClr val="66FFFF"/>
              </a:gs>
            </a:gsLst>
            <a:lin ang="5400000" scaled="1"/>
          </a:gradFill>
          <a:ln w="76200">
            <a:solidFill>
              <a:schemeClr val="accent2"/>
            </a:solidFill>
          </a:ln>
        </p:spPr>
        <p:txBody>
          <a:bodyPr/>
          <a:lstStyle/>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aereo</a:t>
            </a:r>
            <a:r>
              <a:rPr lang="es-MX" sz="2800" dirty="0" smtClean="0">
                <a:latin typeface="Verdana" pitchFamily="34" charset="0"/>
              </a:rPr>
              <a:t> 		</a:t>
            </a:r>
            <a:r>
              <a:rPr lang="es-MX" sz="2400" b="1" dirty="0" smtClean="0">
                <a:latin typeface="Verdana" pitchFamily="34" charset="0"/>
              </a:rPr>
              <a:t>Industria del Transporte Aéreo</a:t>
            </a:r>
          </a:p>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biz</a:t>
            </a:r>
            <a:r>
              <a:rPr lang="es-MX" sz="2800" dirty="0" smtClean="0">
                <a:latin typeface="Verdana" pitchFamily="34" charset="0"/>
              </a:rPr>
              <a:t>  		</a:t>
            </a:r>
            <a:r>
              <a:rPr lang="es-MX" sz="2800" b="1" dirty="0" smtClean="0">
                <a:latin typeface="Verdana" pitchFamily="34" charset="0"/>
              </a:rPr>
              <a:t>Negocios </a:t>
            </a:r>
          </a:p>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coop</a:t>
            </a:r>
            <a:r>
              <a:rPr lang="es-MX" sz="2800" dirty="0" smtClean="0">
                <a:latin typeface="Verdana" pitchFamily="34" charset="0"/>
              </a:rPr>
              <a:t>		</a:t>
            </a:r>
            <a:r>
              <a:rPr lang="es-MX" sz="2800" b="1" dirty="0" smtClean="0">
                <a:latin typeface="Verdana" pitchFamily="34" charset="0"/>
              </a:rPr>
              <a:t>Cooperativas</a:t>
            </a:r>
          </a:p>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Info</a:t>
            </a:r>
            <a:r>
              <a:rPr lang="es-MX" sz="2800" dirty="0" smtClean="0">
                <a:latin typeface="Verdana" pitchFamily="34" charset="0"/>
              </a:rPr>
              <a:t> 		</a:t>
            </a:r>
            <a:r>
              <a:rPr lang="es-MX" sz="2800" b="1" dirty="0" smtClean="0">
                <a:latin typeface="Verdana" pitchFamily="34" charset="0"/>
              </a:rPr>
              <a:t>Varios usos</a:t>
            </a:r>
          </a:p>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museum</a:t>
            </a:r>
            <a:r>
              <a:rPr lang="es-MX" sz="2800" dirty="0" smtClean="0">
                <a:latin typeface="Verdana" pitchFamily="34" charset="0"/>
              </a:rPr>
              <a:t>	</a:t>
            </a:r>
            <a:r>
              <a:rPr lang="es-MX" sz="2800" b="1" dirty="0" smtClean="0">
                <a:latin typeface="Verdana" pitchFamily="34" charset="0"/>
              </a:rPr>
              <a:t>Museos	</a:t>
            </a:r>
          </a:p>
          <a:p>
            <a:pPr>
              <a:defRPr/>
            </a:pPr>
            <a:r>
              <a:rPr lang="es-MX" sz="2800" b="1" i="1" dirty="0" smtClean="0">
                <a:effectLst>
                  <a:outerShdw blurRad="38100" dist="38100" dir="2700000" algn="tl">
                    <a:srgbClr val="FFFFFF"/>
                  </a:outerShdw>
                </a:effectLst>
                <a:latin typeface="Verdana" pitchFamily="34" charset="0"/>
              </a:rPr>
              <a:t>.</a:t>
            </a:r>
            <a:r>
              <a:rPr lang="es-MX" sz="2800" b="1" i="1" dirty="0" err="1" smtClean="0">
                <a:effectLst>
                  <a:outerShdw blurRad="38100" dist="38100" dir="2700000" algn="tl">
                    <a:srgbClr val="FFFFFF"/>
                  </a:outerShdw>
                </a:effectLst>
                <a:latin typeface="Verdana" pitchFamily="34" charset="0"/>
              </a:rPr>
              <a:t>name</a:t>
            </a:r>
            <a:r>
              <a:rPr lang="es-MX" sz="2800" b="1" i="1" dirty="0" smtClean="0">
                <a:effectLst>
                  <a:outerShdw blurRad="38100" dist="38100" dir="2700000" algn="tl">
                    <a:srgbClr val="FFFFFF"/>
                  </a:outerShdw>
                </a:effectLst>
                <a:latin typeface="Verdana" pitchFamily="34" charset="0"/>
              </a:rPr>
              <a:t>	</a:t>
            </a:r>
            <a:r>
              <a:rPr lang="es-MX" sz="2800" dirty="0" smtClean="0">
                <a:latin typeface="Verdana" pitchFamily="34" charset="0"/>
              </a:rPr>
              <a:t>	</a:t>
            </a:r>
            <a:r>
              <a:rPr lang="es-MX" sz="2800" b="1" dirty="0" smtClean="0">
                <a:latin typeface="Verdana" pitchFamily="34" charset="0"/>
              </a:rPr>
              <a:t>Individuales</a:t>
            </a:r>
          </a:p>
          <a:p>
            <a:pPr>
              <a:defRPr/>
            </a:pPr>
            <a:r>
              <a:rPr lang="es-MX" sz="2800" b="1" i="1" dirty="0" smtClean="0">
                <a:effectLst>
                  <a:outerShdw blurRad="38100" dist="38100" dir="2700000" algn="tl">
                    <a:srgbClr val="FFFFFF"/>
                  </a:outerShdw>
                </a:effectLst>
                <a:latin typeface="Verdana" pitchFamily="34" charset="0"/>
              </a:rPr>
              <a:t>.pro</a:t>
            </a:r>
            <a:r>
              <a:rPr lang="es-MX" sz="2800" dirty="0" smtClean="0">
                <a:latin typeface="Verdana" pitchFamily="34" charset="0"/>
              </a:rPr>
              <a:t>		</a:t>
            </a:r>
            <a:r>
              <a:rPr lang="es-MX" sz="2800" b="1" dirty="0" smtClean="0">
                <a:latin typeface="Verdana" pitchFamily="34" charset="0"/>
              </a:rPr>
              <a:t>Profesionales</a:t>
            </a:r>
          </a:p>
          <a:p>
            <a:pPr>
              <a:defRPr/>
            </a:pPr>
            <a:r>
              <a:rPr lang="es-MX" sz="2800" b="1" i="1" dirty="0">
                <a:effectLst>
                  <a:outerShdw blurRad="38100" dist="38100" dir="2700000" algn="tl">
                    <a:srgbClr val="FFFFFF"/>
                  </a:outerShdw>
                </a:effectLst>
                <a:latin typeface="Verdana" pitchFamily="34" charset="0"/>
              </a:rPr>
              <a:t>.tur              </a:t>
            </a:r>
            <a:r>
              <a:rPr lang="es-MX" sz="2800" b="1" dirty="0" smtClean="0">
                <a:latin typeface="Verdana" pitchFamily="34" charset="0"/>
              </a:rPr>
              <a:t>Turismo</a:t>
            </a:r>
          </a:p>
          <a:p>
            <a:pPr>
              <a:defRPr/>
            </a:pPr>
            <a:r>
              <a:rPr lang="es-MX" sz="2800" b="1" i="1" dirty="0">
                <a:effectLst>
                  <a:outerShdw blurRad="38100" dist="38100" dir="2700000" algn="tl">
                    <a:srgbClr val="FFFFFF"/>
                  </a:outerShdw>
                </a:effectLst>
                <a:latin typeface="Verdana" pitchFamily="34" charset="0"/>
              </a:rPr>
              <a:t>.tv                </a:t>
            </a:r>
            <a:r>
              <a:rPr lang="es-MX" sz="2800" b="1" dirty="0" smtClean="0">
                <a:latin typeface="Verdana" pitchFamily="34" charset="0"/>
              </a:rPr>
              <a:t>Televisión</a:t>
            </a:r>
          </a:p>
          <a:p>
            <a:pPr lvl="1">
              <a:defRPr/>
            </a:pPr>
            <a:endParaRPr lang="es-AR" b="1" dirty="0" smtClean="0">
              <a:latin typeface="Verdana" pitchFamily="34" charset="0"/>
            </a:endParaRPr>
          </a:p>
        </p:txBody>
      </p:sp>
      <p:sp>
        <p:nvSpPr>
          <p:cNvPr id="435204" name="Rectangle 2052" descr="Papel seda azul"/>
          <p:cNvSpPr>
            <a:spLocks noGrp="1" noChangeArrowheads="1"/>
          </p:cNvSpPr>
          <p:nvPr>
            <p:ph type="title"/>
          </p:nvPr>
        </p:nvSpPr>
        <p:spPr>
          <a:xfrm>
            <a:off x="152400" y="609600"/>
            <a:ext cx="86868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circle(in)">
                                      <p:cBhvr>
                                        <p:cTn id="7" dur="20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5203">
                                            <p:bg/>
                                          </p:spTgt>
                                        </p:tgtEl>
                                        <p:attrNameLst>
                                          <p:attrName>style.visibility</p:attrName>
                                        </p:attrNameLst>
                                      </p:cBhvr>
                                      <p:to>
                                        <p:strVal val="visible"/>
                                      </p:to>
                                    </p:set>
                                    <p:animEffect transition="in" filter="wipe(down)">
                                      <p:cBhvr>
                                        <p:cTn id="12" dur="500"/>
                                        <p:tgtEl>
                                          <p:spTgt spid="4352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5203">
                                            <p:txEl>
                                              <p:pRg st="0" end="0"/>
                                            </p:txEl>
                                          </p:spTgt>
                                        </p:tgtEl>
                                        <p:attrNameLst>
                                          <p:attrName>style.visibility</p:attrName>
                                        </p:attrNameLst>
                                      </p:cBhvr>
                                      <p:to>
                                        <p:strVal val="visible"/>
                                      </p:to>
                                    </p:set>
                                    <p:animEffect transition="in" filter="wipe(down)">
                                      <p:cBhvr>
                                        <p:cTn id="17" dur="500"/>
                                        <p:tgtEl>
                                          <p:spTgt spid="435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5203">
                                            <p:txEl>
                                              <p:pRg st="1" end="1"/>
                                            </p:txEl>
                                          </p:spTgt>
                                        </p:tgtEl>
                                        <p:attrNameLst>
                                          <p:attrName>style.visibility</p:attrName>
                                        </p:attrNameLst>
                                      </p:cBhvr>
                                      <p:to>
                                        <p:strVal val="visible"/>
                                      </p:to>
                                    </p:set>
                                    <p:animEffect transition="in" filter="wipe(down)">
                                      <p:cBhvr>
                                        <p:cTn id="22" dur="500"/>
                                        <p:tgtEl>
                                          <p:spTgt spid="4352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5203">
                                            <p:txEl>
                                              <p:pRg st="2" end="2"/>
                                            </p:txEl>
                                          </p:spTgt>
                                        </p:tgtEl>
                                        <p:attrNameLst>
                                          <p:attrName>style.visibility</p:attrName>
                                        </p:attrNameLst>
                                      </p:cBhvr>
                                      <p:to>
                                        <p:strVal val="visible"/>
                                      </p:to>
                                    </p:set>
                                    <p:animEffect transition="in" filter="wipe(down)">
                                      <p:cBhvr>
                                        <p:cTn id="27" dur="500"/>
                                        <p:tgtEl>
                                          <p:spTgt spid="4352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5203">
                                            <p:txEl>
                                              <p:pRg st="3" end="3"/>
                                            </p:txEl>
                                          </p:spTgt>
                                        </p:tgtEl>
                                        <p:attrNameLst>
                                          <p:attrName>style.visibility</p:attrName>
                                        </p:attrNameLst>
                                      </p:cBhvr>
                                      <p:to>
                                        <p:strVal val="visible"/>
                                      </p:to>
                                    </p:set>
                                    <p:animEffect transition="in" filter="wipe(down)">
                                      <p:cBhvr>
                                        <p:cTn id="32" dur="500"/>
                                        <p:tgtEl>
                                          <p:spTgt spid="43520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03">
                                            <p:txEl>
                                              <p:pRg st="4" end="4"/>
                                            </p:txEl>
                                          </p:spTgt>
                                        </p:tgtEl>
                                        <p:attrNameLst>
                                          <p:attrName>style.visibility</p:attrName>
                                        </p:attrNameLst>
                                      </p:cBhvr>
                                      <p:to>
                                        <p:strVal val="visible"/>
                                      </p:to>
                                    </p:set>
                                    <p:animEffect transition="in" filter="wipe(down)">
                                      <p:cBhvr>
                                        <p:cTn id="37" dur="500"/>
                                        <p:tgtEl>
                                          <p:spTgt spid="4352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5203">
                                            <p:txEl>
                                              <p:pRg st="5" end="5"/>
                                            </p:txEl>
                                          </p:spTgt>
                                        </p:tgtEl>
                                        <p:attrNameLst>
                                          <p:attrName>style.visibility</p:attrName>
                                        </p:attrNameLst>
                                      </p:cBhvr>
                                      <p:to>
                                        <p:strVal val="visible"/>
                                      </p:to>
                                    </p:set>
                                    <p:animEffect transition="in" filter="wipe(down)">
                                      <p:cBhvr>
                                        <p:cTn id="42" dur="500"/>
                                        <p:tgtEl>
                                          <p:spTgt spid="43520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5203">
                                            <p:txEl>
                                              <p:pRg st="6" end="6"/>
                                            </p:txEl>
                                          </p:spTgt>
                                        </p:tgtEl>
                                        <p:attrNameLst>
                                          <p:attrName>style.visibility</p:attrName>
                                        </p:attrNameLst>
                                      </p:cBhvr>
                                      <p:to>
                                        <p:strVal val="visible"/>
                                      </p:to>
                                    </p:set>
                                    <p:animEffect transition="in" filter="wipe(down)">
                                      <p:cBhvr>
                                        <p:cTn id="47" dur="500"/>
                                        <p:tgtEl>
                                          <p:spTgt spid="43520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5203">
                                            <p:txEl>
                                              <p:pRg st="7" end="7"/>
                                            </p:txEl>
                                          </p:spTgt>
                                        </p:tgtEl>
                                        <p:attrNameLst>
                                          <p:attrName>style.visibility</p:attrName>
                                        </p:attrNameLst>
                                      </p:cBhvr>
                                      <p:to>
                                        <p:strVal val="visible"/>
                                      </p:to>
                                    </p:set>
                                    <p:animEffect transition="in" filter="wipe(down)">
                                      <p:cBhvr>
                                        <p:cTn id="52" dur="500"/>
                                        <p:tgtEl>
                                          <p:spTgt spid="43520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5203">
                                            <p:txEl>
                                              <p:pRg st="8" end="8"/>
                                            </p:txEl>
                                          </p:spTgt>
                                        </p:tgtEl>
                                        <p:attrNameLst>
                                          <p:attrName>style.visibility</p:attrName>
                                        </p:attrNameLst>
                                      </p:cBhvr>
                                      <p:to>
                                        <p:strVal val="visible"/>
                                      </p:to>
                                    </p:set>
                                    <p:animEffect transition="in" filter="wipe(down)">
                                      <p:cBhvr>
                                        <p:cTn id="57" dur="500"/>
                                        <p:tgtEl>
                                          <p:spTgt spid="435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nimBg="1"/>
      <p:bldP spid="4352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3A218B5-BBFE-4C11-9E18-F7E5DEF91E14}"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A0DE8F3E-28DB-48D2-9CF8-BAC9B70A178D}" type="slidenum">
              <a:rPr lang="en-US"/>
              <a:pPr>
                <a:defRPr/>
              </a:pPr>
              <a:t>15</a:t>
            </a:fld>
            <a:endParaRPr lang="en-US"/>
          </a:p>
        </p:txBody>
      </p:sp>
      <p:sp>
        <p:nvSpPr>
          <p:cNvPr id="361474" name="Rectangle 2" descr="Papel seda azul"/>
          <p:cNvSpPr>
            <a:spLocks noGrp="1" noChangeArrowheads="1"/>
          </p:cNvSpPr>
          <p:nvPr>
            <p:ph type="title"/>
          </p:nvPr>
        </p:nvSpPr>
        <p:spPr>
          <a:xfrm>
            <a:off x="899592" y="19472"/>
            <a:ext cx="8077200" cy="8382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dirty="0" smtClean="0">
                <a:solidFill>
                  <a:srgbClr val="800000"/>
                </a:solidFill>
                <a:effectLst>
                  <a:outerShdw blurRad="38100" dist="38100" dir="2700000" algn="tl">
                    <a:srgbClr val="000000"/>
                  </a:outerShdw>
                </a:effectLst>
                <a:latin typeface="Arial" charset="0"/>
              </a:rPr>
              <a:t>DNS - Sistema de Nombres de Dominio</a:t>
            </a:r>
          </a:p>
        </p:txBody>
      </p:sp>
      <p:sp>
        <p:nvSpPr>
          <p:cNvPr id="361475" name="Rectangle 3" descr="Papel bouquet"/>
          <p:cNvSpPr>
            <a:spLocks noGrp="1" noChangeArrowheads="1"/>
          </p:cNvSpPr>
          <p:nvPr>
            <p:ph type="body" idx="1"/>
          </p:nvPr>
        </p:nvSpPr>
        <p:spPr>
          <a:xfrm>
            <a:off x="611560" y="1124744"/>
            <a:ext cx="8077200" cy="5257800"/>
          </a:xfrm>
          <a:blipFill dpi="0" rotWithShape="0">
            <a:blip r:embed="rId3" cstate="print"/>
            <a:srcRect/>
            <a:tile tx="0" ty="0" sx="100000" sy="100000" flip="none" algn="tl"/>
          </a:blipFill>
          <a:ln w="76200" cap="flat">
            <a:solidFill>
              <a:srgbClr val="000080"/>
            </a:solidFill>
          </a:ln>
        </p:spPr>
        <p:txBody>
          <a:bodyPr/>
          <a:lstStyle/>
          <a:p>
            <a:pPr>
              <a:defRPr/>
            </a:pPr>
            <a:r>
              <a:rPr lang="es-ES_tradnl" sz="2800" i="1" smtClean="0">
                <a:solidFill>
                  <a:srgbClr val="000099"/>
                </a:solidFill>
                <a:effectLst>
                  <a:outerShdw blurRad="38100" dist="38100" dir="2700000" algn="tl">
                    <a:srgbClr val="000000"/>
                  </a:outerShdw>
                </a:effectLst>
                <a:latin typeface="Arial" charset="0"/>
              </a:rPr>
              <a:t>Estructura Geográfica de Registro identificando al País.</a:t>
            </a:r>
          </a:p>
          <a:p>
            <a:pPr>
              <a:defRPr/>
            </a:pPr>
            <a:r>
              <a:rPr lang="es-ES_tradnl" sz="2800" i="1" smtClean="0">
                <a:solidFill>
                  <a:srgbClr val="000099"/>
                </a:solidFill>
                <a:effectLst>
                  <a:outerShdw blurRad="38100" dist="38100" dir="2700000" algn="tl">
                    <a:srgbClr val="000000"/>
                  </a:outerShdw>
                </a:effectLst>
                <a:latin typeface="Arial" charset="0"/>
              </a:rPr>
              <a:t>Las Organizaciones Propietarias del Domino Registrado con Direcciones IP ante NIC local/InterNIC pueden decidir si agregan alguna estructura jerárquica adicional.</a:t>
            </a:r>
          </a:p>
          <a:p>
            <a:pPr>
              <a:defRPr/>
            </a:pPr>
            <a:r>
              <a:rPr lang="es-ES_tradnl" sz="2800" i="1" smtClean="0">
                <a:solidFill>
                  <a:srgbClr val="000099"/>
                </a:solidFill>
                <a:effectLst>
                  <a:outerShdw blurRad="38100" dist="38100" dir="2700000" algn="tl">
                    <a:srgbClr val="000000"/>
                  </a:outerShdw>
                </a:effectLst>
                <a:latin typeface="Arial" charset="0"/>
              </a:rPr>
              <a:t>No existen Normas ni patrones informes para las Estructuras Jerárquicas Adicionales.</a:t>
            </a:r>
          </a:p>
          <a:p>
            <a:pPr>
              <a:defRPr/>
            </a:pPr>
            <a:r>
              <a:rPr lang="es-ES_tradnl" sz="2800" i="1" smtClean="0">
                <a:solidFill>
                  <a:srgbClr val="000099"/>
                </a:solidFill>
                <a:effectLst>
                  <a:outerShdw blurRad="38100" dist="38100" dir="2700000" algn="tl">
                    <a:srgbClr val="000000"/>
                  </a:outerShdw>
                </a:effectLst>
                <a:latin typeface="Arial" charset="0"/>
              </a:rPr>
              <a:t>Cada Servidor sabe como llegar a la raíz y los mismos son autoridades de los nombres de inferior Jerarquía.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circle(in)">
                                      <p:cBhvr>
                                        <p:cTn id="7" dur="2000"/>
                                        <p:tgtEl>
                                          <p:spTgt spid="3614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1475">
                                            <p:bg/>
                                          </p:spTgt>
                                        </p:tgtEl>
                                        <p:attrNameLst>
                                          <p:attrName>style.visibility</p:attrName>
                                        </p:attrNameLst>
                                      </p:cBhvr>
                                      <p:to>
                                        <p:strVal val="visible"/>
                                      </p:to>
                                    </p:set>
                                    <p:animEffect transition="in" filter="circle(in)">
                                      <p:cBhvr>
                                        <p:cTn id="12" dur="2000"/>
                                        <p:tgtEl>
                                          <p:spTgt spid="36147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1475">
                                            <p:txEl>
                                              <p:pRg st="0" end="0"/>
                                            </p:txEl>
                                          </p:spTgt>
                                        </p:tgtEl>
                                        <p:attrNameLst>
                                          <p:attrName>style.visibility</p:attrName>
                                        </p:attrNameLst>
                                      </p:cBhvr>
                                      <p:to>
                                        <p:strVal val="visible"/>
                                      </p:to>
                                    </p:set>
                                    <p:animEffect transition="in" filter="circle(in)">
                                      <p:cBhvr>
                                        <p:cTn id="17" dur="2000"/>
                                        <p:tgtEl>
                                          <p:spTgt spid="361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1475">
                                            <p:txEl>
                                              <p:pRg st="1" end="1"/>
                                            </p:txEl>
                                          </p:spTgt>
                                        </p:tgtEl>
                                        <p:attrNameLst>
                                          <p:attrName>style.visibility</p:attrName>
                                        </p:attrNameLst>
                                      </p:cBhvr>
                                      <p:to>
                                        <p:strVal val="visible"/>
                                      </p:to>
                                    </p:set>
                                    <p:animEffect transition="in" filter="circle(in)">
                                      <p:cBhvr>
                                        <p:cTn id="22" dur="2000"/>
                                        <p:tgtEl>
                                          <p:spTgt spid="361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1475">
                                            <p:txEl>
                                              <p:pRg st="2" end="2"/>
                                            </p:txEl>
                                          </p:spTgt>
                                        </p:tgtEl>
                                        <p:attrNameLst>
                                          <p:attrName>style.visibility</p:attrName>
                                        </p:attrNameLst>
                                      </p:cBhvr>
                                      <p:to>
                                        <p:strVal val="visible"/>
                                      </p:to>
                                    </p:set>
                                    <p:animEffect transition="in" filter="circle(in)">
                                      <p:cBhvr>
                                        <p:cTn id="27" dur="2000"/>
                                        <p:tgtEl>
                                          <p:spTgt spid="361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61475">
                                            <p:txEl>
                                              <p:pRg st="3" end="3"/>
                                            </p:txEl>
                                          </p:spTgt>
                                        </p:tgtEl>
                                        <p:attrNameLst>
                                          <p:attrName>style.visibility</p:attrName>
                                        </p:attrNameLst>
                                      </p:cBhvr>
                                      <p:to>
                                        <p:strVal val="visible"/>
                                      </p:to>
                                    </p:set>
                                    <p:animEffect transition="in" filter="circle(in)">
                                      <p:cBhvr>
                                        <p:cTn id="32" dur="2000"/>
                                        <p:tgtEl>
                                          <p:spTgt spid="361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P spid="36147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F9CC99-E923-49C1-8C26-4DB812BA5403}"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CBEA97A0-1678-41EF-9498-C24F292C8CD4}" type="slidenum">
              <a:rPr lang="en-US"/>
              <a:pPr>
                <a:defRPr/>
              </a:pPr>
              <a:t>16</a:t>
            </a:fld>
            <a:endParaRPr lang="en-US"/>
          </a:p>
        </p:txBody>
      </p:sp>
      <p:sp>
        <p:nvSpPr>
          <p:cNvPr id="363522" name="Rectangle 2" descr="Papel seda azul"/>
          <p:cNvSpPr>
            <a:spLocks noGrp="1" noChangeArrowheads="1"/>
          </p:cNvSpPr>
          <p:nvPr>
            <p:ph type="title"/>
          </p:nvPr>
        </p:nvSpPr>
        <p:spPr>
          <a:xfrm>
            <a:off x="685800" y="533400"/>
            <a:ext cx="77724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Resolución de Nombres </a:t>
            </a:r>
          </a:p>
        </p:txBody>
      </p:sp>
      <p:sp>
        <p:nvSpPr>
          <p:cNvPr id="363523" name="Rectangle 3" descr="Papel bouquet"/>
          <p:cNvSpPr>
            <a:spLocks noGrp="1" noChangeArrowheads="1"/>
          </p:cNvSpPr>
          <p:nvPr>
            <p:ph type="body" idx="1"/>
          </p:nvPr>
        </p:nvSpPr>
        <p:spPr>
          <a:xfrm>
            <a:off x="0" y="1981200"/>
            <a:ext cx="9144000" cy="4616450"/>
          </a:xfrm>
          <a:blipFill dpi="0" rotWithShape="0">
            <a:blip r:embed="rId4" cstate="print"/>
            <a:srcRect/>
            <a:tile tx="0" ty="0" sx="100000" sy="100000" flip="none" algn="tl"/>
          </a:blipFill>
          <a:ln w="76200" cap="flat">
            <a:solidFill>
              <a:srgbClr val="000080"/>
            </a:solidFill>
          </a:ln>
        </p:spPr>
        <p:txBody>
          <a:bodyPr/>
          <a:lstStyle/>
          <a:p>
            <a:pPr>
              <a:buFontTx/>
              <a:buNone/>
            </a:pPr>
            <a:r>
              <a:rPr lang="es-ES_tradnl" i="1" dirty="0" smtClean="0">
                <a:solidFill>
                  <a:srgbClr val="000099"/>
                </a:solidFill>
                <a:effectLst>
                  <a:outerShdw blurRad="38100" dist="38100" dir="2700000" algn="tl">
                    <a:srgbClr val="C0C0C0"/>
                  </a:outerShdw>
                </a:effectLst>
                <a:latin typeface="Arial" charset="0"/>
              </a:rPr>
              <a:t>Resolución del nombre </a:t>
            </a:r>
            <a:r>
              <a:rPr lang="es-ES_tradnl" b="1" i="1" dirty="0" smtClean="0">
                <a:solidFill>
                  <a:srgbClr val="800000"/>
                </a:solidFill>
                <a:effectLst>
                  <a:outerShdw blurRad="38100" dist="38100" dir="2700000" algn="tl">
                    <a:srgbClr val="C0C0C0"/>
                  </a:outerShdw>
                </a:effectLst>
                <a:latin typeface="Arial" charset="0"/>
                <a:sym typeface="Wingdings 3" pitchFamily="18" charset="2"/>
              </a:rPr>
              <a:t></a:t>
            </a:r>
            <a:r>
              <a:rPr lang="es-ES_tradnl" i="1" dirty="0" smtClean="0">
                <a:solidFill>
                  <a:srgbClr val="800000"/>
                </a:solidFill>
                <a:effectLst>
                  <a:outerShdw blurRad="38100" dist="38100" dir="2700000" algn="tl">
                    <a:srgbClr val="C0C0C0"/>
                  </a:outerShdw>
                </a:effectLst>
                <a:latin typeface="Arial" charset="0"/>
              </a:rPr>
              <a:t> </a:t>
            </a:r>
            <a:r>
              <a:rPr lang="es-ES_tradnl" b="1" i="1" dirty="0" smtClean="0">
                <a:solidFill>
                  <a:srgbClr val="000099"/>
                </a:solidFill>
                <a:effectLst>
                  <a:outerShdw blurRad="38100" dist="38100" dir="2700000" algn="tl">
                    <a:srgbClr val="C0C0C0"/>
                  </a:outerShdw>
                </a:effectLst>
                <a:latin typeface="Arial" charset="0"/>
              </a:rPr>
              <a:t>RESOLUTOR.</a:t>
            </a:r>
          </a:p>
          <a:p>
            <a:r>
              <a:rPr lang="es-ES" i="1" dirty="0" smtClean="0">
                <a:solidFill>
                  <a:srgbClr val="000099"/>
                </a:solidFill>
                <a:effectLst>
                  <a:outerShdw blurRad="38100" dist="38100" dir="2700000" algn="tl">
                    <a:srgbClr val="C0C0C0"/>
                  </a:outerShdw>
                </a:effectLst>
                <a:latin typeface="Arial" charset="0"/>
              </a:rPr>
              <a:t>Componente del Sistema Operativo del cliente y servidor que realiza solicitudes de DNS.</a:t>
            </a:r>
            <a:endParaRPr lang="es-ES_tradnl" i="1" dirty="0" smtClean="0">
              <a:solidFill>
                <a:srgbClr val="000099"/>
              </a:solidFill>
              <a:effectLst>
                <a:outerShdw blurRad="38100" dist="38100" dir="2700000" algn="tl">
                  <a:srgbClr val="C0C0C0"/>
                </a:outerShdw>
              </a:effectLst>
              <a:latin typeface="Arial" charset="0"/>
            </a:endParaRPr>
          </a:p>
          <a:p>
            <a:r>
              <a:rPr lang="es-ES_tradnl" i="1" dirty="0" smtClean="0">
                <a:solidFill>
                  <a:srgbClr val="000099"/>
                </a:solidFill>
                <a:effectLst>
                  <a:outerShdw blurRad="38100" dist="38100" dir="2700000" algn="tl">
                    <a:srgbClr val="C0C0C0"/>
                  </a:outerShdw>
                </a:effectLst>
                <a:latin typeface="Arial" charset="0"/>
              </a:rPr>
              <a:t>El Software toma el argumento o cadena de caracteres y devuelve el listado de direcciones que corresponden al nombre Especificado.</a:t>
            </a:r>
          </a:p>
          <a:p>
            <a:r>
              <a:rPr lang="es-ES_tradnl" i="1" dirty="0" smtClean="0">
                <a:solidFill>
                  <a:srgbClr val="000099"/>
                </a:solidFill>
                <a:effectLst>
                  <a:outerShdw blurRad="38100" dist="38100" dir="2700000" algn="tl">
                    <a:srgbClr val="C0C0C0"/>
                  </a:outerShdw>
                </a:effectLst>
                <a:latin typeface="Arial" charset="0"/>
              </a:rPr>
              <a:t>Cada </a:t>
            </a:r>
            <a:r>
              <a:rPr lang="es-ES_tradnl" i="1" dirty="0" err="1" smtClean="0">
                <a:solidFill>
                  <a:srgbClr val="000099"/>
                </a:solidFill>
                <a:effectLst>
                  <a:outerShdw blurRad="38100" dist="38100" dir="2700000" algn="tl">
                    <a:srgbClr val="C0C0C0"/>
                  </a:outerShdw>
                </a:effectLst>
                <a:latin typeface="Arial" charset="0"/>
              </a:rPr>
              <a:t>Resolutor</a:t>
            </a:r>
            <a:r>
              <a:rPr lang="es-ES_tradnl" i="1" dirty="0" smtClean="0">
                <a:solidFill>
                  <a:srgbClr val="000099"/>
                </a:solidFill>
                <a:effectLst>
                  <a:outerShdw blurRad="38100" dist="38100" dir="2700000" algn="tl">
                    <a:srgbClr val="C0C0C0"/>
                  </a:outerShdw>
                </a:effectLst>
                <a:latin typeface="Arial" charset="0"/>
              </a:rPr>
              <a:t> se configura con la lista del Servidor local de nombres de dominio (NIC).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63523">
                                            <p:bg/>
                                          </p:spTgt>
                                        </p:tgtEl>
                                        <p:attrNameLst>
                                          <p:attrName>style.visibility</p:attrName>
                                        </p:attrNameLst>
                                      </p:cBhvr>
                                      <p:to>
                                        <p:strVal val="visible"/>
                                      </p:to>
                                    </p:set>
                                    <p:animEffect transition="in" filter="wheel(1)">
                                      <p:cBhvr>
                                        <p:cTn id="11" dur="2000"/>
                                        <p:tgtEl>
                                          <p:spTgt spid="3635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63523">
                                            <p:txEl>
                                              <p:pRg st="0" end="0"/>
                                            </p:txEl>
                                          </p:spTgt>
                                        </p:tgtEl>
                                        <p:attrNameLst>
                                          <p:attrName>style.visibility</p:attrName>
                                        </p:attrNameLst>
                                      </p:cBhvr>
                                      <p:to>
                                        <p:strVal val="visible"/>
                                      </p:to>
                                    </p:set>
                                    <p:animEffect transition="in" filter="wheel(1)">
                                      <p:cBhvr>
                                        <p:cTn id="16" dur="2000"/>
                                        <p:tgtEl>
                                          <p:spTgt spid="3635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63523">
                                            <p:txEl>
                                              <p:pRg st="1" end="1"/>
                                            </p:txEl>
                                          </p:spTgt>
                                        </p:tgtEl>
                                        <p:attrNameLst>
                                          <p:attrName>style.visibility</p:attrName>
                                        </p:attrNameLst>
                                      </p:cBhvr>
                                      <p:to>
                                        <p:strVal val="visible"/>
                                      </p:to>
                                    </p:set>
                                    <p:animEffect transition="in" filter="wheel(1)">
                                      <p:cBhvr>
                                        <p:cTn id="21" dur="2000"/>
                                        <p:tgtEl>
                                          <p:spTgt spid="3635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63523">
                                            <p:txEl>
                                              <p:pRg st="2" end="2"/>
                                            </p:txEl>
                                          </p:spTgt>
                                        </p:tgtEl>
                                        <p:attrNameLst>
                                          <p:attrName>style.visibility</p:attrName>
                                        </p:attrNameLst>
                                      </p:cBhvr>
                                      <p:to>
                                        <p:strVal val="visible"/>
                                      </p:to>
                                    </p:set>
                                    <p:animEffect transition="in" filter="wheel(1)">
                                      <p:cBhvr>
                                        <p:cTn id="26" dur="2000"/>
                                        <p:tgtEl>
                                          <p:spTgt spid="3635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63523">
                                            <p:txEl>
                                              <p:pRg st="3" end="3"/>
                                            </p:txEl>
                                          </p:spTgt>
                                        </p:tgtEl>
                                        <p:attrNameLst>
                                          <p:attrName>style.visibility</p:attrName>
                                        </p:attrNameLst>
                                      </p:cBhvr>
                                      <p:to>
                                        <p:strVal val="visible"/>
                                      </p:to>
                                    </p:set>
                                    <p:animEffect transition="in" filter="wheel(1)">
                                      <p:cBhvr>
                                        <p:cTn id="31" dur="20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p:bldP spid="36352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74CD78E-7CC8-482C-9AED-140B803BC9F7}"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17</a:t>
            </a:fld>
            <a:endParaRPr lang="en-US"/>
          </a:p>
        </p:txBody>
      </p:sp>
      <p:sp>
        <p:nvSpPr>
          <p:cNvPr id="452610" name="Rectangle 2" descr="Papel seda azul"/>
          <p:cNvSpPr>
            <a:spLocks noGrp="1" noChangeArrowheads="1"/>
          </p:cNvSpPr>
          <p:nvPr>
            <p:ph type="title"/>
          </p:nvPr>
        </p:nvSpPr>
        <p:spPr>
          <a:xfrm>
            <a:off x="1043607" y="0"/>
            <a:ext cx="7413005" cy="1143000"/>
          </a:xfrm>
          <a:blipFill dpi="0" rotWithShape="0">
            <a:blip r:embed="rId3" cstate="print"/>
            <a:srcRect/>
            <a:tile tx="0" ty="0" sx="100000" sy="100000" flip="none" algn="tl"/>
          </a:blipFill>
          <a:ln w="76200" cap="flat">
            <a:solidFill>
              <a:srgbClr val="0000FF"/>
            </a:solidFill>
          </a:ln>
        </p:spPr>
        <p:txBody>
          <a:bodyPr/>
          <a:lstStyle/>
          <a:p>
            <a:pPr>
              <a:defRPr/>
            </a:pPr>
            <a:r>
              <a:rPr lang="es-DO" sz="3200" b="1" i="1" smtClean="0">
                <a:solidFill>
                  <a:srgbClr val="800000"/>
                </a:solidFill>
                <a:effectLst>
                  <a:outerShdw blurRad="38100" dist="38100" dir="2700000" algn="tl">
                    <a:srgbClr val="000000"/>
                  </a:outerShdw>
                </a:effectLst>
                <a:latin typeface="Arial" charset="0"/>
              </a:rPr>
              <a:t>Estructura de un Nombre</a:t>
            </a:r>
          </a:p>
        </p:txBody>
      </p:sp>
      <p:pic>
        <p:nvPicPr>
          <p:cNvPr id="15365" name="Picture 15" descr="Dominios 4"/>
          <p:cNvPicPr>
            <a:picLocks noGrp="1" noChangeAspect="1" noChangeArrowheads="1"/>
          </p:cNvPicPr>
          <p:nvPr>
            <p:ph idx="1"/>
          </p:nvPr>
        </p:nvPicPr>
        <p:blipFill>
          <a:blip r:embed="rId4" cstate="print"/>
          <a:srcRect/>
          <a:stretch>
            <a:fillRect/>
          </a:stretch>
        </p:blipFill>
        <p:spPr>
          <a:xfrm>
            <a:off x="684213" y="1501775"/>
            <a:ext cx="7777162" cy="5356225"/>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ircle(in)">
                                      <p:cBhvr>
                                        <p:cTn id="12"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D4F5AA4-DF22-4E6D-85E4-FD887A637F30}"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6CF59A04-1805-478E-9E5C-F9947BBB9067}" type="slidenum">
              <a:rPr lang="en-US"/>
              <a:pPr>
                <a:defRPr/>
              </a:pPr>
              <a:t>18</a:t>
            </a:fld>
            <a:endParaRPr lang="en-US"/>
          </a:p>
        </p:txBody>
      </p:sp>
      <p:sp>
        <p:nvSpPr>
          <p:cNvPr id="362498" name="Rectangle 2" descr="Papel seda azul"/>
          <p:cNvSpPr>
            <a:spLocks noGrp="1" noChangeArrowheads="1"/>
          </p:cNvSpPr>
          <p:nvPr>
            <p:ph type="title"/>
          </p:nvPr>
        </p:nvSpPr>
        <p:spPr>
          <a:xfrm>
            <a:off x="533400" y="533400"/>
            <a:ext cx="8305800" cy="9144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pic>
        <p:nvPicPr>
          <p:cNvPr id="16389" name="Picture 3" descr="F24_3"/>
          <p:cNvPicPr>
            <a:picLocks noChangeAspect="1" noChangeArrowheads="1"/>
          </p:cNvPicPr>
          <p:nvPr/>
        </p:nvPicPr>
        <p:blipFill>
          <a:blip r:embed="rId3" cstate="print">
            <a:lum bright="-40000" contrast="60000"/>
          </a:blip>
          <a:srcRect/>
          <a:stretch>
            <a:fillRect/>
          </a:stretch>
        </p:blipFill>
        <p:spPr bwMode="auto">
          <a:xfrm>
            <a:off x="609600" y="1524000"/>
            <a:ext cx="8229600" cy="508635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animEffect transition="in" filter="circle(in)">
                                      <p:cBhvr>
                                        <p:cTn id="11"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93BB9A-A3F6-4BDA-A115-DAF6144FB4C1}"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19DBDD6D-3ABB-4E80-8B94-C5A2DD2B6B06}" type="slidenum">
              <a:rPr lang="en-US"/>
              <a:pPr>
                <a:defRPr/>
              </a:pPr>
              <a:t>19</a:t>
            </a:fld>
            <a:endParaRPr lang="en-US"/>
          </a:p>
        </p:txBody>
      </p:sp>
      <p:sp>
        <p:nvSpPr>
          <p:cNvPr id="364546" name="Rectangle 2" descr="Papel seda azul"/>
          <p:cNvSpPr>
            <a:spLocks noGrp="1" noChangeArrowheads="1"/>
          </p:cNvSpPr>
          <p:nvPr>
            <p:ph type="title"/>
          </p:nvPr>
        </p:nvSpPr>
        <p:spPr>
          <a:blipFill dpi="0" rotWithShape="0">
            <a:blip r:embed="rId2" cstate="print"/>
            <a:srcRect/>
            <a:tile tx="0" ty="0" sx="100000" sy="100000" flip="none" algn="tl"/>
          </a:blipFill>
          <a:ln w="76200" cap="flat">
            <a:solidFill>
              <a:srgbClr val="0000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InterNIC</a:t>
            </a:r>
            <a:r>
              <a:rPr lang="es-ES_tradnl" sz="3200" b="1" i="1" smtClean="0">
                <a:solidFill>
                  <a:srgbClr val="800000"/>
                </a:solidFill>
                <a:effectLst>
                  <a:outerShdw blurRad="38100" dist="38100" dir="2700000" algn="tl">
                    <a:srgbClr val="000000"/>
                  </a:outerShdw>
                </a:effectLst>
                <a:latin typeface="Arial" charset="0"/>
              </a:rPr>
              <a:t> </a:t>
            </a:r>
            <a:r>
              <a:rPr lang="es-ES_tradnl" sz="3200" b="1" i="1" smtClean="0">
                <a:solidFill>
                  <a:srgbClr val="000099"/>
                </a:solidFill>
                <a:effectLst>
                  <a:outerShdw blurRad="38100" dist="38100" dir="2700000" algn="tl">
                    <a:srgbClr val="000000"/>
                  </a:outerShdw>
                </a:effectLst>
                <a:latin typeface="Arial" charset="0"/>
              </a:rPr>
              <a:t>Servicio de Base de Datos y de Directorio</a:t>
            </a:r>
            <a:r>
              <a:rPr lang="es-ES_tradnl" sz="3200" b="1" i="1" smtClean="0">
                <a:solidFill>
                  <a:srgbClr val="800000"/>
                </a:solidFill>
                <a:effectLst>
                  <a:outerShdw blurRad="38100" dist="38100" dir="2700000" algn="tl">
                    <a:srgbClr val="000000"/>
                  </a:outerShdw>
                </a:effectLst>
                <a:latin typeface="Arial" charset="0"/>
              </a:rPr>
              <a:t>  </a:t>
            </a:r>
          </a:p>
        </p:txBody>
      </p:sp>
      <p:sp>
        <p:nvSpPr>
          <p:cNvPr id="364547" name="Rectangle 3" descr="Papel bouquet"/>
          <p:cNvSpPr>
            <a:spLocks noGrp="1" noChangeArrowheads="1"/>
          </p:cNvSpPr>
          <p:nvPr>
            <p:ph type="body" idx="1"/>
          </p:nvPr>
        </p:nvSpPr>
        <p:spPr>
          <a:xfrm>
            <a:off x="467544" y="1981200"/>
            <a:ext cx="8208912" cy="4616152"/>
          </a:xfrm>
          <a:blipFill dpi="0" rotWithShape="0">
            <a:blip r:embed="rId3" cstate="print"/>
            <a:srcRect/>
            <a:tile tx="0" ty="0" sx="100000" sy="100000" flip="none" algn="tl"/>
          </a:blipFill>
          <a:ln w="76200" cap="flat">
            <a:solidFill>
              <a:srgbClr val="000080"/>
            </a:solidFill>
          </a:ln>
        </p:spPr>
        <p:txBody>
          <a:bodyPr/>
          <a:lstStyle/>
          <a:p>
            <a:pPr>
              <a:defRPr/>
            </a:pPr>
            <a:r>
              <a:rPr lang="es-ES_tradnl" sz="2800" i="1" dirty="0" smtClean="0">
                <a:solidFill>
                  <a:srgbClr val="000099"/>
                </a:solidFill>
                <a:effectLst>
                  <a:outerShdw blurRad="38100" dist="38100" dir="2700000" algn="tl">
                    <a:srgbClr val="000000"/>
                  </a:outerShdw>
                </a:effectLst>
                <a:latin typeface="Arial" charset="0"/>
              </a:rPr>
              <a:t>Servicio Internacional y fuente de información de documentos de Internet.</a:t>
            </a:r>
          </a:p>
          <a:p>
            <a:pPr>
              <a:defRPr/>
            </a:pPr>
            <a:r>
              <a:rPr lang="es-ES_tradnl" sz="2800" i="1" dirty="0" smtClean="0">
                <a:solidFill>
                  <a:srgbClr val="000099"/>
                </a:solidFill>
                <a:effectLst>
                  <a:outerShdw blurRad="38100" dist="38100" dir="2700000" algn="tl">
                    <a:srgbClr val="000000"/>
                  </a:outerShdw>
                </a:effectLst>
                <a:latin typeface="Arial" charset="0"/>
              </a:rPr>
              <a:t>Servicio de Registro de Red </a:t>
            </a:r>
            <a:r>
              <a:rPr lang="es-ES_tradnl" sz="2800" i="1" dirty="0" smtClean="0">
                <a:solidFill>
                  <a:srgbClr val="000099"/>
                </a:solidFill>
                <a:effectLst>
                  <a:outerShdw blurRad="38100" dist="38100" dir="2700000" algn="tl">
                    <a:srgbClr val="000000"/>
                  </a:outerShdw>
                </a:effectLst>
                <a:latin typeface="Arial" charset="0"/>
                <a:sym typeface="Wingdings 3" pitchFamily="18" charset="2"/>
              </a:rPr>
              <a:t> Registro de Direcciones IP y Nombres de dominio.</a:t>
            </a:r>
          </a:p>
          <a:p>
            <a:pPr>
              <a:defRPr/>
            </a:pPr>
            <a:r>
              <a:rPr lang="es-ES_tradnl" sz="3600" i="1" dirty="0" err="1" smtClean="0">
                <a:solidFill>
                  <a:srgbClr val="800000"/>
                </a:solidFill>
                <a:effectLst>
                  <a:outerShdw blurRad="38100" dist="38100" dir="2700000" algn="tl">
                    <a:srgbClr val="000000"/>
                  </a:outerShdw>
                </a:effectLst>
                <a:latin typeface="Arial" charset="0"/>
                <a:sym typeface="Wingdings 3" pitchFamily="18" charset="2"/>
              </a:rPr>
              <a:t>InterNIC</a:t>
            </a:r>
            <a:r>
              <a:rPr lang="es-ES_tradnl" sz="3600" i="1" dirty="0" smtClean="0">
                <a:solidFill>
                  <a:srgbClr val="800000"/>
                </a:solidFill>
                <a:effectLst>
                  <a:outerShdw blurRad="38100" dist="38100" dir="2700000" algn="tl">
                    <a:srgbClr val="000000"/>
                  </a:outerShdw>
                </a:effectLst>
                <a:latin typeface="Arial" charset="0"/>
                <a:sym typeface="Wingdings 3" pitchFamily="18" charset="2"/>
              </a:rPr>
              <a:t> </a:t>
            </a:r>
            <a:r>
              <a:rPr lang="es-ES_tradnl" sz="2800" i="1" dirty="0" smtClean="0">
                <a:solidFill>
                  <a:srgbClr val="800000"/>
                </a:solidFill>
                <a:effectLst>
                  <a:outerShdw blurRad="38100" dist="38100" dir="2700000" algn="tl">
                    <a:srgbClr val="000000"/>
                  </a:outerShdw>
                </a:effectLst>
                <a:latin typeface="Arial" charset="0"/>
                <a:sym typeface="Wingdings 3" pitchFamily="18" charset="2"/>
              </a:rPr>
              <a:t> </a:t>
            </a:r>
            <a:r>
              <a:rPr lang="es-ES_tradnl" sz="2800" i="1" dirty="0" smtClean="0">
                <a:solidFill>
                  <a:srgbClr val="000099"/>
                </a:solidFill>
                <a:effectLst>
                  <a:outerShdw blurRad="38100" dist="38100" dir="2700000" algn="tl">
                    <a:srgbClr val="000000"/>
                  </a:outerShdw>
                </a:effectLst>
                <a:latin typeface="Arial" charset="0"/>
                <a:sym typeface="Wingdings 3" pitchFamily="18" charset="2"/>
              </a:rPr>
              <a:t>delega sus funciones en los NIC de cada País. </a:t>
            </a:r>
          </a:p>
          <a:p>
            <a:pPr marL="266700" indent="-266700">
              <a:defRPr/>
            </a:pPr>
            <a:r>
              <a:rPr lang="es-ES_tradnl" i="1" dirty="0" smtClean="0">
                <a:solidFill>
                  <a:srgbClr val="000099"/>
                </a:solidFill>
                <a:effectLst>
                  <a:outerShdw blurRad="38100" dist="38100" dir="2700000" algn="tl">
                    <a:srgbClr val="000000"/>
                  </a:outerShdw>
                </a:effectLst>
                <a:latin typeface="Arial" charset="0"/>
                <a:sym typeface="Wingdings 3" pitchFamily="18" charset="2"/>
              </a:rPr>
              <a:t>NIC</a:t>
            </a:r>
            <a:r>
              <a:rPr lang="es-ES_tradnl" sz="2800" i="1" dirty="0" smtClean="0">
                <a:solidFill>
                  <a:srgbClr val="000099"/>
                </a:solidFill>
                <a:effectLst>
                  <a:outerShdw blurRad="38100" dist="38100" dir="2700000" algn="tl">
                    <a:srgbClr val="000000"/>
                  </a:outerShdw>
                </a:effectLst>
                <a:latin typeface="Arial" charset="0"/>
                <a:sym typeface="Wingdings 3" pitchFamily="18" charset="2"/>
              </a:rPr>
              <a:t> Argentina   Secretaria  Legal  y Técnica de la PN.</a:t>
            </a:r>
            <a:r>
              <a:rPr lang="es-ES_tradnl" sz="2800" i="1" dirty="0" smtClean="0">
                <a:solidFill>
                  <a:srgbClr val="000099"/>
                </a:solidFill>
                <a:effectLst>
                  <a:outerShdw blurRad="38100" dist="38100" dir="2700000" algn="tl">
                    <a:srgbClr val="000000"/>
                  </a:outerShdw>
                </a:effectLst>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fade">
                                      <p:cBhvr>
                                        <p:cTn id="7" dur="5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4547">
                                            <p:bg/>
                                          </p:spTgt>
                                        </p:tgtEl>
                                        <p:attrNameLst>
                                          <p:attrName>style.visibility</p:attrName>
                                        </p:attrNameLst>
                                      </p:cBhvr>
                                      <p:to>
                                        <p:strVal val="visible"/>
                                      </p:to>
                                    </p:set>
                                    <p:animEffect transition="in" filter="fade">
                                      <p:cBhvr>
                                        <p:cTn id="12" dur="500"/>
                                        <p:tgtEl>
                                          <p:spTgt spid="3645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4547">
                                            <p:txEl>
                                              <p:pRg st="0" end="0"/>
                                            </p:txEl>
                                          </p:spTgt>
                                        </p:tgtEl>
                                        <p:attrNameLst>
                                          <p:attrName>style.visibility</p:attrName>
                                        </p:attrNameLst>
                                      </p:cBhvr>
                                      <p:to>
                                        <p:strVal val="visible"/>
                                      </p:to>
                                    </p:set>
                                    <p:animEffect transition="in" filter="fade">
                                      <p:cBhvr>
                                        <p:cTn id="17" dur="500"/>
                                        <p:tgtEl>
                                          <p:spTgt spid="3645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4547">
                                            <p:txEl>
                                              <p:pRg st="1" end="1"/>
                                            </p:txEl>
                                          </p:spTgt>
                                        </p:tgtEl>
                                        <p:attrNameLst>
                                          <p:attrName>style.visibility</p:attrName>
                                        </p:attrNameLst>
                                      </p:cBhvr>
                                      <p:to>
                                        <p:strVal val="visible"/>
                                      </p:to>
                                    </p:set>
                                    <p:animEffect transition="in" filter="fade">
                                      <p:cBhvr>
                                        <p:cTn id="22" dur="500"/>
                                        <p:tgtEl>
                                          <p:spTgt spid="3645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4547">
                                            <p:txEl>
                                              <p:pRg st="2" end="2"/>
                                            </p:txEl>
                                          </p:spTgt>
                                        </p:tgtEl>
                                        <p:attrNameLst>
                                          <p:attrName>style.visibility</p:attrName>
                                        </p:attrNameLst>
                                      </p:cBhvr>
                                      <p:to>
                                        <p:strVal val="visible"/>
                                      </p:to>
                                    </p:set>
                                    <p:animEffect transition="in" filter="fade">
                                      <p:cBhvr>
                                        <p:cTn id="27" dur="500"/>
                                        <p:tgtEl>
                                          <p:spTgt spid="3645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4547">
                                            <p:txEl>
                                              <p:pRg st="3" end="3"/>
                                            </p:txEl>
                                          </p:spTgt>
                                        </p:tgtEl>
                                        <p:attrNameLst>
                                          <p:attrName>style.visibility</p:attrName>
                                        </p:attrNameLst>
                                      </p:cBhvr>
                                      <p:to>
                                        <p:strVal val="visible"/>
                                      </p:to>
                                    </p:set>
                                    <p:animEffect transition="in" filter="fade">
                                      <p:cBhvr>
                                        <p:cTn id="32"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35349" y="4581128"/>
            <a:ext cx="9144000" cy="1695027"/>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Mg. PABLO ALEJANDRO LENA</a:t>
            </a:r>
          </a:p>
          <a:p>
            <a:pPr marL="0" indent="0" algn="ctr">
              <a:lnSpc>
                <a:spcPct val="90000"/>
              </a:lnSpc>
              <a:buFontTx/>
              <a:buNone/>
            </a:pPr>
            <a:r>
              <a:rPr lang="es-ES_tradnl" sz="2800" b="1" i="1" dirty="0" smtClean="0">
                <a:solidFill>
                  <a:srgbClr val="333399"/>
                </a:solidFill>
                <a:latin typeface="Arial" charset="0"/>
              </a:rPr>
              <a:t>plena@unlam.edu.ar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899592" y="260648"/>
            <a:ext cx="7358061" cy="4032448"/>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MX" sz="4000" b="1" i="1" dirty="0">
                <a:solidFill>
                  <a:srgbClr val="333399"/>
                </a:solidFill>
                <a:latin typeface="Arial" charset="0"/>
              </a:rPr>
              <a:t/>
            </a:r>
            <a:br>
              <a:rPr lang="es-MX" sz="4000" b="1" i="1" dirty="0">
                <a:solidFill>
                  <a:srgbClr val="333399"/>
                </a:solidFill>
                <a:latin typeface="Arial" charset="0"/>
              </a:rPr>
            </a:b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20</a:t>
            </a:fld>
            <a:endParaRPr lang="en-US"/>
          </a:p>
        </p:txBody>
      </p:sp>
      <p:sp>
        <p:nvSpPr>
          <p:cNvPr id="431106" name="Rectangle 1026" descr="Papel seda azul"/>
          <p:cNvSpPr>
            <a:spLocks noGrp="1" noChangeArrowheads="1"/>
          </p:cNvSpPr>
          <p:nvPr>
            <p:ph type="title"/>
          </p:nvPr>
        </p:nvSpPr>
        <p:spPr>
          <a:xfrm>
            <a:off x="533400" y="457200"/>
            <a:ext cx="8153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Servidor de Nombre de DOMINIO</a:t>
            </a:r>
          </a:p>
        </p:txBody>
      </p:sp>
      <p:sp>
        <p:nvSpPr>
          <p:cNvPr id="431107" name="Rectangle 1027" descr="Papel bouquet"/>
          <p:cNvSpPr>
            <a:spLocks noGrp="1" noChangeArrowheads="1"/>
          </p:cNvSpPr>
          <p:nvPr>
            <p:ph type="body" idx="1"/>
          </p:nvPr>
        </p:nvSpPr>
        <p:spPr>
          <a:xfrm>
            <a:off x="228600" y="1752600"/>
            <a:ext cx="8686800" cy="4343400"/>
          </a:xfrm>
          <a:blipFill dpi="0" rotWithShape="0">
            <a:blip r:embed="rId3" cstate="print"/>
            <a:srcRect/>
            <a:tile tx="0" ty="0" sx="100000" sy="100000" flip="none" algn="tl"/>
          </a:blipFill>
          <a:ln w="76200" cap="flat">
            <a:solidFill>
              <a:srgbClr val="000080"/>
            </a:solidFill>
          </a:ln>
        </p:spPr>
        <p:txBody>
          <a:bodyPr/>
          <a:lstStyle/>
          <a:p>
            <a:pPr>
              <a:defRPr/>
            </a:pPr>
            <a:r>
              <a:rPr lang="es-AR" sz="2800" i="1" dirty="0" smtClean="0">
                <a:solidFill>
                  <a:srgbClr val="000099"/>
                </a:solidFill>
                <a:effectLst>
                  <a:outerShdw blurRad="38100" dist="38100" dir="2700000" algn="tl">
                    <a:srgbClr val="000000"/>
                  </a:outerShdw>
                </a:effectLst>
                <a:latin typeface="Arial" charset="0"/>
              </a:rPr>
              <a:t>El S</a:t>
            </a:r>
            <a:r>
              <a:rPr lang="es-ES" sz="2800" i="1" dirty="0" smtClean="0">
                <a:solidFill>
                  <a:srgbClr val="000099"/>
                </a:solidFill>
                <a:effectLst>
                  <a:outerShdw blurRad="38100" dist="38100" dir="2700000" algn="tl">
                    <a:srgbClr val="000000"/>
                  </a:outerShdw>
                </a:effectLst>
                <a:latin typeface="Arial" charset="0"/>
              </a:rPr>
              <a:t>ERVIDOR</a:t>
            </a:r>
            <a:r>
              <a:rPr lang="es-AR" sz="2800" i="1" dirty="0" smtClean="0">
                <a:solidFill>
                  <a:srgbClr val="000099"/>
                </a:solidFill>
                <a:effectLst>
                  <a:outerShdw blurRad="38100" dist="38100" dir="2700000" algn="tl">
                    <a:srgbClr val="000000"/>
                  </a:outerShdw>
                </a:effectLst>
                <a:latin typeface="Arial" charset="0"/>
              </a:rPr>
              <a:t> de Nombres de Dominios (DNS) es</a:t>
            </a:r>
            <a:r>
              <a:rPr lang="es-ES" sz="2800" i="1" dirty="0" smtClean="0">
                <a:solidFill>
                  <a:srgbClr val="000099"/>
                </a:solidFill>
                <a:effectLst>
                  <a:outerShdw blurRad="38100" dist="38100" dir="2700000" algn="tl">
                    <a:srgbClr val="000000"/>
                  </a:outerShdw>
                </a:effectLst>
                <a:latin typeface="Arial" charset="0"/>
              </a:rPr>
              <a:t> servicio que</a:t>
            </a:r>
            <a:r>
              <a:rPr lang="es-AR" sz="2800" i="1" dirty="0" smtClean="0">
                <a:solidFill>
                  <a:srgbClr val="000099"/>
                </a:solidFill>
                <a:effectLst>
                  <a:outerShdw blurRad="38100" dist="38100" dir="2700000" algn="tl">
                    <a:srgbClr val="000000"/>
                  </a:outerShdw>
                </a:effectLst>
                <a:latin typeface="Arial" charset="0"/>
              </a:rPr>
              <a:t> permite a los usuarios de red </a:t>
            </a:r>
            <a:r>
              <a:rPr lang="es-ES" sz="2800" i="1" dirty="0" smtClean="0">
                <a:solidFill>
                  <a:srgbClr val="000099"/>
                </a:solidFill>
                <a:effectLst>
                  <a:outerShdw blurRad="38100" dist="38100" dir="2700000" algn="tl">
                    <a:srgbClr val="000000"/>
                  </a:outerShdw>
                </a:effectLst>
                <a:latin typeface="Arial" charset="0"/>
              </a:rPr>
              <a:t>entregar una URL y recibir una Dirección IP para realizar la conexión.</a:t>
            </a:r>
          </a:p>
          <a:p>
            <a:pPr>
              <a:defRPr/>
            </a:pPr>
            <a:r>
              <a:rPr lang="es-ES" sz="2800" i="1" dirty="0" smtClean="0">
                <a:solidFill>
                  <a:srgbClr val="000099"/>
                </a:solidFill>
                <a:effectLst>
                  <a:outerShdw blurRad="38100" dist="38100" dir="2700000" algn="tl">
                    <a:srgbClr val="000000"/>
                  </a:outerShdw>
                </a:effectLst>
                <a:latin typeface="Arial" charset="0"/>
              </a:rPr>
              <a:t>Trabajan el forma Jerárquica y se estructuran de acuerdo a la Topología/ Tipo de Red.</a:t>
            </a:r>
          </a:p>
          <a:p>
            <a:pPr lvl="1">
              <a:defRPr/>
            </a:pPr>
            <a:r>
              <a:rPr lang="es-ES_tradnl" sz="2400" i="1" dirty="0" smtClean="0">
                <a:solidFill>
                  <a:srgbClr val="000099"/>
                </a:solidFill>
                <a:effectLst>
                  <a:outerShdw blurRad="38100" dist="38100" dir="2700000" algn="tl">
                    <a:srgbClr val="000000"/>
                  </a:outerShdw>
                </a:effectLst>
                <a:latin typeface="Arial" charset="0"/>
              </a:rPr>
              <a:t>DNS Primario (Extranet)</a:t>
            </a:r>
          </a:p>
          <a:p>
            <a:pPr lvl="1">
              <a:defRPr/>
            </a:pPr>
            <a:r>
              <a:rPr lang="es-ES_tradnl" sz="2400" i="1" dirty="0" err="1" smtClean="0">
                <a:solidFill>
                  <a:srgbClr val="000099"/>
                </a:solidFill>
                <a:effectLst>
                  <a:outerShdw blurRad="38100" dist="38100" dir="2700000" algn="tl">
                    <a:srgbClr val="000000"/>
                  </a:outerShdw>
                </a:effectLst>
                <a:latin typeface="Arial" charset="0"/>
              </a:rPr>
              <a:t>DNSs</a:t>
            </a:r>
            <a:r>
              <a:rPr lang="es-ES_tradnl" sz="2400" i="1" dirty="0" smtClean="0">
                <a:solidFill>
                  <a:srgbClr val="000099"/>
                </a:solidFill>
                <a:effectLst>
                  <a:outerShdw blurRad="38100" dist="38100" dir="2700000" algn="tl">
                    <a:srgbClr val="000000"/>
                  </a:outerShdw>
                </a:effectLst>
                <a:latin typeface="Arial" charset="0"/>
              </a:rPr>
              <a:t> Secundarios (Intranet)</a:t>
            </a:r>
          </a:p>
          <a:p>
            <a:pPr lvl="1">
              <a:defRPr/>
            </a:pPr>
            <a:endParaRPr lang="es-ES_tradnl" sz="2400" i="1" dirty="0" smtClean="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31107">
                                            <p:txEl>
                                              <p:pRg st="2" end="2"/>
                                            </p:txEl>
                                          </p:spTgt>
                                        </p:tgtEl>
                                        <p:attrNameLst>
                                          <p:attrName>style.visibility</p:attrName>
                                        </p:attrNameLst>
                                      </p:cBhvr>
                                      <p:to>
                                        <p:strVal val="visible"/>
                                      </p:to>
                                    </p:set>
                                    <p:animEffect transition="in" filter="circle(in)">
                                      <p:cBhvr>
                                        <p:cTn id="25" dur="2000"/>
                                        <p:tgtEl>
                                          <p:spTgt spid="43110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31107">
                                            <p:txEl>
                                              <p:pRg st="3" end="3"/>
                                            </p:txEl>
                                          </p:spTgt>
                                        </p:tgtEl>
                                        <p:attrNameLst>
                                          <p:attrName>style.visibility</p:attrName>
                                        </p:attrNameLst>
                                      </p:cBhvr>
                                      <p:to>
                                        <p:strVal val="visible"/>
                                      </p:to>
                                    </p:set>
                                    <p:animEffect transition="in" filter="circle(in)">
                                      <p:cBhvr>
                                        <p:cTn id="28" dur="2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C429C4C-1BFF-4170-BD65-6E5BF8E29428}"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4C10BF9B-419C-49E2-8926-679F96928223}" type="slidenum">
              <a:rPr lang="en-US"/>
              <a:pPr>
                <a:defRPr/>
              </a:pPr>
              <a:t>21</a:t>
            </a:fld>
            <a:endParaRPr lang="en-US"/>
          </a:p>
        </p:txBody>
      </p:sp>
      <p:sp>
        <p:nvSpPr>
          <p:cNvPr id="457730" name="Rectangle 2" descr="Papel seda azul"/>
          <p:cNvSpPr>
            <a:spLocks noGrp="1" noChangeArrowheads="1"/>
          </p:cNvSpPr>
          <p:nvPr>
            <p:ph type="title"/>
          </p:nvPr>
        </p:nvSpPr>
        <p:spPr>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Servidor de Nombre de DOMINIO</a:t>
            </a:r>
          </a:p>
        </p:txBody>
      </p:sp>
      <p:pic>
        <p:nvPicPr>
          <p:cNvPr id="20485" name="Picture 5" descr="Dominios 6"/>
          <p:cNvPicPr>
            <a:picLocks noGrp="1" noChangeAspect="1" noChangeArrowheads="1"/>
          </p:cNvPicPr>
          <p:nvPr>
            <p:ph idx="1"/>
          </p:nvPr>
        </p:nvPicPr>
        <p:blipFill>
          <a:blip r:embed="rId3" cstate="print"/>
          <a:srcRect/>
          <a:stretch>
            <a:fillRect/>
          </a:stretch>
        </p:blipFill>
        <p:spPr>
          <a:xfrm>
            <a:off x="827088" y="1916113"/>
            <a:ext cx="7705725" cy="4676775"/>
          </a:xfrm>
          <a:blipFill dpi="0" rotWithShape="0">
            <a:blip r:embed="rId2"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circle(in)">
                                      <p:cBhvr>
                                        <p:cTn id="7" dur="2000"/>
                                        <p:tgtEl>
                                          <p:spTgt spid="4577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p:cTn id="12" dur="500" fill="hold"/>
                                        <p:tgtEl>
                                          <p:spTgt spid="20485"/>
                                        </p:tgtEl>
                                        <p:attrNameLst>
                                          <p:attrName>ppt_w</p:attrName>
                                        </p:attrNameLst>
                                      </p:cBhvr>
                                      <p:tavLst>
                                        <p:tav tm="0">
                                          <p:val>
                                            <p:fltVal val="0"/>
                                          </p:val>
                                        </p:tav>
                                        <p:tav tm="100000">
                                          <p:val>
                                            <p:strVal val="#ppt_w"/>
                                          </p:val>
                                        </p:tav>
                                      </p:tavLst>
                                    </p:anim>
                                    <p:anim calcmode="lin" valueType="num">
                                      <p:cBhvr>
                                        <p:cTn id="13" dur="500" fill="hold"/>
                                        <p:tgtEl>
                                          <p:spTgt spid="20485"/>
                                        </p:tgtEl>
                                        <p:attrNameLst>
                                          <p:attrName>ppt_h</p:attrName>
                                        </p:attrNameLst>
                                      </p:cBhvr>
                                      <p:tavLst>
                                        <p:tav tm="0">
                                          <p:val>
                                            <p:fltVal val="0"/>
                                          </p:val>
                                        </p:tav>
                                        <p:tav tm="100000">
                                          <p:val>
                                            <p:strVal val="#ppt_h"/>
                                          </p:val>
                                        </p:tav>
                                      </p:tavLst>
                                    </p:anim>
                                    <p:animEffect transition="in" filter="fade">
                                      <p:cBhvr>
                                        <p:cTn id="14"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22</a:t>
            </a:fld>
            <a:endParaRPr lang="en-US"/>
          </a:p>
        </p:txBody>
      </p:sp>
      <p:sp>
        <p:nvSpPr>
          <p:cNvPr id="459778" name="Rectangle 2" descr="Papel seda azul"/>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Servidor de Nombre de DOMINIO</a:t>
            </a:r>
          </a:p>
        </p:txBody>
      </p:sp>
      <p:pic>
        <p:nvPicPr>
          <p:cNvPr id="21509" name="Picture 8" descr="Dominios 7"/>
          <p:cNvPicPr>
            <a:picLocks noGrp="1" noChangeAspect="1" noChangeArrowheads="1"/>
          </p:cNvPicPr>
          <p:nvPr>
            <p:ph idx="1"/>
          </p:nvPr>
        </p:nvPicPr>
        <p:blipFill>
          <a:blip r:embed="rId3" cstate="print"/>
          <a:srcRect/>
          <a:stretch>
            <a:fillRect/>
          </a:stretch>
        </p:blipFill>
        <p:spPr>
          <a:xfrm>
            <a:off x="539750" y="1700213"/>
            <a:ext cx="7920038" cy="4872037"/>
          </a:xfrm>
          <a:blipFill dpi="0" rotWithShape="0">
            <a:blip r:embed="rId2"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wipe(down)">
                                      <p:cBhvr>
                                        <p:cTn id="11" dur="580">
                                          <p:stCondLst>
                                            <p:cond delay="0"/>
                                          </p:stCondLst>
                                        </p:cTn>
                                        <p:tgtEl>
                                          <p:spTgt spid="21509"/>
                                        </p:tgtEl>
                                      </p:cBhvr>
                                    </p:animEffect>
                                    <p:anim calcmode="lin" valueType="num">
                                      <p:cBhvr>
                                        <p:cTn id="12" dur="1822" tmFilter="0,0; 0.14,0.36; 0.43,0.73; 0.71,0.91; 1.0,1.0">
                                          <p:stCondLst>
                                            <p:cond delay="0"/>
                                          </p:stCondLst>
                                        </p:cTn>
                                        <p:tgtEl>
                                          <p:spTgt spid="2150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150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150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150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1509"/>
                                        </p:tgtEl>
                                        <p:attrNameLst>
                                          <p:attrName>ppt_y</p:attrName>
                                        </p:attrNameLst>
                                      </p:cBhvr>
                                      <p:tavLst>
                                        <p:tav tm="0" fmla="#ppt_y-sin(pi*$)/81">
                                          <p:val>
                                            <p:fltVal val="0"/>
                                          </p:val>
                                        </p:tav>
                                        <p:tav tm="100000">
                                          <p:val>
                                            <p:fltVal val="1"/>
                                          </p:val>
                                        </p:tav>
                                      </p:tavLst>
                                    </p:anim>
                                    <p:animScale>
                                      <p:cBhvr>
                                        <p:cTn id="17" dur="26">
                                          <p:stCondLst>
                                            <p:cond delay="650"/>
                                          </p:stCondLst>
                                        </p:cTn>
                                        <p:tgtEl>
                                          <p:spTgt spid="21509"/>
                                        </p:tgtEl>
                                      </p:cBhvr>
                                      <p:to x="100000" y="60000"/>
                                    </p:animScale>
                                    <p:animScale>
                                      <p:cBhvr>
                                        <p:cTn id="18" dur="166" decel="50000">
                                          <p:stCondLst>
                                            <p:cond delay="676"/>
                                          </p:stCondLst>
                                        </p:cTn>
                                        <p:tgtEl>
                                          <p:spTgt spid="21509"/>
                                        </p:tgtEl>
                                      </p:cBhvr>
                                      <p:to x="100000" y="100000"/>
                                    </p:animScale>
                                    <p:animScale>
                                      <p:cBhvr>
                                        <p:cTn id="19" dur="26">
                                          <p:stCondLst>
                                            <p:cond delay="1312"/>
                                          </p:stCondLst>
                                        </p:cTn>
                                        <p:tgtEl>
                                          <p:spTgt spid="21509"/>
                                        </p:tgtEl>
                                      </p:cBhvr>
                                      <p:to x="100000" y="80000"/>
                                    </p:animScale>
                                    <p:animScale>
                                      <p:cBhvr>
                                        <p:cTn id="20" dur="166" decel="50000">
                                          <p:stCondLst>
                                            <p:cond delay="1338"/>
                                          </p:stCondLst>
                                        </p:cTn>
                                        <p:tgtEl>
                                          <p:spTgt spid="21509"/>
                                        </p:tgtEl>
                                      </p:cBhvr>
                                      <p:to x="100000" y="100000"/>
                                    </p:animScale>
                                    <p:animScale>
                                      <p:cBhvr>
                                        <p:cTn id="21" dur="26">
                                          <p:stCondLst>
                                            <p:cond delay="1642"/>
                                          </p:stCondLst>
                                        </p:cTn>
                                        <p:tgtEl>
                                          <p:spTgt spid="21509"/>
                                        </p:tgtEl>
                                      </p:cBhvr>
                                      <p:to x="100000" y="90000"/>
                                    </p:animScale>
                                    <p:animScale>
                                      <p:cBhvr>
                                        <p:cTn id="22" dur="166" decel="50000">
                                          <p:stCondLst>
                                            <p:cond delay="1668"/>
                                          </p:stCondLst>
                                        </p:cTn>
                                        <p:tgtEl>
                                          <p:spTgt spid="21509"/>
                                        </p:tgtEl>
                                      </p:cBhvr>
                                      <p:to x="100000" y="100000"/>
                                    </p:animScale>
                                    <p:animScale>
                                      <p:cBhvr>
                                        <p:cTn id="23" dur="26">
                                          <p:stCondLst>
                                            <p:cond delay="1808"/>
                                          </p:stCondLst>
                                        </p:cTn>
                                        <p:tgtEl>
                                          <p:spTgt spid="21509"/>
                                        </p:tgtEl>
                                      </p:cBhvr>
                                      <p:to x="100000" y="95000"/>
                                    </p:animScale>
                                    <p:animScale>
                                      <p:cBhvr>
                                        <p:cTn id="24" dur="166" decel="50000">
                                          <p:stCondLst>
                                            <p:cond delay="1834"/>
                                          </p:stCondLst>
                                        </p:cTn>
                                        <p:tgtEl>
                                          <p:spTgt spid="2150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43A3F8-DDFF-4F03-AA49-65868EBA3955}"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EF4B6766-18A7-40F1-88DF-41A5E94C05A5}" type="slidenum">
              <a:rPr lang="en-US"/>
              <a:pPr>
                <a:defRPr/>
              </a:pPr>
              <a:t>23</a:t>
            </a:fld>
            <a:endParaRPr lang="en-US"/>
          </a:p>
        </p:txBody>
      </p:sp>
      <p:sp>
        <p:nvSpPr>
          <p:cNvPr id="365570" name="Rectangle 2" descr="Papel seda azul"/>
          <p:cNvSpPr>
            <a:spLocks noGrp="1" noChangeArrowheads="1"/>
          </p:cNvSpPr>
          <p:nvPr>
            <p:ph type="title"/>
          </p:nvPr>
        </p:nvSpPr>
        <p:spPr>
          <a:xfrm>
            <a:off x="533400" y="457200"/>
            <a:ext cx="7772400" cy="9144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003366"/>
                </a:solidFill>
                <a:effectLst>
                  <a:outerShdw blurRad="38100" dist="38100" dir="2700000" algn="tl">
                    <a:srgbClr val="000000"/>
                  </a:outerShdw>
                </a:effectLst>
                <a:latin typeface="Arial" charset="0"/>
              </a:rPr>
              <a:t>Telnet</a:t>
            </a:r>
            <a:r>
              <a:rPr lang="es-ES_tradnl" sz="3200" b="1" i="1" smtClean="0">
                <a:solidFill>
                  <a:srgbClr val="800000"/>
                </a:solidFill>
                <a:effectLst>
                  <a:outerShdw blurRad="38100" dist="38100" dir="2700000" algn="tl">
                    <a:srgbClr val="000000"/>
                  </a:outerShdw>
                </a:effectLst>
                <a:latin typeface="Arial" charset="0"/>
              </a:rPr>
              <a:t>  </a:t>
            </a:r>
          </a:p>
        </p:txBody>
      </p:sp>
      <p:sp>
        <p:nvSpPr>
          <p:cNvPr id="365571" name="Rectangle 3" descr="Papel bouquet"/>
          <p:cNvSpPr>
            <a:spLocks noGrp="1" noChangeArrowheads="1"/>
          </p:cNvSpPr>
          <p:nvPr>
            <p:ph type="body" idx="1"/>
          </p:nvPr>
        </p:nvSpPr>
        <p:spPr>
          <a:xfrm>
            <a:off x="304800" y="1600200"/>
            <a:ext cx="8610600" cy="4572000"/>
          </a:xfrm>
          <a:blipFill dpi="0" rotWithShape="0">
            <a:blip r:embed="rId4" cstate="print"/>
            <a:srcRect/>
            <a:tile tx="0" ty="0" sx="100000" sy="100000" flip="none" algn="tl"/>
          </a:blipFill>
          <a:ln w="76200" cap="flat">
            <a:solidFill>
              <a:srgbClr val="000080"/>
            </a:solidFill>
          </a:ln>
        </p:spPr>
        <p:txBody>
          <a:bodyPr/>
          <a:lstStyle/>
          <a:p>
            <a:pPr>
              <a:defRPr/>
            </a:pPr>
            <a:r>
              <a:rPr lang="es-ES_tradnl" sz="2800" i="1" dirty="0" smtClean="0">
                <a:solidFill>
                  <a:srgbClr val="000099"/>
                </a:solidFill>
                <a:effectLst>
                  <a:outerShdw blurRad="38100" dist="38100" dir="2700000" algn="tl">
                    <a:srgbClr val="000000"/>
                  </a:outerShdw>
                </a:effectLst>
                <a:latin typeface="Arial" charset="0"/>
              </a:rPr>
              <a:t>Acceso en modo terminal remoto.</a:t>
            </a:r>
          </a:p>
          <a:p>
            <a:pPr>
              <a:defRPr/>
            </a:pPr>
            <a:r>
              <a:rPr lang="es-ES_tradnl" sz="2800" i="1" dirty="0" smtClean="0">
                <a:solidFill>
                  <a:srgbClr val="000099"/>
                </a:solidFill>
                <a:effectLst>
                  <a:outerShdw blurRad="38100" dist="38100" dir="2700000" algn="tl">
                    <a:srgbClr val="000000"/>
                  </a:outerShdw>
                </a:effectLst>
                <a:latin typeface="Arial" charset="0"/>
              </a:rPr>
              <a:t>Emulación de terminal en modo Texto.</a:t>
            </a:r>
          </a:p>
          <a:p>
            <a:pPr>
              <a:defRPr/>
            </a:pPr>
            <a:r>
              <a:rPr lang="es-ES_tradnl" sz="2800" b="1" i="1" dirty="0" smtClean="0">
                <a:solidFill>
                  <a:srgbClr val="FF0000"/>
                </a:solidFill>
                <a:effectLst>
                  <a:outerShdw blurRad="38100" dist="38100" dir="2700000" algn="tl">
                    <a:srgbClr val="000000"/>
                  </a:outerShdw>
                </a:effectLst>
                <a:latin typeface="Arial" charset="0"/>
              </a:rPr>
              <a:t>Característica Crítica de Un Sistema de Computación.</a:t>
            </a:r>
          </a:p>
          <a:p>
            <a:pPr>
              <a:defRPr/>
            </a:pPr>
            <a:r>
              <a:rPr lang="es-ES_tradnl" sz="2800" i="1" dirty="0" smtClean="0">
                <a:solidFill>
                  <a:srgbClr val="000099"/>
                </a:solidFill>
                <a:effectLst>
                  <a:outerShdw blurRad="38100" dist="38100" dir="2700000" algn="tl">
                    <a:srgbClr val="000000"/>
                  </a:outerShdw>
                </a:effectLst>
                <a:latin typeface="Arial" charset="0"/>
              </a:rPr>
              <a:t>Puede realizarse mediante conexión Telefónica. </a:t>
            </a:r>
          </a:p>
          <a:p>
            <a:pPr>
              <a:defRPr/>
            </a:pPr>
            <a:r>
              <a:rPr lang="es-ES_tradnl" sz="2800" i="1" dirty="0" smtClean="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wheel(1)">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wheel(1)">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wheel(1)">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wheel(1)">
                                      <p:cBhvr>
                                        <p:cTn id="27" dur="2000"/>
                                        <p:tgtEl>
                                          <p:spTgt spid="3655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heel(1)">
                                      <p:cBhvr>
                                        <p:cTn id="32" dur="2000"/>
                                        <p:tgtEl>
                                          <p:spTgt spid="3655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heel(1)">
                                      <p:cBhvr>
                                        <p:cTn id="37"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E289527-E871-41FE-B142-286B98ED0E34}"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93A53645-EC7C-4DBA-BED8-96D49BA31EC1}" type="slidenum">
              <a:rPr lang="en-US"/>
              <a:pPr>
                <a:defRPr/>
              </a:pPr>
              <a:t>24</a:t>
            </a:fld>
            <a:endParaRPr lang="en-US"/>
          </a:p>
        </p:txBody>
      </p:sp>
      <p:sp>
        <p:nvSpPr>
          <p:cNvPr id="444418" name="Rectangle 2" descr="Papel seda azul"/>
          <p:cNvSpPr>
            <a:spLocks noGrp="1" noChangeArrowheads="1"/>
          </p:cNvSpPr>
          <p:nvPr>
            <p:ph type="title"/>
          </p:nvPr>
        </p:nvSpPr>
        <p:spPr>
          <a:xfrm>
            <a:off x="539750" y="260350"/>
            <a:ext cx="7772400" cy="1058863"/>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Secure Shell o SSH</a:t>
            </a:r>
            <a:r>
              <a:rPr lang="es-ES_tradnl" smtClean="0"/>
              <a:t> </a:t>
            </a:r>
            <a:r>
              <a:rPr lang="es-ES_tradnl" sz="3200" b="1" i="1" smtClean="0">
                <a:solidFill>
                  <a:srgbClr val="800000"/>
                </a:solidFill>
                <a:effectLst>
                  <a:outerShdw blurRad="38100" dist="38100" dir="2700000" algn="tl">
                    <a:srgbClr val="000000"/>
                  </a:outerShdw>
                </a:effectLst>
                <a:latin typeface="Arial" charset="0"/>
              </a:rPr>
              <a:t> </a:t>
            </a:r>
          </a:p>
        </p:txBody>
      </p:sp>
      <p:sp>
        <p:nvSpPr>
          <p:cNvPr id="444419" name="Rectangle 3" descr="Papel bouquet"/>
          <p:cNvSpPr>
            <a:spLocks noGrp="1" noChangeArrowheads="1"/>
          </p:cNvSpPr>
          <p:nvPr>
            <p:ph type="body" idx="1"/>
          </p:nvPr>
        </p:nvSpPr>
        <p:spPr>
          <a:xfrm>
            <a:off x="304800" y="1600200"/>
            <a:ext cx="8610600" cy="4572000"/>
          </a:xfrm>
          <a:blipFill dpi="0" rotWithShape="0">
            <a:blip r:embed="rId4" cstate="print"/>
            <a:srcRect/>
            <a:tile tx="0" ty="0" sx="100000" sy="100000" flip="none" algn="tl"/>
          </a:blipFill>
          <a:ln w="76200" cap="flat">
            <a:solidFill>
              <a:srgbClr val="000080"/>
            </a:solidFill>
          </a:ln>
        </p:spPr>
        <p:txBody>
          <a:bodyPr/>
          <a:lstStyle/>
          <a:p>
            <a:pPr>
              <a:lnSpc>
                <a:spcPct val="90000"/>
              </a:lnSpc>
              <a:defRPr/>
            </a:pPr>
            <a:r>
              <a:rPr lang="es-ES_tradnl" sz="2800" i="1" dirty="0" smtClean="0">
                <a:solidFill>
                  <a:srgbClr val="000099"/>
                </a:solidFill>
                <a:effectLst>
                  <a:outerShdw blurRad="38100" dist="38100" dir="2700000" algn="tl">
                    <a:srgbClr val="000000"/>
                  </a:outerShdw>
                </a:effectLst>
                <a:latin typeface="Arial" charset="0"/>
              </a:rPr>
              <a:t>Protocolo de red que permite el intercambio de datos utilizando un canal seguro entre dos dispositivos conectados en red.</a:t>
            </a:r>
            <a:r>
              <a:rPr lang="es-AR" sz="2800" i="1" dirty="0" smtClean="0">
                <a:solidFill>
                  <a:srgbClr val="000099"/>
                </a:solidFill>
                <a:effectLst>
                  <a:outerShdw blurRad="38100" dist="38100" dir="2700000" algn="tl">
                    <a:srgbClr val="000000"/>
                  </a:outerShdw>
                </a:effectLst>
                <a:latin typeface="Arial" charset="0"/>
              </a:rPr>
              <a:t> </a:t>
            </a:r>
            <a:r>
              <a:rPr lang="es-ES_tradnl" sz="2800" i="1" dirty="0" smtClean="0">
                <a:solidFill>
                  <a:srgbClr val="000099"/>
                </a:solidFill>
                <a:effectLst>
                  <a:outerShdw blurRad="38100" dist="38100" dir="2700000" algn="tl">
                    <a:srgbClr val="000000"/>
                  </a:outerShdw>
                </a:effectLst>
                <a:latin typeface="Arial" charset="0"/>
              </a:rPr>
              <a:t> </a:t>
            </a:r>
          </a:p>
          <a:p>
            <a:pPr>
              <a:lnSpc>
                <a:spcPct val="90000"/>
              </a:lnSpc>
              <a:defRPr/>
            </a:pPr>
            <a:r>
              <a:rPr lang="es-ES_tradnl" sz="2800" i="1" dirty="0" smtClean="0">
                <a:solidFill>
                  <a:srgbClr val="000099"/>
                </a:solidFill>
                <a:effectLst>
                  <a:outerShdw blurRad="38100" dist="38100" dir="2700000" algn="tl">
                    <a:srgbClr val="000000"/>
                  </a:outerShdw>
                </a:effectLst>
                <a:latin typeface="Arial" charset="0"/>
              </a:rPr>
              <a:t>Acceso en modo terminal remoto.</a:t>
            </a:r>
          </a:p>
          <a:p>
            <a:pPr>
              <a:lnSpc>
                <a:spcPct val="90000"/>
              </a:lnSpc>
              <a:defRPr/>
            </a:pPr>
            <a:r>
              <a:rPr lang="es-ES_tradnl" sz="2800" i="1" dirty="0" smtClean="0">
                <a:solidFill>
                  <a:srgbClr val="000099"/>
                </a:solidFill>
                <a:effectLst>
                  <a:outerShdw blurRad="38100" dist="38100" dir="2700000" algn="tl">
                    <a:srgbClr val="000000"/>
                  </a:outerShdw>
                </a:effectLst>
                <a:latin typeface="Arial" charset="0"/>
              </a:rPr>
              <a:t>Emulación de terminal en modo Túnel.</a:t>
            </a:r>
          </a:p>
          <a:p>
            <a:pPr>
              <a:lnSpc>
                <a:spcPct val="90000"/>
              </a:lnSpc>
              <a:defRPr/>
            </a:pPr>
            <a:r>
              <a:rPr lang="es-ES_tradnl" sz="2800" i="1" dirty="0" smtClean="0">
                <a:solidFill>
                  <a:srgbClr val="000099"/>
                </a:solidFill>
                <a:effectLst>
                  <a:outerShdw blurRad="38100" dist="38100" dir="2700000" algn="tl">
                    <a:srgbClr val="000000"/>
                  </a:outerShdw>
                </a:effectLst>
                <a:latin typeface="Arial" charset="0"/>
              </a:rPr>
              <a:t>Puede realizarse mediante conexión Telefónica. </a:t>
            </a:r>
          </a:p>
          <a:p>
            <a:pPr>
              <a:lnSpc>
                <a:spcPct val="90000"/>
              </a:lnSpc>
              <a:defRPr/>
            </a:pPr>
            <a:r>
              <a:rPr lang="es-ES_tradnl" sz="2800" i="1" dirty="0" smtClean="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4418"/>
                                        </p:tgtEl>
                                        <p:attrNameLst>
                                          <p:attrName>style.visibility</p:attrName>
                                        </p:attrNameLst>
                                      </p:cBhvr>
                                      <p:to>
                                        <p:strVal val="visible"/>
                                      </p:to>
                                    </p:set>
                                    <p:animEffect transition="in" filter="circle(in)">
                                      <p:cBhvr>
                                        <p:cTn id="7" dur="2000"/>
                                        <p:tgtEl>
                                          <p:spTgt spid="4444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4419">
                                            <p:bg/>
                                          </p:spTgt>
                                        </p:tgtEl>
                                        <p:attrNameLst>
                                          <p:attrName>style.visibility</p:attrName>
                                        </p:attrNameLst>
                                      </p:cBhvr>
                                      <p:to>
                                        <p:strVal val="visible"/>
                                      </p:to>
                                    </p:set>
                                    <p:animEffect transition="in" filter="circle(in)">
                                      <p:cBhvr>
                                        <p:cTn id="12" dur="2000"/>
                                        <p:tgtEl>
                                          <p:spTgt spid="4444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44419">
                                            <p:txEl>
                                              <p:pRg st="0" end="0"/>
                                            </p:txEl>
                                          </p:spTgt>
                                        </p:tgtEl>
                                        <p:attrNameLst>
                                          <p:attrName>style.visibility</p:attrName>
                                        </p:attrNameLst>
                                      </p:cBhvr>
                                      <p:to>
                                        <p:strVal val="visible"/>
                                      </p:to>
                                    </p:set>
                                    <p:animEffect transition="in" filter="circle(in)">
                                      <p:cBhvr>
                                        <p:cTn id="17" dur="2000"/>
                                        <p:tgtEl>
                                          <p:spTgt spid="4444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44419">
                                            <p:txEl>
                                              <p:pRg st="1" end="1"/>
                                            </p:txEl>
                                          </p:spTgt>
                                        </p:tgtEl>
                                        <p:attrNameLst>
                                          <p:attrName>style.visibility</p:attrName>
                                        </p:attrNameLst>
                                      </p:cBhvr>
                                      <p:to>
                                        <p:strVal val="visible"/>
                                      </p:to>
                                    </p:set>
                                    <p:animEffect transition="in" filter="circle(in)">
                                      <p:cBhvr>
                                        <p:cTn id="22" dur="2000"/>
                                        <p:tgtEl>
                                          <p:spTgt spid="4444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44419">
                                            <p:txEl>
                                              <p:pRg st="2" end="2"/>
                                            </p:txEl>
                                          </p:spTgt>
                                        </p:tgtEl>
                                        <p:attrNameLst>
                                          <p:attrName>style.visibility</p:attrName>
                                        </p:attrNameLst>
                                      </p:cBhvr>
                                      <p:to>
                                        <p:strVal val="visible"/>
                                      </p:to>
                                    </p:set>
                                    <p:animEffect transition="in" filter="circle(in)">
                                      <p:cBhvr>
                                        <p:cTn id="27" dur="2000"/>
                                        <p:tgtEl>
                                          <p:spTgt spid="4444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44419">
                                            <p:txEl>
                                              <p:pRg st="3" end="3"/>
                                            </p:txEl>
                                          </p:spTgt>
                                        </p:tgtEl>
                                        <p:attrNameLst>
                                          <p:attrName>style.visibility</p:attrName>
                                        </p:attrNameLst>
                                      </p:cBhvr>
                                      <p:to>
                                        <p:strVal val="visible"/>
                                      </p:to>
                                    </p:set>
                                    <p:animEffect transition="in" filter="circle(in)">
                                      <p:cBhvr>
                                        <p:cTn id="32" dur="2000"/>
                                        <p:tgtEl>
                                          <p:spTgt spid="444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4419">
                                            <p:txEl>
                                              <p:pRg st="4" end="4"/>
                                            </p:txEl>
                                          </p:spTgt>
                                        </p:tgtEl>
                                        <p:attrNameLst>
                                          <p:attrName>style.visibility</p:attrName>
                                        </p:attrNameLst>
                                      </p:cBhvr>
                                      <p:to>
                                        <p:strVal val="visible"/>
                                      </p:to>
                                    </p:set>
                                    <p:animEffect transition="in" filter="circle(in)">
                                      <p:cBhvr>
                                        <p:cTn id="37" dur="20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p:bldP spid="444419"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D8E42BE-EE3C-4821-AA64-4464B0C6382E}"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7BD53F65-B43E-45F6-BF7F-0D6DA0A0D53D}" type="slidenum">
              <a:rPr lang="en-US"/>
              <a:pPr>
                <a:defRPr/>
              </a:pPr>
              <a:t>25</a:t>
            </a:fld>
            <a:endParaRPr lang="en-US"/>
          </a:p>
        </p:txBody>
      </p:sp>
      <p:sp>
        <p:nvSpPr>
          <p:cNvPr id="447490" name="Rectangle 2" descr="Papel seda azul"/>
          <p:cNvSpPr>
            <a:spLocks noGrp="1" noChangeArrowheads="1"/>
          </p:cNvSpPr>
          <p:nvPr>
            <p:ph type="title"/>
          </p:nvPr>
        </p:nvSpPr>
        <p:spPr>
          <a:xfrm>
            <a:off x="1115616" y="260648"/>
            <a:ext cx="7772400" cy="1058863"/>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Secure Shell o SSH</a:t>
            </a:r>
            <a:r>
              <a:rPr lang="es-ES_tradnl" smtClean="0"/>
              <a:t> </a:t>
            </a:r>
            <a:r>
              <a:rPr lang="es-ES_tradnl" sz="3200" b="1" i="1" smtClean="0">
                <a:solidFill>
                  <a:srgbClr val="800000"/>
                </a:solidFill>
                <a:effectLst>
                  <a:outerShdw blurRad="38100" dist="38100" dir="2700000" algn="tl">
                    <a:srgbClr val="000000"/>
                  </a:outerShdw>
                </a:effectLst>
                <a:latin typeface="Arial" charset="0"/>
              </a:rPr>
              <a:t> </a:t>
            </a:r>
          </a:p>
        </p:txBody>
      </p:sp>
      <p:sp>
        <p:nvSpPr>
          <p:cNvPr id="447491" name="Rectangle 3" descr="Papel bouquet"/>
          <p:cNvSpPr>
            <a:spLocks noGrp="1" noChangeArrowheads="1"/>
          </p:cNvSpPr>
          <p:nvPr>
            <p:ph type="body" idx="1"/>
          </p:nvPr>
        </p:nvSpPr>
        <p:spPr>
          <a:xfrm>
            <a:off x="323850" y="1484313"/>
            <a:ext cx="8820150" cy="5113337"/>
          </a:xfrm>
          <a:blipFill dpi="0" rotWithShape="0">
            <a:blip r:embed="rId4" cstate="print"/>
            <a:srcRect/>
            <a:tile tx="0" ty="0" sx="100000" sy="100000" flip="none" algn="tl"/>
          </a:blipFill>
          <a:ln w="76200" cap="flat">
            <a:solidFill>
              <a:srgbClr val="000080"/>
            </a:solidFill>
          </a:ln>
        </p:spPr>
        <p:txBody>
          <a:bodyPr/>
          <a:lstStyle/>
          <a:p>
            <a:pPr>
              <a:lnSpc>
                <a:spcPct val="80000"/>
              </a:lnSpc>
              <a:defRPr/>
            </a:pPr>
            <a:r>
              <a:rPr lang="es-ES_tradnl" sz="2800" i="1" dirty="0" smtClean="0">
                <a:solidFill>
                  <a:srgbClr val="000099"/>
                </a:solidFill>
                <a:effectLst>
                  <a:outerShdw blurRad="38100" dist="38100" dir="2700000" algn="tl">
                    <a:srgbClr val="000000"/>
                  </a:outerShdw>
                </a:effectLst>
                <a:latin typeface="Arial" charset="0"/>
              </a:rPr>
              <a:t>SSH utiliza la criptografía de clave pública para autenticar</a:t>
            </a:r>
            <a:r>
              <a:rPr lang="es-ES" sz="2800" i="1" dirty="0" smtClean="0">
                <a:solidFill>
                  <a:srgbClr val="000099"/>
                </a:solidFill>
                <a:effectLst>
                  <a:outerShdw blurRad="38100" dist="38100" dir="2700000" algn="tl">
                    <a:srgbClr val="000000"/>
                  </a:outerShdw>
                </a:effectLst>
                <a:latin typeface="Arial" charset="0"/>
              </a:rPr>
              <a:t> </a:t>
            </a:r>
            <a:r>
              <a:rPr lang="es-ES_tradnl" sz="2800" i="1" dirty="0" smtClean="0">
                <a:solidFill>
                  <a:srgbClr val="000099"/>
                </a:solidFill>
                <a:effectLst>
                  <a:outerShdw blurRad="38100" dist="38100" dir="2700000" algn="tl">
                    <a:srgbClr val="000000"/>
                  </a:outerShdw>
                </a:effectLst>
                <a:latin typeface="Arial" charset="0"/>
              </a:rPr>
              <a:t>el ordenador remoto y permitir autenticar al usuario.</a:t>
            </a:r>
          </a:p>
          <a:p>
            <a:pPr>
              <a:lnSpc>
                <a:spcPct val="80000"/>
              </a:lnSpc>
              <a:defRPr/>
            </a:pPr>
            <a:r>
              <a:rPr lang="es-ES_tradnl" sz="2800" i="1" dirty="0" smtClean="0">
                <a:solidFill>
                  <a:schemeClr val="accent6"/>
                </a:solidFill>
                <a:latin typeface="Arial" charset="0"/>
              </a:rPr>
              <a:t>SSH es utilizado habitualmente para entrar en una máquina remota y ejecutar comandos, sino que también soporta túneles, transmisión arbitraria en puertos.</a:t>
            </a:r>
            <a:r>
              <a:rPr lang="es-ES" sz="2800" i="1" dirty="0" smtClean="0">
                <a:solidFill>
                  <a:schemeClr val="accent6"/>
                </a:solidFill>
                <a:latin typeface="Arial" charset="0"/>
              </a:rPr>
              <a:t> </a:t>
            </a:r>
          </a:p>
          <a:p>
            <a:pPr>
              <a:lnSpc>
                <a:spcPct val="80000"/>
              </a:lnSpc>
              <a:defRPr/>
            </a:pPr>
            <a:r>
              <a:rPr lang="es-ES_tradnl" sz="2800" i="1" dirty="0" smtClean="0">
                <a:solidFill>
                  <a:srgbClr val="000099"/>
                </a:solidFill>
                <a:effectLst>
                  <a:outerShdw blurRad="38100" dist="38100" dir="2700000" algn="tl">
                    <a:srgbClr val="000000"/>
                  </a:outerShdw>
                </a:effectLst>
                <a:latin typeface="Arial" charset="0"/>
              </a:rPr>
              <a:t>Un servidor SSH, por defecto, escucha en el puerto  22. Es utilizado para el establecimiento de conexiones a un demonio</a:t>
            </a:r>
            <a:r>
              <a:rPr lang="es-ES" sz="2800" i="1" dirty="0" smtClean="0">
                <a:solidFill>
                  <a:srgbClr val="000099"/>
                </a:solidFill>
                <a:effectLst>
                  <a:outerShdw blurRad="38100" dist="38100" dir="2700000" algn="tl">
                    <a:srgbClr val="000000"/>
                  </a:outerShdw>
                </a:effectLst>
                <a:latin typeface="Arial" charset="0"/>
              </a:rPr>
              <a:t> /</a:t>
            </a:r>
            <a:r>
              <a:rPr lang="es-ES_tradnl" sz="2800" i="1" dirty="0" smtClean="0">
                <a:solidFill>
                  <a:srgbClr val="000099"/>
                </a:solidFill>
                <a:effectLst>
                  <a:outerShdw blurRad="38100" dist="38100" dir="2700000" algn="tl">
                    <a:srgbClr val="000000"/>
                  </a:outerShdw>
                </a:effectLst>
                <a:latin typeface="Arial" charset="0"/>
              </a:rPr>
              <a:t> conexiones remotas. </a:t>
            </a:r>
          </a:p>
          <a:p>
            <a:pPr>
              <a:lnSpc>
                <a:spcPct val="80000"/>
              </a:lnSpc>
              <a:defRPr/>
            </a:pPr>
            <a:r>
              <a:rPr lang="es-ES_tradnl" sz="2800" i="1" dirty="0">
                <a:solidFill>
                  <a:schemeClr val="accent6"/>
                </a:solidFill>
                <a:latin typeface="Arial" charset="0"/>
              </a:rPr>
              <a:t> Ambos están presentes comúnmente en la mayoría de sistemas operativos modernos.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 calcmode="lin" valueType="num">
                                      <p:cBhvr additive="base">
                                        <p:cTn id="7" dur="500" fill="hold"/>
                                        <p:tgtEl>
                                          <p:spTgt spid="447490"/>
                                        </p:tgtEl>
                                        <p:attrNameLst>
                                          <p:attrName>ppt_x</p:attrName>
                                        </p:attrNameLst>
                                      </p:cBhvr>
                                      <p:tavLst>
                                        <p:tav tm="0">
                                          <p:val>
                                            <p:strVal val="#ppt_x"/>
                                          </p:val>
                                        </p:tav>
                                        <p:tav tm="100000">
                                          <p:val>
                                            <p:strVal val="#ppt_x"/>
                                          </p:val>
                                        </p:tav>
                                      </p:tavLst>
                                    </p:anim>
                                    <p:anim calcmode="lin" valueType="num">
                                      <p:cBhvr additive="base">
                                        <p:cTn id="8" dur="500" fill="hold"/>
                                        <p:tgtEl>
                                          <p:spTgt spid="447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47491">
                                            <p:bg/>
                                          </p:spTgt>
                                        </p:tgtEl>
                                        <p:attrNameLst>
                                          <p:attrName>style.visibility</p:attrName>
                                        </p:attrNameLst>
                                      </p:cBhvr>
                                      <p:to>
                                        <p:strVal val="visible"/>
                                      </p:to>
                                    </p:set>
                                    <p:animEffect transition="in" filter="circle(in)">
                                      <p:cBhvr>
                                        <p:cTn id="13" dur="2000"/>
                                        <p:tgtEl>
                                          <p:spTgt spid="447491">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47491">
                                            <p:txEl>
                                              <p:pRg st="0" end="0"/>
                                            </p:txEl>
                                          </p:spTgt>
                                        </p:tgtEl>
                                        <p:attrNameLst>
                                          <p:attrName>style.visibility</p:attrName>
                                        </p:attrNameLst>
                                      </p:cBhvr>
                                      <p:to>
                                        <p:strVal val="visible"/>
                                      </p:to>
                                    </p:set>
                                    <p:animEffect transition="in" filter="circle(in)">
                                      <p:cBhvr>
                                        <p:cTn id="18" dur="2000"/>
                                        <p:tgtEl>
                                          <p:spTgt spid="4474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47491">
                                            <p:txEl>
                                              <p:pRg st="1" end="1"/>
                                            </p:txEl>
                                          </p:spTgt>
                                        </p:tgtEl>
                                        <p:attrNameLst>
                                          <p:attrName>style.visibility</p:attrName>
                                        </p:attrNameLst>
                                      </p:cBhvr>
                                      <p:to>
                                        <p:strVal val="visible"/>
                                      </p:to>
                                    </p:set>
                                    <p:animEffect transition="in" filter="circle(in)">
                                      <p:cBhvr>
                                        <p:cTn id="23" dur="2000"/>
                                        <p:tgtEl>
                                          <p:spTgt spid="44749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47491">
                                            <p:txEl>
                                              <p:pRg st="2" end="2"/>
                                            </p:txEl>
                                          </p:spTgt>
                                        </p:tgtEl>
                                        <p:attrNameLst>
                                          <p:attrName>style.visibility</p:attrName>
                                        </p:attrNameLst>
                                      </p:cBhvr>
                                      <p:to>
                                        <p:strVal val="visible"/>
                                      </p:to>
                                    </p:set>
                                    <p:animEffect transition="in" filter="circle(in)">
                                      <p:cBhvr>
                                        <p:cTn id="28" dur="2000"/>
                                        <p:tgtEl>
                                          <p:spTgt spid="44749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47491">
                                            <p:txEl>
                                              <p:pRg st="3" end="3"/>
                                            </p:txEl>
                                          </p:spTgt>
                                        </p:tgtEl>
                                        <p:attrNameLst>
                                          <p:attrName>style.visibility</p:attrName>
                                        </p:attrNameLst>
                                      </p:cBhvr>
                                      <p:to>
                                        <p:strVal val="visible"/>
                                      </p:to>
                                    </p:set>
                                    <p:animEffect transition="in" filter="circle(in)">
                                      <p:cBhvr>
                                        <p:cTn id="33" dur="2000"/>
                                        <p:tgtEl>
                                          <p:spTgt spid="447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nimBg="1"/>
      <p:bldP spid="447491"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9535CB0-9765-4425-8944-2CEFDDD4C58C}"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F6C9A5D4-C645-4087-AEF5-C8049E934C9F}" type="slidenum">
              <a:rPr lang="en-US"/>
              <a:pPr>
                <a:defRPr/>
              </a:pPr>
              <a:t>26</a:t>
            </a:fld>
            <a:endParaRPr lang="en-US"/>
          </a:p>
        </p:txBody>
      </p:sp>
      <p:sp>
        <p:nvSpPr>
          <p:cNvPr id="450562" name="Rectangle 2" descr="Papel seda azul"/>
          <p:cNvSpPr>
            <a:spLocks noGrp="1" noChangeArrowheads="1"/>
          </p:cNvSpPr>
          <p:nvPr>
            <p:ph type="title"/>
          </p:nvPr>
        </p:nvSpPr>
        <p:spPr>
          <a:xfrm>
            <a:off x="1187624" y="11460"/>
            <a:ext cx="7772400" cy="1058863"/>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Secure Shell o SSH</a:t>
            </a:r>
            <a:r>
              <a:rPr lang="es-ES_tradnl" smtClean="0"/>
              <a:t> </a:t>
            </a:r>
            <a:r>
              <a:rPr lang="es-ES_tradnl" sz="3200" b="1" i="1" smtClean="0">
                <a:solidFill>
                  <a:srgbClr val="800000"/>
                </a:solidFill>
                <a:effectLst>
                  <a:outerShdw blurRad="38100" dist="38100" dir="2700000" algn="tl">
                    <a:srgbClr val="000000"/>
                  </a:outerShdw>
                </a:effectLst>
                <a:latin typeface="Arial" charset="0"/>
              </a:rPr>
              <a:t> </a:t>
            </a:r>
          </a:p>
        </p:txBody>
      </p:sp>
      <p:sp>
        <p:nvSpPr>
          <p:cNvPr id="450563" name="Rectangle 3" descr="Papel bouquet"/>
          <p:cNvSpPr>
            <a:spLocks noGrp="1" noChangeArrowheads="1"/>
          </p:cNvSpPr>
          <p:nvPr>
            <p:ph type="body" idx="1"/>
          </p:nvPr>
        </p:nvSpPr>
        <p:spPr>
          <a:xfrm>
            <a:off x="179512" y="1268761"/>
            <a:ext cx="8964488" cy="5328890"/>
          </a:xfrm>
          <a:blipFill dpi="0" rotWithShape="0">
            <a:blip r:embed="rId4" cstate="print"/>
            <a:srcRect/>
            <a:tile tx="0" ty="0" sx="100000" sy="100000" flip="none" algn="tl"/>
          </a:blipFill>
          <a:ln w="76200" cap="flat">
            <a:solidFill>
              <a:srgbClr val="000080"/>
            </a:solidFill>
          </a:ln>
        </p:spPr>
        <p:txBody>
          <a:bodyPr/>
          <a:lstStyle/>
          <a:p>
            <a:pPr>
              <a:lnSpc>
                <a:spcPct val="80000"/>
              </a:lnSpc>
              <a:buFontTx/>
              <a:buNone/>
              <a:defRPr/>
            </a:pPr>
            <a:r>
              <a:rPr lang="es-ES_tradnl" sz="3600" i="1" dirty="0" smtClean="0">
                <a:solidFill>
                  <a:srgbClr val="000099"/>
                </a:solidFill>
                <a:effectLst>
                  <a:outerShdw blurRad="38100" dist="38100" dir="2700000" algn="tl">
                    <a:srgbClr val="000000"/>
                  </a:outerShdw>
                </a:effectLst>
                <a:latin typeface="Arial" charset="0"/>
              </a:rPr>
              <a:t>Autentifica los dos extremos de la conexión</a:t>
            </a:r>
          </a:p>
          <a:p>
            <a:pPr lvl="1">
              <a:lnSpc>
                <a:spcPct val="80000"/>
              </a:lnSpc>
              <a:buFontTx/>
              <a:buNone/>
              <a:defRPr/>
            </a:pPr>
            <a:r>
              <a:rPr lang="es-ES_tradnl" sz="2400" i="1" dirty="0" smtClean="0">
                <a:solidFill>
                  <a:srgbClr val="000099"/>
                </a:solidFill>
                <a:latin typeface="Arial" charset="0"/>
              </a:rPr>
              <a:t>– </a:t>
            </a:r>
            <a:r>
              <a:rPr lang="es-ES_tradnl" sz="3200" i="1" dirty="0" smtClean="0">
                <a:solidFill>
                  <a:schemeClr val="accent6"/>
                </a:solidFill>
                <a:latin typeface="Arial" charset="0"/>
              </a:rPr>
              <a:t>El servidor se autentica ante el cliente con un certificado</a:t>
            </a:r>
          </a:p>
          <a:p>
            <a:pPr lvl="1">
              <a:lnSpc>
                <a:spcPct val="80000"/>
              </a:lnSpc>
              <a:buFontTx/>
              <a:buNone/>
              <a:defRPr/>
            </a:pPr>
            <a:r>
              <a:rPr lang="es-ES_tradnl" sz="3200" i="1" dirty="0" smtClean="0">
                <a:solidFill>
                  <a:schemeClr val="accent6"/>
                </a:solidFill>
                <a:latin typeface="Arial" charset="0"/>
              </a:rPr>
              <a:t>– El cliente se autentica ante el servidor</a:t>
            </a:r>
          </a:p>
          <a:p>
            <a:pPr lvl="2">
              <a:lnSpc>
                <a:spcPct val="80000"/>
              </a:lnSpc>
              <a:buFontTx/>
              <a:buNone/>
              <a:defRPr/>
            </a:pPr>
            <a:r>
              <a:rPr lang="es-ES_tradnl" sz="2000" i="1" dirty="0" smtClean="0">
                <a:solidFill>
                  <a:schemeClr val="accent6"/>
                </a:solidFill>
                <a:latin typeface="Arial" charset="0"/>
              </a:rPr>
              <a:t> </a:t>
            </a:r>
            <a:r>
              <a:rPr lang="es-ES_tradnl" sz="3200" i="1" dirty="0" smtClean="0">
                <a:solidFill>
                  <a:schemeClr val="accent6"/>
                </a:solidFill>
                <a:latin typeface="Arial" charset="0"/>
              </a:rPr>
              <a:t>Usuario y </a:t>
            </a:r>
            <a:r>
              <a:rPr lang="es-ES_tradnl" sz="3200" i="1" dirty="0" err="1" smtClean="0">
                <a:solidFill>
                  <a:schemeClr val="accent6"/>
                </a:solidFill>
                <a:latin typeface="Arial" charset="0"/>
              </a:rPr>
              <a:t>password</a:t>
            </a:r>
            <a:endParaRPr lang="es-ES_tradnl" sz="3200" i="1" dirty="0" smtClean="0">
              <a:solidFill>
                <a:schemeClr val="accent6"/>
              </a:solidFill>
              <a:latin typeface="Arial" charset="0"/>
            </a:endParaRPr>
          </a:p>
          <a:p>
            <a:pPr lvl="2">
              <a:lnSpc>
                <a:spcPct val="80000"/>
              </a:lnSpc>
              <a:buFontTx/>
              <a:buNone/>
              <a:defRPr/>
            </a:pPr>
            <a:r>
              <a:rPr lang="es-ES_tradnl" sz="3200" i="1" dirty="0" smtClean="0">
                <a:solidFill>
                  <a:schemeClr val="accent6"/>
                </a:solidFill>
                <a:latin typeface="Arial" charset="0"/>
              </a:rPr>
              <a:t>Certificados</a:t>
            </a:r>
          </a:p>
          <a:p>
            <a:pPr lvl="1">
              <a:lnSpc>
                <a:spcPct val="80000"/>
              </a:lnSpc>
              <a:buFontTx/>
              <a:buNone/>
              <a:defRPr/>
            </a:pPr>
            <a:r>
              <a:rPr lang="es-ES_tradnl" sz="3200" i="1" dirty="0" smtClean="0">
                <a:solidFill>
                  <a:srgbClr val="000099"/>
                </a:solidFill>
                <a:effectLst>
                  <a:outerShdw blurRad="38100" dist="38100" dir="2700000" algn="tl">
                    <a:srgbClr val="000000"/>
                  </a:outerShdw>
                </a:effectLst>
                <a:latin typeface="Arial" charset="0"/>
              </a:rPr>
              <a:t>Encripta los datos intercambiados.</a:t>
            </a:r>
          </a:p>
          <a:p>
            <a:pPr>
              <a:lnSpc>
                <a:spcPct val="80000"/>
              </a:lnSpc>
              <a:buFontTx/>
              <a:buNone/>
              <a:defRPr/>
            </a:pPr>
            <a:r>
              <a:rPr lang="es-ES_tradnl" i="1" dirty="0" smtClean="0">
                <a:solidFill>
                  <a:srgbClr val="000099"/>
                </a:solidFill>
                <a:effectLst>
                  <a:outerShdw blurRad="38100" dist="38100" dir="2700000" algn="tl">
                    <a:srgbClr val="000000"/>
                  </a:outerShdw>
                </a:effectLst>
                <a:latin typeface="Arial" charset="0"/>
              </a:rPr>
              <a:t>   </a:t>
            </a:r>
            <a:r>
              <a:rPr lang="es-ES_tradnl" b="1" i="1" dirty="0" smtClean="0">
                <a:solidFill>
                  <a:srgbClr val="000099"/>
                </a:solidFill>
                <a:latin typeface="Arial" charset="0"/>
              </a:rPr>
              <a:t>No se transmiten usuarios ni </a:t>
            </a:r>
            <a:r>
              <a:rPr lang="es-ES_tradnl" b="1" i="1" dirty="0" err="1" smtClean="0">
                <a:solidFill>
                  <a:srgbClr val="000099"/>
                </a:solidFill>
                <a:latin typeface="Arial" charset="0"/>
              </a:rPr>
              <a:t>passwords</a:t>
            </a:r>
            <a:r>
              <a:rPr lang="es-ES_tradnl" b="1" i="1" dirty="0" smtClean="0">
                <a:solidFill>
                  <a:srgbClr val="000099"/>
                </a:solidFill>
                <a:latin typeface="Arial" charset="0"/>
              </a:rPr>
              <a:t> en claro. La información transmitida viaja también encriptada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 calcmode="lin" valueType="num">
                                      <p:cBhvr additive="base">
                                        <p:cTn id="7" dur="500" fill="hold"/>
                                        <p:tgtEl>
                                          <p:spTgt spid="450562"/>
                                        </p:tgtEl>
                                        <p:attrNameLst>
                                          <p:attrName>ppt_x</p:attrName>
                                        </p:attrNameLst>
                                      </p:cBhvr>
                                      <p:tavLst>
                                        <p:tav tm="0">
                                          <p:val>
                                            <p:strVal val="#ppt_x"/>
                                          </p:val>
                                        </p:tav>
                                        <p:tav tm="100000">
                                          <p:val>
                                            <p:strVal val="#ppt_x"/>
                                          </p:val>
                                        </p:tav>
                                      </p:tavLst>
                                    </p:anim>
                                    <p:anim calcmode="lin" valueType="num">
                                      <p:cBhvr additive="base">
                                        <p:cTn id="8" dur="500" fill="hold"/>
                                        <p:tgtEl>
                                          <p:spTgt spid="450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50563">
                                            <p:bg/>
                                          </p:spTgt>
                                        </p:tgtEl>
                                        <p:attrNameLst>
                                          <p:attrName>style.visibility</p:attrName>
                                        </p:attrNameLst>
                                      </p:cBhvr>
                                      <p:to>
                                        <p:strVal val="visible"/>
                                      </p:to>
                                    </p:set>
                                    <p:animEffect transition="in" filter="wheel(1)">
                                      <p:cBhvr>
                                        <p:cTn id="13" dur="2000"/>
                                        <p:tgtEl>
                                          <p:spTgt spid="450563">
                                            <p:bg/>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50563">
                                            <p:txEl>
                                              <p:pRg st="0" end="0"/>
                                            </p:txEl>
                                          </p:spTgt>
                                        </p:tgtEl>
                                        <p:attrNameLst>
                                          <p:attrName>style.visibility</p:attrName>
                                        </p:attrNameLst>
                                      </p:cBhvr>
                                      <p:to>
                                        <p:strVal val="visible"/>
                                      </p:to>
                                    </p:set>
                                    <p:animEffect transition="in" filter="wheel(1)">
                                      <p:cBhvr>
                                        <p:cTn id="18" dur="2000"/>
                                        <p:tgtEl>
                                          <p:spTgt spid="450563">
                                            <p:txEl>
                                              <p:pRg st="0" end="0"/>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450563">
                                            <p:txEl>
                                              <p:pRg st="1" end="1"/>
                                            </p:txEl>
                                          </p:spTgt>
                                        </p:tgtEl>
                                        <p:attrNameLst>
                                          <p:attrName>style.visibility</p:attrName>
                                        </p:attrNameLst>
                                      </p:cBhvr>
                                      <p:to>
                                        <p:strVal val="visible"/>
                                      </p:to>
                                    </p:set>
                                    <p:animEffect transition="in" filter="wheel(1)">
                                      <p:cBhvr>
                                        <p:cTn id="21" dur="2000"/>
                                        <p:tgtEl>
                                          <p:spTgt spid="450563">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450563">
                                            <p:txEl>
                                              <p:pRg st="2" end="2"/>
                                            </p:txEl>
                                          </p:spTgt>
                                        </p:tgtEl>
                                        <p:attrNameLst>
                                          <p:attrName>style.visibility</p:attrName>
                                        </p:attrNameLst>
                                      </p:cBhvr>
                                      <p:to>
                                        <p:strVal val="visible"/>
                                      </p:to>
                                    </p:set>
                                    <p:animEffect transition="in" filter="wheel(1)">
                                      <p:cBhvr>
                                        <p:cTn id="24" dur="2000"/>
                                        <p:tgtEl>
                                          <p:spTgt spid="450563">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450563">
                                            <p:txEl>
                                              <p:pRg st="3" end="3"/>
                                            </p:txEl>
                                          </p:spTgt>
                                        </p:tgtEl>
                                        <p:attrNameLst>
                                          <p:attrName>style.visibility</p:attrName>
                                        </p:attrNameLst>
                                      </p:cBhvr>
                                      <p:to>
                                        <p:strVal val="visible"/>
                                      </p:to>
                                    </p:set>
                                    <p:animEffect transition="in" filter="wheel(1)">
                                      <p:cBhvr>
                                        <p:cTn id="27" dur="2000"/>
                                        <p:tgtEl>
                                          <p:spTgt spid="450563">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50563">
                                            <p:txEl>
                                              <p:pRg st="4" end="4"/>
                                            </p:txEl>
                                          </p:spTgt>
                                        </p:tgtEl>
                                        <p:attrNameLst>
                                          <p:attrName>style.visibility</p:attrName>
                                        </p:attrNameLst>
                                      </p:cBhvr>
                                      <p:to>
                                        <p:strVal val="visible"/>
                                      </p:to>
                                    </p:set>
                                    <p:animEffect transition="in" filter="wheel(1)">
                                      <p:cBhvr>
                                        <p:cTn id="30" dur="2000"/>
                                        <p:tgtEl>
                                          <p:spTgt spid="4505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50563">
                                            <p:txEl>
                                              <p:pRg st="5" end="5"/>
                                            </p:txEl>
                                          </p:spTgt>
                                        </p:tgtEl>
                                        <p:attrNameLst>
                                          <p:attrName>style.visibility</p:attrName>
                                        </p:attrNameLst>
                                      </p:cBhvr>
                                      <p:to>
                                        <p:strVal val="visible"/>
                                      </p:to>
                                    </p:set>
                                    <p:animEffect transition="in" filter="wheel(1)">
                                      <p:cBhvr>
                                        <p:cTn id="35" dur="2000"/>
                                        <p:tgtEl>
                                          <p:spTgt spid="45056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50563">
                                            <p:txEl>
                                              <p:pRg st="6" end="6"/>
                                            </p:txEl>
                                          </p:spTgt>
                                        </p:tgtEl>
                                        <p:attrNameLst>
                                          <p:attrName>style.visibility</p:attrName>
                                        </p:attrNameLst>
                                      </p:cBhvr>
                                      <p:to>
                                        <p:strVal val="visible"/>
                                      </p:to>
                                    </p:set>
                                    <p:animEffect transition="in" filter="wheel(1)">
                                      <p:cBhvr>
                                        <p:cTn id="40" dur="20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animBg="1"/>
      <p:bldP spid="45056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26/05/2017</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27</a:t>
            </a:fld>
            <a:endParaRPr lang="en-US"/>
          </a:p>
        </p:txBody>
      </p:sp>
      <p:sp>
        <p:nvSpPr>
          <p:cNvPr id="366594" name="Rectangle 2" descr="Papel seda azul"/>
          <p:cNvSpPr>
            <a:spLocks noGrp="1" noChangeArrowheads="1"/>
          </p:cNvSpPr>
          <p:nvPr>
            <p:ph type="title"/>
          </p:nvPr>
        </p:nvSpPr>
        <p:spPr>
          <a:xfrm>
            <a:off x="838200" y="533400"/>
            <a:ext cx="7772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FTP :</a:t>
            </a:r>
            <a:r>
              <a:rPr lang="es-ES_tradnl" sz="2400" b="1" i="1" smtClean="0">
                <a:solidFill>
                  <a:srgbClr val="800000"/>
                </a:solidFill>
                <a:effectLst>
                  <a:outerShdw blurRad="38100" dist="38100" dir="2700000" algn="tl">
                    <a:srgbClr val="000000"/>
                  </a:outerShdw>
                </a:effectLst>
                <a:latin typeface="Arial" charset="0"/>
              </a:rPr>
              <a:t>Protocolo de Transferencia de Archivos</a:t>
            </a:r>
            <a:r>
              <a:rPr lang="es-ES_tradnl" sz="3200" b="1" i="1" smtClean="0">
                <a:solidFill>
                  <a:srgbClr val="800000"/>
                </a:solidFill>
                <a:effectLst>
                  <a:outerShdw blurRad="38100" dist="38100" dir="2700000" algn="tl">
                    <a:srgbClr val="000000"/>
                  </a:outerShdw>
                </a:effectLst>
                <a:latin typeface="Arial" charset="0"/>
              </a:rPr>
              <a:t> </a:t>
            </a:r>
          </a:p>
        </p:txBody>
      </p:sp>
      <p:sp>
        <p:nvSpPr>
          <p:cNvPr id="366595" name="Rectangle 3" descr="Papel bouquet"/>
          <p:cNvSpPr>
            <a:spLocks noGrp="1" noChangeArrowheads="1"/>
          </p:cNvSpPr>
          <p:nvPr>
            <p:ph type="body" idx="1"/>
          </p:nvPr>
        </p:nvSpPr>
        <p:spPr>
          <a:xfrm>
            <a:off x="762000" y="1905000"/>
            <a:ext cx="7924800" cy="4191000"/>
          </a:xfrm>
          <a:blipFill dpi="0" rotWithShape="0">
            <a:blip r:embed="rId3" cstate="print"/>
            <a:srcRect/>
            <a:tile tx="0" ty="0" sx="100000" sy="100000" flip="none" algn="tl"/>
          </a:blipFill>
          <a:ln w="76200" cap="flat">
            <a:solidFill>
              <a:srgbClr val="000080"/>
            </a:solidFill>
          </a:ln>
        </p:spPr>
        <p:txBody>
          <a:bodyPr/>
          <a:lstStyle/>
          <a:p>
            <a:pPr>
              <a:defRPr/>
            </a:pPr>
            <a:r>
              <a:rPr lang="es-ES_tradnl" sz="2400" i="1" dirty="0" smtClean="0">
                <a:solidFill>
                  <a:srgbClr val="000099"/>
                </a:solidFill>
                <a:effectLst>
                  <a:outerShdw blurRad="38100" dist="38100" dir="2700000" algn="tl">
                    <a:srgbClr val="000000"/>
                  </a:outerShdw>
                </a:effectLst>
                <a:latin typeface="Arial" charset="0"/>
              </a:rPr>
              <a:t>Aplicación que opera sobre TCP.  (RFC 959)</a:t>
            </a:r>
          </a:p>
          <a:p>
            <a:pPr>
              <a:defRPr/>
            </a:pPr>
            <a:r>
              <a:rPr lang="es-ES_tradnl" sz="2400" i="1" dirty="0" smtClean="0">
                <a:solidFill>
                  <a:srgbClr val="000099"/>
                </a:solidFill>
                <a:effectLst>
                  <a:outerShdw blurRad="38100" dist="38100" dir="2700000" algn="tl">
                    <a:srgbClr val="000000"/>
                  </a:outerShdw>
                </a:effectLst>
                <a:latin typeface="Arial" charset="0"/>
              </a:rPr>
              <a:t>Se utiliza para Operaciones Básicas sobre Archivos y Transferencias en Redes de Área Extensa.</a:t>
            </a:r>
          </a:p>
          <a:p>
            <a:pPr>
              <a:defRPr/>
            </a:pPr>
            <a:r>
              <a:rPr lang="es-ES_tradnl" sz="2400" i="1" dirty="0" smtClean="0">
                <a:solidFill>
                  <a:srgbClr val="000099"/>
                </a:solidFill>
                <a:effectLst>
                  <a:outerShdw blurRad="38100" dist="38100" dir="2700000" algn="tl">
                    <a:srgbClr val="000000"/>
                  </a:outerShdw>
                </a:effectLst>
                <a:latin typeface="Arial" charset="0"/>
              </a:rPr>
              <a:t>Normalmente, para acceso a un Host solicita Nombre de Usuario y Contraseña.</a:t>
            </a:r>
          </a:p>
          <a:p>
            <a:pPr>
              <a:defRPr/>
            </a:pPr>
            <a:r>
              <a:rPr lang="es-ES_tradnl" sz="2400" i="1" dirty="0" smtClean="0">
                <a:solidFill>
                  <a:srgbClr val="000099"/>
                </a:solidFill>
                <a:effectLst>
                  <a:outerShdw blurRad="38100" dist="38100" dir="2700000" algn="tl">
                    <a:srgbClr val="000000"/>
                  </a:outerShdw>
                </a:effectLst>
                <a:latin typeface="Arial" charset="0"/>
              </a:rPr>
              <a:t>Las contraseñas las envía </a:t>
            </a:r>
            <a:r>
              <a:rPr lang="es-ES_tradnl" sz="2400" i="1" smtClean="0">
                <a:solidFill>
                  <a:srgbClr val="000099"/>
                </a:solidFill>
                <a:effectLst>
                  <a:outerShdw blurRad="38100" dist="38100" dir="2700000" algn="tl">
                    <a:srgbClr val="000000"/>
                  </a:outerShdw>
                </a:effectLst>
                <a:latin typeface="Arial" charset="0"/>
              </a:rPr>
              <a:t>en encriptadas </a:t>
            </a:r>
            <a:r>
              <a:rPr lang="es-ES_tradnl" sz="2400" i="1" smtClean="0">
                <a:solidFill>
                  <a:srgbClr val="000099"/>
                </a:solidFill>
                <a:effectLst>
                  <a:outerShdw blurRad="38100" dist="38100" dir="2700000" algn="tl">
                    <a:srgbClr val="000000"/>
                  </a:outerShdw>
                </a:effectLst>
                <a:latin typeface="Arial" charset="0"/>
                <a:sym typeface="Wingdings 3"/>
              </a:rPr>
              <a:t></a:t>
            </a:r>
            <a:r>
              <a:rPr lang="es-ES_tradnl" sz="2400" i="1" smtClean="0">
                <a:solidFill>
                  <a:srgbClr val="000099"/>
                </a:solidFill>
                <a:effectLst>
                  <a:outerShdw blurRad="38100" dist="38100" dir="2700000" algn="tl">
                    <a:srgbClr val="000000"/>
                  </a:outerShdw>
                </a:effectLst>
                <a:latin typeface="Arial" charset="0"/>
              </a:rPr>
              <a:t> </a:t>
            </a:r>
            <a:r>
              <a:rPr lang="es-ES_tradnl" sz="2400" i="1" dirty="0" smtClean="0">
                <a:solidFill>
                  <a:srgbClr val="000099"/>
                </a:solidFill>
                <a:effectLst>
                  <a:outerShdw blurRad="38100" dist="38100" dir="2700000" algn="tl">
                    <a:srgbClr val="000000"/>
                  </a:outerShdw>
                </a:effectLst>
                <a:latin typeface="Arial" charset="0"/>
              </a:rPr>
              <a:t>garantiza su privacidad (No Hay Encriptación de Datos) .</a:t>
            </a:r>
          </a:p>
          <a:p>
            <a:pPr>
              <a:defRPr/>
            </a:pPr>
            <a:r>
              <a:rPr lang="es-ES_tradnl" sz="2400" i="1" dirty="0" smtClean="0">
                <a:solidFill>
                  <a:srgbClr val="000099"/>
                </a:solidFill>
                <a:effectLst>
                  <a:outerShdw blurRad="38100" dist="38100" dir="2700000" algn="tl">
                    <a:srgbClr val="000000"/>
                  </a:outerShdw>
                </a:effectLst>
                <a:latin typeface="Arial" charset="0"/>
              </a:rPr>
              <a:t>Establece un canal Lógico entre ambos Host.   </a:t>
            </a:r>
          </a:p>
        </p:txBody>
      </p:sp>
      <p:pic>
        <p:nvPicPr>
          <p:cNvPr id="26630" name="Picture 4"/>
          <p:cNvPicPr>
            <a:picLocks noChangeAspect="1" noChangeArrowheads="1"/>
          </p:cNvPicPr>
          <p:nvPr/>
        </p:nvPicPr>
        <p:blipFill>
          <a:blip r:embed="rId4" cstate="print"/>
          <a:srcRect/>
          <a:stretch>
            <a:fillRect/>
          </a:stretch>
        </p:blipFill>
        <p:spPr bwMode="auto">
          <a:xfrm>
            <a:off x="4510088" y="3367088"/>
            <a:ext cx="122237" cy="12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EA07030-C21B-4A11-8067-74853C628AD7}"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C98EFDB5-0AA7-4BF6-B63F-0B78E0E5016C}" type="slidenum">
              <a:rPr lang="en-US"/>
              <a:pPr>
                <a:defRPr/>
              </a:pPr>
              <a:t>28</a:t>
            </a:fld>
            <a:endParaRPr lang="en-US"/>
          </a:p>
        </p:txBody>
      </p:sp>
      <p:sp>
        <p:nvSpPr>
          <p:cNvPr id="367618" name="Rectangle 2" descr="Papel seda azul"/>
          <p:cNvSpPr>
            <a:spLocks noGrp="1" noChangeArrowheads="1"/>
          </p:cNvSpPr>
          <p:nvPr>
            <p:ph type="title"/>
          </p:nvPr>
        </p:nvSpPr>
        <p:spPr>
          <a:xfrm>
            <a:off x="762000" y="533400"/>
            <a:ext cx="7772400" cy="990600"/>
          </a:xfrm>
          <a:blipFill dpi="0" rotWithShape="0">
            <a:blip r:embed="rId2" cstate="print"/>
            <a:srcRect/>
            <a:tile tx="0" ty="0" sx="100000" sy="100000" flip="none" algn="tl"/>
          </a:blipFill>
          <a:ln w="76200" cap="flat">
            <a:solidFill>
              <a:srgbClr val="0000FF"/>
            </a:solidFill>
          </a:ln>
        </p:spPr>
        <p:txBody>
          <a:bodyPr/>
          <a:lstStyle/>
          <a:p>
            <a:pPr>
              <a:defRPr/>
            </a:pPr>
            <a:r>
              <a:rPr lang="es-ES_tradnl" sz="2800" b="1" i="1" smtClean="0">
                <a:solidFill>
                  <a:srgbClr val="800000"/>
                </a:solidFill>
                <a:effectLst>
                  <a:outerShdw blurRad="38100" dist="38100" dir="2700000" algn="tl">
                    <a:srgbClr val="000000"/>
                  </a:outerShdw>
                </a:effectLst>
                <a:latin typeface="Arial" charset="0"/>
              </a:rPr>
              <a:t>Servicios de Internet</a:t>
            </a:r>
            <a:br>
              <a:rPr lang="es-ES_tradnl" sz="2800" b="1" i="1" smtClean="0">
                <a:solidFill>
                  <a:srgbClr val="800000"/>
                </a:solidFill>
                <a:effectLst>
                  <a:outerShdw blurRad="38100" dist="38100" dir="2700000" algn="tl">
                    <a:srgbClr val="000000"/>
                  </a:outerShdw>
                </a:effectLst>
                <a:latin typeface="Arial" charset="0"/>
              </a:rPr>
            </a:br>
            <a:r>
              <a:rPr lang="es-ES_tradnl" sz="2800" b="1" i="1" smtClean="0">
                <a:solidFill>
                  <a:srgbClr val="800000"/>
                </a:solidFill>
                <a:effectLst>
                  <a:outerShdw blurRad="38100" dist="38100" dir="2700000" algn="tl">
                    <a:srgbClr val="000000"/>
                  </a:outerShdw>
                </a:effectLst>
                <a:latin typeface="Arial" charset="0"/>
              </a:rPr>
              <a:t>FTP :</a:t>
            </a:r>
            <a:r>
              <a:rPr lang="es-ES_tradnl" sz="2400" b="1" i="1" smtClean="0">
                <a:solidFill>
                  <a:srgbClr val="800000"/>
                </a:solidFill>
                <a:effectLst>
                  <a:outerShdw blurRad="38100" dist="38100" dir="2700000" algn="tl">
                    <a:srgbClr val="000000"/>
                  </a:outerShdw>
                </a:effectLst>
                <a:latin typeface="Arial" charset="0"/>
              </a:rPr>
              <a:t>Protocolo de Transferencia de Archivos</a:t>
            </a:r>
          </a:p>
        </p:txBody>
      </p:sp>
      <p:pic>
        <p:nvPicPr>
          <p:cNvPr id="27653" name="Picture 3" descr="F26_2"/>
          <p:cNvPicPr>
            <a:picLocks noChangeAspect="1" noChangeArrowheads="1"/>
          </p:cNvPicPr>
          <p:nvPr/>
        </p:nvPicPr>
        <p:blipFill>
          <a:blip r:embed="rId3" cstate="print">
            <a:lum bright="-40000" contrast="40000"/>
          </a:blip>
          <a:srcRect/>
          <a:stretch>
            <a:fillRect/>
          </a:stretch>
        </p:blipFill>
        <p:spPr bwMode="auto">
          <a:xfrm>
            <a:off x="457200" y="1752600"/>
            <a:ext cx="8305800" cy="44196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1880058-5520-4F4B-AF49-488B68B865EF}"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6911E09D-6169-4ECF-9EBB-B94E9556953A}" type="slidenum">
              <a:rPr lang="en-US"/>
              <a:pPr>
                <a:defRPr/>
              </a:pPr>
              <a:t>29</a:t>
            </a:fld>
            <a:endParaRPr lang="en-US"/>
          </a:p>
        </p:txBody>
      </p:sp>
      <p:sp>
        <p:nvSpPr>
          <p:cNvPr id="368642" name="Rectangle 2" descr="Papel seda azul"/>
          <p:cNvSpPr>
            <a:spLocks noGrp="1" noChangeArrowheads="1"/>
          </p:cNvSpPr>
          <p:nvPr>
            <p:ph type="title"/>
          </p:nvPr>
        </p:nvSpPr>
        <p:spPr>
          <a:xfrm>
            <a:off x="914400" y="457200"/>
            <a:ext cx="7772400" cy="1371600"/>
          </a:xfrm>
          <a:blipFill dpi="0" rotWithShape="0">
            <a:blip r:embed="rId2" cstate="print"/>
            <a:srcRect/>
            <a:tile tx="0" ty="0" sx="100000" sy="100000" flip="none" algn="tl"/>
          </a:blipFill>
          <a:ln w="76200" cap="flat">
            <a:solidFill>
              <a:srgbClr val="0000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Servicios de Internet</a:t>
            </a:r>
            <a:br>
              <a:rPr lang="es-ES_tradnl" sz="3600" b="1" i="1" smtClean="0">
                <a:solidFill>
                  <a:srgbClr val="800000"/>
                </a:solidFill>
                <a:effectLst>
                  <a:outerShdw blurRad="38100" dist="38100" dir="2700000" algn="tl">
                    <a:srgbClr val="000000"/>
                  </a:outerShdw>
                </a:effectLst>
                <a:latin typeface="Arial" charset="0"/>
              </a:rPr>
            </a:br>
            <a:r>
              <a:rPr lang="es-ES_tradnl" sz="2400" b="1" i="1" smtClean="0">
                <a:solidFill>
                  <a:srgbClr val="800000"/>
                </a:solidFill>
                <a:effectLst>
                  <a:outerShdw blurRad="38100" dist="38100" dir="2700000" algn="tl">
                    <a:srgbClr val="000000"/>
                  </a:outerShdw>
                </a:effectLst>
                <a:latin typeface="Arial" charset="0"/>
              </a:rPr>
              <a:t>TFTP :</a:t>
            </a:r>
            <a:r>
              <a:rPr lang="es-ES_tradnl" sz="2000" b="1" i="1" smtClean="0">
                <a:solidFill>
                  <a:srgbClr val="800000"/>
                </a:solidFill>
                <a:effectLst>
                  <a:outerShdw blurRad="38100" dist="38100" dir="2700000" algn="tl">
                    <a:srgbClr val="000000"/>
                  </a:outerShdw>
                </a:effectLst>
                <a:latin typeface="Arial" charset="0"/>
              </a:rPr>
              <a:t>Protocolo de Trivial de Transferencia de Archivos</a:t>
            </a:r>
          </a:p>
        </p:txBody>
      </p:sp>
      <p:sp>
        <p:nvSpPr>
          <p:cNvPr id="368643" name="Rectangle 3" descr="Papel bouquet"/>
          <p:cNvSpPr>
            <a:spLocks noGrp="1" noChangeArrowheads="1"/>
          </p:cNvSpPr>
          <p:nvPr>
            <p:ph type="body" idx="1"/>
          </p:nvPr>
        </p:nvSpPr>
        <p:spPr>
          <a:xfrm>
            <a:off x="533400" y="1981200"/>
            <a:ext cx="8305800" cy="4114800"/>
          </a:xfrm>
          <a:blipFill dpi="0" rotWithShape="0">
            <a:blip r:embed="rId3" cstate="print"/>
            <a:srcRect/>
            <a:tile tx="0" ty="0" sx="100000" sy="100000" flip="none" algn="tl"/>
          </a:blipFill>
          <a:ln w="76200" cap="flat">
            <a:solidFill>
              <a:srgbClr val="000080"/>
            </a:solidFill>
          </a:ln>
        </p:spPr>
        <p:txBody>
          <a:bodyPr/>
          <a:lstStyle/>
          <a:p>
            <a:pPr>
              <a:defRPr/>
            </a:pPr>
            <a:r>
              <a:rPr lang="es-ES_tradnl" sz="2800" i="1" smtClean="0">
                <a:solidFill>
                  <a:srgbClr val="000099"/>
                </a:solidFill>
                <a:effectLst>
                  <a:outerShdw blurRad="38100" dist="38100" dir="2700000" algn="tl">
                    <a:srgbClr val="000000"/>
                  </a:outerShdw>
                </a:effectLst>
                <a:latin typeface="Arial" charset="0"/>
              </a:rPr>
              <a:t>Diseñado para realizar transporte de archivos en forma sencilla. </a:t>
            </a:r>
          </a:p>
          <a:p>
            <a:pPr>
              <a:defRPr/>
            </a:pPr>
            <a:r>
              <a:rPr lang="es-ES_tradnl" sz="2800" i="1" smtClean="0">
                <a:solidFill>
                  <a:srgbClr val="000099"/>
                </a:solidFill>
                <a:effectLst>
                  <a:outerShdw blurRad="38100" dist="38100" dir="2700000" algn="tl">
                    <a:srgbClr val="000000"/>
                  </a:outerShdw>
                </a:effectLst>
                <a:latin typeface="Arial" charset="0"/>
              </a:rPr>
              <a:t>No obliga a mantener conexión. </a:t>
            </a:r>
          </a:p>
          <a:p>
            <a:pPr>
              <a:defRPr/>
            </a:pPr>
            <a:r>
              <a:rPr lang="es-ES_tradnl" sz="2800" i="1" smtClean="0">
                <a:solidFill>
                  <a:srgbClr val="000099"/>
                </a:solidFill>
                <a:effectLst>
                  <a:outerShdw blurRad="38100" dist="38100" dir="2700000" algn="tl">
                    <a:srgbClr val="000000"/>
                  </a:outerShdw>
                </a:effectLst>
                <a:latin typeface="Arial" charset="0"/>
              </a:rPr>
              <a:t>Sin autenticaciones de seguridad.</a:t>
            </a:r>
          </a:p>
          <a:p>
            <a:pPr>
              <a:defRPr/>
            </a:pPr>
            <a:r>
              <a:rPr lang="es-ES_tradnl" sz="2800" i="1" smtClean="0">
                <a:solidFill>
                  <a:srgbClr val="000099"/>
                </a:solidFill>
                <a:effectLst>
                  <a:outerShdw blurRad="38100" dist="38100" dir="2700000" algn="tl">
                    <a:srgbClr val="000000"/>
                  </a:outerShdw>
                </a:effectLst>
                <a:latin typeface="Arial" charset="0"/>
              </a:rPr>
              <a:t> Se utiliza para anular la carga de trabajo de FTP. Es muy eficiente.</a:t>
            </a:r>
          </a:p>
          <a:p>
            <a:pPr>
              <a:defRPr/>
            </a:pPr>
            <a:r>
              <a:rPr lang="es-ES_tradnl" sz="2800" i="1" smtClean="0">
                <a:solidFill>
                  <a:srgbClr val="000099"/>
                </a:solidFill>
                <a:effectLst>
                  <a:outerShdw blurRad="38100" dist="38100" dir="2700000" algn="tl">
                    <a:srgbClr val="000000"/>
                  </a:outerShdw>
                </a:effectLst>
                <a:latin typeface="Arial" charset="0"/>
              </a:rPr>
              <a:t>Es usado normalmente dentro de una LAN.</a:t>
            </a:r>
          </a:p>
          <a:p>
            <a:pPr>
              <a:defRPr/>
            </a:pPr>
            <a:r>
              <a:rPr lang="es-ES_tradnl" sz="2800" i="1" smtClean="0">
                <a:solidFill>
                  <a:srgbClr val="000099"/>
                </a:solidFill>
                <a:effectLst>
                  <a:outerShdw blurRad="38100" dist="38100" dir="2700000" algn="tl">
                    <a:srgbClr val="000000"/>
                  </a:outerShdw>
                </a:effectLst>
                <a:latin typeface="Arial" charset="0"/>
              </a:rPr>
              <a:t>Es arriesgado su Uso en WAN.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A1668-8A5D-4D34-A35A-9D73B61E0E17}"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07425952-2260-4E98-A2A3-7591F96682C0}" type="slidenum">
              <a:rPr lang="en-US"/>
              <a:pPr>
                <a:defRPr/>
              </a:pPr>
              <a:t>3</a:t>
            </a:fld>
            <a:endParaRPr lang="en-US"/>
          </a:p>
        </p:txBody>
      </p:sp>
      <p:sp>
        <p:nvSpPr>
          <p:cNvPr id="358402" name="Rectangle 2" descr="Papel seda azul"/>
          <p:cNvSpPr>
            <a:spLocks noGrp="1" noChangeArrowheads="1"/>
          </p:cNvSpPr>
          <p:nvPr>
            <p:ph type="title"/>
          </p:nvPr>
        </p:nvSpPr>
        <p:spPr>
          <a:xfrm>
            <a:off x="685800" y="457200"/>
            <a:ext cx="7772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4000" b="1" i="1" dirty="0" smtClean="0">
                <a:solidFill>
                  <a:srgbClr val="800000"/>
                </a:solidFill>
                <a:effectLst>
                  <a:outerShdw blurRad="38100" dist="38100" dir="2700000" algn="tl">
                    <a:srgbClr val="000000"/>
                  </a:outerShdw>
                </a:effectLst>
                <a:latin typeface="Arial" charset="0"/>
              </a:rPr>
              <a:t>Servicios de Internet  </a:t>
            </a:r>
            <a:br>
              <a:rPr lang="es-ES_tradnl" sz="4000" b="1" i="1" dirty="0" smtClean="0">
                <a:solidFill>
                  <a:srgbClr val="800000"/>
                </a:solidFill>
                <a:effectLst>
                  <a:outerShdw blurRad="38100" dist="38100" dir="2700000" algn="tl">
                    <a:srgbClr val="000000"/>
                  </a:outerShdw>
                </a:effectLst>
                <a:latin typeface="Arial" charset="0"/>
              </a:rPr>
            </a:br>
            <a:r>
              <a:rPr lang="es-ES_tradnl" sz="4000" b="1" i="1" dirty="0" smtClean="0">
                <a:solidFill>
                  <a:srgbClr val="800000"/>
                </a:solidFill>
                <a:effectLst>
                  <a:outerShdw blurRad="38100" dist="38100" dir="2700000" algn="tl">
                    <a:srgbClr val="000000"/>
                  </a:outerShdw>
                </a:effectLst>
                <a:latin typeface="Arial" charset="0"/>
              </a:rPr>
              <a:t>Arquitectura Cliente-Servidor</a:t>
            </a:r>
          </a:p>
        </p:txBody>
      </p:sp>
      <p:pic>
        <p:nvPicPr>
          <p:cNvPr id="7173" name="Picture 3" descr="F21_2"/>
          <p:cNvPicPr>
            <a:picLocks noChangeAspect="1" noChangeArrowheads="1"/>
          </p:cNvPicPr>
          <p:nvPr/>
        </p:nvPicPr>
        <p:blipFill>
          <a:blip r:embed="rId3" cstate="print">
            <a:lum bright="-20000" contrast="20000"/>
          </a:blip>
          <a:srcRect/>
          <a:stretch>
            <a:fillRect/>
          </a:stretch>
        </p:blipFill>
        <p:spPr bwMode="auto">
          <a:xfrm>
            <a:off x="685800" y="1828800"/>
            <a:ext cx="7772400" cy="41910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fade">
                                      <p:cBhvr>
                                        <p:cTn id="7" dur="500"/>
                                        <p:tgtEl>
                                          <p:spTgt spid="358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circle(in)">
                                      <p:cBhvr>
                                        <p:cTn id="12"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30</a:t>
            </a:fld>
            <a:endParaRPr lang="en-US"/>
          </a:p>
        </p:txBody>
      </p:sp>
      <p:sp>
        <p:nvSpPr>
          <p:cNvPr id="369666" name="Rectangle 2"/>
          <p:cNvSpPr>
            <a:spLocks noGrp="1" noChangeArrowheads="1"/>
          </p:cNvSpPr>
          <p:nvPr>
            <p:ph type="title"/>
          </p:nvPr>
        </p:nvSpPr>
        <p:spPr>
          <a:xfrm>
            <a:off x="685800" y="609600"/>
            <a:ext cx="8001000" cy="1143000"/>
          </a:xfrm>
          <a:solidFill>
            <a:schemeClr val="hlink"/>
          </a:solidFill>
          <a:ln w="76200">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Servicios de Internet</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SMTP</a:t>
            </a:r>
            <a:r>
              <a:rPr lang="es-ES_tradnl" sz="2800" i="1" smtClean="0">
                <a:solidFill>
                  <a:srgbClr val="333300"/>
                </a:solidFill>
                <a:effectLst>
                  <a:outerShdw blurRad="38100" dist="38100" dir="2700000" algn="tl">
                    <a:srgbClr val="000000"/>
                  </a:outerShdw>
                </a:effectLst>
                <a:latin typeface="Arial" charset="0"/>
              </a:rPr>
              <a:t> :</a:t>
            </a:r>
            <a:r>
              <a:rPr lang="es-ES_tradnl" sz="2400" i="1" smtClean="0">
                <a:solidFill>
                  <a:srgbClr val="333300"/>
                </a:solidFill>
                <a:effectLst>
                  <a:outerShdw blurRad="38100" dist="38100" dir="2700000" algn="tl">
                    <a:srgbClr val="000000"/>
                  </a:outerShdw>
                </a:effectLst>
                <a:latin typeface="Arial" charset="0"/>
              </a:rPr>
              <a:t>Protocolo Simple de Transferencia de Correo</a:t>
            </a:r>
            <a:endParaRPr lang="es-ES_tradnl" sz="2800" i="1" smtClean="0">
              <a:solidFill>
                <a:srgbClr val="333300"/>
              </a:solidFill>
              <a:effectLst>
                <a:outerShdw blurRad="38100" dist="38100" dir="2700000" algn="tl">
                  <a:srgbClr val="000000"/>
                </a:outerShdw>
              </a:effectLst>
              <a:latin typeface="Arial" charset="0"/>
            </a:endParaRPr>
          </a:p>
        </p:txBody>
      </p:sp>
      <p:sp>
        <p:nvSpPr>
          <p:cNvPr id="369667" name="Rectangle 3"/>
          <p:cNvSpPr>
            <a:spLocks noGrp="1" noChangeArrowheads="1"/>
          </p:cNvSpPr>
          <p:nvPr>
            <p:ph type="body" idx="1"/>
          </p:nvPr>
        </p:nvSpPr>
        <p:spPr>
          <a:xfrm>
            <a:off x="685800" y="1981200"/>
            <a:ext cx="7924800" cy="4114800"/>
          </a:xfrm>
          <a:gradFill rotWithShape="0">
            <a:gsLst>
              <a:gs pos="0">
                <a:srgbClr val="66FFFF"/>
              </a:gs>
              <a:gs pos="100000">
                <a:schemeClr val="hlink"/>
              </a:gs>
            </a:gsLst>
            <a:lin ang="5400000" scaled="1"/>
          </a:gradFill>
          <a:ln w="76200">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MTA</a:t>
            </a:r>
            <a:r>
              <a:rPr lang="es-ES_tradnl" smtClean="0"/>
              <a:t> : </a:t>
            </a:r>
            <a:r>
              <a:rPr lang="es-ES_tradnl" sz="2800" i="1" smtClean="0">
                <a:solidFill>
                  <a:srgbClr val="333300"/>
                </a:solidFill>
                <a:effectLst>
                  <a:outerShdw blurRad="38100" dist="38100" dir="2700000" algn="tl">
                    <a:srgbClr val="000000"/>
                  </a:outerShdw>
                </a:effectLst>
                <a:latin typeface="Arial" charset="0"/>
              </a:rPr>
              <a:t>Agente de Transferencia de Correo.</a:t>
            </a:r>
            <a:endParaRPr lang="es-ES_tradnl" smtClean="0"/>
          </a:p>
          <a:p>
            <a:pPr>
              <a:defRPr/>
            </a:pPr>
            <a:r>
              <a:rPr lang="es-ES_tradnl" sz="2800" i="1" smtClean="0">
                <a:solidFill>
                  <a:schemeClr val="tx2"/>
                </a:solidFill>
                <a:latin typeface="Arial" charset="0"/>
              </a:rPr>
              <a:t>El más conocido es SENDMAIL (Unix).</a:t>
            </a:r>
          </a:p>
          <a:p>
            <a:pPr lvl="1">
              <a:defRPr/>
            </a:pPr>
            <a:r>
              <a:rPr lang="es-ES_tradnl" i="1" smtClean="0">
                <a:solidFill>
                  <a:schemeClr val="tx2"/>
                </a:solidFill>
                <a:latin typeface="Arial" charset="0"/>
              </a:rPr>
              <a:t>Envía y recibe paquetes desde/hasta otros </a:t>
            </a:r>
            <a:r>
              <a:rPr lang="es-ES_tradnl" i="1" u="sng" smtClean="0">
                <a:solidFill>
                  <a:schemeClr val="tx2"/>
                </a:solidFill>
                <a:effectLst>
                  <a:outerShdw blurRad="38100" dist="38100" dir="2700000" algn="tl">
                    <a:srgbClr val="FFFFFF"/>
                  </a:outerShdw>
                </a:effectLst>
                <a:latin typeface="Arial" charset="0"/>
              </a:rPr>
              <a:t>servidores de correo</a:t>
            </a:r>
            <a:r>
              <a:rPr lang="es-ES_tradnl" i="1" smtClean="0">
                <a:solidFill>
                  <a:schemeClr val="tx2"/>
                </a:solidFill>
                <a:latin typeface="Arial" charset="0"/>
              </a:rPr>
              <a:t>. </a:t>
            </a:r>
          </a:p>
          <a:p>
            <a:pPr lvl="1">
              <a:defRPr/>
            </a:pPr>
            <a:r>
              <a:rPr lang="es-ES_tradnl" i="1" smtClean="0">
                <a:solidFill>
                  <a:schemeClr val="tx2"/>
                </a:solidFill>
                <a:latin typeface="Arial" charset="0"/>
              </a:rPr>
              <a:t>Proporciona una interfaz para las aplicaciones accedan al sistema de correo.</a:t>
            </a:r>
          </a:p>
          <a:p>
            <a:pPr lvl="1">
              <a:defRPr/>
            </a:pPr>
            <a:r>
              <a:rPr lang="es-ES_tradnl" i="1" smtClean="0">
                <a:solidFill>
                  <a:schemeClr val="tx2"/>
                </a:solidFill>
                <a:latin typeface="Arial" charset="0"/>
              </a:rPr>
              <a:t>Proporciona a los usuarios buzones de correo dotados de una dirección.</a:t>
            </a:r>
            <a:r>
              <a:rPr lang="es-ES_tradnl"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8DD8B52-1868-4386-A88D-AFB117F29FC9}" type="datetime1">
              <a:rPr lang="es-ES"/>
              <a:pPr>
                <a:defRPr/>
              </a:pPr>
              <a:t>26/05/2017</a:t>
            </a:fld>
            <a:endParaRPr lang="en-US"/>
          </a:p>
        </p:txBody>
      </p:sp>
      <p:sp>
        <p:nvSpPr>
          <p:cNvPr id="7" name="5 Marcador de número de diapositiva"/>
          <p:cNvSpPr>
            <a:spLocks noGrp="1"/>
          </p:cNvSpPr>
          <p:nvPr>
            <p:ph type="sldNum" sz="quarter" idx="12"/>
          </p:nvPr>
        </p:nvSpPr>
        <p:spPr/>
        <p:txBody>
          <a:bodyPr/>
          <a:lstStyle/>
          <a:p>
            <a:pPr>
              <a:defRPr/>
            </a:pPr>
            <a:fld id="{0710BA3F-3CC5-4FCE-B4A2-F1D32FA7CFC9}" type="slidenum">
              <a:rPr lang="en-US"/>
              <a:pPr>
                <a:defRPr/>
              </a:pPr>
              <a:t>31</a:t>
            </a:fld>
            <a:endParaRPr lang="en-US"/>
          </a:p>
        </p:txBody>
      </p:sp>
      <p:sp>
        <p:nvSpPr>
          <p:cNvPr id="370690" name="Rectangle 2"/>
          <p:cNvSpPr>
            <a:spLocks noGrp="1" noChangeArrowheads="1"/>
          </p:cNvSpPr>
          <p:nvPr>
            <p:ph type="title"/>
          </p:nvPr>
        </p:nvSpPr>
        <p:spPr>
          <a:xfrm>
            <a:off x="762000" y="533400"/>
            <a:ext cx="7772400" cy="1143000"/>
          </a:xfrm>
          <a:solidFill>
            <a:schemeClr val="hlink"/>
          </a:solidFill>
          <a:ln w="76200">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Servicios de Internet</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POP 3</a:t>
            </a:r>
            <a:r>
              <a:rPr lang="es-ES_tradnl" sz="2800" i="1" smtClean="0">
                <a:solidFill>
                  <a:srgbClr val="333300"/>
                </a:solidFill>
                <a:effectLst>
                  <a:outerShdw blurRad="38100" dist="38100" dir="2700000" algn="tl">
                    <a:srgbClr val="000000"/>
                  </a:outerShdw>
                </a:effectLst>
                <a:latin typeface="Arial" charset="0"/>
              </a:rPr>
              <a:t> :</a:t>
            </a:r>
            <a:r>
              <a:rPr lang="es-ES_tradnl" sz="2400" i="1" smtClean="0">
                <a:solidFill>
                  <a:srgbClr val="333300"/>
                </a:solidFill>
                <a:effectLst>
                  <a:outerShdw blurRad="38100" dist="38100" dir="2700000" algn="tl">
                    <a:srgbClr val="000000"/>
                  </a:outerShdw>
                </a:effectLst>
                <a:latin typeface="Arial" charset="0"/>
              </a:rPr>
              <a:t>Protocolo de Oficina de Correo Versión 3</a:t>
            </a:r>
          </a:p>
        </p:txBody>
      </p:sp>
      <p:sp>
        <p:nvSpPr>
          <p:cNvPr id="30725" name="Rectangle 3"/>
          <p:cNvSpPr>
            <a:spLocks noGrp="1" noChangeArrowheads="1"/>
          </p:cNvSpPr>
          <p:nvPr>
            <p:ph type="body" idx="1"/>
          </p:nvPr>
        </p:nvSpPr>
        <p:spPr>
          <a:xfrm>
            <a:off x="685800" y="1905000"/>
            <a:ext cx="7772400" cy="3886200"/>
          </a:xfrm>
          <a:gradFill rotWithShape="0">
            <a:gsLst>
              <a:gs pos="0">
                <a:schemeClr val="hlink"/>
              </a:gs>
              <a:gs pos="100000">
                <a:srgbClr val="66FFFF"/>
              </a:gs>
            </a:gsLst>
            <a:lin ang="2700000" scaled="1"/>
          </a:gradFill>
          <a:ln w="76200">
            <a:solidFill>
              <a:schemeClr val="accent2"/>
            </a:solidFill>
          </a:ln>
        </p:spPr>
        <p:txBody>
          <a:bodyPr/>
          <a:lstStyle/>
          <a:p>
            <a:r>
              <a:rPr lang="es-ES_tradnl" b="1" i="1" smtClean="0">
                <a:solidFill>
                  <a:schemeClr val="tx2"/>
                </a:solidFill>
                <a:latin typeface="Arial" charset="0"/>
              </a:rPr>
              <a:t>UA :</a:t>
            </a:r>
            <a:r>
              <a:rPr lang="es-ES_tradnl" i="1" smtClean="0">
                <a:solidFill>
                  <a:schemeClr val="tx2"/>
                </a:solidFill>
                <a:latin typeface="Arial" charset="0"/>
              </a:rPr>
              <a:t> Agente de Usuario (Usuario final)</a:t>
            </a:r>
          </a:p>
          <a:p>
            <a:r>
              <a:rPr lang="es-ES_tradnl" i="1" smtClean="0">
                <a:solidFill>
                  <a:schemeClr val="tx2"/>
                </a:solidFill>
                <a:latin typeface="Arial" charset="0"/>
              </a:rPr>
              <a:t>El </a:t>
            </a:r>
            <a:r>
              <a:rPr lang="es-ES_tradnl" b="1" i="1" smtClean="0">
                <a:solidFill>
                  <a:schemeClr val="tx2"/>
                </a:solidFill>
                <a:latin typeface="Arial" charset="0"/>
              </a:rPr>
              <a:t>UA</a:t>
            </a:r>
            <a:r>
              <a:rPr lang="es-ES_tradnl" i="1" smtClean="0">
                <a:solidFill>
                  <a:schemeClr val="tx2"/>
                </a:solidFill>
                <a:latin typeface="Arial" charset="0"/>
              </a:rPr>
              <a:t> utiliza </a:t>
            </a:r>
            <a:r>
              <a:rPr lang="es-ES_tradnl" b="1" i="1" smtClean="0">
                <a:solidFill>
                  <a:schemeClr val="tx2"/>
                </a:solidFill>
                <a:latin typeface="Arial" charset="0"/>
              </a:rPr>
              <a:t>POP 3</a:t>
            </a:r>
            <a:r>
              <a:rPr lang="es-ES_tradnl" i="1" smtClean="0">
                <a:solidFill>
                  <a:schemeClr val="tx2"/>
                </a:solidFill>
                <a:latin typeface="Arial" charset="0"/>
              </a:rPr>
              <a:t> para comunicarse con el </a:t>
            </a:r>
            <a:r>
              <a:rPr lang="es-ES_tradnl" b="1" i="1" smtClean="0">
                <a:solidFill>
                  <a:schemeClr val="tx2"/>
                </a:solidFill>
                <a:latin typeface="Arial" charset="0"/>
              </a:rPr>
              <a:t>MTA.</a:t>
            </a:r>
          </a:p>
          <a:p>
            <a:r>
              <a:rPr lang="es-ES_tradnl" i="1" smtClean="0">
                <a:solidFill>
                  <a:schemeClr val="tx2"/>
                </a:solidFill>
                <a:latin typeface="Arial" charset="0"/>
              </a:rPr>
              <a:t>El </a:t>
            </a:r>
            <a:r>
              <a:rPr lang="es-ES_tradnl" b="1" i="1" smtClean="0">
                <a:solidFill>
                  <a:schemeClr val="tx2"/>
                </a:solidFill>
                <a:latin typeface="Arial" charset="0"/>
              </a:rPr>
              <a:t>UA</a:t>
            </a:r>
            <a:r>
              <a:rPr lang="es-ES_tradnl" i="1" smtClean="0">
                <a:solidFill>
                  <a:schemeClr val="tx2"/>
                </a:solidFill>
                <a:latin typeface="Arial" charset="0"/>
              </a:rPr>
              <a:t> Envía y recibe paquetes desde/hasta otros Servidores.</a:t>
            </a:r>
          </a:p>
          <a:p>
            <a:r>
              <a:rPr lang="es-ES_tradnl" i="1" smtClean="0">
                <a:solidFill>
                  <a:schemeClr val="tx2"/>
                </a:solidFill>
                <a:latin typeface="Arial" charset="0"/>
              </a:rPr>
              <a:t>No trabaja en tiempo Real (Carga de la Red).</a:t>
            </a:r>
            <a:endParaRPr lang="es-ES_tradnl" sz="3600" smtClean="0"/>
          </a:p>
        </p:txBody>
      </p:sp>
      <p:sp>
        <p:nvSpPr>
          <p:cNvPr id="30726" name="Rectangle 4"/>
          <p:cNvSpPr>
            <a:spLocks noChangeArrowheads="1"/>
          </p:cNvSpPr>
          <p:nvPr/>
        </p:nvSpPr>
        <p:spPr bwMode="auto">
          <a:xfrm>
            <a:off x="8366125" y="3794125"/>
            <a:ext cx="184150" cy="457200"/>
          </a:xfrm>
          <a:prstGeom prst="rect">
            <a:avLst/>
          </a:prstGeom>
          <a:noFill/>
          <a:ln w="9525">
            <a:noFill/>
            <a:miter lim="800000"/>
            <a:headEnd/>
            <a:tailEnd/>
          </a:ln>
        </p:spPr>
        <p:txBody>
          <a:bodyPr wrap="none">
            <a:spAutoFit/>
          </a:bodyPr>
          <a:lstStyle/>
          <a:p>
            <a:endParaRPr lang="es-ES_tradnl" sz="2400">
              <a:solidFill>
                <a:schemeClr val="tx1"/>
              </a:solidFill>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E3E7198-FF7F-437C-A8F1-A076CE74FBF8}"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47815799-A17B-462D-A1E8-29A9030B0401}" type="slidenum">
              <a:rPr lang="en-US"/>
              <a:pPr>
                <a:defRPr/>
              </a:pPr>
              <a:t>32</a:t>
            </a:fld>
            <a:endParaRPr lang="en-US"/>
          </a:p>
        </p:txBody>
      </p:sp>
      <p:sp>
        <p:nvSpPr>
          <p:cNvPr id="371714" name="Rectangle 2"/>
          <p:cNvSpPr>
            <a:spLocks noGrp="1" noChangeArrowheads="1"/>
          </p:cNvSpPr>
          <p:nvPr>
            <p:ph type="title"/>
          </p:nvPr>
        </p:nvSpPr>
        <p:spPr>
          <a:xfrm>
            <a:off x="685800" y="381000"/>
            <a:ext cx="8001000" cy="1066800"/>
          </a:xfrm>
          <a:solidFill>
            <a:schemeClr val="hlink"/>
          </a:solidFill>
          <a:ln w="76200" cap="flat">
            <a:solidFill>
              <a:schemeClr val="accent2"/>
            </a:solidFill>
          </a:ln>
        </p:spPr>
        <p:txBody>
          <a:bodyPr/>
          <a:lstStyle/>
          <a:p>
            <a:pPr>
              <a:defRPr/>
            </a:pPr>
            <a:r>
              <a:rPr lang="es-ES_tradnl" sz="3200" i="1" smtClean="0">
                <a:solidFill>
                  <a:srgbClr val="333300"/>
                </a:solidFill>
                <a:effectLst>
                  <a:outerShdw blurRad="38100" dist="38100" dir="2700000" algn="tl">
                    <a:srgbClr val="000000"/>
                  </a:outerShdw>
                </a:effectLst>
                <a:latin typeface="Arial" charset="0"/>
              </a:rPr>
              <a:t>Servicios de Internet</a:t>
            </a:r>
            <a:br>
              <a:rPr lang="es-ES_tradnl" sz="3200" i="1" smtClean="0">
                <a:solidFill>
                  <a:srgbClr val="333300"/>
                </a:solidFill>
                <a:effectLst>
                  <a:outerShdw blurRad="38100" dist="38100" dir="2700000" algn="tl">
                    <a:srgbClr val="000000"/>
                  </a:outerShdw>
                </a:effectLst>
                <a:latin typeface="Arial" charset="0"/>
              </a:rPr>
            </a:br>
            <a:r>
              <a:rPr lang="es-ES_tradnl" sz="3200" i="1" smtClean="0">
                <a:solidFill>
                  <a:srgbClr val="333300"/>
                </a:solidFill>
                <a:effectLst>
                  <a:outerShdw blurRad="38100" dist="38100" dir="2700000" algn="tl">
                    <a:srgbClr val="000000"/>
                  </a:outerShdw>
                </a:effectLst>
                <a:latin typeface="Arial" charset="0"/>
              </a:rPr>
              <a:t>Arquitectura de Mensajería SMTP </a:t>
            </a:r>
          </a:p>
        </p:txBody>
      </p:sp>
      <p:pic>
        <p:nvPicPr>
          <p:cNvPr id="31749" name="Picture 3" descr="CORREO"/>
          <p:cNvPicPr>
            <a:picLocks noChangeAspect="1" noChangeArrowheads="1"/>
          </p:cNvPicPr>
          <p:nvPr/>
        </p:nvPicPr>
        <p:blipFill>
          <a:blip r:embed="rId2" cstate="print">
            <a:lum bright="-20000" contrast="60000"/>
          </a:blip>
          <a:srcRect/>
          <a:stretch>
            <a:fillRect/>
          </a:stretch>
        </p:blipFill>
        <p:spPr bwMode="auto">
          <a:xfrm>
            <a:off x="609600" y="1524000"/>
            <a:ext cx="8077200" cy="4724400"/>
          </a:xfrm>
          <a:prstGeom prst="rect">
            <a:avLst/>
          </a:prstGeom>
          <a:noFill/>
          <a:ln w="76200">
            <a:solidFill>
              <a:schemeClr val="accent2"/>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8649A73-8B05-447A-80B0-EA24001D248C}"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BAEBDCA7-3829-47EF-9621-37EFA2FC9F53}" type="slidenum">
              <a:rPr lang="en-US"/>
              <a:pPr>
                <a:defRPr/>
              </a:pPr>
              <a:t>33</a:t>
            </a:fld>
            <a:endParaRPr lang="en-US"/>
          </a:p>
        </p:txBody>
      </p:sp>
      <p:sp>
        <p:nvSpPr>
          <p:cNvPr id="372738" name="Rectangle 2"/>
          <p:cNvSpPr>
            <a:spLocks noGrp="1" noChangeArrowheads="1"/>
          </p:cNvSpPr>
          <p:nvPr>
            <p:ph type="title"/>
          </p:nvPr>
        </p:nvSpPr>
        <p:spPr>
          <a:xfrm>
            <a:off x="685800" y="381000"/>
            <a:ext cx="7772400" cy="1447800"/>
          </a:xfrm>
          <a:gradFill rotWithShape="0">
            <a:gsLst>
              <a:gs pos="0">
                <a:schemeClr val="hlink"/>
              </a:gs>
              <a:gs pos="100000">
                <a:srgbClr val="66FFFF"/>
              </a:gs>
            </a:gsLst>
            <a:path path="rect">
              <a:fillToRect r="100000" b="100000"/>
            </a:path>
          </a:gradFill>
          <a:ln w="76200">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Servicios de Internet</a:t>
            </a:r>
            <a:br>
              <a:rPr lang="es-ES_tradnl" sz="3600" i="1" smtClean="0">
                <a:solidFill>
                  <a:srgbClr val="660033"/>
                </a:solidFill>
                <a:effectLst>
                  <a:outerShdw blurRad="38100" dist="38100" dir="2700000" algn="tl">
                    <a:srgbClr val="000000"/>
                  </a:outerShdw>
                </a:effectLst>
                <a:latin typeface="Arial" charset="0"/>
              </a:rPr>
            </a:br>
            <a:r>
              <a:rPr lang="es-ES_tradnl" sz="3200" i="1" smtClean="0">
                <a:solidFill>
                  <a:srgbClr val="660033"/>
                </a:solidFill>
                <a:effectLst>
                  <a:outerShdw blurRad="38100" dist="38100" dir="2700000" algn="tl">
                    <a:srgbClr val="000000"/>
                  </a:outerShdw>
                </a:effectLst>
                <a:latin typeface="Arial" charset="0"/>
              </a:rPr>
              <a:t>Arquitectura de Mensajería SMTP</a:t>
            </a:r>
            <a:br>
              <a:rPr lang="es-ES_tradnl" sz="3200" i="1" smtClean="0">
                <a:solidFill>
                  <a:srgbClr val="660033"/>
                </a:solidFill>
                <a:effectLst>
                  <a:outerShdw blurRad="38100" dist="38100" dir="2700000" algn="tl">
                    <a:srgbClr val="000000"/>
                  </a:outerShdw>
                </a:effectLst>
                <a:latin typeface="Arial" charset="0"/>
              </a:rPr>
            </a:br>
            <a:r>
              <a:rPr lang="es-ES_tradnl" sz="2400" i="1" smtClean="0">
                <a:solidFill>
                  <a:srgbClr val="660033"/>
                </a:solidFill>
                <a:effectLst>
                  <a:outerShdw blurRad="38100" dist="38100" dir="2700000" algn="tl">
                    <a:srgbClr val="000000"/>
                  </a:outerShdw>
                </a:effectLst>
                <a:latin typeface="Arial" charset="0"/>
              </a:rPr>
              <a:t>Almacenamiento Temporal y Envío</a:t>
            </a:r>
            <a:r>
              <a:rPr lang="es-ES_tradnl" sz="3600" i="1" smtClean="0">
                <a:solidFill>
                  <a:srgbClr val="660033"/>
                </a:solidFill>
                <a:effectLst>
                  <a:outerShdw blurRad="38100" dist="38100" dir="2700000" algn="tl">
                    <a:srgbClr val="000000"/>
                  </a:outerShdw>
                </a:effectLst>
                <a:latin typeface="Arial" charset="0"/>
              </a:rPr>
              <a:t> </a:t>
            </a:r>
          </a:p>
        </p:txBody>
      </p:sp>
      <p:pic>
        <p:nvPicPr>
          <p:cNvPr id="32773" name="Picture 3" descr="CORREO2"/>
          <p:cNvPicPr>
            <a:picLocks noChangeAspect="1" noChangeArrowheads="1"/>
          </p:cNvPicPr>
          <p:nvPr/>
        </p:nvPicPr>
        <p:blipFill>
          <a:blip r:embed="rId2" cstate="print">
            <a:lum contrast="40000"/>
          </a:blip>
          <a:srcRect/>
          <a:stretch>
            <a:fillRect/>
          </a:stretch>
        </p:blipFill>
        <p:spPr bwMode="auto">
          <a:xfrm>
            <a:off x="304800" y="1981200"/>
            <a:ext cx="8382000" cy="4572000"/>
          </a:xfrm>
          <a:prstGeom prst="rect">
            <a:avLst/>
          </a:prstGeom>
          <a:noFill/>
          <a:ln w="76200">
            <a:solidFill>
              <a:schemeClr val="accent2"/>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07799C6-665F-43FC-9740-F675DF638705}"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09BD94F7-8F6D-4A79-A452-0E2BE7CE531A}" type="slidenum">
              <a:rPr lang="en-US"/>
              <a:pPr>
                <a:defRPr/>
              </a:pPr>
              <a:t>34</a:t>
            </a:fld>
            <a:endParaRPr lang="en-US"/>
          </a:p>
        </p:txBody>
      </p:sp>
      <p:sp>
        <p:nvSpPr>
          <p:cNvPr id="425986" name="Rectangle 2" descr="Papel seda azul"/>
          <p:cNvSpPr>
            <a:spLocks noGrp="1" noChangeArrowheads="1"/>
          </p:cNvSpPr>
          <p:nvPr>
            <p:ph type="title"/>
          </p:nvPr>
        </p:nvSpPr>
        <p:spPr>
          <a:xfrm>
            <a:off x="0" y="0"/>
            <a:ext cx="9144000" cy="14478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Puerta de Enlace de Correo  Electrónico</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000099"/>
                </a:solidFill>
                <a:effectLst>
                  <a:outerShdw blurRad="38100" dist="38100" dir="2700000" algn="tl">
                    <a:srgbClr val="000000"/>
                  </a:outerShdw>
                </a:effectLst>
                <a:latin typeface="Arial" charset="0"/>
              </a:rPr>
              <a:t>DMZ  Intranet - Extranet</a:t>
            </a:r>
            <a:r>
              <a:rPr lang="es-ES_tradnl" sz="3200" b="1" i="1" smtClean="0">
                <a:solidFill>
                  <a:srgbClr val="800000"/>
                </a:solidFill>
                <a:effectLst>
                  <a:outerShdw blurRad="38100" dist="38100" dir="2700000" algn="tl">
                    <a:srgbClr val="000000"/>
                  </a:outerShdw>
                </a:effectLst>
                <a:latin typeface="Arial" charset="0"/>
              </a:rPr>
              <a:t> </a:t>
            </a:r>
          </a:p>
        </p:txBody>
      </p:sp>
      <p:pic>
        <p:nvPicPr>
          <p:cNvPr id="33797" name="Picture 4" descr="SMTP-Gateways"/>
          <p:cNvPicPr>
            <a:picLocks noChangeAspect="1" noChangeArrowheads="1"/>
          </p:cNvPicPr>
          <p:nvPr/>
        </p:nvPicPr>
        <p:blipFill>
          <a:blip r:embed="rId3" cstate="print"/>
          <a:srcRect/>
          <a:stretch>
            <a:fillRect/>
          </a:stretch>
        </p:blipFill>
        <p:spPr bwMode="auto">
          <a:xfrm>
            <a:off x="228600" y="1676400"/>
            <a:ext cx="8686800" cy="4191000"/>
          </a:xfrm>
          <a:prstGeom prst="rect">
            <a:avLst/>
          </a:prstGeom>
          <a:noFill/>
          <a:ln w="76200">
            <a:solidFill>
              <a:schemeClr val="accent2"/>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ECF9A0-1FFC-4663-87CB-BA969F491C54}"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21C16D96-47CB-46EB-9310-8C530A6340E3}" type="slidenum">
              <a:rPr lang="en-US"/>
              <a:pPr>
                <a:defRPr/>
              </a:pPr>
              <a:t>35</a:t>
            </a:fld>
            <a:endParaRPr lang="en-US"/>
          </a:p>
        </p:txBody>
      </p:sp>
      <p:sp>
        <p:nvSpPr>
          <p:cNvPr id="429060" name="Rectangle 2052" descr="Papel seda azul"/>
          <p:cNvSpPr>
            <a:spLocks noGrp="1" noChangeArrowheads="1"/>
          </p:cNvSpPr>
          <p:nvPr>
            <p:ph type="title"/>
          </p:nvPr>
        </p:nvSpPr>
        <p:spPr>
          <a:xfrm>
            <a:off x="457200" y="533400"/>
            <a:ext cx="82296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2800" b="1" i="1" smtClean="0">
                <a:solidFill>
                  <a:srgbClr val="800000"/>
                </a:solidFill>
                <a:effectLst>
                  <a:outerShdw blurRad="38100" dist="38100" dir="2700000" algn="tl">
                    <a:srgbClr val="000000"/>
                  </a:outerShdw>
                </a:effectLst>
                <a:latin typeface="Arial" charset="0"/>
              </a:rPr>
              <a:t>Servidor </a:t>
            </a:r>
            <a:r>
              <a:rPr lang="es-ES" sz="2800" b="1" i="1" smtClean="0">
                <a:solidFill>
                  <a:srgbClr val="800000"/>
                </a:solidFill>
                <a:effectLst>
                  <a:outerShdw blurRad="38100" dist="38100" dir="2700000" algn="tl">
                    <a:srgbClr val="000000"/>
                  </a:outerShdw>
                </a:effectLst>
                <a:latin typeface="Arial" charset="0"/>
              </a:rPr>
              <a:t>(Relevador) </a:t>
            </a:r>
            <a:r>
              <a:rPr lang="es-ES_tradnl" sz="2800" b="1" i="1" smtClean="0">
                <a:solidFill>
                  <a:srgbClr val="800000"/>
                </a:solidFill>
                <a:effectLst>
                  <a:outerShdw blurRad="38100" dist="38100" dir="2700000" algn="tl">
                    <a:srgbClr val="000000"/>
                  </a:outerShdw>
                </a:effectLst>
                <a:latin typeface="Arial" charset="0"/>
              </a:rPr>
              <a:t>de Correo  Electrónico</a:t>
            </a:r>
            <a:r>
              <a:rPr lang="es-ES_tradnl" sz="3200" b="1" i="1" smtClean="0">
                <a:solidFill>
                  <a:srgbClr val="800000"/>
                </a:solidFill>
                <a:effectLst>
                  <a:outerShdw blurRad="38100" dist="38100" dir="2700000" algn="tl">
                    <a:srgbClr val="000000"/>
                  </a:outerShdw>
                </a:effectLst>
                <a:latin typeface="Arial" charset="0"/>
              </a:rPr>
              <a:t> </a:t>
            </a:r>
          </a:p>
        </p:txBody>
      </p:sp>
      <p:sp>
        <p:nvSpPr>
          <p:cNvPr id="429061" name="Rectangle 2053" descr="Papel bouquet"/>
          <p:cNvSpPr>
            <a:spLocks noGrp="1" noChangeArrowheads="1"/>
          </p:cNvSpPr>
          <p:nvPr>
            <p:ph type="body" idx="1"/>
          </p:nvPr>
        </p:nvSpPr>
        <p:spPr>
          <a:xfrm>
            <a:off x="685800" y="1981200"/>
            <a:ext cx="7772400" cy="3581400"/>
          </a:xfrm>
          <a:blipFill dpi="0" rotWithShape="0">
            <a:blip r:embed="rId4" cstate="print"/>
            <a:srcRect/>
            <a:tile tx="0" ty="0" sx="100000" sy="100000" flip="none" algn="tl"/>
          </a:blipFill>
          <a:ln w="76200" cap="flat">
            <a:solidFill>
              <a:srgbClr val="000080"/>
            </a:solidFill>
          </a:ln>
        </p:spPr>
        <p:txBody>
          <a:bodyPr/>
          <a:lstStyle/>
          <a:p>
            <a:pPr>
              <a:defRPr/>
            </a:pPr>
            <a:r>
              <a:rPr lang="es-MX" sz="2800" i="1" smtClean="0">
                <a:solidFill>
                  <a:srgbClr val="000099"/>
                </a:solidFill>
                <a:effectLst>
                  <a:outerShdw blurRad="38100" dist="38100" dir="2700000" algn="tl">
                    <a:srgbClr val="000000"/>
                  </a:outerShdw>
                </a:effectLst>
                <a:latin typeface="Arial" charset="0"/>
              </a:rPr>
              <a:t>Configuracion del Buzon de Correos</a:t>
            </a:r>
          </a:p>
          <a:p>
            <a:pPr lvl="1">
              <a:buFontTx/>
              <a:buChar char="•"/>
              <a:defRPr/>
            </a:pPr>
            <a:r>
              <a:rPr lang="es-MX" i="1" smtClean="0">
                <a:solidFill>
                  <a:srgbClr val="000099"/>
                </a:solidFill>
                <a:effectLst>
                  <a:outerShdw blurRad="38100" dist="38100" dir="2700000" algn="tl">
                    <a:srgbClr val="000000"/>
                  </a:outerShdw>
                </a:effectLst>
                <a:latin typeface="Arial" charset="0"/>
              </a:rPr>
              <a:t>Nombre de la Cuenta  </a:t>
            </a:r>
            <a:r>
              <a:rPr lang="es-MX" b="1" i="1" smtClean="0">
                <a:solidFill>
                  <a:srgbClr val="660066"/>
                </a:solidFill>
                <a:effectLst>
                  <a:outerShdw blurRad="38100" dist="38100" dir="2700000" algn="tl">
                    <a:srgbClr val="000000"/>
                  </a:outerShdw>
                </a:effectLst>
                <a:latin typeface="Arial" charset="0"/>
                <a:hlinkClick r:id="rId5"/>
              </a:rPr>
              <a:t>pepe@gmail.com</a:t>
            </a:r>
            <a:endParaRPr lang="es-ES_tradnl" b="1" i="1" smtClean="0">
              <a:solidFill>
                <a:srgbClr val="660066"/>
              </a:solidFill>
              <a:effectLst>
                <a:outerShdw blurRad="38100" dist="38100" dir="2700000" algn="tl">
                  <a:srgbClr val="000000"/>
                </a:outerShdw>
              </a:effectLst>
              <a:latin typeface="Arial" charset="0"/>
            </a:endParaRPr>
          </a:p>
          <a:p>
            <a:pPr lvl="1">
              <a:buFontTx/>
              <a:buChar char="•"/>
              <a:defRPr/>
            </a:pPr>
            <a:r>
              <a:rPr lang="es-ES_tradnl" i="1" smtClean="0">
                <a:solidFill>
                  <a:srgbClr val="000099"/>
                </a:solidFill>
                <a:effectLst>
                  <a:outerShdw blurRad="38100" dist="38100" dir="2700000" algn="tl">
                    <a:srgbClr val="000000"/>
                  </a:outerShdw>
                </a:effectLst>
                <a:latin typeface="Arial" charset="0"/>
              </a:rPr>
              <a:t>Alias</a:t>
            </a:r>
          </a:p>
          <a:p>
            <a:pPr lvl="1">
              <a:buFontTx/>
              <a:buChar char="•"/>
              <a:defRPr/>
            </a:pPr>
            <a:r>
              <a:rPr lang="es-ES_tradnl" i="1" smtClean="0">
                <a:solidFill>
                  <a:srgbClr val="000099"/>
                </a:solidFill>
                <a:effectLst>
                  <a:outerShdw blurRad="38100" dist="38100" dir="2700000" algn="tl">
                    <a:srgbClr val="000000"/>
                  </a:outerShdw>
                </a:effectLst>
                <a:latin typeface="Arial" charset="0"/>
              </a:rPr>
              <a:t>Fecha de Expiración</a:t>
            </a:r>
          </a:p>
          <a:p>
            <a:pPr lvl="1">
              <a:buFontTx/>
              <a:buChar char="•"/>
              <a:defRPr/>
            </a:pPr>
            <a:r>
              <a:rPr lang="es-ES_tradnl" i="1" smtClean="0">
                <a:solidFill>
                  <a:srgbClr val="000099"/>
                </a:solidFill>
                <a:effectLst>
                  <a:outerShdw blurRad="38100" dist="38100" dir="2700000" algn="tl">
                    <a:srgbClr val="000000"/>
                  </a:outerShdw>
                </a:effectLst>
                <a:latin typeface="Arial" charset="0"/>
              </a:rPr>
              <a:t>Nombre del archivo buzón de correos</a:t>
            </a:r>
          </a:p>
          <a:p>
            <a:pPr lvl="1">
              <a:buFontTx/>
              <a:buChar char="•"/>
              <a:defRPr/>
            </a:pPr>
            <a:r>
              <a:rPr lang="es-ES_tradnl" i="1" smtClean="0">
                <a:solidFill>
                  <a:srgbClr val="000099"/>
                </a:solidFill>
                <a:effectLst>
                  <a:outerShdw blurRad="38100" dist="38100" dir="2700000" algn="tl">
                    <a:srgbClr val="000000"/>
                  </a:outerShdw>
                </a:effectLst>
                <a:latin typeface="Arial" charset="0"/>
              </a:rPr>
              <a:t>Dirección de Forwardeo</a:t>
            </a:r>
          </a:p>
          <a:p>
            <a:pPr lvl="1">
              <a:buFontTx/>
              <a:buChar char="•"/>
              <a:defRPr/>
            </a:pPr>
            <a:endParaRPr lang="es-AR" i="1" smtClean="0">
              <a:solidFill>
                <a:srgbClr val="000099"/>
              </a:solidFill>
              <a:effectLst>
                <a:outerShdw blurRad="38100" dist="38100" dir="2700000" algn="tl">
                  <a:srgbClr val="000000"/>
                </a:outerShdw>
              </a:effectLst>
              <a:latin typeface="Arial" charset="0"/>
            </a:endParaRPr>
          </a:p>
        </p:txBody>
      </p:sp>
    </p:spTree>
  </p:cSld>
  <p:clrMapOvr>
    <a:overrideClrMapping bg1="dk2" tx1="lt1" bg2="dk1"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5F6910-2073-430D-A573-C172498BB66A}"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131EC976-D757-4849-A855-827187C95A90}" type="slidenum">
              <a:rPr lang="en-US"/>
              <a:pPr>
                <a:defRPr/>
              </a:pPr>
              <a:t>36</a:t>
            </a:fld>
            <a:endParaRPr lang="en-US"/>
          </a:p>
        </p:txBody>
      </p:sp>
      <p:sp>
        <p:nvSpPr>
          <p:cNvPr id="430082" name="Rectangle 2" descr="Papel seda azul"/>
          <p:cNvSpPr>
            <a:spLocks noGrp="1" noChangeArrowheads="1"/>
          </p:cNvSpPr>
          <p:nvPr>
            <p:ph type="title"/>
          </p:nvPr>
        </p:nvSpPr>
        <p:spPr>
          <a:xfrm>
            <a:off x="457200" y="533400"/>
            <a:ext cx="82296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 Buzón </a:t>
            </a:r>
            <a:r>
              <a:rPr lang="es-ES_tradnl" sz="2800" b="1" i="1" smtClean="0">
                <a:solidFill>
                  <a:srgbClr val="800000"/>
                </a:solidFill>
                <a:effectLst>
                  <a:outerShdw blurRad="38100" dist="38100" dir="2700000" algn="tl">
                    <a:srgbClr val="000000"/>
                  </a:outerShdw>
                </a:effectLst>
                <a:latin typeface="Arial" charset="0"/>
              </a:rPr>
              <a:t>de Correo  Electrónico</a:t>
            </a:r>
            <a:r>
              <a:rPr lang="es-ES_tradnl" sz="3200" b="1" i="1" smtClean="0">
                <a:solidFill>
                  <a:srgbClr val="800000"/>
                </a:solidFill>
                <a:effectLst>
                  <a:outerShdw blurRad="38100" dist="38100" dir="2700000" algn="tl">
                    <a:srgbClr val="000000"/>
                  </a:outerShdw>
                </a:effectLst>
                <a:latin typeface="Arial" charset="0"/>
              </a:rPr>
              <a:t> </a:t>
            </a:r>
          </a:p>
        </p:txBody>
      </p:sp>
      <p:pic>
        <p:nvPicPr>
          <p:cNvPr id="35845" name="Picture 5" descr="buzon de Correos"/>
          <p:cNvPicPr>
            <a:picLocks noChangeAspect="1" noChangeArrowheads="1"/>
          </p:cNvPicPr>
          <p:nvPr/>
        </p:nvPicPr>
        <p:blipFill>
          <a:blip r:embed="rId4" cstate="print"/>
          <a:srcRect/>
          <a:stretch>
            <a:fillRect/>
          </a:stretch>
        </p:blipFill>
        <p:spPr bwMode="auto">
          <a:xfrm>
            <a:off x="304800" y="1981200"/>
            <a:ext cx="8458200" cy="4191000"/>
          </a:xfrm>
          <a:prstGeom prst="rect">
            <a:avLst/>
          </a:prstGeom>
          <a:noFill/>
          <a:ln w="76200">
            <a:solidFill>
              <a:schemeClr val="bg1"/>
            </a:solidFill>
            <a:miter lim="800000"/>
            <a:headEnd/>
            <a:tailEnd/>
          </a:ln>
        </p:spPr>
      </p:pic>
    </p:spTree>
  </p:cSld>
  <p:clrMapOvr>
    <a:overrideClrMapping bg1="dk2" tx1="lt1" bg2="dk1"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5EC3265-93A3-4BEE-BAFB-A3527CF3CB78}"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755B8E07-268F-4B09-B4D0-9E8CBA978BCB}" type="slidenum">
              <a:rPr lang="en-US"/>
              <a:pPr>
                <a:defRPr/>
              </a:pPr>
              <a:t>37</a:t>
            </a:fld>
            <a:endParaRPr lang="en-US"/>
          </a:p>
        </p:txBody>
      </p:sp>
      <p:sp>
        <p:nvSpPr>
          <p:cNvPr id="436226" name="Rectangle 2" descr="Papel seda azul"/>
          <p:cNvSpPr>
            <a:spLocks noGrp="1" noChangeArrowheads="1"/>
          </p:cNvSpPr>
          <p:nvPr>
            <p:ph type="title"/>
          </p:nvPr>
        </p:nvSpPr>
        <p:spPr>
          <a:xfrm>
            <a:off x="457200" y="533400"/>
            <a:ext cx="82296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1"/>
          </p:nvPr>
        </p:nvSpPr>
        <p:spPr>
          <a:xfrm>
            <a:off x="685800" y="1981200"/>
            <a:ext cx="8077200" cy="4267200"/>
          </a:xfrm>
          <a:blipFill dpi="0" rotWithShape="0">
            <a:blip r:embed="rId4" cstate="print"/>
            <a:srcRect/>
            <a:tile tx="0" ty="0" sx="100000" sy="100000" flip="none" algn="tl"/>
          </a:blipFill>
          <a:ln w="76200" cap="flat">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000000"/>
                  </a:outerShdw>
                </a:effectLst>
                <a:latin typeface="Arial" charset="0"/>
              </a:rPr>
              <a:t>Correo electrónico en sitio WEB</a:t>
            </a:r>
          </a:p>
          <a:p>
            <a:pPr>
              <a:lnSpc>
                <a:spcPct val="90000"/>
              </a:lnSpc>
              <a:defRPr/>
            </a:pPr>
            <a:r>
              <a:rPr lang="es-MX" sz="2800" i="1" smtClean="0">
                <a:solidFill>
                  <a:srgbClr val="000099"/>
                </a:solidFill>
                <a:effectLst>
                  <a:outerShdw blurRad="38100" dist="38100" dir="2700000" algn="tl">
                    <a:srgbClr val="000000"/>
                  </a:outerShdw>
                </a:effectLst>
                <a:latin typeface="Arial" charset="0"/>
              </a:rPr>
              <a:t>Acceso a cuenta a través de Navegador WEB</a:t>
            </a:r>
          </a:p>
          <a:p>
            <a:pPr>
              <a:lnSpc>
                <a:spcPct val="90000"/>
              </a:lnSpc>
              <a:defRPr/>
            </a:pPr>
            <a:r>
              <a:rPr lang="es-MX" sz="2800" i="1" smtClean="0">
                <a:solidFill>
                  <a:srgbClr val="000099"/>
                </a:solidFill>
                <a:effectLst>
                  <a:outerShdw blurRad="38100" dist="38100" dir="2700000" algn="tl">
                    <a:srgbClr val="000000"/>
                  </a:outerShdw>
                </a:effectLst>
                <a:latin typeface="Arial" charset="0"/>
              </a:rPr>
              <a:t>Administración de Correo electrónico a través de Internet.</a:t>
            </a:r>
          </a:p>
          <a:p>
            <a:pPr>
              <a:lnSpc>
                <a:spcPct val="90000"/>
              </a:lnSpc>
              <a:defRPr/>
            </a:pPr>
            <a:r>
              <a:rPr lang="es-MX" sz="2800" i="1" smtClean="0">
                <a:solidFill>
                  <a:srgbClr val="000099"/>
                </a:solidFill>
                <a:effectLst>
                  <a:outerShdw blurRad="38100" dist="38100" dir="2700000" algn="tl">
                    <a:srgbClr val="000000"/>
                  </a:outerShdw>
                </a:effectLst>
                <a:latin typeface="Arial" charset="0"/>
              </a:rPr>
              <a:t>Espacio de Almacenamiento Limitado.</a:t>
            </a:r>
          </a:p>
          <a:p>
            <a:pPr>
              <a:lnSpc>
                <a:spcPct val="90000"/>
              </a:lnSpc>
              <a:defRPr/>
            </a:pPr>
            <a:r>
              <a:rPr lang="es-MX" sz="2800" i="1" smtClean="0">
                <a:solidFill>
                  <a:srgbClr val="000099"/>
                </a:solidFill>
                <a:effectLst>
                  <a:outerShdw blurRad="38100" dist="38100" dir="2700000" algn="tl">
                    <a:srgbClr val="000000"/>
                  </a:outerShdw>
                </a:effectLst>
                <a:latin typeface="Arial" charset="0"/>
              </a:rPr>
              <a:t>Puede replicar con Servidor SMTP.</a:t>
            </a:r>
          </a:p>
          <a:p>
            <a:pPr>
              <a:lnSpc>
                <a:spcPct val="90000"/>
              </a:lnSpc>
              <a:defRPr/>
            </a:pPr>
            <a:r>
              <a:rPr lang="es-MX" sz="2800" i="1" smtClean="0">
                <a:solidFill>
                  <a:srgbClr val="000099"/>
                </a:solidFill>
                <a:effectLst>
                  <a:outerShdw blurRad="38100" dist="38100" dir="2700000" algn="tl">
                    <a:srgbClr val="000000"/>
                  </a:outerShdw>
                </a:effectLst>
                <a:latin typeface="Arial" charset="0"/>
              </a:rPr>
              <a:t>Privacidad</a:t>
            </a:r>
          </a:p>
          <a:p>
            <a:pPr lvl="1">
              <a:lnSpc>
                <a:spcPct val="90000"/>
              </a:lnSpc>
              <a:defRPr/>
            </a:pPr>
            <a:r>
              <a:rPr lang="es-MX" sz="2400" i="1" smtClean="0">
                <a:solidFill>
                  <a:srgbClr val="000099"/>
                </a:solidFill>
                <a:effectLst>
                  <a:outerShdw blurRad="38100" dist="38100" dir="2700000" algn="tl">
                    <a:srgbClr val="000000"/>
                  </a:outerShdw>
                </a:effectLst>
                <a:latin typeface="Arial" charset="0"/>
              </a:rPr>
              <a:t>Nombres de Usuario</a:t>
            </a:r>
          </a:p>
          <a:p>
            <a:pPr lvl="1">
              <a:lnSpc>
                <a:spcPct val="90000"/>
              </a:lnSpc>
              <a:defRPr/>
            </a:pPr>
            <a:r>
              <a:rPr lang="es-MX" sz="2400" i="1" smtClean="0">
                <a:solidFill>
                  <a:srgbClr val="000099"/>
                </a:solidFill>
                <a:effectLst>
                  <a:outerShdw blurRad="38100" dist="38100" dir="2700000" algn="tl">
                    <a:srgbClr val="000000"/>
                  </a:outerShdw>
                </a:effectLst>
                <a:latin typeface="Arial" charset="0"/>
              </a:rPr>
              <a:t>Contraseña</a:t>
            </a:r>
          </a:p>
          <a:p>
            <a:pPr lvl="1">
              <a:lnSpc>
                <a:spcPct val="90000"/>
              </a:lnSpc>
              <a:buFontTx/>
              <a:buChar char="•"/>
              <a:defRPr/>
            </a:pPr>
            <a:endParaRPr lang="es-AR" i="1" smtClean="0">
              <a:solidFill>
                <a:srgbClr val="000099"/>
              </a:solidFill>
              <a:effectLst>
                <a:outerShdw blurRad="38100" dist="38100" dir="2700000" algn="tl">
                  <a:srgbClr val="000000"/>
                </a:outerShdw>
              </a:effectLst>
              <a:latin typeface="Arial" charset="0"/>
            </a:endParaRPr>
          </a:p>
        </p:txBody>
      </p:sp>
    </p:spTree>
  </p:cSld>
  <p:clrMapOvr>
    <a:overrideClrMapping bg1="dk2" tx1="lt1" bg2="dk1"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3AED263-59F3-4893-9593-19FADD9503C5}"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604C5A04-CCF3-4179-B60D-D7BDA420F06F}" type="slidenum">
              <a:rPr lang="en-US"/>
              <a:pPr>
                <a:defRPr/>
              </a:pPr>
              <a:t>38</a:t>
            </a:fld>
            <a:endParaRPr lang="en-US"/>
          </a:p>
        </p:txBody>
      </p:sp>
      <p:sp>
        <p:nvSpPr>
          <p:cNvPr id="373762" name="Rectangle 2" descr="Papel seda azul"/>
          <p:cNvSpPr>
            <a:spLocks noGrp="1" noChangeArrowheads="1"/>
          </p:cNvSpPr>
          <p:nvPr>
            <p:ph type="title"/>
          </p:nvPr>
        </p:nvSpPr>
        <p:spPr>
          <a:xfrm>
            <a:off x="762000" y="533400"/>
            <a:ext cx="7772400" cy="14478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 - Wais </a:t>
            </a:r>
            <a:br>
              <a:rPr lang="es-ES_tradnl" sz="3200" b="1" i="1" smtClean="0">
                <a:solidFill>
                  <a:srgbClr val="800000"/>
                </a:solidFill>
                <a:effectLst>
                  <a:outerShdw blurRad="38100" dist="38100" dir="2700000" algn="tl">
                    <a:srgbClr val="000000"/>
                  </a:outerShdw>
                </a:effectLst>
                <a:latin typeface="Arial" charset="0"/>
              </a:rPr>
            </a:br>
            <a:r>
              <a:rPr lang="es-ES_tradnl" sz="2400" b="1" i="1" smtClean="0">
                <a:solidFill>
                  <a:schemeClr val="accent2"/>
                </a:solidFill>
                <a:effectLst>
                  <a:outerShdw blurRad="38100" dist="38100" dir="2700000" algn="tl">
                    <a:srgbClr val="000000"/>
                  </a:outerShdw>
                </a:effectLst>
                <a:latin typeface="Arial" charset="0"/>
              </a:rPr>
              <a:t>Servidores de Información de Largo Alcance</a:t>
            </a:r>
          </a:p>
        </p:txBody>
      </p:sp>
      <p:sp>
        <p:nvSpPr>
          <p:cNvPr id="37893" name="Rectangle 3"/>
          <p:cNvSpPr>
            <a:spLocks noGrp="1" noChangeArrowheads="1"/>
          </p:cNvSpPr>
          <p:nvPr>
            <p:ph type="body" idx="1"/>
          </p:nvPr>
        </p:nvSpPr>
        <p:spPr>
          <a:xfrm>
            <a:off x="762000" y="2133600"/>
            <a:ext cx="7772400" cy="3886200"/>
          </a:xfrm>
          <a:gradFill rotWithShape="0">
            <a:gsLst>
              <a:gs pos="0">
                <a:schemeClr val="hlink"/>
              </a:gs>
              <a:gs pos="100000">
                <a:srgbClr val="66FFFF"/>
              </a:gs>
            </a:gsLst>
            <a:lin ang="18900000" scaled="1"/>
          </a:gradFill>
          <a:ln w="76200">
            <a:solidFill>
              <a:schemeClr val="accent2"/>
            </a:solidFill>
          </a:ln>
        </p:spPr>
        <p:txBody>
          <a:bodyPr/>
          <a:lstStyle/>
          <a:p>
            <a:pPr>
              <a:lnSpc>
                <a:spcPct val="90000"/>
              </a:lnSpc>
            </a:pPr>
            <a:r>
              <a:rPr lang="es-ES_tradnl" sz="2800" i="1" smtClean="0">
                <a:solidFill>
                  <a:schemeClr val="tx2"/>
                </a:solidFill>
                <a:latin typeface="Arial" charset="0"/>
              </a:rPr>
              <a:t>Son Bases de datos de documentos indexados.</a:t>
            </a:r>
          </a:p>
          <a:p>
            <a:pPr>
              <a:lnSpc>
                <a:spcPct val="90000"/>
              </a:lnSpc>
            </a:pPr>
            <a:r>
              <a:rPr lang="es-ES_tradnl" sz="2800" i="1" smtClean="0">
                <a:solidFill>
                  <a:schemeClr val="tx2"/>
                </a:solidFill>
                <a:latin typeface="Arial" charset="0"/>
              </a:rPr>
              <a:t>Pueden accederse a través de Telnet.</a:t>
            </a:r>
          </a:p>
          <a:p>
            <a:pPr>
              <a:lnSpc>
                <a:spcPct val="90000"/>
              </a:lnSpc>
            </a:pPr>
            <a:r>
              <a:rPr lang="es-ES_tradnl" sz="2800" i="1" smtClean="0">
                <a:solidFill>
                  <a:schemeClr val="tx2"/>
                </a:solidFill>
                <a:latin typeface="Arial" charset="0"/>
              </a:rPr>
              <a:t>Pueden accederse a través de WWW.</a:t>
            </a:r>
          </a:p>
          <a:p>
            <a:pPr>
              <a:lnSpc>
                <a:spcPct val="90000"/>
              </a:lnSpc>
            </a:pPr>
            <a:r>
              <a:rPr lang="es-ES_tradnl" sz="2800" i="1" smtClean="0">
                <a:solidFill>
                  <a:schemeClr val="tx2"/>
                </a:solidFill>
                <a:latin typeface="Arial" charset="0"/>
              </a:rPr>
              <a:t>Busca un tópico en todas las bases de datos disponibles en la red. </a:t>
            </a:r>
          </a:p>
          <a:p>
            <a:pPr>
              <a:lnSpc>
                <a:spcPct val="90000"/>
              </a:lnSpc>
            </a:pPr>
            <a:r>
              <a:rPr lang="es-ES_tradnl" sz="2800" i="1" smtClean="0">
                <a:solidFill>
                  <a:schemeClr val="tx2"/>
                </a:solidFill>
                <a:latin typeface="Arial" charset="0"/>
              </a:rPr>
              <a:t>El Servidor mantiene un índice global de todo el mundo lo que permite una búsqueda de alto detalle.</a:t>
            </a:r>
            <a:endParaRPr lang="es-ES_tradnl" sz="28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39</a:t>
            </a:fld>
            <a:endParaRPr lang="en-US"/>
          </a:p>
        </p:txBody>
      </p:sp>
      <p:sp>
        <p:nvSpPr>
          <p:cNvPr id="374786" name="Rectangle 2" descr="Papel seda azul"/>
          <p:cNvSpPr>
            <a:spLocks noGrp="1" noChangeArrowheads="1"/>
          </p:cNvSpPr>
          <p:nvPr>
            <p:ph type="title"/>
          </p:nvPr>
        </p:nvSpPr>
        <p:spPr>
          <a:xfrm>
            <a:off x="609600" y="381000"/>
            <a:ext cx="8153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 - Gopher</a:t>
            </a:r>
            <a:br>
              <a:rPr lang="es-ES_tradnl" sz="3200" b="1" i="1" smtClean="0">
                <a:solidFill>
                  <a:srgbClr val="800000"/>
                </a:solidFill>
                <a:effectLst>
                  <a:outerShdw blurRad="38100" dist="38100" dir="2700000" algn="tl">
                    <a:srgbClr val="000000"/>
                  </a:outerShdw>
                </a:effectLst>
                <a:latin typeface="Arial" charset="0"/>
              </a:rPr>
            </a:br>
            <a:r>
              <a:rPr lang="es-ES_tradnl" sz="2400" b="1" i="1" smtClean="0">
                <a:solidFill>
                  <a:schemeClr val="accent2"/>
                </a:solidFill>
                <a:effectLst>
                  <a:outerShdw blurRad="38100" dist="38100" dir="2700000" algn="tl">
                    <a:srgbClr val="000000"/>
                  </a:outerShdw>
                </a:effectLst>
                <a:latin typeface="Arial" charset="0"/>
              </a:rPr>
              <a:t>Servicio de Distribución de Información </a:t>
            </a:r>
          </a:p>
        </p:txBody>
      </p:sp>
      <p:sp>
        <p:nvSpPr>
          <p:cNvPr id="374787" name="Rectangle 3"/>
          <p:cNvSpPr>
            <a:spLocks noGrp="1" noChangeArrowheads="1"/>
          </p:cNvSpPr>
          <p:nvPr>
            <p:ph type="body" idx="1"/>
          </p:nvPr>
        </p:nvSpPr>
        <p:spPr>
          <a:xfrm>
            <a:off x="609600" y="1676400"/>
            <a:ext cx="8077200" cy="4419600"/>
          </a:xfrm>
          <a:gradFill rotWithShape="0">
            <a:gsLst>
              <a:gs pos="0">
                <a:schemeClr val="hlink"/>
              </a:gs>
              <a:gs pos="50000">
                <a:srgbClr val="66FFFF"/>
              </a:gs>
              <a:gs pos="100000">
                <a:schemeClr val="hlink"/>
              </a:gs>
            </a:gsLst>
            <a:lin ang="18900000" scaled="1"/>
          </a:gradFill>
          <a:ln w="76200">
            <a:solidFill>
              <a:schemeClr val="accent2"/>
            </a:solidFill>
          </a:ln>
        </p:spPr>
        <p:txBody>
          <a:bodyPr/>
          <a:lstStyle/>
          <a:p>
            <a:pPr>
              <a:lnSpc>
                <a:spcPct val="90000"/>
              </a:lnSpc>
              <a:defRPr/>
            </a:pPr>
            <a:r>
              <a:rPr lang="es-ES_tradnl" i="1" smtClean="0">
                <a:solidFill>
                  <a:schemeClr val="tx2"/>
                </a:solidFill>
                <a:latin typeface="Arial" charset="0"/>
              </a:rPr>
              <a:t>Gopher permite visualizar Directorios y bajar información.</a:t>
            </a:r>
          </a:p>
          <a:p>
            <a:pPr>
              <a:lnSpc>
                <a:spcPct val="90000"/>
              </a:lnSpc>
              <a:defRPr/>
            </a:pPr>
            <a:r>
              <a:rPr lang="es-ES_tradnl" i="1" smtClean="0">
                <a:solidFill>
                  <a:schemeClr val="tx2"/>
                </a:solidFill>
                <a:latin typeface="Arial" charset="0"/>
              </a:rPr>
              <a:t>Posee una interfaz basada en menú y trabaja con los siguientes componentes.</a:t>
            </a:r>
          </a:p>
          <a:p>
            <a:pPr lvl="1">
              <a:lnSpc>
                <a:spcPct val="90000"/>
              </a:lnSpc>
              <a:defRPr/>
            </a:pPr>
            <a:r>
              <a:rPr lang="es-ES_tradnl" sz="2200" b="1" i="1" smtClean="0">
                <a:solidFill>
                  <a:schemeClr val="tx2"/>
                </a:solidFill>
                <a:latin typeface="Arial" charset="0"/>
              </a:rPr>
              <a:t>Items </a:t>
            </a:r>
            <a:r>
              <a:rPr lang="es-ES_tradnl" sz="2200" b="1" i="1" smtClean="0">
                <a:solidFill>
                  <a:schemeClr val="tx2"/>
                </a:solidFill>
                <a:latin typeface="Arial" charset="0"/>
                <a:sym typeface="Wingdings 3" pitchFamily="18" charset="2"/>
              </a:rPr>
              <a:t></a:t>
            </a:r>
            <a:r>
              <a:rPr lang="es-ES_tradnl" sz="2200" b="1" i="1" smtClean="0">
                <a:solidFill>
                  <a:schemeClr val="tx2"/>
                </a:solidFill>
                <a:latin typeface="Arial" charset="0"/>
              </a:rPr>
              <a:t> Directorios, Archivos de Texto, Una Imagen o Búsqueda.</a:t>
            </a:r>
          </a:p>
          <a:p>
            <a:pPr lvl="1">
              <a:lnSpc>
                <a:spcPct val="90000"/>
              </a:lnSpc>
              <a:defRPr/>
            </a:pPr>
            <a:r>
              <a:rPr lang="es-ES_tradnl" sz="2200" b="1" i="1" smtClean="0">
                <a:solidFill>
                  <a:schemeClr val="tx2"/>
                </a:solidFill>
                <a:latin typeface="Arial" charset="0"/>
              </a:rPr>
              <a:t>Documento  </a:t>
            </a:r>
            <a:r>
              <a:rPr lang="es-ES_tradnl" sz="2200" b="1" i="1" smtClean="0">
                <a:solidFill>
                  <a:schemeClr val="tx2"/>
                </a:solidFill>
                <a:latin typeface="Arial" charset="0"/>
                <a:sym typeface="Wingdings 3" pitchFamily="18" charset="2"/>
              </a:rPr>
              <a:t></a:t>
            </a:r>
            <a:r>
              <a:rPr lang="es-ES_tradnl" sz="2200" b="1" i="1" smtClean="0">
                <a:solidFill>
                  <a:schemeClr val="tx2"/>
                </a:solidFill>
                <a:latin typeface="Arial" charset="0"/>
              </a:rPr>
              <a:t> Información incluida en un Item.</a:t>
            </a:r>
          </a:p>
          <a:p>
            <a:pPr lvl="1">
              <a:lnSpc>
                <a:spcPct val="90000"/>
              </a:lnSpc>
              <a:defRPr/>
            </a:pPr>
            <a:r>
              <a:rPr lang="es-ES_tradnl" sz="2200" b="1" i="1" smtClean="0">
                <a:solidFill>
                  <a:schemeClr val="tx2"/>
                </a:solidFill>
                <a:latin typeface="Arial" charset="0"/>
              </a:rPr>
              <a:t>Bookmark  </a:t>
            </a:r>
            <a:r>
              <a:rPr lang="es-ES_tradnl" sz="2200" b="1" i="1" smtClean="0">
                <a:solidFill>
                  <a:schemeClr val="tx2"/>
                </a:solidFill>
                <a:latin typeface="Arial" charset="0"/>
                <a:sym typeface="Wingdings 3" pitchFamily="18" charset="2"/>
              </a:rPr>
              <a:t> </a:t>
            </a:r>
            <a:r>
              <a:rPr lang="es-ES_tradnl" sz="2200" b="1" i="1" smtClean="0">
                <a:solidFill>
                  <a:schemeClr val="tx2"/>
                </a:solidFill>
                <a:latin typeface="Arial" charset="0"/>
              </a:rPr>
              <a:t>Señalador o entrada de menú asociada.</a:t>
            </a:r>
          </a:p>
          <a:p>
            <a:pPr lvl="1">
              <a:lnSpc>
                <a:spcPct val="90000"/>
              </a:lnSpc>
              <a:defRPr/>
            </a:pPr>
            <a:r>
              <a:rPr lang="es-ES_tradnl" sz="2200" b="1" i="1" smtClean="0">
                <a:solidFill>
                  <a:schemeClr val="tx2"/>
                </a:solidFill>
                <a:latin typeface="Arial" charset="0"/>
              </a:rPr>
              <a:t>Server  </a:t>
            </a:r>
            <a:r>
              <a:rPr lang="es-ES_tradnl" sz="2200" b="1" i="1" smtClean="0">
                <a:solidFill>
                  <a:schemeClr val="tx2"/>
                </a:solidFill>
                <a:latin typeface="Arial" charset="0"/>
                <a:sym typeface="Wingdings 3" pitchFamily="18" charset="2"/>
              </a:rPr>
              <a:t></a:t>
            </a:r>
            <a:r>
              <a:rPr lang="es-ES_tradnl" sz="2200" b="1" i="1" smtClean="0">
                <a:solidFill>
                  <a:schemeClr val="tx2"/>
                </a:solidFill>
                <a:latin typeface="Arial" charset="0"/>
              </a:rPr>
              <a:t> Servidor de Documentos</a:t>
            </a:r>
            <a:r>
              <a:rPr lang="es-ES_tradnl" sz="2200" i="1" smtClean="0">
                <a:solidFill>
                  <a:schemeClr val="tx2"/>
                </a:solidFill>
                <a:latin typeface="Arial" charset="0"/>
              </a:rPr>
              <a:t>.</a:t>
            </a:r>
            <a:r>
              <a:rPr lang="es-ES_tradnl" sz="2400" i="1" smtClean="0">
                <a:solidFill>
                  <a:schemeClr val="tx2"/>
                </a:solidFill>
                <a:latin typeface="Arial"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4</a:t>
            </a:fld>
            <a:endParaRPr lang="en-US"/>
          </a:p>
        </p:txBody>
      </p:sp>
      <p:sp>
        <p:nvSpPr>
          <p:cNvPr id="356354" name="Rectangle 2" descr="Papel seda azul"/>
          <p:cNvSpPr>
            <a:spLocks noGrp="1" noChangeArrowheads="1"/>
          </p:cNvSpPr>
          <p:nvPr>
            <p:ph type="title"/>
          </p:nvPr>
        </p:nvSpPr>
        <p:spPr>
          <a:xfrm>
            <a:off x="685800" y="457200"/>
            <a:ext cx="7772400" cy="1219200"/>
          </a:xfrm>
          <a:blipFill dpi="0" rotWithShape="0">
            <a:blip r:embed="rId2" cstate="print"/>
            <a:srcRect/>
            <a:tile tx="0" ty="0" sx="100000" sy="100000" flip="none" algn="tl"/>
          </a:blipFill>
          <a:ln w="76200" cap="flat">
            <a:solidFill>
              <a:srgbClr val="0000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Servicios de Internet  </a:t>
            </a:r>
            <a:br>
              <a:rPr lang="es-ES_tradnl" sz="3600" b="1" i="1" smtClean="0">
                <a:solidFill>
                  <a:srgbClr val="800000"/>
                </a:solidFill>
                <a:effectLst>
                  <a:outerShdw blurRad="38100" dist="38100" dir="2700000" algn="tl">
                    <a:srgbClr val="000000"/>
                  </a:outerShdw>
                </a:effectLst>
                <a:latin typeface="Arial" charset="0"/>
              </a:rPr>
            </a:br>
            <a:r>
              <a:rPr lang="es-ES_tradnl" sz="3600" b="1" i="1" smtClean="0">
                <a:solidFill>
                  <a:srgbClr val="800000"/>
                </a:solidFill>
                <a:effectLst>
                  <a:outerShdw blurRad="38100" dist="38100" dir="2700000" algn="tl">
                    <a:srgbClr val="000000"/>
                  </a:outerShdw>
                </a:effectLst>
                <a:latin typeface="Arial" charset="0"/>
              </a:rPr>
              <a:t>Arquitectura Cliente-Servidor</a:t>
            </a:r>
          </a:p>
        </p:txBody>
      </p:sp>
      <p:sp>
        <p:nvSpPr>
          <p:cNvPr id="356355" name="Rectangle 3" descr="Papel bouquet"/>
          <p:cNvSpPr>
            <a:spLocks noGrp="1" noChangeArrowheads="1"/>
          </p:cNvSpPr>
          <p:nvPr>
            <p:ph type="body" idx="1"/>
          </p:nvPr>
        </p:nvSpPr>
        <p:spPr>
          <a:xfrm>
            <a:off x="685800" y="1905000"/>
            <a:ext cx="7772400" cy="43434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ES_tradnl" i="1" smtClean="0">
                <a:solidFill>
                  <a:srgbClr val="000099"/>
                </a:solidFill>
                <a:effectLst>
                  <a:outerShdw blurRad="38100" dist="38100" dir="2700000" algn="tl">
                    <a:srgbClr val="000000"/>
                  </a:outerShdw>
                </a:effectLst>
                <a:latin typeface="Arial" charset="0"/>
              </a:rPr>
              <a:t>Se identifican  con :</a:t>
            </a:r>
          </a:p>
          <a:p>
            <a:pPr lvl="1">
              <a:lnSpc>
                <a:spcPct val="90000"/>
              </a:lnSpc>
              <a:defRPr/>
            </a:pPr>
            <a:r>
              <a:rPr lang="es-ES_tradnl" sz="3200" i="1" smtClean="0">
                <a:solidFill>
                  <a:srgbClr val="000099"/>
                </a:solidFill>
                <a:effectLst>
                  <a:outerShdw blurRad="38100" dist="38100" dir="2700000" algn="tl">
                    <a:srgbClr val="000000"/>
                  </a:outerShdw>
                </a:effectLst>
                <a:latin typeface="Arial" charset="0"/>
              </a:rPr>
              <a:t>Dirección IP. </a:t>
            </a:r>
          </a:p>
          <a:p>
            <a:pPr lvl="1">
              <a:lnSpc>
                <a:spcPct val="90000"/>
              </a:lnSpc>
              <a:defRPr/>
            </a:pPr>
            <a:r>
              <a:rPr lang="es-ES_tradnl" sz="3200" i="1" smtClean="0">
                <a:solidFill>
                  <a:srgbClr val="000099"/>
                </a:solidFill>
                <a:effectLst>
                  <a:outerShdw blurRad="38100" dist="38100" dir="2700000" algn="tl">
                    <a:srgbClr val="000000"/>
                  </a:outerShdw>
                </a:effectLst>
                <a:latin typeface="Arial" charset="0"/>
              </a:rPr>
              <a:t>Nombre de Dominio Único. </a:t>
            </a:r>
          </a:p>
          <a:p>
            <a:pPr lvl="1">
              <a:lnSpc>
                <a:spcPct val="90000"/>
              </a:lnSpc>
              <a:defRPr/>
            </a:pPr>
            <a:r>
              <a:rPr lang="es-ES_tradnl" sz="3200" i="1" smtClean="0">
                <a:solidFill>
                  <a:srgbClr val="000099"/>
                </a:solidFill>
                <a:effectLst>
                  <a:outerShdw blurRad="38100" dist="38100" dir="2700000" algn="tl">
                    <a:srgbClr val="000000"/>
                  </a:outerShdw>
                </a:effectLst>
                <a:latin typeface="Arial" charset="0"/>
              </a:rPr>
              <a:t>Puerto Asociado a cada Servicio Solicitado. </a:t>
            </a:r>
          </a:p>
          <a:p>
            <a:pPr lvl="1">
              <a:lnSpc>
                <a:spcPct val="90000"/>
              </a:lnSpc>
              <a:defRPr/>
            </a:pPr>
            <a:r>
              <a:rPr lang="es-ES_tradnl" sz="3200" i="1" smtClean="0">
                <a:solidFill>
                  <a:srgbClr val="000099"/>
                </a:solidFill>
                <a:effectLst>
                  <a:outerShdw blurRad="38100" dist="38100" dir="2700000" algn="tl">
                    <a:srgbClr val="000000"/>
                  </a:outerShdw>
                </a:effectLst>
                <a:latin typeface="Arial" charset="0"/>
              </a:rPr>
              <a:t>Cada Servicio (Server) </a:t>
            </a:r>
          </a:p>
          <a:p>
            <a:pPr lvl="1">
              <a:lnSpc>
                <a:spcPct val="90000"/>
              </a:lnSpc>
              <a:defRPr/>
            </a:pPr>
            <a:r>
              <a:rPr lang="es-ES_tradnl" sz="3200" i="1" smtClean="0">
                <a:solidFill>
                  <a:srgbClr val="000099"/>
                </a:solidFill>
                <a:effectLst>
                  <a:outerShdw blurRad="38100" dist="38100" dir="2700000" algn="tl">
                    <a:srgbClr val="000000"/>
                  </a:outerShdw>
                </a:effectLst>
                <a:latin typeface="Arial" charset="0"/>
              </a:rPr>
              <a:t>Escucha permanentemente cada Puerto.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56355">
                                            <p:txEl>
                                              <p:pRg st="3" end="3"/>
                                            </p:txEl>
                                          </p:spTgt>
                                        </p:tgtEl>
                                        <p:attrNameLst>
                                          <p:attrName>style.visibility</p:attrName>
                                        </p:attrNameLst>
                                      </p:cBhvr>
                                      <p:to>
                                        <p:strVal val="visible"/>
                                      </p:to>
                                    </p:set>
                                    <p:animEffect transition="in" filter="wheel(1)">
                                      <p:cBhvr>
                                        <p:cTn id="31" dur="2000"/>
                                        <p:tgtEl>
                                          <p:spTgt spid="35635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56355">
                                            <p:txEl>
                                              <p:pRg st="4" end="4"/>
                                            </p:txEl>
                                          </p:spTgt>
                                        </p:tgtEl>
                                        <p:attrNameLst>
                                          <p:attrName>style.visibility</p:attrName>
                                        </p:attrNameLst>
                                      </p:cBhvr>
                                      <p:to>
                                        <p:strVal val="visible"/>
                                      </p:to>
                                    </p:set>
                                    <p:animEffect transition="in" filter="wheel(1)">
                                      <p:cBhvr>
                                        <p:cTn id="36" dur="2000"/>
                                        <p:tgtEl>
                                          <p:spTgt spid="35635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56355">
                                            <p:txEl>
                                              <p:pRg st="5" end="5"/>
                                            </p:txEl>
                                          </p:spTgt>
                                        </p:tgtEl>
                                        <p:attrNameLst>
                                          <p:attrName>style.visibility</p:attrName>
                                        </p:attrNameLst>
                                      </p:cBhvr>
                                      <p:to>
                                        <p:strVal val="visible"/>
                                      </p:to>
                                    </p:set>
                                    <p:animEffect transition="in" filter="wheel(1)">
                                      <p:cBhvr>
                                        <p:cTn id="41"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4D3D1A-473F-4430-A94E-08C769BDDCD0}"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B4D1DCE9-89A3-4F86-8366-3255C647C2D6}" type="slidenum">
              <a:rPr lang="en-US"/>
              <a:pPr>
                <a:defRPr/>
              </a:pPr>
              <a:t>40</a:t>
            </a:fld>
            <a:endParaRPr lang="en-US"/>
          </a:p>
        </p:txBody>
      </p:sp>
      <p:sp>
        <p:nvSpPr>
          <p:cNvPr id="375810" name="Rectangle 2" descr="Papel seda azul"/>
          <p:cNvSpPr>
            <a:spLocks noGrp="1" noChangeArrowheads="1"/>
          </p:cNvSpPr>
          <p:nvPr>
            <p:ph type="title"/>
          </p:nvPr>
        </p:nvSpPr>
        <p:spPr>
          <a:xfrm>
            <a:off x="762000" y="457200"/>
            <a:ext cx="80010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 - Archie</a:t>
            </a:r>
            <a:br>
              <a:rPr lang="es-ES_tradnl" sz="3200" b="1" i="1" smtClean="0">
                <a:solidFill>
                  <a:srgbClr val="800000"/>
                </a:solidFill>
                <a:effectLst>
                  <a:outerShdw blurRad="38100" dist="38100" dir="2700000" algn="tl">
                    <a:srgbClr val="000000"/>
                  </a:outerShdw>
                </a:effectLst>
                <a:latin typeface="Arial" charset="0"/>
              </a:rPr>
            </a:br>
            <a:r>
              <a:rPr lang="es-ES_tradnl" sz="2400" b="1" i="1" smtClean="0">
                <a:solidFill>
                  <a:schemeClr val="accent2"/>
                </a:solidFill>
                <a:effectLst>
                  <a:outerShdw blurRad="38100" dist="38100" dir="2700000" algn="tl">
                    <a:srgbClr val="000000"/>
                  </a:outerShdw>
                </a:effectLst>
                <a:latin typeface="Arial" charset="0"/>
              </a:rPr>
              <a:t> Servicio de Distribución de Información </a:t>
            </a:r>
          </a:p>
        </p:txBody>
      </p:sp>
      <p:sp>
        <p:nvSpPr>
          <p:cNvPr id="375811" name="Rectangle 3"/>
          <p:cNvSpPr>
            <a:spLocks noGrp="1" noChangeArrowheads="1"/>
          </p:cNvSpPr>
          <p:nvPr>
            <p:ph type="body" idx="1"/>
          </p:nvPr>
        </p:nvSpPr>
        <p:spPr>
          <a:xfrm>
            <a:off x="428625" y="1828800"/>
            <a:ext cx="8258175" cy="4314825"/>
          </a:xfrm>
          <a:gradFill rotWithShape="0">
            <a:gsLst>
              <a:gs pos="0">
                <a:schemeClr val="hlink"/>
              </a:gs>
              <a:gs pos="100000">
                <a:srgbClr val="66FFFF"/>
              </a:gs>
            </a:gsLst>
            <a:lin ang="18900000" scaled="1"/>
          </a:gradFill>
          <a:ln w="76200" cap="flat">
            <a:solidFill>
              <a:schemeClr val="accent2"/>
            </a:solidFill>
          </a:ln>
        </p:spPr>
        <p:txBody>
          <a:bodyPr/>
          <a:lstStyle/>
          <a:p>
            <a:pPr>
              <a:lnSpc>
                <a:spcPct val="90000"/>
              </a:lnSpc>
              <a:defRPr/>
            </a:pPr>
            <a:r>
              <a:rPr lang="es-ES_tradnl" i="1" dirty="0" smtClean="0">
                <a:solidFill>
                  <a:srgbClr val="003366"/>
                </a:solidFill>
                <a:effectLst>
                  <a:outerShdw blurRad="38100" dist="38100" dir="2700000" algn="tl">
                    <a:srgbClr val="000000"/>
                  </a:outerShdw>
                </a:effectLst>
                <a:latin typeface="Arial" charset="0"/>
              </a:rPr>
              <a:t>Permite la localización de información y transferirlos utilizando FTP.</a:t>
            </a:r>
          </a:p>
          <a:p>
            <a:pPr>
              <a:lnSpc>
                <a:spcPct val="90000"/>
              </a:lnSpc>
              <a:defRPr/>
            </a:pPr>
            <a:r>
              <a:rPr lang="es-ES_tradnl" i="1" dirty="0" smtClean="0">
                <a:solidFill>
                  <a:srgbClr val="003366"/>
                </a:solidFill>
                <a:effectLst>
                  <a:outerShdw blurRad="38100" dist="38100" dir="2700000" algn="tl">
                    <a:srgbClr val="000000"/>
                  </a:outerShdw>
                </a:effectLst>
                <a:latin typeface="Arial" charset="0"/>
              </a:rPr>
              <a:t>También las búsquedas pueden encararse a través de Telnet o Correo Electrónico.</a:t>
            </a:r>
          </a:p>
          <a:p>
            <a:pPr>
              <a:lnSpc>
                <a:spcPct val="90000"/>
              </a:lnSpc>
              <a:defRPr/>
            </a:pPr>
            <a:r>
              <a:rPr lang="es-ES_tradnl" i="1" dirty="0" smtClean="0">
                <a:solidFill>
                  <a:srgbClr val="003366"/>
                </a:solidFill>
                <a:effectLst>
                  <a:outerShdw blurRad="38100" dist="38100" dir="2700000" algn="tl">
                    <a:srgbClr val="000000"/>
                  </a:outerShdw>
                </a:effectLst>
                <a:latin typeface="Arial" charset="0"/>
              </a:rPr>
              <a:t>Trabaja con Arquitectura Cliente-Servidor, necesita de la interfaz de cliente para el usuario.-    </a:t>
            </a:r>
          </a:p>
          <a:p>
            <a:pPr>
              <a:lnSpc>
                <a:spcPct val="90000"/>
              </a:lnSpc>
              <a:defRPr/>
            </a:pPr>
            <a:endParaRPr lang="es-ES_tradnl" sz="2800" i="1" dirty="0" smtClean="0">
              <a:solidFill>
                <a:srgbClr val="003366"/>
              </a:solidFill>
              <a:effectLst>
                <a:outerShdw blurRad="38100" dist="38100" dir="2700000" algn="tl">
                  <a:srgbClr val="000000"/>
                </a:outerShdw>
              </a:effectLst>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69B49-5410-4E28-AFF8-A93F29F61C5D}"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5CF5E7D6-781A-46E0-A666-F4F52E685EEF}" type="slidenum">
              <a:rPr lang="en-US"/>
              <a:pPr>
                <a:defRPr/>
              </a:pPr>
              <a:t>41</a:t>
            </a:fld>
            <a:endParaRPr lang="en-US"/>
          </a:p>
        </p:txBody>
      </p:sp>
      <p:sp>
        <p:nvSpPr>
          <p:cNvPr id="376834" name="Rectangle 2" descr="Papel seda azul"/>
          <p:cNvSpPr>
            <a:spLocks noGrp="1" noChangeArrowheads="1"/>
          </p:cNvSpPr>
          <p:nvPr>
            <p:ph type="title"/>
          </p:nvPr>
        </p:nvSpPr>
        <p:spPr>
          <a:xfrm>
            <a:off x="685800" y="457200"/>
            <a:ext cx="7772400" cy="9906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Servicios de Internet - Archie</a:t>
            </a:r>
            <a:br>
              <a:rPr lang="es-ES_tradnl" sz="3200" b="1" i="1" smtClean="0">
                <a:solidFill>
                  <a:srgbClr val="800000"/>
                </a:solidFill>
                <a:effectLst>
                  <a:outerShdw blurRad="38100" dist="38100" dir="2700000" algn="tl">
                    <a:srgbClr val="000000"/>
                  </a:outerShdw>
                </a:effectLst>
                <a:latin typeface="Arial" charset="0"/>
              </a:rPr>
            </a:br>
            <a:r>
              <a:rPr lang="es-ES_tradnl" sz="2400" b="1" i="1" smtClean="0">
                <a:solidFill>
                  <a:schemeClr val="accent2"/>
                </a:solidFill>
                <a:effectLst>
                  <a:outerShdw blurRad="38100" dist="38100" dir="2700000" algn="tl">
                    <a:srgbClr val="000000"/>
                  </a:outerShdw>
                </a:effectLst>
                <a:latin typeface="Arial" charset="0"/>
              </a:rPr>
              <a:t> Servicio de Distribución de Información</a:t>
            </a:r>
          </a:p>
        </p:txBody>
      </p:sp>
      <p:sp>
        <p:nvSpPr>
          <p:cNvPr id="376835" name="Rectangle 3"/>
          <p:cNvSpPr>
            <a:spLocks noGrp="1" noChangeArrowheads="1"/>
          </p:cNvSpPr>
          <p:nvPr>
            <p:ph type="body" idx="1"/>
          </p:nvPr>
        </p:nvSpPr>
        <p:spPr>
          <a:xfrm>
            <a:off x="381000" y="1676400"/>
            <a:ext cx="8305800" cy="4419600"/>
          </a:xfrm>
          <a:gradFill rotWithShape="0">
            <a:gsLst>
              <a:gs pos="0">
                <a:schemeClr val="hlink"/>
              </a:gs>
              <a:gs pos="50000">
                <a:srgbClr val="66FFFF"/>
              </a:gs>
              <a:gs pos="100000">
                <a:schemeClr val="hlink"/>
              </a:gs>
            </a:gsLst>
            <a:lin ang="18900000" scaled="1"/>
          </a:gradFill>
          <a:ln w="76200" cap="flat">
            <a:solidFill>
              <a:schemeClr val="accent2"/>
            </a:solidFill>
          </a:ln>
        </p:spPr>
        <p:txBody>
          <a:bodyPr/>
          <a:lstStyle/>
          <a:p>
            <a:pPr>
              <a:lnSpc>
                <a:spcPct val="90000"/>
              </a:lnSpc>
              <a:defRPr/>
            </a:pPr>
            <a:r>
              <a:rPr lang="es-ES_tradnl" i="1" smtClean="0">
                <a:solidFill>
                  <a:schemeClr val="tx2"/>
                </a:solidFill>
                <a:latin typeface="Arial" charset="0"/>
              </a:rPr>
              <a:t>Descendiente del servicio Gopher.</a:t>
            </a:r>
          </a:p>
          <a:p>
            <a:pPr>
              <a:lnSpc>
                <a:spcPct val="90000"/>
              </a:lnSpc>
              <a:defRPr/>
            </a:pPr>
            <a:r>
              <a:rPr lang="es-ES_tradnl" i="1" smtClean="0">
                <a:solidFill>
                  <a:schemeClr val="tx2"/>
                </a:solidFill>
                <a:latin typeface="Arial" charset="0"/>
              </a:rPr>
              <a:t>Protocolo que interpreta ficheros de una maquina remota.</a:t>
            </a:r>
          </a:p>
          <a:p>
            <a:pPr>
              <a:lnSpc>
                <a:spcPct val="90000"/>
              </a:lnSpc>
              <a:defRPr/>
            </a:pPr>
            <a:r>
              <a:rPr lang="es-ES_tradnl" i="1" smtClean="0">
                <a:solidFill>
                  <a:schemeClr val="tx2"/>
                </a:solidFill>
                <a:latin typeface="Arial" charset="0"/>
              </a:rPr>
              <a:t>Puede interpretar Texto, , imágenes, sonidos y Secuencias de video.</a:t>
            </a:r>
          </a:p>
          <a:p>
            <a:pPr>
              <a:lnSpc>
                <a:spcPct val="90000"/>
              </a:lnSpc>
              <a:defRPr/>
            </a:pPr>
            <a:r>
              <a:rPr lang="es-ES_tradnl" i="1" smtClean="0">
                <a:solidFill>
                  <a:schemeClr val="tx2"/>
                </a:solidFill>
                <a:latin typeface="Arial" charset="0"/>
              </a:rPr>
              <a:t>Para ello utiliza el HTML (Hypertext Markup Language) Mucha información en archivos pequeños.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3F85FC7-F546-4ABF-8217-47A4D7D0EA50}"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CAE7CD28-810E-4710-AE74-6ED23AF55E6B}" type="slidenum">
              <a:rPr lang="en-US"/>
              <a:pPr>
                <a:defRPr/>
              </a:pPr>
              <a:t>42</a:t>
            </a:fld>
            <a:endParaRPr lang="en-US"/>
          </a:p>
        </p:txBody>
      </p:sp>
      <p:sp>
        <p:nvSpPr>
          <p:cNvPr id="377858" name="Rectangle 2"/>
          <p:cNvSpPr>
            <a:spLocks noGrp="1" noChangeArrowheads="1"/>
          </p:cNvSpPr>
          <p:nvPr>
            <p:ph type="title"/>
          </p:nvPr>
        </p:nvSpPr>
        <p:spPr>
          <a:xfrm>
            <a:off x="838200" y="381000"/>
            <a:ext cx="7772400" cy="1143000"/>
          </a:xfrm>
          <a:solidFill>
            <a:schemeClr val="hlink"/>
          </a:solidFill>
          <a:ln w="76200">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Servicios de Internet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WORLD WIDE WEB </a:t>
            </a:r>
            <a:endParaRPr lang="es-ES_tradnl" sz="2800" i="1" smtClean="0">
              <a:solidFill>
                <a:srgbClr val="660033"/>
              </a:solidFill>
              <a:effectLst>
                <a:outerShdw blurRad="38100" dist="38100" dir="2700000" algn="tl">
                  <a:srgbClr val="000000"/>
                </a:outerShdw>
              </a:effectLst>
              <a:latin typeface="Arial" charset="0"/>
            </a:endParaRPr>
          </a:p>
        </p:txBody>
      </p:sp>
      <p:sp>
        <p:nvSpPr>
          <p:cNvPr id="377859" name="Rectangle 3"/>
          <p:cNvSpPr>
            <a:spLocks noGrp="1" noChangeArrowheads="1"/>
          </p:cNvSpPr>
          <p:nvPr>
            <p:ph type="body" idx="1"/>
          </p:nvPr>
        </p:nvSpPr>
        <p:spPr>
          <a:xfrm>
            <a:off x="381000" y="1676400"/>
            <a:ext cx="8382000" cy="4419600"/>
          </a:xfrm>
          <a:gradFill rotWithShape="0">
            <a:gsLst>
              <a:gs pos="0">
                <a:srgbClr val="66FFFF"/>
              </a:gs>
              <a:gs pos="100000">
                <a:schemeClr val="hlink"/>
              </a:gs>
            </a:gsLst>
            <a:lin ang="18900000" scaled="1"/>
          </a:gradFill>
          <a:ln w="76200">
            <a:solidFill>
              <a:schemeClr val="accent2"/>
            </a:solidFill>
          </a:ln>
        </p:spPr>
        <p:txBody>
          <a:bodyPr/>
          <a:lstStyle/>
          <a:p>
            <a:pPr>
              <a:defRPr/>
            </a:pPr>
            <a:r>
              <a:rPr lang="es-ES_tradnl" sz="2800" i="1" smtClean="0">
                <a:solidFill>
                  <a:schemeClr val="tx2"/>
                </a:solidFill>
                <a:latin typeface="Arial" charset="0"/>
              </a:rPr>
              <a:t>Colección de Ficheros o Páginas WEB que incluyen información  en forma de textos, gráficos, sonidos y video además de Links o Vínculos con otros ficheros.</a:t>
            </a:r>
          </a:p>
          <a:p>
            <a:pPr>
              <a:defRPr/>
            </a:pPr>
            <a:r>
              <a:rPr lang="es-ES_tradnl" sz="2800" i="1" smtClean="0">
                <a:solidFill>
                  <a:schemeClr val="tx2"/>
                </a:solidFill>
                <a:latin typeface="Arial" charset="0"/>
              </a:rPr>
              <a:t>Los ficheros son identificados por un Localizador Universal de Ficheros (URL) que especifica el Protocolo de Transferencia, la dirección de Internet de la máquina y el Nombre del fichero .</a:t>
            </a:r>
            <a:endParaRPr lang="es-ES_tradnl" sz="3000" smtClean="0"/>
          </a:p>
          <a:p>
            <a:pPr algn="ctr">
              <a:buFontTx/>
              <a:buNone/>
              <a:defRPr/>
            </a:pPr>
            <a:r>
              <a:rPr lang="es-ES_tradnl" sz="3600" i="1" smtClean="0">
                <a:solidFill>
                  <a:srgbClr val="660033"/>
                </a:solidFill>
                <a:effectLst>
                  <a:outerShdw blurRad="38100" dist="38100" dir="2700000" algn="tl">
                    <a:srgbClr val="000000"/>
                  </a:outerShdw>
                </a:effectLst>
                <a:latin typeface="Arial" charset="0"/>
              </a:rPr>
              <a:t>Http://www.encarta.com.es/msm.com</a:t>
            </a:r>
            <a:r>
              <a:rPr lang="es-ES_tradnl"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F055A16-1844-4900-9495-7EC87B58A574}"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F52C5CC1-5CFC-4935-ACCB-7346BB8B8FB4}" type="slidenum">
              <a:rPr lang="en-US"/>
              <a:pPr>
                <a:defRPr/>
              </a:pPr>
              <a:t>43</a:t>
            </a:fld>
            <a:endParaRPr lang="en-US"/>
          </a:p>
        </p:txBody>
      </p:sp>
      <p:sp>
        <p:nvSpPr>
          <p:cNvPr id="378882" name="Rectangle 2"/>
          <p:cNvSpPr>
            <a:spLocks noGrp="1" noChangeArrowheads="1"/>
          </p:cNvSpPr>
          <p:nvPr>
            <p:ph type="title"/>
          </p:nvPr>
        </p:nvSpPr>
        <p:spPr>
          <a:solidFill>
            <a:schemeClr val="hlink"/>
          </a:solidFill>
          <a:ln w="76200" cap="flat">
            <a:solidFill>
              <a:schemeClr val="accent2"/>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Servicios de Internet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WORLD WIDE WEB</a:t>
            </a:r>
          </a:p>
        </p:txBody>
      </p:sp>
      <p:sp>
        <p:nvSpPr>
          <p:cNvPr id="43013" name="Rectangle 3"/>
          <p:cNvSpPr>
            <a:spLocks noGrp="1" noChangeArrowheads="1"/>
          </p:cNvSpPr>
          <p:nvPr>
            <p:ph type="body" idx="1"/>
          </p:nvPr>
        </p:nvSpPr>
        <p:spPr>
          <a:xfrm>
            <a:off x="381000" y="1981200"/>
            <a:ext cx="8382000" cy="4114800"/>
          </a:xfrm>
          <a:gradFill rotWithShape="0">
            <a:gsLst>
              <a:gs pos="0">
                <a:srgbClr val="66FFFF"/>
              </a:gs>
              <a:gs pos="100000">
                <a:schemeClr val="hlink"/>
              </a:gs>
            </a:gsLst>
            <a:lin ang="18900000" scaled="1"/>
          </a:gradFill>
          <a:ln w="76200" cap="flat">
            <a:solidFill>
              <a:schemeClr val="accent2"/>
            </a:solidFill>
          </a:ln>
        </p:spPr>
        <p:txBody>
          <a:bodyPr/>
          <a:lstStyle/>
          <a:p>
            <a:r>
              <a:rPr lang="es-ES_tradnl" sz="2800" i="1" smtClean="0">
                <a:solidFill>
                  <a:schemeClr val="tx2"/>
                </a:solidFill>
                <a:latin typeface="Arial" charset="0"/>
              </a:rPr>
              <a:t>El visualizador (Navegador) es un programa interactivo que permite al usuario ver la información de la WWW. La  información tiene objetos seleccionables para que el usuario vea otra información.</a:t>
            </a:r>
          </a:p>
          <a:p>
            <a:r>
              <a:rPr lang="es-ES_tradnl" sz="2800" i="1" smtClean="0">
                <a:solidFill>
                  <a:schemeClr val="tx2"/>
                </a:solidFill>
                <a:latin typeface="Arial" charset="0"/>
              </a:rPr>
              <a:t>La mayoría tiene una interfaz para apuntar y seleccionar elementos de Hipertexto/Hipermedia.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1C097C-461E-4CC8-8C4E-4D273FF7A0A0}"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F76061AF-0D5B-4340-9846-E508A5E2C693}" type="slidenum">
              <a:rPr lang="en-US"/>
              <a:pPr>
                <a:defRPr/>
              </a:pPr>
              <a:t>44</a:t>
            </a:fld>
            <a:endParaRPr lang="en-US"/>
          </a:p>
        </p:txBody>
      </p:sp>
      <p:sp>
        <p:nvSpPr>
          <p:cNvPr id="379906" name="Rectangle 2"/>
          <p:cNvSpPr>
            <a:spLocks noGrp="1" noChangeArrowheads="1"/>
          </p:cNvSpPr>
          <p:nvPr>
            <p:ph type="title"/>
          </p:nvPr>
        </p:nvSpPr>
        <p:spPr>
          <a:xfrm>
            <a:off x="762000" y="381000"/>
            <a:ext cx="7772400" cy="1143000"/>
          </a:xfrm>
          <a:solidFill>
            <a:schemeClr val="hlink"/>
          </a:solidFill>
          <a:ln w="76200" cap="flat">
            <a:solidFill>
              <a:schemeClr val="accent2"/>
            </a:solidFill>
          </a:ln>
        </p:spPr>
        <p:txBody>
          <a:bodyPr/>
          <a:lstStyle/>
          <a:p>
            <a:pPr>
              <a:defRPr/>
            </a:pPr>
            <a:r>
              <a:rPr lang="es-ES_tradnl" sz="3600" i="1" dirty="0" smtClean="0">
                <a:solidFill>
                  <a:srgbClr val="660033"/>
                </a:solidFill>
                <a:effectLst>
                  <a:outerShdw blurRad="38100" dist="38100" dir="2700000" algn="tl">
                    <a:srgbClr val="000000"/>
                  </a:outerShdw>
                </a:effectLst>
                <a:latin typeface="Arial" charset="0"/>
              </a:rPr>
              <a:t>Servicios de Internet - WWW </a:t>
            </a:r>
            <a:br>
              <a:rPr lang="es-ES_tradnl" sz="3600" i="1" dirty="0" smtClean="0">
                <a:solidFill>
                  <a:srgbClr val="660033"/>
                </a:solidFill>
                <a:effectLst>
                  <a:outerShdw blurRad="38100" dist="38100" dir="2700000" algn="tl">
                    <a:srgbClr val="000000"/>
                  </a:outerShdw>
                </a:effectLst>
                <a:latin typeface="Arial" charset="0"/>
              </a:rPr>
            </a:br>
            <a:r>
              <a:rPr lang="es-ES_tradnl" sz="3600" i="1" dirty="0" smtClean="0">
                <a:solidFill>
                  <a:srgbClr val="660033"/>
                </a:solidFill>
                <a:effectLst>
                  <a:outerShdw blurRad="38100" dist="38100" dir="2700000" algn="tl">
                    <a:srgbClr val="000000"/>
                  </a:outerShdw>
                </a:effectLst>
                <a:latin typeface="Arial" charset="0"/>
              </a:rPr>
              <a:t>Visualizador - Componentes </a:t>
            </a:r>
          </a:p>
        </p:txBody>
      </p:sp>
      <p:pic>
        <p:nvPicPr>
          <p:cNvPr id="44037" name="Picture 3" descr="F27_4"/>
          <p:cNvPicPr>
            <a:picLocks noChangeAspect="1" noChangeArrowheads="1"/>
          </p:cNvPicPr>
          <p:nvPr/>
        </p:nvPicPr>
        <p:blipFill>
          <a:blip r:embed="rId2" cstate="print">
            <a:lum bright="-40000" contrast="60000"/>
          </a:blip>
          <a:srcRect/>
          <a:stretch>
            <a:fillRect/>
          </a:stretch>
        </p:blipFill>
        <p:spPr bwMode="auto">
          <a:xfrm>
            <a:off x="381000" y="1752600"/>
            <a:ext cx="8305800" cy="4800600"/>
          </a:xfrm>
          <a:prstGeom prst="rect">
            <a:avLst/>
          </a:prstGeom>
          <a:noFill/>
          <a:ln w="76200">
            <a:solidFill>
              <a:schemeClr val="accent2"/>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D97AAC-298D-4E99-B06E-D4819CFF1925}" type="datetime1">
              <a:rPr lang="es-ES" smtClean="0"/>
              <a:pPr>
                <a:defRPr/>
              </a:pPr>
              <a:t>26/05/2017</a:t>
            </a:fld>
            <a:endParaRPr lang="en-US" smtClean="0"/>
          </a:p>
        </p:txBody>
      </p:sp>
      <p:sp>
        <p:nvSpPr>
          <p:cNvPr id="6" name="5 Marcador de número de diapositiva"/>
          <p:cNvSpPr>
            <a:spLocks noGrp="1"/>
          </p:cNvSpPr>
          <p:nvPr>
            <p:ph type="sldNum" sz="quarter" idx="12"/>
          </p:nvPr>
        </p:nvSpPr>
        <p:spPr/>
        <p:txBody>
          <a:bodyPr/>
          <a:lstStyle/>
          <a:p>
            <a:pPr>
              <a:defRPr/>
            </a:pPr>
            <a:endParaRPr lang="en-US" dirty="0" smtClean="0"/>
          </a:p>
        </p:txBody>
      </p:sp>
      <p:sp>
        <p:nvSpPr>
          <p:cNvPr id="46084" name="Rectangle 2"/>
          <p:cNvSpPr>
            <a:spLocks noGrp="1" noChangeArrowheads="1"/>
          </p:cNvSpPr>
          <p:nvPr>
            <p:ph type="title"/>
          </p:nvPr>
        </p:nvSpPr>
        <p:spPr>
          <a:xfrm>
            <a:off x="685800" y="357188"/>
            <a:ext cx="7772400" cy="1395412"/>
          </a:xfrm>
          <a:solidFill>
            <a:schemeClr val="hlink"/>
          </a:solidFill>
          <a:ln w="76200" cap="flat">
            <a:solidFill>
              <a:schemeClr val="accent2"/>
            </a:solidFill>
          </a:ln>
        </p:spPr>
        <p:txBody>
          <a:bodyPr/>
          <a:lstStyle/>
          <a:p>
            <a:pPr>
              <a:defRPr/>
            </a:pPr>
            <a:r>
              <a:rPr lang="es-ES" sz="3600" i="1" dirty="0" smtClean="0">
                <a:solidFill>
                  <a:srgbClr val="660033"/>
                </a:solidFill>
                <a:effectLst>
                  <a:outerShdw blurRad="38100" dist="38100" dir="2700000" algn="tl">
                    <a:srgbClr val="000000"/>
                  </a:outerShdw>
                </a:effectLst>
                <a:latin typeface="Arial" charset="0"/>
              </a:rPr>
              <a:t>Servicio DHCP</a:t>
            </a:r>
            <a:br>
              <a:rPr lang="es-ES" sz="3600" i="1" dirty="0" smtClean="0">
                <a:solidFill>
                  <a:srgbClr val="660033"/>
                </a:solidFill>
                <a:effectLst>
                  <a:outerShdw blurRad="38100" dist="38100" dir="2700000" algn="tl">
                    <a:srgbClr val="000000"/>
                  </a:outerShdw>
                </a:effectLst>
                <a:latin typeface="Arial" charset="0"/>
              </a:rPr>
            </a:br>
            <a:r>
              <a:rPr lang="es-ES" sz="3600" b="1" dirty="0" smtClean="0"/>
              <a:t> </a:t>
            </a:r>
            <a:r>
              <a:rPr lang="es-ES" sz="2800" i="1" dirty="0" smtClean="0">
                <a:solidFill>
                  <a:srgbClr val="660033"/>
                </a:solidFill>
                <a:effectLst>
                  <a:outerShdw blurRad="38100" dist="38100" dir="2700000" algn="tl">
                    <a:srgbClr val="000000"/>
                  </a:outerShdw>
                </a:effectLst>
                <a:latin typeface="Arial" charset="0"/>
              </a:rPr>
              <a:t>Protocolo de Configuración Dinámica de Hosts</a:t>
            </a:r>
            <a:endParaRPr lang="es-ES" sz="3600" i="1" dirty="0" smtClean="0">
              <a:solidFill>
                <a:srgbClr val="660033"/>
              </a:solidFill>
              <a:effectLst>
                <a:outerShdw blurRad="38100" dist="38100" dir="2700000" algn="tl">
                  <a:srgbClr val="000000"/>
                </a:outerShdw>
              </a:effectLst>
              <a:latin typeface="Arial" charset="0"/>
            </a:endParaRPr>
          </a:p>
        </p:txBody>
      </p:sp>
      <p:sp>
        <p:nvSpPr>
          <p:cNvPr id="45061" name="Rectangle 3"/>
          <p:cNvSpPr>
            <a:spLocks noGrp="1" noChangeArrowheads="1"/>
          </p:cNvSpPr>
          <p:nvPr>
            <p:ph type="body" idx="1"/>
          </p:nvPr>
        </p:nvSpPr>
        <p:spPr>
          <a:xfrm>
            <a:off x="0" y="1981200"/>
            <a:ext cx="9144000" cy="4876800"/>
          </a:xfrm>
          <a:gradFill rotWithShape="0">
            <a:gsLst>
              <a:gs pos="0">
                <a:srgbClr val="66FFFF"/>
              </a:gs>
              <a:gs pos="100000">
                <a:schemeClr val="hlink"/>
              </a:gs>
            </a:gsLst>
            <a:lin ang="18900000" scaled="1"/>
          </a:gradFill>
          <a:ln w="76200" cap="flat">
            <a:solidFill>
              <a:schemeClr val="accent2"/>
            </a:solidFill>
          </a:ln>
        </p:spPr>
        <p:txBody>
          <a:bodyPr/>
          <a:lstStyle/>
          <a:p>
            <a:r>
              <a:rPr lang="es-ES" sz="2800" i="1" smtClean="0">
                <a:solidFill>
                  <a:schemeClr val="tx2"/>
                </a:solidFill>
                <a:latin typeface="Arial" charset="0"/>
              </a:rPr>
              <a:t>DHCP  (Dynamic Host Configuration Protocol) </a:t>
            </a:r>
          </a:p>
          <a:p>
            <a:r>
              <a:rPr lang="es-ES" sz="2600" i="1" smtClean="0">
                <a:solidFill>
                  <a:schemeClr val="tx2"/>
                </a:solidFill>
                <a:latin typeface="Arial" charset="0"/>
              </a:rPr>
              <a:t>Servicio de asignación automática de direcciones IP</a:t>
            </a:r>
          </a:p>
          <a:p>
            <a:r>
              <a:rPr lang="es-ES" sz="2800" i="1" smtClean="0">
                <a:solidFill>
                  <a:schemeClr val="tx2"/>
                </a:solidFill>
                <a:latin typeface="Arial" charset="0"/>
              </a:rPr>
              <a:t>Protocolo Cliente -Servidor  - Asigna parámetros (Mascara de Subred, Puerta de enlace y Otros)</a:t>
            </a:r>
          </a:p>
          <a:p>
            <a:r>
              <a:rPr lang="es-MX" sz="2800" i="1" smtClean="0">
                <a:solidFill>
                  <a:schemeClr val="tx2"/>
                </a:solidFill>
                <a:latin typeface="Arial" charset="0"/>
              </a:rPr>
              <a:t>Servidor posee una lista de direcciones IP dinámicas y las va asignando a los clientes conforme éstas van estando libres.</a:t>
            </a:r>
          </a:p>
          <a:p>
            <a:r>
              <a:rPr lang="es-MX" sz="2800" i="1" smtClean="0">
                <a:solidFill>
                  <a:schemeClr val="tx2"/>
                </a:solidFill>
                <a:latin typeface="Arial" charset="0"/>
              </a:rPr>
              <a:t>Mantiene estado de la posesión de esa IP, cuánto tiempo la ha tenido y a quién se la ha asignado después.</a:t>
            </a:r>
            <a:endParaRPr lang="es-ES" sz="2800" i="1" smtClean="0">
              <a:solidFill>
                <a:schemeClr val="tx2"/>
              </a:solidFill>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FCD97AAC-298D-4E99-B06E-D4819CFF1925}" type="datetime1">
              <a:rPr lang="es-ES" sz="1400">
                <a:solidFill>
                  <a:schemeClr val="tx1"/>
                </a:solidFill>
                <a:latin typeface="+mn-lt"/>
              </a:rPr>
              <a:pPr>
                <a:defRPr/>
              </a:pPr>
              <a:t>26/05/2017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endParaRPr lang="en-US" sz="1400" dirty="0">
              <a:solidFill>
                <a:schemeClr val="tx1"/>
              </a:solidFill>
              <a:latin typeface="+mn-lt"/>
            </a:endParaRPr>
          </a:p>
        </p:txBody>
      </p:sp>
      <p:sp>
        <p:nvSpPr>
          <p:cNvPr id="46084" name="Rectangle 2"/>
          <p:cNvSpPr>
            <a:spLocks noGrp="1" noChangeArrowheads="1"/>
          </p:cNvSpPr>
          <p:nvPr>
            <p:ph type="title" idx="4294967295"/>
          </p:nvPr>
        </p:nvSpPr>
        <p:spPr>
          <a:xfrm>
            <a:off x="684213" y="0"/>
            <a:ext cx="7772400" cy="1395413"/>
          </a:xfrm>
          <a:solidFill>
            <a:schemeClr val="hlink"/>
          </a:solidFill>
          <a:ln w="76200" cap="flat">
            <a:solidFill>
              <a:schemeClr val="accent2"/>
            </a:solidFill>
          </a:ln>
        </p:spPr>
        <p:txBody>
          <a:bodyPr/>
          <a:lstStyle/>
          <a:p>
            <a:pPr>
              <a:defRPr/>
            </a:pPr>
            <a:r>
              <a:rPr lang="es-ES" sz="3600" i="1" dirty="0" smtClean="0">
                <a:solidFill>
                  <a:srgbClr val="660033"/>
                </a:solidFill>
                <a:effectLst>
                  <a:outerShdw blurRad="38100" dist="38100" dir="2700000" algn="tl">
                    <a:srgbClr val="000000"/>
                  </a:outerShdw>
                </a:effectLst>
                <a:latin typeface="Arial" charset="0"/>
              </a:rPr>
              <a:t>Servicio DHCP</a:t>
            </a:r>
            <a:br>
              <a:rPr lang="es-ES" sz="3600" i="1" dirty="0" smtClean="0">
                <a:solidFill>
                  <a:srgbClr val="660033"/>
                </a:solidFill>
                <a:effectLst>
                  <a:outerShdw blurRad="38100" dist="38100" dir="2700000" algn="tl">
                    <a:srgbClr val="000000"/>
                  </a:outerShdw>
                </a:effectLst>
                <a:latin typeface="Arial" charset="0"/>
              </a:rPr>
            </a:br>
            <a:r>
              <a:rPr lang="es-ES" sz="3600" b="1" dirty="0" smtClean="0"/>
              <a:t> </a:t>
            </a:r>
            <a:r>
              <a:rPr lang="es-ES" sz="2800" i="1" dirty="0" smtClean="0">
                <a:solidFill>
                  <a:srgbClr val="660033"/>
                </a:solidFill>
                <a:effectLst>
                  <a:outerShdw blurRad="38100" dist="38100" dir="2700000" algn="tl">
                    <a:srgbClr val="000000"/>
                  </a:outerShdw>
                </a:effectLst>
                <a:latin typeface="Arial" charset="0"/>
              </a:rPr>
              <a:t>Protocolo de Configuración Dinámica de Hosts</a:t>
            </a:r>
            <a:endParaRPr lang="es-ES" sz="3600" i="1" dirty="0" smtClean="0">
              <a:solidFill>
                <a:srgbClr val="660033"/>
              </a:solidFill>
              <a:effectLst>
                <a:outerShdw blurRad="38100" dist="38100" dir="2700000" algn="tl">
                  <a:srgbClr val="000000"/>
                </a:outerShdw>
              </a:effectLst>
              <a:latin typeface="Arial" charset="0"/>
            </a:endParaRPr>
          </a:p>
        </p:txBody>
      </p:sp>
      <p:pic>
        <p:nvPicPr>
          <p:cNvPr id="72710" name="Picture 6"/>
          <p:cNvPicPr>
            <a:picLocks noChangeAspect="1" noChangeArrowheads="1"/>
          </p:cNvPicPr>
          <p:nvPr/>
        </p:nvPicPr>
        <p:blipFill>
          <a:blip r:embed="rId3" cstate="print"/>
          <a:srcRect/>
          <a:stretch>
            <a:fillRect/>
          </a:stretch>
        </p:blipFill>
        <p:spPr bwMode="auto">
          <a:xfrm>
            <a:off x="611188" y="1844675"/>
            <a:ext cx="7848600" cy="4811713"/>
          </a:xfrm>
          <a:prstGeom prst="rect">
            <a:avLst/>
          </a:prstGeom>
          <a:gradFill rotWithShape="0">
            <a:gsLst>
              <a:gs pos="0">
                <a:srgbClr val="66FFFF"/>
              </a:gs>
              <a:gs pos="100000">
                <a:schemeClr val="hlink"/>
              </a:gs>
            </a:gsLst>
            <a:lin ang="18900000" scaled="1"/>
          </a:gradFill>
          <a:ln w="76200" algn="ctr">
            <a:solidFill>
              <a:schemeClr val="accent2"/>
            </a:solid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4A33B20-7FB8-4306-B17E-B28184087C46}"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58D83164-8A95-49A9-AAD7-15B8A7FDBFBD}" type="slidenum">
              <a:rPr lang="en-US"/>
              <a:pPr>
                <a:defRPr/>
              </a:pPr>
              <a:t>47</a:t>
            </a:fld>
            <a:endParaRPr lang="en-US"/>
          </a:p>
        </p:txBody>
      </p:sp>
      <p:sp>
        <p:nvSpPr>
          <p:cNvPr id="413698" name="Rectangle 2" descr="Papel seda azul"/>
          <p:cNvSpPr>
            <a:spLocks noGrp="1" noChangeArrowheads="1"/>
          </p:cNvSpPr>
          <p:nvPr>
            <p:ph type="title"/>
          </p:nvPr>
        </p:nvSpPr>
        <p:spPr>
          <a:xfrm>
            <a:off x="838200" y="457200"/>
            <a:ext cx="7772400" cy="1143000"/>
          </a:xfrm>
          <a:blipFill dpi="0" rotWithShape="0">
            <a:blip r:embed="rId2" cstate="print"/>
            <a:srcRect/>
            <a:tile tx="0" ty="0" sx="100000" sy="100000" flip="none" algn="tl"/>
          </a:blipFill>
          <a:ln w="76200" cap="flat">
            <a:solidFill>
              <a:srgbClr val="0000FF"/>
            </a:solidFill>
          </a:ln>
        </p:spPr>
        <p:txBody>
          <a:bodyPr/>
          <a:lstStyle/>
          <a:p>
            <a:r>
              <a:rPr lang="es-ES_tradnl" sz="3600" b="1" i="1" smtClean="0">
                <a:solidFill>
                  <a:srgbClr val="800000"/>
                </a:solidFill>
                <a:effectLst>
                  <a:outerShdw blurRad="38100" dist="38100" dir="2700000" algn="tl">
                    <a:srgbClr val="C0C0C0"/>
                  </a:outerShdw>
                </a:effectLst>
                <a:latin typeface="Arial" charset="0"/>
              </a:rPr>
              <a:t>Servicios de Internet</a:t>
            </a:r>
            <a:br>
              <a:rPr lang="es-ES_tradnl" sz="3600" b="1" i="1" smtClean="0">
                <a:solidFill>
                  <a:srgbClr val="800000"/>
                </a:solidFill>
                <a:effectLst>
                  <a:outerShdw blurRad="38100" dist="38100" dir="2700000" algn="tl">
                    <a:srgbClr val="C0C0C0"/>
                  </a:outerShdw>
                </a:effectLst>
                <a:latin typeface="Arial" charset="0"/>
              </a:rPr>
            </a:br>
            <a:r>
              <a:rPr lang="es-ES_tradnl" sz="3600" b="1" i="1" smtClean="0">
                <a:solidFill>
                  <a:srgbClr val="800000"/>
                </a:solidFill>
                <a:effectLst>
                  <a:outerShdw blurRad="38100" dist="38100" dir="2700000" algn="tl">
                    <a:srgbClr val="C0C0C0"/>
                  </a:outerShdw>
                </a:effectLst>
                <a:latin typeface="Arial" charset="0"/>
              </a:rPr>
              <a:t>Chat</a:t>
            </a:r>
          </a:p>
        </p:txBody>
      </p:sp>
      <p:sp>
        <p:nvSpPr>
          <p:cNvPr id="46085" name="Rectangle 3"/>
          <p:cNvSpPr>
            <a:spLocks noGrp="1" noChangeArrowheads="1"/>
          </p:cNvSpPr>
          <p:nvPr>
            <p:ph type="body" idx="1"/>
          </p:nvPr>
        </p:nvSpPr>
        <p:spPr>
          <a:xfrm>
            <a:off x="323850" y="1752600"/>
            <a:ext cx="8591550" cy="4495800"/>
          </a:xfrm>
          <a:gradFill rotWithShape="0">
            <a:gsLst>
              <a:gs pos="0">
                <a:schemeClr val="hlink"/>
              </a:gs>
              <a:gs pos="100000">
                <a:srgbClr val="66FFFF"/>
              </a:gs>
            </a:gsLst>
            <a:lin ang="5400000" scaled="1"/>
          </a:gradFill>
          <a:ln w="76200" cap="flat">
            <a:solidFill>
              <a:schemeClr val="accent2"/>
            </a:solidFill>
          </a:ln>
        </p:spPr>
        <p:txBody>
          <a:bodyPr/>
          <a:lstStyle/>
          <a:p>
            <a:pPr algn="just"/>
            <a:r>
              <a:rPr lang="es-ES_tradnl" sz="2800" i="1" smtClean="0">
                <a:latin typeface="Verdana" pitchFamily="34" charset="0"/>
              </a:rPr>
              <a:t>Protocolo Mundial que se utiliza para comunicar intercambiando mensajes de texto en Internet (Ciberespacio).</a:t>
            </a:r>
          </a:p>
          <a:p>
            <a:pPr algn="just"/>
            <a:r>
              <a:rPr lang="es-ES_tradnl" sz="2800" i="1" smtClean="0">
                <a:latin typeface="Verdana" pitchFamily="34" charset="0"/>
              </a:rPr>
              <a:t>Por medio del Chat se realiza una comunicación en tiempo real para Intercambiar Mensajes que pueden Ser :</a:t>
            </a:r>
          </a:p>
          <a:p>
            <a:pPr lvl="2" algn="just"/>
            <a:r>
              <a:rPr lang="es-ES_tradnl" sz="2000" b="1" i="1" smtClean="0">
                <a:latin typeface="Verdana" pitchFamily="34" charset="0"/>
              </a:rPr>
              <a:t>Temáticos</a:t>
            </a:r>
          </a:p>
          <a:p>
            <a:pPr lvl="2" algn="just"/>
            <a:r>
              <a:rPr lang="es-ES_tradnl" sz="2000" b="1" i="1" smtClean="0">
                <a:latin typeface="Verdana" pitchFamily="34" charset="0"/>
              </a:rPr>
              <a:t>Segmentos de Población</a:t>
            </a:r>
          </a:p>
          <a:p>
            <a:pPr lvl="2" algn="just"/>
            <a:r>
              <a:rPr lang="es-ES_tradnl" sz="2000" b="1" i="1" smtClean="0">
                <a:latin typeface="Verdana" pitchFamily="34" charset="0"/>
              </a:rPr>
              <a:t>Libre acceso</a:t>
            </a:r>
          </a:p>
          <a:p>
            <a:pPr lvl="2" algn="just"/>
            <a:r>
              <a:rPr lang="es-ES_tradnl" sz="2000" b="1" i="1" smtClean="0">
                <a:latin typeface="Verdana" pitchFamily="34" charset="0"/>
              </a:rPr>
              <a:t>Restringidos</a:t>
            </a:r>
            <a:r>
              <a:rPr lang="es-ES_tradnl" b="1" smtClean="0">
                <a:latin typeface="Verdana"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55"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0325B77-C2EA-4FDD-8247-4C1B3E09B2B4}"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DDCFBEE4-B75A-42CF-9BF2-80747048F230}" type="slidenum">
              <a:rPr lang="en-US"/>
              <a:pPr>
                <a:defRPr/>
              </a:pPr>
              <a:t>5</a:t>
            </a:fld>
            <a:endParaRPr lang="en-US"/>
          </a:p>
        </p:txBody>
      </p:sp>
      <p:sp>
        <p:nvSpPr>
          <p:cNvPr id="357378" name="Rectangle 2" descr="Papel seda azul"/>
          <p:cNvSpPr>
            <a:spLocks noGrp="1" noChangeArrowheads="1"/>
          </p:cNvSpPr>
          <p:nvPr>
            <p:ph type="title"/>
          </p:nvPr>
        </p:nvSpPr>
        <p:spPr>
          <a:xfrm>
            <a:off x="609600" y="228600"/>
            <a:ext cx="7772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4000" b="1" i="1" dirty="0" smtClean="0">
                <a:solidFill>
                  <a:srgbClr val="800000"/>
                </a:solidFill>
                <a:effectLst>
                  <a:outerShdw blurRad="38100" dist="38100" dir="2700000" algn="tl">
                    <a:srgbClr val="000000"/>
                  </a:outerShdw>
                </a:effectLst>
                <a:latin typeface="Arial" charset="0"/>
              </a:rPr>
              <a:t>Servicios de Internet  </a:t>
            </a:r>
            <a:br>
              <a:rPr lang="es-ES_tradnl" sz="4000" b="1" i="1" dirty="0" smtClean="0">
                <a:solidFill>
                  <a:srgbClr val="800000"/>
                </a:solidFill>
                <a:effectLst>
                  <a:outerShdw blurRad="38100" dist="38100" dir="2700000" algn="tl">
                    <a:srgbClr val="000000"/>
                  </a:outerShdw>
                </a:effectLst>
                <a:latin typeface="Arial" charset="0"/>
              </a:rPr>
            </a:br>
            <a:r>
              <a:rPr lang="es-ES_tradnl" sz="4000" b="1" i="1" dirty="0" smtClean="0">
                <a:solidFill>
                  <a:srgbClr val="800000"/>
                </a:solidFill>
                <a:effectLst>
                  <a:outerShdw blurRad="38100" dist="38100" dir="2700000" algn="tl">
                    <a:srgbClr val="000000"/>
                  </a:outerShdw>
                </a:effectLst>
                <a:latin typeface="Arial" charset="0"/>
              </a:rPr>
              <a:t>Arquitectura Cliente-Servidor</a:t>
            </a:r>
          </a:p>
        </p:txBody>
      </p:sp>
      <p:sp>
        <p:nvSpPr>
          <p:cNvPr id="357379" name="Rectangle 3" descr="Papel bouquet"/>
          <p:cNvSpPr>
            <a:spLocks noGrp="1" noChangeArrowheads="1"/>
          </p:cNvSpPr>
          <p:nvPr>
            <p:ph type="body" idx="1"/>
          </p:nvPr>
        </p:nvSpPr>
        <p:spPr>
          <a:xfrm>
            <a:off x="685800" y="1676400"/>
            <a:ext cx="7772400" cy="4572000"/>
          </a:xfrm>
          <a:blipFill dpi="0" rotWithShape="0">
            <a:blip r:embed="rId3" cstate="print"/>
            <a:srcRect/>
            <a:tile tx="0" ty="0" sx="100000" sy="100000" flip="none" algn="tl"/>
          </a:blipFill>
          <a:ln w="76200" cap="flat">
            <a:solidFill>
              <a:srgbClr val="000080"/>
            </a:solidFill>
          </a:ln>
        </p:spPr>
        <p:txBody>
          <a:bodyPr/>
          <a:lstStyle/>
          <a:p>
            <a:pPr>
              <a:defRPr/>
            </a:pPr>
            <a:r>
              <a:rPr lang="es-ES_tradnl" i="1" dirty="0" smtClean="0">
                <a:solidFill>
                  <a:srgbClr val="000099"/>
                </a:solidFill>
                <a:effectLst>
                  <a:outerShdw blurRad="38100" dist="38100" dir="2700000" algn="tl">
                    <a:srgbClr val="000000"/>
                  </a:outerShdw>
                </a:effectLst>
                <a:latin typeface="Arial" charset="0"/>
              </a:rPr>
              <a:t>Puerto : identificador único del servicio Deseado. </a:t>
            </a:r>
          </a:p>
          <a:p>
            <a:pPr>
              <a:defRPr/>
            </a:pPr>
            <a:r>
              <a:rPr lang="es-ES_tradnl" i="1" dirty="0" smtClean="0">
                <a:solidFill>
                  <a:srgbClr val="000099"/>
                </a:solidFill>
                <a:effectLst>
                  <a:outerShdw blurRad="38100" dist="38100" dir="2700000" algn="tl">
                    <a:srgbClr val="000000"/>
                  </a:outerShdw>
                </a:effectLst>
                <a:latin typeface="Arial" charset="0"/>
              </a:rPr>
              <a:t>Lo utiliza  TCP para identificar los Servicios.</a:t>
            </a:r>
          </a:p>
          <a:p>
            <a:pPr>
              <a:defRPr/>
            </a:pPr>
            <a:r>
              <a:rPr lang="es-ES_tradnl" i="1" dirty="0" smtClean="0">
                <a:solidFill>
                  <a:srgbClr val="000099"/>
                </a:solidFill>
                <a:effectLst>
                  <a:outerShdw blurRad="38100" dist="38100" dir="2700000" algn="tl">
                    <a:srgbClr val="000000"/>
                  </a:outerShdw>
                </a:effectLst>
                <a:latin typeface="Arial" charset="0"/>
              </a:rPr>
              <a:t>El protocolo usa el identificador para dirigir las solicitudes de entrada al servidor adecuado .</a:t>
            </a:r>
          </a:p>
          <a:p>
            <a:pPr>
              <a:defRPr/>
            </a:pPr>
            <a:r>
              <a:rPr lang="es-ES_tradnl" i="1" dirty="0" smtClean="0">
                <a:solidFill>
                  <a:srgbClr val="000099"/>
                </a:solidFill>
                <a:effectLst>
                  <a:outerShdw blurRad="38100" dist="38100" dir="2700000" algn="tl">
                    <a:srgbClr val="000000"/>
                  </a:outerShdw>
                </a:effectLst>
                <a:latin typeface="Arial" charset="0"/>
              </a:rPr>
              <a:t>Numero Entero de 32 Bits  (IPv4).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7379">
                                            <p:bg/>
                                          </p:spTgt>
                                        </p:tgtEl>
                                        <p:attrNameLst>
                                          <p:attrName>style.visibility</p:attrName>
                                        </p:attrNameLst>
                                      </p:cBhvr>
                                      <p:to>
                                        <p:strVal val="visible"/>
                                      </p:to>
                                    </p:set>
                                    <p:animEffect transition="in" filter="wheel(1)">
                                      <p:cBhvr>
                                        <p:cTn id="12" dur="2000"/>
                                        <p:tgtEl>
                                          <p:spTgt spid="35737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7379">
                                            <p:txEl>
                                              <p:pRg st="0" end="0"/>
                                            </p:txEl>
                                          </p:spTgt>
                                        </p:tgtEl>
                                        <p:attrNameLst>
                                          <p:attrName>style.visibility</p:attrName>
                                        </p:attrNameLst>
                                      </p:cBhvr>
                                      <p:to>
                                        <p:strVal val="visible"/>
                                      </p:to>
                                    </p:set>
                                    <p:animEffect transition="in" filter="wheel(1)">
                                      <p:cBhvr>
                                        <p:cTn id="17" dur="2000"/>
                                        <p:tgtEl>
                                          <p:spTgt spid="3573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7379">
                                            <p:txEl>
                                              <p:pRg st="1" end="1"/>
                                            </p:txEl>
                                          </p:spTgt>
                                        </p:tgtEl>
                                        <p:attrNameLst>
                                          <p:attrName>style.visibility</p:attrName>
                                        </p:attrNameLst>
                                      </p:cBhvr>
                                      <p:to>
                                        <p:strVal val="visible"/>
                                      </p:to>
                                    </p:set>
                                    <p:animEffect transition="in" filter="wheel(1)">
                                      <p:cBhvr>
                                        <p:cTn id="22" dur="2000"/>
                                        <p:tgtEl>
                                          <p:spTgt spid="35737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7379">
                                            <p:txEl>
                                              <p:pRg st="2" end="2"/>
                                            </p:txEl>
                                          </p:spTgt>
                                        </p:tgtEl>
                                        <p:attrNameLst>
                                          <p:attrName>style.visibility</p:attrName>
                                        </p:attrNameLst>
                                      </p:cBhvr>
                                      <p:to>
                                        <p:strVal val="visible"/>
                                      </p:to>
                                    </p:set>
                                    <p:animEffect transition="in" filter="wheel(1)">
                                      <p:cBhvr>
                                        <p:cTn id="27" dur="2000"/>
                                        <p:tgtEl>
                                          <p:spTgt spid="35737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7379">
                                            <p:txEl>
                                              <p:pRg st="3" end="3"/>
                                            </p:txEl>
                                          </p:spTgt>
                                        </p:tgtEl>
                                        <p:attrNameLst>
                                          <p:attrName>style.visibility</p:attrName>
                                        </p:attrNameLst>
                                      </p:cBhvr>
                                      <p:to>
                                        <p:strVal val="visible"/>
                                      </p:to>
                                    </p:set>
                                    <p:animEffect transition="in" filter="wheel(1)">
                                      <p:cBhvr>
                                        <p:cTn id="32" dur="2000"/>
                                        <p:tgtEl>
                                          <p:spTgt spid="357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p:bldP spid="35737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E8A2F8D-F901-48C7-9E46-5A26D7FDE57D}" type="datetime1">
              <a:rPr lang="es-ES"/>
              <a:pPr>
                <a:defRPr/>
              </a:pPr>
              <a:t>26/05/2017</a:t>
            </a:fld>
            <a:endParaRPr lang="en-US"/>
          </a:p>
        </p:txBody>
      </p:sp>
      <p:sp>
        <p:nvSpPr>
          <p:cNvPr id="7" name="5 Marcador de número de diapositiva"/>
          <p:cNvSpPr>
            <a:spLocks noGrp="1"/>
          </p:cNvSpPr>
          <p:nvPr>
            <p:ph type="sldNum" sz="quarter" idx="12"/>
          </p:nvPr>
        </p:nvSpPr>
        <p:spPr/>
        <p:txBody>
          <a:bodyPr/>
          <a:lstStyle/>
          <a:p>
            <a:pPr>
              <a:defRPr/>
            </a:pPr>
            <a:fld id="{535C2C46-C38A-455A-8425-EAB96BF134C5}" type="slidenum">
              <a:rPr lang="en-US"/>
              <a:pPr>
                <a:defRPr/>
              </a:pPr>
              <a:t>6</a:t>
            </a:fld>
            <a:endParaRPr lang="en-US"/>
          </a:p>
        </p:txBody>
      </p:sp>
      <p:sp>
        <p:nvSpPr>
          <p:cNvPr id="432130" name="Rectangle 2" descr="Papel seda azul"/>
          <p:cNvSpPr>
            <a:spLocks noGrp="1" noChangeArrowheads="1"/>
          </p:cNvSpPr>
          <p:nvPr>
            <p:ph type="title"/>
          </p:nvPr>
        </p:nvSpPr>
        <p:spPr>
          <a:xfrm>
            <a:off x="609600" y="228600"/>
            <a:ext cx="77724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Servicios de Internet  </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Arquitectura Cliente-Servidor</a:t>
            </a:r>
          </a:p>
        </p:txBody>
      </p:sp>
      <p:sp>
        <p:nvSpPr>
          <p:cNvPr id="432131" name="Rectangle 3" descr="Papel bouquet"/>
          <p:cNvSpPr>
            <a:spLocks noGrp="1" noChangeArrowheads="1"/>
          </p:cNvSpPr>
          <p:nvPr>
            <p:ph type="body" idx="1"/>
          </p:nvPr>
        </p:nvSpPr>
        <p:spPr>
          <a:xfrm>
            <a:off x="1981200" y="1524000"/>
            <a:ext cx="5486400" cy="12192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ES_tradnl" i="1" dirty="0" smtClean="0">
                <a:solidFill>
                  <a:srgbClr val="000099"/>
                </a:solidFill>
                <a:effectLst>
                  <a:outerShdw blurRad="38100" dist="38100" dir="2700000" algn="tl">
                    <a:srgbClr val="000000"/>
                  </a:outerShdw>
                </a:effectLst>
                <a:latin typeface="Arial" charset="0"/>
              </a:rPr>
              <a:t> WWW   Web Internet</a:t>
            </a:r>
          </a:p>
          <a:p>
            <a:pPr>
              <a:lnSpc>
                <a:spcPct val="90000"/>
              </a:lnSpc>
              <a:defRPr/>
            </a:pPr>
            <a:r>
              <a:rPr lang="es-ES_tradnl" i="1" dirty="0" smtClean="0">
                <a:solidFill>
                  <a:srgbClr val="000099"/>
                </a:solidFill>
                <a:effectLst>
                  <a:outerShdw blurRad="38100" dist="38100" dir="2700000" algn="tl">
                    <a:srgbClr val="000000"/>
                  </a:outerShdw>
                </a:effectLst>
                <a:latin typeface="Arial" charset="0"/>
              </a:rPr>
              <a:t>WWW2  Web Internet 2</a:t>
            </a:r>
          </a:p>
        </p:txBody>
      </p:sp>
      <p:pic>
        <p:nvPicPr>
          <p:cNvPr id="6150" name="Picture 4" descr="dibujo"/>
          <p:cNvPicPr>
            <a:picLocks noChangeAspect="1" noChangeArrowheads="1"/>
          </p:cNvPicPr>
          <p:nvPr/>
        </p:nvPicPr>
        <p:blipFill>
          <a:blip r:embed="rId4" cstate="print"/>
          <a:srcRect/>
          <a:stretch>
            <a:fillRect/>
          </a:stretch>
        </p:blipFill>
        <p:spPr bwMode="auto">
          <a:xfrm>
            <a:off x="762000" y="2895600"/>
            <a:ext cx="7620000" cy="379095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2131">
                                            <p:bg/>
                                          </p:spTgt>
                                        </p:tgtEl>
                                        <p:attrNameLst>
                                          <p:attrName>style.visibility</p:attrName>
                                        </p:attrNameLst>
                                      </p:cBhvr>
                                      <p:to>
                                        <p:strVal val="visible"/>
                                      </p:to>
                                    </p:set>
                                    <p:anim calcmode="lin" valueType="num">
                                      <p:cBhvr additive="base">
                                        <p:cTn id="11" dur="500" fill="hold"/>
                                        <p:tgtEl>
                                          <p:spTgt spid="43213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2131">
                                            <p:txEl>
                                              <p:pRg st="0" end="0"/>
                                            </p:txEl>
                                          </p:spTgt>
                                        </p:tgtEl>
                                        <p:attrNameLst>
                                          <p:attrName>style.visibility</p:attrName>
                                        </p:attrNameLst>
                                      </p:cBhvr>
                                      <p:to>
                                        <p:strVal val="visible"/>
                                      </p:to>
                                    </p:set>
                                    <p:anim calcmode="lin" valueType="num">
                                      <p:cBhvr additive="base">
                                        <p:cTn id="1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2131">
                                            <p:txEl>
                                              <p:pRg st="1" end="1"/>
                                            </p:txEl>
                                          </p:spTgt>
                                        </p:tgtEl>
                                        <p:attrNameLst>
                                          <p:attrName>style.visibility</p:attrName>
                                        </p:attrNameLst>
                                      </p:cBhvr>
                                      <p:to>
                                        <p:strVal val="visible"/>
                                      </p:to>
                                    </p:set>
                                    <p:anim calcmode="lin" valueType="num">
                                      <p:cBhvr additive="base">
                                        <p:cTn id="2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6150"/>
                                        </p:tgtEl>
                                        <p:attrNameLst>
                                          <p:attrName>style.visibility</p:attrName>
                                        </p:attrNameLst>
                                      </p:cBhvr>
                                      <p:to>
                                        <p:strVal val="visible"/>
                                      </p:to>
                                    </p:set>
                                    <p:animEffect transition="in" filter="wipe(down)">
                                      <p:cBhvr>
                                        <p:cTn id="29" dur="580">
                                          <p:stCondLst>
                                            <p:cond delay="0"/>
                                          </p:stCondLst>
                                        </p:cTn>
                                        <p:tgtEl>
                                          <p:spTgt spid="6150"/>
                                        </p:tgtEl>
                                      </p:cBhvr>
                                    </p:animEffect>
                                    <p:anim calcmode="lin" valueType="num">
                                      <p:cBhvr>
                                        <p:cTn id="30" dur="1822" tmFilter="0,0; 0.14,0.36; 0.43,0.73; 0.71,0.91; 1.0,1.0">
                                          <p:stCondLst>
                                            <p:cond delay="0"/>
                                          </p:stCondLst>
                                        </p:cTn>
                                        <p:tgtEl>
                                          <p:spTgt spid="615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15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15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15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150"/>
                                        </p:tgtEl>
                                        <p:attrNameLst>
                                          <p:attrName>ppt_y</p:attrName>
                                        </p:attrNameLst>
                                      </p:cBhvr>
                                      <p:tavLst>
                                        <p:tav tm="0" fmla="#ppt_y-sin(pi*$)/81">
                                          <p:val>
                                            <p:fltVal val="0"/>
                                          </p:val>
                                        </p:tav>
                                        <p:tav tm="100000">
                                          <p:val>
                                            <p:fltVal val="1"/>
                                          </p:val>
                                        </p:tav>
                                      </p:tavLst>
                                    </p:anim>
                                    <p:animScale>
                                      <p:cBhvr>
                                        <p:cTn id="35" dur="26">
                                          <p:stCondLst>
                                            <p:cond delay="650"/>
                                          </p:stCondLst>
                                        </p:cTn>
                                        <p:tgtEl>
                                          <p:spTgt spid="6150"/>
                                        </p:tgtEl>
                                      </p:cBhvr>
                                      <p:to x="100000" y="60000"/>
                                    </p:animScale>
                                    <p:animScale>
                                      <p:cBhvr>
                                        <p:cTn id="36" dur="166" decel="50000">
                                          <p:stCondLst>
                                            <p:cond delay="676"/>
                                          </p:stCondLst>
                                        </p:cTn>
                                        <p:tgtEl>
                                          <p:spTgt spid="6150"/>
                                        </p:tgtEl>
                                      </p:cBhvr>
                                      <p:to x="100000" y="100000"/>
                                    </p:animScale>
                                    <p:animScale>
                                      <p:cBhvr>
                                        <p:cTn id="37" dur="26">
                                          <p:stCondLst>
                                            <p:cond delay="1312"/>
                                          </p:stCondLst>
                                        </p:cTn>
                                        <p:tgtEl>
                                          <p:spTgt spid="6150"/>
                                        </p:tgtEl>
                                      </p:cBhvr>
                                      <p:to x="100000" y="80000"/>
                                    </p:animScale>
                                    <p:animScale>
                                      <p:cBhvr>
                                        <p:cTn id="38" dur="166" decel="50000">
                                          <p:stCondLst>
                                            <p:cond delay="1338"/>
                                          </p:stCondLst>
                                        </p:cTn>
                                        <p:tgtEl>
                                          <p:spTgt spid="6150"/>
                                        </p:tgtEl>
                                      </p:cBhvr>
                                      <p:to x="100000" y="100000"/>
                                    </p:animScale>
                                    <p:animScale>
                                      <p:cBhvr>
                                        <p:cTn id="39" dur="26">
                                          <p:stCondLst>
                                            <p:cond delay="1642"/>
                                          </p:stCondLst>
                                        </p:cTn>
                                        <p:tgtEl>
                                          <p:spTgt spid="6150"/>
                                        </p:tgtEl>
                                      </p:cBhvr>
                                      <p:to x="100000" y="90000"/>
                                    </p:animScale>
                                    <p:animScale>
                                      <p:cBhvr>
                                        <p:cTn id="40" dur="166" decel="50000">
                                          <p:stCondLst>
                                            <p:cond delay="1668"/>
                                          </p:stCondLst>
                                        </p:cTn>
                                        <p:tgtEl>
                                          <p:spTgt spid="6150"/>
                                        </p:tgtEl>
                                      </p:cBhvr>
                                      <p:to x="100000" y="100000"/>
                                    </p:animScale>
                                    <p:animScale>
                                      <p:cBhvr>
                                        <p:cTn id="41" dur="26">
                                          <p:stCondLst>
                                            <p:cond delay="1808"/>
                                          </p:stCondLst>
                                        </p:cTn>
                                        <p:tgtEl>
                                          <p:spTgt spid="6150"/>
                                        </p:tgtEl>
                                      </p:cBhvr>
                                      <p:to x="100000" y="95000"/>
                                    </p:animScale>
                                    <p:animScale>
                                      <p:cBhvr>
                                        <p:cTn id="42" dur="166" decel="50000">
                                          <p:stCondLst>
                                            <p:cond delay="1834"/>
                                          </p:stCondLst>
                                        </p:cTn>
                                        <p:tgtEl>
                                          <p:spTgt spid="61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nimBg="1"/>
      <p:bldP spid="43213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title" idx="4294967295"/>
          </p:nvPr>
        </p:nvSpPr>
        <p:spPr>
          <a:xfrm>
            <a:off x="1115616" y="19050"/>
            <a:ext cx="7488832" cy="1628800"/>
          </a:xfrm>
          <a:blipFill dpi="0" rotWithShape="0">
            <a:blip r:embed="rId3" cstate="print"/>
            <a:srcRect/>
            <a:tile tx="0" ty="0" sx="100000" sy="100000" flip="none" algn="tl"/>
          </a:blip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rgbClr val="800000"/>
                </a:solidFill>
                <a:effectLst>
                  <a:outerShdw blurRad="38100" dist="38100" dir="2700000" algn="tl">
                    <a:srgbClr val="000000"/>
                  </a:outerShdw>
                </a:effectLst>
                <a:latin typeface="Arial" charset="0"/>
              </a:rPr>
              <a:t>DNS – Sistema de Nombres de Dominio  </a:t>
            </a:r>
            <a:endParaRPr lang="es-ES" sz="4000" b="1" i="1" dirty="0">
              <a:solidFill>
                <a:srgbClr val="800000"/>
              </a:solidFill>
              <a:effectLst>
                <a:outerShdw blurRad="38100" dist="38100" dir="2700000" algn="tl">
                  <a:srgbClr val="000000"/>
                </a:outerShdw>
              </a:effectLst>
              <a:latin typeface="Arial" charset="0"/>
            </a:endParaRPr>
          </a:p>
        </p:txBody>
      </p:sp>
      <p:pic>
        <p:nvPicPr>
          <p:cNvPr id="6" name="Picture 2" descr="http://t0.gstatic.com/images?q=tbn:ANd9GcRAruPxrI1EtHUoJvHJEMldYzanNw6feeeiRWew47--H6pUCaC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290" y="2022136"/>
            <a:ext cx="2390775" cy="1914525"/>
          </a:xfrm>
          <a:prstGeom prst="rect">
            <a:avLst/>
          </a:prstGeom>
          <a:solidFill>
            <a:schemeClr val="accent2"/>
          </a:solidFill>
          <a:ln w="76200" algn="ctr">
            <a:solidFill>
              <a:srgbClr val="00CCFF"/>
            </a:solidFill>
            <a:miter lim="800000"/>
            <a:headEnd/>
            <a:tailEnd/>
          </a:ln>
          <a:effectLst/>
          <a:extLst/>
        </p:spPr>
      </p:pic>
      <p:pic>
        <p:nvPicPr>
          <p:cNvPr id="7" name="6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568" y="4653136"/>
            <a:ext cx="2638425" cy="1733550"/>
          </a:xfrm>
          <a:prstGeom prst="rect">
            <a:avLst/>
          </a:prstGeom>
          <a:solidFill>
            <a:schemeClr val="accent2"/>
          </a:solidFill>
          <a:ln w="76200" algn="ctr">
            <a:solidFill>
              <a:srgbClr val="00CCFF"/>
            </a:solidFill>
            <a:miter lim="800000"/>
            <a:headEnd/>
            <a:tailEnd/>
          </a:ln>
          <a:effectLst/>
        </p:spPr>
      </p:pic>
      <p:pic>
        <p:nvPicPr>
          <p:cNvPr id="8" name="3 Marcador de contenid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3682033" y="1916831"/>
            <a:ext cx="5268739" cy="3603079"/>
          </a:xfrm>
          <a:prstGeom prst="rect">
            <a:avLst/>
          </a:prstGeom>
          <a:solidFill>
            <a:schemeClr val="accent2"/>
          </a:solidFill>
          <a:ln w="76200" algn="ctr">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abajo"/>
          <p:cNvSpPr/>
          <p:nvPr/>
        </p:nvSpPr>
        <p:spPr bwMode="auto">
          <a:xfrm rot="19736353">
            <a:off x="400839" y="3371688"/>
            <a:ext cx="944051" cy="1129946"/>
          </a:xfrm>
          <a:prstGeom prst="down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2400" b="0" i="0" u="none" strike="noStrike" cap="none" normalizeH="0" baseline="0" smtClean="0">
              <a:ln>
                <a:noFill/>
              </a:ln>
              <a:solidFill>
                <a:schemeClr val="tx1"/>
              </a:solidFill>
              <a:effectLst/>
              <a:latin typeface="Arial Narrow" pitchFamily="34" charset="0"/>
            </a:endParaRPr>
          </a:p>
        </p:txBody>
      </p:sp>
    </p:spTree>
    <p:extLst>
      <p:ext uri="{BB962C8B-B14F-4D97-AF65-F5344CB8AC3E}">
        <p14:creationId xmlns:p14="http://schemas.microsoft.com/office/powerpoint/2010/main" val="4282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p:cTn id="7" dur="1000" fill="hold"/>
                                        <p:tgtEl>
                                          <p:spTgt spid="323587"/>
                                        </p:tgtEl>
                                        <p:attrNameLst>
                                          <p:attrName>ppt_w</p:attrName>
                                        </p:attrNameLst>
                                      </p:cBhvr>
                                      <p:tavLst>
                                        <p:tav tm="0">
                                          <p:val>
                                            <p:strVal val="#ppt_w*0.70"/>
                                          </p:val>
                                        </p:tav>
                                        <p:tav tm="100000">
                                          <p:val>
                                            <p:strVal val="#ppt_w"/>
                                          </p:val>
                                        </p:tav>
                                      </p:tavLst>
                                    </p:anim>
                                    <p:anim calcmode="lin" valueType="num">
                                      <p:cBhvr>
                                        <p:cTn id="8" dur="1000" fill="hold"/>
                                        <p:tgtEl>
                                          <p:spTgt spid="323587"/>
                                        </p:tgtEl>
                                        <p:attrNameLst>
                                          <p:attrName>ppt_h</p:attrName>
                                        </p:attrNameLst>
                                      </p:cBhvr>
                                      <p:tavLst>
                                        <p:tav tm="0">
                                          <p:val>
                                            <p:strVal val="#ppt_h"/>
                                          </p:val>
                                        </p:tav>
                                        <p:tav tm="100000">
                                          <p:val>
                                            <p:strVal val="#ppt_h"/>
                                          </p:val>
                                        </p:tav>
                                      </p:tavLst>
                                    </p:anim>
                                    <p:animEffect transition="in" filter="fade">
                                      <p:cBhvr>
                                        <p:cTn id="9" dur="1000"/>
                                        <p:tgtEl>
                                          <p:spTgt spid="32358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0" fill="hold"/>
                                        <p:tgtEl>
                                          <p:spTgt spid="7"/>
                                        </p:tgtEl>
                                        <p:attrNameLst>
                                          <p:attrName>ppt_w</p:attrName>
                                        </p:attrNameLst>
                                      </p:cBhvr>
                                      <p:tavLst>
                                        <p:tav tm="0" fmla="#ppt_w*sin(2.5*pi*$)">
                                          <p:val>
                                            <p:fltVal val="0"/>
                                          </p:val>
                                        </p:tav>
                                        <p:tav tm="100000">
                                          <p:val>
                                            <p:fltVal val="1"/>
                                          </p:val>
                                        </p:tav>
                                      </p:tavLst>
                                    </p:anim>
                                    <p:anim calcmode="lin" valueType="num">
                                      <p:cBhvr>
                                        <p:cTn id="20" dur="5000" fill="hold"/>
                                        <p:tgtEl>
                                          <p:spTgt spid="7"/>
                                        </p:tgtEl>
                                        <p:attrNameLst>
                                          <p:attrName>ppt_h</p:attrName>
                                        </p:attrNameLst>
                                      </p:cBhvr>
                                      <p:tavLst>
                                        <p:tav tm="0">
                                          <p:val>
                                            <p:strVal val="#ppt_h"/>
                                          </p:val>
                                        </p:tav>
                                        <p:tav tm="100000">
                                          <p:val>
                                            <p:strVal val="#ppt_h"/>
                                          </p:val>
                                        </p:tav>
                                      </p:tavLst>
                                    </p:anim>
                                  </p:childTnLst>
                                </p:cTn>
                              </p:par>
                              <p:par>
                                <p:cTn id="21" presetID="18" presetClass="entr" presetSubtype="1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48" presetClass="entr" presetSubtype="0" accel="5000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5F95EA6-BED7-4B75-BB15-0AE56B395B40}" type="datetime1">
              <a:rPr lang="es-ES"/>
              <a:pPr>
                <a:defRPr/>
              </a:pPr>
              <a:t>26/05/2017</a:t>
            </a:fld>
            <a:endParaRPr lang="en-US"/>
          </a:p>
        </p:txBody>
      </p:sp>
      <p:sp>
        <p:nvSpPr>
          <p:cNvPr id="6" name="5 Marcador de número de diapositiva"/>
          <p:cNvSpPr>
            <a:spLocks noGrp="1"/>
          </p:cNvSpPr>
          <p:nvPr>
            <p:ph type="sldNum" sz="quarter" idx="12"/>
          </p:nvPr>
        </p:nvSpPr>
        <p:spPr/>
        <p:txBody>
          <a:bodyPr/>
          <a:lstStyle/>
          <a:p>
            <a:pPr>
              <a:defRPr/>
            </a:pPr>
            <a:fld id="{2FC5F66F-B80C-4196-A9F9-2602C373350E}" type="slidenum">
              <a:rPr lang="en-US"/>
              <a:pPr>
                <a:defRPr/>
              </a:pPr>
              <a:t>8</a:t>
            </a:fld>
            <a:endParaRPr lang="en-US"/>
          </a:p>
        </p:txBody>
      </p:sp>
      <p:sp>
        <p:nvSpPr>
          <p:cNvPr id="424962" name="Rectangle 2" descr="Papel seda azul"/>
          <p:cNvSpPr>
            <a:spLocks noGrp="1" noChangeArrowheads="1"/>
          </p:cNvSpPr>
          <p:nvPr>
            <p:ph type="title"/>
          </p:nvPr>
        </p:nvSpPr>
        <p:spPr>
          <a:xfrm>
            <a:off x="533400" y="457200"/>
            <a:ext cx="81534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1"/>
          </p:nvPr>
        </p:nvSpPr>
        <p:spPr>
          <a:xfrm>
            <a:off x="228600" y="1752600"/>
            <a:ext cx="8686800" cy="4495800"/>
          </a:xfrm>
          <a:blipFill dpi="0" rotWithShape="0">
            <a:blip r:embed="rId4" cstate="print"/>
            <a:srcRect/>
            <a:tile tx="0" ty="0" sx="100000" sy="100000" flip="none" algn="tl"/>
          </a:blipFill>
          <a:ln w="76200" cap="flat">
            <a:solidFill>
              <a:srgbClr val="000080"/>
            </a:solidFill>
          </a:ln>
        </p:spPr>
        <p:txBody>
          <a:bodyPr/>
          <a:lstStyle/>
          <a:p>
            <a:pPr>
              <a:defRPr/>
            </a:pPr>
            <a:r>
              <a:rPr lang="es-AR" sz="2800" i="1" dirty="0" smtClean="0">
                <a:solidFill>
                  <a:srgbClr val="000099"/>
                </a:solidFill>
                <a:effectLst>
                  <a:outerShdw blurRad="38100" dist="38100" dir="2700000" algn="tl">
                    <a:srgbClr val="000000"/>
                  </a:outerShdw>
                </a:effectLst>
                <a:latin typeface="Arial" charset="0"/>
              </a:rPr>
              <a:t>Conjunto de protocolos y servicios sobre una red TCP/IP, permite a los usuarios de red utilizar nombres jerárquicos sencillos para comunicarse con otros equipos, en vez de memorizar y usar sus direcciones IP. </a:t>
            </a:r>
            <a:endParaRPr lang="es-MX" sz="2800" i="1" dirty="0" smtClean="0">
              <a:solidFill>
                <a:srgbClr val="000099"/>
              </a:solidFill>
              <a:effectLst>
                <a:outerShdw blurRad="38100" dist="38100" dir="2700000" algn="tl">
                  <a:srgbClr val="000000"/>
                </a:outerShdw>
              </a:effectLst>
              <a:latin typeface="Arial" charset="0"/>
            </a:endParaRPr>
          </a:p>
          <a:p>
            <a:pPr>
              <a:defRPr/>
            </a:pPr>
            <a:r>
              <a:rPr lang="es-MX" sz="2800" i="1" dirty="0" smtClean="0">
                <a:solidFill>
                  <a:srgbClr val="000099"/>
                </a:solidFill>
                <a:effectLst>
                  <a:outerShdw blurRad="38100" dist="38100" dir="2700000" algn="tl">
                    <a:srgbClr val="000000"/>
                  </a:outerShdw>
                </a:effectLst>
                <a:latin typeface="Arial" charset="0"/>
              </a:rPr>
              <a:t>U</a:t>
            </a:r>
            <a:r>
              <a:rPr lang="es-AR" sz="2800" i="1" dirty="0" smtClean="0">
                <a:solidFill>
                  <a:srgbClr val="000099"/>
                </a:solidFill>
                <a:effectLst>
                  <a:outerShdw blurRad="38100" dist="38100" dir="2700000" algn="tl">
                    <a:srgbClr val="000000"/>
                  </a:outerShdw>
                </a:effectLst>
                <a:latin typeface="Arial" charset="0"/>
              </a:rPr>
              <a:t>sado en Internet y en </a:t>
            </a:r>
            <a:r>
              <a:rPr lang="es-MX" sz="2800" i="1" dirty="0" smtClean="0">
                <a:solidFill>
                  <a:srgbClr val="000099"/>
                </a:solidFill>
                <a:effectLst>
                  <a:outerShdw blurRad="38100" dist="38100" dir="2700000" algn="tl">
                    <a:srgbClr val="000000"/>
                  </a:outerShdw>
                </a:effectLst>
                <a:latin typeface="Arial" charset="0"/>
              </a:rPr>
              <a:t>R</a:t>
            </a:r>
            <a:r>
              <a:rPr lang="es-AR" sz="2800" i="1" dirty="0" err="1" smtClean="0">
                <a:solidFill>
                  <a:srgbClr val="000099"/>
                </a:solidFill>
                <a:effectLst>
                  <a:outerShdw blurRad="38100" dist="38100" dir="2700000" algn="tl">
                    <a:srgbClr val="000000"/>
                  </a:outerShdw>
                </a:effectLst>
                <a:latin typeface="Arial" charset="0"/>
              </a:rPr>
              <a:t>edes</a:t>
            </a:r>
            <a:r>
              <a:rPr lang="es-AR" sz="2800" i="1" dirty="0" smtClean="0">
                <a:solidFill>
                  <a:srgbClr val="000099"/>
                </a:solidFill>
                <a:effectLst>
                  <a:outerShdw blurRad="38100" dist="38100" dir="2700000" algn="tl">
                    <a:srgbClr val="000000"/>
                  </a:outerShdw>
                </a:effectLst>
                <a:latin typeface="Arial" charset="0"/>
              </a:rPr>
              <a:t> </a:t>
            </a:r>
            <a:r>
              <a:rPr lang="es-MX" sz="2800" i="1" dirty="0" smtClean="0">
                <a:solidFill>
                  <a:srgbClr val="000099"/>
                </a:solidFill>
                <a:effectLst>
                  <a:outerShdw blurRad="38100" dist="38100" dir="2700000" algn="tl">
                    <a:srgbClr val="000000"/>
                  </a:outerShdw>
                </a:effectLst>
                <a:latin typeface="Arial" charset="0"/>
              </a:rPr>
              <a:t>P</a:t>
            </a:r>
            <a:r>
              <a:rPr lang="es-AR" sz="2800" i="1" dirty="0" err="1" smtClean="0">
                <a:solidFill>
                  <a:srgbClr val="000099"/>
                </a:solidFill>
                <a:effectLst>
                  <a:outerShdw blurRad="38100" dist="38100" dir="2700000" algn="tl">
                    <a:srgbClr val="000000"/>
                  </a:outerShdw>
                </a:effectLst>
                <a:latin typeface="Arial" charset="0"/>
              </a:rPr>
              <a:t>rivadas</a:t>
            </a:r>
            <a:r>
              <a:rPr lang="es-AR" sz="2800" i="1" dirty="0" smtClean="0">
                <a:solidFill>
                  <a:srgbClr val="000099"/>
                </a:solidFill>
                <a:effectLst>
                  <a:outerShdw blurRad="38100" dist="38100" dir="2700000" algn="tl">
                    <a:srgbClr val="000000"/>
                  </a:outerShdw>
                </a:effectLst>
                <a:latin typeface="Arial" charset="0"/>
              </a:rPr>
              <a:t> </a:t>
            </a:r>
            <a:r>
              <a:rPr lang="es-MX" sz="2800" i="1" dirty="0" smtClean="0">
                <a:solidFill>
                  <a:srgbClr val="000099"/>
                </a:solidFill>
                <a:effectLst>
                  <a:outerShdw blurRad="38100" dist="38100" dir="2700000" algn="tl">
                    <a:srgbClr val="000000"/>
                  </a:outerShdw>
                </a:effectLst>
                <a:latin typeface="Arial" charset="0"/>
              </a:rPr>
              <a:t>A</a:t>
            </a:r>
            <a:r>
              <a:rPr lang="es-AR" sz="2800" i="1" dirty="0" err="1" smtClean="0">
                <a:solidFill>
                  <a:srgbClr val="000099"/>
                </a:solidFill>
                <a:effectLst>
                  <a:outerShdw blurRad="38100" dist="38100" dir="2700000" algn="tl">
                    <a:srgbClr val="000000"/>
                  </a:outerShdw>
                </a:effectLst>
                <a:latin typeface="Arial" charset="0"/>
              </a:rPr>
              <a:t>ctuales</a:t>
            </a:r>
            <a:r>
              <a:rPr lang="es-AR" sz="2800" i="1" dirty="0" smtClean="0">
                <a:solidFill>
                  <a:srgbClr val="000099"/>
                </a:solidFill>
                <a:effectLst>
                  <a:outerShdw blurRad="38100" dist="38100" dir="2700000" algn="tl">
                    <a:srgbClr val="000000"/>
                  </a:outerShdw>
                </a:effectLst>
                <a:latin typeface="Arial" charset="0"/>
              </a:rPr>
              <a:t>. </a:t>
            </a:r>
            <a:endParaRPr lang="es-MX" sz="2800" i="1" dirty="0" smtClean="0">
              <a:solidFill>
                <a:srgbClr val="000099"/>
              </a:solidFill>
              <a:effectLst>
                <a:outerShdw blurRad="38100" dist="38100" dir="2700000" algn="tl">
                  <a:srgbClr val="000000"/>
                </a:outerShdw>
              </a:effectLst>
              <a:latin typeface="Arial" charset="0"/>
            </a:endParaRPr>
          </a:p>
          <a:p>
            <a:pPr>
              <a:defRPr/>
            </a:pPr>
            <a:r>
              <a:rPr lang="es-MX" sz="2800" i="1" dirty="0" smtClean="0">
                <a:solidFill>
                  <a:srgbClr val="000099"/>
                </a:solidFill>
                <a:effectLst>
                  <a:outerShdw blurRad="38100" dist="38100" dir="2700000" algn="tl">
                    <a:srgbClr val="000000"/>
                  </a:outerShdw>
                </a:effectLst>
                <a:latin typeface="Arial" charset="0"/>
              </a:rPr>
              <a:t>Servicios </a:t>
            </a:r>
            <a:r>
              <a:rPr lang="es-AR" sz="2800" i="1" dirty="0" smtClean="0">
                <a:solidFill>
                  <a:srgbClr val="000099"/>
                </a:solidFill>
                <a:effectLst>
                  <a:outerShdw blurRad="38100" dist="38100" dir="2700000" algn="tl">
                    <a:srgbClr val="000000"/>
                  </a:outerShdw>
                </a:effectLst>
                <a:latin typeface="Arial" charset="0"/>
              </a:rPr>
              <a:t>como: browsers, servidores de Web, FTP y Telnet; utilizan DNS.</a:t>
            </a:r>
            <a:endParaRPr lang="es-ES_tradnl" sz="2800" i="1" dirty="0" smtClean="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animEffect transition="in" filter="wheel(1)">
                                      <p:cBhvr>
                                        <p:cTn id="12" dur="2000"/>
                                        <p:tgtEl>
                                          <p:spTgt spid="4249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24963">
                                            <p:txEl>
                                              <p:pRg st="0" end="0"/>
                                            </p:txEl>
                                          </p:spTgt>
                                        </p:tgtEl>
                                        <p:attrNameLst>
                                          <p:attrName>style.visibility</p:attrName>
                                        </p:attrNameLst>
                                      </p:cBhvr>
                                      <p:to>
                                        <p:strVal val="visible"/>
                                      </p:to>
                                    </p:set>
                                    <p:animEffect transition="in" filter="wheel(1)">
                                      <p:cBhvr>
                                        <p:cTn id="17" dur="2000"/>
                                        <p:tgtEl>
                                          <p:spTgt spid="4249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24963">
                                            <p:txEl>
                                              <p:pRg st="1" end="1"/>
                                            </p:txEl>
                                          </p:spTgt>
                                        </p:tgtEl>
                                        <p:attrNameLst>
                                          <p:attrName>style.visibility</p:attrName>
                                        </p:attrNameLst>
                                      </p:cBhvr>
                                      <p:to>
                                        <p:strVal val="visible"/>
                                      </p:to>
                                    </p:set>
                                    <p:animEffect transition="in" filter="wheel(1)">
                                      <p:cBhvr>
                                        <p:cTn id="22" dur="2000"/>
                                        <p:tgtEl>
                                          <p:spTgt spid="4249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24963">
                                            <p:txEl>
                                              <p:pRg st="2" end="2"/>
                                            </p:txEl>
                                          </p:spTgt>
                                        </p:tgtEl>
                                        <p:attrNameLst>
                                          <p:attrName>style.visibility</p:attrName>
                                        </p:attrNameLst>
                                      </p:cBhvr>
                                      <p:to>
                                        <p:strVal val="visible"/>
                                      </p:to>
                                    </p:set>
                                    <p:animEffect transition="in" filter="wheel(1)">
                                      <p:cBhvr>
                                        <p:cTn id="27" dur="2000"/>
                                        <p:tgtEl>
                                          <p:spTgt spid="424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45F95EA6-BED7-4B75-BB15-0AE56B395B40}" type="datetime1">
              <a:rPr lang="es-ES" sz="1400">
                <a:solidFill>
                  <a:schemeClr val="tx1"/>
                </a:solidFill>
                <a:latin typeface="+mn-lt"/>
              </a:rPr>
              <a:pPr>
                <a:defRPr/>
              </a:pPr>
              <a:t>26/05/2017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20C3C35-61E5-494D-B365-DF66871B93AF}" type="slidenum">
              <a:rPr lang="en-US" sz="1400">
                <a:solidFill>
                  <a:schemeClr val="tx1"/>
                </a:solidFill>
                <a:latin typeface="+mn-lt"/>
              </a:rPr>
              <a:pPr algn="r">
                <a:defRPr/>
              </a:pPr>
              <a:t>9</a:t>
            </a:fld>
            <a:endParaRPr lang="en-US" sz="1400">
              <a:solidFill>
                <a:schemeClr val="tx1"/>
              </a:solidFill>
              <a:latin typeface="+mn-lt"/>
            </a:endParaRPr>
          </a:p>
        </p:txBody>
      </p:sp>
      <p:sp>
        <p:nvSpPr>
          <p:cNvPr id="424962" name="Rectangle 2" descr="Papel seda azul"/>
          <p:cNvSpPr>
            <a:spLocks noGrp="1" noChangeArrowheads="1"/>
          </p:cNvSpPr>
          <p:nvPr>
            <p:ph type="title" idx="4294967295"/>
          </p:nvPr>
        </p:nvSpPr>
        <p:spPr>
          <a:xfrm>
            <a:off x="533400" y="457200"/>
            <a:ext cx="8153400" cy="11430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4294967295"/>
          </p:nvPr>
        </p:nvSpPr>
        <p:spPr>
          <a:xfrm>
            <a:off x="228600" y="1752600"/>
            <a:ext cx="8686800" cy="4495800"/>
          </a:xfrm>
          <a:blipFill dpi="0" rotWithShape="0">
            <a:blip r:embed="rId4" cstate="print"/>
            <a:srcRect/>
            <a:tile tx="0" ty="0" sx="100000" sy="100000" flip="none" algn="tl"/>
          </a:blipFill>
          <a:ln w="76200" cap="flat">
            <a:solidFill>
              <a:srgbClr val="000080"/>
            </a:solidFill>
          </a:ln>
        </p:spPr>
        <p:txBody>
          <a:bodyPr/>
          <a:lstStyle/>
          <a:p>
            <a:pPr>
              <a:lnSpc>
                <a:spcPct val="80000"/>
              </a:lnSpc>
              <a:buFontTx/>
              <a:buNone/>
            </a:pPr>
            <a:r>
              <a:rPr lang="es-ES" sz="4400" b="1" i="1" dirty="0" smtClean="0">
                <a:solidFill>
                  <a:srgbClr val="800000"/>
                </a:solidFill>
                <a:effectLst>
                  <a:outerShdw blurRad="38100" dist="38100" dir="2700000" algn="tl">
                    <a:srgbClr val="C0C0C0"/>
                  </a:outerShdw>
                </a:effectLst>
                <a:latin typeface="Arial" charset="0"/>
              </a:rPr>
              <a:t>DNS define:</a:t>
            </a:r>
            <a:br>
              <a:rPr lang="es-ES" sz="4400" b="1" i="1" dirty="0" smtClean="0">
                <a:solidFill>
                  <a:srgbClr val="800000"/>
                </a:solidFill>
                <a:effectLst>
                  <a:outerShdw blurRad="38100" dist="38100" dir="2700000" algn="tl">
                    <a:srgbClr val="C0C0C0"/>
                  </a:outerShdw>
                </a:effectLst>
                <a:latin typeface="Arial" charset="0"/>
              </a:rPr>
            </a:br>
            <a:endParaRPr lang="es-ES" sz="4400" b="1" i="1" dirty="0" smtClean="0">
              <a:solidFill>
                <a:srgbClr val="800000"/>
              </a:solidFill>
              <a:effectLst>
                <a:outerShdw blurRad="38100" dist="38100" dir="2700000" algn="tl">
                  <a:srgbClr val="C0C0C0"/>
                </a:outerShdw>
              </a:effectLst>
              <a:latin typeface="Arial" charset="0"/>
            </a:endParaRPr>
          </a:p>
          <a:p>
            <a:pPr algn="just">
              <a:lnSpc>
                <a:spcPct val="80000"/>
              </a:lnSpc>
            </a:pPr>
            <a:r>
              <a:rPr lang="es-ES" i="1" dirty="0" smtClean="0">
                <a:solidFill>
                  <a:srgbClr val="000099"/>
                </a:solidFill>
                <a:effectLst>
                  <a:outerShdw blurRad="38100" dist="38100" dir="2700000" algn="tl">
                    <a:srgbClr val="C0C0C0"/>
                  </a:outerShdw>
                </a:effectLst>
                <a:latin typeface="Arial" charset="0"/>
              </a:rPr>
              <a:t>Un modelo de base de datos para almacenar información sobre direcciones. </a:t>
            </a:r>
          </a:p>
          <a:p>
            <a:pPr algn="just">
              <a:lnSpc>
                <a:spcPct val="80000"/>
              </a:lnSpc>
            </a:pPr>
            <a:r>
              <a:rPr lang="es-ES" i="1" dirty="0" smtClean="0">
                <a:solidFill>
                  <a:srgbClr val="000099"/>
                </a:solidFill>
                <a:effectLst>
                  <a:outerShdw blurRad="38100" dist="38100" dir="2700000" algn="tl">
                    <a:srgbClr val="C0C0C0"/>
                  </a:outerShdw>
                </a:effectLst>
                <a:latin typeface="Arial" charset="0"/>
              </a:rPr>
              <a:t>Un mecanismo para preguntar y actualizar información sobre direcciones en la base de datos. </a:t>
            </a:r>
          </a:p>
          <a:p>
            <a:pPr>
              <a:lnSpc>
                <a:spcPct val="80000"/>
              </a:lnSpc>
            </a:pPr>
            <a:r>
              <a:rPr lang="es-ES" i="1" dirty="0" smtClean="0">
                <a:solidFill>
                  <a:srgbClr val="000099"/>
                </a:solidFill>
                <a:effectLst>
                  <a:outerShdw blurRad="38100" dist="38100" dir="2700000" algn="tl">
                    <a:srgbClr val="C0C0C0"/>
                  </a:outerShdw>
                </a:effectLst>
                <a:latin typeface="Arial" charset="0"/>
              </a:rPr>
              <a:t>Un mecanismo para replicar información entre servidores.</a:t>
            </a:r>
            <a:r>
              <a:rPr lang="es-ES" sz="2400" i="1" dirty="0" smtClean="0">
                <a:solidFill>
                  <a:srgbClr val="000099"/>
                </a:solidFill>
                <a:effectLst>
                  <a:outerShdw blurRad="38100" dist="38100" dir="2700000" algn="tl">
                    <a:srgbClr val="C0C0C0"/>
                  </a:outerShdw>
                </a:effectLst>
                <a:latin typeface="Arial" charset="0"/>
              </a:rPr>
              <a:t/>
            </a:r>
            <a:br>
              <a:rPr lang="es-ES" sz="2400" i="1" dirty="0" smtClean="0">
                <a:solidFill>
                  <a:srgbClr val="000099"/>
                </a:solidFill>
                <a:effectLst>
                  <a:outerShdw blurRad="38100" dist="38100" dir="2700000" algn="tl">
                    <a:srgbClr val="C0C0C0"/>
                  </a:outerShdw>
                </a:effectLst>
                <a:latin typeface="Arial" charset="0"/>
              </a:rPr>
            </a:br>
            <a:endParaRPr lang="es-ES_tradnl" sz="2400" i="1" dirty="0"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496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uiExpand="1"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3.xml><?xml version="1.0" encoding="utf-8"?>
<a:themeOverride xmlns:a="http://schemas.openxmlformats.org/drawingml/2006/main">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533999</TotalTime>
  <Words>2699</Words>
  <Application>Microsoft Office PowerPoint</Application>
  <PresentationFormat>Presentación en pantalla (4:3)</PresentationFormat>
  <Paragraphs>344</Paragraphs>
  <Slides>48</Slides>
  <Notes>15</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48</vt:i4>
      </vt:variant>
    </vt:vector>
  </HeadingPairs>
  <TitlesOfParts>
    <vt:vector size="56" baseType="lpstr">
      <vt:lpstr>Arial</vt:lpstr>
      <vt:lpstr>Arial Narrow</vt:lpstr>
      <vt:lpstr>Tahoma</vt:lpstr>
      <vt:lpstr>Times New Roman</vt:lpstr>
      <vt:lpstr>Verdana</vt:lpstr>
      <vt:lpstr>Wingdings 3</vt:lpstr>
      <vt:lpstr>Presentación en blanco</vt:lpstr>
      <vt:lpstr>Diapositiva</vt:lpstr>
      <vt:lpstr> Tecnología de Redes 2634 Introducción a las Comunicaciones 0013</vt:lpstr>
      <vt:lpstr> Tecnología de Redes 2634 Introducción a las Comunicaciones 0013</vt:lpstr>
      <vt:lpstr>Servicios de Internet   Arquitectura Cliente-Servidor</vt:lpstr>
      <vt:lpstr>Servicios de Internet   Arquitectura Cliente-Servidor</vt:lpstr>
      <vt:lpstr>Servicios de Internet   Arquitectura Cliente-Servidor</vt:lpstr>
      <vt:lpstr>Servicios de Internet   Arquitectura Cliente-Servidor</vt:lpstr>
      <vt:lpstr>DNS – Sistema de Nombres de Dominio  </vt:lpstr>
      <vt:lpstr>DNS - Sistema de Nombres de Dominio</vt:lpstr>
      <vt:lpstr>DNS - Sistema de Nombres de Dominio</vt:lpstr>
      <vt:lpstr>DNS - Sistema de Nombres de Dominio</vt:lpstr>
      <vt:lpstr>Estructura de un Nombre</vt:lpstr>
      <vt:lpstr>Estructura de un Nombre</vt:lpstr>
      <vt:lpstr>DNS - Sistema de Nombres de Dominio</vt:lpstr>
      <vt:lpstr>DNS - Sistema de Nombres de Dominio</vt:lpstr>
      <vt:lpstr>DNS - Sistema de Nombres de Dominio</vt:lpstr>
      <vt:lpstr>DNS -  Resolución de Nombres </vt:lpstr>
      <vt:lpstr>Estructura de un Nombre</vt:lpstr>
      <vt:lpstr>DNS - Sistema de Nombres de Dominio</vt:lpstr>
      <vt:lpstr>InterNIC Servicio de Base de Datos y de Directorio  </vt:lpstr>
      <vt:lpstr>DNS – Servidor de Nombre de DOMINIO</vt:lpstr>
      <vt:lpstr>DNS – Servidor de Nombre de DOMINIO</vt:lpstr>
      <vt:lpstr>DNS – Servidor de Nombre de DOMINIO</vt:lpstr>
      <vt:lpstr>Servicios de Internet Telnet  </vt:lpstr>
      <vt:lpstr>Servicios de Internet Secure Shell o SSH  </vt:lpstr>
      <vt:lpstr>Servicios de Internet Secure Shell o SSH  </vt:lpstr>
      <vt:lpstr>Servicios de Internet Secure Shell o SSH  </vt:lpstr>
      <vt:lpstr>Servicios de Internet FTP :Protocolo de Transferencia de Archivos </vt:lpstr>
      <vt:lpstr>Servicios de Internet FTP :Protocolo de Transferencia de Archivos</vt:lpstr>
      <vt:lpstr>Servicios de Internet TFTP :Protocolo de Trivial de Transferencia de Archivos</vt:lpstr>
      <vt:lpstr>Servicios de Internet SMTP :Protocolo Simple de Transferencia de Correo</vt:lpstr>
      <vt:lpstr>Servicios de Internet POP 3 :Protocolo de Oficina de Correo Versión 3</vt:lpstr>
      <vt:lpstr>Servicios de Internet Arquitectura de Mensajería SMTP </vt:lpstr>
      <vt:lpstr>Servicios de Internet Arquitectura de Mensajería SMTP Almacenamiento Temporal y Envío </vt:lpstr>
      <vt:lpstr>Servicios de Internet Puerta de Enlace de Correo  Electrónico DMZ  Intranet - Extranet </vt:lpstr>
      <vt:lpstr>Servicios de Internet Servidor (Relevador) de Correo  Electrónico </vt:lpstr>
      <vt:lpstr>Servicios de Internet  Buzón de Correo  Electrónico </vt:lpstr>
      <vt:lpstr>Servicios de Internet Webmail </vt:lpstr>
      <vt:lpstr>Servicios de Internet - Wais  Servidores de Información de Largo Alcance</vt:lpstr>
      <vt:lpstr>Servicios de Internet - Gopher Servicio de Distribución de Información </vt:lpstr>
      <vt:lpstr>Servicios de Internet - Archie  Servicio de Distribución de Información </vt:lpstr>
      <vt:lpstr>Servicios de Internet - Archie  Servicio de Distribución de Información</vt:lpstr>
      <vt:lpstr>Servicios de Internet - WWW  WORLD WIDE WEB </vt:lpstr>
      <vt:lpstr>Servicios de Internet - WWW  WORLD WIDE WEB</vt:lpstr>
      <vt:lpstr>Servicios de Internet - WWW  Visualizador - Componentes </vt:lpstr>
      <vt:lpstr>Servicio DHCP  Protocolo de Configuración Dinámica de Hosts</vt:lpstr>
      <vt:lpstr>Servicio DHCP  Protocolo de Configuración Dinámica de Hosts</vt:lpstr>
      <vt:lpstr>Servicios de Internet Chat</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Laboratorios</cp:lastModifiedBy>
  <cp:revision>623</cp:revision>
  <cp:lastPrinted>2000-12-06T13:16:13Z</cp:lastPrinted>
  <dcterms:created xsi:type="dcterms:W3CDTF">2000-04-03T00:38:42Z</dcterms:created>
  <dcterms:modified xsi:type="dcterms:W3CDTF">2017-05-26T21:07:13Z</dcterms:modified>
  <cp:category>Transparencias de Clase</cp:category>
</cp:coreProperties>
</file>