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4" r:id="rId2"/>
    <p:sldId id="355" r:id="rId3"/>
    <p:sldId id="332" r:id="rId4"/>
    <p:sldId id="353" r:id="rId5"/>
    <p:sldId id="333" r:id="rId6"/>
    <p:sldId id="334" r:id="rId7"/>
    <p:sldId id="335" r:id="rId8"/>
    <p:sldId id="336" r:id="rId9"/>
    <p:sldId id="337" r:id="rId10"/>
    <p:sldId id="338" r:id="rId11"/>
    <p:sldId id="329" r:id="rId12"/>
    <p:sldId id="330" r:id="rId13"/>
    <p:sldId id="331" r:id="rId14"/>
    <p:sldId id="339" r:id="rId15"/>
    <p:sldId id="340" r:id="rId16"/>
    <p:sldId id="341" r:id="rId17"/>
    <p:sldId id="347" r:id="rId18"/>
    <p:sldId id="352" r:id="rId19"/>
    <p:sldId id="350" r:id="rId20"/>
    <p:sldId id="351" r:id="rId21"/>
    <p:sldId id="348" r:id="rId22"/>
    <p:sldId id="349" r:id="rId23"/>
  </p:sldIdLst>
  <p:sldSz cx="9144000" cy="6858000" type="screen4x3"/>
  <p:notesSz cx="6858000" cy="9028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66FFFF"/>
    <a:srgbClr val="99FF99"/>
    <a:srgbClr val="660066"/>
    <a:srgbClr val="333300"/>
    <a:srgbClr val="003366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308" y="-84"/>
      </p:cViewPr>
      <p:guideLst>
        <p:guide orient="horz" pos="284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CA3C263-5E0E-4967-8B31-504C58896AE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226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77863"/>
            <a:ext cx="4513262" cy="338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0D67AC0-3CEE-471F-A779-8D688AB35073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8336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576707"/>
            <a:ext cx="29718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 anchor="b"/>
          <a:lstStyle/>
          <a:p>
            <a:pPr algn="r"/>
            <a:fld id="{753C0130-421C-4A9B-8121-F84FC903249E}" type="slidenum">
              <a:rPr lang="es-ES_tradnl" sz="1200"/>
              <a:pPr algn="r"/>
              <a:t>2</a:t>
            </a:fld>
            <a:endParaRPr lang="es-ES_tradnl" sz="12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77863"/>
            <a:ext cx="4511675" cy="338296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67AC0-3CEE-471F-A779-8D688AB35073}" type="slidenum">
              <a:rPr lang="es-ES_tradnl" smtClean="0"/>
              <a:pPr/>
              <a:t>17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12E916-9F07-467C-BF50-4D4FE50279B3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1E6FD-2089-471D-9134-B51407663E1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24CD2C-CB72-47EB-8BA8-B8D2DD2EB8E1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11DF3-A48F-4A55-80DE-800DC9D0EC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A14E1E-564B-4B2F-97F8-D6D6C69019A4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F7733-32BD-4EA0-A7D3-E52A3AA923E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8FFDE5-8518-417B-930F-71D969867147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2FC0E-8155-4AE7-8F08-3CD9108036F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D0F1AB-1C56-4C71-81F7-C8A6BCA6490D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C0D83-E400-400E-AE38-B047419F641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CC4D02-6416-4435-BB40-F881D7646671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1AA76-14BD-45CD-BA2B-FFCF28CD9AF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A3273D-CBA5-4004-AFE5-95A5FC232AD3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C43A7-A5AA-4FD6-9B94-10C36E87CB0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1E2AE-F72D-498D-B352-2E7E5E6F4FC0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CD6F-DA08-4C9C-89C3-E1C7447481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1CAF68-194E-4DA7-B059-280CCC11A3FC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Navegación Segura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6235A-FDB8-41AE-BAE6-2FD8671545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594D8-1B47-4852-852D-B88164180FFE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99B2B-EC04-4E5B-93B8-63093C5B695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DEF065-5D0B-47F5-95D8-08022B9095F0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12616-89A7-488D-A7EB-F229DE8C193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EFD6C645-A32D-4888-9CCD-6B8B32DCC7C2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4EC3DF6-4108-456A-ABCC-318CD113147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528" y="188640"/>
            <a:ext cx="8496300" cy="1944167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0013</a:t>
            </a:r>
            <a:endParaRPr lang="es-AR" sz="4000" b="1" i="1" u="sng" dirty="0" smtClean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8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013176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2348880"/>
            <a:ext cx="8229600" cy="25908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1" u="sng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Seguridad en Internet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1" u="sng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Firewall Personal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b="1" i="1" u="sng" kern="0" dirty="0" err="1" smtClean="0">
                <a:solidFill>
                  <a:srgbClr val="333399"/>
                </a:solidFill>
              </a:rPr>
              <a:t>Keylogger</a:t>
            </a:r>
            <a:endParaRPr kumimoji="0" lang="es-MX" sz="3200" b="1" i="1" u="sng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1" u="sng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6727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BE0-DBF1-418D-8CB1-0A9FF98B931E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2B7B-5A18-4FAF-900D-0B7013284FB2}" type="slidenum">
              <a:rPr lang="en-US"/>
              <a:pPr/>
              <a:t>10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09600"/>
            <a:ext cx="6981825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10979" name="Picture 3" descr="fw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3795713" cy="4167188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  <a:effectLst/>
        </p:spPr>
      </p:pic>
      <p:pic>
        <p:nvPicPr>
          <p:cNvPr id="510980" name="Picture 4" descr="f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81200"/>
            <a:ext cx="3795713" cy="4167188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D61-403D-4401-B12E-2B3098D4AA17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681-D397-4D5A-979B-2EB2C9D68376}" type="slidenum">
              <a:rPr lang="en-US"/>
              <a:pPr/>
              <a:t>11</a:t>
            </a:fld>
            <a:endParaRPr lang="en-US"/>
          </a:p>
        </p:txBody>
      </p:sp>
      <p:sp>
        <p:nvSpPr>
          <p:cNvPr id="6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4966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260350"/>
            <a:ext cx="7412038" cy="892175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Filtros </a:t>
            </a:r>
            <a:r>
              <a:rPr lang="es-ES_tradnl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de Suplantación Phishing</a:t>
            </a:r>
            <a:endParaRPr lang="es-AR" sz="3200" b="1" i="1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66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41438"/>
            <a:ext cx="3867150" cy="5029200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pic>
        <p:nvPicPr>
          <p:cNvPr id="49664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1628775"/>
            <a:ext cx="3943350" cy="4486275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sp>
        <p:nvSpPr>
          <p:cNvPr id="496646" name="AutoShape 7"/>
          <p:cNvSpPr>
            <a:spLocks noChangeArrowheads="1"/>
          </p:cNvSpPr>
          <p:nvPr/>
        </p:nvSpPr>
        <p:spPr bwMode="auto">
          <a:xfrm rot="-951562">
            <a:off x="2627313" y="4652963"/>
            <a:ext cx="2951162" cy="287337"/>
          </a:xfrm>
          <a:prstGeom prst="rightArrow">
            <a:avLst>
              <a:gd name="adj1" fmla="val 50000"/>
              <a:gd name="adj2" fmla="val 256768"/>
            </a:avLst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F85E-3488-4063-B7BD-D17E5EA6CDAA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B5F7-CD14-4B25-B789-84D1C588624D}" type="slidenum">
              <a:rPr lang="en-US"/>
              <a:pPr/>
              <a:t>12</a:t>
            </a:fld>
            <a:endParaRPr lang="en-US"/>
          </a:p>
        </p:txBody>
      </p:sp>
      <p:sp>
        <p:nvSpPr>
          <p:cNvPr id="6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4976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260350"/>
            <a:ext cx="7412038" cy="892175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_tradnl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Configuración de Control Parental</a:t>
            </a:r>
            <a:endParaRPr lang="es-AR" sz="3200" b="1" i="1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76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3895725" cy="5019675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pic>
        <p:nvPicPr>
          <p:cNvPr id="4976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844675"/>
            <a:ext cx="3781425" cy="4229100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sp>
        <p:nvSpPr>
          <p:cNvPr id="497670" name="AutoShape 8"/>
          <p:cNvSpPr>
            <a:spLocks noChangeArrowheads="1"/>
          </p:cNvSpPr>
          <p:nvPr/>
        </p:nvSpPr>
        <p:spPr bwMode="auto">
          <a:xfrm rot="380348">
            <a:off x="3060700" y="2871788"/>
            <a:ext cx="2017713" cy="287337"/>
          </a:xfrm>
          <a:prstGeom prst="rightArrow">
            <a:avLst>
              <a:gd name="adj1" fmla="val 50000"/>
              <a:gd name="adj2" fmla="val 175553"/>
            </a:avLst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9473-BE14-4445-812A-F85B562487A2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87EC-C676-4010-AE1D-8CAB3D2027BA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498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260350"/>
            <a:ext cx="7267575" cy="892175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_tradnl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Configuración de Control Parental</a:t>
            </a:r>
            <a:endParaRPr lang="es-AR" sz="3200" b="1" i="1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86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1628775"/>
            <a:ext cx="4259262" cy="4852988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sp>
        <p:nvSpPr>
          <p:cNvPr id="498693" name="AutoShape 5"/>
          <p:cNvSpPr>
            <a:spLocks noChangeArrowheads="1"/>
          </p:cNvSpPr>
          <p:nvPr/>
        </p:nvSpPr>
        <p:spPr bwMode="auto">
          <a:xfrm rot="380348">
            <a:off x="4859338" y="4076700"/>
            <a:ext cx="2017712" cy="287338"/>
          </a:xfrm>
          <a:prstGeom prst="rightArrow">
            <a:avLst>
              <a:gd name="adj1" fmla="val 50000"/>
              <a:gd name="adj2" fmla="val 175552"/>
            </a:avLst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  <p:pic>
        <p:nvPicPr>
          <p:cNvPr id="49869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628775"/>
            <a:ext cx="4392613" cy="4824413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Rectángulo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7975"/>
            <a:ext cx="9144000" cy="52800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8" name="7 Rectángulo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908050"/>
            <a:ext cx="6840537" cy="908050"/>
          </a:xfrm>
          <a:prstGeom prst="rect">
            <a:avLst/>
          </a:prstGeom>
          <a:solidFill>
            <a:schemeClr val="hlink"/>
          </a:solidFill>
          <a:ln w="76200" algn="ctr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0" name="9 Imagen" descr="router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7790" y="4000504"/>
            <a:ext cx="969052" cy="785818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extrusionH="76200" contourW="12700">
            <a:extrusionClr>
              <a:schemeClr val="bg2"/>
            </a:extrusionClr>
            <a:contourClr>
              <a:schemeClr val="bg2"/>
            </a:contourClr>
          </a:sp3d>
        </p:spPr>
      </p:pic>
      <p:pic>
        <p:nvPicPr>
          <p:cNvPr id="11" name="10 Imagen" descr="noteboo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3891" y="2166128"/>
            <a:ext cx="1000132" cy="750099"/>
          </a:xfrm>
          <a:prstGeom prst="rect">
            <a:avLst/>
          </a:prstGeom>
          <a:scene3d>
            <a:camera prst="orthographicFront"/>
            <a:lightRig rig="freezing" dir="t"/>
          </a:scene3d>
        </p:spPr>
      </p:pic>
      <p:pic>
        <p:nvPicPr>
          <p:cNvPr id="12" name="11 Imagen" descr="c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V="1">
            <a:off x="4737101" y="2801929"/>
            <a:ext cx="1143008" cy="732247"/>
          </a:xfrm>
          <a:prstGeom prst="rect">
            <a:avLst/>
          </a:prstGeom>
          <a:scene3d>
            <a:camera prst="orthographicFront"/>
            <a:lightRig rig="freezing" dir="t"/>
          </a:scene3d>
        </p:spPr>
      </p:pic>
      <p:cxnSp>
        <p:nvCxnSpPr>
          <p:cNvPr id="18" name="17 Conector recto"/>
          <p:cNvCxnSpPr/>
          <p:nvPr/>
        </p:nvCxnSpPr>
        <p:spPr>
          <a:xfrm>
            <a:off x="6675438" y="1900238"/>
            <a:ext cx="1357312" cy="121443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659563" y="1916113"/>
            <a:ext cx="1428750" cy="1143000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4665663" y="2730500"/>
            <a:ext cx="1285875" cy="78581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665663" y="2730500"/>
            <a:ext cx="1214437" cy="785813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7572375" y="3857625"/>
            <a:ext cx="1571625" cy="107156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flipV="1">
            <a:off x="7643813" y="3857625"/>
            <a:ext cx="1285875" cy="1071563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015" name="48 Imagen" descr="señoritas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4238" y="5580063"/>
            <a:ext cx="19097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55 Conector recto"/>
          <p:cNvCxnSpPr/>
          <p:nvPr/>
        </p:nvCxnSpPr>
        <p:spPr>
          <a:xfrm flipV="1">
            <a:off x="7380288" y="5589588"/>
            <a:ext cx="1763712" cy="1268412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7235825" y="5661025"/>
            <a:ext cx="1908175" cy="119697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1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124075" y="0"/>
            <a:ext cx="5761038" cy="69215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65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489214" y="537901"/>
            <a:ext cx="5761038" cy="1052513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6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064896" cy="4449429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  <a:ex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0252" y="2276872"/>
            <a:ext cx="179259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304256" cy="641691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37725"/>
            <a:ext cx="2304256" cy="66075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24075" y="0"/>
            <a:ext cx="5761038" cy="1052513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6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  <p:pic>
        <p:nvPicPr>
          <p:cNvPr id="515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268413"/>
            <a:ext cx="6408737" cy="5256212"/>
          </a:xfrm>
          <a:prstGeom prst="rect">
            <a:avLst/>
          </a:prstGeom>
          <a:solidFill>
            <a:schemeClr val="hlink"/>
          </a:solidFill>
          <a:ln w="76200" algn="ctr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F6C9-A72C-44E8-9B68-E121396F357B}" type="slidenum">
              <a:rPr lang="en-US"/>
              <a:pPr/>
              <a:t>17</a:t>
            </a:fld>
            <a:endParaRPr lang="en-US"/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304800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r>
              <a:rPr lang="es-AR" sz="28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lang="es-AR" sz="28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u="sng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Licencia Window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806" y="1484784"/>
            <a:ext cx="8743194" cy="5373216"/>
          </a:xfrm>
          <a:prstGeom prst="rect">
            <a:avLst/>
          </a:prstGeom>
          <a:solidFill>
            <a:schemeClr val="hlink"/>
          </a:solidFill>
          <a:ln w="76200" algn="ctr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DDFF-9916-4169-883F-2D4AA06CCD25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F6C9-A72C-44E8-9B68-E121396F357B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304800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r>
              <a:rPr lang="es-AR" sz="28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lang="es-AR" sz="28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u="sng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56792"/>
            <a:ext cx="8642350" cy="4896544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AR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Si recibe un correo o por teléfono solicitud de información personal de un banco , entidad  financiera o tarjeta de crédito </a:t>
            </a:r>
            <a:r>
              <a:rPr lang="es-AR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 NO RESPONDA.</a:t>
            </a:r>
          </a:p>
          <a:p>
            <a:pPr marL="0" indent="0" algn="just"/>
            <a:r>
              <a:rPr lang="es-AR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envié información  reservada por mail  sin no está cifrada o </a:t>
            </a:r>
            <a:r>
              <a:rPr lang="es-AR" b="1" i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encriptada</a:t>
            </a:r>
            <a:r>
              <a:rPr lang="es-AR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.</a:t>
            </a:r>
          </a:p>
          <a:p>
            <a:pPr marL="0" indent="0" algn="just"/>
            <a:r>
              <a:rPr lang="es-AR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acceda  a entidades publicas o financieras de locutorios o lugares  dudosos.</a:t>
            </a:r>
          </a:p>
          <a:p>
            <a:pPr marL="0" indent="0" algn="just"/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DDFF-9916-4169-883F-2D4AA06CCD25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F6C9-A72C-44E8-9B68-E121396F357B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304800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Keylogger</a:t>
            </a:r>
            <a:endParaRPr lang="es-AR" sz="4800" b="1" i="1" u="sng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12776"/>
            <a:ext cx="8964488" cy="5445224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ES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Key-tecla / </a:t>
            </a:r>
            <a:r>
              <a:rPr lang="es-ES" b="1" i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logger</a:t>
            </a:r>
            <a:r>
              <a:rPr lang="es-ES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- registrador: es un software o hardware específico que se encarga de registrar las pulsaciones que se realizan en el teclado, para posteriormente memorizarlas en un archivo o enviarlas a través de internet.</a:t>
            </a:r>
          </a:p>
        </p:txBody>
      </p:sp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581128"/>
            <a:ext cx="2736304" cy="177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293096"/>
            <a:ext cx="9144000" cy="2564904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hlink"/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 smtClean="0">
                <a:solidFill>
                  <a:srgbClr val="333399"/>
                </a:solidFill>
                <a:latin typeface="Arial" charset="0"/>
              </a:rPr>
              <a:t>Mg. PABLO </a:t>
            </a: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 </a:t>
            </a:r>
            <a:endParaRPr lang="es-ES_tradnl" sz="2800" b="1" i="1" dirty="0" smtClean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 smtClean="0">
                <a:solidFill>
                  <a:srgbClr val="333399"/>
                </a:solidFill>
                <a:latin typeface="Arial" charset="0"/>
              </a:rPr>
              <a:t>Ing. </a:t>
            </a:r>
            <a:r>
              <a:rPr lang="es-ES" sz="2800" b="1" i="1" dirty="0" smtClean="0">
                <a:solidFill>
                  <a:srgbClr val="333399"/>
                </a:solidFill>
                <a:latin typeface="Arial" charset="0"/>
              </a:rPr>
              <a:t>MARIO </a:t>
            </a:r>
            <a:r>
              <a:rPr lang="es-ES" sz="2800" b="1" i="1" dirty="0" smtClean="0">
                <a:solidFill>
                  <a:srgbClr val="333399"/>
                </a:solidFill>
                <a:latin typeface="Arial" charset="0"/>
              </a:rPr>
              <a:t>KRAJNIK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 smtClean="0">
                <a:solidFill>
                  <a:srgbClr val="333399"/>
                </a:solidFill>
                <a:latin typeface="Arial" charset="0"/>
              </a:rPr>
              <a:t>mariokrajnik@yahoo.com.ar </a:t>
            </a:r>
            <a:r>
              <a:rPr lang="es-ES_tradnl" sz="2800" b="1" i="1" dirty="0" smtClean="0">
                <a:solidFill>
                  <a:srgbClr val="333399"/>
                </a:solidFill>
                <a:latin typeface="Arial" charset="0"/>
              </a:rPr>
              <a:t>          </a:t>
            </a:r>
            <a:endParaRPr lang="es-ES_tradnl" sz="2800" b="1" i="1" dirty="0" smtClean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 smtClean="0">
                <a:solidFill>
                  <a:srgbClr val="333399"/>
                </a:solidFill>
                <a:latin typeface="Arial" charset="0"/>
              </a:rPr>
              <a:t>2017</a:t>
            </a:r>
            <a:endParaRPr lang="es-AR" sz="3600" b="1" i="1" u="sng" dirty="0" smtClean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5966" y="1916832"/>
            <a:ext cx="8496300" cy="2304256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0013</a:t>
            </a:r>
            <a:endParaRPr lang="es-AR" sz="4000" b="1" i="1" u="sng" dirty="0" smtClean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5124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010" y="59364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1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DDFF-9916-4169-883F-2D4AA06CCD25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F6C9-A72C-44E8-9B68-E121396F357B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304800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Keylogger</a:t>
            </a:r>
            <a:endParaRPr lang="es-AR" sz="4800" b="1" i="1" u="sng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keylogg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628801"/>
            <a:ext cx="8568952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DDFF-9916-4169-883F-2D4AA06CCD25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F6C9-A72C-44E8-9B68-E121396F357B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304800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r>
              <a:rPr lang="es-AR" sz="28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lang="es-AR" sz="28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u="sng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84784"/>
            <a:ext cx="8642350" cy="4896544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MX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Verifique  indicadores de seguridad del Sitio : </a:t>
            </a:r>
          </a:p>
          <a:p>
            <a:pPr marL="0" indent="0" algn="just">
              <a:buNone/>
            </a:pPr>
            <a:endParaRPr lang="es-MX" b="1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pPr marL="0" indent="0" algn="just"/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encript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3" y="2204864"/>
            <a:ext cx="6145511" cy="792088"/>
          </a:xfrm>
          <a:prstGeom prst="rect">
            <a:avLst/>
          </a:prstGeom>
        </p:spPr>
      </p:pic>
      <p:pic>
        <p:nvPicPr>
          <p:cNvPr id="9" name="8 Imagen" descr="certifica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284984"/>
            <a:ext cx="7086600" cy="279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DDFF-9916-4169-883F-2D4AA06CCD25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F6C9-A72C-44E8-9B68-E121396F357B}" type="slidenum">
              <a:rPr lang="en-US"/>
              <a:pPr/>
              <a:t>22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304800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r>
              <a:rPr lang="es-AR" sz="28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lang="es-AR" sz="28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u="sng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40768"/>
            <a:ext cx="8642350" cy="3384376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AR" sz="36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Mantenga actualizado el Antivirus.</a:t>
            </a:r>
          </a:p>
          <a:p>
            <a:pPr marL="0" indent="0" algn="just"/>
            <a:r>
              <a:rPr lang="es-AR" sz="36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Revise en los resúmenes bancarios  cargos u operaciones no autorizadas.</a:t>
            </a:r>
          </a:p>
          <a:p>
            <a:pPr marL="0" indent="0" algn="just"/>
            <a:r>
              <a:rPr lang="es-AR" sz="36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descargue ni abra archivos de fuentes no confiables.</a:t>
            </a:r>
          </a:p>
          <a:p>
            <a:pPr marL="0" indent="0" algn="just"/>
            <a:endParaRPr lang="es-AR" sz="3600" b="1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sym typeface="Wingdings 3"/>
            </a:endParaRPr>
          </a:p>
          <a:p>
            <a:pPr marL="0" indent="0" algn="just"/>
            <a:endParaRPr lang="es-MX" sz="3600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862A-6B56-41FD-8CE4-41B7726A1697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EF6-07C1-4EAB-965D-68649760CF5A}" type="slidenum">
              <a:rPr lang="en-US"/>
              <a:pPr/>
              <a:t>3</a:t>
            </a:fld>
            <a:endParaRPr lang="en-US"/>
          </a:p>
        </p:txBody>
      </p:sp>
      <p:sp>
        <p:nvSpPr>
          <p:cNvPr id="499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0137" y="260648"/>
            <a:ext cx="6565726" cy="747713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40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40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36904" cy="4712886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862A-6B56-41FD-8CE4-41B7726A1697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EF6-07C1-4EAB-965D-68649760CF5A}" type="slidenum">
              <a:rPr lang="en-US"/>
              <a:pPr/>
              <a:t>4</a:t>
            </a:fld>
            <a:endParaRPr lang="en-US"/>
          </a:p>
        </p:txBody>
      </p:sp>
      <p:sp>
        <p:nvSpPr>
          <p:cNvPr id="499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549275"/>
            <a:ext cx="7124700" cy="747713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</a:p>
        </p:txBody>
      </p:sp>
      <p:sp>
        <p:nvSpPr>
          <p:cNvPr id="4997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00213"/>
            <a:ext cx="8726488" cy="4543425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/>
            <a:r>
              <a:rPr lang="es-MX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Proporciona un balance óptimo entre seguridad y accesibilidad.</a:t>
            </a:r>
          </a:p>
          <a:p>
            <a:pPr marL="0" indent="0"/>
            <a:r>
              <a:rPr lang="es-AR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Los Firewalls son barreras de seguridad entre la Intranet y la Extranet. </a:t>
            </a:r>
          </a:p>
          <a:p>
            <a:pPr marL="0" indent="0"/>
            <a:r>
              <a:rPr lang="es-MX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Habilita el acceso a usuarios y servicios aprobados.</a:t>
            </a:r>
            <a:endParaRPr lang="es-AR" sz="3600" b="1" i="1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DDFF-9916-4169-883F-2D4AA06CCD25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F6C9-A72C-44E8-9B68-E121396F357B}" type="slidenum">
              <a:rPr lang="en-US"/>
              <a:pPr/>
              <a:t>5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304800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81200"/>
            <a:ext cx="8642350" cy="4876800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/>
            <a:r>
              <a:rPr lang="es-AR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Consiste en </a:t>
            </a:r>
            <a:r>
              <a:rPr lang="es-MX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controlar</a:t>
            </a:r>
            <a:r>
              <a:rPr lang="es-AR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puertos abiertos mediante </a:t>
            </a:r>
            <a:r>
              <a:rPr lang="es-MX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una aplicación de seguridad en Memoria.</a:t>
            </a:r>
          </a:p>
          <a:p>
            <a:pPr marL="0" indent="0"/>
            <a:r>
              <a:rPr lang="es-AR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Los Firewalls actuales </a:t>
            </a:r>
            <a:r>
              <a:rPr lang="es-MX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controlan los Puertos actuando sobre los paquetes y aplicaciones</a:t>
            </a:r>
            <a:r>
              <a:rPr lang="es-AR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. </a:t>
            </a:r>
          </a:p>
          <a:p>
            <a:pPr marL="0" indent="0"/>
            <a:r>
              <a:rPr lang="es-MX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Pueden configurarse en forma manual o automática.</a:t>
            </a:r>
            <a:endParaRPr lang="es-AR" sz="3600" b="1" i="1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2D-5F17-46C3-84B8-FE5AB73E5B65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FE07-EF7A-4079-9DAD-0235446C09CF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7813" y="188913"/>
            <a:ext cx="7267575" cy="1008062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0688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4324350" cy="4981575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pic>
        <p:nvPicPr>
          <p:cNvPr id="50688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175" y="1700213"/>
            <a:ext cx="4314825" cy="4924425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56C7-D938-4B3A-80EC-3E5C7BD53F9A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B5B2-CAE7-4AFC-ADC0-786010BE178F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79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188913"/>
            <a:ext cx="7196138" cy="10795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0790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213"/>
            <a:ext cx="4572000" cy="4943475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pic>
        <p:nvPicPr>
          <p:cNvPr id="50790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1700213"/>
            <a:ext cx="4427537" cy="4968875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82A8-B010-4763-8D57-53041F4EF576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D3D-0D99-49C6-BB12-C1E41F8F96E5}" type="slidenum">
              <a:rPr lang="en-US"/>
              <a:pPr/>
              <a:t>8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6630987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08931" name="Picture 3" descr="f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6172200" cy="5556250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A185-E6DE-4BA6-99AF-6B8DE1B4C53C}" type="datetime1">
              <a:rPr lang="es-ES"/>
              <a:pPr/>
              <a:t>19/06/2017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E92-CDA3-417A-8E35-8298F01D2172}" type="slidenum">
              <a:rPr lang="en-US"/>
              <a:pPr/>
              <a:t>9</a:t>
            </a:fld>
            <a:endParaRPr lang="en-U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6702425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09955" name="Picture 3" descr="FW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5486400" cy="5208588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534238</TotalTime>
  <Words>315</Words>
  <Application>Microsoft Office PowerPoint</Application>
  <PresentationFormat>Presentación en pantalla (4:3)</PresentationFormat>
  <Paragraphs>91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Presentación en blanco</vt:lpstr>
      <vt:lpstr>Tecnología de Redes 2634 Introducción a las Comunicaciones 0013</vt:lpstr>
      <vt:lpstr>Tecnología de Redes 2634 Introducción a las Comunicaciones 0013</vt:lpstr>
      <vt:lpstr>Firewall Personal </vt:lpstr>
      <vt:lpstr>Firewall Personal 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Filtros de Suplantación Phishing</vt:lpstr>
      <vt:lpstr>Configuración de Control Parental</vt:lpstr>
      <vt:lpstr>Configuración de Control Parental</vt:lpstr>
      <vt:lpstr>Políticas de Seguridad</vt:lpstr>
      <vt:lpstr>Políticas de Seguridad</vt:lpstr>
      <vt:lpstr>Políticas de Seguridad</vt:lpstr>
      <vt:lpstr>Recomendaciones Generales</vt:lpstr>
      <vt:lpstr>Recomendaciones Generales</vt:lpstr>
      <vt:lpstr>Keylogger</vt:lpstr>
      <vt:lpstr>Keylogger</vt:lpstr>
      <vt:lpstr>Recomendaciones Generales</vt:lpstr>
      <vt:lpstr>Recomendaciones Generales</vt:lpstr>
    </vt:vector>
  </TitlesOfParts>
  <Company>Lic Pablo Alejandro Lena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Informatica</dc:title>
  <dc:subject/>
  <dc:creator>Lic Pablo Alejandro Lena</dc:creator>
  <dc:description>Seguridad en Internet_x000d_
Control de Puertos_x000d_
Firewall Personal</dc:description>
  <cp:lastModifiedBy>lab12</cp:lastModifiedBy>
  <cp:revision>630</cp:revision>
  <cp:lastPrinted>2000-12-06T14:19:33Z</cp:lastPrinted>
  <dcterms:created xsi:type="dcterms:W3CDTF">2000-04-03T00:38:42Z</dcterms:created>
  <dcterms:modified xsi:type="dcterms:W3CDTF">2017-06-19T21:48:49Z</dcterms:modified>
  <cp:category>Transparencias de Clase</cp:category>
</cp:coreProperties>
</file>