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6"/>
  </p:notesMasterIdLst>
  <p:handoutMasterIdLst>
    <p:handoutMasterId r:id="rId67"/>
  </p:handoutMasterIdLst>
  <p:sldIdLst>
    <p:sldId id="447" r:id="rId2"/>
    <p:sldId id="448" r:id="rId3"/>
    <p:sldId id="324" r:id="rId4"/>
    <p:sldId id="325" r:id="rId5"/>
    <p:sldId id="326" r:id="rId6"/>
    <p:sldId id="327" r:id="rId7"/>
    <p:sldId id="400" r:id="rId8"/>
    <p:sldId id="398" r:id="rId9"/>
    <p:sldId id="415" r:id="rId10"/>
    <p:sldId id="431" r:id="rId11"/>
    <p:sldId id="399" r:id="rId12"/>
    <p:sldId id="328" r:id="rId13"/>
    <p:sldId id="438" r:id="rId14"/>
    <p:sldId id="329" r:id="rId15"/>
    <p:sldId id="330" r:id="rId16"/>
    <p:sldId id="401" r:id="rId17"/>
    <p:sldId id="434" r:id="rId18"/>
    <p:sldId id="331" r:id="rId19"/>
    <p:sldId id="402" r:id="rId20"/>
    <p:sldId id="426" r:id="rId21"/>
    <p:sldId id="436" r:id="rId22"/>
    <p:sldId id="437" r:id="rId23"/>
    <p:sldId id="432" r:id="rId24"/>
    <p:sldId id="435" r:id="rId25"/>
    <p:sldId id="433" r:id="rId26"/>
    <p:sldId id="423" r:id="rId27"/>
    <p:sldId id="424" r:id="rId28"/>
    <p:sldId id="404" r:id="rId29"/>
    <p:sldId id="359" r:id="rId30"/>
    <p:sldId id="440" r:id="rId31"/>
    <p:sldId id="408" r:id="rId32"/>
    <p:sldId id="409" r:id="rId33"/>
    <p:sldId id="411" r:id="rId34"/>
    <p:sldId id="412" r:id="rId35"/>
    <p:sldId id="420" r:id="rId36"/>
    <p:sldId id="416" r:id="rId37"/>
    <p:sldId id="417" r:id="rId38"/>
    <p:sldId id="439" r:id="rId39"/>
    <p:sldId id="418" r:id="rId40"/>
    <p:sldId id="419" r:id="rId41"/>
    <p:sldId id="441" r:id="rId42"/>
    <p:sldId id="442" r:id="rId43"/>
    <p:sldId id="443" r:id="rId44"/>
    <p:sldId id="332" r:id="rId45"/>
    <p:sldId id="337" r:id="rId46"/>
    <p:sldId id="333" r:id="rId47"/>
    <p:sldId id="421" r:id="rId48"/>
    <p:sldId id="341" r:id="rId49"/>
    <p:sldId id="339" r:id="rId50"/>
    <p:sldId id="340" r:id="rId51"/>
    <p:sldId id="342" r:id="rId52"/>
    <p:sldId id="343" r:id="rId53"/>
    <p:sldId id="344" r:id="rId54"/>
    <p:sldId id="345" r:id="rId55"/>
    <p:sldId id="422" r:id="rId56"/>
    <p:sldId id="334" r:id="rId57"/>
    <p:sldId id="425" r:id="rId58"/>
    <p:sldId id="338" r:id="rId59"/>
    <p:sldId id="444" r:id="rId60"/>
    <p:sldId id="445" r:id="rId61"/>
    <p:sldId id="427" r:id="rId62"/>
    <p:sldId id="428" r:id="rId63"/>
    <p:sldId id="429" r:id="rId64"/>
    <p:sldId id="446" r:id="rId65"/>
  </p:sldIdLst>
  <p:sldSz cx="9144000" cy="6858000" type="screen4x3"/>
  <p:notesSz cx="6858000" cy="9028113"/>
  <p:defaultTextStyle>
    <a:defPPr>
      <a:defRPr lang="en-US"/>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87644" autoAdjust="0"/>
  </p:normalViewPr>
  <p:slideViewPr>
    <p:cSldViewPr>
      <p:cViewPr varScale="1">
        <p:scale>
          <a:sx n="40" d="100"/>
          <a:sy n="40" d="100"/>
        </p:scale>
        <p:origin x="366" y="54"/>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308" y="-84"/>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3FD88624-3F0B-43F5-A097-228AE8DF0FC0}" type="slidenum">
              <a:rPr lang="es-ES_tradnl"/>
              <a:pPr>
                <a:defRPr/>
              </a:pPr>
              <a:t>‹Nº›</a:t>
            </a:fld>
            <a:endParaRPr lang="es-ES_tradnl"/>
          </a:p>
        </p:txBody>
      </p:sp>
    </p:spTree>
    <p:extLst>
      <p:ext uri="{BB962C8B-B14F-4D97-AF65-F5344CB8AC3E}">
        <p14:creationId xmlns:p14="http://schemas.microsoft.com/office/powerpoint/2010/main" val="1853747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59396" name="Rectangle 4"/>
          <p:cNvSpPr>
            <a:spLocks noGrp="1" noRot="1" noChangeAspect="1" noChangeArrowheads="1" noTextEdit="1"/>
          </p:cNvSpPr>
          <p:nvPr>
            <p:ph type="sldImg" idx="2"/>
          </p:nvPr>
        </p:nvSpPr>
        <p:spPr bwMode="auto">
          <a:xfrm>
            <a:off x="1173163" y="677863"/>
            <a:ext cx="4513262" cy="33845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2294" name="Rectangle 6"/>
          <p:cNvSpPr>
            <a:spLocks noGrp="1" noChangeArrowheads="1"/>
          </p:cNvSpPr>
          <p:nvPr>
            <p:ph type="ftr" sz="quarter" idx="4"/>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DE1CDC3-62EC-4E84-95F6-305676B7DD0A}" type="slidenum">
              <a:rPr lang="es-ES_tradnl"/>
              <a:pPr>
                <a:defRPr/>
              </a:pPr>
              <a:t>‹Nº›</a:t>
            </a:fld>
            <a:endParaRPr lang="es-ES_tradnl"/>
          </a:p>
        </p:txBody>
      </p:sp>
    </p:spTree>
    <p:extLst>
      <p:ext uri="{BB962C8B-B14F-4D97-AF65-F5344CB8AC3E}">
        <p14:creationId xmlns:p14="http://schemas.microsoft.com/office/powerpoint/2010/main" val="4257730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s.wikipedia.org/wiki/ARP_Spoofing" TargetMode="External"/><Relationship Id="rId13" Type="http://schemas.openxmlformats.org/officeDocument/2006/relationships/hyperlink" Target="http://es.wikipedia.org/wiki/OSI" TargetMode="External"/><Relationship Id="rId18" Type="http://schemas.openxmlformats.org/officeDocument/2006/relationships/hyperlink" Target="http://es.wikipedia.org/wiki/Phising" TargetMode="External"/><Relationship Id="rId3" Type="http://schemas.openxmlformats.org/officeDocument/2006/relationships/hyperlink" Target="http://es.wikipedia.org/wiki/Ataque_Smurf" TargetMode="External"/><Relationship Id="rId21" Type="http://schemas.openxmlformats.org/officeDocument/2006/relationships/hyperlink" Target="http://es.wikipedia.org/wiki/Plugin" TargetMode="External"/><Relationship Id="rId7" Type="http://schemas.openxmlformats.org/officeDocument/2006/relationships/hyperlink" Target="http://es.wikipedia.org/wiki/Router" TargetMode="External"/><Relationship Id="rId12" Type="http://schemas.openxmlformats.org/officeDocument/2006/relationships/hyperlink" Target="http://es.wikipedia.org/wiki/Broadcast" TargetMode="External"/><Relationship Id="rId17" Type="http://schemas.openxmlformats.org/officeDocument/2006/relationships/hyperlink" Target="http://es.wikipedia.org/wiki/DNS_Poisoning" TargetMode="External"/><Relationship Id="rId2" Type="http://schemas.openxmlformats.org/officeDocument/2006/relationships/slide" Target="../slides/slide12.xml"/><Relationship Id="rId16" Type="http://schemas.openxmlformats.org/officeDocument/2006/relationships/hyperlink" Target="http://es.wikipedia.org/wiki/Domain_Name_System" TargetMode="External"/><Relationship Id="rId20" Type="http://schemas.openxmlformats.org/officeDocument/2006/relationships/hyperlink" Target="http://es.wikipedia.org/wiki/Transport_Layer_Security" TargetMode="External"/><Relationship Id="rId1" Type="http://schemas.openxmlformats.org/officeDocument/2006/relationships/notesMaster" Target="../notesMasters/notesMaster1.xml"/><Relationship Id="rId6" Type="http://schemas.openxmlformats.org/officeDocument/2006/relationships/hyperlink" Target="http://es.wikipedia.org/wiki/ISN" TargetMode="External"/><Relationship Id="rId11" Type="http://schemas.openxmlformats.org/officeDocument/2006/relationships/hyperlink" Target="http://es.wikipedia.org/wiki/MAC" TargetMode="External"/><Relationship Id="rId24" Type="http://schemas.openxmlformats.org/officeDocument/2006/relationships/hyperlink" Target="http://es.wikipedia.org/wiki/SMTP" TargetMode="External"/><Relationship Id="rId5" Type="http://schemas.openxmlformats.org/officeDocument/2006/relationships/hyperlink" Target="http://es.wikipedia.org/wiki/ACK" TargetMode="External"/><Relationship Id="rId15" Type="http://schemas.openxmlformats.org/officeDocument/2006/relationships/hyperlink" Target="http://es.wikipedia.org/wiki/Conmutador_(dispositivo_de_red)" TargetMode="External"/><Relationship Id="rId23" Type="http://schemas.openxmlformats.org/officeDocument/2006/relationships/hyperlink" Target="http://es.wikipedia.org/wiki/SPAM" TargetMode="External"/><Relationship Id="rId10" Type="http://schemas.openxmlformats.org/officeDocument/2006/relationships/hyperlink" Target="http://es.wikipedia.org/wiki/Trama" TargetMode="External"/><Relationship Id="rId19" Type="http://schemas.openxmlformats.org/officeDocument/2006/relationships/hyperlink" Target="http://es.wikipedia.org/wiki/Proxy" TargetMode="External"/><Relationship Id="rId4" Type="http://schemas.openxmlformats.org/officeDocument/2006/relationships/hyperlink" Target="http://es.wikipedia.org/wiki/SYN" TargetMode="External"/><Relationship Id="rId9" Type="http://schemas.openxmlformats.org/officeDocument/2006/relationships/hyperlink" Target="http://es.wikipedia.org/wiki/Protocolo_de_resoluci%C3%B3n_de_direcciones" TargetMode="External"/><Relationship Id="rId14" Type="http://schemas.openxmlformats.org/officeDocument/2006/relationships/hyperlink" Target="http://es.wikipedia.org/w/index.php?title=Arpwatch&amp;action=edit&amp;redlink=1" TargetMode="External"/><Relationship Id="rId22" Type="http://schemas.openxmlformats.org/officeDocument/2006/relationships/hyperlink" Target="http://es.wikipedia.org/wiki/Hoax"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s.wikipedia.org/wiki/ARP_Spoofing" TargetMode="External"/><Relationship Id="rId13" Type="http://schemas.openxmlformats.org/officeDocument/2006/relationships/hyperlink" Target="http://es.wikipedia.org/wiki/OSI" TargetMode="External"/><Relationship Id="rId18" Type="http://schemas.openxmlformats.org/officeDocument/2006/relationships/hyperlink" Target="http://es.wikipedia.org/wiki/Phising" TargetMode="External"/><Relationship Id="rId3" Type="http://schemas.openxmlformats.org/officeDocument/2006/relationships/hyperlink" Target="http://es.wikipedia.org/wiki/Ataque_Smurf" TargetMode="External"/><Relationship Id="rId21" Type="http://schemas.openxmlformats.org/officeDocument/2006/relationships/hyperlink" Target="http://es.wikipedia.org/wiki/Plugin" TargetMode="External"/><Relationship Id="rId7" Type="http://schemas.openxmlformats.org/officeDocument/2006/relationships/hyperlink" Target="http://es.wikipedia.org/wiki/Router" TargetMode="External"/><Relationship Id="rId12" Type="http://schemas.openxmlformats.org/officeDocument/2006/relationships/hyperlink" Target="http://es.wikipedia.org/wiki/Broadcast" TargetMode="External"/><Relationship Id="rId17" Type="http://schemas.openxmlformats.org/officeDocument/2006/relationships/hyperlink" Target="http://es.wikipedia.org/wiki/DNS_Poisoning" TargetMode="External"/><Relationship Id="rId2" Type="http://schemas.openxmlformats.org/officeDocument/2006/relationships/slide" Target="../slides/slide13.xml"/><Relationship Id="rId16" Type="http://schemas.openxmlformats.org/officeDocument/2006/relationships/hyperlink" Target="http://es.wikipedia.org/wiki/Domain_Name_System" TargetMode="External"/><Relationship Id="rId20" Type="http://schemas.openxmlformats.org/officeDocument/2006/relationships/hyperlink" Target="http://es.wikipedia.org/wiki/Transport_Layer_Security" TargetMode="External"/><Relationship Id="rId1" Type="http://schemas.openxmlformats.org/officeDocument/2006/relationships/notesMaster" Target="../notesMasters/notesMaster1.xml"/><Relationship Id="rId6" Type="http://schemas.openxmlformats.org/officeDocument/2006/relationships/hyperlink" Target="http://es.wikipedia.org/wiki/ISN" TargetMode="External"/><Relationship Id="rId11" Type="http://schemas.openxmlformats.org/officeDocument/2006/relationships/hyperlink" Target="http://es.wikipedia.org/wiki/MAC" TargetMode="External"/><Relationship Id="rId24" Type="http://schemas.openxmlformats.org/officeDocument/2006/relationships/hyperlink" Target="http://es.wikipedia.org/wiki/SMTP" TargetMode="External"/><Relationship Id="rId5" Type="http://schemas.openxmlformats.org/officeDocument/2006/relationships/hyperlink" Target="http://es.wikipedia.org/wiki/ACK" TargetMode="External"/><Relationship Id="rId15" Type="http://schemas.openxmlformats.org/officeDocument/2006/relationships/hyperlink" Target="http://es.wikipedia.org/wiki/Conmutador_(dispositivo_de_red)" TargetMode="External"/><Relationship Id="rId23" Type="http://schemas.openxmlformats.org/officeDocument/2006/relationships/hyperlink" Target="http://es.wikipedia.org/wiki/SPAM" TargetMode="External"/><Relationship Id="rId10" Type="http://schemas.openxmlformats.org/officeDocument/2006/relationships/hyperlink" Target="http://es.wikipedia.org/wiki/Trama" TargetMode="External"/><Relationship Id="rId19" Type="http://schemas.openxmlformats.org/officeDocument/2006/relationships/hyperlink" Target="http://es.wikipedia.org/wiki/Proxy" TargetMode="External"/><Relationship Id="rId4" Type="http://schemas.openxmlformats.org/officeDocument/2006/relationships/hyperlink" Target="http://es.wikipedia.org/wiki/SYN" TargetMode="External"/><Relationship Id="rId9" Type="http://schemas.openxmlformats.org/officeDocument/2006/relationships/hyperlink" Target="http://es.wikipedia.org/wiki/Protocolo_de_resoluci%C3%B3n_de_direcciones" TargetMode="External"/><Relationship Id="rId14" Type="http://schemas.openxmlformats.org/officeDocument/2006/relationships/hyperlink" Target="http://es.wikipedia.org/w/index.php?title=Arpwatch&amp;action=edit&amp;redlink=1" TargetMode="External"/><Relationship Id="rId22" Type="http://schemas.openxmlformats.org/officeDocument/2006/relationships/hyperlink" Target="http://es.wikipedia.org/wiki/Hoa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microsoft.com/latam/seguridad/"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internautas.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6E87A3A-21AE-4A67-9B08-47AC98481AE0}" type="slidenum">
              <a:rPr lang="es-ES_tradnl" smtClean="0"/>
              <a:pPr/>
              <a:t>10</a:t>
            </a:fld>
            <a:endParaRPr lang="es-ES_tradnl" smtClean="0"/>
          </a:p>
        </p:txBody>
      </p:sp>
      <p:sp>
        <p:nvSpPr>
          <p:cNvPr id="6963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839EED17-6EFD-489C-AFBE-4F9D0416A1C3}" type="slidenum">
              <a:rPr lang="es-ES" sz="1200">
                <a:latin typeface="Times New Roman" pitchFamily="18" charset="0"/>
              </a:rPr>
              <a:pPr algn="r"/>
              <a:t>10</a:t>
            </a:fld>
            <a:endParaRPr lang="es-ES" sz="1200">
              <a:latin typeface="Times New Roman" pitchFamily="18" charset="0"/>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4BBE8D7-ADF6-4DDB-9079-1B06CDF2ECA6}" type="slidenum">
              <a:rPr lang="es-ES_tradnl" smtClean="0"/>
              <a:pPr/>
              <a:t>11</a:t>
            </a:fld>
            <a:endParaRPr lang="es-ES_tradnl" smtClean="0"/>
          </a:p>
        </p:txBody>
      </p:sp>
      <p:sp>
        <p:nvSpPr>
          <p:cNvPr id="7065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FCB371F-ADF1-48C3-A7DC-3855EF337E52}" type="slidenum">
              <a:rPr lang="es-ES" sz="1200">
                <a:latin typeface="Times New Roman" pitchFamily="18" charset="0"/>
              </a:rPr>
              <a:pPr algn="r"/>
              <a:t>11</a:t>
            </a:fld>
            <a:endParaRPr lang="es-ES" sz="1200">
              <a:latin typeface="Times New Roman" pitchFamily="18" charset="0"/>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xfrm>
            <a:off x="685800" y="4289425"/>
            <a:ext cx="5486400" cy="4062413"/>
          </a:xfrm>
          <a:noFill/>
          <a:ln/>
        </p:spPr>
        <p:txBody>
          <a:bodyPr/>
          <a:lstStyle/>
          <a:p>
            <a:r>
              <a:rPr lang="es-MX" smtClean="0"/>
              <a:t>Por ejemplo, si un atacante ganara acceso a mi DNS podria cambiar el apuntamiento de un dominio como WWW.MIBANCO.COM  con un ip A, hacia un ip X.</a:t>
            </a:r>
          </a:p>
          <a:p>
            <a:r>
              <a:rPr lang="es-MX" smtClean="0"/>
              <a:t>Cuando yo intente entrar a www.mibanco.com en realidad estaré viendo la pagina que el atacante me quiera mostrar, pues para mi DNS, el nombre de dominio mibanco.com resolvera al ip X en lugar de al IP original que es el A.</a:t>
            </a:r>
          </a:p>
          <a:p>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0795EA3-5E82-4E57-B212-3103FAED2DD5}" type="slidenum">
              <a:rPr lang="es-ES_tradnl" smtClean="0"/>
              <a:pPr/>
              <a:t>12</a:t>
            </a:fld>
            <a:endParaRPr lang="es-ES_tradnl"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s-ES" b="1" smtClean="0"/>
              <a:t>IP Spoofing</a:t>
            </a:r>
            <a:r>
              <a:rPr lang="es-ES" smtClean="0"/>
              <a:t>: suplantación de IP. Consiste básicamente en sustituir la dirección IP origen de un paquete TCP/IP por otra dirección IP a la cual se desea suplantar. Esto se consigue generalmente gracias a programas destinados a ello y puede ser usado para cualquier protocolo dentro de TCP/IP como ICMP,  UDP o TCP.  Hay que tener en cuenta que las respuestas del Hostque reciba los paquetes irán dirigidas a la IP falsificada. Por ejemplo si enviamos un Ping (paquete icmp "echo request") spoofeado, la respuesta será recibida por el host al que pertenece la IP legalmente. Este tipo de spooofing unido al uso de peticiones broacast a diferentes redes es usado en un tipo de ataque de flood conocido como ataque smurf</a:t>
            </a:r>
            <a:r>
              <a:rPr lang="es-ES" smtClean="0">
                <a:hlinkClick r:id="rId3" tooltip="Ataque Smurf"/>
              </a:rPr>
              <a:t> </a:t>
            </a:r>
            <a:r>
              <a:rPr lang="es-ES" smtClean="0"/>
              <a:t>. Para poder realizar IP SPOOFING en sesiones TCP, se debe tener en cuenta el comportamiento de dicho protocolo con el envío de paquetes </a:t>
            </a:r>
            <a:r>
              <a:rPr lang="es-ES" smtClean="0">
                <a:hlinkClick r:id="rId4" tooltip="SYN"/>
              </a:rPr>
              <a:t>SYN</a:t>
            </a:r>
            <a:r>
              <a:rPr lang="es-ES" smtClean="0"/>
              <a:t> y </a:t>
            </a:r>
            <a:r>
              <a:rPr lang="es-ES" smtClean="0">
                <a:hlinkClick r:id="rId5" tooltip="ACK"/>
              </a:rPr>
              <a:t>ACK</a:t>
            </a:r>
            <a:r>
              <a:rPr lang="es-ES" smtClean="0"/>
              <a:t> con su </a:t>
            </a:r>
            <a:r>
              <a:rPr lang="es-ES" smtClean="0">
                <a:hlinkClick r:id="rId6" tooltip="ISN"/>
              </a:rPr>
              <a:t>ISN</a:t>
            </a:r>
            <a:r>
              <a:rPr lang="es-ES" smtClean="0"/>
              <a:t> específico y teniendo en cuenta que el propietario real de la IP podría (si no se le impide de alguna manera) cortar la conexión en cualquier momento al recibir paquetes sin haberlos solicitado. También hay que tener en cuenta que los </a:t>
            </a:r>
            <a:r>
              <a:rPr lang="es-ES" smtClean="0">
                <a:hlinkClick r:id="rId7" tooltip="Router"/>
              </a:rPr>
              <a:t>routers</a:t>
            </a:r>
            <a:r>
              <a:rPr lang="es-ES" smtClean="0"/>
              <a:t> actuales no admiten el envío de paquetes con IP origen no perteneciente a una de las redes que administra (los paquetes spoofeados no sobrepasarán el router). </a:t>
            </a:r>
          </a:p>
          <a:p>
            <a:r>
              <a:rPr lang="es-ES" b="1" smtClean="0">
                <a:hlinkClick r:id="rId8" tooltip="ARP Spoofing"/>
              </a:rPr>
              <a:t>ARP Spoofing</a:t>
            </a:r>
            <a:r>
              <a:rPr lang="es-ES" smtClean="0"/>
              <a:t>: suplantación de identidad por falsificación de tabla </a:t>
            </a:r>
            <a:r>
              <a:rPr lang="es-ES" smtClean="0">
                <a:hlinkClick r:id="rId9" tooltip="Protocolo de resolución de direcciones"/>
              </a:rPr>
              <a:t>ARP</a:t>
            </a:r>
            <a:r>
              <a:rPr lang="es-ES" smtClean="0"/>
              <a:t>. Se trata de la construcción de </a:t>
            </a:r>
            <a:r>
              <a:rPr lang="es-ES" smtClean="0">
                <a:hlinkClick r:id="rId10" tooltip="Trama"/>
              </a:rPr>
              <a:t>tramas</a:t>
            </a:r>
            <a:r>
              <a:rPr lang="es-ES" smtClean="0"/>
              <a:t> de solicitud y respuesta ARP modificadas con el objetivo de falsear la tabla ARP (relación IP-MAC) de una víctima y forzarla a que envíe los paquetes a un host atacante en lugar de hacerlo a su destino legítimo. Explicándolo de una manera más sencilla: El protocolo Ethernet trabaja mediante direcciones </a:t>
            </a:r>
            <a:r>
              <a:rPr lang="es-ES" smtClean="0">
                <a:hlinkClick r:id="rId11" tooltip="MAC"/>
              </a:rPr>
              <a:t>MAC</a:t>
            </a:r>
            <a:r>
              <a:rPr lang="es-ES" smtClean="0"/>
              <a:t>, no mediante direcciones IP. ARP es el protocolo encargado de traducir direcciones IP a direcciones MAC para que la comunicación pueda establecerse; para ello cuando un host quiere comunicarse con una IP emite una trama ARP-Request a la dirección de </a:t>
            </a:r>
            <a:r>
              <a:rPr lang="es-ES" smtClean="0">
                <a:hlinkClick r:id="rId12" tooltip="Broadcast"/>
              </a:rPr>
              <a:t>Broadcast</a:t>
            </a:r>
            <a:r>
              <a:rPr lang="es-ES" smtClean="0"/>
              <a:t> pidiendo la MAC del host poseedor la IP con la que desea comunicarse. El ordenador con la IP solicitada responde con un ARP-Reply indicando su MAC. Los Switches y los hosts guardan una tabla local con la relación IP-MAC llamada "tabla ARP". Dicha tabla ARP puede ser falseada por un ordenador atacante que emita tramas ARP-REPLY indicando su MAC como destino válido para una IP específica, como por ejemplo la de un router, de esta manera la información dirigida al router pasaría por el ordenador atacante quien podrá sniffar dicha información y redirigirla si así lo desea. El protocolo ARP trabaja a nivel de enlace de datos de </a:t>
            </a:r>
            <a:r>
              <a:rPr lang="es-ES" smtClean="0">
                <a:hlinkClick r:id="rId13" tooltip="OSI"/>
              </a:rPr>
              <a:t>OSI</a:t>
            </a:r>
            <a:r>
              <a:rPr lang="es-ES" smtClean="0"/>
              <a:t>, por lo que esta técnica sólo puede ser utilizada en redes LAN o en cualquier caso en la parte de la red que queda antes del primer Router. Una manera de protegerse de esta técnica es mediante tablas ARP estáticas (siempre que las ips de red sean fijas), lo cual puede ser difícil en redes grandes. Para convertir una tabla ARP estática se tendría que ejecutar el comando: </a:t>
            </a:r>
          </a:p>
          <a:p>
            <a:pPr lvl="1"/>
            <a:r>
              <a:rPr lang="es-ES" smtClean="0"/>
              <a:t>arp -s [IP] [MAC] </a:t>
            </a:r>
          </a:p>
          <a:p>
            <a:pPr lvl="1"/>
            <a:r>
              <a:rPr lang="es-ES" smtClean="0"/>
              <a:t>Por ejemplo: arp -s 192.168.85.212 00-aa-00-62-c6-09 </a:t>
            </a:r>
          </a:p>
          <a:p>
            <a:pPr lvl="1"/>
            <a:r>
              <a:rPr lang="es-ES" smtClean="0"/>
              <a:t>Otras formas de protegerse incluyen el usar programas de detección de cambios de las tablas ARP (como </a:t>
            </a:r>
            <a:r>
              <a:rPr lang="es-ES" smtClean="0">
                <a:hlinkClick r:id="rId14" tooltip="Arpwatch (aún no redactado)"/>
              </a:rPr>
              <a:t>Arpwatch</a:t>
            </a:r>
            <a:r>
              <a:rPr lang="es-ES" smtClean="0"/>
              <a:t>) y el usar la seguridad de puerto de los </a:t>
            </a:r>
            <a:r>
              <a:rPr lang="es-ES" smtClean="0">
                <a:hlinkClick r:id="rId15" tooltip="Conmutador (dispositivo de red)"/>
              </a:rPr>
              <a:t>switches</a:t>
            </a:r>
            <a:r>
              <a:rPr lang="es-ES" smtClean="0"/>
              <a:t> para evitar cambios en las direcciones MAC. </a:t>
            </a:r>
          </a:p>
          <a:p>
            <a:r>
              <a:rPr lang="es-ES" b="1" smtClean="0"/>
              <a:t>DNS Spoofing</a:t>
            </a:r>
            <a:r>
              <a:rPr lang="es-ES" smtClean="0"/>
              <a:t>: Suplantación de identidad por nombre de dominio. Se trata del falseamiento de una relación "Nombre de dominio-IP" ante una consulta de resolución de nombre, es decir, resolver con una dirección IP falsa un cierto nombre DNS o viceversa. Esto se consigue falseando las entradas de la relación Nombre de dominio-IP de un servidor </a:t>
            </a:r>
            <a:r>
              <a:rPr lang="es-ES" smtClean="0">
                <a:hlinkClick r:id="rId16" tooltip="Domain Name System"/>
              </a:rPr>
              <a:t>DNS</a:t>
            </a:r>
            <a:r>
              <a:rPr lang="es-ES" smtClean="0"/>
              <a:t>, mediante alguna vulnerabilidad del servidor en concreto o por su confianza hacia servidores poco fiables. Las entradas falseadas de un servidor DNS son susceptibles de infectar (envenenar) el caché DNS de otro servidor diferente (</a:t>
            </a:r>
            <a:r>
              <a:rPr lang="es-ES" smtClean="0">
                <a:hlinkClick r:id="rId17" tooltip="DNS Poisoning"/>
              </a:rPr>
              <a:t>DNS Poisoning</a:t>
            </a:r>
            <a:r>
              <a:rPr lang="es-ES" smtClean="0"/>
              <a:t>). </a:t>
            </a:r>
          </a:p>
          <a:p>
            <a:r>
              <a:rPr lang="es-ES" b="1" smtClean="0"/>
              <a:t>Web Spoofing</a:t>
            </a:r>
            <a:r>
              <a:rPr lang="es-ES" smtClean="0"/>
              <a:t>: Suplantación de una página web real (no confundir con </a:t>
            </a:r>
            <a:r>
              <a:rPr lang="es-ES" smtClean="0">
                <a:hlinkClick r:id="rId18" tooltip="Phising"/>
              </a:rPr>
              <a:t>phising</a:t>
            </a:r>
            <a:r>
              <a:rPr lang="es-ES" smtClean="0"/>
              <a:t>). Enruta la conexión de una víctima a través de una página falsa hacia otras páginas WEB con el objetivo de obtener información de dicha víctima (páginas WEB vistas, información de formularios, contraseñas etc.). La página WEB falsa actúa a modo de </a:t>
            </a:r>
            <a:r>
              <a:rPr lang="es-ES" smtClean="0">
                <a:hlinkClick r:id="rId19" tooltip="Proxy"/>
              </a:rPr>
              <a:t>proxy</a:t>
            </a:r>
            <a:r>
              <a:rPr lang="es-ES" smtClean="0"/>
              <a:t> solicitando la información requerida por la víctima a cada servidor original y saltándose incluso la protección </a:t>
            </a:r>
            <a:r>
              <a:rPr lang="es-ES" smtClean="0">
                <a:hlinkClick r:id="rId20" tooltip="Transport Layer Security"/>
              </a:rPr>
              <a:t>SSL</a:t>
            </a:r>
            <a:r>
              <a:rPr lang="es-ES" smtClean="0"/>
              <a:t>. El atacante puede modificar cualquier información desde y hacia cualquier servidor que la víctima visite. La víctima puede abrir la página web falsa mediante cualquier tipo de engaño, incluso abriendo un simple LINK. El WEB SPOOFING es difícilmente detectable, quizá la mejor medida es algún </a:t>
            </a:r>
            <a:r>
              <a:rPr lang="es-ES" smtClean="0">
                <a:hlinkClick r:id="rId21" tooltip="Plugin"/>
              </a:rPr>
              <a:t>plugin</a:t>
            </a:r>
            <a:r>
              <a:rPr lang="es-ES" smtClean="0"/>
              <a:t> del navegador que muestre en todo momento la IP del servidor visitado, si la IP nunca cambia al visitar diferentes páginas WEB significará que probablemente estemos sufriendo este tipo de ataque. </a:t>
            </a:r>
          </a:p>
          <a:p>
            <a:r>
              <a:rPr lang="es-ES" b="1" smtClean="0"/>
              <a:t>Mail Spoofing</a:t>
            </a:r>
            <a:r>
              <a:rPr lang="es-ES" smtClean="0"/>
              <a:t>: Suplantación en correo electrónico de la dirección e-mail de otras personas o entidades. Esta técnica es usada con asiduidad para el envío de e-mails </a:t>
            </a:r>
            <a:r>
              <a:rPr lang="es-ES" smtClean="0">
                <a:hlinkClick r:id="rId22" tooltip="Hoax"/>
              </a:rPr>
              <a:t>hoax</a:t>
            </a:r>
            <a:r>
              <a:rPr lang="es-ES" smtClean="0"/>
              <a:t> como suplemento perfecto para el uso de phising y para </a:t>
            </a:r>
            <a:r>
              <a:rPr lang="es-ES" smtClean="0">
                <a:hlinkClick r:id="rId23" tooltip="SPAM"/>
              </a:rPr>
              <a:t>SPAM</a:t>
            </a:r>
            <a:r>
              <a:rPr lang="es-ES" smtClean="0"/>
              <a:t>, es tan sencilla como el uso de un servidor </a:t>
            </a:r>
            <a:r>
              <a:rPr lang="es-ES" smtClean="0">
                <a:hlinkClick r:id="rId24" tooltip="SMTP"/>
              </a:rPr>
              <a:t>SMTP</a:t>
            </a:r>
            <a:r>
              <a:rPr lang="es-ES" smtClean="0"/>
              <a:t> configurado para tal fin. Para protegerse se debería comprobar la IP del remitente (para averiguar si realmente esa ip pertenece a la entidad que indica en el mensaje) y la dirección del servidor </a:t>
            </a:r>
            <a:r>
              <a:rPr lang="es-ES" smtClean="0">
                <a:hlinkClick r:id="rId24" tooltip="SMTP"/>
              </a:rPr>
              <a:t>SMTP</a:t>
            </a:r>
            <a:r>
              <a:rPr lang="es-ES" smtClean="0"/>
              <a:t> utilizado. Otra técnica de protección es el uso de firmas digitales. </a:t>
            </a:r>
          </a:p>
          <a:p>
            <a:endParaRPr lang="es-A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A3D88E0-7DA9-4D20-B280-3B1A201212B2}" type="slidenum">
              <a:rPr lang="es-ES_tradnl" smtClean="0"/>
              <a:pPr/>
              <a:t>13</a:t>
            </a:fld>
            <a:endParaRPr lang="es-ES_tradnl"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s-ES" b="1" smtClean="0"/>
              <a:t>IP Spoofing</a:t>
            </a:r>
            <a:r>
              <a:rPr lang="es-ES" smtClean="0"/>
              <a:t>: suplantación de IP. Consiste básicamente en sustituir la dirección IP origen de un paquete TCP/IP por otra dirección IP a la cual se desea suplantar. Esto se consigue generalmente gracias a programas destinados a ello y puede ser usado para cualquier protocolo dentro de TCP/IP como ICMP,  UDP o TCP.  Hay que tener en cuenta que las respuestas del Hostque reciba los paquetes irán dirigidas a la IP falsificada. Por ejemplo si enviamos un Ping (paquete icmp "echo request") spoofeado, la respuesta será recibida por el host al que pertenece la IP legalmente. Este tipo de spooofing unido al uso de peticiones broacast a diferentes redes es usado en un tipo de ataque de flood conocido como ataque smurf</a:t>
            </a:r>
            <a:r>
              <a:rPr lang="es-ES" smtClean="0">
                <a:hlinkClick r:id="rId3" tooltip="Ataque Smurf"/>
              </a:rPr>
              <a:t> </a:t>
            </a:r>
            <a:r>
              <a:rPr lang="es-ES" smtClean="0"/>
              <a:t>. Para poder realizar IP SPOOFING en sesiones TCP, se debe tener en cuenta el comportamiento de dicho protocolo con el envío de paquetes </a:t>
            </a:r>
            <a:r>
              <a:rPr lang="es-ES" smtClean="0">
                <a:hlinkClick r:id="rId4" tooltip="SYN"/>
              </a:rPr>
              <a:t>SYN</a:t>
            </a:r>
            <a:r>
              <a:rPr lang="es-ES" smtClean="0"/>
              <a:t> y </a:t>
            </a:r>
            <a:r>
              <a:rPr lang="es-ES" smtClean="0">
                <a:hlinkClick r:id="rId5" tooltip="ACK"/>
              </a:rPr>
              <a:t>ACK</a:t>
            </a:r>
            <a:r>
              <a:rPr lang="es-ES" smtClean="0"/>
              <a:t> con su </a:t>
            </a:r>
            <a:r>
              <a:rPr lang="es-ES" smtClean="0">
                <a:hlinkClick r:id="rId6" tooltip="ISN"/>
              </a:rPr>
              <a:t>ISN</a:t>
            </a:r>
            <a:r>
              <a:rPr lang="es-ES" smtClean="0"/>
              <a:t> específico y teniendo en cuenta que el propietario real de la IP podría (si no se le impide de alguna manera) cortar la conexión en cualquier momento al recibir paquetes sin haberlos solicitado. También hay que tener en cuenta que los </a:t>
            </a:r>
            <a:r>
              <a:rPr lang="es-ES" smtClean="0">
                <a:hlinkClick r:id="rId7" tooltip="Router"/>
              </a:rPr>
              <a:t>routers</a:t>
            </a:r>
            <a:r>
              <a:rPr lang="es-ES" smtClean="0"/>
              <a:t> actuales no admiten el envío de paquetes con IP origen no perteneciente a una de las redes que administra (los paquetes spoofeados no sobrepasarán el router). </a:t>
            </a:r>
          </a:p>
          <a:p>
            <a:r>
              <a:rPr lang="es-ES" b="1" smtClean="0">
                <a:hlinkClick r:id="rId8" tooltip="ARP Spoofing"/>
              </a:rPr>
              <a:t>ARP Spoofing</a:t>
            </a:r>
            <a:r>
              <a:rPr lang="es-ES" smtClean="0"/>
              <a:t>: suplantación de identidad por falsificación de tabla </a:t>
            </a:r>
            <a:r>
              <a:rPr lang="es-ES" smtClean="0">
                <a:hlinkClick r:id="rId9" tooltip="Protocolo de resolución de direcciones"/>
              </a:rPr>
              <a:t>ARP</a:t>
            </a:r>
            <a:r>
              <a:rPr lang="es-ES" smtClean="0"/>
              <a:t>. Se trata de la construcción de </a:t>
            </a:r>
            <a:r>
              <a:rPr lang="es-ES" smtClean="0">
                <a:hlinkClick r:id="rId10" tooltip="Trama"/>
              </a:rPr>
              <a:t>tramas</a:t>
            </a:r>
            <a:r>
              <a:rPr lang="es-ES" smtClean="0"/>
              <a:t> de solicitud y respuesta ARP modificadas con el objetivo de falsear la tabla ARP (relación IP-MAC) de una víctima y forzarla a que envíe los paquetes a un host atacante en lugar de hacerlo a su destino legítimo. Explicándolo de una manera más sencilla: El protocolo Ethernet trabaja mediante direcciones </a:t>
            </a:r>
            <a:r>
              <a:rPr lang="es-ES" smtClean="0">
                <a:hlinkClick r:id="rId11" tooltip="MAC"/>
              </a:rPr>
              <a:t>MAC</a:t>
            </a:r>
            <a:r>
              <a:rPr lang="es-ES" smtClean="0"/>
              <a:t>, no mediante direcciones IP. ARP es el protocolo encargado de traducir direcciones IP a direcciones MAC para que la comunicación pueda establecerse; para ello cuando un host quiere comunicarse con una IP emite una trama ARP-Request a la dirección de </a:t>
            </a:r>
            <a:r>
              <a:rPr lang="es-ES" smtClean="0">
                <a:hlinkClick r:id="rId12" tooltip="Broadcast"/>
              </a:rPr>
              <a:t>Broadcast</a:t>
            </a:r>
            <a:r>
              <a:rPr lang="es-ES" smtClean="0"/>
              <a:t> pidiendo la MAC del host poseedor la IP con la que desea comunicarse. El ordenador con la IP solicitada responde con un ARP-Reply indicando su MAC. Los Switches y los hosts guardan una tabla local con la relación IP-MAC llamada "tabla ARP". Dicha tabla ARP puede ser falseada por un ordenador atacante que emita tramas ARP-REPLY indicando su MAC como destino válido para una IP específica, como por ejemplo la de un router, de esta manera la información dirigida al router pasaría por el ordenador atacante quien podrá sniffar dicha información y redirigirla si así lo desea. El protocolo ARP trabaja a nivel de enlace de datos de </a:t>
            </a:r>
            <a:r>
              <a:rPr lang="es-ES" smtClean="0">
                <a:hlinkClick r:id="rId13" tooltip="OSI"/>
              </a:rPr>
              <a:t>OSI</a:t>
            </a:r>
            <a:r>
              <a:rPr lang="es-ES" smtClean="0"/>
              <a:t>, por lo que esta técnica sólo puede ser utilizada en redes LAN o en cualquier caso en la parte de la red que queda antes del primer Router. Una manera de protegerse de esta técnica es mediante tablas ARP estáticas (siempre que las ips de red sean fijas), lo cual puede ser difícil en redes grandes. Para convertir una tabla ARP estática se tendría que ejecutar el comando: </a:t>
            </a:r>
          </a:p>
          <a:p>
            <a:pPr lvl="1"/>
            <a:r>
              <a:rPr lang="es-ES" smtClean="0"/>
              <a:t>arp -s [IP] [MAC] </a:t>
            </a:r>
          </a:p>
          <a:p>
            <a:pPr lvl="1"/>
            <a:r>
              <a:rPr lang="es-ES" smtClean="0"/>
              <a:t>Por ejemplo: arp -s 192.168.85.212 00-aa-00-62-c6-09 </a:t>
            </a:r>
          </a:p>
          <a:p>
            <a:pPr lvl="1"/>
            <a:r>
              <a:rPr lang="es-ES" smtClean="0"/>
              <a:t>Otras formas de protegerse incluyen el usar programas de detección de cambios de las tablas ARP (como </a:t>
            </a:r>
            <a:r>
              <a:rPr lang="es-ES" smtClean="0">
                <a:hlinkClick r:id="rId14" tooltip="Arpwatch (aún no redactado)"/>
              </a:rPr>
              <a:t>Arpwatch</a:t>
            </a:r>
            <a:r>
              <a:rPr lang="es-ES" smtClean="0"/>
              <a:t>) y el usar la seguridad de puerto de los </a:t>
            </a:r>
            <a:r>
              <a:rPr lang="es-ES" smtClean="0">
                <a:hlinkClick r:id="rId15" tooltip="Conmutador (dispositivo de red)"/>
              </a:rPr>
              <a:t>switches</a:t>
            </a:r>
            <a:r>
              <a:rPr lang="es-ES" smtClean="0"/>
              <a:t> para evitar cambios en las direcciones MAC. </a:t>
            </a:r>
          </a:p>
          <a:p>
            <a:r>
              <a:rPr lang="es-ES" b="1" smtClean="0"/>
              <a:t>DNS Spoofing</a:t>
            </a:r>
            <a:r>
              <a:rPr lang="es-ES" smtClean="0"/>
              <a:t>: Suplantación de identidad por nombre de dominio. Se trata del falseamiento de una relación "Nombre de dominio-IP" ante una consulta de resolución de nombre, es decir, resolver con una dirección IP falsa un cierto nombre DNS o viceversa. Esto se consigue falseando las entradas de la relación Nombre de dominio-IP de un servidor </a:t>
            </a:r>
            <a:r>
              <a:rPr lang="es-ES" smtClean="0">
                <a:hlinkClick r:id="rId16" tooltip="Domain Name System"/>
              </a:rPr>
              <a:t>DNS</a:t>
            </a:r>
            <a:r>
              <a:rPr lang="es-ES" smtClean="0"/>
              <a:t>, mediante alguna vulnerabilidad del servidor en concreto o por su confianza hacia servidores poco fiables. Las entradas falseadas de un servidor DNS son susceptibles de infectar (envenenar) el caché DNS de otro servidor diferente (</a:t>
            </a:r>
            <a:r>
              <a:rPr lang="es-ES" smtClean="0">
                <a:hlinkClick r:id="rId17" tooltip="DNS Poisoning"/>
              </a:rPr>
              <a:t>DNS Poisoning</a:t>
            </a:r>
            <a:r>
              <a:rPr lang="es-ES" smtClean="0"/>
              <a:t>). </a:t>
            </a:r>
          </a:p>
          <a:p>
            <a:r>
              <a:rPr lang="es-ES" b="1" smtClean="0"/>
              <a:t>Web Spoofing</a:t>
            </a:r>
            <a:r>
              <a:rPr lang="es-ES" smtClean="0"/>
              <a:t>: Suplantación de una página web real (no confundir con </a:t>
            </a:r>
            <a:r>
              <a:rPr lang="es-ES" smtClean="0">
                <a:hlinkClick r:id="rId18" tooltip="Phising"/>
              </a:rPr>
              <a:t>phising</a:t>
            </a:r>
            <a:r>
              <a:rPr lang="es-ES" smtClean="0"/>
              <a:t>). Enruta la conexión de una víctima a través de una página falsa hacia otras páginas WEB con el objetivo de obtener información de dicha víctima (páginas WEB vistas, información de formularios, contraseñas etc.). La página WEB falsa actúa a modo de </a:t>
            </a:r>
            <a:r>
              <a:rPr lang="es-ES" smtClean="0">
                <a:hlinkClick r:id="rId19" tooltip="Proxy"/>
              </a:rPr>
              <a:t>proxy</a:t>
            </a:r>
            <a:r>
              <a:rPr lang="es-ES" smtClean="0"/>
              <a:t> solicitando la información requerida por la víctima a cada servidor original y saltándose incluso la protección </a:t>
            </a:r>
            <a:r>
              <a:rPr lang="es-ES" smtClean="0">
                <a:hlinkClick r:id="rId20" tooltip="Transport Layer Security"/>
              </a:rPr>
              <a:t>SSL</a:t>
            </a:r>
            <a:r>
              <a:rPr lang="es-ES" smtClean="0"/>
              <a:t>. El atacante puede modificar cualquier información desde y hacia cualquier servidor que la víctima visite. La víctima puede abrir la página web falsa mediante cualquier tipo de engaño, incluso abriendo un simple LINK. El WEB SPOOFING es difícilmente detectable, quizá la mejor medida es algún </a:t>
            </a:r>
            <a:r>
              <a:rPr lang="es-ES" smtClean="0">
                <a:hlinkClick r:id="rId21" tooltip="Plugin"/>
              </a:rPr>
              <a:t>plugin</a:t>
            </a:r>
            <a:r>
              <a:rPr lang="es-ES" smtClean="0"/>
              <a:t> del navegador que muestre en todo momento la IP del servidor visitado, si la IP nunca cambia al visitar diferentes páginas WEB significará que probablemente estemos sufriendo este tipo de ataque. </a:t>
            </a:r>
          </a:p>
          <a:p>
            <a:r>
              <a:rPr lang="es-ES" b="1" smtClean="0"/>
              <a:t>Mail Spoofing</a:t>
            </a:r>
            <a:r>
              <a:rPr lang="es-ES" smtClean="0"/>
              <a:t>: Suplantación en correo electrónico de la dirección e-mail de otras personas o entidades. Esta técnica es usada con asiduidad para el envío de e-mails </a:t>
            </a:r>
            <a:r>
              <a:rPr lang="es-ES" smtClean="0">
                <a:hlinkClick r:id="rId22" tooltip="Hoax"/>
              </a:rPr>
              <a:t>hoax</a:t>
            </a:r>
            <a:r>
              <a:rPr lang="es-ES" smtClean="0"/>
              <a:t> como suplemento perfecto para el uso de phising y para </a:t>
            </a:r>
            <a:r>
              <a:rPr lang="es-ES" smtClean="0">
                <a:hlinkClick r:id="rId23" tooltip="SPAM"/>
              </a:rPr>
              <a:t>SPAM</a:t>
            </a:r>
            <a:r>
              <a:rPr lang="es-ES" smtClean="0"/>
              <a:t>, es tan sencilla como el uso de un servidor </a:t>
            </a:r>
            <a:r>
              <a:rPr lang="es-ES" smtClean="0">
                <a:hlinkClick r:id="rId24" tooltip="SMTP"/>
              </a:rPr>
              <a:t>SMTP</a:t>
            </a:r>
            <a:r>
              <a:rPr lang="es-ES" smtClean="0"/>
              <a:t> configurado para tal fin. Para protegerse se debería comprobar la IP del remitente (para averiguar si realmente esa ip pertenece a la entidad que indica en el mensaje) y la dirección del servidor </a:t>
            </a:r>
            <a:r>
              <a:rPr lang="es-ES" smtClean="0">
                <a:hlinkClick r:id="rId24" tooltip="SMTP"/>
              </a:rPr>
              <a:t>SMTP</a:t>
            </a:r>
            <a:r>
              <a:rPr lang="es-ES" smtClean="0"/>
              <a:t> utilizado. Otra técnica de protección es el uso de firmas digitales. </a:t>
            </a:r>
          </a:p>
          <a:p>
            <a:endParaRPr lang="es-A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8815E4-871C-4D37-8913-6981B67061E7}" type="slidenum">
              <a:rPr lang="es-ES_tradnl" smtClean="0"/>
              <a:pPr/>
              <a:t>14</a:t>
            </a:fld>
            <a:endParaRPr lang="es-ES_tradnl"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7C8E43-B038-4C42-8809-6D2A2EC4DA00}" type="slidenum">
              <a:rPr lang="es-ES_tradnl" smtClean="0"/>
              <a:pPr/>
              <a:t>15</a:t>
            </a:fld>
            <a:endParaRPr lang="es-ES_tradnl"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EE7FBD-752C-42EF-8A1B-6F40B9FCD83B}" type="slidenum">
              <a:rPr lang="es-ES_tradnl" smtClean="0"/>
              <a:pPr/>
              <a:t>16</a:t>
            </a:fld>
            <a:endParaRPr lang="es-ES_tradnl"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5C69068-4DE0-49B9-A3A2-6B320A5A736D}" type="slidenum">
              <a:rPr lang="es-ES_tradnl" smtClean="0"/>
              <a:pPr/>
              <a:t>17</a:t>
            </a:fld>
            <a:endParaRPr lang="es-ES_tradnl"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18</a:t>
            </a:fld>
            <a:endParaRPr lang="es-ES_tradnl"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211DBBF-44AE-4852-B177-335EF8387E35}" type="slidenum">
              <a:rPr lang="es-ES_tradnl" smtClean="0"/>
              <a:pPr/>
              <a:t>19</a:t>
            </a:fld>
            <a:endParaRPr lang="es-ES_tradnl"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576707"/>
            <a:ext cx="2971800" cy="451406"/>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74750" y="677863"/>
            <a:ext cx="4511675" cy="3382962"/>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ln/>
        </p:spPr>
      </p:sp>
      <p:sp>
        <p:nvSpPr>
          <p:cNvPr id="79875" name="2 Marcador de notas"/>
          <p:cNvSpPr>
            <a:spLocks noGrp="1"/>
          </p:cNvSpPr>
          <p:nvPr>
            <p:ph type="body" idx="1"/>
          </p:nvPr>
        </p:nvSpPr>
        <p:spPr>
          <a:noFill/>
          <a:ln/>
        </p:spPr>
        <p:txBody>
          <a:bodyPr/>
          <a:lstStyle/>
          <a:p>
            <a:r>
              <a:rPr lang="es-AR" smtClean="0"/>
              <a:t>Este tipo de ataques consiste básicamente en un reclamo de identidad falsa, es decir, cuando un usuario malintencionado reclama ser quien no es en realidad. Este tipo de ataques se producen debido a los esquemas de cache que utilizan la mayoría de los sistemas operativos  actuales en cuanto a la memorización de la asociación de una dirección IP a una dirección MAC, la cula teóricamente es única y debería pertenecer a una sola placa de red. Para realizar este “envenenamiento” el atacante envía un paquete con reclamo de identidad de una dirección IP pero con una dirección MAC diferente. Producto de esta peticion el servidor observa que existen dos maquinas que reclaman ser el usuario verdadero, por lo que generalmente desconecta a ambos enviando, en la mayoria de los casos un mensaje de error. </a:t>
            </a:r>
            <a:endParaRPr lang="es-ES" smtClean="0"/>
          </a:p>
          <a:p>
            <a:r>
              <a:rPr lang="es-AR" smtClean="0"/>
              <a:t>En lo que refiere a la aplicación de este tipo de ataques en redes inalambricas, la intencion de este tipo de intrusiones provoca la desconexion del AP para ambos clientes (El maligno y el usuario regular), trayendo como consecuncia la necesidad por parte del cliente verdadero de realizar una reconexion.</a:t>
            </a:r>
            <a:endParaRPr lang="es-ES" smtClean="0"/>
          </a:p>
          <a:p>
            <a:r>
              <a:rPr lang="es-AR" smtClean="0"/>
              <a:t>En ese momento, practicamente unico en el intercambio de datos entre el AP y el cliente, los datos viajan sin ningun tipo de encripcion y son sensibles a ser capturados.</a:t>
            </a:r>
            <a:endParaRPr lang="es-ES" smtClean="0"/>
          </a:p>
          <a:p>
            <a:endParaRPr lang="es-ES" smtClean="0"/>
          </a:p>
        </p:txBody>
      </p:sp>
      <p:sp>
        <p:nvSpPr>
          <p:cNvPr id="79876" name="3 Marcador de número de diapositiva"/>
          <p:cNvSpPr>
            <a:spLocks noGrp="1"/>
          </p:cNvSpPr>
          <p:nvPr>
            <p:ph type="sldNum" sz="quarter" idx="5"/>
          </p:nvPr>
        </p:nvSpPr>
        <p:spPr>
          <a:noFill/>
        </p:spPr>
        <p:txBody>
          <a:bodyPr/>
          <a:lstStyle/>
          <a:p>
            <a:fld id="{F1298AE4-24C3-42FF-9B2D-0F2C03920CC0}" type="slidenum">
              <a:rPr lang="es-ES_tradnl" smtClean="0"/>
              <a:pPr/>
              <a:t>22</a:t>
            </a:fld>
            <a:endParaRPr lang="es-ES_tradnl"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FECB17C-CDA6-4230-8CD4-3DFE50C4A3E3}" type="slidenum">
              <a:rPr lang="es-ES_tradnl" smtClean="0"/>
              <a:pPr/>
              <a:t>25</a:t>
            </a:fld>
            <a:endParaRPr lang="es-ES_tradnl"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685800" y="4287838"/>
            <a:ext cx="5486400" cy="4062412"/>
          </a:xfrm>
          <a:noFill/>
          <a:ln/>
        </p:spPr>
        <p:txBody>
          <a:bodyPr/>
          <a:lstStyle/>
          <a:p>
            <a:r>
              <a:rPr lang="es-AR" b="1" smtClean="0"/>
              <a:t>Ataques “hombre en el medio”: </a:t>
            </a:r>
            <a:r>
              <a:rPr lang="es-AR" smtClean="0"/>
              <a:t>El atacante logra que otras computadoras se logueen en la suya que esta seteada como un softAP y ofrece un trafico continuo y transparente logueandose el a uno real. Luego puede “snifearlos”. Una variante es el ataque de “des-autentificación” el cual logra desconectar a una computadora ya conectada a un AP para luego forzarla a pasar al softAP. Esto se logra cuando se encuentran fallas en el los protocolos de </a:t>
            </a:r>
            <a:r>
              <a:rPr lang="es-AR" i="1" smtClean="0"/>
              <a:t>challenge y handshake. </a:t>
            </a:r>
            <a:r>
              <a:rPr lang="es-AR" smtClean="0"/>
              <a:t>Son bastante comunes en </a:t>
            </a:r>
            <a:r>
              <a:rPr lang="es-AR" i="1" smtClean="0"/>
              <a:t>hotspot </a:t>
            </a:r>
            <a:r>
              <a:rPr lang="es-AR" smtClean="0"/>
              <a:t>públicos y existe mucho freeware que permite hacerlo, aun sin mucha experiencia.</a:t>
            </a:r>
          </a:p>
          <a:p>
            <a:endParaRPr lang="es-AR" smtClean="0"/>
          </a:p>
          <a:p>
            <a:r>
              <a:rPr lang="es-AR" b="1" smtClean="0"/>
              <a:t>Denial of Service:</a:t>
            </a:r>
            <a:r>
              <a:rPr lang="es-AR" smtClean="0"/>
              <a:t> ocurre cuando se bombardea un AP con pedidos y mensajes falsos y este no tiene capacidad para dar servicios a los usuarios legítimos. Se basa en el abuso de protocolos como EAP</a:t>
            </a:r>
          </a:p>
          <a:p>
            <a:endParaRPr lang="es-AR" b="1" smtClean="0"/>
          </a:p>
          <a:p>
            <a:r>
              <a:rPr lang="es-AR" b="1" smtClean="0"/>
              <a:t>Inyección de red:</a:t>
            </a:r>
            <a:r>
              <a:rPr lang="es-AR" smtClean="0"/>
              <a:t> ocurre en un AP expuesto a trafico no filtrado, especialmente trafico de red como </a:t>
            </a:r>
            <a:r>
              <a:rPr lang="es-AR" i="1" smtClean="0"/>
              <a:t>spanning tree, OSPF, RIP, etc. </a:t>
            </a:r>
            <a:r>
              <a:rPr lang="es-AR" smtClean="0"/>
              <a:t>Se logra inyectar comandos de reconfiguración que afecten a routers, swithces.</a:t>
            </a:r>
            <a:endParaRPr lang="es-ES" smtClean="0"/>
          </a:p>
          <a:p>
            <a:endParaRPr lang="es-E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CC862D7-2628-43D8-842F-B86329CC36FC}" type="slidenum">
              <a:rPr lang="es-ES_tradnl" smtClean="0"/>
              <a:pPr/>
              <a:t>26</a:t>
            </a:fld>
            <a:endParaRPr lang="es-ES_tradnl" smtClean="0"/>
          </a:p>
        </p:txBody>
      </p:sp>
      <p:sp>
        <p:nvSpPr>
          <p:cNvPr id="8192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17E79FC-9783-4C29-82D4-CBBFD347F46A}" type="slidenum">
              <a:rPr lang="es-ES" sz="1200">
                <a:latin typeface="Times New Roman" pitchFamily="18" charset="0"/>
              </a:rPr>
              <a:pPr algn="r"/>
              <a:t>26</a:t>
            </a:fld>
            <a:endParaRPr lang="es-ES" sz="1200">
              <a:latin typeface="Times New Roman" pitchFamily="18" charset="0"/>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EB376E3-30D7-40A7-B339-03B6F0095C8A}" type="slidenum">
              <a:rPr lang="es-ES_tradnl" smtClean="0"/>
              <a:pPr/>
              <a:t>27</a:t>
            </a:fld>
            <a:endParaRPr lang="es-ES_tradnl" smtClean="0"/>
          </a:p>
        </p:txBody>
      </p:sp>
      <p:sp>
        <p:nvSpPr>
          <p:cNvPr id="8294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D4F6C3B-9224-4FF7-A768-1697A8BB512D}" type="slidenum">
              <a:rPr lang="es-ES" sz="1200">
                <a:latin typeface="Times New Roman" pitchFamily="18" charset="0"/>
              </a:rPr>
              <a:pPr algn="r"/>
              <a:t>27</a:t>
            </a:fld>
            <a:endParaRPr lang="es-ES" sz="1200">
              <a:latin typeface="Times New Roman" pitchFamily="18" charset="0"/>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732045D-B651-40CE-9F78-EAE03A52A770}" type="slidenum">
              <a:rPr lang="es-ES_tradnl" smtClean="0"/>
              <a:pPr/>
              <a:t>28</a:t>
            </a:fld>
            <a:endParaRPr lang="es-ES_tradnl" smtClean="0"/>
          </a:p>
        </p:txBody>
      </p:sp>
      <p:sp>
        <p:nvSpPr>
          <p:cNvPr id="8397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D6AC892-FF06-45B9-9AAE-8BA862E4BDBB}" type="slidenum">
              <a:rPr lang="es-ES" sz="1200">
                <a:latin typeface="Times New Roman" pitchFamily="18" charset="0"/>
              </a:rPr>
              <a:pPr algn="r"/>
              <a:t>28</a:t>
            </a:fld>
            <a:endParaRPr lang="es-ES" sz="1200">
              <a:latin typeface="Times New Roman" pitchFamily="18"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59C3BAD-7FC3-466F-AC4B-97A12299FD16}" type="slidenum">
              <a:rPr lang="es-ES_tradnl" smtClean="0"/>
              <a:pPr/>
              <a:t>29</a:t>
            </a:fld>
            <a:endParaRPr lang="es-ES_tradnl" smtClean="0"/>
          </a:p>
        </p:txBody>
      </p:sp>
      <p:sp>
        <p:nvSpPr>
          <p:cNvPr id="8499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BFC3A560-8E3F-4868-B2C8-17160F853785}" type="slidenum">
              <a:rPr lang="es-ES" sz="1200">
                <a:latin typeface="Times New Roman" pitchFamily="18" charset="0"/>
              </a:rPr>
              <a:pPr algn="r"/>
              <a:t>29</a:t>
            </a:fld>
            <a:endParaRPr lang="es-ES" sz="1200">
              <a:latin typeface="Times New Roman" pitchFamily="18" charset="0"/>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xfrm>
            <a:off x="685800" y="4289425"/>
            <a:ext cx="5486400" cy="4062413"/>
          </a:xfrm>
          <a:noFill/>
          <a:ln/>
        </p:spPr>
        <p:txBody>
          <a:bodyPr/>
          <a:lstStyle/>
          <a:p>
            <a:r>
              <a:rPr lang="es-ES" u="sng" smtClean="0"/>
              <a:t>CÓDIGO ACTIVEX MALICIOSO</a:t>
            </a:r>
            <a:r>
              <a:rPr lang="es-ES" smtClean="0"/>
              <a:t> </a:t>
            </a:r>
            <a:br>
              <a:rPr lang="es-ES" smtClean="0"/>
            </a:br>
            <a:r>
              <a:rPr lang="es-ES" u="sng" smtClean="0"/>
              <a:t>VIRUS DE SECTOR DE ARRANQUE</a:t>
            </a:r>
            <a:r>
              <a:rPr lang="es-ES" smtClean="0"/>
              <a:t/>
            </a:r>
            <a:br>
              <a:rPr lang="es-ES" smtClean="0"/>
            </a:br>
            <a:r>
              <a:rPr lang="es-ES" u="sng" smtClean="0"/>
              <a:t>VIRUS DE FICHERO DE ACCIÓN DIRECTA </a:t>
            </a:r>
            <a:r>
              <a:rPr lang="es-ES" smtClean="0"/>
              <a:t/>
            </a:r>
            <a:br>
              <a:rPr lang="es-ES" smtClean="0"/>
            </a:br>
            <a:r>
              <a:rPr lang="es-ES" u="sng" smtClean="0"/>
              <a:t>CÓDIGO JAVA MALICIOSO </a:t>
            </a:r>
            <a:r>
              <a:rPr lang="es-ES" smtClean="0"/>
              <a:t/>
            </a:r>
            <a:br>
              <a:rPr lang="es-ES" smtClean="0"/>
            </a:br>
            <a:r>
              <a:rPr lang="es-ES" u="sng" smtClean="0"/>
              <a:t>VIRUS DE MACRO</a:t>
            </a:r>
            <a:r>
              <a:rPr lang="es-ES" smtClean="0"/>
              <a:t/>
            </a:r>
            <a:br>
              <a:rPr lang="es-ES" smtClean="0"/>
            </a:br>
            <a:r>
              <a:rPr lang="es-ES" u="sng" smtClean="0"/>
              <a:t>NUEVO DISEÑO </a:t>
            </a:r>
            <a:r>
              <a:rPr lang="es-ES" smtClean="0"/>
              <a:t/>
            </a:r>
            <a:br>
              <a:rPr lang="es-ES" smtClean="0"/>
            </a:br>
            <a:r>
              <a:rPr lang="es-ES" u="sng" smtClean="0"/>
              <a:t>VIRUS DE SCRIPT</a:t>
            </a:r>
            <a:r>
              <a:rPr lang="es-ES" smtClean="0"/>
              <a:t/>
            </a:r>
            <a:br>
              <a:rPr lang="es-ES" smtClean="0"/>
            </a:br>
            <a:r>
              <a:rPr lang="es-ES" u="sng" smtClean="0"/>
              <a:t>TROYANO</a:t>
            </a:r>
            <a:r>
              <a:rPr lang="es-ES" smtClean="0"/>
              <a:t/>
            </a:r>
            <a:br>
              <a:rPr lang="es-ES" smtClean="0"/>
            </a:br>
            <a:r>
              <a:rPr lang="es-ES" u="sng" smtClean="0"/>
              <a:t>GUSANO</a:t>
            </a:r>
            <a:r>
              <a:rPr lang="es-ES" smtClean="0"/>
              <a:t/>
            </a:r>
            <a:br>
              <a:rPr lang="es-ES" smtClean="0"/>
            </a:br>
            <a:endParaRPr lang="es-E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F36697C5-3568-4616-8548-C8A12F5AE9AD}" type="slidenum">
              <a:rPr lang="es-ES_tradnl" sz="1200">
                <a:latin typeface="Times New Roman" pitchFamily="18" charset="0"/>
              </a:rPr>
              <a:pPr algn="r"/>
              <a:t>30</a:t>
            </a:fld>
            <a:endParaRPr lang="es-ES_tradnl" sz="1200">
              <a:latin typeface="Times New Roman" pitchFamily="18" charset="0"/>
            </a:endParaRPr>
          </a:p>
        </p:txBody>
      </p:sp>
      <p:sp>
        <p:nvSpPr>
          <p:cNvPr id="13107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25FEA82-F7B2-4403-9DFE-D479798E8147}" type="slidenum">
              <a:rPr lang="es-ES" sz="1200">
                <a:latin typeface="Times New Roman" pitchFamily="18" charset="0"/>
              </a:rPr>
              <a:pPr algn="r"/>
              <a:t>30</a:t>
            </a:fld>
            <a:endParaRPr lang="es-ES" sz="1200">
              <a:latin typeface="Times New Roman" pitchFamily="18" charset="0"/>
            </a:endParaRPr>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xfrm>
            <a:off x="685800" y="4289425"/>
            <a:ext cx="5486400" cy="4062413"/>
          </a:xfrm>
          <a:noFill/>
          <a:ln/>
        </p:spPr>
        <p:txBody>
          <a:bodyPr/>
          <a:lstStyle/>
          <a:p>
            <a:r>
              <a:rPr lang="es-ES" u="sng" smtClean="0"/>
              <a:t>CÓDIGO ACTIVEX MALICIOSO</a:t>
            </a:r>
            <a:r>
              <a:rPr lang="es-ES" smtClean="0"/>
              <a:t> </a:t>
            </a:r>
            <a:br>
              <a:rPr lang="es-ES" smtClean="0"/>
            </a:br>
            <a:r>
              <a:rPr lang="es-ES" u="sng" smtClean="0"/>
              <a:t>VIRUS DE SECTOR DE ARRANQUE</a:t>
            </a:r>
            <a:r>
              <a:rPr lang="es-ES" smtClean="0"/>
              <a:t/>
            </a:r>
            <a:br>
              <a:rPr lang="es-ES" smtClean="0"/>
            </a:br>
            <a:r>
              <a:rPr lang="es-ES" u="sng" smtClean="0"/>
              <a:t>VIRUS DE FICHERO DE ACCIÓN DIRECTA </a:t>
            </a:r>
            <a:r>
              <a:rPr lang="es-ES" smtClean="0"/>
              <a:t/>
            </a:r>
            <a:br>
              <a:rPr lang="es-ES" smtClean="0"/>
            </a:br>
            <a:r>
              <a:rPr lang="es-ES" u="sng" smtClean="0"/>
              <a:t>CÓDIGO JAVA MALICIOSO </a:t>
            </a:r>
            <a:r>
              <a:rPr lang="es-ES" smtClean="0"/>
              <a:t/>
            </a:r>
            <a:br>
              <a:rPr lang="es-ES" smtClean="0"/>
            </a:br>
            <a:r>
              <a:rPr lang="es-ES" u="sng" smtClean="0"/>
              <a:t>VIRUS DE MACRO</a:t>
            </a:r>
            <a:r>
              <a:rPr lang="es-ES" smtClean="0"/>
              <a:t/>
            </a:r>
            <a:br>
              <a:rPr lang="es-ES" smtClean="0"/>
            </a:br>
            <a:r>
              <a:rPr lang="es-ES" u="sng" smtClean="0"/>
              <a:t>NUEVO DISEÑO </a:t>
            </a:r>
            <a:r>
              <a:rPr lang="es-ES" smtClean="0"/>
              <a:t/>
            </a:r>
            <a:br>
              <a:rPr lang="es-ES" smtClean="0"/>
            </a:br>
            <a:r>
              <a:rPr lang="es-ES" u="sng" smtClean="0"/>
              <a:t>VIRUS DE SCRIPT</a:t>
            </a:r>
            <a:r>
              <a:rPr lang="es-ES" smtClean="0"/>
              <a:t/>
            </a:r>
            <a:br>
              <a:rPr lang="es-ES" smtClean="0"/>
            </a:br>
            <a:r>
              <a:rPr lang="es-ES" u="sng" smtClean="0"/>
              <a:t>TROYANO</a:t>
            </a:r>
            <a:r>
              <a:rPr lang="es-ES" smtClean="0"/>
              <a:t/>
            </a:r>
            <a:br>
              <a:rPr lang="es-ES" smtClean="0"/>
            </a:br>
            <a:r>
              <a:rPr lang="es-ES" u="sng" smtClean="0"/>
              <a:t>GUSANO</a:t>
            </a:r>
            <a:r>
              <a:rPr lang="es-ES" smtClean="0"/>
              <a:t/>
            </a:r>
            <a:br>
              <a:rPr lang="es-ES" smtClean="0"/>
            </a:br>
            <a:r>
              <a:rPr lang="es-ES" u="sng" smtClean="0"/>
              <a:t>CÓDIGO ACTIVEX MALICIOSO</a:t>
            </a:r>
            <a:r>
              <a:rPr lang="es-ES" smtClean="0"/>
              <a:t> </a:t>
            </a:r>
            <a:br>
              <a:rPr lang="es-ES" smtClean="0"/>
            </a:br>
            <a:r>
              <a:rPr lang="es-ES" smtClean="0"/>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smtClean="0"/>
            </a:br>
            <a:r>
              <a:rPr lang="es-ES" smtClean="0"/>
              <a:t/>
            </a:r>
            <a:br>
              <a:rPr lang="es-ES" smtClean="0"/>
            </a:br>
            <a:r>
              <a:rPr lang="es-ES" u="sng" smtClean="0"/>
              <a:t>VIRUS DE SECTOR DE ARRANQUE</a:t>
            </a:r>
            <a:r>
              <a:rPr lang="es-ES" smtClean="0"/>
              <a:t/>
            </a:r>
            <a:br>
              <a:rPr lang="es-ES" smtClean="0"/>
            </a:br>
            <a:r>
              <a:rPr lang="es-ES" smtClean="0"/>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smtClean="0"/>
            </a:br>
            <a:r>
              <a:rPr lang="es-ES" smtClean="0"/>
              <a:t/>
            </a:r>
            <a:br>
              <a:rPr lang="es-ES" smtClean="0"/>
            </a:br>
            <a:r>
              <a:rPr lang="es-ES" u="sng" smtClean="0"/>
              <a:t>VIRUS DE FICHERO DE ACCIÓN DIRECTA </a:t>
            </a:r>
            <a:r>
              <a:rPr lang="es-ES" smtClean="0"/>
              <a:t/>
            </a:r>
            <a:br>
              <a:rPr lang="es-ES" smtClean="0"/>
            </a:br>
            <a:r>
              <a:rPr lang="es-ES" smtClean="0"/>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smtClean="0"/>
            </a:br>
            <a:r>
              <a:rPr lang="es-ES" smtClean="0"/>
              <a:t/>
            </a:r>
            <a:br>
              <a:rPr lang="es-ES" smtClean="0"/>
            </a:br>
            <a:r>
              <a:rPr lang="es-ES" u="sng" smtClean="0"/>
              <a:t>CÓDIGO JAVA MALICIOSO </a:t>
            </a:r>
            <a:r>
              <a:rPr lang="es-ES" smtClean="0"/>
              <a:t/>
            </a:r>
            <a:br>
              <a:rPr lang="es-ES" smtClean="0"/>
            </a:br>
            <a:r>
              <a:rPr lang="es-ES" smtClean="0"/>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smtClean="0"/>
            </a:br>
            <a:r>
              <a:rPr lang="es-ES" smtClean="0"/>
              <a:t/>
            </a:r>
            <a:br>
              <a:rPr lang="es-ES" smtClean="0"/>
            </a:br>
            <a:r>
              <a:rPr lang="es-ES" u="sng" smtClean="0"/>
              <a:t>VIRUS DE MACRO</a:t>
            </a:r>
            <a:r>
              <a:rPr lang="es-ES" smtClean="0"/>
              <a:t/>
            </a:r>
            <a:br>
              <a:rPr lang="es-ES" smtClean="0"/>
            </a:br>
            <a:r>
              <a:rPr lang="es-ES" smtClean="0"/>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smtClean="0"/>
            </a:br>
            <a:r>
              <a:rPr lang="es-ES" smtClean="0"/>
              <a:t>del usuario.</a:t>
            </a:r>
            <a:br>
              <a:rPr lang="es-ES" smtClean="0"/>
            </a:br>
            <a:r>
              <a:rPr lang="es-ES" smtClean="0"/>
              <a:t/>
            </a:r>
            <a:br>
              <a:rPr lang="es-ES" smtClean="0"/>
            </a:br>
            <a:r>
              <a:rPr lang="es-ES" u="sng" smtClean="0"/>
              <a:t>NUEVO DISEÑO </a:t>
            </a:r>
            <a:r>
              <a:rPr lang="es-ES" smtClean="0"/>
              <a:t/>
            </a:r>
            <a:br>
              <a:rPr lang="es-ES" smtClean="0"/>
            </a:br>
            <a:r>
              <a:rPr lang="es-ES" smtClean="0"/>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smtClean="0"/>
            </a:br>
            <a:r>
              <a:rPr lang="es-ES" smtClean="0"/>
              <a:t/>
            </a:r>
            <a:br>
              <a:rPr lang="es-ES" smtClean="0"/>
            </a:br>
            <a:r>
              <a:rPr lang="es-ES" u="sng" smtClean="0"/>
              <a:t>VIRUS DE SCRIPT</a:t>
            </a:r>
            <a:r>
              <a:rPr lang="es-ES" smtClean="0"/>
              <a:t/>
            </a:r>
            <a:br>
              <a:rPr lang="es-ES" smtClean="0"/>
            </a:br>
            <a:r>
              <a:rPr lang="es-ES" smtClean="0"/>
              <a:t>Los virus de script están escritos en este tipo de lenguajes de programación, como VBScript y JavaScript.</a:t>
            </a:r>
            <a:br>
              <a:rPr lang="es-ES" smtClean="0"/>
            </a:br>
            <a:r>
              <a:rPr lang="es-ES" smtClean="0"/>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smtClean="0"/>
            </a:br>
            <a:r>
              <a:rPr lang="es-ES" smtClean="0"/>
              <a:t>*.vbs o *.js desde el explorador de Windows. </a:t>
            </a:r>
            <a:br>
              <a:rPr lang="es-ES" smtClean="0"/>
            </a:br>
            <a:r>
              <a:rPr lang="es-ES" smtClean="0"/>
              <a:t/>
            </a:r>
            <a:br>
              <a:rPr lang="es-ES" smtClean="0"/>
            </a:br>
            <a:r>
              <a:rPr lang="es-ES" u="sng" smtClean="0"/>
              <a:t>TROYANO</a:t>
            </a:r>
            <a:r>
              <a:rPr lang="es-ES" smtClean="0"/>
              <a:t/>
            </a:r>
            <a:br>
              <a:rPr lang="es-ES" smtClean="0"/>
            </a:br>
            <a:r>
              <a:rPr lang="es-ES" smtClean="0"/>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smtClean="0"/>
            </a:br>
            <a:r>
              <a:rPr lang="es-ES" smtClean="0"/>
              <a:t/>
            </a:r>
            <a:br>
              <a:rPr lang="es-ES" smtClean="0"/>
            </a:br>
            <a:r>
              <a:rPr lang="es-ES" u="sng" smtClean="0"/>
              <a:t>GUSANO</a:t>
            </a:r>
            <a:r>
              <a:rPr lang="es-ES" smtClean="0"/>
              <a:t/>
            </a:r>
            <a:br>
              <a:rPr lang="es-ES" smtClean="0"/>
            </a:br>
            <a:r>
              <a:rPr lang="es-ES" smtClean="0"/>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FA08277-6DEF-47C4-96E9-2DDDD94F2773}" type="slidenum">
              <a:rPr lang="es-ES_tradnl" smtClean="0"/>
              <a:pPr/>
              <a:t>31</a:t>
            </a:fld>
            <a:endParaRPr lang="es-ES_tradnl" smtClean="0"/>
          </a:p>
        </p:txBody>
      </p:sp>
      <p:sp>
        <p:nvSpPr>
          <p:cNvPr id="8601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CDE121B9-0D35-4E7A-855C-4FC81786AE69}" type="slidenum">
              <a:rPr lang="es-ES" sz="1200">
                <a:latin typeface="Times New Roman" pitchFamily="18" charset="0"/>
              </a:rPr>
              <a:pPr algn="r"/>
              <a:t>31</a:t>
            </a:fld>
            <a:endParaRPr lang="es-ES" sz="1200">
              <a:latin typeface="Times New Roman" pitchFamily="18" charset="0"/>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xfrm>
            <a:off x="685800" y="4289425"/>
            <a:ext cx="5486400" cy="4062413"/>
          </a:xfrm>
          <a:noFill/>
          <a:ln/>
        </p:spPr>
        <p:txBody>
          <a:bodyPr/>
          <a:lstStyle/>
          <a:p>
            <a:r>
              <a:rPr lang="es-MX" sz="1600" b="1" smtClean="0"/>
              <a:t>En el 50% de los casos las infecciones se producen debido a la imposibilidad de distincion de elementos malintencionados por parte de los usuarios.  Esto presenta un requerimiento imprescindible para cualquier usuario básico de PC, “Ante la duda, declinar cualquier peticion de instalacion de cualquier software”. Es en base a la experiencia que no se requiere mas que una pequeña busqueda en algun motor para obtener cantidades avasalladoras respecto de casi cualquier tema, y más aun temas referentes a elementos informaticos. Si estamos ante una disyunitva en la instalacion de un software, busquemos informacion sobre el.</a:t>
            </a:r>
          </a:p>
          <a:p>
            <a:r>
              <a:rPr lang="es-MX" sz="1600" b="1" smtClean="0"/>
              <a:t>Ahora, el tema de los softwares antivirus es otra cosa, pues ellos no sirven de nada si el usuario no los actualiza periodicamente.</a:t>
            </a:r>
            <a:endParaRPr lang="es-ES" sz="1600" b="1"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211DBD3-BEDC-4E2B-A7E8-F030B9FEF908}" type="slidenum">
              <a:rPr lang="es-ES_tradnl" smtClean="0"/>
              <a:pPr/>
              <a:t>32</a:t>
            </a:fld>
            <a:endParaRPr lang="es-ES_tradnl" smtClean="0"/>
          </a:p>
        </p:txBody>
      </p:sp>
      <p:sp>
        <p:nvSpPr>
          <p:cNvPr id="8704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054F2EB-F883-42DB-8CA8-D93D4E2C52DB}" type="slidenum">
              <a:rPr lang="es-ES" sz="1200">
                <a:latin typeface="Times New Roman" pitchFamily="18" charset="0"/>
              </a:rPr>
              <a:pPr algn="r"/>
              <a:t>32</a:t>
            </a:fld>
            <a:endParaRPr lang="es-ES" sz="1200">
              <a:latin typeface="Times New Roman" pitchFamily="18" charset="0"/>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xfrm>
            <a:off x="685800" y="4289425"/>
            <a:ext cx="5486400" cy="4062413"/>
          </a:xfrm>
          <a:noFill/>
          <a:ln/>
        </p:spPr>
        <p:txBody>
          <a:bodyPr/>
          <a:lstStyle/>
          <a:p>
            <a:pPr>
              <a:lnSpc>
                <a:spcPct val="80000"/>
              </a:lnSpc>
            </a:pPr>
            <a:r>
              <a:rPr lang="es-ES" sz="800" b="1" smtClean="0"/>
              <a:t>Un gusano informático (también llamados IWorm por su apocope en inglés, </a:t>
            </a:r>
            <a:r>
              <a:rPr lang="es-ES" sz="800" b="1" i="1" smtClean="0"/>
              <a:t>I</a:t>
            </a:r>
            <a:r>
              <a:rPr lang="es-ES" sz="800" b="1" smtClean="0"/>
              <a:t> de Internet, </a:t>
            </a:r>
            <a:r>
              <a:rPr lang="es-ES" sz="800" b="1" i="1" smtClean="0"/>
              <a:t>Worm</a:t>
            </a:r>
            <a:r>
              <a:rPr lang="es-ES" sz="800" b="1" smtClean="0"/>
              <a:t> de gusano) es un malware que tiene la propiedad de duplicarse a sí mismo. Los gusanos utilizan las partes automáticas de un sistema operativo que generalmente son invisibles al usuario.</a:t>
            </a:r>
          </a:p>
          <a:p>
            <a:pPr>
              <a:lnSpc>
                <a:spcPct val="80000"/>
              </a:lnSpc>
            </a:pPr>
            <a:r>
              <a:rPr lang="es-ES" sz="800" b="1" smtClean="0"/>
              <a:t>A diferencia de un virus, un gusano no precisa alterar los archivos de programas, sino que reside en la memoria y se duplica a sí mismo. Los gusanos casi siempre causan problemas en la red (aunque sea simplemente consumiendo ancho de banda), mientras que los virus siempre infectan o corrompen los archivos de la computadora que atacan.</a:t>
            </a:r>
          </a:p>
          <a:p>
            <a:pPr>
              <a:lnSpc>
                <a:spcPct val="80000"/>
              </a:lnSpc>
            </a:pPr>
            <a:r>
              <a:rPr lang="es-ES" sz="800" b="1" smtClean="0"/>
              <a:t>Es algo usual detectar la presencia de gusanos en un sistema cuando, debido a su incontrolada replicación, los recursos del sistema se consumen hasta el punto de que las tareas ordinarias del mismo son excesivamente lentas o simplemente no pueden ejecutarse.</a:t>
            </a:r>
          </a:p>
          <a:p>
            <a:pPr>
              <a:lnSpc>
                <a:spcPct val="80000"/>
              </a:lnSpc>
            </a:pPr>
            <a:r>
              <a:rPr lang="es-ES" sz="800" b="1" smtClean="0"/>
              <a:t>Los gusanos se basan en una red de computadoras para enviar copias de sí mismos a otros nodos (es decir, a otras terminales en la red) y son capaces de llevar esto a cabo sin intervención del usuario propagándose, utilizando Internet, basándose en diversos métodos, como SMTP, IRC, P2P entre otros.</a:t>
            </a:r>
          </a:p>
          <a:p>
            <a:pPr>
              <a:lnSpc>
                <a:spcPct val="80000"/>
              </a:lnSpc>
            </a:pPr>
            <a:r>
              <a:rPr lang="es-ES" sz="800" b="1" smtClean="0"/>
              <a:t>El nombre </a:t>
            </a:r>
            <a:r>
              <a:rPr lang="es-ES" sz="800" b="1" i="1" smtClean="0"/>
              <a:t>gusano</a:t>
            </a:r>
            <a:r>
              <a:rPr lang="es-ES" sz="800" b="1" smtClean="0"/>
              <a:t> proviene de </a:t>
            </a:r>
            <a:r>
              <a:rPr lang="es-ES" sz="800" b="1" i="1" smtClean="0"/>
              <a:t>The Shockwave Rider</a:t>
            </a:r>
            <a:r>
              <a:rPr lang="es-ES" sz="800" b="1" smtClean="0"/>
              <a:t>, una novela de ciencia ficción publicada en 1975 por John Brunner. Los investigadores John F. Shoch y John A. Hupp de Xerox PARC eligieron el nombre en un artículo publicado en 1982; </a:t>
            </a:r>
            <a:r>
              <a:rPr lang="es-ES" sz="800" b="1" i="1" smtClean="0"/>
              <a:t>The Worm Programs</a:t>
            </a:r>
            <a:r>
              <a:rPr lang="es-ES" sz="800" b="1" smtClean="0"/>
              <a:t>, Comm ACM, 25(3):172-180</a:t>
            </a:r>
          </a:p>
          <a:p>
            <a:pPr>
              <a:lnSpc>
                <a:spcPct val="80000"/>
              </a:lnSpc>
            </a:pPr>
            <a:r>
              <a:rPr lang="es-ES" sz="800" b="1" smtClean="0"/>
              <a:t>El primer gusano informático de la historia data de 1988, cuando el gusano Morris infectó una gran parte de los servidores existentes hasta esa fecha. Su creador, Robert Tappan Morris, fue sentenciado a tres años de libertad condicional, 400 horas de servicios a la comunidad y una multa de USD 10050. Fue este hecho el que alentó a las principales empresas involucradas en la seguridad de tecnologías de la información a desarrollar los primeros cortafuegos.</a:t>
            </a:r>
          </a:p>
          <a:p>
            <a:pPr>
              <a:lnSpc>
                <a:spcPct val="80000"/>
              </a:lnSpc>
            </a:pPr>
            <a:r>
              <a:rPr lang="es-ES" sz="800" b="1" smtClean="0"/>
              <a:t>Nótese que el término inglés </a:t>
            </a:r>
            <a:r>
              <a:rPr lang="es-ES" sz="800" b="1" i="1" smtClean="0"/>
              <a:t>worm</a:t>
            </a:r>
            <a:r>
              <a:rPr lang="es-ES" sz="800" b="1" smtClean="0"/>
              <a:t> también tiene otra acepción dentro del mundo de la informática: Worm (acrónimo inglés: "write once, read many"), perteneciente a las tecnologías de almacenamiento de datos. No debe ser confundido con el de gusano informático.</a:t>
            </a:r>
          </a:p>
          <a:p>
            <a:pPr>
              <a:lnSpc>
                <a:spcPct val="80000"/>
              </a:lnSpc>
            </a:pPr>
            <a:r>
              <a:rPr lang="es-ES" sz="800" b="1" smtClean="0"/>
              <a:t>Un gusano, al igual que un virus, está diseñado para copiarse de un equipo a otro, pero lo hace automáticamente. En primer lugar, toma el control de las características del equipo que permiten transferir archivos o información. Una vez que un gusano esté en su sistema, puede viajar solo. El gran peligro de los gusanos es su habilidad para replicarse en grandes números. Por ejemplo, un gusano podría enviar copias de sí mismo a todos los usuarios de su libreta de direcciones de correo electrónico, lo que provoca un efecto dominó de intenso tráfico de red que puede hacer más lentas las redes empresariales e Internet en su totalidad. Cuando se lanzan nuevos gusanos, se propagan muy rápidamente. Bloquean las redes y posiblemente provocan esperas largas (a todos los usuarios) para ver las páginas Web en Internet.</a:t>
            </a:r>
          </a:p>
          <a:p>
            <a:pPr>
              <a:lnSpc>
                <a:spcPct val="80000"/>
              </a:lnSpc>
            </a:pPr>
            <a:r>
              <a:rPr lang="es-ES" sz="800" b="1" smtClean="0"/>
              <a:t>Gusano Subclase de virus. Por lo general, los gusanos se propagan sin la intervención del usuario y distribuye copias completas (posiblemente modificadas) de sí mismo por las redes. Un gusano puede consumir memoria o ancho de banda de red, lo que puede provocar que un equipo se bloquee. </a:t>
            </a:r>
          </a:p>
          <a:p>
            <a:pPr>
              <a:lnSpc>
                <a:spcPct val="80000"/>
              </a:lnSpc>
            </a:pPr>
            <a:r>
              <a:rPr lang="es-ES" sz="800" b="1" smtClean="0"/>
              <a:t>Debido a que los gusanos no tienen que viajar mediante un programa o archivo "host", también pueden crear un túnel en el sistema y permitir que otro usuario tome el control del equipo de forma remota.</a:t>
            </a:r>
            <a:r>
              <a:rPr lang="es-ES" sz="800" smtClean="0"/>
              <a:t> </a:t>
            </a:r>
          </a:p>
          <a:p>
            <a:pPr>
              <a:lnSpc>
                <a:spcPct val="80000"/>
              </a:lnSpc>
            </a:pPr>
            <a:r>
              <a:rPr lang="es-ES" sz="800" b="1" smtClean="0"/>
              <a:t>Los virus utilizan los elementos de comunicación entre diferentes ordenadores para propagarse, pudiendo combinar diferentes estrategias en su proceso de diseminación.</a:t>
            </a:r>
            <a:r>
              <a:rPr lang="es-ES" sz="800" smtClean="0"/>
              <a:t> </a:t>
            </a:r>
          </a:p>
          <a:p>
            <a:pPr>
              <a:lnSpc>
                <a:spcPct val="80000"/>
              </a:lnSpc>
            </a:pPr>
            <a:endParaRPr lang="es-ES" sz="8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7DE4CF0-A552-49D3-BAF4-D7859A35CAD9}" type="slidenum">
              <a:rPr lang="es-ES_tradnl" smtClean="0"/>
              <a:pPr/>
              <a:t>33</a:t>
            </a:fld>
            <a:endParaRPr lang="es-ES_tradnl" smtClean="0"/>
          </a:p>
        </p:txBody>
      </p:sp>
      <p:sp>
        <p:nvSpPr>
          <p:cNvPr id="8806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086A903-F4A8-4787-9BA6-88EC5FAF82B2}" type="slidenum">
              <a:rPr lang="es-ES" sz="1200">
                <a:latin typeface="Times New Roman" pitchFamily="18" charset="0"/>
              </a:rPr>
              <a:pPr algn="r"/>
              <a:t>33</a:t>
            </a:fld>
            <a:endParaRPr lang="es-ES" sz="1200">
              <a:latin typeface="Times New Roman" pitchFamily="18" charset="0"/>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xfrm>
            <a:off x="685800" y="4289425"/>
            <a:ext cx="5486400" cy="4062413"/>
          </a:xfrm>
          <a:noFill/>
          <a:ln/>
        </p:spPr>
        <p:txBody>
          <a:bodyPr/>
          <a:lstStyle/>
          <a:p>
            <a:r>
              <a:rPr lang="es-ES" b="1" smtClean="0"/>
              <a:t>Del mismo modo que el caballo de Troya mitológico parecía ser un regalo pero contenía soldados griegos que dominaron la ciudad de Troya, los troyanos de hoy en día son programas informáticos que parecen ser software útil pero que ponen en peligro la seguridad y provocan muchos daños. Un troyano reciente apareció como un mensaje de correo electrónico que incluye archivos adjuntos que aparentaban ser actualizaciones de seguridad de Microsoft, pero que resultaron ser virus que intentaban deshabilitar el software antivirus y de servidor de seguridad.</a:t>
            </a:r>
          </a:p>
          <a:p>
            <a:r>
              <a:rPr lang="es-ES" b="1" smtClean="0"/>
              <a:t>Troyano Programa informático que parece ser útil pero que realmente provoca daños. </a:t>
            </a:r>
          </a:p>
          <a:p>
            <a:r>
              <a:rPr lang="es-ES" b="1" smtClean="0"/>
              <a:t>Los troyanos se difunden cuando a los usuarios se les engaña para abrir un programa porque creen que procede de un origen legítimo. Para proteger mejor a los usuarios, Microsoft suele enviar boletines de seguridad por correo electrónico, pero nunca contienen archivos adjuntos. También publicamos todas nuestras alertas de seguridad en nuestro </a:t>
            </a:r>
            <a:r>
              <a:rPr lang="es-ES" b="1" smtClean="0">
                <a:hlinkClick r:id="rId3"/>
              </a:rPr>
              <a:t>sitio Web de seguridad</a:t>
            </a:r>
            <a:r>
              <a:rPr lang="es-ES" b="1" smtClean="0"/>
              <a:t> antes de enviarlas por correo electrónico a nuestros clientes.</a:t>
            </a:r>
          </a:p>
          <a:p>
            <a:r>
              <a:rPr lang="es-ES" b="1" smtClean="0"/>
              <a:t>Los troyanos también se pueden incluir en software que se descarga gratuitamente. Nunca descargue software de un origen en el que no confíe.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F140761-083E-42E2-A5FE-BC63B6E99665}" type="slidenum">
              <a:rPr lang="es-ES_tradnl" smtClean="0"/>
              <a:pPr/>
              <a:t>3</a:t>
            </a:fld>
            <a:endParaRPr lang="es-ES_tradnl"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5CB3269-E08C-4D55-B191-746041841464}" type="slidenum">
              <a:rPr lang="es-ES_tradnl" smtClean="0"/>
              <a:pPr/>
              <a:t>34</a:t>
            </a:fld>
            <a:endParaRPr lang="es-ES_tradnl" smtClean="0"/>
          </a:p>
        </p:txBody>
      </p:sp>
      <p:sp>
        <p:nvSpPr>
          <p:cNvPr id="8909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054BF7E-8261-4DA0-9F4A-A0FE0087D82B}" type="slidenum">
              <a:rPr lang="es-ES" sz="1200">
                <a:latin typeface="Times New Roman" pitchFamily="18" charset="0"/>
              </a:rPr>
              <a:pPr algn="r"/>
              <a:t>34</a:t>
            </a:fld>
            <a:endParaRPr lang="es-ES" sz="1200">
              <a:latin typeface="Times New Roman" pitchFamily="18" charset="0"/>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4EFE7C5-E8AE-4B17-A73E-FAFDC91A82F6}" type="slidenum">
              <a:rPr lang="es-ES_tradnl" smtClean="0"/>
              <a:pPr/>
              <a:t>35</a:t>
            </a:fld>
            <a:endParaRPr lang="es-ES_tradnl" smtClean="0"/>
          </a:p>
        </p:txBody>
      </p:sp>
      <p:sp>
        <p:nvSpPr>
          <p:cNvPr id="9011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1FFB39F6-710A-4499-8133-3AD5C76FF2B1}" type="slidenum">
              <a:rPr lang="es-ES" sz="1200">
                <a:latin typeface="Times New Roman" pitchFamily="18" charset="0"/>
              </a:rPr>
              <a:pPr algn="r"/>
              <a:t>35</a:t>
            </a:fld>
            <a:endParaRPr lang="es-ES" sz="1200">
              <a:latin typeface="Times New Roman" pitchFamily="18" charset="0"/>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0FA4DF8-47CD-4A1D-BD63-A564368EBBCD}" type="slidenum">
              <a:rPr lang="es-ES_tradnl" smtClean="0"/>
              <a:pPr/>
              <a:t>36</a:t>
            </a:fld>
            <a:endParaRPr lang="es-ES_tradnl" smtClean="0"/>
          </a:p>
        </p:txBody>
      </p:sp>
      <p:sp>
        <p:nvSpPr>
          <p:cNvPr id="9113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D5A5A249-BA20-41CC-9A8C-2E7B8FCC0FCA}" type="slidenum">
              <a:rPr lang="es-ES" sz="1200">
                <a:latin typeface="Times New Roman" pitchFamily="18" charset="0"/>
              </a:rPr>
              <a:pPr algn="r"/>
              <a:t>36</a:t>
            </a:fld>
            <a:endParaRPr lang="es-ES" sz="1200">
              <a:latin typeface="Times New Roman" pitchFamily="18" charset="0"/>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xfrm>
            <a:off x="685800" y="4289425"/>
            <a:ext cx="5486400" cy="4062413"/>
          </a:xfrm>
          <a:noFill/>
          <a:ln/>
        </p:spPr>
        <p:txBody>
          <a:bodyPr/>
          <a:lstStyle/>
          <a:p>
            <a:r>
              <a:rPr lang="es-ES" u="sng" smtClean="0"/>
              <a:t>CÓDIGO ACTIVEX MALICIOSO</a:t>
            </a:r>
            <a:r>
              <a:rPr lang="es-ES" smtClean="0"/>
              <a:t> </a:t>
            </a:r>
            <a:br>
              <a:rPr lang="es-ES" smtClean="0"/>
            </a:br>
            <a:r>
              <a:rPr lang="es-ES" smtClean="0"/>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smtClean="0"/>
            </a:br>
            <a:r>
              <a:rPr lang="es-ES" smtClean="0"/>
              <a:t/>
            </a:r>
            <a:br>
              <a:rPr lang="es-ES" smtClean="0"/>
            </a:br>
            <a:r>
              <a:rPr lang="es-ES" u="sng" smtClean="0"/>
              <a:t>VIRUS DE SECTOR DE ARRANQUE</a:t>
            </a:r>
            <a:r>
              <a:rPr lang="es-ES" smtClean="0"/>
              <a:t/>
            </a:r>
            <a:br>
              <a:rPr lang="es-ES" smtClean="0"/>
            </a:br>
            <a:r>
              <a:rPr lang="es-ES" smtClean="0"/>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smtClean="0"/>
            </a:br>
            <a:r>
              <a:rPr lang="es-ES" smtClean="0"/>
              <a:t/>
            </a:r>
            <a:br>
              <a:rPr lang="es-ES" smtClean="0"/>
            </a:br>
            <a:r>
              <a:rPr lang="es-ES" u="sng" smtClean="0"/>
              <a:t>VIRUS DE FICHERO DE ACCIÓN DIRECTA </a:t>
            </a:r>
            <a:r>
              <a:rPr lang="es-ES" smtClean="0"/>
              <a:t/>
            </a:r>
            <a:br>
              <a:rPr lang="es-ES" smtClean="0"/>
            </a:br>
            <a:r>
              <a:rPr lang="es-ES" smtClean="0"/>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smtClean="0"/>
            </a:br>
            <a:r>
              <a:rPr lang="es-ES" smtClean="0"/>
              <a:t/>
            </a:r>
            <a:br>
              <a:rPr lang="es-ES" smtClean="0"/>
            </a:br>
            <a:r>
              <a:rPr lang="es-ES" u="sng" smtClean="0"/>
              <a:t>CÓDIGO JAVA MALICIOSO </a:t>
            </a:r>
            <a:r>
              <a:rPr lang="es-ES" smtClean="0"/>
              <a:t/>
            </a:r>
            <a:br>
              <a:rPr lang="es-ES" smtClean="0"/>
            </a:br>
            <a:r>
              <a:rPr lang="es-ES" smtClean="0"/>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smtClean="0"/>
            </a:br>
            <a:r>
              <a:rPr lang="es-ES" smtClean="0"/>
              <a:t/>
            </a:r>
            <a:br>
              <a:rPr lang="es-ES" smtClean="0"/>
            </a:br>
            <a:r>
              <a:rPr lang="es-ES" u="sng" smtClean="0"/>
              <a:t>VIRUS DE MACRO</a:t>
            </a:r>
            <a:r>
              <a:rPr lang="es-ES" smtClean="0"/>
              <a:t/>
            </a:r>
            <a:br>
              <a:rPr lang="es-ES" smtClean="0"/>
            </a:br>
            <a:r>
              <a:rPr lang="es-ES" smtClean="0"/>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smtClean="0"/>
            </a:br>
            <a:r>
              <a:rPr lang="es-ES" smtClean="0"/>
              <a:t>del usuario.</a:t>
            </a:r>
            <a:br>
              <a:rPr lang="es-ES" smtClean="0"/>
            </a:br>
            <a:r>
              <a:rPr lang="es-ES" smtClean="0"/>
              <a:t/>
            </a:r>
            <a:br>
              <a:rPr lang="es-ES" smtClean="0"/>
            </a:br>
            <a:r>
              <a:rPr lang="es-ES" u="sng" smtClean="0"/>
              <a:t>NUEVO DISEÑO </a:t>
            </a:r>
            <a:r>
              <a:rPr lang="es-ES" smtClean="0"/>
              <a:t/>
            </a:r>
            <a:br>
              <a:rPr lang="es-ES" smtClean="0"/>
            </a:br>
            <a:r>
              <a:rPr lang="es-ES" smtClean="0"/>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smtClean="0"/>
            </a:br>
            <a:r>
              <a:rPr lang="es-ES" smtClean="0"/>
              <a:t/>
            </a:r>
            <a:br>
              <a:rPr lang="es-ES" smtClean="0"/>
            </a:br>
            <a:r>
              <a:rPr lang="es-ES" u="sng" smtClean="0"/>
              <a:t>VIRUS DE SCRIPT</a:t>
            </a:r>
            <a:r>
              <a:rPr lang="es-ES" smtClean="0"/>
              <a:t/>
            </a:r>
            <a:br>
              <a:rPr lang="es-ES" smtClean="0"/>
            </a:br>
            <a:r>
              <a:rPr lang="es-ES" smtClean="0"/>
              <a:t>Los virus de script están escritos en este tipo de lenguajes de programación, como VBScript y JavaScript.</a:t>
            </a:r>
            <a:br>
              <a:rPr lang="es-ES" smtClean="0"/>
            </a:br>
            <a:r>
              <a:rPr lang="es-ES" smtClean="0"/>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smtClean="0"/>
            </a:br>
            <a:r>
              <a:rPr lang="es-ES" smtClean="0"/>
              <a:t>*.vbs o *.js desde el explorador de Windows. </a:t>
            </a:r>
            <a:br>
              <a:rPr lang="es-ES" smtClean="0"/>
            </a:br>
            <a:r>
              <a:rPr lang="es-ES" smtClean="0"/>
              <a:t/>
            </a:r>
            <a:br>
              <a:rPr lang="es-ES" smtClean="0"/>
            </a:br>
            <a:r>
              <a:rPr lang="es-ES" u="sng" smtClean="0"/>
              <a:t>TROYANO</a:t>
            </a:r>
            <a:r>
              <a:rPr lang="es-ES" smtClean="0"/>
              <a:t/>
            </a:r>
            <a:br>
              <a:rPr lang="es-ES" smtClean="0"/>
            </a:br>
            <a:r>
              <a:rPr lang="es-ES" smtClean="0"/>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smtClean="0"/>
            </a:br>
            <a:r>
              <a:rPr lang="es-ES" smtClean="0"/>
              <a:t/>
            </a:r>
            <a:br>
              <a:rPr lang="es-ES" smtClean="0"/>
            </a:br>
            <a:r>
              <a:rPr lang="es-ES" u="sng" smtClean="0"/>
              <a:t>GUSANO</a:t>
            </a:r>
            <a:r>
              <a:rPr lang="es-ES" smtClean="0"/>
              <a:t/>
            </a:r>
            <a:br>
              <a:rPr lang="es-ES" smtClean="0"/>
            </a:br>
            <a:r>
              <a:rPr lang="es-ES" smtClean="0"/>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endParaRPr lang="es-ES" smtClean="0">
              <a:hlinkClick r:id="rId3"/>
            </a:endParaRPr>
          </a:p>
          <a:p>
            <a:r>
              <a:rPr lang="es-ES" smtClean="0">
                <a:hlinkClick r:id="rId3"/>
              </a:rPr>
              <a:t>Fuente</a:t>
            </a:r>
            <a:endParaRPr lang="es-E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C3D0AAA-AC46-4CBA-963A-3668CC27F383}" type="slidenum">
              <a:rPr lang="es-ES_tradnl" smtClean="0"/>
              <a:pPr/>
              <a:t>37</a:t>
            </a:fld>
            <a:endParaRPr lang="es-ES_tradnl" smtClean="0"/>
          </a:p>
        </p:txBody>
      </p:sp>
      <p:sp>
        <p:nvSpPr>
          <p:cNvPr id="9216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D530EAB0-7D76-4281-BF80-0DDCAC6DB4F8}" type="slidenum">
              <a:rPr lang="es-ES" sz="1200">
                <a:latin typeface="Times New Roman" pitchFamily="18" charset="0"/>
              </a:rPr>
              <a:pPr algn="r"/>
              <a:t>37</a:t>
            </a:fld>
            <a:endParaRPr lang="es-ES" sz="1200">
              <a:latin typeface="Times New Roman" pitchFamily="18" charset="0"/>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xfrm>
            <a:off x="685800" y="4287838"/>
            <a:ext cx="5486400" cy="4062412"/>
          </a:xfrm>
          <a:noFill/>
          <a:ln/>
        </p:spPr>
        <p:txBody>
          <a:bodyPr/>
          <a:lstStyle/>
          <a:p>
            <a:endParaRPr lang="es-E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58556B4-B396-471F-9ECE-EC56305D100A}" type="slidenum">
              <a:rPr lang="es-ES_tradnl" smtClean="0"/>
              <a:pPr/>
              <a:t>39</a:t>
            </a:fld>
            <a:endParaRPr lang="es-ES_tradnl" smtClean="0"/>
          </a:p>
        </p:txBody>
      </p:sp>
      <p:sp>
        <p:nvSpPr>
          <p:cNvPr id="9318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EDE0C124-4E5D-4E76-B69D-3458ED05C85F}" type="slidenum">
              <a:rPr lang="es-ES" sz="1200">
                <a:latin typeface="Times New Roman" pitchFamily="18" charset="0"/>
              </a:rPr>
              <a:pPr algn="r"/>
              <a:t>39</a:t>
            </a:fld>
            <a:endParaRPr lang="es-ES" sz="1200">
              <a:latin typeface="Times New Roman" pitchFamily="18" charset="0"/>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6BD9D1B-68C0-4536-BBAA-3FF07030D872}" type="slidenum">
              <a:rPr lang="es-ES_tradnl" smtClean="0"/>
              <a:pPr/>
              <a:t>40</a:t>
            </a:fld>
            <a:endParaRPr lang="es-ES_tradnl" smtClean="0"/>
          </a:p>
        </p:txBody>
      </p:sp>
      <p:sp>
        <p:nvSpPr>
          <p:cNvPr id="9421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E4A3C31-0F97-4E7D-99C7-42636726327B}" type="slidenum">
              <a:rPr lang="es-ES" sz="1200">
                <a:latin typeface="Times New Roman" pitchFamily="18" charset="0"/>
              </a:rPr>
              <a:pPr algn="r"/>
              <a:t>40</a:t>
            </a:fld>
            <a:endParaRPr lang="es-ES" sz="1200">
              <a:latin typeface="Times New Roman" pitchFamily="18" charset="0"/>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DD746198-E626-4D4B-962C-44595E1FAF04}" type="slidenum">
              <a:rPr lang="es-ES_tradnl" sz="1200">
                <a:latin typeface="Times New Roman" pitchFamily="18" charset="0"/>
              </a:rPr>
              <a:pPr algn="r"/>
              <a:t>41</a:t>
            </a:fld>
            <a:endParaRPr lang="es-ES_tradnl" sz="1200">
              <a:latin typeface="Times New Roman" pitchFamily="18" charset="0"/>
            </a:endParaRPr>
          </a:p>
        </p:txBody>
      </p:sp>
      <p:sp>
        <p:nvSpPr>
          <p:cNvPr id="13312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370F98A-1D17-4BE7-9CA2-565E6C03307A}" type="slidenum">
              <a:rPr lang="es-ES" sz="1200">
                <a:latin typeface="Times New Roman" pitchFamily="18" charset="0"/>
              </a:rPr>
              <a:pPr algn="r"/>
              <a:t>41</a:t>
            </a:fld>
            <a:endParaRPr lang="es-ES" sz="1200">
              <a:latin typeface="Times New Roman" pitchFamily="18" charset="0"/>
            </a:endParaRPr>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33879993-573C-46D5-B84C-8AE680EABB4A}" type="slidenum">
              <a:rPr lang="es-ES_tradnl" sz="1200">
                <a:latin typeface="Times New Roman" pitchFamily="18" charset="0"/>
              </a:rPr>
              <a:pPr algn="r"/>
              <a:t>42</a:t>
            </a:fld>
            <a:endParaRPr lang="es-ES_tradnl" sz="1200">
              <a:latin typeface="Times New Roman" pitchFamily="18" charset="0"/>
            </a:endParaRPr>
          </a:p>
        </p:txBody>
      </p:sp>
      <p:sp>
        <p:nvSpPr>
          <p:cNvPr id="13517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5D6FE45-6A33-4B7D-8D0B-6781388DDF1A}" type="slidenum">
              <a:rPr lang="es-ES" sz="1200">
                <a:latin typeface="Times New Roman" pitchFamily="18" charset="0"/>
              </a:rPr>
              <a:pPr algn="r"/>
              <a:t>42</a:t>
            </a:fld>
            <a:endParaRPr lang="es-ES" sz="1200">
              <a:latin typeface="Times New Roman" pitchFamily="18" charset="0"/>
            </a:endParaRPr>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84C0D7EA-0914-4B9E-B834-638B85ECDFC2}" type="slidenum">
              <a:rPr lang="es-ES_tradnl" sz="1200">
                <a:latin typeface="Times New Roman" pitchFamily="18" charset="0"/>
              </a:rPr>
              <a:pPr algn="r"/>
              <a:t>43</a:t>
            </a:fld>
            <a:endParaRPr lang="es-ES_tradnl" sz="1200">
              <a:latin typeface="Times New Roman" pitchFamily="18" charset="0"/>
            </a:endParaRPr>
          </a:p>
        </p:txBody>
      </p:sp>
      <p:sp>
        <p:nvSpPr>
          <p:cNvPr id="13721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25B4028D-FEE8-45B1-8F4F-21EC850F839C}" type="slidenum">
              <a:rPr lang="es-ES" sz="1200">
                <a:latin typeface="Times New Roman" pitchFamily="18" charset="0"/>
              </a:rPr>
              <a:pPr algn="r"/>
              <a:t>43</a:t>
            </a:fld>
            <a:endParaRPr lang="es-ES" sz="1200">
              <a:latin typeface="Times New Roman" pitchFamily="18" charset="0"/>
            </a:endParaRPr>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50ADF9C-657A-4C6F-AEA3-CC3CF0E558DD}" type="slidenum">
              <a:rPr lang="es-ES_tradnl" smtClean="0"/>
              <a:pPr/>
              <a:t>4</a:t>
            </a:fld>
            <a:endParaRPr lang="es-ES_tradnl"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BC13328-5BD4-4F30-A554-3F8BE69E117E}" type="slidenum">
              <a:rPr lang="es-ES_tradnl" smtClean="0"/>
              <a:pPr/>
              <a:t>44</a:t>
            </a:fld>
            <a:endParaRPr lang="es-ES_tradnl"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3A8C07F-302F-428D-9E2D-D7A6602E7B72}" type="slidenum">
              <a:rPr lang="es-ES_tradnl" smtClean="0"/>
              <a:pPr/>
              <a:t>45</a:t>
            </a:fld>
            <a:endParaRPr lang="es-ES_tradnl"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56EA66F-F29C-4F5F-8BA9-6DD778EFF054}" type="slidenum">
              <a:rPr lang="es-ES_tradnl" smtClean="0"/>
              <a:pPr/>
              <a:t>46</a:t>
            </a:fld>
            <a:endParaRPr lang="es-ES_tradnl"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64EFB1C-425A-439D-B23F-E675C69A8231}" type="slidenum">
              <a:rPr lang="es-ES_tradnl" smtClean="0"/>
              <a:pPr/>
              <a:t>47</a:t>
            </a:fld>
            <a:endParaRPr lang="es-ES_tradnl" smtClean="0"/>
          </a:p>
        </p:txBody>
      </p:sp>
      <p:sp>
        <p:nvSpPr>
          <p:cNvPr id="9830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E8F6079-460F-43BE-806E-9F46907DEB56}" type="slidenum">
              <a:rPr lang="es-ES" sz="1200">
                <a:latin typeface="Times New Roman" pitchFamily="18" charset="0"/>
              </a:rPr>
              <a:pPr algn="r"/>
              <a:t>47</a:t>
            </a:fld>
            <a:endParaRPr lang="es-ES" sz="1200">
              <a:latin typeface="Times New Roman" pitchFamily="18" charset="0"/>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994C93CB-4E30-4557-95F5-E2E3EC4B2D18}" type="slidenum">
              <a:rPr lang="es-ES_tradnl" smtClean="0"/>
              <a:pPr/>
              <a:t>48</a:t>
            </a:fld>
            <a:endParaRPr lang="es-ES_tradnl"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9A871B1-3663-404E-8D05-DF507A621DFC}" type="slidenum">
              <a:rPr lang="es-ES_tradnl" smtClean="0"/>
              <a:pPr/>
              <a:t>49</a:t>
            </a:fld>
            <a:endParaRPr lang="es-ES_tradnl"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F6CF1BA-10FB-42A2-AAF8-A162DE049728}" type="slidenum">
              <a:rPr lang="es-ES_tradnl" smtClean="0"/>
              <a:pPr/>
              <a:t>50</a:t>
            </a:fld>
            <a:endParaRPr lang="es-ES_tradnl"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34065CD-2FED-4CBC-85C3-7E7CA17949F5}" type="slidenum">
              <a:rPr lang="es-ES_tradnl" smtClean="0"/>
              <a:pPr/>
              <a:t>51</a:t>
            </a:fld>
            <a:endParaRPr lang="es-ES_tradnl"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C169419-8B16-4A91-80D7-CE4F11689867}" type="slidenum">
              <a:rPr lang="es-ES_tradnl" smtClean="0"/>
              <a:pPr/>
              <a:t>52</a:t>
            </a:fld>
            <a:endParaRPr lang="es-ES_tradnl"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EAF2AC8-7917-44F4-B94F-446416D14BFB}" type="slidenum">
              <a:rPr lang="es-ES_tradnl" smtClean="0"/>
              <a:pPr/>
              <a:t>53</a:t>
            </a:fld>
            <a:endParaRPr lang="es-ES_tradnl"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9B3C3DA-F6A8-4A5B-A461-867A2D98D4EC}" type="slidenum">
              <a:rPr lang="es-ES_tradnl" smtClean="0"/>
              <a:pPr/>
              <a:t>5</a:t>
            </a:fld>
            <a:endParaRPr lang="es-ES_tradnl"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8CA1A66-74EB-48BE-B6B3-E340B7861467}" type="slidenum">
              <a:rPr lang="es-ES_tradnl" smtClean="0"/>
              <a:pPr/>
              <a:t>54</a:t>
            </a:fld>
            <a:endParaRPr lang="es-ES_tradnl"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7D5EB06-E640-4C01-8F6D-D37F36E53DB3}" type="slidenum">
              <a:rPr lang="es-ES_tradnl" smtClean="0"/>
              <a:pPr/>
              <a:t>55</a:t>
            </a:fld>
            <a:endParaRPr lang="es-ES_tradnl" smtClean="0"/>
          </a:p>
        </p:txBody>
      </p:sp>
      <p:sp>
        <p:nvSpPr>
          <p:cNvPr id="10649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BD93FB9-04C7-45E0-94F1-0300537A3A59}" type="slidenum">
              <a:rPr lang="es-ES" sz="1200">
                <a:latin typeface="Times New Roman" pitchFamily="18" charset="0"/>
              </a:rPr>
              <a:pPr algn="r"/>
              <a:t>55</a:t>
            </a:fld>
            <a:endParaRPr lang="es-ES" sz="1200">
              <a:latin typeface="Times New Roman" pitchFamily="18" charset="0"/>
            </a:endParaRPr>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765AAF5-60CD-48CD-810F-CA5FD2179866}" type="slidenum">
              <a:rPr lang="es-ES_tradnl" smtClean="0"/>
              <a:pPr/>
              <a:t>56</a:t>
            </a:fld>
            <a:endParaRPr lang="es-ES_tradnl"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FB7BF56-E5F0-4912-A127-42A90338D185}" type="slidenum">
              <a:rPr lang="es-ES_tradnl" smtClean="0"/>
              <a:pPr/>
              <a:t>57</a:t>
            </a:fld>
            <a:endParaRPr lang="es-ES_tradnl" smtClean="0"/>
          </a:p>
        </p:txBody>
      </p:sp>
      <p:sp>
        <p:nvSpPr>
          <p:cNvPr id="10854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FF2BF15-1C6B-4992-B023-82515DC230E2}" type="slidenum">
              <a:rPr lang="es-ES" sz="1200">
                <a:latin typeface="Times New Roman" pitchFamily="18" charset="0"/>
              </a:rPr>
              <a:pPr algn="r"/>
              <a:t>57</a:t>
            </a:fld>
            <a:endParaRPr lang="es-ES" sz="1200">
              <a:latin typeface="Times New Roman" pitchFamily="18" charset="0"/>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F30C838-8B44-464D-A368-0E8A733107D2}" type="slidenum">
              <a:rPr lang="es-ES_tradnl" smtClean="0"/>
              <a:pPr/>
              <a:t>58</a:t>
            </a:fld>
            <a:endParaRPr lang="es-ES_tradnl"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56F37DCA-285B-48A5-AD99-FD8D42A99CD0}" type="slidenum">
              <a:rPr lang="es-ES_tradnl" sz="1200">
                <a:latin typeface="Times New Roman" pitchFamily="18" charset="0"/>
              </a:rPr>
              <a:pPr algn="r"/>
              <a:t>59</a:t>
            </a:fld>
            <a:endParaRPr lang="es-ES_tradnl" sz="1200">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r>
              <a:rPr lang="es-ES" smtClean="0"/>
              <a:t>La proliferación de dispositivos de consumo tales como iPods, dispositivos USB, Smart Phones y más, ha incrementado drásticamente el riesgo de fugas de información intencionadas y accidentales y otras actividades maliciosas. Aunque la mayoría de empresas tienen software anti-virus, Firewall, seguridad de contenido de correo y web para protegerse contra amenazas externas, pocos se dan cuenta de lo sencillo que es para un empleado copiar enormes cantidades de información sensible en un iPod o en un stick USB.  Además hay un mayor riesgo de introducción de software malicioso o ilegal en su red a través de estos dispositivos. Por supuesto su administrador podría bloquear todos los puertos - una solución desacertada, dificultosa e insostenible.</a:t>
            </a:r>
          </a:p>
          <a:p>
            <a:r>
              <a:rPr lang="es-ES" smtClean="0"/>
              <a:t>Reproductores multimedia, incluyendo iPods, Creative Zen y otros </a:t>
            </a:r>
          </a:p>
          <a:p>
            <a:r>
              <a:rPr lang="es-ES" smtClean="0"/>
              <a:t>Sticks USB, CompactFlash, tarjetas de memoria, CDs, disqueteras y otros dispositivos portátiles de almacenamiento </a:t>
            </a:r>
          </a:p>
          <a:p>
            <a:r>
              <a:rPr lang="es-ES" smtClean="0"/>
              <a:t>PDAs, dispositivos BlackBerry, teléfonos móviles, smartphones y dispositivos de comunicación similares </a:t>
            </a:r>
          </a:p>
          <a:p>
            <a:r>
              <a:rPr lang="es-ES" smtClean="0"/>
              <a:t>Tarjetas de red, portátiles y otras conexiones de red.</a:t>
            </a:r>
          </a:p>
          <a:p>
            <a:r>
              <a:rPr lang="es-ES" smtClean="0"/>
              <a:t>Evita la fuga y el robo de información mediante el control integral del acceso a dispositivos portátiles de almacenamiento con mínimo esfuerzo administrativo </a:t>
            </a:r>
          </a:p>
          <a:p>
            <a:r>
              <a:rPr lang="es-ES" smtClean="0"/>
              <a:t>Impide la introducción de software malicioso o no autorizado en la red </a:t>
            </a:r>
          </a:p>
          <a:p>
            <a:r>
              <a:rPr lang="es-ES" smtClean="0"/>
              <a:t>Proporciona a los administradores mayor control - puede bloquear dispositivos por clase, extensiones de archivo, puerto físico o identificador de dispositivo, desde un ?nico lugar </a:t>
            </a:r>
          </a:p>
          <a:p>
            <a:r>
              <a:rPr lang="es-ES" smtClean="0"/>
              <a:t>Permite a los administradores conceder acceso temporal al dispositivo o puerto durante un período de tiempo estipulado </a:t>
            </a:r>
          </a:p>
          <a:p>
            <a:r>
              <a:rPr lang="es-ES" smtClean="0"/>
              <a:t>Monitoriza centralizadamente la red, detecta dispositivos conectados y realiza varias tareas </a:t>
            </a:r>
          </a:p>
          <a:p>
            <a:r>
              <a:rPr lang="es-ES" smtClean="0"/>
              <a:t>Protege automáticamente equipos detectados desplegando un agente y una directiva de bloqueo predefinida </a:t>
            </a:r>
          </a:p>
          <a:p>
            <a:r>
              <a:rPr lang="es-ES" smtClean="0"/>
              <a:t>Puede descargar e instalar automáticamente SQL Express si no hay disponible un servidor de bases de datos </a:t>
            </a:r>
          </a:p>
          <a:p>
            <a:r>
              <a:rPr lang="es-ES" smtClean="0"/>
              <a:t>Soporta plataformas 32 y 64-bit, incluyendo Windows 7, Windows Vista y Windows Server 2008 R2.</a:t>
            </a:r>
          </a:p>
          <a:p>
            <a:endParaRPr lang="es-AR"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CB11CF69-629E-44ED-866F-B48BFE8AEA00}" type="slidenum">
              <a:rPr lang="es-ES_tradnl" sz="1200">
                <a:latin typeface="Times New Roman" pitchFamily="18" charset="0"/>
              </a:rPr>
              <a:pPr algn="r"/>
              <a:t>60</a:t>
            </a:fld>
            <a:endParaRPr lang="es-ES_tradnl"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r>
              <a:rPr lang="es-ES" smtClean="0"/>
              <a:t>La proliferación de dispositivos de consumo tales como iPods, dispositivos USB, Smart Phones y más, ha incrementado drásticamente el riesgo de fugas de información intencionadas y accidentales y otras actividades maliciosas. Aunque la mayoría de empresas tienen software anti-virus, Firewall, seguridad de contenido de correo y web para protegerse contra amenazas externas, pocos se dan cuenta de lo sencillo que es para un empleado copiar enormes cantidades de información sensible en un iPod o en un stick USB.  Además hay un mayor riesgo de introducción de software malicioso o ilegal en su red a través de estos dispositivos. Por supuesto su administrador podría bloquear todos los puertos - una solución desacertada, dificultosa e insostenible.</a:t>
            </a:r>
          </a:p>
          <a:p>
            <a:r>
              <a:rPr lang="es-ES" smtClean="0"/>
              <a:t>Reproductores multimedia, incluyendo iPods, Creative Zen y otros </a:t>
            </a:r>
          </a:p>
          <a:p>
            <a:r>
              <a:rPr lang="es-ES" smtClean="0"/>
              <a:t>Sticks USB, CompactFlash, tarjetas de memoria, CDs, disqueteras y otros dispositivos portátiles de almacenamiento </a:t>
            </a:r>
          </a:p>
          <a:p>
            <a:r>
              <a:rPr lang="es-ES" smtClean="0"/>
              <a:t>PDAs, dispositivos BlackBerry, teléfonos móviles, smartphones y dispositivos de comunicación similares </a:t>
            </a:r>
          </a:p>
          <a:p>
            <a:r>
              <a:rPr lang="es-ES" smtClean="0"/>
              <a:t>Tarjetas de red, portátiles y otras conexiones de red.</a:t>
            </a:r>
          </a:p>
          <a:p>
            <a:r>
              <a:rPr lang="es-ES" smtClean="0"/>
              <a:t>Evita la fuga y el robo de información mediante el control integral del acceso a dispositivos portátiles de almacenamiento con mínimo esfuerzo administrativo </a:t>
            </a:r>
          </a:p>
          <a:p>
            <a:r>
              <a:rPr lang="es-ES" smtClean="0"/>
              <a:t>Impide la introducción de software malicioso o no autorizado en la red </a:t>
            </a:r>
          </a:p>
          <a:p>
            <a:r>
              <a:rPr lang="es-ES" smtClean="0"/>
              <a:t>Proporciona a los administradores mayor control - puede bloquear dispositivos por clase, extensiones de archivo, puerto físico o identificador de dispositivo, desde un ?nico lugar </a:t>
            </a:r>
          </a:p>
          <a:p>
            <a:r>
              <a:rPr lang="es-ES" smtClean="0"/>
              <a:t>Permite a los administradores conceder acceso temporal al dispositivo o puerto durante un período de tiempo estipulado </a:t>
            </a:r>
          </a:p>
          <a:p>
            <a:r>
              <a:rPr lang="es-ES" smtClean="0"/>
              <a:t>Monitoriza centralizadamente la red, detecta dispositivos conectados y realiza varias tareas </a:t>
            </a:r>
          </a:p>
          <a:p>
            <a:r>
              <a:rPr lang="es-ES" smtClean="0"/>
              <a:t>Protege automáticamente equipos detectados desplegando un agente y una directiva de bloqueo predefinida </a:t>
            </a:r>
          </a:p>
          <a:p>
            <a:r>
              <a:rPr lang="es-ES" smtClean="0"/>
              <a:t>Puede descargar e instalar automáticamente SQL Express si no hay disponible un servidor de bases de datos </a:t>
            </a:r>
          </a:p>
          <a:p>
            <a:r>
              <a:rPr lang="es-ES" smtClean="0"/>
              <a:t>Soporta plataformas 32 y 64-bit, incluyendo Windows 7, Windows Vista y Windows Server 2008 R2.</a:t>
            </a:r>
          </a:p>
          <a:p>
            <a:endParaRPr lang="es-AR"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7FE9FDD0-094D-4037-8817-98406EE1EC42}" type="slidenum">
              <a:rPr lang="es-ES_tradnl" smtClean="0"/>
              <a:pPr/>
              <a:t>61</a:t>
            </a:fld>
            <a:endParaRPr lang="es-ES_tradnl"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39924AEB-C7E9-4DD3-A210-AA4EF5142D2D}" type="slidenum">
              <a:rPr lang="es-ES_tradnl" smtClean="0"/>
              <a:pPr/>
              <a:t>62</a:t>
            </a:fld>
            <a:endParaRPr lang="es-ES_tradnl"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22445CB-F923-4263-A3FF-92EFC2727A76}" type="slidenum">
              <a:rPr lang="es-ES_tradnl" smtClean="0"/>
              <a:pPr/>
              <a:t>63</a:t>
            </a:fld>
            <a:endParaRPr lang="es-ES_tradnl"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55FAEA8-5D74-4902-AC35-FD618C857364}" type="slidenum">
              <a:rPr lang="es-ES_tradnl" smtClean="0"/>
              <a:pPr/>
              <a:t>6</a:t>
            </a:fld>
            <a:endParaRPr lang="es-ES_tradnl"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F248C66-96C1-410B-B176-1C4602C60168}" type="slidenum">
              <a:rPr lang="es-ES_tradnl" smtClean="0"/>
              <a:pPr/>
              <a:t>7</a:t>
            </a:fld>
            <a:endParaRPr lang="es-ES_tradnl" smtClean="0"/>
          </a:p>
        </p:txBody>
      </p:sp>
      <p:sp>
        <p:nvSpPr>
          <p:cNvPr id="6656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249FE58-3532-4130-A862-DA7BB8EF6EC9}" type="slidenum">
              <a:rPr lang="es-ES" sz="1200">
                <a:latin typeface="Times New Roman" pitchFamily="18" charset="0"/>
              </a:rPr>
              <a:pPr algn="r"/>
              <a:t>7</a:t>
            </a:fld>
            <a:endParaRPr lang="es-ES" sz="1200">
              <a:latin typeface="Times New Roman" pitchFamily="18"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32EAC9F-6C68-4006-BE16-B7C8133B6B37}" type="slidenum">
              <a:rPr lang="es-ES_tradnl" smtClean="0"/>
              <a:pPr/>
              <a:t>8</a:t>
            </a:fld>
            <a:endParaRPr lang="es-ES_tradnl" smtClean="0"/>
          </a:p>
        </p:txBody>
      </p:sp>
      <p:sp>
        <p:nvSpPr>
          <p:cNvPr id="6758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C7AF7F8B-AB88-4069-AF38-78C9E381E8BC}" type="slidenum">
              <a:rPr lang="es-ES" sz="1200">
                <a:latin typeface="Times New Roman" pitchFamily="18" charset="0"/>
              </a:rPr>
              <a:pPr algn="r"/>
              <a:t>8</a:t>
            </a:fld>
            <a:endParaRPr lang="es-ES" sz="1200">
              <a:latin typeface="Times New Roman" pitchFamily="18"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7E643D4-A57A-4A6E-B6B9-B8BE45411C35}" type="slidenum">
              <a:rPr lang="es-ES_tradnl" smtClean="0"/>
              <a:pPr/>
              <a:t>9</a:t>
            </a:fld>
            <a:endParaRPr lang="es-ES_tradnl" smtClean="0"/>
          </a:p>
        </p:txBody>
      </p:sp>
      <p:sp>
        <p:nvSpPr>
          <p:cNvPr id="6861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722DD398-C062-4C09-81FD-A2B3D1EE91A0}" type="slidenum">
              <a:rPr lang="es-ES" sz="1200">
                <a:latin typeface="Times New Roman" pitchFamily="18" charset="0"/>
              </a:rPr>
              <a:pPr algn="r"/>
              <a:t>9</a:t>
            </a:fld>
            <a:endParaRPr lang="es-ES" sz="1200">
              <a:latin typeface="Times New Roman" pitchFamily="18" charset="0"/>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xfrm>
            <a:off x="685800" y="4289425"/>
            <a:ext cx="5486400" cy="4062413"/>
          </a:xfrm>
          <a:noFill/>
          <a:ln/>
        </p:spPr>
        <p:txBody>
          <a:bodyP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DE2F9350-FB9E-40A7-8ACA-F1653A5BD9A1}" type="datetime1">
              <a:rPr lang="es-ES"/>
              <a:pPr>
                <a:defRPr/>
              </a:pPr>
              <a:t>09/06/2017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CA7342-B0C6-402B-8A48-102D8AC181CC}"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EDD6063F-B757-4A6F-80B6-1ABE1397B9D0}" type="datetime1">
              <a:rPr lang="es-ES"/>
              <a:pPr>
                <a:defRPr/>
              </a:pPr>
              <a:t>09/06/2017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8C9782-9EA7-4AEC-8E94-C56C4CEA6CE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53AF7B55-A12A-4038-9F84-C954F17D4026}" type="datetime1">
              <a:rPr lang="es-ES"/>
              <a:pPr>
                <a:defRPr/>
              </a:pPr>
              <a:t>09/06/2017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095932-0E77-4AB2-8B77-7DFA92D0E940}"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contenido"/>
          <p:cNvSpPr>
            <a:spLocks noGrp="1"/>
          </p:cNvSpPr>
          <p:nvPr>
            <p:ph sz="quarter" idx="1"/>
          </p:nvPr>
        </p:nvSpPr>
        <p:spPr>
          <a:xfrm>
            <a:off x="685800" y="19812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9812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685800" y="41148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contenido"/>
          <p:cNvSpPr>
            <a:spLocks noGrp="1"/>
          </p:cNvSpPr>
          <p:nvPr>
            <p:ph sz="quarter" idx="4"/>
          </p:nvPr>
        </p:nvSpPr>
        <p:spPr>
          <a:xfrm>
            <a:off x="4648200" y="41148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87D705E5-411A-450F-9148-3FC3DB174F9A}" type="datetime1">
              <a:rPr lang="es-ES"/>
              <a:pPr>
                <a:defRPr/>
              </a:pPr>
              <a:t>09/06/2017</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3C324FFC-248B-41EF-BBF6-F485A9BE6A16}"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F46D3163-FA6B-467C-A569-C89B58B3BF77}" type="datetime1">
              <a:rPr lang="es-ES"/>
              <a:pPr>
                <a:defRPr/>
              </a:pPr>
              <a:t>09/06/2017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05873D-5636-4118-9E9D-21FFE810513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A25C02D-7639-4DFA-AEC8-28CB9DB23CE4}" type="datetime1">
              <a:rPr lang="es-ES"/>
              <a:pPr>
                <a:defRPr/>
              </a:pPr>
              <a:t>09/06/2017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569A47-A01E-426C-B130-20DB804AB37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fld id="{F0BD1938-D922-48D3-A71E-EF7A51883CEF}" type="datetime1">
              <a:rPr lang="es-ES"/>
              <a:pPr>
                <a:defRPr/>
              </a:pPr>
              <a:t>09/06/2017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01B0A1A-25F7-4ED7-8A5C-21B17E2D5470}"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fld id="{90D24452-F71B-4341-82FC-D1631E0D7F1C}" type="datetime1">
              <a:rPr lang="es-ES"/>
              <a:pPr>
                <a:defRPr/>
              </a:pPr>
              <a:t>09/06/2017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8C5741-7DE2-456E-B3B4-3BD5E00773E1}"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4CDA3F8F-C42F-4646-9578-E225ED272DA2}" type="datetime1">
              <a:rPr lang="es-ES"/>
              <a:pPr>
                <a:defRPr/>
              </a:pPr>
              <a:t>09/06/2017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2C87BBE-876C-4B7C-8DC5-C7EA56988515}"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37E37F1-E580-488C-B673-E90600D32981}" type="datetime1">
              <a:rPr lang="es-ES"/>
              <a:pPr>
                <a:defRPr/>
              </a:pPr>
              <a:t>09/06/2017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044AB4E-5EEC-49BF-94CE-BB9D7F39A560}"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26F81B1C-C5D7-43F9-A0F8-4F32E35448F0}" type="datetime1">
              <a:rPr lang="es-ES"/>
              <a:pPr>
                <a:defRPr/>
              </a:pPr>
              <a:t>09/06/2017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15A5EE-433E-47A4-AF45-2A8DD139724D}"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CCB1789-4A81-4EAB-9E18-61D9035E3C5E}" type="datetime1">
              <a:rPr lang="es-ES"/>
              <a:pPr>
                <a:defRPr/>
              </a:pPr>
              <a:t>09/06/2017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E4A83D-E44B-4DF5-BA1E-EC34B38B664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3BD112F6-E18D-4FC5-B27F-97B3AE3A2C7A}" type="datetime1">
              <a:rPr lang="es-ES"/>
              <a:pPr>
                <a:defRPr/>
              </a:pPr>
              <a:t>09/06/2017</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E5C074C-DACF-4493-9D53-E5656AF5ACD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oleObject" Target="../embeddings/oleObject3.bin"/><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5.bin"/><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hyperlink" Target="http://www.bo2k.com/whatis.html" TargetMode="External"/><Relationship Id="rId5" Type="http://schemas.openxmlformats.org/officeDocument/2006/relationships/image" Target="../media/image20.jpeg"/><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3.jpeg"/><Relationship Id="rId7"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s>
</file>

<file path=ppt/slides/_rels/slide3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jpeg"/><Relationship Id="rId7" Type="http://schemas.openxmlformats.org/officeDocument/2006/relationships/image" Target="../media/image31.jpe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33.jpeg"/><Relationship Id="rId4" Type="http://schemas.openxmlformats.org/officeDocument/2006/relationships/image" Target="../media/image4.jpe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6.xml.rels><?xml version="1.0" encoding="UTF-8" standalone="yes"?>
<Relationships xmlns="http://schemas.openxmlformats.org/package/2006/relationships"><Relationship Id="rId8" Type="http://schemas.openxmlformats.org/officeDocument/2006/relationships/image" Target="http://www.AdwareReport.com/mt/archives/5.gif" TargetMode="External"/><Relationship Id="rId13"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3.png"/><Relationship Id="rId12" Type="http://schemas.openxmlformats.org/officeDocument/2006/relationships/image" Target="http://www.AdwareReport.com/mt/archives/2.gif"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45.png"/><Relationship Id="rId5" Type="http://schemas.openxmlformats.org/officeDocument/2006/relationships/image" Target="../media/image3.jpeg"/><Relationship Id="rId10" Type="http://schemas.openxmlformats.org/officeDocument/2006/relationships/image" Target="http://www.AdwareReport.com/mt/archives/3.gif" TargetMode="External"/><Relationship Id="rId4" Type="http://schemas.openxmlformats.org/officeDocument/2006/relationships/image" Target="http://www.AdwareReport.com/mt/archives/4.gif" TargetMode="External"/><Relationship Id="rId9" Type="http://schemas.openxmlformats.org/officeDocument/2006/relationships/image" Target="../media/image44.png"/><Relationship Id="rId14" Type="http://schemas.openxmlformats.org/officeDocument/2006/relationships/image" Target="http://www.AdwareReport.com/mt/archives/1.gif"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8.xml.rels><?xml version="1.0" encoding="UTF-8" standalone="yes"?>
<Relationships xmlns="http://schemas.openxmlformats.org/package/2006/relationships"><Relationship Id="rId8" Type="http://schemas.openxmlformats.org/officeDocument/2006/relationships/image" Target="http://www.AdwareReport.com/mt/archives/5.gif" TargetMode="External"/><Relationship Id="rId13" Type="http://schemas.openxmlformats.org/officeDocument/2006/relationships/image" Target="../media/image46.png"/><Relationship Id="rId3" Type="http://schemas.openxmlformats.org/officeDocument/2006/relationships/image" Target="../media/image44.png"/><Relationship Id="rId7" Type="http://schemas.openxmlformats.org/officeDocument/2006/relationships/image" Target="../media/image43.png"/><Relationship Id="rId12" Type="http://schemas.openxmlformats.org/officeDocument/2006/relationships/image" Target="http://www.AdwareReport.com/mt/archives/2.gif" TargetMode="External"/><Relationship Id="rId2" Type="http://schemas.openxmlformats.org/officeDocument/2006/relationships/notesSlide" Target="../notesSlides/notesSlide54.xml"/><Relationship Id="rId16" Type="http://schemas.openxmlformats.org/officeDocument/2006/relationships/image" Target="http://www.AdwareReport.com/mt/archives/x.gif" TargetMode="Externa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45.png"/><Relationship Id="rId5" Type="http://schemas.openxmlformats.org/officeDocument/2006/relationships/image" Target="../media/image3.jpeg"/><Relationship Id="rId15" Type="http://schemas.openxmlformats.org/officeDocument/2006/relationships/image" Target="../media/image47.png"/><Relationship Id="rId10" Type="http://schemas.openxmlformats.org/officeDocument/2006/relationships/image" Target="http://www.AdwareReport.com/mt/archives/4.gif" TargetMode="External"/><Relationship Id="rId4" Type="http://schemas.openxmlformats.org/officeDocument/2006/relationships/image" Target="http://www.AdwareReport.com/mt/archives/3.gif" TargetMode="External"/><Relationship Id="rId9" Type="http://schemas.openxmlformats.org/officeDocument/2006/relationships/image" Target="../media/image42.png"/><Relationship Id="rId14" Type="http://schemas.openxmlformats.org/officeDocument/2006/relationships/image" Target="http://www.AdwareReport.com/mt/archives/1.gif" TargetMode="External"/></Relationships>
</file>

<file path=ppt/slides/_rels/slide59.xml.rels><?xml version="1.0" encoding="UTF-8" standalone="yes"?>
<Relationships xmlns="http://schemas.openxmlformats.org/package/2006/relationships"><Relationship Id="rId8" Type="http://schemas.openxmlformats.org/officeDocument/2006/relationships/image" Target="http://www.AdwareReport.com/mt/archives/5.gif" TargetMode="External"/><Relationship Id="rId13"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3.png"/><Relationship Id="rId12" Type="http://schemas.openxmlformats.org/officeDocument/2006/relationships/image" Target="http://www.AdwareReport.com/mt/archives/2.gif" TargetMode="Externa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45.png"/><Relationship Id="rId5" Type="http://schemas.openxmlformats.org/officeDocument/2006/relationships/image" Target="../media/image3.jpeg"/><Relationship Id="rId10" Type="http://schemas.openxmlformats.org/officeDocument/2006/relationships/image" Target="http://www.AdwareReport.com/mt/archives/3.gif" TargetMode="External"/><Relationship Id="rId4" Type="http://schemas.openxmlformats.org/officeDocument/2006/relationships/image" Target="http://www.AdwareReport.com/mt/archives/4.gif" TargetMode="External"/><Relationship Id="rId9" Type="http://schemas.openxmlformats.org/officeDocument/2006/relationships/image" Target="../media/image44.png"/><Relationship Id="rId14" Type="http://schemas.openxmlformats.org/officeDocument/2006/relationships/image" Target="http://www.AdwareReport.com/mt/archives/1.gi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8" Type="http://schemas.openxmlformats.org/officeDocument/2006/relationships/image" Target="http://www.AdwareReport.com/mt/archives/5.gif" TargetMode="External"/><Relationship Id="rId13"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3.png"/><Relationship Id="rId12" Type="http://schemas.openxmlformats.org/officeDocument/2006/relationships/image" Target="http://www.AdwareReport.com/mt/archives/2.gif" TargetMode="External"/><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45.png"/><Relationship Id="rId5" Type="http://schemas.openxmlformats.org/officeDocument/2006/relationships/image" Target="../media/image3.jpeg"/><Relationship Id="rId10" Type="http://schemas.openxmlformats.org/officeDocument/2006/relationships/image" Target="http://www.AdwareReport.com/mt/archives/3.gif" TargetMode="External"/><Relationship Id="rId4" Type="http://schemas.openxmlformats.org/officeDocument/2006/relationships/image" Target="http://www.AdwareReport.com/mt/archives/4.gif" TargetMode="External"/><Relationship Id="rId9" Type="http://schemas.openxmlformats.org/officeDocument/2006/relationships/image" Target="../media/image44.png"/><Relationship Id="rId14" Type="http://schemas.openxmlformats.org/officeDocument/2006/relationships/image" Target="http://www.AdwareReport.com/mt/archives/1.gif"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http://www.redcannon.com/products/images_products/technology.jpg" TargetMode="External"/><Relationship Id="rId5" Type="http://schemas.openxmlformats.org/officeDocument/2006/relationships/image" Target="../media/image48.jpeg"/><Relationship Id="rId4" Type="http://schemas.openxmlformats.org/officeDocument/2006/relationships/image" Target="../media/image4.jpeg"/></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jpe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50.wmf"/></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496300" cy="1872159"/>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0013</a:t>
            </a:r>
            <a:endParaRPr lang="es-AR" sz="4000" b="1" i="1" u="sng" dirty="0" smtClean="0">
              <a:solidFill>
                <a:srgbClr val="333399"/>
              </a:solidFill>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
        <p:nvSpPr>
          <p:cNvPr id="6" name="Rectangle 2"/>
          <p:cNvSpPr txBox="1">
            <a:spLocks noChangeArrowheads="1"/>
          </p:cNvSpPr>
          <p:nvPr/>
        </p:nvSpPr>
        <p:spPr bwMode="auto">
          <a:xfrm>
            <a:off x="395536" y="2348880"/>
            <a:ext cx="8229600" cy="2590800"/>
          </a:xfrm>
          <a:prstGeom prst="rect">
            <a:avLst/>
          </a:prstGeom>
          <a:gradFill rotWithShape="0">
            <a:gsLst>
              <a:gs pos="0">
                <a:srgbClr val="FF9900"/>
              </a:gs>
              <a:gs pos="100000">
                <a:srgbClr val="FFFFFF"/>
              </a:gs>
            </a:gsLst>
            <a:lin ang="5400000" scaled="1"/>
          </a:gradFill>
          <a:ln w="76200" cap="flat" algn="ctr">
            <a:solidFill>
              <a:schemeClr val="accent2"/>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u="sng" strike="noStrike" kern="0" cap="none" spc="0" normalizeH="0" baseline="0" noProof="0" dirty="0" smtClean="0">
                <a:ln>
                  <a:noFill/>
                </a:ln>
                <a:solidFill>
                  <a:srgbClr val="333399"/>
                </a:solidFill>
                <a:effectLst/>
                <a:uLnTx/>
                <a:uFillTx/>
                <a:latin typeface="Arial" charset="0"/>
                <a:ea typeface="+mn-ea"/>
                <a:cs typeface="+mn-cs"/>
              </a:rPr>
              <a:t>Seguridad en Internet</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u="sng" strike="noStrike" kern="0" cap="none" spc="0" normalizeH="0" baseline="0" noProof="0" dirty="0" smtClean="0">
                <a:ln>
                  <a:noFill/>
                </a:ln>
                <a:solidFill>
                  <a:srgbClr val="333399"/>
                </a:solidFill>
                <a:effectLst/>
                <a:uLnTx/>
                <a:uFillTx/>
                <a:latin typeface="Arial" charset="0"/>
                <a:ea typeface="+mn-ea"/>
                <a:cs typeface="+mn-cs"/>
              </a:rPr>
              <a:t>Escaneo, Ataques y Amenazas</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u="sng" strike="noStrike" kern="0" cap="none" spc="0" normalizeH="0" baseline="0" noProof="0" dirty="0" smtClean="0">
                <a:ln>
                  <a:noFill/>
                </a:ln>
                <a:solidFill>
                  <a:srgbClr val="333399"/>
                </a:solidFill>
                <a:effectLst/>
                <a:uLnTx/>
                <a:uFillTx/>
                <a:latin typeface="Arial" charset="0"/>
                <a:ea typeface="+mn-ea"/>
                <a:cs typeface="+mn-cs"/>
              </a:rPr>
              <a:t>Virus y Spyware</a:t>
            </a:r>
            <a:endParaRPr kumimoji="0" lang="es-MX" sz="3200" b="1" i="1" u="sng" strike="noStrike" kern="0" cap="none" spc="0" normalizeH="0" baseline="0" noProof="0" dirty="0" smtClean="0">
              <a:ln>
                <a:noFill/>
              </a:ln>
              <a:solidFill>
                <a:srgbClr val="333399"/>
              </a:solidFill>
              <a:effectLst/>
              <a:uLnTx/>
              <a:uFillTx/>
              <a:latin typeface="Arial" charset="0"/>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AR" sz="3200" b="1" i="1" u="sng" strike="noStrike" kern="0" cap="none" spc="0" normalizeH="0" baseline="0" noProof="0" dirty="0" smtClean="0">
                <a:ln>
                  <a:noFill/>
                </a:ln>
                <a:solidFill>
                  <a:srgbClr val="333399"/>
                </a:solidFill>
                <a:effectLst/>
                <a:uLnTx/>
                <a:uFillTx/>
                <a:latin typeface="Arial" charset="0"/>
                <a:ea typeface="+mn-ea"/>
                <a:cs typeface="+mn-cs"/>
              </a:rPr>
              <a:t>2017</a:t>
            </a:r>
            <a:endParaRPr kumimoji="0" lang="es-AR" sz="3200" b="1" i="1" u="sng" strike="noStrike" kern="0" cap="none" spc="0" normalizeH="0" baseline="0" noProof="0" dirty="0" smtClean="0">
              <a:ln>
                <a:noFill/>
              </a:ln>
              <a:solidFill>
                <a:srgbClr val="333399"/>
              </a:solidFill>
              <a:effectLst/>
              <a:uLnTx/>
              <a:uFillTx/>
              <a:latin typeface="Arial"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A462930D-27B2-478F-B718-387F06B3921F}" type="datetime1">
              <a:rPr lang="es-ES"/>
              <a:pPr>
                <a:defRPr/>
              </a:pPr>
              <a:t>09/06/2017</a:t>
            </a:fld>
            <a:endParaRPr lang="en-US"/>
          </a:p>
        </p:txBody>
      </p:sp>
      <p:sp>
        <p:nvSpPr>
          <p:cNvPr id="8" name="3 Marcador de número de diapositiva"/>
          <p:cNvSpPr>
            <a:spLocks noGrp="1"/>
          </p:cNvSpPr>
          <p:nvPr>
            <p:ph type="sldNum" sz="quarter" idx="12"/>
          </p:nvPr>
        </p:nvSpPr>
        <p:spPr/>
        <p:txBody>
          <a:bodyPr/>
          <a:lstStyle/>
          <a:p>
            <a:pPr>
              <a:defRPr/>
            </a:pPr>
            <a:fld id="{09782A4F-3EA1-40F5-AE7B-285CAA766E43}" type="slidenum">
              <a:rPr lang="en-US"/>
              <a:pPr>
                <a:defRPr/>
              </a:pPr>
              <a:t>10</a:t>
            </a:fld>
            <a:endParaRPr lang="en-US"/>
          </a:p>
        </p:txBody>
      </p:sp>
      <p:sp>
        <p:nvSpPr>
          <p:cNvPr id="786434" name="Rectangle 2"/>
          <p:cNvSpPr>
            <a:spLocks noGrp="1" noChangeArrowheads="1"/>
          </p:cNvSpPr>
          <p:nvPr>
            <p:ph type="title" idx="4294967295"/>
          </p:nvPr>
        </p:nvSpPr>
        <p:spPr>
          <a:xfrm>
            <a:off x="250825" y="0"/>
            <a:ext cx="8642350" cy="1341438"/>
          </a:xfrm>
          <a:blipFill dpi="0" rotWithShape="0">
            <a:blip r:embed="rId3" cstate="print"/>
            <a:srcRect/>
            <a:tile tx="0" ty="0" sx="100000" sy="100000" flip="none" algn="tl"/>
          </a:blipFill>
          <a:ln w="76200" cap="flat" algn="ctr">
            <a:solidFill>
              <a:srgbClr val="0000FF"/>
            </a:solidFill>
          </a:ln>
        </p:spPr>
        <p:txBody>
          <a:bodyPr/>
          <a:lstStyle/>
          <a:p>
            <a:pPr>
              <a:defRPr/>
            </a:pPr>
            <a:r>
              <a:rPr lang="es-AR" i="1" smtClean="0">
                <a:solidFill>
                  <a:srgbClr val="800000"/>
                </a:solidFill>
                <a:effectLst>
                  <a:outerShdw blurRad="38100" dist="38100" dir="2700000" algn="tl">
                    <a:srgbClr val="C0C0C0"/>
                  </a:outerShdw>
                </a:effectLst>
                <a:latin typeface="Arial" charset="0"/>
              </a:rPr>
              <a:t>Ataques de autenticación</a:t>
            </a:r>
            <a:br>
              <a:rPr lang="es-AR" i="1" smtClean="0">
                <a:solidFill>
                  <a:srgbClr val="800000"/>
                </a:solidFill>
                <a:effectLst>
                  <a:outerShdw blurRad="38100" dist="38100" dir="2700000" algn="tl">
                    <a:srgbClr val="C0C0C0"/>
                  </a:outerShdw>
                </a:effectLst>
                <a:latin typeface="Arial" charset="0"/>
              </a:rPr>
            </a:br>
            <a:r>
              <a:rPr lang="es-MX" i="1" smtClean="0">
                <a:solidFill>
                  <a:srgbClr val="800000"/>
                </a:solidFill>
                <a:effectLst>
                  <a:outerShdw blurRad="38100" dist="38100" dir="2700000" algn="tl">
                    <a:srgbClr val="C0C0C0"/>
                  </a:outerShdw>
                </a:effectLst>
                <a:latin typeface="Arial" charset="0"/>
              </a:rPr>
              <a:t>Phishing</a:t>
            </a:r>
            <a:endParaRPr lang="es-ES" i="1" smtClean="0">
              <a:solidFill>
                <a:srgbClr val="800000"/>
              </a:solidFill>
              <a:effectLst>
                <a:outerShdw blurRad="38100" dist="38100" dir="2700000" algn="tl">
                  <a:srgbClr val="C0C0C0"/>
                </a:outerShdw>
              </a:effectLst>
              <a:latin typeface="Arial" charset="0"/>
            </a:endParaRPr>
          </a:p>
        </p:txBody>
      </p:sp>
      <p:sp>
        <p:nvSpPr>
          <p:cNvPr id="786435" name="Rectangle 3"/>
          <p:cNvSpPr>
            <a:spLocks noGrp="1" noChangeArrowheads="1"/>
          </p:cNvSpPr>
          <p:nvPr>
            <p:ph type="body" sz="half" idx="4294967295"/>
          </p:nvPr>
        </p:nvSpPr>
        <p:spPr>
          <a:xfrm>
            <a:off x="0" y="1484313"/>
            <a:ext cx="4535488" cy="41148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MX" i="1" smtClean="0">
                <a:solidFill>
                  <a:srgbClr val="000099"/>
                </a:solidFill>
                <a:effectLst>
                  <a:outerShdw blurRad="38100" dist="38100" dir="2700000" algn="tl">
                    <a:srgbClr val="C0C0C0"/>
                  </a:outerShdw>
                </a:effectLst>
                <a:latin typeface="Arial" charset="0"/>
              </a:rPr>
              <a:t>El phishing no se presenta exclusivamente para los robos de identidad directa sino que también para la instalación de software malicioso.</a:t>
            </a:r>
            <a:endParaRPr lang="es-ES" i="1" smtClean="0">
              <a:solidFill>
                <a:srgbClr val="000099"/>
              </a:solidFill>
              <a:effectLst>
                <a:outerShdw blurRad="38100" dist="38100" dir="2700000" algn="tl">
                  <a:srgbClr val="C0C0C0"/>
                </a:outerShdw>
              </a:effectLst>
              <a:latin typeface="Arial" charset="0"/>
            </a:endParaRPr>
          </a:p>
        </p:txBody>
      </p:sp>
      <p:pic>
        <p:nvPicPr>
          <p:cNvPr id="16390" name="Picture 5" descr="radio_link"/>
          <p:cNvPicPr>
            <a:picLocks noGrp="1" noChangeAspect="1" noChangeArrowheads="1"/>
          </p:cNvPicPr>
          <p:nvPr>
            <p:ph sz="half" idx="4294967295"/>
          </p:nvPr>
        </p:nvPicPr>
        <p:blipFill>
          <a:blip r:embed="rId5" cstate="print"/>
          <a:srcRect/>
          <a:stretch>
            <a:fillRect/>
          </a:stretch>
        </p:blipFill>
        <p:spPr>
          <a:xfrm>
            <a:off x="4787900" y="1412875"/>
            <a:ext cx="4356100" cy="2425700"/>
          </a:xfrm>
          <a:blipFill dpi="0" rotWithShape="0">
            <a:blip r:embed="rId4" cstate="print"/>
            <a:srcRect/>
            <a:tile tx="0" ty="0" sx="100000" sy="100000" flip="none" algn="tl"/>
          </a:blipFill>
          <a:ln w="76200" cap="flat" algn="ctr">
            <a:solidFill>
              <a:srgbClr val="000080"/>
            </a:solidFill>
          </a:ln>
        </p:spPr>
      </p:pic>
      <p:pic>
        <p:nvPicPr>
          <p:cNvPr id="16391" name="Picture 6" descr="symantec_bugbear_spoof"/>
          <p:cNvPicPr>
            <a:picLocks noChangeAspect="1" noChangeArrowheads="1"/>
          </p:cNvPicPr>
          <p:nvPr/>
        </p:nvPicPr>
        <p:blipFill>
          <a:blip r:embed="rId6" cstate="print"/>
          <a:srcRect/>
          <a:stretch>
            <a:fillRect/>
          </a:stretch>
        </p:blipFill>
        <p:spPr bwMode="auto">
          <a:xfrm>
            <a:off x="4787900" y="3860800"/>
            <a:ext cx="4356100" cy="2808288"/>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377F3D58-7212-49F8-BAFD-F2B0D8A21E43}" type="datetime1">
              <a:rPr lang="es-ES"/>
              <a:pPr>
                <a:defRPr/>
              </a:pPr>
              <a:t>09/06/2017</a:t>
            </a:fld>
            <a:endParaRPr lang="en-US"/>
          </a:p>
        </p:txBody>
      </p:sp>
      <p:sp>
        <p:nvSpPr>
          <p:cNvPr id="8" name="3 Marcador de número de diapositiva"/>
          <p:cNvSpPr>
            <a:spLocks noGrp="1"/>
          </p:cNvSpPr>
          <p:nvPr>
            <p:ph type="sldNum" sz="quarter" idx="12"/>
          </p:nvPr>
        </p:nvSpPr>
        <p:spPr/>
        <p:txBody>
          <a:bodyPr/>
          <a:lstStyle/>
          <a:p>
            <a:pPr>
              <a:defRPr/>
            </a:pPr>
            <a:fld id="{308BADEB-5109-47A2-B6DD-45FEEDBAE471}" type="slidenum">
              <a:rPr lang="en-US"/>
              <a:pPr>
                <a:defRPr/>
              </a:pPr>
              <a:t>11</a:t>
            </a:fld>
            <a:endParaRPr lang="en-US"/>
          </a:p>
        </p:txBody>
      </p:sp>
      <p:sp>
        <p:nvSpPr>
          <p:cNvPr id="720898" name="Rectangle 2"/>
          <p:cNvSpPr>
            <a:spLocks noGrp="1" noChangeArrowheads="1"/>
          </p:cNvSpPr>
          <p:nvPr>
            <p:ph type="title" idx="4294967295"/>
          </p:nvPr>
        </p:nvSpPr>
        <p:spPr>
          <a:xfrm>
            <a:off x="684213" y="0"/>
            <a:ext cx="7772400" cy="1412875"/>
          </a:xfrm>
          <a:blipFill dpi="0" rotWithShape="0">
            <a:blip r:embed="rId3" cstate="print"/>
            <a:srcRect/>
            <a:tile tx="0" ty="0" sx="100000" sy="100000" flip="none" algn="tl"/>
          </a:blipFill>
          <a:ln w="76200" cap="flat" algn="ctr">
            <a:solidFill>
              <a:srgbClr val="0000FF"/>
            </a:solidFill>
          </a:ln>
        </p:spPr>
        <p:txBody>
          <a:bodyPr/>
          <a:lstStyle/>
          <a:p>
            <a:pPr>
              <a:defRPr/>
            </a:pPr>
            <a:r>
              <a:rPr lang="es-AR" i="1" smtClean="0">
                <a:solidFill>
                  <a:srgbClr val="800000"/>
                </a:solidFill>
                <a:effectLst>
                  <a:outerShdw blurRad="38100" dist="38100" dir="2700000" algn="tl">
                    <a:srgbClr val="C0C0C0"/>
                  </a:outerShdw>
                </a:effectLst>
                <a:latin typeface="Arial" charset="0"/>
              </a:rPr>
              <a:t>Ataques de autenticación</a:t>
            </a:r>
            <a:br>
              <a:rPr lang="es-AR" i="1" smtClean="0">
                <a:solidFill>
                  <a:srgbClr val="800000"/>
                </a:solidFill>
                <a:effectLst>
                  <a:outerShdw blurRad="38100" dist="38100" dir="2700000" algn="tl">
                    <a:srgbClr val="C0C0C0"/>
                  </a:outerShdw>
                </a:effectLst>
                <a:latin typeface="Arial" charset="0"/>
              </a:rPr>
            </a:br>
            <a:r>
              <a:rPr lang="es-MX" i="1" smtClean="0">
                <a:solidFill>
                  <a:srgbClr val="800000"/>
                </a:solidFill>
                <a:effectLst>
                  <a:outerShdw blurRad="38100" dist="38100" dir="2700000" algn="tl">
                    <a:srgbClr val="C0C0C0"/>
                  </a:outerShdw>
                </a:effectLst>
                <a:latin typeface="Arial" charset="0"/>
              </a:rPr>
              <a:t>Pharming</a:t>
            </a:r>
            <a:endParaRPr lang="es-ES" i="1" smtClean="0">
              <a:solidFill>
                <a:srgbClr val="800000"/>
              </a:solidFill>
              <a:effectLst>
                <a:outerShdw blurRad="38100" dist="38100" dir="2700000" algn="tl">
                  <a:srgbClr val="C0C0C0"/>
                </a:outerShdw>
              </a:effectLst>
              <a:latin typeface="Arial" charset="0"/>
            </a:endParaRPr>
          </a:p>
        </p:txBody>
      </p:sp>
      <p:sp>
        <p:nvSpPr>
          <p:cNvPr id="720899" name="Rectangle 3"/>
          <p:cNvSpPr>
            <a:spLocks noGrp="1" noChangeArrowheads="1"/>
          </p:cNvSpPr>
          <p:nvPr>
            <p:ph type="body" idx="4294967295"/>
          </p:nvPr>
        </p:nvSpPr>
        <p:spPr>
          <a:xfrm>
            <a:off x="179388" y="1484313"/>
            <a:ext cx="6337300" cy="5373687"/>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MX" i="1" smtClean="0">
                <a:solidFill>
                  <a:srgbClr val="000099"/>
                </a:solidFill>
                <a:effectLst>
                  <a:outerShdw blurRad="38100" dist="38100" dir="2700000" algn="tl">
                    <a:srgbClr val="C0C0C0"/>
                  </a:outerShdw>
                </a:effectLst>
                <a:latin typeface="Arial" charset="0"/>
              </a:rPr>
              <a:t>Consiste en el robo de identidad, pero no de un usuario, sino de un Sitio Web.</a:t>
            </a:r>
          </a:p>
          <a:p>
            <a:pPr>
              <a:lnSpc>
                <a:spcPct val="80000"/>
              </a:lnSpc>
              <a:defRPr/>
            </a:pPr>
            <a:r>
              <a:rPr lang="es-MX" i="1" smtClean="0">
                <a:solidFill>
                  <a:srgbClr val="000099"/>
                </a:solidFill>
                <a:effectLst>
                  <a:outerShdw blurRad="38100" dist="38100" dir="2700000" algn="tl">
                    <a:srgbClr val="C0C0C0"/>
                  </a:outerShdw>
                </a:effectLst>
                <a:latin typeface="Arial" charset="0"/>
              </a:rPr>
              <a:t>Utilizan técnicas de “DNS Hijacking” y “DNS Poisoning” que consisten en la publicación ilegitima de resolución de un dominio mediante la modificación de los registros de un servidor DNS.</a:t>
            </a:r>
          </a:p>
          <a:p>
            <a:pPr>
              <a:lnSpc>
                <a:spcPct val="80000"/>
              </a:lnSpc>
              <a:defRPr/>
            </a:pPr>
            <a:r>
              <a:rPr lang="es-MX" i="1" smtClean="0">
                <a:solidFill>
                  <a:srgbClr val="000099"/>
                </a:solidFill>
                <a:effectLst>
                  <a:outerShdw blurRad="38100" dist="38100" dir="2700000" algn="tl">
                    <a:srgbClr val="C0C0C0"/>
                  </a:outerShdw>
                </a:effectLst>
                <a:latin typeface="Arial" charset="0"/>
              </a:rPr>
              <a:t>Otra técnica es registrar un dominio parecido y “Pescar” a los desprevenidos.</a:t>
            </a:r>
            <a:endParaRPr lang="es-ES" i="1" smtClean="0">
              <a:solidFill>
                <a:srgbClr val="000099"/>
              </a:solidFill>
              <a:effectLst>
                <a:outerShdw blurRad="38100" dist="38100" dir="2700000" algn="tl">
                  <a:srgbClr val="C0C0C0"/>
                </a:outerShdw>
              </a:effectLst>
              <a:latin typeface="Arial" charset="0"/>
            </a:endParaRPr>
          </a:p>
        </p:txBody>
      </p:sp>
      <p:pic>
        <p:nvPicPr>
          <p:cNvPr id="17414" name="Picture 4" descr="pharming"/>
          <p:cNvPicPr>
            <a:picLocks noChangeAspect="1" noChangeArrowheads="1"/>
          </p:cNvPicPr>
          <p:nvPr/>
        </p:nvPicPr>
        <p:blipFill>
          <a:blip r:embed="rId5" cstate="print"/>
          <a:srcRect/>
          <a:stretch>
            <a:fillRect/>
          </a:stretch>
        </p:blipFill>
        <p:spPr bwMode="auto">
          <a:xfrm>
            <a:off x="6621463" y="1557338"/>
            <a:ext cx="2522537" cy="2151062"/>
          </a:xfrm>
          <a:prstGeom prst="rect">
            <a:avLst/>
          </a:prstGeom>
          <a:blipFill dpi="0" rotWithShape="0">
            <a:blip r:embed="rId4" cstate="print"/>
            <a:srcRect/>
            <a:tile tx="0" ty="0" sx="100000" sy="100000" flip="none" algn="tl"/>
          </a:blipFill>
          <a:ln w="76200" algn="ctr">
            <a:solidFill>
              <a:srgbClr val="000080"/>
            </a:solidFill>
            <a:miter lim="800000"/>
            <a:headEnd/>
            <a:tailEnd/>
          </a:ln>
        </p:spPr>
      </p:pic>
      <p:pic>
        <p:nvPicPr>
          <p:cNvPr id="17415" name="Picture 5" descr="pharming_2"/>
          <p:cNvPicPr>
            <a:picLocks noChangeAspect="1" noChangeArrowheads="1"/>
          </p:cNvPicPr>
          <p:nvPr/>
        </p:nvPicPr>
        <p:blipFill>
          <a:blip r:embed="rId6" cstate="print"/>
          <a:srcRect/>
          <a:stretch>
            <a:fillRect/>
          </a:stretch>
        </p:blipFill>
        <p:spPr bwMode="auto">
          <a:xfrm>
            <a:off x="6623050" y="3860800"/>
            <a:ext cx="2520950" cy="235267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F4DCB4B-E813-4B56-A96A-6B0EBD095487}"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97DDE0B0-65DE-47D9-A62F-C657C38F88E0}" type="slidenum">
              <a:rPr lang="en-US"/>
              <a:pPr>
                <a:defRPr/>
              </a:pPr>
              <a:t>12</a:t>
            </a:fld>
            <a:endParaRPr lang="en-US"/>
          </a:p>
        </p:txBody>
      </p:sp>
      <p:sp>
        <p:nvSpPr>
          <p:cNvPr id="474114" name="Rectangle 2"/>
          <p:cNvSpPr>
            <a:spLocks noGrp="1" noChangeArrowheads="1"/>
          </p:cNvSpPr>
          <p:nvPr>
            <p:ph type="title"/>
          </p:nvPr>
        </p:nvSpPr>
        <p:spPr>
          <a:xfrm>
            <a:off x="395288" y="0"/>
            <a:ext cx="8748712"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i="1" smtClean="0">
                <a:solidFill>
                  <a:srgbClr val="800000"/>
                </a:solidFill>
                <a:effectLst>
                  <a:outerShdw blurRad="38100" dist="38100" dir="2700000" algn="tl">
                    <a:srgbClr val="C0C0C0"/>
                  </a:outerShdw>
                </a:effectLst>
                <a:latin typeface="Arial" charset="0"/>
              </a:rPr>
              <a:t>Ataques de autenticación</a:t>
            </a:r>
            <a:br>
              <a:rPr lang="es-AR" sz="4000" i="1" smtClean="0">
                <a:solidFill>
                  <a:srgbClr val="800000"/>
                </a:solidFill>
                <a:effectLst>
                  <a:outerShdw blurRad="38100" dist="38100" dir="2700000" algn="tl">
                    <a:srgbClr val="C0C0C0"/>
                  </a:outerShdw>
                </a:effectLst>
                <a:latin typeface="Arial" charset="0"/>
              </a:rPr>
            </a:br>
            <a:r>
              <a:rPr lang="es-AR" sz="4000" i="1" smtClean="0">
                <a:solidFill>
                  <a:srgbClr val="800000"/>
                </a:solidFill>
                <a:effectLst>
                  <a:outerShdw blurRad="38100" dist="38100" dir="2700000" algn="tl">
                    <a:srgbClr val="C0C0C0"/>
                  </a:outerShdw>
                </a:effectLst>
                <a:latin typeface="Arial" charset="0"/>
              </a:rPr>
              <a:t>Spoofing</a:t>
            </a:r>
          </a:p>
        </p:txBody>
      </p:sp>
      <p:sp>
        <p:nvSpPr>
          <p:cNvPr id="474115" name="Rectangle 3"/>
          <p:cNvSpPr>
            <a:spLocks noGrp="1" noChangeArrowheads="1"/>
          </p:cNvSpPr>
          <p:nvPr>
            <p:ph type="body" idx="1"/>
          </p:nvPr>
        </p:nvSpPr>
        <p:spPr>
          <a:xfrm>
            <a:off x="250825" y="1268413"/>
            <a:ext cx="8893175" cy="5329237"/>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 sz="2800" i="1" smtClean="0">
                <a:solidFill>
                  <a:srgbClr val="000099"/>
                </a:solidFill>
                <a:effectLst>
                  <a:outerShdw blurRad="38100" dist="38100" dir="2700000" algn="tl">
                    <a:srgbClr val="C0C0C0"/>
                  </a:outerShdw>
                </a:effectLst>
                <a:latin typeface="Arial" charset="0"/>
              </a:rPr>
              <a:t>Consiste en sustituir la fuente origen por datos adulterados, adoptando una identidad falsa para engañar a la seguridad para conseguir acceso a recursos de un tercer sistema que ha establecido algún tipo de confianza basada en el nombre o la dirección IP del host suplantado (Firewall/Filtro de Red).</a:t>
            </a:r>
          </a:p>
          <a:p>
            <a:pPr lvl="1">
              <a:lnSpc>
                <a:spcPct val="80000"/>
              </a:lnSpc>
              <a:buFontTx/>
              <a:buChar char="•"/>
              <a:defRPr/>
            </a:pPr>
            <a:r>
              <a:rPr lang="es-ES" sz="2000" i="1" smtClean="0">
                <a:solidFill>
                  <a:srgbClr val="000099"/>
                </a:solidFill>
                <a:effectLst>
                  <a:outerShdw blurRad="38100" dist="38100" dir="2700000" algn="tl">
                    <a:srgbClr val="C0C0C0"/>
                  </a:outerShdw>
                </a:effectLst>
                <a:latin typeface="Arial" charset="0"/>
              </a:rPr>
              <a:t>IP spoofing  </a:t>
            </a:r>
          </a:p>
          <a:p>
            <a:pPr lvl="1">
              <a:lnSpc>
                <a:spcPct val="80000"/>
              </a:lnSpc>
              <a:buFontTx/>
              <a:buChar char="•"/>
              <a:defRPr/>
            </a:pPr>
            <a:r>
              <a:rPr lang="es-ES" sz="2000" i="1" smtClean="0">
                <a:solidFill>
                  <a:srgbClr val="000099"/>
                </a:solidFill>
                <a:effectLst>
                  <a:outerShdw blurRad="38100" dist="38100" dir="2700000" algn="tl">
                    <a:srgbClr val="C0C0C0"/>
                  </a:outerShdw>
                </a:effectLst>
                <a:latin typeface="Arial" charset="0"/>
              </a:rPr>
              <a:t>ARP spoofing </a:t>
            </a:r>
          </a:p>
          <a:p>
            <a:pPr lvl="1">
              <a:lnSpc>
                <a:spcPct val="80000"/>
              </a:lnSpc>
              <a:buFontTx/>
              <a:buChar char="•"/>
              <a:defRPr/>
            </a:pPr>
            <a:r>
              <a:rPr lang="es-ES" sz="2000" i="1" smtClean="0">
                <a:solidFill>
                  <a:srgbClr val="000099"/>
                </a:solidFill>
                <a:effectLst>
                  <a:outerShdw blurRad="38100" dist="38100" dir="2700000" algn="tl">
                    <a:srgbClr val="C0C0C0"/>
                  </a:outerShdw>
                </a:effectLst>
                <a:latin typeface="Arial" charset="0"/>
              </a:rPr>
              <a:t>DNS spoofing </a:t>
            </a:r>
          </a:p>
          <a:p>
            <a:pPr lvl="1">
              <a:lnSpc>
                <a:spcPct val="80000"/>
              </a:lnSpc>
              <a:buFontTx/>
              <a:buChar char="•"/>
              <a:defRPr/>
            </a:pPr>
            <a:r>
              <a:rPr lang="es-ES" sz="2000" i="1" smtClean="0">
                <a:solidFill>
                  <a:srgbClr val="000099"/>
                </a:solidFill>
                <a:effectLst>
                  <a:outerShdw blurRad="38100" dist="38100" dir="2700000" algn="tl">
                    <a:srgbClr val="C0C0C0"/>
                  </a:outerShdw>
                </a:effectLst>
                <a:latin typeface="Arial" charset="0"/>
              </a:rPr>
              <a:t>Web spoofing  </a:t>
            </a:r>
          </a:p>
          <a:p>
            <a:pPr lvl="1">
              <a:lnSpc>
                <a:spcPct val="80000"/>
              </a:lnSpc>
              <a:buFontTx/>
              <a:buChar char="•"/>
              <a:defRPr/>
            </a:pPr>
            <a:r>
              <a:rPr lang="es-ES" sz="2000" i="1" smtClean="0">
                <a:solidFill>
                  <a:srgbClr val="000099"/>
                </a:solidFill>
                <a:effectLst>
                  <a:outerShdw blurRad="38100" dist="38100" dir="2700000" algn="tl">
                    <a:srgbClr val="C0C0C0"/>
                  </a:outerShdw>
                </a:effectLst>
                <a:latin typeface="Arial" charset="0"/>
              </a:rPr>
              <a:t>E-mail spoofing </a:t>
            </a:r>
          </a:p>
          <a:p>
            <a:pPr lvl="1">
              <a:lnSpc>
                <a:spcPct val="80000"/>
              </a:lnSpc>
              <a:buFontTx/>
              <a:buNone/>
              <a:defRPr/>
            </a:pPr>
            <a:endParaRPr lang="es-AR" sz="2000" i="1" smtClean="0">
              <a:solidFill>
                <a:srgbClr val="000099"/>
              </a:solidFill>
              <a:effectLst>
                <a:outerShdw blurRad="38100" dist="38100" dir="2700000" algn="tl">
                  <a:srgbClr val="C0C0C0"/>
                </a:outerShdw>
              </a:effectLst>
              <a:latin typeface="Arial" charset="0"/>
            </a:endParaRPr>
          </a:p>
          <a:p>
            <a:pPr>
              <a:lnSpc>
                <a:spcPct val="80000"/>
              </a:lnSpc>
              <a:defRPr/>
            </a:pPr>
            <a:r>
              <a:rPr lang="es-AR" sz="2400" i="1" smtClean="0">
                <a:solidFill>
                  <a:srgbClr val="000099"/>
                </a:solidFill>
                <a:effectLst>
                  <a:outerShdw blurRad="38100" dist="38100" dir="2700000" algn="tl">
                    <a:srgbClr val="C0C0C0"/>
                  </a:outerShdw>
                </a:effectLst>
                <a:latin typeface="Arial" charset="0"/>
              </a:rPr>
              <a:t>Fake-mail: es otra forma de Spoofing, consta con el envío de mail con un remitente falso. </a:t>
            </a:r>
          </a:p>
          <a:p>
            <a:pPr>
              <a:lnSpc>
                <a:spcPct val="80000"/>
              </a:lnSpc>
              <a:defRPr/>
            </a:pPr>
            <a:endParaRPr lang="es-AR" sz="2400"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F4DCB4B-E813-4B56-A96A-6B0EBD095487}"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7D22395E-AF08-4522-A59D-3454F93BD956}" type="slidenum">
              <a:rPr lang="en-US"/>
              <a:pPr>
                <a:defRPr/>
              </a:pPr>
              <a:t>13</a:t>
            </a:fld>
            <a:endParaRPr lang="en-US"/>
          </a:p>
        </p:txBody>
      </p:sp>
      <p:sp>
        <p:nvSpPr>
          <p:cNvPr id="474114" name="Rectangle 2"/>
          <p:cNvSpPr>
            <a:spLocks noGrp="1" noChangeArrowheads="1"/>
          </p:cNvSpPr>
          <p:nvPr>
            <p:ph type="title"/>
          </p:nvPr>
        </p:nvSpPr>
        <p:spPr>
          <a:xfrm>
            <a:off x="214313" y="500063"/>
            <a:ext cx="8929687"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i="1" dirty="0" smtClean="0">
                <a:solidFill>
                  <a:srgbClr val="800000"/>
                </a:solidFill>
                <a:effectLst>
                  <a:outerShdw blurRad="38100" dist="38100" dir="2700000" algn="tl">
                    <a:srgbClr val="C0C0C0"/>
                  </a:outerShdw>
                </a:effectLst>
                <a:latin typeface="Arial" charset="0"/>
              </a:rPr>
              <a:t>Ataques de autenticación</a:t>
            </a:r>
            <a:br>
              <a:rPr lang="es-AR" sz="4000" i="1" dirty="0" smtClean="0">
                <a:solidFill>
                  <a:srgbClr val="800000"/>
                </a:solidFill>
                <a:effectLst>
                  <a:outerShdw blurRad="38100" dist="38100" dir="2700000" algn="tl">
                    <a:srgbClr val="C0C0C0"/>
                  </a:outerShdw>
                </a:effectLst>
                <a:latin typeface="Arial" charset="0"/>
              </a:rPr>
            </a:br>
            <a:r>
              <a:rPr lang="es-AR" sz="3600" i="1" dirty="0" err="1" smtClean="0">
                <a:solidFill>
                  <a:srgbClr val="800000"/>
                </a:solidFill>
                <a:effectLst>
                  <a:outerShdw blurRad="38100" dist="38100" dir="2700000" algn="tl">
                    <a:srgbClr val="C0C0C0"/>
                  </a:outerShdw>
                </a:effectLst>
                <a:latin typeface="Arial" charset="0"/>
              </a:rPr>
              <a:t>Spoofing</a:t>
            </a:r>
            <a:r>
              <a:rPr lang="es-AR" sz="3600" i="1" dirty="0" smtClean="0">
                <a:solidFill>
                  <a:srgbClr val="800000"/>
                </a:solidFill>
                <a:effectLst>
                  <a:outerShdw blurRad="38100" dist="38100" dir="2700000" algn="tl">
                    <a:srgbClr val="C0C0C0"/>
                  </a:outerShdw>
                </a:effectLst>
                <a:latin typeface="Arial" charset="0"/>
              </a:rPr>
              <a:t> – Identificadores a Suplantar</a:t>
            </a:r>
          </a:p>
        </p:txBody>
      </p:sp>
      <p:pic>
        <p:nvPicPr>
          <p:cNvPr id="19461" name="Picture 2"/>
          <p:cNvPicPr>
            <a:picLocks noChangeAspect="1" noChangeArrowheads="1"/>
          </p:cNvPicPr>
          <p:nvPr/>
        </p:nvPicPr>
        <p:blipFill>
          <a:blip r:embed="rId4" cstate="print"/>
          <a:srcRect/>
          <a:stretch>
            <a:fillRect/>
          </a:stretch>
        </p:blipFill>
        <p:spPr bwMode="auto">
          <a:xfrm>
            <a:off x="285750" y="2428875"/>
            <a:ext cx="8601075" cy="3609975"/>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695B3D-CA81-4F1F-9C66-4475EDAD445B}"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75B29BBE-4A78-402C-8B64-D46684DC79FF}" type="slidenum">
              <a:rPr lang="en-US"/>
              <a:pPr>
                <a:defRPr/>
              </a:pPr>
              <a:t>14</a:t>
            </a:fld>
            <a:endParaRPr lang="en-US"/>
          </a:p>
        </p:txBody>
      </p:sp>
      <p:sp>
        <p:nvSpPr>
          <p:cNvPr id="475138" name="Rectangle 2"/>
          <p:cNvSpPr>
            <a:spLocks noGrp="1" noChangeArrowheads="1"/>
          </p:cNvSpPr>
          <p:nvPr>
            <p:ph type="title"/>
          </p:nvPr>
        </p:nvSpPr>
        <p:spPr>
          <a:xfrm>
            <a:off x="0" y="0"/>
            <a:ext cx="91440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i="1" smtClean="0">
                <a:solidFill>
                  <a:srgbClr val="800000"/>
                </a:solidFill>
                <a:effectLst>
                  <a:outerShdw blurRad="38100" dist="38100" dir="2700000" algn="tl">
                    <a:srgbClr val="C0C0C0"/>
                  </a:outerShdw>
                </a:effectLst>
                <a:latin typeface="Arial" charset="0"/>
              </a:rPr>
              <a:t>Ataques de autenticación</a:t>
            </a:r>
          </a:p>
        </p:txBody>
      </p:sp>
      <p:sp>
        <p:nvSpPr>
          <p:cNvPr id="475139" name="Rectangle 3"/>
          <p:cNvSpPr>
            <a:spLocks noGrp="1" noChangeArrowheads="1"/>
          </p:cNvSpPr>
          <p:nvPr>
            <p:ph type="body" idx="1"/>
          </p:nvPr>
        </p:nvSpPr>
        <p:spPr>
          <a:xfrm>
            <a:off x="250825" y="1268413"/>
            <a:ext cx="8642350" cy="53213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Hoping:</a:t>
            </a:r>
            <a:r>
              <a:rPr lang="es-AR" sz="2400" i="1" smtClean="0">
                <a:solidFill>
                  <a:srgbClr val="000099"/>
                </a:solidFill>
                <a:effectLst>
                  <a:outerShdw blurRad="38100" dist="38100" dir="2700000" algn="tl">
                    <a:srgbClr val="C0C0C0"/>
                  </a:outerShdw>
                </a:effectLst>
                <a:latin typeface="Arial" charset="0"/>
              </a:rPr>
              <a:t> el atacante ingresa en un sistema ajeno, luego a otro, a otro, para hacer imposible la verdadera localización.</a:t>
            </a:r>
          </a:p>
          <a:p>
            <a:pPr>
              <a:lnSpc>
                <a:spcPct val="80000"/>
              </a:lnSpc>
              <a:defRPr/>
            </a:pPr>
            <a:endParaRPr lang="es-AR" sz="2400" i="1" smtClean="0">
              <a:solidFill>
                <a:srgbClr val="000099"/>
              </a:solidFill>
              <a:effectLst>
                <a:outerShdw blurRad="38100" dist="38100" dir="2700000" algn="tl">
                  <a:srgbClr val="C0C0C0"/>
                </a:outerShdw>
              </a:effectLst>
              <a:latin typeface="Arial" charset="0"/>
            </a:endParaRPr>
          </a:p>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IP Session Hijacking:</a:t>
            </a:r>
            <a:r>
              <a:rPr lang="es-AR" sz="2400" i="1" smtClean="0">
                <a:solidFill>
                  <a:srgbClr val="000099"/>
                </a:solidFill>
                <a:effectLst>
                  <a:outerShdw blurRad="38100" dist="38100" dir="2700000" algn="tl">
                    <a:srgbClr val="C0C0C0"/>
                  </a:outerShdw>
                </a:effectLst>
                <a:latin typeface="Arial" charset="0"/>
              </a:rPr>
              <a:t> una vez que el usuario verdadero ingresa al sistema, se toma esa conexión sin restricciones de seguridad.</a:t>
            </a:r>
          </a:p>
          <a:p>
            <a:pPr>
              <a:lnSpc>
                <a:spcPct val="80000"/>
              </a:lnSpc>
              <a:defRPr/>
            </a:pPr>
            <a:endParaRPr lang="es-AR" sz="2400" i="1" smtClean="0">
              <a:solidFill>
                <a:srgbClr val="000099"/>
              </a:solidFill>
              <a:effectLst>
                <a:outerShdw blurRad="38100" dist="38100" dir="2700000" algn="tl">
                  <a:srgbClr val="C0C0C0"/>
                </a:outerShdw>
              </a:effectLst>
              <a:latin typeface="Arial" charset="0"/>
            </a:endParaRPr>
          </a:p>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BackDoors:</a:t>
            </a:r>
            <a:r>
              <a:rPr lang="es-AR" sz="2400" i="1" smtClean="0">
                <a:solidFill>
                  <a:srgbClr val="000099"/>
                </a:solidFill>
                <a:effectLst>
                  <a:outerShdw blurRad="38100" dist="38100" dir="2700000" algn="tl">
                    <a:srgbClr val="C0C0C0"/>
                  </a:outerShdw>
                </a:effectLst>
                <a:latin typeface="Arial" charset="0"/>
              </a:rPr>
              <a:t> se utiliza un código puesto en sistemas finales para ingresar sin restricciones de seguridad.</a:t>
            </a:r>
          </a:p>
          <a:p>
            <a:pPr>
              <a:lnSpc>
                <a:spcPct val="80000"/>
              </a:lnSpc>
              <a:defRPr/>
            </a:pPr>
            <a:endParaRPr lang="es-AR" sz="2400" i="1" smtClean="0">
              <a:solidFill>
                <a:srgbClr val="000099"/>
              </a:solidFill>
              <a:effectLst>
                <a:outerShdw blurRad="38100" dist="38100" dir="2700000" algn="tl">
                  <a:srgbClr val="C0C0C0"/>
                </a:outerShdw>
              </a:effectLst>
              <a:latin typeface="Arial" charset="0"/>
            </a:endParaRPr>
          </a:p>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Obtención de passwords:</a:t>
            </a:r>
            <a:r>
              <a:rPr lang="es-AR" sz="2400" i="1" smtClean="0">
                <a:solidFill>
                  <a:srgbClr val="000099"/>
                </a:solidFill>
                <a:effectLst>
                  <a:outerShdw blurRad="38100" dist="38100" dir="2700000" algn="tl">
                    <a:srgbClr val="C0C0C0"/>
                  </a:outerShdw>
                </a:effectLst>
                <a:latin typeface="Arial" charset="0"/>
              </a:rPr>
              <a:t> se obtiene la password mediante técnicas de espionaje y aprovechando la poca frecuencia de cambios de password.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8551615-5C61-4331-BFA9-B873DD7B9B9B}"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22657640-703C-494C-B282-A8B5CE595A11}" type="slidenum">
              <a:rPr lang="en-US"/>
              <a:pPr>
                <a:defRPr/>
              </a:pPr>
              <a:t>15</a:t>
            </a:fld>
            <a:endParaRPr lang="en-US"/>
          </a:p>
        </p:txBody>
      </p:sp>
      <p:sp>
        <p:nvSpPr>
          <p:cNvPr id="476162" name="Rectangle 2"/>
          <p:cNvSpPr>
            <a:spLocks noGrp="1" noChangeArrowheads="1"/>
          </p:cNvSpPr>
          <p:nvPr>
            <p:ph type="title"/>
          </p:nvPr>
        </p:nvSpPr>
        <p:spPr>
          <a:xfrm>
            <a:off x="395288" y="304800"/>
            <a:ext cx="8520112"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i="1" smtClean="0">
                <a:solidFill>
                  <a:srgbClr val="800000"/>
                </a:solidFill>
                <a:effectLst>
                  <a:outerShdw blurRad="38100" dist="38100" dir="2700000" algn="tl">
                    <a:srgbClr val="C0C0C0"/>
                  </a:outerShdw>
                </a:effectLst>
                <a:latin typeface="Arial" charset="0"/>
              </a:rPr>
              <a:t>Principales ataques:</a:t>
            </a:r>
            <a:br>
              <a:rPr lang="es-AR" sz="4000" i="1" smtClean="0">
                <a:solidFill>
                  <a:srgbClr val="800000"/>
                </a:solidFill>
                <a:effectLst>
                  <a:outerShdw blurRad="38100" dist="38100" dir="2700000" algn="tl">
                    <a:srgbClr val="C0C0C0"/>
                  </a:outerShdw>
                </a:effectLst>
                <a:latin typeface="Arial" charset="0"/>
              </a:rPr>
            </a:br>
            <a:r>
              <a:rPr lang="es-AR" sz="4000" i="1" smtClean="0">
                <a:solidFill>
                  <a:srgbClr val="800000"/>
                </a:solidFill>
                <a:effectLst>
                  <a:outerShdw blurRad="38100" dist="38100" dir="2700000" algn="tl">
                    <a:srgbClr val="C0C0C0"/>
                  </a:outerShdw>
                </a:effectLst>
                <a:latin typeface="Arial" charset="0"/>
              </a:rPr>
              <a:t>Denegación de Servicio (DoS) </a:t>
            </a:r>
          </a:p>
        </p:txBody>
      </p:sp>
      <p:sp>
        <p:nvSpPr>
          <p:cNvPr id="476163" name="Rectangle 3"/>
          <p:cNvSpPr>
            <a:spLocks noGrp="1" noChangeArrowheads="1"/>
          </p:cNvSpPr>
          <p:nvPr>
            <p:ph type="body" idx="1"/>
          </p:nvPr>
        </p:nvSpPr>
        <p:spPr>
          <a:xfrm>
            <a:off x="179388" y="1700213"/>
            <a:ext cx="8713787" cy="5157787"/>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AR" i="1" smtClean="0">
                <a:solidFill>
                  <a:srgbClr val="000099"/>
                </a:solidFill>
                <a:effectLst>
                  <a:outerShdw blurRad="38100" dist="38100" dir="2700000" algn="tl">
                    <a:srgbClr val="C0C0C0"/>
                  </a:outerShdw>
                </a:effectLst>
                <a:latin typeface="Arial" charset="0"/>
              </a:rPr>
              <a:t>Busca la imposibilidad de la víctima de acceder y/o permitir el acceso a un recurso determinado. </a:t>
            </a:r>
          </a:p>
          <a:p>
            <a:pPr>
              <a:lnSpc>
                <a:spcPct val="80000"/>
              </a:lnSpc>
              <a:defRPr/>
            </a:pPr>
            <a:r>
              <a:rPr lang="es-AR" i="1" smtClean="0">
                <a:solidFill>
                  <a:srgbClr val="000099"/>
                </a:solidFill>
                <a:effectLst>
                  <a:outerShdw blurRad="38100" dist="38100" dir="2700000" algn="tl">
                    <a:srgbClr val="C0C0C0"/>
                  </a:outerShdw>
                </a:effectLst>
                <a:latin typeface="Arial" charset="0"/>
              </a:rPr>
              <a:t>Ataque que intenta corromper o saturar los recursos de un sistema por medio de peticiones para lograr la desactivación o impedir el acceso a otros usuarios por medio de la saturación.</a:t>
            </a:r>
          </a:p>
          <a:p>
            <a:pPr>
              <a:lnSpc>
                <a:spcPct val="80000"/>
              </a:lnSpc>
              <a:defRPr/>
            </a:pPr>
            <a:r>
              <a:rPr lang="es-ES" i="1" smtClean="0">
                <a:solidFill>
                  <a:srgbClr val="000099"/>
                </a:solidFill>
                <a:effectLst>
                  <a:outerShdw blurRad="38100" dist="38100" dir="2700000" algn="tl">
                    <a:srgbClr val="C0C0C0"/>
                  </a:outerShdw>
                </a:effectLst>
                <a:latin typeface="Arial" charset="0"/>
              </a:rPr>
              <a:t>Provoca la pérdida de la conectividad de la red por el consumo del ancho de banda de la red de la víctima o sobrecarga de los recursos computacionales del sistema.</a:t>
            </a:r>
            <a:endParaRPr lang="es-AR"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69A01C31-2870-422B-9A54-11EE038CAB10}" type="slidenum">
              <a:rPr lang="en-US"/>
              <a:pPr>
                <a:defRPr/>
              </a:pPr>
              <a:t>16</a:t>
            </a:fld>
            <a:endParaRPr lang="en-US"/>
          </a:p>
        </p:txBody>
      </p:sp>
      <p:sp>
        <p:nvSpPr>
          <p:cNvPr id="724994" name="Rectangle 2"/>
          <p:cNvSpPr>
            <a:spLocks noGrp="1" noChangeArrowheads="1"/>
          </p:cNvSpPr>
          <p:nvPr>
            <p:ph type="title"/>
          </p:nvPr>
        </p:nvSpPr>
        <p:spPr>
          <a:xfrm>
            <a:off x="395288" y="304800"/>
            <a:ext cx="8520112"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i="1" smtClean="0">
                <a:solidFill>
                  <a:srgbClr val="800000"/>
                </a:solidFill>
                <a:effectLst>
                  <a:outerShdw blurRad="38100" dist="38100" dir="2700000" algn="tl">
                    <a:srgbClr val="C0C0C0"/>
                  </a:outerShdw>
                </a:effectLst>
                <a:latin typeface="Arial" charset="0"/>
              </a:rPr>
              <a:t>Principales ataques:</a:t>
            </a:r>
            <a:br>
              <a:rPr lang="es-AR" sz="4000" i="1" smtClean="0">
                <a:solidFill>
                  <a:srgbClr val="800000"/>
                </a:solidFill>
                <a:effectLst>
                  <a:outerShdw blurRad="38100" dist="38100" dir="2700000" algn="tl">
                    <a:srgbClr val="C0C0C0"/>
                  </a:outerShdw>
                </a:effectLst>
                <a:latin typeface="Arial" charset="0"/>
              </a:rPr>
            </a:br>
            <a:r>
              <a:rPr lang="es-AR" sz="4000" i="1" smtClean="0">
                <a:solidFill>
                  <a:srgbClr val="800000"/>
                </a:solidFill>
                <a:effectLst>
                  <a:outerShdw blurRad="38100" dist="38100" dir="2700000" algn="tl">
                    <a:srgbClr val="C0C0C0"/>
                  </a:outerShdw>
                </a:effectLst>
                <a:latin typeface="Arial" charset="0"/>
              </a:rPr>
              <a:t>Denegación de Servicio (DoS) </a:t>
            </a:r>
          </a:p>
        </p:txBody>
      </p:sp>
      <p:sp>
        <p:nvSpPr>
          <p:cNvPr id="724995" name="Rectangle 3"/>
          <p:cNvSpPr>
            <a:spLocks noGrp="1" noChangeArrowheads="1"/>
          </p:cNvSpPr>
          <p:nvPr>
            <p:ph type="body" idx="1"/>
          </p:nvPr>
        </p:nvSpPr>
        <p:spPr>
          <a:xfrm>
            <a:off x="179388" y="1700213"/>
            <a:ext cx="8736012" cy="4824412"/>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ES" sz="2800" i="1" smtClean="0">
                <a:solidFill>
                  <a:srgbClr val="000099"/>
                </a:solidFill>
                <a:effectLst>
                  <a:outerShdw blurRad="38100" dist="38100" dir="2700000" algn="tl">
                    <a:srgbClr val="C0C0C0"/>
                  </a:outerShdw>
                </a:effectLst>
                <a:latin typeface="Arial" charset="0"/>
              </a:rPr>
              <a:t>Consumo de recursos computacionales, tales como ancho de banda, espacio de disco, o tiempo de procesador. </a:t>
            </a:r>
          </a:p>
          <a:p>
            <a:pPr>
              <a:lnSpc>
                <a:spcPct val="90000"/>
              </a:lnSpc>
              <a:defRPr/>
            </a:pPr>
            <a:r>
              <a:rPr lang="es-ES" sz="2800" i="1" smtClean="0">
                <a:solidFill>
                  <a:srgbClr val="000099"/>
                </a:solidFill>
                <a:effectLst>
                  <a:outerShdw blurRad="38100" dist="38100" dir="2700000" algn="tl">
                    <a:srgbClr val="C0C0C0"/>
                  </a:outerShdw>
                </a:effectLst>
                <a:latin typeface="Arial" charset="0"/>
              </a:rPr>
              <a:t>Alteración de información de configuración, tales como información de rutas de encaminamiento. </a:t>
            </a:r>
          </a:p>
          <a:p>
            <a:pPr>
              <a:lnSpc>
                <a:spcPct val="90000"/>
              </a:lnSpc>
              <a:defRPr/>
            </a:pPr>
            <a:r>
              <a:rPr lang="es-ES" sz="2800" i="1" smtClean="0">
                <a:solidFill>
                  <a:srgbClr val="000099"/>
                </a:solidFill>
                <a:effectLst>
                  <a:outerShdw blurRad="38100" dist="38100" dir="2700000" algn="tl">
                    <a:srgbClr val="C0C0C0"/>
                  </a:outerShdw>
                </a:effectLst>
                <a:latin typeface="Arial" charset="0"/>
              </a:rPr>
              <a:t>Alteración de información de estado, tales como interrupción de sesiones TCP (TCP reset). </a:t>
            </a:r>
          </a:p>
          <a:p>
            <a:pPr>
              <a:lnSpc>
                <a:spcPct val="90000"/>
              </a:lnSpc>
              <a:defRPr/>
            </a:pPr>
            <a:r>
              <a:rPr lang="es-ES" sz="2800" i="1" smtClean="0">
                <a:solidFill>
                  <a:srgbClr val="000099"/>
                </a:solidFill>
                <a:effectLst>
                  <a:outerShdw blurRad="38100" dist="38100" dir="2700000" algn="tl">
                    <a:srgbClr val="C0C0C0"/>
                  </a:outerShdw>
                </a:effectLst>
                <a:latin typeface="Arial" charset="0"/>
              </a:rPr>
              <a:t>Interrupción de componentes físicos de red. </a:t>
            </a:r>
          </a:p>
          <a:p>
            <a:pPr>
              <a:lnSpc>
                <a:spcPct val="90000"/>
              </a:lnSpc>
              <a:defRPr/>
            </a:pPr>
            <a:r>
              <a:rPr lang="es-ES" sz="2800" i="1" smtClean="0">
                <a:solidFill>
                  <a:srgbClr val="000099"/>
                </a:solidFill>
                <a:effectLst>
                  <a:outerShdw blurRad="38100" dist="38100" dir="2700000" algn="tl">
                    <a:srgbClr val="C0C0C0"/>
                  </a:outerShdw>
                </a:effectLst>
                <a:latin typeface="Arial" charset="0"/>
              </a:rPr>
              <a:t>Obstrucción de medios de comunicación entre usuarios de un servicio y la victima, de manera que ya no puedan comunicarse adecuadamente. </a:t>
            </a:r>
          </a:p>
          <a:p>
            <a:pPr>
              <a:lnSpc>
                <a:spcPct val="90000"/>
              </a:lnSpc>
              <a:buFontTx/>
              <a:buAutoNum type="arabicPeriod" startAt="5"/>
              <a:defRPr/>
            </a:pPr>
            <a:endParaRPr lang="es-AR" sz="2800" i="1" smtClean="0">
              <a:solidFill>
                <a:srgbClr val="000099"/>
              </a:solidFill>
              <a:effectLst>
                <a:outerShdw blurRad="38100" dist="38100" dir="2700000" algn="tl">
                  <a:srgbClr val="C0C0C0"/>
                </a:outerShdw>
              </a:effectLst>
              <a:latin typeface="Arial" charset="0"/>
            </a:endParaRPr>
          </a:p>
          <a:p>
            <a:pPr>
              <a:lnSpc>
                <a:spcPct val="90000"/>
              </a:lnSpc>
              <a:buFontTx/>
              <a:buAutoNum type="arabicPeriod" startAt="5"/>
              <a:defRPr/>
            </a:pPr>
            <a:endParaRPr lang="es-AR" sz="2800"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1B4A79A8-89F4-4780-8C31-6E6E086BDA00}" type="slidenum">
              <a:rPr lang="en-US"/>
              <a:pPr>
                <a:defRPr/>
              </a:pPr>
              <a:t>17</a:t>
            </a:fld>
            <a:endParaRPr lang="en-US"/>
          </a:p>
        </p:txBody>
      </p:sp>
      <p:sp>
        <p:nvSpPr>
          <p:cNvPr id="724994" name="Rectangle 2"/>
          <p:cNvSpPr>
            <a:spLocks noGrp="1" noChangeArrowheads="1"/>
          </p:cNvSpPr>
          <p:nvPr>
            <p:ph type="title"/>
          </p:nvPr>
        </p:nvSpPr>
        <p:spPr>
          <a:xfrm>
            <a:off x="395288" y="304800"/>
            <a:ext cx="8520112" cy="1143000"/>
          </a:xfrm>
          <a:blipFill dpi="0" rotWithShape="0">
            <a:blip r:embed="rId4" cstate="print"/>
            <a:srcRect/>
            <a:tile tx="0" ty="0" sx="100000" sy="100000" flip="none" algn="tl"/>
          </a:blipFill>
          <a:ln w="76200" cap="flat" algn="ctr">
            <a:solidFill>
              <a:srgbClr val="0000FF"/>
            </a:solidFill>
          </a:ln>
        </p:spPr>
        <p:txBody>
          <a:bodyPr/>
          <a:lstStyle/>
          <a:p>
            <a:pPr>
              <a:defRPr/>
            </a:pPr>
            <a:r>
              <a:rPr lang="es-AR" sz="4000" i="1" smtClean="0">
                <a:solidFill>
                  <a:srgbClr val="800000"/>
                </a:solidFill>
                <a:effectLst>
                  <a:outerShdw blurRad="38100" dist="38100" dir="2700000" algn="tl">
                    <a:srgbClr val="C0C0C0"/>
                  </a:outerShdw>
                </a:effectLst>
                <a:latin typeface="Arial" charset="0"/>
              </a:rPr>
              <a:t>Principales ataques:</a:t>
            </a:r>
            <a:br>
              <a:rPr lang="es-AR" sz="4000" i="1" smtClean="0">
                <a:solidFill>
                  <a:srgbClr val="800000"/>
                </a:solidFill>
                <a:effectLst>
                  <a:outerShdw blurRad="38100" dist="38100" dir="2700000" algn="tl">
                    <a:srgbClr val="C0C0C0"/>
                  </a:outerShdw>
                </a:effectLst>
                <a:latin typeface="Arial" charset="0"/>
              </a:rPr>
            </a:br>
            <a:r>
              <a:rPr lang="es-AR" sz="4000" i="1" smtClean="0">
                <a:solidFill>
                  <a:srgbClr val="800000"/>
                </a:solidFill>
                <a:effectLst>
                  <a:outerShdw blurRad="38100" dist="38100" dir="2700000" algn="tl">
                    <a:srgbClr val="C0C0C0"/>
                  </a:outerShdw>
                </a:effectLst>
                <a:latin typeface="Arial" charset="0"/>
              </a:rPr>
              <a:t>Denegación de Servicio (DoS) </a:t>
            </a:r>
          </a:p>
        </p:txBody>
      </p:sp>
      <p:sp>
        <p:nvSpPr>
          <p:cNvPr id="10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1026" name="Object 1"/>
          <p:cNvGraphicFramePr>
            <a:graphicFrameLocks noChangeAspect="1"/>
          </p:cNvGraphicFramePr>
          <p:nvPr/>
        </p:nvGraphicFramePr>
        <p:xfrm>
          <a:off x="0" y="1643063"/>
          <a:ext cx="9196388" cy="5214937"/>
        </p:xfrm>
        <a:graphic>
          <a:graphicData uri="http://schemas.openxmlformats.org/presentationml/2006/ole">
            <mc:AlternateContent xmlns:mc="http://schemas.openxmlformats.org/markup-compatibility/2006">
              <mc:Choice xmlns:v="urn:schemas-microsoft-com:vml" Requires="v">
                <p:oleObj spid="_x0000_s2053" r:id="rId5" imgW="10856671" imgH="6095086" progId="">
                  <p:embed/>
                </p:oleObj>
              </mc:Choice>
              <mc:Fallback>
                <p:oleObj r:id="rId5" imgW="10856671" imgH="6095086"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43063"/>
                        <a:ext cx="9196388" cy="5214937"/>
                      </a:xfrm>
                      <a:prstGeom prst="rect">
                        <a:avLst/>
                      </a:prstGeom>
                      <a:solidFill>
                        <a:schemeClr val="hlink"/>
                      </a:solidFill>
                      <a:ln w="38100" cmpd="dbl">
                        <a:solidFill>
                          <a:schemeClr val="accent2"/>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18</a:t>
            </a:fld>
            <a:endParaRPr lang="en-US"/>
          </a:p>
        </p:txBody>
      </p:sp>
      <p:sp>
        <p:nvSpPr>
          <p:cNvPr id="477186" name="Rectangle 2"/>
          <p:cNvSpPr>
            <a:spLocks noGrp="1" noChangeArrowheads="1"/>
          </p:cNvSpPr>
          <p:nvPr>
            <p:ph type="title"/>
          </p:nvPr>
        </p:nvSpPr>
        <p:spPr>
          <a:xfrm>
            <a:off x="179388" y="0"/>
            <a:ext cx="8583612"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i="1" smtClean="0">
                <a:solidFill>
                  <a:srgbClr val="800000"/>
                </a:solidFill>
                <a:effectLst>
                  <a:outerShdw blurRad="38100" dist="38100" dir="2700000" algn="tl">
                    <a:srgbClr val="C0C0C0"/>
                  </a:outerShdw>
                </a:effectLst>
                <a:latin typeface="Arial" charset="0"/>
              </a:rPr>
              <a:t>Principales ataques:</a:t>
            </a:r>
            <a:br>
              <a:rPr lang="es-AR" sz="4000" i="1" smtClean="0">
                <a:solidFill>
                  <a:srgbClr val="800000"/>
                </a:solidFill>
                <a:effectLst>
                  <a:outerShdw blurRad="38100" dist="38100" dir="2700000" algn="tl">
                    <a:srgbClr val="C0C0C0"/>
                  </a:outerShdw>
                </a:effectLst>
                <a:latin typeface="Arial" charset="0"/>
              </a:rPr>
            </a:br>
            <a:r>
              <a:rPr lang="es-AR" sz="4000" i="1" smtClean="0">
                <a:solidFill>
                  <a:srgbClr val="800000"/>
                </a:solidFill>
                <a:effectLst>
                  <a:outerShdw blurRad="38100" dist="38100" dir="2700000" algn="tl">
                    <a:srgbClr val="C0C0C0"/>
                  </a:outerShdw>
                </a:effectLst>
                <a:latin typeface="Arial" charset="0"/>
              </a:rPr>
              <a:t>Denegación de Servicio (DoS)</a:t>
            </a:r>
          </a:p>
        </p:txBody>
      </p:sp>
      <p:sp>
        <p:nvSpPr>
          <p:cNvPr id="477187" name="Rectangle 3"/>
          <p:cNvSpPr>
            <a:spLocks noGrp="1" noChangeArrowheads="1"/>
          </p:cNvSpPr>
          <p:nvPr>
            <p:ph type="body" idx="1"/>
          </p:nvPr>
        </p:nvSpPr>
        <p:spPr>
          <a:xfrm>
            <a:off x="0" y="1341438"/>
            <a:ext cx="9144000" cy="5287962"/>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AR" sz="2800" b="1" i="1" u="sng" smtClean="0">
                <a:solidFill>
                  <a:srgbClr val="000099"/>
                </a:solidFill>
                <a:effectLst>
                  <a:outerShdw blurRad="38100" dist="38100" dir="2700000" algn="tl">
                    <a:srgbClr val="C0C0C0"/>
                  </a:outerShdw>
                </a:effectLst>
                <a:latin typeface="Arial" charset="0"/>
              </a:rPr>
              <a:t>Jamming o Flooding:</a:t>
            </a:r>
            <a:r>
              <a:rPr lang="es-AR" i="1" smtClean="0">
                <a:solidFill>
                  <a:srgbClr val="000099"/>
                </a:solidFill>
                <a:effectLst>
                  <a:outerShdw blurRad="38100" dist="38100" dir="2700000" algn="tl">
                    <a:srgbClr val="C0C0C0"/>
                  </a:outerShdw>
                </a:effectLst>
                <a:latin typeface="Arial" charset="0"/>
              </a:rPr>
              <a:t> Ataques que saturan los recursos del sistema: memoria, disco o red. Se producen mediante peticiones de conexión utilizando una IP falsa. El mas conocido de este tipo es el “ping de la muerte” (bloqueando el equipo) o el envío de cientos de mails al mismo tiempo. </a:t>
            </a:r>
          </a:p>
          <a:p>
            <a:pPr>
              <a:lnSpc>
                <a:spcPct val="90000"/>
              </a:lnSpc>
              <a:defRPr/>
            </a:pPr>
            <a:r>
              <a:rPr lang="es-AR" sz="2800" b="1" i="1" u="sng" smtClean="0">
                <a:solidFill>
                  <a:srgbClr val="000099"/>
                </a:solidFill>
                <a:effectLst>
                  <a:outerShdw blurRad="38100" dist="38100" dir="2700000" algn="tl">
                    <a:srgbClr val="C0C0C0"/>
                  </a:outerShdw>
                </a:effectLst>
                <a:latin typeface="Arial" charset="0"/>
              </a:rPr>
              <a:t>Syn Flood:</a:t>
            </a:r>
            <a:r>
              <a:rPr lang="es-AR" i="1" smtClean="0">
                <a:solidFill>
                  <a:srgbClr val="000099"/>
                </a:solidFill>
                <a:effectLst>
                  <a:outerShdw blurRad="38100" dist="38100" dir="2700000" algn="tl">
                    <a:srgbClr val="C0C0C0"/>
                  </a:outerShdw>
                </a:effectLst>
                <a:latin typeface="Arial" charset="0"/>
              </a:rPr>
              <a:t> El ataque se basa con el comienzo de cientos de conexiones a un servidor, e interrumpiéndola inmediatamente.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2BD8948-88D7-4F42-88D2-3232CEC33C5B}" type="datetime1">
              <a:rPr lang="es-ES"/>
              <a:pPr>
                <a:defRPr/>
              </a:pPr>
              <a:t>09/06/2017</a:t>
            </a:fld>
            <a:endParaRPr lang="en-US"/>
          </a:p>
        </p:txBody>
      </p:sp>
      <p:sp>
        <p:nvSpPr>
          <p:cNvPr id="7" name="5 Marcador de número de diapositiva"/>
          <p:cNvSpPr>
            <a:spLocks noGrp="1"/>
          </p:cNvSpPr>
          <p:nvPr>
            <p:ph type="sldNum" sz="quarter" idx="12"/>
          </p:nvPr>
        </p:nvSpPr>
        <p:spPr/>
        <p:txBody>
          <a:bodyPr/>
          <a:lstStyle/>
          <a:p>
            <a:pPr>
              <a:defRPr/>
            </a:pPr>
            <a:fld id="{8D2252E1-B997-40E5-95E0-3665F1C66275}" type="slidenum">
              <a:rPr lang="en-US"/>
              <a:pPr>
                <a:defRPr/>
              </a:pPr>
              <a:t>19</a:t>
            </a:fld>
            <a:endParaRPr lang="en-US"/>
          </a:p>
        </p:txBody>
      </p:sp>
      <p:sp>
        <p:nvSpPr>
          <p:cNvPr id="727042" name="Rectangle 2"/>
          <p:cNvSpPr>
            <a:spLocks noGrp="1" noChangeArrowheads="1"/>
          </p:cNvSpPr>
          <p:nvPr>
            <p:ph type="title"/>
          </p:nvPr>
        </p:nvSpPr>
        <p:spPr>
          <a:xfrm>
            <a:off x="179388" y="0"/>
            <a:ext cx="8583612"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i="1" smtClean="0">
                <a:solidFill>
                  <a:srgbClr val="800000"/>
                </a:solidFill>
                <a:effectLst>
                  <a:outerShdw blurRad="38100" dist="38100" dir="2700000" algn="tl">
                    <a:srgbClr val="C0C0C0"/>
                  </a:outerShdw>
                </a:effectLst>
                <a:latin typeface="Arial" charset="0"/>
              </a:rPr>
              <a:t>Principales ataques:</a:t>
            </a:r>
            <a:br>
              <a:rPr lang="es-AR" sz="4000" i="1" smtClean="0">
                <a:solidFill>
                  <a:srgbClr val="800000"/>
                </a:solidFill>
                <a:effectLst>
                  <a:outerShdw blurRad="38100" dist="38100" dir="2700000" algn="tl">
                    <a:srgbClr val="C0C0C0"/>
                  </a:outerShdw>
                </a:effectLst>
                <a:latin typeface="Arial" charset="0"/>
              </a:rPr>
            </a:br>
            <a:r>
              <a:rPr lang="es-AR" sz="4000" i="1" smtClean="0">
                <a:solidFill>
                  <a:srgbClr val="800000"/>
                </a:solidFill>
                <a:effectLst>
                  <a:outerShdw blurRad="38100" dist="38100" dir="2700000" algn="tl">
                    <a:srgbClr val="C0C0C0"/>
                  </a:outerShdw>
                </a:effectLst>
                <a:latin typeface="Arial" charset="0"/>
              </a:rPr>
              <a:t>Denegación de Servicio (DoS)</a:t>
            </a:r>
          </a:p>
        </p:txBody>
      </p:sp>
      <p:sp>
        <p:nvSpPr>
          <p:cNvPr id="727043" name="Rectangle 3"/>
          <p:cNvSpPr>
            <a:spLocks noGrp="1" noChangeArrowheads="1"/>
          </p:cNvSpPr>
          <p:nvPr>
            <p:ph type="body" idx="1"/>
          </p:nvPr>
        </p:nvSpPr>
        <p:spPr>
          <a:xfrm>
            <a:off x="0" y="1341438"/>
            <a:ext cx="9144000" cy="5256212"/>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AR" b="1" i="1" u="sng" smtClean="0">
                <a:solidFill>
                  <a:srgbClr val="000099"/>
                </a:solidFill>
                <a:effectLst>
                  <a:outerShdw blurRad="38100" dist="38100" dir="2700000" algn="tl">
                    <a:srgbClr val="C0C0C0"/>
                  </a:outerShdw>
                </a:effectLst>
                <a:latin typeface="Arial" charset="0"/>
              </a:rPr>
              <a:t>Connection Flood:</a:t>
            </a:r>
            <a:r>
              <a:rPr lang="es-AR" sz="2800" i="1" smtClean="0">
                <a:solidFill>
                  <a:srgbClr val="000099"/>
                </a:solidFill>
                <a:effectLst>
                  <a:outerShdw blurRad="38100" dist="38100" dir="2700000" algn="tl">
                    <a:srgbClr val="C0C0C0"/>
                  </a:outerShdw>
                </a:effectLst>
                <a:latin typeface="Arial" charset="0"/>
              </a:rPr>
              <a:t> Se basa en la característica de los ISP de tener un tope máximo de conexiones por falta de balanceo de carga. </a:t>
            </a:r>
          </a:p>
          <a:p>
            <a:pPr>
              <a:lnSpc>
                <a:spcPct val="90000"/>
              </a:lnSpc>
              <a:defRPr/>
            </a:pPr>
            <a:r>
              <a:rPr lang="es-AR" b="1" i="1" u="sng" smtClean="0">
                <a:solidFill>
                  <a:srgbClr val="000099"/>
                </a:solidFill>
                <a:effectLst>
                  <a:outerShdw blurRad="38100" dist="38100" dir="2700000" algn="tl">
                    <a:srgbClr val="C0C0C0"/>
                  </a:outerShdw>
                </a:effectLst>
                <a:latin typeface="Arial" charset="0"/>
              </a:rPr>
              <a:t>Mail Bombing:</a:t>
            </a:r>
            <a:r>
              <a:rPr lang="es-AR" sz="2800" i="1" smtClean="0">
                <a:solidFill>
                  <a:srgbClr val="000099"/>
                </a:solidFill>
                <a:effectLst>
                  <a:outerShdw blurRad="38100" dist="38100" dir="2700000" algn="tl">
                    <a:srgbClr val="C0C0C0"/>
                  </a:outerShdw>
                </a:effectLst>
                <a:latin typeface="Arial" charset="0"/>
              </a:rPr>
              <a:t> Envío masivo de mails a un mismo destinatario saturando la casilla de mail. </a:t>
            </a:r>
          </a:p>
          <a:p>
            <a:pPr>
              <a:lnSpc>
                <a:spcPct val="90000"/>
              </a:lnSpc>
              <a:defRPr/>
            </a:pPr>
            <a:r>
              <a:rPr lang="es-AR" b="1" i="1" u="sng" smtClean="0">
                <a:solidFill>
                  <a:srgbClr val="000099"/>
                </a:solidFill>
                <a:effectLst>
                  <a:outerShdw blurRad="38100" dist="38100" dir="2700000" algn="tl">
                    <a:srgbClr val="C0C0C0"/>
                  </a:outerShdw>
                </a:effectLst>
                <a:latin typeface="Arial" charset="0"/>
              </a:rPr>
              <a:t>Mail Spamming:</a:t>
            </a:r>
            <a:r>
              <a:rPr lang="es-AR" sz="2800" i="1" smtClean="0">
                <a:solidFill>
                  <a:srgbClr val="000099"/>
                </a:solidFill>
                <a:effectLst>
                  <a:outerShdw blurRad="38100" dist="38100" dir="2700000" algn="tl">
                    <a:srgbClr val="C0C0C0"/>
                  </a:outerShdw>
                </a:effectLst>
                <a:latin typeface="Arial" charset="0"/>
              </a:rPr>
              <a:t> Es enviar publicidad sin la previa autorización del usuario.</a:t>
            </a:r>
          </a:p>
          <a:p>
            <a:pPr>
              <a:lnSpc>
                <a:spcPct val="90000"/>
              </a:lnSpc>
              <a:defRPr/>
            </a:pPr>
            <a:r>
              <a:rPr lang="es-AR" sz="2800" i="1" smtClean="0">
                <a:solidFill>
                  <a:srgbClr val="000099"/>
                </a:solidFill>
                <a:effectLst>
                  <a:outerShdw blurRad="38100" dist="38100" dir="2700000" algn="tl">
                    <a:srgbClr val="C0C0C0"/>
                  </a:outerShdw>
                </a:effectLst>
                <a:latin typeface="Arial" charset="0"/>
              </a:rPr>
              <a:t>El concepto de spamming se aplica</a:t>
            </a:r>
          </a:p>
          <a:p>
            <a:pPr>
              <a:lnSpc>
                <a:spcPct val="90000"/>
              </a:lnSpc>
              <a:buFontTx/>
              <a:buNone/>
              <a:defRPr/>
            </a:pPr>
            <a:r>
              <a:rPr lang="es-AR" sz="2800" i="1" smtClean="0">
                <a:solidFill>
                  <a:srgbClr val="000099"/>
                </a:solidFill>
                <a:effectLst>
                  <a:outerShdw blurRad="38100" dist="38100" dir="2700000" algn="tl">
                    <a:srgbClr val="C0C0C0"/>
                  </a:outerShdw>
                </a:effectLst>
                <a:latin typeface="Arial" charset="0"/>
              </a:rPr>
              <a:t>    a Blogs, redes sociales y Telefonía</a:t>
            </a:r>
          </a:p>
          <a:p>
            <a:pPr>
              <a:lnSpc>
                <a:spcPct val="90000"/>
              </a:lnSpc>
              <a:buFontTx/>
              <a:buNone/>
              <a:defRPr/>
            </a:pPr>
            <a:r>
              <a:rPr lang="es-AR" sz="2800" i="1" smtClean="0">
                <a:solidFill>
                  <a:srgbClr val="000099"/>
                </a:solidFill>
                <a:effectLst>
                  <a:outerShdw blurRad="38100" dist="38100" dir="2700000" algn="tl">
                    <a:srgbClr val="C0C0C0"/>
                  </a:outerShdw>
                </a:effectLst>
                <a:latin typeface="Arial" charset="0"/>
              </a:rPr>
              <a:t>    Móvil.  </a:t>
            </a:r>
          </a:p>
        </p:txBody>
      </p:sp>
      <p:pic>
        <p:nvPicPr>
          <p:cNvPr id="24582" name="Picture 4"/>
          <p:cNvPicPr>
            <a:picLocks noChangeAspect="1" noChangeArrowheads="1"/>
          </p:cNvPicPr>
          <p:nvPr/>
        </p:nvPicPr>
        <p:blipFill>
          <a:blip r:embed="rId5" cstate="print"/>
          <a:srcRect/>
          <a:stretch>
            <a:fillRect/>
          </a:stretch>
        </p:blipFill>
        <p:spPr bwMode="auto">
          <a:xfrm>
            <a:off x="6659563" y="4221163"/>
            <a:ext cx="2135187" cy="2159000"/>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780928"/>
          </a:xfrm>
          <a:prstGeom prst="rect">
            <a:avLst/>
          </a:prstGeo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endParaRPr lang="es-ES_tradnl" sz="2800" b="1" i="1" dirty="0" smtClean="0">
              <a:solidFill>
                <a:srgbClr val="333399"/>
              </a:solidFill>
              <a:latin typeface="Arial" charset="0"/>
            </a:endParaRPr>
          </a:p>
          <a:p>
            <a:pPr marL="0" indent="0" algn="ctr">
              <a:lnSpc>
                <a:spcPct val="90000"/>
              </a:lnSpc>
              <a:buFontTx/>
              <a:buNone/>
            </a:pPr>
            <a:r>
              <a:rPr lang="es-ES" sz="2800" b="1" i="1" dirty="0" smtClean="0">
                <a:solidFill>
                  <a:srgbClr val="333399"/>
                </a:solidFill>
                <a:latin typeface="Arial" charset="0"/>
              </a:rPr>
              <a:t>MARIO </a:t>
            </a:r>
            <a:r>
              <a:rPr lang="es-ES" sz="2800" b="1" i="1" dirty="0" smtClean="0">
                <a:solidFill>
                  <a:srgbClr val="333399"/>
                </a:solidFill>
                <a:latin typeface="Arial" charset="0"/>
              </a:rPr>
              <a:t>KRAJNIK</a:t>
            </a:r>
          </a:p>
          <a:p>
            <a:pPr marL="0" indent="0" algn="ctr">
              <a:lnSpc>
                <a:spcPct val="90000"/>
              </a:lnSpc>
              <a:buFontTx/>
              <a:buNone/>
            </a:pPr>
            <a:r>
              <a:rPr lang="es-ES" sz="2800" b="1" i="1" dirty="0" smtClean="0">
                <a:solidFill>
                  <a:srgbClr val="333399"/>
                </a:solidFill>
                <a:latin typeface="Arial" charset="0"/>
              </a:rPr>
              <a:t>mariokrajnik@yahoo.com.ar </a:t>
            </a:r>
            <a:r>
              <a:rPr lang="es-ES_tradnl" sz="2800" b="1" i="1" dirty="0" smtClean="0">
                <a:solidFill>
                  <a:srgbClr val="333399"/>
                </a:solidFill>
                <a:latin typeface="Arial" charset="0"/>
              </a:rPr>
              <a:t>                </a:t>
            </a:r>
            <a:endParaRPr lang="es-ES_tradnl" sz="2800" b="1" i="1" dirty="0" smtClean="0">
              <a:solidFill>
                <a:srgbClr val="333399"/>
              </a:solidFill>
              <a:latin typeface="Arial" charset="0"/>
            </a:endParaRPr>
          </a:p>
          <a:p>
            <a:pPr marL="0" indent="0" algn="ctr">
              <a:lnSpc>
                <a:spcPct val="90000"/>
              </a:lnSpc>
              <a:buFontTx/>
              <a:buNone/>
            </a:pPr>
            <a:r>
              <a:rPr lang="es-AR" sz="3600" b="1" i="1" u="sng" dirty="0" smtClean="0">
                <a:solidFill>
                  <a:srgbClr val="333399"/>
                </a:solidFill>
                <a:latin typeface="Arial" charset="0"/>
              </a:rPr>
              <a:t>2017</a:t>
            </a:r>
            <a:endParaRPr lang="es-AR" sz="3600" b="1" i="1" u="sng" dirty="0" smtClean="0">
              <a:solidFill>
                <a:srgbClr val="333399"/>
              </a:solidFill>
              <a:latin typeface="Arial" charset="0"/>
            </a:endParaRPr>
          </a:p>
        </p:txBody>
      </p:sp>
      <p:sp>
        <p:nvSpPr>
          <p:cNvPr id="5123" name="Rectangle 3"/>
          <p:cNvSpPr>
            <a:spLocks noGrp="1" noChangeArrowheads="1"/>
          </p:cNvSpPr>
          <p:nvPr>
            <p:ph type="ctrTitle" idx="4294967295"/>
          </p:nvPr>
        </p:nvSpPr>
        <p:spPr>
          <a:xfrm>
            <a:off x="337417" y="1756448"/>
            <a:ext cx="8496300" cy="2176608"/>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0013</a:t>
            </a:r>
            <a:endParaRPr lang="es-AR" sz="4000" b="1" i="1" u="sng" dirty="0" smtClean="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57461" y="81635"/>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7D20C21D-FA4C-470B-99EE-F5D70971B899}" type="slidenum">
              <a:rPr lang="en-US"/>
              <a:pPr>
                <a:defRPr/>
              </a:pPr>
              <a:t>20</a:t>
            </a:fld>
            <a:endParaRPr lang="en-US"/>
          </a:p>
        </p:txBody>
      </p:sp>
      <p:sp>
        <p:nvSpPr>
          <p:cNvPr id="776194" name="Rectangle 2"/>
          <p:cNvSpPr>
            <a:spLocks noGrp="1" noChangeArrowheads="1"/>
          </p:cNvSpPr>
          <p:nvPr>
            <p:ph type="title" idx="4294967295"/>
          </p:nvPr>
        </p:nvSpPr>
        <p:spPr>
          <a:xfrm>
            <a:off x="611188" y="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AR" i="1" smtClean="0">
                <a:solidFill>
                  <a:srgbClr val="800000"/>
                </a:solidFill>
                <a:effectLst>
                  <a:outerShdw blurRad="38100" dist="38100" dir="2700000" algn="tl">
                    <a:srgbClr val="C0C0C0"/>
                  </a:outerShdw>
                </a:effectLst>
                <a:latin typeface="Arial" charset="0"/>
              </a:rPr>
              <a:t>Ataques</a:t>
            </a:r>
            <a:r>
              <a:rPr lang="es-AR" sz="4000" i="1" smtClean="0">
                <a:solidFill>
                  <a:srgbClr val="800000"/>
                </a:solidFill>
                <a:effectLst>
                  <a:outerShdw blurRad="38100" dist="38100" dir="2700000" algn="tl">
                    <a:srgbClr val="C0C0C0"/>
                  </a:outerShdw>
                </a:effectLst>
                <a:latin typeface="Arial" charset="0"/>
              </a:rPr>
              <a:t> Wireless</a:t>
            </a:r>
          </a:p>
        </p:txBody>
      </p:sp>
      <p:sp>
        <p:nvSpPr>
          <p:cNvPr id="776195" name="Rectangle 3"/>
          <p:cNvSpPr>
            <a:spLocks noGrp="1" noChangeArrowheads="1"/>
          </p:cNvSpPr>
          <p:nvPr>
            <p:ph type="body" idx="4294967295"/>
          </p:nvPr>
        </p:nvSpPr>
        <p:spPr>
          <a:xfrm>
            <a:off x="0" y="1196975"/>
            <a:ext cx="9144000" cy="5661025"/>
          </a:xfrm>
          <a:blipFill dpi="0" rotWithShape="0">
            <a:blip r:embed="rId3" cstate="print"/>
            <a:srcRect/>
            <a:tile tx="0" ty="0" sx="100000" sy="100000" flip="none" algn="tl"/>
          </a:blipFill>
          <a:ln w="76200" cap="flat" algn="ctr">
            <a:solidFill>
              <a:srgbClr val="000080"/>
            </a:solidFill>
          </a:ln>
        </p:spPr>
        <p:txBody>
          <a:bodyPr/>
          <a:lstStyle/>
          <a:p>
            <a:pPr marL="363538" lvl="2" indent="-363538">
              <a:lnSpc>
                <a:spcPct val="90000"/>
              </a:lnSpc>
              <a:defRPr/>
            </a:pPr>
            <a:r>
              <a:rPr lang="es-AR" sz="4000" b="1" i="1" u="sng" dirty="0" err="1" smtClean="0">
                <a:solidFill>
                  <a:srgbClr val="000099"/>
                </a:solidFill>
                <a:effectLst>
                  <a:outerShdw blurRad="38100" dist="38100" dir="2700000" algn="tl">
                    <a:srgbClr val="C0C0C0"/>
                  </a:outerShdw>
                </a:effectLst>
                <a:latin typeface="Arial" charset="0"/>
              </a:rPr>
              <a:t>Man</a:t>
            </a:r>
            <a:r>
              <a:rPr lang="es-AR" sz="4000" b="1" i="1" u="sng" dirty="0" smtClean="0">
                <a:solidFill>
                  <a:srgbClr val="000099"/>
                </a:solidFill>
                <a:effectLst>
                  <a:outerShdw blurRad="38100" dist="38100" dir="2700000" algn="tl">
                    <a:srgbClr val="C0C0C0"/>
                  </a:outerShdw>
                </a:effectLst>
                <a:latin typeface="Arial" charset="0"/>
              </a:rPr>
              <a:t> in </a:t>
            </a:r>
            <a:r>
              <a:rPr lang="es-AR" sz="4000" b="1" i="1" u="sng" dirty="0" err="1" smtClean="0">
                <a:solidFill>
                  <a:srgbClr val="000099"/>
                </a:solidFill>
                <a:effectLst>
                  <a:outerShdw blurRad="38100" dist="38100" dir="2700000" algn="tl">
                    <a:srgbClr val="C0C0C0"/>
                  </a:outerShdw>
                </a:effectLst>
                <a:latin typeface="Arial" charset="0"/>
              </a:rPr>
              <a:t>the</a:t>
            </a:r>
            <a:r>
              <a:rPr lang="es-AR" sz="4000" b="1" i="1" u="sng" dirty="0" smtClean="0">
                <a:solidFill>
                  <a:srgbClr val="000099"/>
                </a:solidFill>
                <a:effectLst>
                  <a:outerShdw blurRad="38100" dist="38100" dir="2700000" algn="tl">
                    <a:srgbClr val="C0C0C0"/>
                  </a:outerShdw>
                </a:effectLst>
                <a:latin typeface="Arial" charset="0"/>
              </a:rPr>
              <a:t> </a:t>
            </a:r>
            <a:r>
              <a:rPr lang="es-AR" sz="4000" b="1" i="1" u="sng" dirty="0" err="1" smtClean="0">
                <a:solidFill>
                  <a:srgbClr val="000099"/>
                </a:solidFill>
                <a:effectLst>
                  <a:outerShdw blurRad="38100" dist="38100" dir="2700000" algn="tl">
                    <a:srgbClr val="C0C0C0"/>
                  </a:outerShdw>
                </a:effectLst>
                <a:latin typeface="Arial" charset="0"/>
              </a:rPr>
              <a:t>Middle</a:t>
            </a:r>
            <a:r>
              <a:rPr lang="es-AR" sz="4000" b="1" i="1" u="sng" dirty="0" smtClean="0">
                <a:solidFill>
                  <a:srgbClr val="000099"/>
                </a:solidFill>
                <a:effectLst>
                  <a:outerShdw blurRad="38100" dist="38100" dir="2700000" algn="tl">
                    <a:srgbClr val="C0C0C0"/>
                  </a:outerShdw>
                </a:effectLst>
                <a:latin typeface="Arial" charset="0"/>
              </a:rPr>
              <a:t>:</a:t>
            </a:r>
            <a:r>
              <a:rPr lang="es-AR" sz="4000" i="1" dirty="0" smtClean="0">
                <a:solidFill>
                  <a:srgbClr val="000099"/>
                </a:solidFill>
                <a:effectLst>
                  <a:outerShdw blurRad="38100" dist="38100" dir="2700000" algn="tl">
                    <a:srgbClr val="C0C0C0"/>
                  </a:outerShdw>
                </a:effectLst>
                <a:latin typeface="Arial" charset="0"/>
              </a:rPr>
              <a:t> Consiste en una técnica de </a:t>
            </a:r>
            <a:r>
              <a:rPr lang="es-AR" sz="4000" i="1" dirty="0" err="1" smtClean="0">
                <a:solidFill>
                  <a:srgbClr val="000099"/>
                </a:solidFill>
                <a:effectLst>
                  <a:outerShdw blurRad="38100" dist="38100" dir="2700000" algn="tl">
                    <a:srgbClr val="C0C0C0"/>
                  </a:outerShdw>
                </a:effectLst>
                <a:latin typeface="Arial" charset="0"/>
              </a:rPr>
              <a:t>sniffing</a:t>
            </a:r>
            <a:r>
              <a:rPr lang="es-AR" sz="4000" i="1" dirty="0" smtClean="0">
                <a:solidFill>
                  <a:srgbClr val="000099"/>
                </a:solidFill>
                <a:effectLst>
                  <a:outerShdw blurRad="38100" dist="38100" dir="2700000" algn="tl">
                    <a:srgbClr val="C0C0C0"/>
                  </a:outerShdw>
                </a:effectLst>
                <a:latin typeface="Arial" charset="0"/>
              </a:rPr>
              <a:t> de paquetes circulante e inyección de datos malignos para producir determinados resultados.</a:t>
            </a:r>
          </a:p>
          <a:p>
            <a:pPr marL="363538" lvl="2" indent="-363538">
              <a:lnSpc>
                <a:spcPct val="90000"/>
              </a:lnSpc>
              <a:defRPr/>
            </a:pPr>
            <a:r>
              <a:rPr lang="es-AR" sz="4000" b="1" i="1" u="sng" dirty="0" err="1" smtClean="0">
                <a:solidFill>
                  <a:srgbClr val="000099"/>
                </a:solidFill>
                <a:effectLst>
                  <a:outerShdw blurRad="38100" dist="38100" dir="2700000" algn="tl">
                    <a:srgbClr val="C0C0C0"/>
                  </a:outerShdw>
                </a:effectLst>
                <a:latin typeface="Arial" charset="0"/>
              </a:rPr>
              <a:t>ARP</a:t>
            </a:r>
            <a:r>
              <a:rPr lang="es-AR" sz="4000" b="1" i="1" u="sng" dirty="0" smtClean="0">
                <a:solidFill>
                  <a:srgbClr val="000099"/>
                </a:solidFill>
                <a:effectLst>
                  <a:outerShdw blurRad="38100" dist="38100" dir="2700000" algn="tl">
                    <a:srgbClr val="C0C0C0"/>
                  </a:outerShdw>
                </a:effectLst>
                <a:latin typeface="Arial" charset="0"/>
              </a:rPr>
              <a:t> </a:t>
            </a:r>
            <a:r>
              <a:rPr lang="es-AR" sz="4000" b="1" i="1" u="sng" dirty="0" err="1" smtClean="0">
                <a:solidFill>
                  <a:srgbClr val="000099"/>
                </a:solidFill>
                <a:effectLst>
                  <a:outerShdw blurRad="38100" dist="38100" dir="2700000" algn="tl">
                    <a:srgbClr val="C0C0C0"/>
                  </a:outerShdw>
                </a:effectLst>
                <a:latin typeface="Arial" charset="0"/>
              </a:rPr>
              <a:t>Poisoning</a:t>
            </a:r>
            <a:r>
              <a:rPr lang="es-AR" sz="4000" b="1" i="1" u="sng" dirty="0" smtClean="0">
                <a:solidFill>
                  <a:srgbClr val="000099"/>
                </a:solidFill>
                <a:effectLst>
                  <a:outerShdw blurRad="38100" dist="38100" dir="2700000" algn="tl">
                    <a:srgbClr val="C0C0C0"/>
                  </a:outerShdw>
                </a:effectLst>
                <a:latin typeface="Arial" charset="0"/>
              </a:rPr>
              <a:t>:</a:t>
            </a:r>
            <a:r>
              <a:rPr lang="es-AR" sz="4000" i="1" dirty="0" smtClean="0">
                <a:solidFill>
                  <a:srgbClr val="000099"/>
                </a:solidFill>
                <a:effectLst>
                  <a:outerShdw blurRad="38100" dist="38100" dir="2700000" algn="tl">
                    <a:srgbClr val="C0C0C0"/>
                  </a:outerShdw>
                </a:effectLst>
                <a:latin typeface="Arial" charset="0"/>
              </a:rPr>
              <a:t> Envenenamiento de las tablas de </a:t>
            </a:r>
            <a:r>
              <a:rPr lang="es-AR" sz="4000" i="1" dirty="0" err="1" smtClean="0">
                <a:solidFill>
                  <a:srgbClr val="000099"/>
                </a:solidFill>
                <a:effectLst>
                  <a:outerShdw blurRad="38100" dist="38100" dir="2700000" algn="tl">
                    <a:srgbClr val="C0C0C0"/>
                  </a:outerShdw>
                </a:effectLst>
                <a:latin typeface="Arial" charset="0"/>
              </a:rPr>
              <a:t>ARP</a:t>
            </a:r>
            <a:r>
              <a:rPr lang="es-AR" sz="4000" i="1" dirty="0" smtClean="0">
                <a:solidFill>
                  <a:srgbClr val="000099"/>
                </a:solidFill>
                <a:effectLst>
                  <a:outerShdw blurRad="38100" dist="38100" dir="2700000" algn="tl">
                    <a:srgbClr val="C0C0C0"/>
                  </a:outerShdw>
                </a:effectLst>
                <a:latin typeface="Arial" charset="0"/>
              </a:rPr>
              <a:t> existentes mediante el reclamo de direcciones IP asignadas a otras direcciones físicas.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F9F4722D-C126-4702-986D-1AD5C75A3028}" type="slidenum">
              <a:rPr lang="en-US"/>
              <a:pPr>
                <a:defRPr/>
              </a:pPr>
              <a:t>21</a:t>
            </a:fld>
            <a:endParaRPr lang="en-US"/>
          </a:p>
        </p:txBody>
      </p:sp>
      <p:sp>
        <p:nvSpPr>
          <p:cNvPr id="776194" name="Rectangle 2"/>
          <p:cNvSpPr>
            <a:spLocks noGrp="1" noChangeArrowheads="1"/>
          </p:cNvSpPr>
          <p:nvPr>
            <p:ph type="title" idx="4294967295"/>
          </p:nvPr>
        </p:nvSpPr>
        <p:spPr>
          <a:xfrm>
            <a:off x="214313" y="214313"/>
            <a:ext cx="8929687"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i="1" dirty="0" smtClean="0">
                <a:solidFill>
                  <a:srgbClr val="800000"/>
                </a:solidFill>
                <a:effectLst>
                  <a:outerShdw blurRad="38100" dist="38100" dir="2700000" algn="tl">
                    <a:srgbClr val="C0C0C0"/>
                  </a:outerShdw>
                </a:effectLst>
                <a:latin typeface="Arial" charset="0"/>
              </a:rPr>
              <a:t>Ataques</a:t>
            </a:r>
            <a:r>
              <a:rPr lang="es-AR" sz="4000" i="1" dirty="0" smtClean="0">
                <a:solidFill>
                  <a:srgbClr val="800000"/>
                </a:solidFill>
                <a:effectLst>
                  <a:outerShdw blurRad="38100" dist="38100" dir="2700000" algn="tl">
                    <a:srgbClr val="C0C0C0"/>
                  </a:outerShdw>
                </a:effectLst>
                <a:latin typeface="Arial" charset="0"/>
              </a:rPr>
              <a:t> </a:t>
            </a:r>
            <a:r>
              <a:rPr lang="es-AR" sz="4000" i="1" dirty="0" err="1" smtClean="0">
                <a:solidFill>
                  <a:srgbClr val="800000"/>
                </a:solidFill>
                <a:effectLst>
                  <a:outerShdw blurRad="38100" dist="38100" dir="2700000" algn="tl">
                    <a:srgbClr val="C0C0C0"/>
                  </a:outerShdw>
                </a:effectLst>
                <a:latin typeface="Arial" charset="0"/>
              </a:rPr>
              <a:t>Wireless</a:t>
            </a:r>
            <a:r>
              <a:rPr lang="es-AR" sz="4000" i="1" dirty="0" smtClean="0">
                <a:solidFill>
                  <a:srgbClr val="800000"/>
                </a:solidFill>
                <a:effectLst>
                  <a:outerShdw blurRad="38100" dist="38100" dir="2700000" algn="tl">
                    <a:srgbClr val="C0C0C0"/>
                  </a:outerShdw>
                </a:effectLst>
                <a:latin typeface="Arial" charset="0"/>
              </a:rPr>
              <a:t> - </a:t>
            </a:r>
            <a:r>
              <a:rPr lang="es-AR" sz="4000" i="1" dirty="0" err="1" smtClean="0">
                <a:solidFill>
                  <a:srgbClr val="800000"/>
                </a:solidFill>
                <a:effectLst>
                  <a:outerShdw blurRad="38100" dist="38100" dir="2700000" algn="tl">
                    <a:srgbClr val="C0C0C0"/>
                  </a:outerShdw>
                </a:effectLst>
                <a:latin typeface="Arial" charset="0"/>
              </a:rPr>
              <a:t>Man</a:t>
            </a:r>
            <a:r>
              <a:rPr lang="es-AR" sz="4000" i="1" dirty="0" smtClean="0">
                <a:solidFill>
                  <a:srgbClr val="800000"/>
                </a:solidFill>
                <a:effectLst>
                  <a:outerShdw blurRad="38100" dist="38100" dir="2700000" algn="tl">
                    <a:srgbClr val="C0C0C0"/>
                  </a:outerShdw>
                </a:effectLst>
                <a:latin typeface="Arial" charset="0"/>
              </a:rPr>
              <a:t> in </a:t>
            </a:r>
            <a:r>
              <a:rPr lang="es-AR" sz="4000" i="1" dirty="0" err="1" smtClean="0">
                <a:solidFill>
                  <a:srgbClr val="800000"/>
                </a:solidFill>
                <a:effectLst>
                  <a:outerShdw blurRad="38100" dist="38100" dir="2700000" algn="tl">
                    <a:srgbClr val="C0C0C0"/>
                  </a:outerShdw>
                </a:effectLst>
                <a:latin typeface="Arial" charset="0"/>
              </a:rPr>
              <a:t>the Middle </a:t>
            </a:r>
          </a:p>
        </p:txBody>
      </p:sp>
      <p:sp>
        <p:nvSpPr>
          <p:cNvPr id="20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2050" name="Object 1"/>
          <p:cNvGraphicFramePr>
            <a:graphicFrameLocks noChangeAspect="1"/>
          </p:cNvGraphicFramePr>
          <p:nvPr/>
        </p:nvGraphicFramePr>
        <p:xfrm>
          <a:off x="0" y="1571625"/>
          <a:ext cx="9144000" cy="5272088"/>
        </p:xfrm>
        <a:graphic>
          <a:graphicData uri="http://schemas.openxmlformats.org/presentationml/2006/ole">
            <mc:AlternateContent xmlns:mc="http://schemas.openxmlformats.org/markup-compatibility/2006">
              <mc:Choice xmlns:v="urn:schemas-microsoft-com:vml" Requires="v">
                <p:oleObj spid="_x0000_s55301" r:id="rId4" imgW="10244633" imgH="6098438" progId="">
                  <p:embed/>
                </p:oleObj>
              </mc:Choice>
              <mc:Fallback>
                <p:oleObj r:id="rId4" imgW="10244633" imgH="6098438"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71625"/>
                        <a:ext cx="9144000" cy="5272088"/>
                      </a:xfrm>
                      <a:prstGeom prst="rect">
                        <a:avLst/>
                      </a:prstGeom>
                      <a:solidFill>
                        <a:schemeClr val="hlink"/>
                      </a:solidFill>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640A1DAB-C273-4089-914E-66250C826BE7}" type="slidenum">
              <a:rPr lang="en-US"/>
              <a:pPr>
                <a:defRPr/>
              </a:pPr>
              <a:t>22</a:t>
            </a:fld>
            <a:endParaRPr lang="en-US"/>
          </a:p>
        </p:txBody>
      </p:sp>
      <p:sp>
        <p:nvSpPr>
          <p:cNvPr id="776194" name="Rectangle 2"/>
          <p:cNvSpPr>
            <a:spLocks noGrp="1" noChangeArrowheads="1"/>
          </p:cNvSpPr>
          <p:nvPr>
            <p:ph type="title" idx="4294967295"/>
          </p:nvPr>
        </p:nvSpPr>
        <p:spPr>
          <a:xfrm>
            <a:off x="214313" y="214313"/>
            <a:ext cx="8929687" cy="1143000"/>
          </a:xfrm>
          <a:blipFill dpi="0" rotWithShape="0">
            <a:blip r:embed="rId4" cstate="print"/>
            <a:srcRect/>
            <a:tile tx="0" ty="0" sx="100000" sy="100000" flip="none" algn="tl"/>
          </a:blipFill>
          <a:ln w="76200" cap="flat" algn="ctr">
            <a:solidFill>
              <a:srgbClr val="0000FF"/>
            </a:solidFill>
          </a:ln>
        </p:spPr>
        <p:txBody>
          <a:bodyPr/>
          <a:lstStyle/>
          <a:p>
            <a:pPr>
              <a:defRPr/>
            </a:pPr>
            <a:r>
              <a:rPr lang="es-AR" i="1" dirty="0" smtClean="0">
                <a:solidFill>
                  <a:srgbClr val="800000"/>
                </a:solidFill>
                <a:effectLst>
                  <a:outerShdw blurRad="38100" dist="38100" dir="2700000" algn="tl">
                    <a:srgbClr val="C0C0C0"/>
                  </a:outerShdw>
                </a:effectLst>
                <a:latin typeface="Arial" charset="0"/>
              </a:rPr>
              <a:t>Ataques</a:t>
            </a:r>
            <a:r>
              <a:rPr lang="es-AR" sz="4000" i="1" dirty="0" smtClean="0">
                <a:solidFill>
                  <a:srgbClr val="800000"/>
                </a:solidFill>
                <a:effectLst>
                  <a:outerShdw blurRad="38100" dist="38100" dir="2700000" algn="tl">
                    <a:srgbClr val="C0C0C0"/>
                  </a:outerShdw>
                </a:effectLst>
                <a:latin typeface="Arial" charset="0"/>
              </a:rPr>
              <a:t> </a:t>
            </a:r>
            <a:r>
              <a:rPr lang="es-AR" sz="4000" i="1" dirty="0" err="1" smtClean="0">
                <a:solidFill>
                  <a:srgbClr val="800000"/>
                </a:solidFill>
                <a:effectLst>
                  <a:outerShdw blurRad="38100" dist="38100" dir="2700000" algn="tl">
                    <a:srgbClr val="C0C0C0"/>
                  </a:outerShdw>
                </a:effectLst>
                <a:latin typeface="Arial" charset="0"/>
              </a:rPr>
              <a:t>Wireless</a:t>
            </a:r>
            <a:r>
              <a:rPr lang="es-AR" sz="4000" i="1" dirty="0" smtClean="0">
                <a:solidFill>
                  <a:srgbClr val="800000"/>
                </a:solidFill>
                <a:effectLst>
                  <a:outerShdw blurRad="38100" dist="38100" dir="2700000" algn="tl">
                    <a:srgbClr val="C0C0C0"/>
                  </a:outerShdw>
                </a:effectLst>
                <a:latin typeface="Arial" charset="0"/>
              </a:rPr>
              <a:t> - </a:t>
            </a:r>
            <a:r>
              <a:rPr lang="es-AR" sz="4000" i="1" dirty="0" err="1" smtClean="0">
                <a:solidFill>
                  <a:srgbClr val="800000"/>
                </a:solidFill>
                <a:effectLst>
                  <a:outerShdw blurRad="38100" dist="38100" dir="2700000" algn="tl">
                    <a:srgbClr val="C0C0C0"/>
                  </a:outerShdw>
                </a:effectLst>
                <a:latin typeface="Arial" charset="0"/>
              </a:rPr>
              <a:t>ARP</a:t>
            </a:r>
            <a:r>
              <a:rPr lang="es-AR" sz="4000" i="1" dirty="0" smtClean="0">
                <a:solidFill>
                  <a:srgbClr val="800000"/>
                </a:solidFill>
                <a:effectLst>
                  <a:outerShdw blurRad="38100" dist="38100" dir="2700000" algn="tl">
                    <a:srgbClr val="C0C0C0"/>
                  </a:outerShdw>
                </a:effectLst>
                <a:latin typeface="Arial" charset="0"/>
              </a:rPr>
              <a:t> </a:t>
            </a:r>
            <a:r>
              <a:rPr lang="es-AR" sz="4000" i="1" dirty="0" err="1" smtClean="0">
                <a:solidFill>
                  <a:srgbClr val="800000"/>
                </a:solidFill>
                <a:effectLst>
                  <a:outerShdw blurRad="38100" dist="38100" dir="2700000" algn="tl">
                    <a:srgbClr val="C0C0C0"/>
                  </a:outerShdw>
                </a:effectLst>
                <a:latin typeface="Arial" charset="0"/>
              </a:rPr>
              <a:t>Poisoning</a:t>
            </a:r>
            <a:endParaRPr lang="es-AR" sz="4000" i="1" dirty="0" smtClean="0">
              <a:solidFill>
                <a:srgbClr val="800000"/>
              </a:solidFill>
              <a:effectLst>
                <a:outerShdw blurRad="38100" dist="38100" dir="2700000" algn="tl">
                  <a:srgbClr val="C0C0C0"/>
                </a:outerShdw>
              </a:effectLst>
              <a:latin typeface="Arial" charset="0"/>
            </a:endParaRPr>
          </a:p>
        </p:txBody>
      </p:sp>
      <p:sp>
        <p:nvSpPr>
          <p:cNvPr id="307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sp>
        <p:nvSpPr>
          <p:cNvPr id="307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3074" name="Object 3"/>
          <p:cNvGraphicFramePr>
            <a:graphicFrameLocks noChangeAspect="1"/>
          </p:cNvGraphicFramePr>
          <p:nvPr/>
        </p:nvGraphicFramePr>
        <p:xfrm>
          <a:off x="214313" y="1500188"/>
          <a:ext cx="8929687" cy="5343525"/>
        </p:xfrm>
        <a:graphic>
          <a:graphicData uri="http://schemas.openxmlformats.org/presentationml/2006/ole">
            <mc:AlternateContent xmlns:mc="http://schemas.openxmlformats.org/markup-compatibility/2006">
              <mc:Choice xmlns:v="urn:schemas-microsoft-com:vml" Requires="v">
                <p:oleObj spid="_x0000_s3078" r:id="rId5" imgW="9164422" imgH="6664757" progId="">
                  <p:embed/>
                </p:oleObj>
              </mc:Choice>
              <mc:Fallback>
                <p:oleObj r:id="rId5" imgW="9164422" imgH="6664757"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1500188"/>
                        <a:ext cx="8929687" cy="5343525"/>
                      </a:xfrm>
                      <a:prstGeom prst="rect">
                        <a:avLst/>
                      </a:prstGeom>
                      <a:solidFill>
                        <a:schemeClr val="hlink"/>
                      </a:solidFill>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A9C9362-EE4B-4BF2-8128-4ABCCB25B558}"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70D406DA-BE81-4431-8FC7-B843C1548A8D}" type="slidenum">
              <a:rPr lang="en-US"/>
              <a:pPr>
                <a:defRPr/>
              </a:pPr>
              <a:t>23</a:t>
            </a:fld>
            <a:endParaRPr lang="en-US"/>
          </a:p>
        </p:txBody>
      </p:sp>
      <p:sp>
        <p:nvSpPr>
          <p:cNvPr id="788482" name="Rectangle 2"/>
          <p:cNvSpPr>
            <a:spLocks noGrp="1" noChangeArrowheads="1"/>
          </p:cNvSpPr>
          <p:nvPr>
            <p:ph type="title" idx="4294967295"/>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AR" sz="4800" i="1" smtClean="0">
                <a:solidFill>
                  <a:srgbClr val="800000"/>
                </a:solidFill>
                <a:effectLst>
                  <a:outerShdw blurRad="38100" dist="38100" dir="2700000" algn="tl">
                    <a:srgbClr val="C0C0C0"/>
                  </a:outerShdw>
                </a:effectLst>
                <a:latin typeface="Arial" charset="0"/>
              </a:rPr>
              <a:t>Ataques</a:t>
            </a:r>
            <a:r>
              <a:rPr lang="es-AR" i="1" smtClean="0">
                <a:solidFill>
                  <a:srgbClr val="800000"/>
                </a:solidFill>
                <a:effectLst>
                  <a:outerShdw blurRad="38100" dist="38100" dir="2700000" algn="tl">
                    <a:srgbClr val="C0C0C0"/>
                  </a:outerShdw>
                </a:effectLst>
                <a:latin typeface="Arial" charset="0"/>
              </a:rPr>
              <a:t> Wireless</a:t>
            </a:r>
          </a:p>
        </p:txBody>
      </p:sp>
      <p:sp>
        <p:nvSpPr>
          <p:cNvPr id="788483" name="Rectangle 3"/>
          <p:cNvSpPr>
            <a:spLocks noGrp="1" noChangeArrowheads="1"/>
          </p:cNvSpPr>
          <p:nvPr>
            <p:ph type="body" idx="4294967295"/>
          </p:nvPr>
        </p:nvSpPr>
        <p:spPr>
          <a:xfrm>
            <a:off x="357188" y="1628775"/>
            <a:ext cx="8462962" cy="4943475"/>
          </a:xfrm>
          <a:blipFill dpi="0" rotWithShape="0">
            <a:blip r:embed="rId3" cstate="print"/>
            <a:srcRect/>
            <a:tile tx="0" ty="0" sx="100000" sy="100000" flip="none" algn="tl"/>
          </a:blipFill>
          <a:ln w="76200" cap="flat" algn="ctr">
            <a:solidFill>
              <a:srgbClr val="000080"/>
            </a:solidFill>
          </a:ln>
        </p:spPr>
        <p:txBody>
          <a:bodyPr/>
          <a:lstStyle/>
          <a:p>
            <a:pPr>
              <a:defRPr/>
            </a:pPr>
            <a:r>
              <a:rPr lang="es-AR" sz="2800" b="1" i="1" dirty="0" err="1" smtClean="0">
                <a:solidFill>
                  <a:srgbClr val="000099"/>
                </a:solidFill>
                <a:effectLst>
                  <a:outerShdw blurRad="38100" dist="38100" dir="2700000" algn="tl">
                    <a:srgbClr val="C0C0C0"/>
                  </a:outerShdw>
                </a:effectLst>
                <a:latin typeface="Arial" charset="0"/>
              </a:rPr>
              <a:t>WEP</a:t>
            </a:r>
            <a:r>
              <a:rPr lang="es-AR" sz="2800" b="1" i="1" dirty="0" smtClean="0">
                <a:solidFill>
                  <a:srgbClr val="000099"/>
                </a:solidFill>
                <a:effectLst>
                  <a:outerShdw blurRad="38100" dist="38100" dir="2700000" algn="tl">
                    <a:srgbClr val="C0C0C0"/>
                  </a:outerShdw>
                </a:effectLst>
                <a:latin typeface="Arial" charset="0"/>
              </a:rPr>
              <a:t>/</a:t>
            </a:r>
            <a:r>
              <a:rPr lang="es-AR" sz="2800" b="1" i="1" dirty="0" err="1" smtClean="0">
                <a:solidFill>
                  <a:srgbClr val="000099"/>
                </a:solidFill>
                <a:effectLst>
                  <a:outerShdw blurRad="38100" dist="38100" dir="2700000" algn="tl">
                    <a:srgbClr val="C0C0C0"/>
                  </a:outerShdw>
                </a:effectLst>
                <a:latin typeface="Arial" charset="0"/>
              </a:rPr>
              <a:t>WPA</a:t>
            </a:r>
            <a:r>
              <a:rPr lang="es-AR" sz="2800" b="1" i="1" dirty="0" smtClean="0">
                <a:solidFill>
                  <a:srgbClr val="000099"/>
                </a:solidFill>
                <a:effectLst>
                  <a:outerShdw blurRad="38100" dist="38100" dir="2700000" algn="tl">
                    <a:srgbClr val="C0C0C0"/>
                  </a:outerShdw>
                </a:effectLst>
                <a:latin typeface="Arial" charset="0"/>
              </a:rPr>
              <a:t> </a:t>
            </a:r>
            <a:r>
              <a:rPr lang="es-AR" sz="2800" b="1" i="1" dirty="0" err="1" smtClean="0">
                <a:solidFill>
                  <a:srgbClr val="000099"/>
                </a:solidFill>
                <a:effectLst>
                  <a:outerShdw blurRad="38100" dist="38100" dir="2700000" algn="tl">
                    <a:srgbClr val="C0C0C0"/>
                  </a:outerShdw>
                </a:effectLst>
                <a:latin typeface="Arial" charset="0"/>
              </a:rPr>
              <a:t>header</a:t>
            </a:r>
            <a:r>
              <a:rPr lang="es-AR" sz="2800" b="1" i="1" dirty="0" smtClean="0">
                <a:solidFill>
                  <a:srgbClr val="000099"/>
                </a:solidFill>
                <a:effectLst>
                  <a:outerShdw blurRad="38100" dist="38100" dir="2700000" algn="tl">
                    <a:srgbClr val="C0C0C0"/>
                  </a:outerShdw>
                </a:effectLst>
                <a:latin typeface="Arial" charset="0"/>
              </a:rPr>
              <a:t> </a:t>
            </a:r>
            <a:r>
              <a:rPr lang="es-AR" sz="2800" b="1" i="1" dirty="0" err="1" smtClean="0">
                <a:solidFill>
                  <a:srgbClr val="000099"/>
                </a:solidFill>
                <a:effectLst>
                  <a:outerShdw blurRad="38100" dist="38100" dir="2700000" algn="tl">
                    <a:srgbClr val="C0C0C0"/>
                  </a:outerShdw>
                </a:effectLst>
                <a:latin typeface="Arial" charset="0"/>
              </a:rPr>
              <a:t>sniffing</a:t>
            </a:r>
            <a:r>
              <a:rPr lang="es-AR" sz="2800" b="1" i="1" dirty="0" smtClean="0">
                <a:solidFill>
                  <a:srgbClr val="000099"/>
                </a:solidFill>
                <a:effectLst>
                  <a:outerShdw blurRad="38100" dist="38100" dir="2700000" algn="tl">
                    <a:srgbClr val="C0C0C0"/>
                  </a:outerShdw>
                </a:effectLst>
                <a:latin typeface="Arial" charset="0"/>
              </a:rPr>
              <a:t>: </a:t>
            </a:r>
          </a:p>
          <a:p>
            <a:pPr>
              <a:buFontTx/>
              <a:buNone/>
              <a:defRPr/>
            </a:pPr>
            <a:r>
              <a:rPr lang="es-AR" sz="2800" i="1" dirty="0" smtClean="0">
                <a:solidFill>
                  <a:srgbClr val="000099"/>
                </a:solidFill>
                <a:effectLst>
                  <a:outerShdw blurRad="38100" dist="38100" dir="2700000" algn="tl">
                    <a:srgbClr val="C0C0C0"/>
                  </a:outerShdw>
                </a:effectLst>
                <a:latin typeface="Arial" charset="0"/>
              </a:rPr>
              <a:t>Un atacante puede generar a propósito la </a:t>
            </a:r>
            <a:r>
              <a:rPr lang="es-AR" sz="2800" i="1" dirty="0" err="1" smtClean="0">
                <a:solidFill>
                  <a:srgbClr val="000099"/>
                </a:solidFill>
                <a:effectLst>
                  <a:outerShdw blurRad="38100" dist="38100" dir="2700000" algn="tl">
                    <a:srgbClr val="C0C0C0"/>
                  </a:outerShdw>
                </a:effectLst>
                <a:latin typeface="Arial" charset="0"/>
              </a:rPr>
              <a:t>reconexión</a:t>
            </a:r>
            <a:r>
              <a:rPr lang="es-AR" sz="2800" i="1" dirty="0" smtClean="0">
                <a:solidFill>
                  <a:srgbClr val="000099"/>
                </a:solidFill>
                <a:effectLst>
                  <a:outerShdw blurRad="38100" dist="38100" dir="2700000" algn="tl">
                    <a:srgbClr val="C0C0C0"/>
                  </a:outerShdw>
                </a:effectLst>
                <a:latin typeface="Arial" charset="0"/>
              </a:rPr>
              <a:t> de los clientes ya conectados mediante diferentes técnicas, logrando así que se re-genere el “</a:t>
            </a:r>
            <a:r>
              <a:rPr lang="es-AR" sz="2800" i="1" dirty="0" err="1" smtClean="0">
                <a:solidFill>
                  <a:srgbClr val="000099"/>
                </a:solidFill>
                <a:effectLst>
                  <a:outerShdw blurRad="38100" dist="38100" dir="2700000" algn="tl">
                    <a:srgbClr val="C0C0C0"/>
                  </a:outerShdw>
                </a:effectLst>
                <a:latin typeface="Arial" charset="0"/>
              </a:rPr>
              <a:t>Handshake</a:t>
            </a:r>
            <a:r>
              <a:rPr lang="es-AR" sz="2800" i="1" dirty="0" smtClean="0">
                <a:solidFill>
                  <a:srgbClr val="000099"/>
                </a:solidFill>
                <a:effectLst>
                  <a:outerShdw blurRad="38100" dist="38100" dir="2700000" algn="tl">
                    <a:srgbClr val="C0C0C0"/>
                  </a:outerShdw>
                </a:effectLst>
                <a:latin typeface="Arial" charset="0"/>
              </a:rPr>
              <a:t>” de conexión inicial (El cual no es encriptado).</a:t>
            </a:r>
          </a:p>
          <a:p>
            <a:pPr marL="342900" lvl="2" indent="-342900">
              <a:buFontTx/>
              <a:buNone/>
              <a:defRPr/>
            </a:pPr>
            <a:r>
              <a:rPr lang="es-AR" sz="3200" b="1" i="1" u="sng" dirty="0" err="1" smtClean="0">
                <a:solidFill>
                  <a:srgbClr val="000099"/>
                </a:solidFill>
                <a:effectLst>
                  <a:outerShdw blurRad="38100" dist="38100" dir="2700000" algn="tl">
                    <a:srgbClr val="C0C0C0"/>
                  </a:outerShdw>
                </a:effectLst>
                <a:latin typeface="Arial" charset="0"/>
              </a:rPr>
              <a:t>DDoS</a:t>
            </a:r>
            <a:r>
              <a:rPr lang="es-AR" sz="3200" b="1" i="1" u="sng" dirty="0" smtClean="0">
                <a:solidFill>
                  <a:srgbClr val="000099"/>
                </a:solidFill>
                <a:effectLst>
                  <a:outerShdw blurRad="38100" dist="38100" dir="2700000" algn="tl">
                    <a:srgbClr val="C0C0C0"/>
                  </a:outerShdw>
                </a:effectLst>
                <a:latin typeface="Arial" charset="0"/>
              </a:rPr>
              <a:t>:</a:t>
            </a:r>
            <a:r>
              <a:rPr lang="es-AR" sz="3200" i="1" dirty="0" smtClean="0">
                <a:solidFill>
                  <a:srgbClr val="000099"/>
                </a:solidFill>
                <a:effectLst>
                  <a:outerShdw blurRad="38100" dist="38100" dir="2700000" algn="tl">
                    <a:srgbClr val="C0C0C0"/>
                  </a:outerShdw>
                </a:effectLst>
                <a:latin typeface="Arial" charset="0"/>
              </a:rPr>
              <a:t> Son utilizados para inhabilitar dispositivos momentáneamente y obligar a los clientes auténticos a solicitar una </a:t>
            </a:r>
            <a:r>
              <a:rPr lang="es-AR" sz="3200" i="1" dirty="0" err="1" smtClean="0">
                <a:solidFill>
                  <a:srgbClr val="000099"/>
                </a:solidFill>
                <a:effectLst>
                  <a:outerShdw blurRad="38100" dist="38100" dir="2700000" algn="tl">
                    <a:srgbClr val="C0C0C0"/>
                  </a:outerShdw>
                </a:effectLst>
                <a:latin typeface="Arial" charset="0"/>
              </a:rPr>
              <a:t>reconexión</a:t>
            </a:r>
            <a:r>
              <a:rPr lang="es-AR" sz="3200" i="1" dirty="0" smtClean="0">
                <a:solidFill>
                  <a:srgbClr val="000099"/>
                </a:solidFill>
                <a:effectLst>
                  <a:outerShdw blurRad="38100" dist="38100" dir="2700000" algn="tl">
                    <a:srgbClr val="C0C0C0"/>
                  </a:outerShdw>
                </a:effectLst>
                <a:latin typeface="Arial" charset="0"/>
              </a:rPr>
              <a:t> a la red.</a:t>
            </a:r>
          </a:p>
          <a:p>
            <a:pPr>
              <a:buFontTx/>
              <a:buNone/>
              <a:defRPr/>
            </a:pPr>
            <a:endParaRPr lang="es-AR" sz="2800" i="1" dirty="0" smtClean="0">
              <a:solidFill>
                <a:srgbClr val="000099"/>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A9C9362-EE4B-4BF2-8128-4ABCCB25B558}"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437EA308-BDFF-49DE-9B72-FFE8E1AF490D}" type="slidenum">
              <a:rPr lang="en-US"/>
              <a:pPr>
                <a:defRPr/>
              </a:pPr>
              <a:t>24</a:t>
            </a:fld>
            <a:endParaRPr lang="en-US"/>
          </a:p>
        </p:txBody>
      </p:sp>
      <p:sp>
        <p:nvSpPr>
          <p:cNvPr id="788482" name="Rectangle 2"/>
          <p:cNvSpPr>
            <a:spLocks noGrp="1" noChangeArrowheads="1"/>
          </p:cNvSpPr>
          <p:nvPr>
            <p:ph type="title" idx="4294967295"/>
          </p:nvPr>
        </p:nvSpPr>
        <p:spPr>
          <a:xfrm>
            <a:off x="684213" y="26035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800" i="1" dirty="0" smtClean="0">
                <a:solidFill>
                  <a:srgbClr val="800000"/>
                </a:solidFill>
                <a:effectLst>
                  <a:outerShdw blurRad="38100" dist="38100" dir="2700000" algn="tl">
                    <a:srgbClr val="C0C0C0"/>
                  </a:outerShdw>
                </a:effectLst>
                <a:latin typeface="Arial" charset="0"/>
              </a:rPr>
              <a:t>Ataques</a:t>
            </a:r>
            <a:r>
              <a:rPr lang="es-AR" i="1" dirty="0" smtClean="0">
                <a:solidFill>
                  <a:srgbClr val="800000"/>
                </a:solidFill>
                <a:effectLst>
                  <a:outerShdw blurRad="38100" dist="38100" dir="2700000" algn="tl">
                    <a:srgbClr val="C0C0C0"/>
                  </a:outerShdw>
                </a:effectLst>
                <a:latin typeface="Arial" charset="0"/>
              </a:rPr>
              <a:t> </a:t>
            </a:r>
            <a:r>
              <a:rPr lang="es-AR" i="1" dirty="0" err="1" smtClean="0">
                <a:solidFill>
                  <a:srgbClr val="800000"/>
                </a:solidFill>
                <a:effectLst>
                  <a:outerShdw blurRad="38100" dist="38100" dir="2700000" algn="tl">
                    <a:srgbClr val="C0C0C0"/>
                  </a:outerShdw>
                </a:effectLst>
                <a:latin typeface="Arial" charset="0"/>
              </a:rPr>
              <a:t>Wireless</a:t>
            </a:r>
            <a:r>
              <a:rPr lang="es-AR" i="1" dirty="0" smtClean="0">
                <a:solidFill>
                  <a:srgbClr val="800000"/>
                </a:solidFill>
                <a:effectLst>
                  <a:outerShdw blurRad="38100" dist="38100" dir="2700000" algn="tl">
                    <a:srgbClr val="C0C0C0"/>
                  </a:outerShdw>
                </a:effectLst>
                <a:latin typeface="Arial" charset="0"/>
              </a:rPr>
              <a:t> -</a:t>
            </a:r>
            <a:r>
              <a:rPr lang="es-AR" i="1" dirty="0" err="1" smtClean="0">
                <a:solidFill>
                  <a:srgbClr val="800000"/>
                </a:solidFill>
                <a:effectLst>
                  <a:outerShdw blurRad="38100" dist="38100" dir="2700000" algn="tl">
                    <a:srgbClr val="C0C0C0"/>
                  </a:outerShdw>
                </a:effectLst>
                <a:latin typeface="Arial" charset="0"/>
              </a:rPr>
              <a:t>DDoS</a:t>
            </a:r>
            <a:r>
              <a:rPr lang="es-AR" i="1" dirty="0" smtClean="0">
                <a:solidFill>
                  <a:srgbClr val="800000"/>
                </a:solidFill>
                <a:effectLst>
                  <a:outerShdw blurRad="38100" dist="38100" dir="2700000" algn="tl">
                    <a:srgbClr val="C0C0C0"/>
                  </a:outerShdw>
                </a:effectLst>
                <a:latin typeface="Arial" charset="0"/>
              </a:rPr>
              <a:t>:</a:t>
            </a:r>
          </a:p>
        </p:txBody>
      </p:sp>
      <p:sp>
        <p:nvSpPr>
          <p:cNvPr id="410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4098" name="Object 1"/>
          <p:cNvGraphicFramePr>
            <a:graphicFrameLocks noChangeAspect="1"/>
          </p:cNvGraphicFramePr>
          <p:nvPr/>
        </p:nvGraphicFramePr>
        <p:xfrm>
          <a:off x="0" y="1571625"/>
          <a:ext cx="9144000" cy="5272088"/>
        </p:xfrm>
        <a:graphic>
          <a:graphicData uri="http://schemas.openxmlformats.org/presentationml/2006/ole">
            <mc:AlternateContent xmlns:mc="http://schemas.openxmlformats.org/markup-compatibility/2006">
              <mc:Choice xmlns:v="urn:schemas-microsoft-com:vml" Requires="v">
                <p:oleObj spid="_x0000_s4102" r:id="rId4" imgW="9687154" imgH="7147865" progId="">
                  <p:embed/>
                </p:oleObj>
              </mc:Choice>
              <mc:Fallback>
                <p:oleObj r:id="rId4" imgW="9687154" imgH="7147865"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71625"/>
                        <a:ext cx="9144000" cy="5272088"/>
                      </a:xfrm>
                      <a:prstGeom prst="rect">
                        <a:avLst/>
                      </a:prstGeom>
                      <a:solidFill>
                        <a:schemeClr val="hlink"/>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AD26FEA-76F3-43F6-B089-C90908F9BBF2}"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41C45675-F484-4778-9C80-E7B188CC1CE0}" type="slidenum">
              <a:rPr lang="en-US"/>
              <a:pPr>
                <a:defRPr/>
              </a:pPr>
              <a:t>25</a:t>
            </a:fld>
            <a:endParaRPr lang="en-US"/>
          </a:p>
        </p:txBody>
      </p:sp>
      <p:sp>
        <p:nvSpPr>
          <p:cNvPr id="789506" name="Rectangle 2"/>
          <p:cNvSpPr>
            <a:spLocks noGrp="1" noChangeArrowheads="1"/>
          </p:cNvSpPr>
          <p:nvPr>
            <p:ph type="title"/>
          </p:nvPr>
        </p:nvSpPr>
        <p:spPr>
          <a:xfrm>
            <a:off x="684213" y="0"/>
            <a:ext cx="7920037" cy="1052513"/>
          </a:xfrm>
          <a:blipFill dpi="0" rotWithShape="0">
            <a:blip r:embed="rId3" cstate="print"/>
            <a:srcRect/>
            <a:tile tx="0" ty="0" sx="100000" sy="100000" flip="none" algn="tl"/>
          </a:blipFill>
          <a:ln w="76200" cap="flat" algn="ctr">
            <a:solidFill>
              <a:srgbClr val="0000FF"/>
            </a:solidFill>
          </a:ln>
        </p:spPr>
        <p:txBody>
          <a:bodyPr/>
          <a:lstStyle/>
          <a:p>
            <a:pPr>
              <a:defRPr/>
            </a:pPr>
            <a:r>
              <a:rPr lang="es-AR" b="1" i="1" smtClean="0">
                <a:solidFill>
                  <a:srgbClr val="800000"/>
                </a:solidFill>
                <a:effectLst>
                  <a:outerShdw blurRad="38100" dist="38100" dir="2700000" algn="tl">
                    <a:srgbClr val="C0C0C0"/>
                  </a:outerShdw>
                </a:effectLst>
                <a:latin typeface="Arial" charset="0"/>
              </a:rPr>
              <a:t>Ataques Wireless</a:t>
            </a:r>
            <a:endParaRPr lang="es-ES" b="1" i="1" smtClean="0">
              <a:solidFill>
                <a:srgbClr val="800000"/>
              </a:solidFill>
              <a:effectLst>
                <a:outerShdw blurRad="38100" dist="38100" dir="2700000" algn="tl">
                  <a:srgbClr val="C0C0C0"/>
                </a:outerShdw>
              </a:effectLst>
              <a:latin typeface="Arial" charset="0"/>
            </a:endParaRPr>
          </a:p>
        </p:txBody>
      </p:sp>
      <p:sp>
        <p:nvSpPr>
          <p:cNvPr id="789507" name="Rectangle 3"/>
          <p:cNvSpPr>
            <a:spLocks noGrp="1" noChangeArrowheads="1"/>
          </p:cNvSpPr>
          <p:nvPr>
            <p:ph type="body" idx="1"/>
          </p:nvPr>
        </p:nvSpPr>
        <p:spPr>
          <a:xfrm>
            <a:off x="179388" y="1196975"/>
            <a:ext cx="8785225" cy="5400675"/>
          </a:xfrm>
          <a:blipFill dpi="0" rotWithShape="0">
            <a:blip r:embed="rId4" cstate="print"/>
            <a:srcRect/>
            <a:tile tx="0" ty="0" sx="100000" sy="100000" flip="none" algn="tl"/>
          </a:blipFill>
          <a:ln w="76200" cap="flat" algn="ctr">
            <a:solidFill>
              <a:srgbClr val="000080"/>
            </a:solidFill>
          </a:ln>
        </p:spPr>
        <p:txBody>
          <a:bodyPr/>
          <a:lstStyle/>
          <a:p>
            <a:pPr>
              <a:buFontTx/>
              <a:buNone/>
              <a:defRPr/>
            </a:pPr>
            <a:r>
              <a:rPr lang="es-AR" b="1" i="1" dirty="0" smtClean="0">
                <a:solidFill>
                  <a:srgbClr val="000099"/>
                </a:solidFill>
                <a:effectLst>
                  <a:outerShdw blurRad="38100" dist="38100" dir="2700000" algn="tl">
                    <a:srgbClr val="C0C0C0"/>
                  </a:outerShdw>
                </a:effectLst>
                <a:latin typeface="Arial" charset="0"/>
              </a:rPr>
              <a:t>Robo de identidad (MAC </a:t>
            </a:r>
            <a:r>
              <a:rPr lang="es-AR" b="1" i="1" dirty="0" err="1" smtClean="0">
                <a:solidFill>
                  <a:srgbClr val="000099"/>
                </a:solidFill>
                <a:effectLst>
                  <a:outerShdw blurRad="38100" dist="38100" dir="2700000" algn="tl">
                    <a:srgbClr val="C0C0C0"/>
                  </a:outerShdw>
                </a:effectLst>
                <a:latin typeface="Arial" charset="0"/>
              </a:rPr>
              <a:t>Spoofing</a:t>
            </a:r>
            <a:r>
              <a:rPr lang="es-AR" b="1" i="1" dirty="0" smtClean="0">
                <a:solidFill>
                  <a:srgbClr val="000099"/>
                </a:solidFill>
                <a:effectLst>
                  <a:outerShdw blurRad="38100" dist="38100" dir="2700000" algn="tl">
                    <a:srgbClr val="C0C0C0"/>
                  </a:outerShdw>
                </a:effectLst>
                <a:latin typeface="Arial" charset="0"/>
              </a:rPr>
              <a:t>):</a:t>
            </a:r>
            <a:r>
              <a:rPr lang="es-AR" i="1" dirty="0" smtClean="0">
                <a:solidFill>
                  <a:srgbClr val="000099"/>
                </a:solidFill>
                <a:effectLst>
                  <a:outerShdw blurRad="38100" dist="38100" dir="2700000" algn="tl">
                    <a:srgbClr val="C0C0C0"/>
                  </a:outerShdw>
                </a:effectLst>
                <a:latin typeface="Arial" charset="0"/>
              </a:rPr>
              <a:t> “Escuchar” el tráfico de red e identificar la dirección MAC de una computadora para clonarla.</a:t>
            </a:r>
          </a:p>
          <a:p>
            <a:pPr>
              <a:buFontTx/>
              <a:buNone/>
              <a:defRPr/>
            </a:pPr>
            <a:r>
              <a:rPr lang="es-AR" b="1" i="1" dirty="0" smtClean="0">
                <a:solidFill>
                  <a:srgbClr val="000099"/>
                </a:solidFill>
                <a:effectLst>
                  <a:outerShdw blurRad="38100" dist="38100" dir="2700000" algn="tl">
                    <a:srgbClr val="C0C0C0"/>
                  </a:outerShdw>
                </a:effectLst>
                <a:latin typeface="Arial" charset="0"/>
              </a:rPr>
              <a:t>Ataques “hombre en el medio”:</a:t>
            </a:r>
            <a:r>
              <a:rPr lang="es-AR" i="1" dirty="0" smtClean="0">
                <a:solidFill>
                  <a:srgbClr val="000099"/>
                </a:solidFill>
                <a:effectLst>
                  <a:outerShdw blurRad="38100" dist="38100" dir="2700000" algn="tl">
                    <a:srgbClr val="C0C0C0"/>
                  </a:outerShdw>
                </a:effectLst>
                <a:latin typeface="Arial" charset="0"/>
              </a:rPr>
              <a:t> simular un AP (</a:t>
            </a:r>
            <a:r>
              <a:rPr lang="es-AR" i="1" dirty="0" err="1" smtClean="0">
                <a:solidFill>
                  <a:srgbClr val="000099"/>
                </a:solidFill>
                <a:effectLst>
                  <a:outerShdw blurRad="38100" dist="38100" dir="2700000" algn="tl">
                    <a:srgbClr val="C0C0C0"/>
                  </a:outerShdw>
                </a:effectLst>
                <a:latin typeface="Arial" charset="0"/>
              </a:rPr>
              <a:t>softAP</a:t>
            </a:r>
            <a:r>
              <a:rPr lang="es-AR" i="1" dirty="0" smtClean="0">
                <a:solidFill>
                  <a:srgbClr val="000099"/>
                </a:solidFill>
                <a:effectLst>
                  <a:outerShdw blurRad="38100" dist="38100" dir="2700000" algn="tl">
                    <a:srgbClr val="C0C0C0"/>
                  </a:outerShdw>
                </a:effectLst>
                <a:latin typeface="Arial" charset="0"/>
              </a:rPr>
              <a:t>) para “</a:t>
            </a:r>
            <a:r>
              <a:rPr lang="es-AR" i="1" dirty="0" err="1" smtClean="0">
                <a:solidFill>
                  <a:srgbClr val="000099"/>
                </a:solidFill>
                <a:effectLst>
                  <a:outerShdw blurRad="38100" dist="38100" dir="2700000" algn="tl">
                    <a:srgbClr val="C0C0C0"/>
                  </a:outerShdw>
                </a:effectLst>
                <a:latin typeface="Arial" charset="0"/>
              </a:rPr>
              <a:t>snifear</a:t>
            </a:r>
            <a:r>
              <a:rPr lang="es-AR" i="1" dirty="0" smtClean="0">
                <a:solidFill>
                  <a:srgbClr val="000099"/>
                </a:solidFill>
                <a:effectLst>
                  <a:outerShdw blurRad="38100" dist="38100" dir="2700000" algn="tl">
                    <a:srgbClr val="C0C0C0"/>
                  </a:outerShdw>
                </a:effectLst>
                <a:latin typeface="Arial" charset="0"/>
              </a:rPr>
              <a:t>” a quien se conecte mientras se </a:t>
            </a:r>
            <a:r>
              <a:rPr lang="es-AR" i="1" dirty="0" err="1" smtClean="0">
                <a:solidFill>
                  <a:srgbClr val="000099"/>
                </a:solidFill>
                <a:effectLst>
                  <a:outerShdw blurRad="38100" dist="38100" dir="2700000" algn="tl">
                    <a:srgbClr val="C0C0C0"/>
                  </a:outerShdw>
                </a:effectLst>
                <a:latin typeface="Arial" charset="0"/>
              </a:rPr>
              <a:t>fowardea</a:t>
            </a:r>
            <a:r>
              <a:rPr lang="es-AR" i="1" dirty="0" smtClean="0">
                <a:solidFill>
                  <a:srgbClr val="000099"/>
                </a:solidFill>
                <a:effectLst>
                  <a:outerShdw blurRad="38100" dist="38100" dir="2700000" algn="tl">
                    <a:srgbClr val="C0C0C0"/>
                  </a:outerShdw>
                </a:effectLst>
                <a:latin typeface="Arial" charset="0"/>
              </a:rPr>
              <a:t> a un AP legítimo.</a:t>
            </a:r>
          </a:p>
          <a:p>
            <a:pPr>
              <a:buFontTx/>
              <a:buNone/>
              <a:defRPr/>
            </a:pPr>
            <a:r>
              <a:rPr lang="es-AR" b="1" i="1" dirty="0" smtClean="0">
                <a:solidFill>
                  <a:srgbClr val="000099"/>
                </a:solidFill>
                <a:effectLst>
                  <a:outerShdw blurRad="38100" dist="38100" dir="2700000" algn="tl">
                    <a:srgbClr val="C0C0C0"/>
                  </a:outerShdw>
                </a:effectLst>
                <a:latin typeface="Arial" charset="0"/>
              </a:rPr>
              <a:t>Inyección de red:</a:t>
            </a:r>
            <a:r>
              <a:rPr lang="es-AR" i="1" dirty="0" smtClean="0">
                <a:solidFill>
                  <a:srgbClr val="000099"/>
                </a:solidFill>
                <a:effectLst>
                  <a:outerShdw blurRad="38100" dist="38100" dir="2700000" algn="tl">
                    <a:srgbClr val="C0C0C0"/>
                  </a:outerShdw>
                </a:effectLst>
                <a:latin typeface="Arial" charset="0"/>
              </a:rPr>
              <a:t> Inyectar comandos de reconfiguración que afecten a </a:t>
            </a:r>
            <a:r>
              <a:rPr lang="es-AR" i="1" dirty="0" err="1" smtClean="0">
                <a:solidFill>
                  <a:srgbClr val="000099"/>
                </a:solidFill>
                <a:effectLst>
                  <a:outerShdw blurRad="38100" dist="38100" dir="2700000" algn="tl">
                    <a:srgbClr val="C0C0C0"/>
                  </a:outerShdw>
                </a:effectLst>
                <a:latin typeface="Arial" charset="0"/>
              </a:rPr>
              <a:t>routers</a:t>
            </a:r>
            <a:r>
              <a:rPr lang="es-AR" i="1" dirty="0" smtClean="0">
                <a:solidFill>
                  <a:srgbClr val="000099"/>
                </a:solidFill>
                <a:effectLst>
                  <a:outerShdw blurRad="38100" dist="38100" dir="2700000" algn="tl">
                    <a:srgbClr val="C0C0C0"/>
                  </a:outerShdw>
                </a:effectLst>
                <a:latin typeface="Arial" charset="0"/>
              </a:rPr>
              <a:t>, </a:t>
            </a:r>
            <a:r>
              <a:rPr lang="es-AR" i="1" dirty="0" err="1" smtClean="0">
                <a:solidFill>
                  <a:srgbClr val="000099"/>
                </a:solidFill>
                <a:effectLst>
                  <a:outerShdw blurRad="38100" dist="38100" dir="2700000" algn="tl">
                    <a:srgbClr val="C0C0C0"/>
                  </a:outerShdw>
                </a:effectLst>
                <a:latin typeface="Arial" charset="0"/>
              </a:rPr>
              <a:t>swithces</a:t>
            </a:r>
            <a:r>
              <a:rPr lang="es-AR" i="1" dirty="0" smtClean="0">
                <a:solidFill>
                  <a:srgbClr val="000099"/>
                </a:solidFill>
                <a:effectLst>
                  <a:outerShdw blurRad="38100" dist="38100" dir="2700000" algn="tl">
                    <a:srgbClr val="C0C0C0"/>
                  </a:outerShdw>
                </a:effectLst>
                <a:latin typeface="Arial" charset="0"/>
              </a:rPr>
              <a:t>.</a:t>
            </a:r>
            <a:endParaRPr lang="es-ES" i="1" dirty="0"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E5627C02-5C47-4EFF-9C18-7A8E9791AE3B}" type="datetime1">
              <a:rPr lang="es-ES"/>
              <a:pPr>
                <a:defRPr/>
              </a:pPr>
              <a:t>09/06/2017</a:t>
            </a:fld>
            <a:endParaRPr lang="en-US"/>
          </a:p>
        </p:txBody>
      </p:sp>
      <p:sp>
        <p:nvSpPr>
          <p:cNvPr id="7" name="3 Marcador de número de diapositiva"/>
          <p:cNvSpPr>
            <a:spLocks noGrp="1"/>
          </p:cNvSpPr>
          <p:nvPr>
            <p:ph type="sldNum" sz="quarter" idx="12"/>
          </p:nvPr>
        </p:nvSpPr>
        <p:spPr/>
        <p:txBody>
          <a:bodyPr/>
          <a:lstStyle/>
          <a:p>
            <a:pPr>
              <a:defRPr/>
            </a:pPr>
            <a:fld id="{9280CBA5-A69D-42E7-9D99-E2309546AB15}" type="slidenum">
              <a:rPr lang="en-US"/>
              <a:pPr>
                <a:defRPr/>
              </a:pPr>
              <a:t>26</a:t>
            </a:fld>
            <a:endParaRPr lang="en-US"/>
          </a:p>
        </p:txBody>
      </p:sp>
      <p:sp>
        <p:nvSpPr>
          <p:cNvPr id="770050" name="Rectangle 2"/>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SPAM</a:t>
            </a:r>
            <a:endParaRPr lang="es-ES" sz="4000" i="1" smtClean="0">
              <a:solidFill>
                <a:srgbClr val="800000"/>
              </a:solidFill>
              <a:effectLst>
                <a:outerShdw blurRad="38100" dist="38100" dir="2700000" algn="tl">
                  <a:srgbClr val="C0C0C0"/>
                </a:outerShdw>
              </a:effectLst>
              <a:latin typeface="Arial" charset="0"/>
            </a:endParaRPr>
          </a:p>
        </p:txBody>
      </p:sp>
      <p:sp>
        <p:nvSpPr>
          <p:cNvPr id="770051" name="Rectangle 3"/>
          <p:cNvSpPr>
            <a:spLocks noGrp="1" noChangeArrowheads="1"/>
          </p:cNvSpPr>
          <p:nvPr>
            <p:ph type="body" idx="4294967295"/>
          </p:nvPr>
        </p:nvSpPr>
        <p:spPr>
          <a:xfrm>
            <a:off x="179388" y="1268413"/>
            <a:ext cx="8713787" cy="5329237"/>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sz="2800" i="1" smtClean="0">
                <a:solidFill>
                  <a:srgbClr val="000099"/>
                </a:solidFill>
                <a:effectLst>
                  <a:outerShdw blurRad="38100" dist="38100" dir="2700000" algn="tl">
                    <a:srgbClr val="C0C0C0"/>
                  </a:outerShdw>
                </a:effectLst>
                <a:latin typeface="Arial" charset="0"/>
              </a:rPr>
              <a:t>SPAM son mensajes no solicitados, habitualmente de tipo publicitario, enviados en cantidades masivas. Aunque se puede hacer por distintas vías, la más utilizada entre el público en general es la basada en el correo electrónico…”</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Generalmente el origen de estos correos son servidores fantasma y las direcciones de remitente son falsas.</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Este tipo de envió de correo masivo son utilizados para el fraude electrónico tipo PHISHING.</a:t>
            </a:r>
          </a:p>
          <a:p>
            <a:pPr>
              <a:lnSpc>
                <a:spcPct val="90000"/>
              </a:lnSpc>
              <a:defRPr/>
            </a:pPr>
            <a:endParaRPr lang="es-MX" sz="2800" i="1" smtClean="0">
              <a:solidFill>
                <a:srgbClr val="000099"/>
              </a:solidFill>
              <a:effectLst>
                <a:outerShdw blurRad="38100" dist="38100" dir="2700000" algn="tl">
                  <a:srgbClr val="C0C0C0"/>
                </a:outerShdw>
              </a:effectLst>
              <a:latin typeface="Arial" charset="0"/>
            </a:endParaRPr>
          </a:p>
          <a:p>
            <a:pPr>
              <a:lnSpc>
                <a:spcPct val="90000"/>
              </a:lnSpc>
              <a:defRPr/>
            </a:pPr>
            <a:endParaRPr lang="es-ES" sz="2800" i="1" smtClean="0">
              <a:solidFill>
                <a:srgbClr val="000099"/>
              </a:solidFill>
              <a:effectLst>
                <a:outerShdw blurRad="38100" dist="38100" dir="2700000" algn="tl">
                  <a:srgbClr val="C0C0C0"/>
                </a:outerShdw>
              </a:effectLst>
              <a:latin typeface="Arial" charset="0"/>
            </a:endParaRPr>
          </a:p>
        </p:txBody>
      </p:sp>
      <p:pic>
        <p:nvPicPr>
          <p:cNvPr id="28678" name="Picture 4"/>
          <p:cNvPicPr>
            <a:picLocks noChangeAspect="1" noChangeArrowheads="1"/>
          </p:cNvPicPr>
          <p:nvPr/>
        </p:nvPicPr>
        <p:blipFill>
          <a:blip r:embed="rId5" cstate="print"/>
          <a:srcRect/>
          <a:stretch>
            <a:fillRect/>
          </a:stretch>
        </p:blipFill>
        <p:spPr bwMode="auto">
          <a:xfrm>
            <a:off x="7934325" y="0"/>
            <a:ext cx="1209675" cy="1223963"/>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DBF8B578-4C4B-4F5C-A695-786F01BDF47C}" type="datetime1">
              <a:rPr lang="es-ES"/>
              <a:pPr>
                <a:defRPr/>
              </a:pPr>
              <a:t>09/06/2017</a:t>
            </a:fld>
            <a:endParaRPr lang="en-US"/>
          </a:p>
        </p:txBody>
      </p:sp>
      <p:sp>
        <p:nvSpPr>
          <p:cNvPr id="7" name="3 Marcador de número de diapositiva"/>
          <p:cNvSpPr>
            <a:spLocks noGrp="1"/>
          </p:cNvSpPr>
          <p:nvPr>
            <p:ph type="sldNum" sz="quarter" idx="12"/>
          </p:nvPr>
        </p:nvSpPr>
        <p:spPr/>
        <p:txBody>
          <a:bodyPr/>
          <a:lstStyle/>
          <a:p>
            <a:pPr>
              <a:defRPr/>
            </a:pPr>
            <a:fld id="{5A36B81C-2036-40F6-8BE1-4DB0CD8118CF}" type="slidenum">
              <a:rPr lang="en-US"/>
              <a:pPr>
                <a:defRPr/>
              </a:pPr>
              <a:t>27</a:t>
            </a:fld>
            <a:endParaRPr lang="en-US"/>
          </a:p>
        </p:txBody>
      </p:sp>
      <p:sp>
        <p:nvSpPr>
          <p:cNvPr id="772098" name="Rectangle 2"/>
          <p:cNvSpPr>
            <a:spLocks noGrp="1" noChangeArrowheads="1"/>
          </p:cNvSpPr>
          <p:nvPr>
            <p:ph type="title" idx="4294967295"/>
          </p:nvPr>
        </p:nvSpPr>
        <p:spPr>
          <a:xfrm>
            <a:off x="0"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Software &amp; Appliances AntiSpam</a:t>
            </a:r>
            <a:endParaRPr lang="es-ES" sz="4000" i="1" smtClean="0">
              <a:solidFill>
                <a:srgbClr val="800000"/>
              </a:solidFill>
              <a:effectLst>
                <a:outerShdw blurRad="38100" dist="38100" dir="2700000" algn="tl">
                  <a:srgbClr val="C0C0C0"/>
                </a:outerShdw>
              </a:effectLst>
              <a:latin typeface="Arial" charset="0"/>
            </a:endParaRPr>
          </a:p>
        </p:txBody>
      </p:sp>
      <p:sp>
        <p:nvSpPr>
          <p:cNvPr id="772099" name="Rectangle 3"/>
          <p:cNvSpPr>
            <a:spLocks noGrp="1" noChangeArrowheads="1"/>
          </p:cNvSpPr>
          <p:nvPr>
            <p:ph type="body" idx="4294967295"/>
          </p:nvPr>
        </p:nvSpPr>
        <p:spPr>
          <a:xfrm>
            <a:off x="0" y="1295400"/>
            <a:ext cx="9144000" cy="5562600"/>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sz="2800" i="1" smtClean="0">
                <a:solidFill>
                  <a:srgbClr val="000099"/>
                </a:solidFill>
                <a:effectLst>
                  <a:outerShdw blurRad="38100" dist="38100" dir="2700000" algn="tl">
                    <a:srgbClr val="C0C0C0"/>
                  </a:outerShdw>
                </a:effectLst>
                <a:latin typeface="Arial" charset="0"/>
              </a:rPr>
              <a:t>Su función es la del análisis de del contenido de los correos electrónicos para clasificarlos y determinar si estos cumplen con los requisitos para ser clasificados como SPAM y separarlos de los mails legítimos.</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Este tipo de aplicaciones trabajan sobre los protocolos de correo electrónico (Pop3, ESMTP, SMTP, IMAP, etc.)</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Existen listas de bloqueo llamadas “Blacklists” donde figuran listados de direcciones de mail, dominios, y proveedores de Internet que realizan SPAM.</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También pueden ser identificados por bloque de dirección IP (Generalmente asociado a un ISP)</a:t>
            </a:r>
            <a:endParaRPr lang="es-ES" sz="2800" i="1" smtClean="0">
              <a:solidFill>
                <a:srgbClr val="000099"/>
              </a:solidFill>
              <a:effectLst>
                <a:outerShdw blurRad="38100" dist="38100" dir="2700000" algn="tl">
                  <a:srgbClr val="C0C0C0"/>
                </a:outerShdw>
              </a:effectLst>
              <a:latin typeface="Arial" charset="0"/>
            </a:endParaRPr>
          </a:p>
        </p:txBody>
      </p:sp>
      <p:pic>
        <p:nvPicPr>
          <p:cNvPr id="29702" name="Picture 4"/>
          <p:cNvPicPr>
            <a:picLocks noChangeAspect="1" noChangeArrowheads="1"/>
          </p:cNvPicPr>
          <p:nvPr/>
        </p:nvPicPr>
        <p:blipFill>
          <a:blip r:embed="rId5" cstate="print"/>
          <a:srcRect/>
          <a:stretch>
            <a:fillRect/>
          </a:stretch>
        </p:blipFill>
        <p:spPr bwMode="auto">
          <a:xfrm>
            <a:off x="7934325" y="0"/>
            <a:ext cx="1209675" cy="1223963"/>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9EE4627-0BCF-4626-8BA9-150FE25151B7}"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2A85C768-E938-4B7C-934E-53B0066E0128}" type="slidenum">
              <a:rPr lang="en-US"/>
              <a:pPr>
                <a:defRPr/>
              </a:pPr>
              <a:t>28</a:t>
            </a:fld>
            <a:endParaRPr lang="en-US"/>
          </a:p>
        </p:txBody>
      </p:sp>
      <p:sp>
        <p:nvSpPr>
          <p:cNvPr id="731138" name="Rectangle 2"/>
          <p:cNvSpPr>
            <a:spLocks noGrp="1" noChangeArrowheads="1"/>
          </p:cNvSpPr>
          <p:nvPr>
            <p:ph type="title" idx="4294967295"/>
          </p:nvPr>
        </p:nvSpPr>
        <p:spPr>
          <a:xfrm>
            <a:off x="755650" y="26035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 sz="4000" i="1" smtClean="0">
                <a:solidFill>
                  <a:srgbClr val="800000"/>
                </a:solidFill>
                <a:effectLst>
                  <a:outerShdw blurRad="38100" dist="38100" dir="2700000" algn="tl">
                    <a:srgbClr val="C0C0C0"/>
                  </a:outerShdw>
                </a:effectLst>
                <a:latin typeface="Arial" charset="0"/>
              </a:rPr>
              <a:t>Virus</a:t>
            </a:r>
          </a:p>
        </p:txBody>
      </p:sp>
      <p:sp>
        <p:nvSpPr>
          <p:cNvPr id="731139" name="Rectangle 3"/>
          <p:cNvSpPr>
            <a:spLocks noGrp="1" noChangeArrowheads="1"/>
          </p:cNvSpPr>
          <p:nvPr>
            <p:ph type="body" idx="4294967295"/>
          </p:nvPr>
        </p:nvSpPr>
        <p:spPr>
          <a:xfrm>
            <a:off x="323850" y="1628775"/>
            <a:ext cx="8569325" cy="5040313"/>
          </a:xfrm>
          <a:blipFill dpi="0" rotWithShape="0">
            <a:blip r:embed="rId4" cstate="print"/>
            <a:srcRect/>
            <a:tile tx="0" ty="0" sx="100000" sy="100000" flip="none" algn="tl"/>
          </a:blipFill>
          <a:ln w="76200" cap="flat" algn="ctr">
            <a:solidFill>
              <a:srgbClr val="000080"/>
            </a:solidFill>
          </a:ln>
        </p:spPr>
        <p:txBody>
          <a:bodyPr/>
          <a:lstStyle/>
          <a:p>
            <a:pPr>
              <a:lnSpc>
                <a:spcPct val="90000"/>
              </a:lnSpc>
              <a:buFontTx/>
              <a:buNone/>
              <a:defRPr/>
            </a:pPr>
            <a:r>
              <a:rPr lang="es-MX" sz="3600" b="1" i="1" smtClean="0">
                <a:solidFill>
                  <a:srgbClr val="000099"/>
                </a:solidFill>
                <a:effectLst>
                  <a:outerShdw blurRad="38100" dist="38100" dir="2700000" algn="tl">
                    <a:srgbClr val="C0C0C0"/>
                  </a:outerShdw>
                </a:effectLst>
                <a:latin typeface="Arial" charset="0"/>
              </a:rPr>
              <a:t>Fred B. Cohen (1984) tesis doctoral</a:t>
            </a:r>
            <a:r>
              <a:rPr lang="es-MX" sz="2800" i="1" smtClean="0">
                <a:solidFill>
                  <a:srgbClr val="000099"/>
                </a:solidFill>
                <a:effectLst>
                  <a:outerShdw blurRad="38100" dist="38100" dir="2700000" algn="tl">
                    <a:srgbClr val="C0C0C0"/>
                  </a:outerShdw>
                </a:effectLst>
                <a:latin typeface="Arial" charset="0"/>
              </a:rPr>
              <a:t> </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Programa de ordenador que puede infectar otros programas modificándolos para incluir una copia de sí mismo.</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Tienen la función de propagarse, replicándose, y algunos contienen además una carga dañina (payload) con distintos objetivos, desde una simple broma hasta realizar daños importantes en los sistemas, o bloquear las redes informáticas generando tráfico inútil.</a:t>
            </a:r>
            <a:endParaRPr lang="es-ES" sz="2800" i="1" smtClean="0">
              <a:solidFill>
                <a:srgbClr val="000099"/>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1F9844B5-B8E1-4668-A581-FB19184478C6}" type="datetime1">
              <a:rPr lang="es-ES"/>
              <a:pPr>
                <a:defRPr/>
              </a:pPr>
              <a:t>09/06/2017</a:t>
            </a:fld>
            <a:endParaRPr lang="en-US"/>
          </a:p>
        </p:txBody>
      </p:sp>
      <p:sp>
        <p:nvSpPr>
          <p:cNvPr id="7" name="3 Marcador de número de diapositiva"/>
          <p:cNvSpPr>
            <a:spLocks noGrp="1"/>
          </p:cNvSpPr>
          <p:nvPr>
            <p:ph type="sldNum" sz="quarter" idx="12"/>
          </p:nvPr>
        </p:nvSpPr>
        <p:spPr/>
        <p:txBody>
          <a:bodyPr/>
          <a:lstStyle/>
          <a:p>
            <a:pPr>
              <a:defRPr/>
            </a:pPr>
            <a:fld id="{6DC166C9-E557-43E3-BE52-21F181DFD8BD}" type="slidenum">
              <a:rPr lang="en-US"/>
              <a:pPr>
                <a:defRPr/>
              </a:pPr>
              <a:t>29</a:t>
            </a:fld>
            <a:endParaRPr lang="en-US"/>
          </a:p>
        </p:txBody>
      </p:sp>
      <p:sp>
        <p:nvSpPr>
          <p:cNvPr id="642050" name="Rectangle 2"/>
          <p:cNvSpPr>
            <a:spLocks noGrp="1" noChangeArrowheads="1"/>
          </p:cNvSpPr>
          <p:nvPr>
            <p:ph type="title" idx="4294967295"/>
          </p:nvPr>
        </p:nvSpPr>
        <p:spPr>
          <a:xfrm>
            <a:off x="684213" y="188913"/>
            <a:ext cx="7772400" cy="954087"/>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Virus</a:t>
            </a:r>
            <a:endParaRPr lang="es-ES" sz="4000" i="1" smtClean="0">
              <a:solidFill>
                <a:srgbClr val="800000"/>
              </a:solidFill>
              <a:effectLst>
                <a:outerShdw blurRad="38100" dist="38100" dir="2700000" algn="tl">
                  <a:srgbClr val="C0C0C0"/>
                </a:outerShdw>
              </a:effectLst>
              <a:latin typeface="Arial" charset="0"/>
            </a:endParaRPr>
          </a:p>
        </p:txBody>
      </p:sp>
      <p:sp>
        <p:nvSpPr>
          <p:cNvPr id="642051" name="Rectangle 3"/>
          <p:cNvSpPr>
            <a:spLocks noGrp="1" noChangeArrowheads="1"/>
          </p:cNvSpPr>
          <p:nvPr>
            <p:ph type="body" idx="4294967295"/>
          </p:nvPr>
        </p:nvSpPr>
        <p:spPr>
          <a:xfrm>
            <a:off x="179388" y="1412875"/>
            <a:ext cx="8785225" cy="5111750"/>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sz="2800" i="1" smtClean="0">
                <a:solidFill>
                  <a:srgbClr val="000099"/>
                </a:solidFill>
                <a:effectLst>
                  <a:outerShdw blurRad="38100" dist="38100" dir="2700000" algn="tl">
                    <a:srgbClr val="C0C0C0"/>
                  </a:outerShdw>
                </a:effectLst>
                <a:latin typeface="Arial" charset="0"/>
              </a:rPr>
              <a:t>Se pueden prevenir. Los virus inician su dispersión debido a una ejecución intencional (inocente) que provoca la infección y propagación de este software malintencionado.</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Se adjuntan a pro-</a:t>
            </a:r>
            <a:br>
              <a:rPr lang="es-MX" sz="2800" i="1" smtClean="0">
                <a:solidFill>
                  <a:srgbClr val="000099"/>
                </a:solidFill>
                <a:effectLst>
                  <a:outerShdw blurRad="38100" dist="38100" dir="2700000" algn="tl">
                    <a:srgbClr val="C0C0C0"/>
                  </a:outerShdw>
                </a:effectLst>
                <a:latin typeface="Arial" charset="0"/>
              </a:rPr>
            </a:br>
            <a:r>
              <a:rPr lang="es-MX" sz="2800" i="1" smtClean="0">
                <a:solidFill>
                  <a:srgbClr val="000099"/>
                </a:solidFill>
                <a:effectLst>
                  <a:outerShdw blurRad="38100" dist="38100" dir="2700000" algn="tl">
                    <a:srgbClr val="C0C0C0"/>
                  </a:outerShdw>
                </a:effectLst>
                <a:latin typeface="Arial" charset="0"/>
              </a:rPr>
              <a:t>gramas o archivos e </a:t>
            </a:r>
            <a:br>
              <a:rPr lang="es-MX" sz="2800" i="1" smtClean="0">
                <a:solidFill>
                  <a:srgbClr val="000099"/>
                </a:solidFill>
                <a:effectLst>
                  <a:outerShdw blurRad="38100" dist="38100" dir="2700000" algn="tl">
                    <a:srgbClr val="C0C0C0"/>
                  </a:outerShdw>
                </a:effectLst>
                <a:latin typeface="Arial" charset="0"/>
              </a:rPr>
            </a:br>
            <a:r>
              <a:rPr lang="es-MX" sz="2800" i="1" smtClean="0">
                <a:solidFill>
                  <a:srgbClr val="000099"/>
                </a:solidFill>
                <a:effectLst>
                  <a:outerShdw blurRad="38100" dist="38100" dir="2700000" algn="tl">
                    <a:srgbClr val="C0C0C0"/>
                  </a:outerShdw>
                </a:effectLst>
                <a:latin typeface="Arial" charset="0"/>
              </a:rPr>
              <a:t>insertan su propio </a:t>
            </a:r>
            <a:br>
              <a:rPr lang="es-MX" sz="2800" i="1" smtClean="0">
                <a:solidFill>
                  <a:srgbClr val="000099"/>
                </a:solidFill>
                <a:effectLst>
                  <a:outerShdw blurRad="38100" dist="38100" dir="2700000" algn="tl">
                    <a:srgbClr val="C0C0C0"/>
                  </a:outerShdw>
                </a:effectLst>
                <a:latin typeface="Arial" charset="0"/>
              </a:rPr>
            </a:br>
            <a:r>
              <a:rPr lang="es-MX" sz="2800" i="1" smtClean="0">
                <a:solidFill>
                  <a:srgbClr val="000099"/>
                </a:solidFill>
                <a:effectLst>
                  <a:outerShdw blurRad="38100" dist="38100" dir="2700000" algn="tl">
                    <a:srgbClr val="C0C0C0"/>
                  </a:outerShdw>
                </a:effectLst>
                <a:latin typeface="Arial" charset="0"/>
              </a:rPr>
              <a:t>código “genético” </a:t>
            </a:r>
            <a:br>
              <a:rPr lang="es-MX" sz="2800" i="1" smtClean="0">
                <a:solidFill>
                  <a:srgbClr val="000099"/>
                </a:solidFill>
                <a:effectLst>
                  <a:outerShdw blurRad="38100" dist="38100" dir="2700000" algn="tl">
                    <a:srgbClr val="C0C0C0"/>
                  </a:outerShdw>
                </a:effectLst>
                <a:latin typeface="Arial" charset="0"/>
              </a:rPr>
            </a:br>
            <a:r>
              <a:rPr lang="es-MX" sz="2800" i="1" smtClean="0">
                <a:solidFill>
                  <a:srgbClr val="000099"/>
                </a:solidFill>
                <a:effectLst>
                  <a:outerShdw blurRad="38100" dist="38100" dir="2700000" algn="tl">
                    <a:srgbClr val="C0C0C0"/>
                  </a:outerShdw>
                </a:effectLst>
                <a:latin typeface="Arial" charset="0"/>
              </a:rPr>
              <a:t>dentro de ellos para </a:t>
            </a:r>
            <a:br>
              <a:rPr lang="es-MX" sz="2800" i="1" smtClean="0">
                <a:solidFill>
                  <a:srgbClr val="000099"/>
                </a:solidFill>
                <a:effectLst>
                  <a:outerShdw blurRad="38100" dist="38100" dir="2700000" algn="tl">
                    <a:srgbClr val="C0C0C0"/>
                  </a:outerShdw>
                </a:effectLst>
                <a:latin typeface="Arial" charset="0"/>
              </a:rPr>
            </a:br>
            <a:r>
              <a:rPr lang="es-MX" sz="2800" i="1" smtClean="0">
                <a:solidFill>
                  <a:srgbClr val="000099"/>
                </a:solidFill>
                <a:effectLst>
                  <a:outerShdw blurRad="38100" dist="38100" dir="2700000" algn="tl">
                    <a:srgbClr val="C0C0C0"/>
                  </a:outerShdw>
                </a:effectLst>
                <a:latin typeface="Arial" charset="0"/>
              </a:rPr>
              <a:t>propagarse.</a:t>
            </a:r>
            <a:endParaRPr lang="es-ES" sz="2800" i="1" smtClean="0">
              <a:solidFill>
                <a:srgbClr val="000099"/>
              </a:solidFill>
              <a:effectLst>
                <a:outerShdw blurRad="38100" dist="38100" dir="2700000" algn="tl">
                  <a:srgbClr val="C0C0C0"/>
                </a:outerShdw>
              </a:effectLst>
              <a:latin typeface="Arial" charset="0"/>
            </a:endParaRPr>
          </a:p>
        </p:txBody>
      </p:sp>
      <p:pic>
        <p:nvPicPr>
          <p:cNvPr id="31750" name="Picture 5" descr="computer-virus"/>
          <p:cNvPicPr>
            <a:picLocks noChangeAspect="1" noChangeArrowheads="1"/>
          </p:cNvPicPr>
          <p:nvPr/>
        </p:nvPicPr>
        <p:blipFill>
          <a:blip r:embed="rId5" cstate="print"/>
          <a:srcRect/>
          <a:stretch>
            <a:fillRect/>
          </a:stretch>
        </p:blipFill>
        <p:spPr bwMode="auto">
          <a:xfrm>
            <a:off x="4787900" y="3213100"/>
            <a:ext cx="3492500" cy="2884488"/>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0F6E034-76B6-4F44-A4AF-6EEA64F80377}"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0F6D855F-85F2-458B-BB42-DF12D3AAEADC}" type="slidenum">
              <a:rPr lang="en-US"/>
              <a:pPr>
                <a:defRPr/>
              </a:pPr>
              <a:t>3</a:t>
            </a:fld>
            <a:endParaRPr lang="en-US"/>
          </a:p>
        </p:txBody>
      </p:sp>
      <p:sp>
        <p:nvSpPr>
          <p:cNvPr id="470018" name="Rectangle 2"/>
          <p:cNvSpPr>
            <a:spLocks noGrp="1" noChangeArrowheads="1"/>
          </p:cNvSpPr>
          <p:nvPr>
            <p:ph type="title"/>
          </p:nvPr>
        </p:nvSpPr>
        <p:spPr>
          <a:xfrm>
            <a:off x="323850" y="333375"/>
            <a:ext cx="8569325" cy="1347788"/>
          </a:xfrm>
          <a:blipFill dpi="0" rotWithShape="0">
            <a:blip r:embed="rId3" cstate="print"/>
            <a:srcRect/>
            <a:tile tx="0" ty="0" sx="100000" sy="100000" flip="none" algn="tl"/>
          </a:blipFill>
          <a:ln w="76200" cap="flat" algn="ctr">
            <a:solidFill>
              <a:srgbClr val="0000FF"/>
            </a:solidFill>
          </a:ln>
        </p:spPr>
        <p:txBody>
          <a:bodyPr/>
          <a:lstStyle/>
          <a:p>
            <a:pPr>
              <a:defRPr/>
            </a:pPr>
            <a:r>
              <a:rPr lang="es-AR" sz="3600" i="1" smtClean="0">
                <a:solidFill>
                  <a:srgbClr val="800000"/>
                </a:solidFill>
                <a:effectLst>
                  <a:outerShdw blurRad="38100" dist="38100" dir="2700000" algn="tl">
                    <a:srgbClr val="C0C0C0"/>
                  </a:outerShdw>
                </a:effectLst>
                <a:latin typeface="Arial" charset="0"/>
              </a:rPr>
              <a:t>Principales ataques </a:t>
            </a:r>
            <a:br>
              <a:rPr lang="es-AR" sz="3600" i="1" smtClean="0">
                <a:solidFill>
                  <a:srgbClr val="800000"/>
                </a:solidFill>
                <a:effectLst>
                  <a:outerShdw blurRad="38100" dist="38100" dir="2700000" algn="tl">
                    <a:srgbClr val="C0C0C0"/>
                  </a:outerShdw>
                </a:effectLst>
                <a:latin typeface="Arial" charset="0"/>
              </a:rPr>
            </a:br>
            <a:r>
              <a:rPr lang="es-AR" sz="3600" i="1" smtClean="0">
                <a:solidFill>
                  <a:srgbClr val="800000"/>
                </a:solidFill>
                <a:effectLst>
                  <a:outerShdw blurRad="38100" dist="38100" dir="2700000" algn="tl">
                    <a:srgbClr val="C0C0C0"/>
                  </a:outerShdw>
                </a:effectLst>
                <a:latin typeface="Arial" charset="0"/>
              </a:rPr>
              <a:t>Port Scanning (Escaneo de Puertos)</a:t>
            </a:r>
          </a:p>
        </p:txBody>
      </p:sp>
      <p:sp>
        <p:nvSpPr>
          <p:cNvPr id="470019" name="Rectangle 3"/>
          <p:cNvSpPr>
            <a:spLocks noGrp="1" noChangeArrowheads="1"/>
          </p:cNvSpPr>
          <p:nvPr>
            <p:ph type="body" idx="1"/>
          </p:nvPr>
        </p:nvSpPr>
        <p:spPr>
          <a:xfrm>
            <a:off x="395288" y="1981200"/>
            <a:ext cx="8497887" cy="4543425"/>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AR" i="1" smtClean="0">
                <a:solidFill>
                  <a:srgbClr val="000099"/>
                </a:solidFill>
                <a:effectLst>
                  <a:outerShdw blurRad="38100" dist="38100" dir="2700000" algn="tl">
                    <a:srgbClr val="C0C0C0"/>
                  </a:outerShdw>
                </a:effectLst>
                <a:latin typeface="Arial" charset="0"/>
              </a:rPr>
              <a:t>Se Busca encontrar puertos abiertos mediante un escaneo de IP, el escaneo se realiza por rangos o a una IP en particular. </a:t>
            </a:r>
          </a:p>
          <a:p>
            <a:pPr>
              <a:lnSpc>
                <a:spcPct val="90000"/>
              </a:lnSpc>
              <a:defRPr/>
            </a:pPr>
            <a:r>
              <a:rPr lang="es-AR" i="1" smtClean="0">
                <a:solidFill>
                  <a:srgbClr val="000099"/>
                </a:solidFill>
                <a:effectLst>
                  <a:outerShdw blurRad="38100" dist="38100" dir="2700000" algn="tl">
                    <a:srgbClr val="C0C0C0"/>
                  </a:outerShdw>
                </a:effectLst>
                <a:latin typeface="Arial" charset="0"/>
              </a:rPr>
              <a:t>Los Firewalls actuales identifican el escaneo de puertos consecutivos y detienen el ataque. </a:t>
            </a:r>
          </a:p>
          <a:p>
            <a:pPr>
              <a:lnSpc>
                <a:spcPct val="90000"/>
              </a:lnSpc>
              <a:defRPr/>
            </a:pPr>
            <a:r>
              <a:rPr lang="es-AR" i="1" smtClean="0">
                <a:solidFill>
                  <a:srgbClr val="000099"/>
                </a:solidFill>
                <a:effectLst>
                  <a:outerShdw blurRad="38100" dist="38100" dir="2700000" algn="tl">
                    <a:srgbClr val="C0C0C0"/>
                  </a:outerShdw>
                </a:effectLst>
                <a:latin typeface="Arial" charset="0"/>
              </a:rPr>
              <a:t>Aunque hay escaneos no consecutivos y alternativos entre IP para despistar a los dispositivos de seguridad. </a:t>
            </a:r>
          </a:p>
          <a:p>
            <a:pPr>
              <a:lnSpc>
                <a:spcPct val="90000"/>
              </a:lnSpc>
              <a:defRPr/>
            </a:pPr>
            <a:endParaRPr lang="es-AR"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1F9844B5-B8E1-4668-A581-FB19184478C6}" type="datetime1">
              <a:rPr lang="es-ES" sz="1400">
                <a:latin typeface="+mn-lt"/>
              </a:rPr>
              <a:pPr>
                <a:defRPr/>
              </a:pPr>
              <a:t>09/06/2017</a:t>
            </a:fld>
            <a:endParaRPr lang="en-US" sz="1400">
              <a:latin typeface="+mn-lt"/>
            </a:endParaRPr>
          </a:p>
        </p:txBody>
      </p:sp>
      <p:sp>
        <p:nvSpPr>
          <p:cNvPr id="7"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0BDFD46B-321D-4F71-8ABD-D0984B528552}" type="slidenum">
              <a:rPr lang="en-US" sz="1400">
                <a:latin typeface="+mn-lt"/>
              </a:rPr>
              <a:pPr algn="r">
                <a:defRPr/>
              </a:pPr>
              <a:t>30</a:t>
            </a:fld>
            <a:endParaRPr lang="en-US" sz="1400">
              <a:latin typeface="+mn-lt"/>
            </a:endParaRPr>
          </a:p>
        </p:txBody>
      </p:sp>
      <p:sp>
        <p:nvSpPr>
          <p:cNvPr id="642050" name="Rectangle 2"/>
          <p:cNvSpPr>
            <a:spLocks noGrp="1" noChangeArrowheads="1"/>
          </p:cNvSpPr>
          <p:nvPr>
            <p:ph type="title" idx="4294967295"/>
          </p:nvPr>
        </p:nvSpPr>
        <p:spPr>
          <a:xfrm>
            <a:off x="684213" y="188913"/>
            <a:ext cx="7772400" cy="954087"/>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Virus</a:t>
            </a:r>
            <a:endParaRPr lang="es-ES" sz="4000" i="1" smtClean="0">
              <a:solidFill>
                <a:srgbClr val="800000"/>
              </a:solidFill>
              <a:effectLst>
                <a:outerShdw blurRad="38100" dist="38100" dir="2700000" algn="tl">
                  <a:srgbClr val="C0C0C0"/>
                </a:outerShdw>
              </a:effectLst>
              <a:latin typeface="Arial" charset="0"/>
            </a:endParaRPr>
          </a:p>
        </p:txBody>
      </p:sp>
      <p:sp>
        <p:nvSpPr>
          <p:cNvPr id="642051" name="Rectangle 3"/>
          <p:cNvSpPr>
            <a:spLocks noGrp="1" noChangeArrowheads="1"/>
          </p:cNvSpPr>
          <p:nvPr>
            <p:ph type="body" idx="4294967295"/>
          </p:nvPr>
        </p:nvSpPr>
        <p:spPr>
          <a:xfrm>
            <a:off x="179388" y="1412875"/>
            <a:ext cx="8785225" cy="5111750"/>
          </a:xfrm>
          <a:blipFill dpi="0" rotWithShape="0">
            <a:blip r:embed="rId4" cstate="print"/>
            <a:srcRect/>
            <a:tile tx="0" ty="0" sx="100000" sy="100000" flip="none" algn="tl"/>
          </a:blipFill>
          <a:ln w="76200" cap="flat" algn="ctr">
            <a:solidFill>
              <a:srgbClr val="000080"/>
            </a:solidFill>
          </a:ln>
        </p:spPr>
        <p:txBody>
          <a:bodyPr/>
          <a:lstStyle/>
          <a:p>
            <a:r>
              <a:rPr lang="es-ES" sz="2800" b="1" i="1" smtClean="0">
                <a:solidFill>
                  <a:srgbClr val="000099"/>
                </a:solidFill>
                <a:effectLst>
                  <a:outerShdw blurRad="38100" dist="38100" dir="2700000" algn="tl">
                    <a:srgbClr val="C0C0C0"/>
                  </a:outerShdw>
                </a:effectLst>
                <a:latin typeface="Arial" charset="0"/>
              </a:rPr>
              <a:t>CÓDIGO ActiveX MALICIOSO</a:t>
            </a:r>
          </a:p>
          <a:p>
            <a:r>
              <a:rPr lang="es-ES" sz="2800" b="1" i="1" smtClean="0">
                <a:solidFill>
                  <a:srgbClr val="000099"/>
                </a:solidFill>
                <a:effectLst>
                  <a:outerShdw blurRad="38100" dist="38100" dir="2700000" algn="tl">
                    <a:srgbClr val="C0C0C0"/>
                  </a:outerShdw>
                </a:effectLst>
                <a:latin typeface="Arial" charset="0"/>
              </a:rPr>
              <a:t>VIRUS DE SECTOR DE ARRANQUE</a:t>
            </a:r>
          </a:p>
          <a:p>
            <a:r>
              <a:rPr lang="es-ES" sz="2800" b="1" i="1" smtClean="0">
                <a:solidFill>
                  <a:srgbClr val="000099"/>
                </a:solidFill>
                <a:effectLst>
                  <a:outerShdw blurRad="38100" dist="38100" dir="2700000" algn="tl">
                    <a:srgbClr val="C0C0C0"/>
                  </a:outerShdw>
                </a:effectLst>
                <a:latin typeface="Arial" charset="0"/>
              </a:rPr>
              <a:t>VIRUS DE FICHERO DE ACCIÓN DIRECTA </a:t>
            </a:r>
          </a:p>
          <a:p>
            <a:r>
              <a:rPr lang="es-ES" sz="2800" b="1" i="1" smtClean="0">
                <a:solidFill>
                  <a:srgbClr val="000099"/>
                </a:solidFill>
                <a:effectLst>
                  <a:outerShdw blurRad="38100" dist="38100" dir="2700000" algn="tl">
                    <a:srgbClr val="C0C0C0"/>
                  </a:outerShdw>
                </a:effectLst>
                <a:latin typeface="Arial" charset="0"/>
              </a:rPr>
              <a:t>CÓDIGO JAVA MALICIOSO</a:t>
            </a:r>
          </a:p>
          <a:p>
            <a:r>
              <a:rPr lang="es-ES" sz="2800" b="1" i="1" smtClean="0">
                <a:solidFill>
                  <a:srgbClr val="000099"/>
                </a:solidFill>
                <a:effectLst>
                  <a:outerShdw blurRad="38100" dist="38100" dir="2700000" algn="tl">
                    <a:srgbClr val="C0C0C0"/>
                  </a:outerShdw>
                </a:effectLst>
                <a:latin typeface="Arial" charset="0"/>
              </a:rPr>
              <a:t>VIRUS DE MACRO</a:t>
            </a:r>
          </a:p>
          <a:p>
            <a:r>
              <a:rPr lang="es-ES" sz="2800" b="1" i="1" smtClean="0">
                <a:solidFill>
                  <a:srgbClr val="000099"/>
                </a:solidFill>
                <a:effectLst>
                  <a:outerShdw blurRad="38100" dist="38100" dir="2700000" algn="tl">
                    <a:srgbClr val="C0C0C0"/>
                  </a:outerShdw>
                </a:effectLst>
                <a:latin typeface="Arial" charset="0"/>
              </a:rPr>
              <a:t>NUEVO DISEÑO</a:t>
            </a:r>
          </a:p>
          <a:p>
            <a:r>
              <a:rPr lang="es-ES" sz="2800" b="1" i="1" smtClean="0">
                <a:solidFill>
                  <a:srgbClr val="000099"/>
                </a:solidFill>
                <a:effectLst>
                  <a:outerShdw blurRad="38100" dist="38100" dir="2700000" algn="tl">
                    <a:srgbClr val="C0C0C0"/>
                  </a:outerShdw>
                </a:effectLst>
                <a:latin typeface="Arial" charset="0"/>
              </a:rPr>
              <a:t>VIRUS DE SCRIPT</a:t>
            </a:r>
          </a:p>
          <a:p>
            <a:r>
              <a:rPr lang="es-ES" sz="2800" b="1" i="1" smtClean="0">
                <a:solidFill>
                  <a:srgbClr val="000099"/>
                </a:solidFill>
                <a:effectLst>
                  <a:outerShdw blurRad="38100" dist="38100" dir="2700000" algn="tl">
                    <a:srgbClr val="C0C0C0"/>
                  </a:outerShdw>
                </a:effectLst>
                <a:latin typeface="Arial" charset="0"/>
              </a:rPr>
              <a:t>TROYANO</a:t>
            </a:r>
          </a:p>
          <a:p>
            <a:r>
              <a:rPr lang="es-ES" sz="2800" b="1" i="1" smtClean="0">
                <a:solidFill>
                  <a:srgbClr val="000099"/>
                </a:solidFill>
                <a:effectLst>
                  <a:outerShdw blurRad="38100" dist="38100" dir="2700000" algn="tl">
                    <a:srgbClr val="C0C0C0"/>
                  </a:outerShdw>
                </a:effectLst>
                <a:latin typeface="Arial" charset="0"/>
              </a:rPr>
              <a:t>GUSANO</a:t>
            </a:r>
            <a:endParaRPr lang="es-ES" sz="2800" i="1" smtClean="0">
              <a:solidFill>
                <a:srgbClr val="000099"/>
              </a:solidFill>
              <a:effectLst>
                <a:outerShdw blurRad="38100" dist="38100" dir="2700000" algn="tl">
                  <a:srgbClr val="C0C0C0"/>
                </a:outerShdw>
              </a:effectLst>
              <a:latin typeface="Arial" charset="0"/>
            </a:endParaRPr>
          </a:p>
        </p:txBody>
      </p:sp>
      <p:pic>
        <p:nvPicPr>
          <p:cNvPr id="130054" name="Picture 5" descr="computer-virus"/>
          <p:cNvPicPr>
            <a:picLocks noChangeAspect="1" noChangeArrowheads="1"/>
          </p:cNvPicPr>
          <p:nvPr/>
        </p:nvPicPr>
        <p:blipFill>
          <a:blip r:embed="rId5" cstate="print"/>
          <a:srcRect/>
          <a:stretch>
            <a:fillRect/>
          </a:stretch>
        </p:blipFill>
        <p:spPr bwMode="auto">
          <a:xfrm>
            <a:off x="5076825" y="3500438"/>
            <a:ext cx="3492500" cy="2884487"/>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DBBA2080-2B2F-4FD0-886F-03AFD3ACF725}" type="datetime1">
              <a:rPr lang="es-ES"/>
              <a:pPr>
                <a:defRPr/>
              </a:pPr>
              <a:t>09/06/2017</a:t>
            </a:fld>
            <a:endParaRPr lang="en-US"/>
          </a:p>
        </p:txBody>
      </p:sp>
      <p:sp>
        <p:nvSpPr>
          <p:cNvPr id="7" name="3 Marcador de número de diapositiva"/>
          <p:cNvSpPr>
            <a:spLocks noGrp="1"/>
          </p:cNvSpPr>
          <p:nvPr>
            <p:ph type="sldNum" sz="quarter" idx="12"/>
          </p:nvPr>
        </p:nvSpPr>
        <p:spPr/>
        <p:txBody>
          <a:bodyPr/>
          <a:lstStyle/>
          <a:p>
            <a:pPr>
              <a:defRPr/>
            </a:pPr>
            <a:fld id="{C92D7965-B0E3-4C81-80AA-135AEDD2A8BA}" type="slidenum">
              <a:rPr lang="en-US"/>
              <a:pPr>
                <a:defRPr/>
              </a:pPr>
              <a:t>31</a:t>
            </a:fld>
            <a:endParaRPr lang="en-US"/>
          </a:p>
        </p:txBody>
      </p:sp>
      <p:sp>
        <p:nvSpPr>
          <p:cNvPr id="739330" name="Rectangle 2"/>
          <p:cNvSpPr>
            <a:spLocks noGrp="1" noChangeArrowheads="1"/>
          </p:cNvSpPr>
          <p:nvPr>
            <p:ph type="title" idx="4294967295"/>
          </p:nvPr>
        </p:nvSpPr>
        <p:spPr>
          <a:xfrm>
            <a:off x="684213" y="0"/>
            <a:ext cx="7772400" cy="1143000"/>
          </a:xfrm>
          <a:blipFill dpi="0" rotWithShape="0">
            <a:blip r:embed="rId4"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Prevención de Virus</a:t>
            </a:r>
            <a:endParaRPr lang="es-ES" sz="4000" i="1" smtClean="0">
              <a:solidFill>
                <a:srgbClr val="800000"/>
              </a:solidFill>
              <a:effectLst>
                <a:outerShdw blurRad="38100" dist="38100" dir="2700000" algn="tl">
                  <a:srgbClr val="C0C0C0"/>
                </a:outerShdw>
              </a:effectLst>
              <a:latin typeface="Arial" charset="0"/>
            </a:endParaRPr>
          </a:p>
        </p:txBody>
      </p:sp>
      <p:graphicFrame>
        <p:nvGraphicFramePr>
          <p:cNvPr id="5122" name="Object 5"/>
          <p:cNvGraphicFramePr>
            <a:graphicFrameLocks noGrp="1" noChangeAspect="1"/>
          </p:cNvGraphicFramePr>
          <p:nvPr>
            <p:ph idx="4294967295"/>
          </p:nvPr>
        </p:nvGraphicFramePr>
        <p:xfrm>
          <a:off x="611188" y="188913"/>
          <a:ext cx="8064500" cy="4976812"/>
        </p:xfrm>
        <a:graphic>
          <a:graphicData uri="http://schemas.openxmlformats.org/presentationml/2006/ole">
            <mc:AlternateContent xmlns:mc="http://schemas.openxmlformats.org/markup-compatibility/2006">
              <mc:Choice xmlns:v="urn:schemas-microsoft-com:vml" Requires="v">
                <p:oleObj spid="_x0000_s5126" name="Gráfico" r:id="rId5" imgW="7581900" imgH="5181600" progId="MSGraph.Chart.8">
                  <p:embed followColorScheme="full"/>
                </p:oleObj>
              </mc:Choice>
              <mc:Fallback>
                <p:oleObj name="Gráfico" r:id="rId5" imgW="7581900" imgH="5181600" progId="MSGraph.Chart.8">
                  <p:embed followColorScheme="full"/>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88913"/>
                        <a:ext cx="8064500" cy="4976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9332" name="Text Box 7"/>
          <p:cNvSpPr txBox="1">
            <a:spLocks noChangeArrowheads="1"/>
          </p:cNvSpPr>
          <p:nvPr/>
        </p:nvSpPr>
        <p:spPr bwMode="auto">
          <a:xfrm>
            <a:off x="250825" y="4076700"/>
            <a:ext cx="8713788" cy="2781300"/>
          </a:xfrm>
          <a:prstGeom prst="rect">
            <a:avLst/>
          </a:prstGeom>
          <a:blipFill dpi="0" rotWithShape="0">
            <a:blip r:embed="rId7" cstate="print"/>
            <a:srcRect/>
            <a:tile tx="0" ty="0" sx="100000" sy="100000" flip="none" algn="tl"/>
          </a:blipFill>
          <a:ln w="76200" algn="ctr">
            <a:solidFill>
              <a:srgbClr val="000080"/>
            </a:solidFill>
            <a:miter lim="800000"/>
            <a:headEnd/>
            <a:tailEnd/>
          </a:ln>
          <a:effectLst/>
        </p:spPr>
        <p:txBody>
          <a:bodyPr/>
          <a:lstStyle/>
          <a:p>
            <a:pPr marL="342900" indent="-342900">
              <a:lnSpc>
                <a:spcPct val="90000"/>
              </a:lnSpc>
              <a:spcBef>
                <a:spcPct val="20000"/>
              </a:spcBef>
              <a:buFontTx/>
              <a:buChar char="•"/>
              <a:defRPr/>
            </a:pPr>
            <a:r>
              <a:rPr lang="es-MX" i="1">
                <a:solidFill>
                  <a:srgbClr val="000099"/>
                </a:solidFill>
                <a:effectLst>
                  <a:outerShdw blurRad="38100" dist="38100" dir="2700000" algn="tl">
                    <a:srgbClr val="C0C0C0"/>
                  </a:outerShdw>
                </a:effectLst>
              </a:rPr>
              <a:t>El 50% de los casos de infecciones de virus se debe a una ejecución autorizada por el usuario.</a:t>
            </a:r>
          </a:p>
          <a:p>
            <a:pPr marL="342900" indent="-342900">
              <a:lnSpc>
                <a:spcPct val="90000"/>
              </a:lnSpc>
              <a:spcBef>
                <a:spcPct val="20000"/>
              </a:spcBef>
              <a:buFontTx/>
              <a:buChar char="•"/>
              <a:defRPr/>
            </a:pPr>
            <a:r>
              <a:rPr lang="es-MX" i="1">
                <a:solidFill>
                  <a:srgbClr val="000099"/>
                </a:solidFill>
                <a:effectLst>
                  <a:outerShdw blurRad="38100" dist="38100" dir="2700000" algn="tl">
                    <a:srgbClr val="C0C0C0"/>
                  </a:outerShdw>
                </a:effectLst>
              </a:rPr>
              <a:t>Las aplicaciones de seguridad, no presentan ninguna ventaja si el usuario no es educado respecto de los virus informáticos.</a:t>
            </a:r>
          </a:p>
          <a:p>
            <a:pPr marL="342900" indent="-342900">
              <a:lnSpc>
                <a:spcPct val="90000"/>
              </a:lnSpc>
              <a:spcBef>
                <a:spcPct val="20000"/>
              </a:spcBef>
              <a:buFontTx/>
              <a:buChar char="•"/>
              <a:defRPr/>
            </a:pPr>
            <a:r>
              <a:rPr lang="es-MX" i="1">
                <a:solidFill>
                  <a:srgbClr val="000099"/>
                </a:solidFill>
                <a:effectLst>
                  <a:outerShdw blurRad="38100" dist="38100" dir="2700000" algn="tl">
                    <a:srgbClr val="C0C0C0"/>
                  </a:outerShdw>
                </a:effectLst>
              </a:rPr>
              <a:t>Las políticas de seguridad resultan fundamentales.</a:t>
            </a:r>
            <a:endParaRPr lang="es-ES" i="1">
              <a:solidFill>
                <a:srgbClr val="000099"/>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62D0E67-328E-4843-B0E9-4FAAAB27E2DC}"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42B57F8E-11AD-4C68-8985-918D8B54568C}" type="slidenum">
              <a:rPr lang="en-US"/>
              <a:pPr>
                <a:defRPr/>
              </a:pPr>
              <a:t>32</a:t>
            </a:fld>
            <a:endParaRPr lang="en-US"/>
          </a:p>
        </p:txBody>
      </p:sp>
      <p:sp>
        <p:nvSpPr>
          <p:cNvPr id="741378" name="Rectangle 2"/>
          <p:cNvSpPr>
            <a:spLocks noGrp="1" noChangeArrowheads="1"/>
          </p:cNvSpPr>
          <p:nvPr>
            <p:ph type="title" idx="4294967295"/>
          </p:nvPr>
        </p:nvSpPr>
        <p:spPr>
          <a:xfrm>
            <a:off x="755650"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Gusano (WORMS)</a:t>
            </a:r>
            <a:endParaRPr lang="es-ES" sz="4000" i="1" smtClean="0">
              <a:solidFill>
                <a:srgbClr val="800000"/>
              </a:solidFill>
              <a:effectLst>
                <a:outerShdw blurRad="38100" dist="38100" dir="2700000" algn="tl">
                  <a:srgbClr val="C0C0C0"/>
                </a:outerShdw>
              </a:effectLst>
              <a:latin typeface="Arial" charset="0"/>
            </a:endParaRPr>
          </a:p>
        </p:txBody>
      </p:sp>
      <p:sp>
        <p:nvSpPr>
          <p:cNvPr id="741379" name="Rectangle 3"/>
          <p:cNvSpPr>
            <a:spLocks noGrp="1" noChangeArrowheads="1"/>
          </p:cNvSpPr>
          <p:nvPr>
            <p:ph type="body" idx="4294967295"/>
          </p:nvPr>
        </p:nvSpPr>
        <p:spPr>
          <a:xfrm>
            <a:off x="395288" y="1268413"/>
            <a:ext cx="8497887" cy="5256212"/>
          </a:xfrm>
          <a:blipFill dpi="0" rotWithShape="0">
            <a:blip r:embed="rId4" cstate="print"/>
            <a:srcRect/>
            <a:tile tx="0" ty="0" sx="100000" sy="100000" flip="none" algn="tl"/>
          </a:blipFill>
          <a:ln w="76200" cap="flat" algn="ctr">
            <a:solidFill>
              <a:srgbClr val="000080"/>
            </a:solidFill>
          </a:ln>
        </p:spPr>
        <p:txBody>
          <a:bodyPr/>
          <a:lstStyle/>
          <a:p>
            <a:pPr>
              <a:defRPr/>
            </a:pPr>
            <a:r>
              <a:rPr lang="es-MX" sz="2800" i="1" smtClean="0">
                <a:solidFill>
                  <a:srgbClr val="000099"/>
                </a:solidFill>
                <a:effectLst>
                  <a:outerShdw blurRad="38100" dist="38100" dir="2700000" algn="tl">
                    <a:srgbClr val="C0C0C0"/>
                  </a:outerShdw>
                </a:effectLst>
                <a:latin typeface="Arial" charset="0"/>
              </a:rPr>
              <a:t>Tienen la propiedad de residir en memoria y duplicarse a si mismo (Consumo de Recursos).</a:t>
            </a:r>
          </a:p>
          <a:p>
            <a:pPr>
              <a:defRPr/>
            </a:pPr>
            <a:r>
              <a:rPr lang="es-MX" sz="2800" i="1" smtClean="0">
                <a:solidFill>
                  <a:srgbClr val="000099"/>
                </a:solidFill>
                <a:effectLst>
                  <a:outerShdw blurRad="38100" dist="38100" dir="2700000" algn="tl">
                    <a:srgbClr val="C0C0C0"/>
                  </a:outerShdw>
                </a:effectLst>
                <a:latin typeface="Arial" charset="0"/>
              </a:rPr>
              <a:t>No requieren intervención del usuario </a:t>
            </a:r>
          </a:p>
          <a:p>
            <a:pPr>
              <a:defRPr/>
            </a:pPr>
            <a:r>
              <a:rPr lang="es-MX" sz="2800" i="1" smtClean="0">
                <a:solidFill>
                  <a:srgbClr val="000099"/>
                </a:solidFill>
                <a:effectLst>
                  <a:outerShdw blurRad="38100" dist="38100" dir="2700000" algn="tl">
                    <a:srgbClr val="C0C0C0"/>
                  </a:outerShdw>
                </a:effectLst>
                <a:latin typeface="Arial" charset="0"/>
              </a:rPr>
              <a:t>Se transmiten generalmente por fallas o “agujeros” de seguridad existentes, los cuales aprovechan para vulnerar los sistemas.</a:t>
            </a:r>
          </a:p>
          <a:p>
            <a:pPr>
              <a:defRPr/>
            </a:pPr>
            <a:r>
              <a:rPr lang="es-MX" sz="2800" i="1" smtClean="0">
                <a:solidFill>
                  <a:srgbClr val="000099"/>
                </a:solidFill>
                <a:effectLst>
                  <a:outerShdw blurRad="38100" dist="38100" dir="2700000" algn="tl">
                    <a:srgbClr val="C0C0C0"/>
                  </a:outerShdw>
                </a:effectLst>
                <a:latin typeface="Arial" charset="0"/>
              </a:rPr>
              <a:t>La infección de una sola estación puede significar el contagio de toda una red.</a:t>
            </a:r>
          </a:p>
          <a:p>
            <a:pPr>
              <a:defRPr/>
            </a:pPr>
            <a:r>
              <a:rPr lang="es-MX" sz="2800" i="1" smtClean="0">
                <a:solidFill>
                  <a:srgbClr val="000099"/>
                </a:solidFill>
                <a:effectLst>
                  <a:outerShdw blurRad="38100" dist="38100" dir="2700000" algn="tl">
                    <a:srgbClr val="C0C0C0"/>
                  </a:outerShdw>
                </a:effectLst>
                <a:latin typeface="Arial" charset="0"/>
              </a:rPr>
              <a:t>La velocidad de propagación y transmisión de estos puede provocar saturaciones de sistema y de la red.</a:t>
            </a:r>
            <a:endParaRPr lang="es-ES" i="1"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924D689C-93C4-47EF-BFBA-FBE11DCB69A2}" type="datetime1">
              <a:rPr lang="es-ES"/>
              <a:pPr>
                <a:defRPr/>
              </a:pPr>
              <a:t>09/06/2017</a:t>
            </a:fld>
            <a:endParaRPr lang="en-US"/>
          </a:p>
        </p:txBody>
      </p:sp>
      <p:sp>
        <p:nvSpPr>
          <p:cNvPr id="8" name="3 Marcador de número de diapositiva"/>
          <p:cNvSpPr>
            <a:spLocks noGrp="1"/>
          </p:cNvSpPr>
          <p:nvPr>
            <p:ph type="sldNum" sz="quarter" idx="12"/>
          </p:nvPr>
        </p:nvSpPr>
        <p:spPr/>
        <p:txBody>
          <a:bodyPr/>
          <a:lstStyle/>
          <a:p>
            <a:pPr>
              <a:defRPr/>
            </a:pPr>
            <a:fld id="{248EE233-CFDD-419E-BD0A-8B6C31BF8F84}" type="slidenum">
              <a:rPr lang="en-US"/>
              <a:pPr>
                <a:defRPr/>
              </a:pPr>
              <a:t>33</a:t>
            </a:fld>
            <a:endParaRPr lang="en-US"/>
          </a:p>
        </p:txBody>
      </p:sp>
      <p:sp>
        <p:nvSpPr>
          <p:cNvPr id="745474" name="Rectangle 2"/>
          <p:cNvSpPr>
            <a:spLocks noGrp="1" noChangeArrowheads="1"/>
          </p:cNvSpPr>
          <p:nvPr>
            <p:ph type="title" idx="4294967295"/>
          </p:nvPr>
        </p:nvSpPr>
        <p:spPr>
          <a:xfrm>
            <a:off x="900113"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Caballos de Troya (Trojans)</a:t>
            </a:r>
            <a:endParaRPr lang="es-ES" sz="4000" i="1" smtClean="0">
              <a:solidFill>
                <a:srgbClr val="800000"/>
              </a:solidFill>
              <a:effectLst>
                <a:outerShdw blurRad="38100" dist="38100" dir="2700000" algn="tl">
                  <a:srgbClr val="C0C0C0"/>
                </a:outerShdw>
              </a:effectLst>
              <a:latin typeface="Arial" charset="0"/>
            </a:endParaRPr>
          </a:p>
        </p:txBody>
      </p:sp>
      <p:sp>
        <p:nvSpPr>
          <p:cNvPr id="745475" name="Rectangle 3"/>
          <p:cNvSpPr>
            <a:spLocks noGrp="1" noChangeArrowheads="1"/>
          </p:cNvSpPr>
          <p:nvPr>
            <p:ph type="body" sz="half" idx="4294967295"/>
          </p:nvPr>
        </p:nvSpPr>
        <p:spPr>
          <a:xfrm>
            <a:off x="323850" y="1196975"/>
            <a:ext cx="6624638" cy="5661025"/>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sz="2800" i="1" smtClean="0">
                <a:solidFill>
                  <a:srgbClr val="000099"/>
                </a:solidFill>
                <a:effectLst>
                  <a:outerShdw blurRad="38100" dist="38100" dir="2700000" algn="tl">
                    <a:srgbClr val="C0C0C0"/>
                  </a:outerShdw>
                </a:effectLst>
                <a:latin typeface="Arial" charset="0"/>
              </a:rPr>
              <a:t>Un troyano es un “Malware” escondido dentro de una aplicación que aparenta ser legitima o fidedigna.</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El nivel de daños que pueden provocar varia ampliamente.</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En la mayoría de los casos los usuarios no se percatan que tienen uno instalado en su maquina.</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Abren puertas traseras, o “Backdoors” que son utilizadas para acceder a las computadoras “Victima” de forma remota y usarlas como “Zombies”.</a:t>
            </a:r>
            <a:endParaRPr lang="es-ES" sz="2800" i="1" smtClean="0">
              <a:solidFill>
                <a:srgbClr val="000099"/>
              </a:solidFill>
              <a:effectLst>
                <a:outerShdw blurRad="38100" dist="38100" dir="2700000" algn="tl">
                  <a:srgbClr val="C0C0C0"/>
                </a:outerShdw>
              </a:effectLst>
              <a:latin typeface="Arial" charset="0"/>
            </a:endParaRPr>
          </a:p>
        </p:txBody>
      </p:sp>
      <p:pic>
        <p:nvPicPr>
          <p:cNvPr id="33798" name="Picture 5" descr="Turkey-the-Trojan-Horse"/>
          <p:cNvPicPr>
            <a:picLocks noGrp="1" noChangeAspect="1" noChangeArrowheads="1"/>
          </p:cNvPicPr>
          <p:nvPr>
            <p:ph sz="half" idx="4294967295"/>
          </p:nvPr>
        </p:nvPicPr>
        <p:blipFill>
          <a:blip r:embed="rId5" cstate="print"/>
          <a:srcRect/>
          <a:stretch>
            <a:fillRect/>
          </a:stretch>
        </p:blipFill>
        <p:spPr>
          <a:xfrm>
            <a:off x="7026275" y="1268413"/>
            <a:ext cx="2117725" cy="5356225"/>
          </a:xfrm>
          <a:noFill/>
        </p:spPr>
      </p:pic>
      <p:sp>
        <p:nvSpPr>
          <p:cNvPr id="145414" name="Text Box 6"/>
          <p:cNvSpPr txBox="1">
            <a:spLocks noChangeArrowheads="1"/>
          </p:cNvSpPr>
          <p:nvPr/>
        </p:nvSpPr>
        <p:spPr bwMode="auto">
          <a:xfrm>
            <a:off x="1547813" y="1341438"/>
            <a:ext cx="4679950" cy="2503487"/>
          </a:xfrm>
          <a:prstGeom prst="rect">
            <a:avLst/>
          </a:prstGeom>
          <a:solidFill>
            <a:srgbClr val="FFFFFF"/>
          </a:solidFill>
          <a:ln w="38100">
            <a:solidFill>
              <a:srgbClr val="FF0000"/>
            </a:solidFill>
            <a:miter lim="800000"/>
            <a:headEnd/>
            <a:tailEnd/>
          </a:ln>
        </p:spPr>
        <p:txBody>
          <a:bodyPr>
            <a:spAutoFit/>
          </a:bodyPr>
          <a:lstStyle/>
          <a:p>
            <a:pPr>
              <a:spcBef>
                <a:spcPct val="50000"/>
              </a:spcBef>
            </a:pPr>
            <a:r>
              <a:rPr lang="es-MX" sz="2400">
                <a:latin typeface="Times New Roman" pitchFamily="18" charset="0"/>
              </a:rPr>
              <a:t>Dos ejemplos concretos:</a:t>
            </a:r>
          </a:p>
          <a:p>
            <a:pPr>
              <a:spcBef>
                <a:spcPct val="50000"/>
              </a:spcBef>
              <a:buFontTx/>
              <a:buChar char="•"/>
            </a:pPr>
            <a:r>
              <a:rPr lang="es-MX" sz="2400">
                <a:latin typeface="Times New Roman" pitchFamily="18" charset="0"/>
              </a:rPr>
              <a:t> BO2K (Back Orifice 2000)</a:t>
            </a:r>
            <a:br>
              <a:rPr lang="es-MX" sz="2400">
                <a:latin typeface="Times New Roman" pitchFamily="18" charset="0"/>
              </a:rPr>
            </a:br>
            <a:r>
              <a:rPr lang="es-MX" sz="2400">
                <a:latin typeface="Times New Roman" pitchFamily="18" charset="0"/>
              </a:rPr>
              <a:t>(</a:t>
            </a:r>
            <a:r>
              <a:rPr lang="es-ES" sz="2400">
                <a:latin typeface="Times New Roman" pitchFamily="18" charset="0"/>
                <a:hlinkClick r:id="rId6"/>
              </a:rPr>
              <a:t>http://www.bo2k.com/whatis.html</a:t>
            </a:r>
            <a:r>
              <a:rPr lang="es-ES" sz="2400">
                <a:latin typeface="Times New Roman" pitchFamily="18" charset="0"/>
              </a:rPr>
              <a:t>)</a:t>
            </a:r>
          </a:p>
          <a:p>
            <a:pPr>
              <a:spcBef>
                <a:spcPct val="50000"/>
              </a:spcBef>
              <a:buFontTx/>
              <a:buChar char="•"/>
            </a:pPr>
            <a:r>
              <a:rPr lang="es-MX" sz="2400">
                <a:latin typeface="Times New Roman" pitchFamily="18" charset="0"/>
              </a:rPr>
              <a:t> Ghost Keylogger.</a:t>
            </a:r>
            <a:endParaRPr lang="es-ES" sz="2400">
              <a:latin typeface="Times New Roman" pitchFamily="18" charset="0"/>
            </a:endParaRPr>
          </a:p>
          <a:p>
            <a:pPr>
              <a:spcBef>
                <a:spcPct val="50000"/>
              </a:spcBef>
              <a:buFontTx/>
              <a:buChar char="•"/>
            </a:pPr>
            <a:endParaRPr lang="es-E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animEffect transition="in" filter="blinds(horizontal)">
                                      <p:cBhvr>
                                        <p:cTn id="7" dur="500"/>
                                        <p:tgtEl>
                                          <p:spTgt spid="14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725B232-2180-44A8-9B87-09149A3B490C}"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D60EADD2-322F-42C8-BAD0-FE3FB966E5DB}" type="slidenum">
              <a:rPr lang="en-US"/>
              <a:pPr>
                <a:defRPr/>
              </a:pPr>
              <a:t>34</a:t>
            </a:fld>
            <a:endParaRPr lang="en-US"/>
          </a:p>
        </p:txBody>
      </p:sp>
      <p:sp>
        <p:nvSpPr>
          <p:cNvPr id="747522" name="Rectangle 2"/>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Caballos de Troya (Trojans)</a:t>
            </a:r>
            <a:endParaRPr lang="es-ES" sz="4000" i="1" smtClean="0">
              <a:solidFill>
                <a:srgbClr val="800000"/>
              </a:solidFill>
              <a:effectLst>
                <a:outerShdw blurRad="38100" dist="38100" dir="2700000" algn="tl">
                  <a:srgbClr val="C0C0C0"/>
                </a:outerShdw>
              </a:effectLst>
              <a:latin typeface="Arial" charset="0"/>
            </a:endParaRPr>
          </a:p>
        </p:txBody>
      </p:sp>
      <p:sp>
        <p:nvSpPr>
          <p:cNvPr id="747523" name="Rectangle 3"/>
          <p:cNvSpPr>
            <a:spLocks noGrp="1" noChangeArrowheads="1"/>
          </p:cNvSpPr>
          <p:nvPr>
            <p:ph type="body" sz="half" idx="4294967295"/>
          </p:nvPr>
        </p:nvSpPr>
        <p:spPr>
          <a:xfrm>
            <a:off x="250825" y="1557338"/>
            <a:ext cx="8642350" cy="4248150"/>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ES" sz="2800" i="1" smtClean="0">
                <a:solidFill>
                  <a:srgbClr val="000099"/>
                </a:solidFill>
                <a:effectLst>
                  <a:outerShdw blurRad="38100" dist="38100" dir="2700000" algn="tl">
                    <a:srgbClr val="C0C0C0"/>
                  </a:outerShdw>
                </a:effectLst>
                <a:latin typeface="Arial" charset="0"/>
              </a:rPr>
              <a:t>Recientemente, virus troyanos se expanden masivamente por ordenadores no protegidos (sin Firewall). </a:t>
            </a:r>
          </a:p>
          <a:p>
            <a:pPr>
              <a:lnSpc>
                <a:spcPct val="90000"/>
              </a:lnSpc>
              <a:defRPr/>
            </a:pPr>
            <a:r>
              <a:rPr lang="es-ES" sz="2800" i="1" smtClean="0">
                <a:solidFill>
                  <a:srgbClr val="000099"/>
                </a:solidFill>
                <a:effectLst>
                  <a:outerShdw blurRad="38100" dist="38100" dir="2700000" algn="tl">
                    <a:srgbClr val="C0C0C0"/>
                  </a:outerShdw>
                </a:effectLst>
                <a:latin typeface="Arial" charset="0"/>
              </a:rPr>
              <a:t>Los ordenadores infectados son utilizados por el spammer como "ordenadores zombis", que envían spam a sus órdenes, pudiendo incluso rastrear los discos duros o correos nuevos (sobre todo cadenas) en busca de más direcciones.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24798B4-5FC2-4F30-8D1A-A73BD92C17FD}"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36C3202F-C5E4-400E-9606-B3E6E78662EA}" type="slidenum">
              <a:rPr lang="en-US"/>
              <a:pPr>
                <a:defRPr/>
              </a:pPr>
              <a:t>35</a:t>
            </a:fld>
            <a:endParaRPr lang="en-US"/>
          </a:p>
        </p:txBody>
      </p:sp>
      <p:sp>
        <p:nvSpPr>
          <p:cNvPr id="763906" name="Rectangle 2"/>
          <p:cNvSpPr>
            <a:spLocks noGrp="1" noChangeArrowheads="1"/>
          </p:cNvSpPr>
          <p:nvPr>
            <p:ph type="title" idx="4294967295"/>
          </p:nvPr>
        </p:nvSpPr>
        <p:spPr>
          <a:xfrm>
            <a:off x="684213" y="188913"/>
            <a:ext cx="79883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Caballos de Troya (Trojans)</a:t>
            </a:r>
            <a:endParaRPr lang="es-ES" sz="4000" i="1" smtClean="0">
              <a:solidFill>
                <a:srgbClr val="800000"/>
              </a:solidFill>
              <a:effectLst>
                <a:outerShdw blurRad="38100" dist="38100" dir="2700000" algn="tl">
                  <a:srgbClr val="C0C0C0"/>
                </a:outerShdw>
              </a:effectLst>
              <a:latin typeface="Arial" charset="0"/>
            </a:endParaRPr>
          </a:p>
        </p:txBody>
      </p:sp>
      <p:sp>
        <p:nvSpPr>
          <p:cNvPr id="763907" name="Rectangle 3"/>
          <p:cNvSpPr>
            <a:spLocks noGrp="1" noChangeArrowheads="1"/>
          </p:cNvSpPr>
          <p:nvPr>
            <p:ph type="body" sz="half" idx="4294967295"/>
          </p:nvPr>
        </p:nvSpPr>
        <p:spPr>
          <a:xfrm>
            <a:off x="395288" y="1412875"/>
            <a:ext cx="8497887" cy="4437063"/>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ES" sz="2800" i="1" smtClean="0">
                <a:solidFill>
                  <a:srgbClr val="000099"/>
                </a:solidFill>
                <a:effectLst>
                  <a:outerShdw blurRad="38100" dist="38100" dir="2700000" algn="tl">
                    <a:srgbClr val="C0C0C0"/>
                  </a:outerShdw>
                </a:effectLst>
                <a:latin typeface="Arial" charset="0"/>
              </a:rPr>
              <a:t>El usuario ignora haber sido infectado (que no tiene por qué notar nada extraño) y al ser identificado como spammer por los servidores a los que envía spam sin saberlo, lo que puede conducir a que no se le deje acceder a determinadas páginas o servicios.</a:t>
            </a:r>
          </a:p>
          <a:p>
            <a:pPr>
              <a:lnSpc>
                <a:spcPct val="90000"/>
              </a:lnSpc>
              <a:defRPr/>
            </a:pPr>
            <a:r>
              <a:rPr lang="es-ES" sz="2800" i="1" smtClean="0">
                <a:solidFill>
                  <a:srgbClr val="000099"/>
                </a:solidFill>
                <a:effectLst>
                  <a:outerShdw blurRad="38100" dist="38100" dir="2700000" algn="tl">
                    <a:srgbClr val="C0C0C0"/>
                  </a:outerShdw>
                </a:effectLst>
                <a:latin typeface="Arial" charset="0"/>
              </a:rPr>
              <a:t>Actualmente, el 40% de los mensajes de spam se envían de esta forma.</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6A66FB9-5CA0-4ED7-B091-51F79E0C3BB0}"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A5BC8264-F6EF-4846-ABF1-25B819F5AAF3}" type="slidenum">
              <a:rPr lang="en-US"/>
              <a:pPr>
                <a:defRPr/>
              </a:pPr>
              <a:t>36</a:t>
            </a:fld>
            <a:endParaRPr lang="en-US"/>
          </a:p>
        </p:txBody>
      </p:sp>
      <p:sp>
        <p:nvSpPr>
          <p:cNvPr id="755714" name="Rectangle 2"/>
          <p:cNvSpPr>
            <a:spLocks noGrp="1" noChangeArrowheads="1"/>
          </p:cNvSpPr>
          <p:nvPr>
            <p:ph type="title" idx="4294967295"/>
          </p:nvPr>
        </p:nvSpPr>
        <p:spPr>
          <a:xfrm>
            <a:off x="684213" y="188913"/>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Antivirus</a:t>
            </a:r>
            <a:endParaRPr lang="es-ES" sz="4000" i="1" smtClean="0">
              <a:solidFill>
                <a:srgbClr val="800000"/>
              </a:solidFill>
              <a:effectLst>
                <a:outerShdw blurRad="38100" dist="38100" dir="2700000" algn="tl">
                  <a:srgbClr val="C0C0C0"/>
                </a:outerShdw>
              </a:effectLst>
              <a:latin typeface="Arial" charset="0"/>
            </a:endParaRPr>
          </a:p>
        </p:txBody>
      </p:sp>
      <p:sp>
        <p:nvSpPr>
          <p:cNvPr id="755715" name="Rectangle 3"/>
          <p:cNvSpPr>
            <a:spLocks noGrp="1" noChangeArrowheads="1"/>
          </p:cNvSpPr>
          <p:nvPr>
            <p:ph type="body" idx="4294967295"/>
          </p:nvPr>
        </p:nvSpPr>
        <p:spPr>
          <a:xfrm>
            <a:off x="250825" y="1557338"/>
            <a:ext cx="8569325" cy="4967287"/>
          </a:xfrm>
          <a:blipFill dpi="0" rotWithShape="0">
            <a:blip r:embed="rId4" cstate="print"/>
            <a:srcRect/>
            <a:tile tx="0" ty="0" sx="100000" sy="100000" flip="none" algn="tl"/>
          </a:blipFill>
          <a:ln w="76200" cap="flat" algn="ctr">
            <a:solidFill>
              <a:srgbClr val="000080"/>
            </a:solidFill>
          </a:ln>
        </p:spPr>
        <p:txBody>
          <a:bodyPr/>
          <a:lstStyle/>
          <a:p>
            <a:pPr algn="just">
              <a:lnSpc>
                <a:spcPct val="90000"/>
              </a:lnSpc>
            </a:pPr>
            <a:r>
              <a:rPr lang="es-MX" sz="2800" i="1" smtClean="0">
                <a:solidFill>
                  <a:srgbClr val="000099"/>
                </a:solidFill>
                <a:effectLst>
                  <a:outerShdw blurRad="38100" dist="38100" dir="2700000" algn="tl">
                    <a:srgbClr val="C0C0C0"/>
                  </a:outerShdw>
                </a:effectLst>
                <a:latin typeface="Arial" charset="0"/>
              </a:rPr>
              <a:t>Son una necesidad básica de cualquier computadora, desde hogareñas hasta servidores corporativos.</a:t>
            </a:r>
          </a:p>
          <a:p>
            <a:pPr algn="just">
              <a:lnSpc>
                <a:spcPct val="90000"/>
              </a:lnSpc>
            </a:pPr>
            <a:r>
              <a:rPr lang="es-MX" sz="2800" i="1" smtClean="0">
                <a:solidFill>
                  <a:srgbClr val="000099"/>
                </a:solidFill>
                <a:effectLst>
                  <a:outerShdw blurRad="38100" dist="38100" dir="2700000" algn="tl">
                    <a:srgbClr val="C0C0C0"/>
                  </a:outerShdw>
                </a:effectLst>
                <a:latin typeface="Arial" charset="0"/>
              </a:rPr>
              <a:t>Las diferentes marcas se atribuyen la mejor detección, pero la realidad es que el disponer de un Antivirus instalado no asegura la protección total de una computadora o servidor.</a:t>
            </a:r>
          </a:p>
          <a:p>
            <a:pPr algn="just">
              <a:lnSpc>
                <a:spcPct val="90000"/>
              </a:lnSpc>
            </a:pPr>
            <a:r>
              <a:rPr lang="es-MX" sz="2800" i="1" smtClean="0">
                <a:solidFill>
                  <a:srgbClr val="000099"/>
                </a:solidFill>
                <a:effectLst>
                  <a:outerShdw blurRad="38100" dist="38100" dir="2700000" algn="tl">
                    <a:srgbClr val="C0C0C0"/>
                  </a:outerShdw>
                </a:effectLst>
                <a:latin typeface="Arial" charset="0"/>
              </a:rPr>
              <a:t>La defensa de estos ante un virus informático dependen de la brecha de tiempo entre el reporte del incidente de seguridad y la respuesta y solución por parte del fabricante.</a:t>
            </a:r>
            <a:endParaRPr lang="es-ES" sz="2800" i="1"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C4D5F664-23AD-4A31-88E2-AFD47387A19E}"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50CC70A2-547B-4C62-A63E-774313728402}" type="slidenum">
              <a:rPr lang="en-US"/>
              <a:pPr>
                <a:defRPr/>
              </a:pPr>
              <a:t>37</a:t>
            </a:fld>
            <a:endParaRPr lang="en-US"/>
          </a:p>
        </p:txBody>
      </p:sp>
      <p:sp>
        <p:nvSpPr>
          <p:cNvPr id="757762" name="Rectangle 2"/>
          <p:cNvSpPr>
            <a:spLocks noGrp="1" noChangeArrowheads="1"/>
          </p:cNvSpPr>
          <p:nvPr>
            <p:ph type="title" idx="4294967295"/>
          </p:nvPr>
        </p:nvSpPr>
        <p:spPr>
          <a:xfrm>
            <a:off x="684213" y="188913"/>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Antivirus</a:t>
            </a:r>
            <a:endParaRPr lang="es-ES" sz="4000" i="1" smtClean="0">
              <a:solidFill>
                <a:srgbClr val="800000"/>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323850" y="1557338"/>
            <a:ext cx="8569325" cy="4967287"/>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sz="2800" i="1" smtClean="0">
                <a:solidFill>
                  <a:srgbClr val="000099"/>
                </a:solidFill>
                <a:effectLst>
                  <a:outerShdw blurRad="38100" dist="38100" dir="2700000" algn="tl">
                    <a:srgbClr val="C0C0C0"/>
                  </a:outerShdw>
                </a:effectLst>
                <a:latin typeface="Arial" charset="0"/>
              </a:rPr>
              <a:t>Su función primordial es la prevención de ejecución de código malicioso y su replicación en memoria.</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Analizan desde archivos hasta comunicaciones (E-mail, trafico Web, etc.)</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NO protegen la computadora de vulnerabilidades particulares de algunas aplicaciones de servicio, sin embargo generalmente si lo hacen con los servicios estándar del S.O.</a:t>
            </a:r>
            <a:endParaRPr lang="es-ES" sz="2800" i="1"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sz="quarter"/>
          </p:nvPr>
        </p:nvSpPr>
        <p:spPr>
          <a:xfrm>
            <a:off x="755650" y="260350"/>
            <a:ext cx="7772400" cy="1143000"/>
          </a:xfrm>
          <a:blipFill dpi="0" rotWithShape="0">
            <a:blip r:embed="rId3" cstate="print"/>
            <a:srcRect/>
            <a:tile tx="0" ty="0" sx="100000" sy="100000" flip="none" algn="tl"/>
          </a:blipFill>
          <a:ln w="76200" cap="flat" algn="ctr">
            <a:solidFill>
              <a:srgbClr val="0000FF"/>
            </a:solidFill>
          </a:ln>
        </p:spPr>
        <p:txBody>
          <a:bodyPr/>
          <a:lstStyle/>
          <a:p>
            <a:r>
              <a:rPr lang="es-MX" sz="4000" i="1" smtClean="0">
                <a:solidFill>
                  <a:srgbClr val="800000"/>
                </a:solidFill>
                <a:effectLst>
                  <a:outerShdw blurRad="38100" dist="38100" dir="2700000" algn="tl">
                    <a:srgbClr val="C0C0C0"/>
                  </a:outerShdw>
                </a:effectLst>
                <a:latin typeface="Arial" charset="0"/>
              </a:rPr>
              <a:t>Antivirus</a:t>
            </a:r>
            <a:endParaRPr lang="es-ES" sz="4000" i="1" smtClean="0">
              <a:solidFill>
                <a:srgbClr val="800000"/>
              </a:solidFill>
              <a:effectLst>
                <a:outerShdw blurRad="38100" dist="38100" dir="2700000" algn="tl">
                  <a:srgbClr val="C0C0C0"/>
                </a:outerShdw>
              </a:effectLst>
              <a:latin typeface="Arial" charset="0"/>
            </a:endParaRPr>
          </a:p>
        </p:txBody>
      </p:sp>
      <p:pic>
        <p:nvPicPr>
          <p:cNvPr id="125955" name="Picture 3" descr="eTrust antivirus"/>
          <p:cNvPicPr>
            <a:picLocks noChangeAspect="1" noChangeArrowheads="1"/>
          </p:cNvPicPr>
          <p:nvPr/>
        </p:nvPicPr>
        <p:blipFill>
          <a:blip r:embed="rId4" cstate="print"/>
          <a:srcRect/>
          <a:stretch>
            <a:fillRect/>
          </a:stretch>
        </p:blipFill>
        <p:spPr bwMode="auto">
          <a:xfrm>
            <a:off x="7092950" y="1484313"/>
            <a:ext cx="1908175" cy="2592387"/>
          </a:xfrm>
          <a:prstGeom prst="rect">
            <a:avLst/>
          </a:prstGeom>
          <a:solidFill>
            <a:srgbClr val="000080"/>
          </a:solidFill>
          <a:ln w="76200" algn="ctr">
            <a:solidFill>
              <a:srgbClr val="00CCFF"/>
            </a:solidFill>
            <a:miter lim="800000"/>
            <a:headEnd/>
            <a:tailEnd/>
          </a:ln>
          <a:effectLst/>
        </p:spPr>
      </p:pic>
      <p:pic>
        <p:nvPicPr>
          <p:cNvPr id="125956" name="Picture 4" descr="Norton"/>
          <p:cNvPicPr>
            <a:picLocks noChangeAspect="1" noChangeArrowheads="1"/>
          </p:cNvPicPr>
          <p:nvPr/>
        </p:nvPicPr>
        <p:blipFill>
          <a:blip r:embed="rId5" cstate="print"/>
          <a:srcRect/>
          <a:stretch>
            <a:fillRect/>
          </a:stretch>
        </p:blipFill>
        <p:spPr bwMode="auto">
          <a:xfrm>
            <a:off x="179388" y="1557338"/>
            <a:ext cx="1992312" cy="2592387"/>
          </a:xfrm>
          <a:prstGeom prst="rect">
            <a:avLst/>
          </a:prstGeom>
          <a:solidFill>
            <a:srgbClr val="000080"/>
          </a:solidFill>
          <a:ln w="76200" algn="ctr">
            <a:solidFill>
              <a:srgbClr val="00CCFF"/>
            </a:solidFill>
            <a:miter lim="800000"/>
            <a:headEnd/>
            <a:tailEnd/>
          </a:ln>
          <a:effectLst/>
        </p:spPr>
      </p:pic>
      <p:pic>
        <p:nvPicPr>
          <p:cNvPr id="125957" name="Picture 5" descr="Macafee"/>
          <p:cNvPicPr>
            <a:picLocks noChangeAspect="1" noChangeArrowheads="1"/>
          </p:cNvPicPr>
          <p:nvPr/>
        </p:nvPicPr>
        <p:blipFill>
          <a:blip r:embed="rId6" cstate="print"/>
          <a:srcRect/>
          <a:stretch>
            <a:fillRect/>
          </a:stretch>
        </p:blipFill>
        <p:spPr bwMode="auto">
          <a:xfrm>
            <a:off x="2484438" y="1557338"/>
            <a:ext cx="2081212" cy="2592387"/>
          </a:xfrm>
          <a:prstGeom prst="rect">
            <a:avLst/>
          </a:prstGeom>
          <a:solidFill>
            <a:srgbClr val="000080"/>
          </a:solidFill>
          <a:ln w="76200" algn="ctr">
            <a:solidFill>
              <a:srgbClr val="00CCFF"/>
            </a:solidFill>
            <a:miter lim="800000"/>
            <a:headEnd/>
            <a:tailEnd/>
          </a:ln>
          <a:effectLst/>
        </p:spPr>
      </p:pic>
      <p:pic>
        <p:nvPicPr>
          <p:cNvPr id="125958" name="Picture 6" descr="NOD"/>
          <p:cNvPicPr>
            <a:picLocks noChangeAspect="1" noChangeArrowheads="1"/>
          </p:cNvPicPr>
          <p:nvPr/>
        </p:nvPicPr>
        <p:blipFill>
          <a:blip r:embed="rId7" cstate="print"/>
          <a:srcRect/>
          <a:stretch>
            <a:fillRect/>
          </a:stretch>
        </p:blipFill>
        <p:spPr bwMode="auto">
          <a:xfrm>
            <a:off x="4859338" y="4221163"/>
            <a:ext cx="1944687" cy="2447925"/>
          </a:xfrm>
          <a:prstGeom prst="rect">
            <a:avLst/>
          </a:prstGeom>
          <a:solidFill>
            <a:srgbClr val="000080"/>
          </a:solidFill>
          <a:ln w="76200" algn="ctr">
            <a:solidFill>
              <a:srgbClr val="00CCFF"/>
            </a:solidFill>
            <a:miter lim="800000"/>
            <a:headEnd/>
            <a:tailEnd/>
          </a:ln>
          <a:effectLst/>
        </p:spPr>
      </p:pic>
      <p:pic>
        <p:nvPicPr>
          <p:cNvPr id="125959" name="Picture 7" descr="Panda"/>
          <p:cNvPicPr>
            <a:picLocks noChangeAspect="1" noChangeArrowheads="1"/>
          </p:cNvPicPr>
          <p:nvPr/>
        </p:nvPicPr>
        <p:blipFill>
          <a:blip r:embed="rId8" cstate="print"/>
          <a:srcRect/>
          <a:stretch>
            <a:fillRect/>
          </a:stretch>
        </p:blipFill>
        <p:spPr bwMode="auto">
          <a:xfrm>
            <a:off x="4859338" y="1484313"/>
            <a:ext cx="1943100" cy="2665412"/>
          </a:xfrm>
          <a:prstGeom prst="rect">
            <a:avLst/>
          </a:prstGeom>
          <a:solidFill>
            <a:srgbClr val="000080"/>
          </a:solidFill>
          <a:ln w="76200" algn="ctr">
            <a:solidFill>
              <a:srgbClr val="00CCFF"/>
            </a:solidFill>
            <a:miter lim="800000"/>
            <a:headEnd/>
            <a:tailEnd/>
          </a:ln>
          <a:effectLst/>
        </p:spPr>
      </p:pic>
      <p:pic>
        <p:nvPicPr>
          <p:cNvPr id="125960" name="Picture 8" descr="Kapersky"/>
          <p:cNvPicPr>
            <a:picLocks noChangeAspect="1" noChangeArrowheads="1"/>
          </p:cNvPicPr>
          <p:nvPr/>
        </p:nvPicPr>
        <p:blipFill>
          <a:blip r:embed="rId9" cstate="print"/>
          <a:srcRect/>
          <a:stretch>
            <a:fillRect/>
          </a:stretch>
        </p:blipFill>
        <p:spPr bwMode="auto">
          <a:xfrm>
            <a:off x="179388" y="4292600"/>
            <a:ext cx="2016125" cy="2376488"/>
          </a:xfrm>
          <a:prstGeom prst="rect">
            <a:avLst/>
          </a:prstGeom>
          <a:solidFill>
            <a:srgbClr val="000080"/>
          </a:solidFill>
          <a:ln w="76200" algn="ctr">
            <a:solidFill>
              <a:srgbClr val="00CCFF"/>
            </a:solidFill>
            <a:miter lim="800000"/>
            <a:headEnd/>
            <a:tailEnd/>
          </a:ln>
          <a:effectLst/>
        </p:spPr>
      </p:pic>
      <p:pic>
        <p:nvPicPr>
          <p:cNvPr id="125961" name="Picture 9" descr="TrendMicro"/>
          <p:cNvPicPr>
            <a:picLocks noChangeAspect="1" noChangeArrowheads="1"/>
          </p:cNvPicPr>
          <p:nvPr/>
        </p:nvPicPr>
        <p:blipFill>
          <a:blip r:embed="rId10" cstate="print"/>
          <a:srcRect/>
          <a:stretch>
            <a:fillRect/>
          </a:stretch>
        </p:blipFill>
        <p:spPr bwMode="auto">
          <a:xfrm>
            <a:off x="2484438" y="4292600"/>
            <a:ext cx="2087562" cy="2376488"/>
          </a:xfrm>
          <a:prstGeom prst="rect">
            <a:avLst/>
          </a:prstGeom>
          <a:solidFill>
            <a:srgbClr val="000080"/>
          </a:solidFill>
          <a:ln w="76200" algn="ctr">
            <a:solidFill>
              <a:srgbClr val="00CCFF"/>
            </a:solid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Marcador de fecha"/>
          <p:cNvSpPr>
            <a:spLocks noGrp="1"/>
          </p:cNvSpPr>
          <p:nvPr>
            <p:ph type="dt" sz="quarter" idx="10"/>
          </p:nvPr>
        </p:nvSpPr>
        <p:spPr/>
        <p:txBody>
          <a:bodyPr/>
          <a:lstStyle/>
          <a:p>
            <a:pPr>
              <a:defRPr/>
            </a:pPr>
            <a:fld id="{C187F21E-C91F-4B9F-B771-739569DF104E}" type="datetime1">
              <a:rPr lang="es-ES"/>
              <a:pPr>
                <a:defRPr/>
              </a:pPr>
              <a:t>09/06/2017</a:t>
            </a:fld>
            <a:endParaRPr lang="en-US"/>
          </a:p>
        </p:txBody>
      </p:sp>
      <p:sp>
        <p:nvSpPr>
          <p:cNvPr id="11" name="3 Marcador de número de diapositiva"/>
          <p:cNvSpPr>
            <a:spLocks noGrp="1"/>
          </p:cNvSpPr>
          <p:nvPr>
            <p:ph type="sldNum" sz="quarter" idx="12"/>
          </p:nvPr>
        </p:nvSpPr>
        <p:spPr/>
        <p:txBody>
          <a:bodyPr/>
          <a:lstStyle/>
          <a:p>
            <a:pPr>
              <a:defRPr/>
            </a:pPr>
            <a:fld id="{288EA59D-C071-44E2-A62A-F554A681B221}" type="slidenum">
              <a:rPr lang="en-US"/>
              <a:pPr>
                <a:defRPr/>
              </a:pPr>
              <a:t>39</a:t>
            </a:fld>
            <a:endParaRPr lang="en-US"/>
          </a:p>
        </p:txBody>
      </p:sp>
      <p:sp>
        <p:nvSpPr>
          <p:cNvPr id="759810" name="Rectangle 2"/>
          <p:cNvSpPr>
            <a:spLocks noGrp="1" noChangeArrowheads="1"/>
          </p:cNvSpPr>
          <p:nvPr>
            <p:ph type="title" sz="quarter" idx="4294967295"/>
          </p:nvPr>
        </p:nvSpPr>
        <p:spPr>
          <a:xfrm>
            <a:off x="755650" y="26035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Antivirus</a:t>
            </a:r>
            <a:endParaRPr lang="es-ES" sz="4000" i="1" smtClean="0">
              <a:solidFill>
                <a:srgbClr val="800000"/>
              </a:solidFill>
              <a:effectLst>
                <a:outerShdw blurRad="38100" dist="38100" dir="2700000" algn="tl">
                  <a:srgbClr val="C0C0C0"/>
                </a:outerShdw>
              </a:effectLst>
              <a:latin typeface="Arial" charset="0"/>
            </a:endParaRPr>
          </a:p>
        </p:txBody>
      </p:sp>
      <p:pic>
        <p:nvPicPr>
          <p:cNvPr id="38917" name="Picture 8" descr="kaspersky"/>
          <p:cNvPicPr>
            <a:picLocks noGrp="1" noChangeAspect="1" noChangeArrowheads="1"/>
          </p:cNvPicPr>
          <p:nvPr>
            <p:ph sz="quarter" idx="4294967295"/>
          </p:nvPr>
        </p:nvPicPr>
        <p:blipFill>
          <a:blip r:embed="rId4" cstate="print"/>
          <a:srcRect/>
          <a:stretch>
            <a:fillRect/>
          </a:stretch>
        </p:blipFill>
        <p:spPr>
          <a:xfrm>
            <a:off x="468313" y="1628775"/>
            <a:ext cx="2498725" cy="1858963"/>
          </a:xfrm>
          <a:blipFill dpi="0" rotWithShape="0">
            <a:blip r:embed="rId3" cstate="print"/>
            <a:srcRect/>
            <a:tile tx="0" ty="0" sx="100000" sy="100000" flip="none" algn="tl"/>
          </a:blipFill>
          <a:ln w="76200" cap="flat" algn="ctr">
            <a:solidFill>
              <a:srgbClr val="0000FF"/>
            </a:solidFill>
          </a:ln>
        </p:spPr>
      </p:pic>
      <p:pic>
        <p:nvPicPr>
          <p:cNvPr id="38918" name="Picture 9" descr="panda"/>
          <p:cNvPicPr>
            <a:picLocks noGrp="1" noChangeAspect="1" noChangeArrowheads="1"/>
          </p:cNvPicPr>
          <p:nvPr>
            <p:ph sz="quarter" idx="4294967295"/>
          </p:nvPr>
        </p:nvPicPr>
        <p:blipFill>
          <a:blip r:embed="rId5" cstate="print"/>
          <a:srcRect/>
          <a:stretch>
            <a:fillRect/>
          </a:stretch>
        </p:blipFill>
        <p:spPr>
          <a:xfrm>
            <a:off x="3635375" y="1628775"/>
            <a:ext cx="2043113" cy="1806575"/>
          </a:xfrm>
          <a:blipFill dpi="0" rotWithShape="0">
            <a:blip r:embed="rId3" cstate="print"/>
            <a:srcRect/>
            <a:tile tx="0" ty="0" sx="100000" sy="100000" flip="none" algn="tl"/>
          </a:blipFill>
          <a:ln w="76200" cap="flat" algn="ctr">
            <a:solidFill>
              <a:srgbClr val="0000FF"/>
            </a:solidFill>
          </a:ln>
        </p:spPr>
      </p:pic>
      <p:pic>
        <p:nvPicPr>
          <p:cNvPr id="38919" name="Picture 11" descr="images"/>
          <p:cNvPicPr>
            <a:picLocks noGrp="1" noChangeAspect="1" noChangeArrowheads="1"/>
          </p:cNvPicPr>
          <p:nvPr>
            <p:ph sz="quarter" idx="4294967295"/>
          </p:nvPr>
        </p:nvPicPr>
        <p:blipFill>
          <a:blip r:embed="rId6" cstate="print"/>
          <a:srcRect/>
          <a:stretch>
            <a:fillRect/>
          </a:stretch>
        </p:blipFill>
        <p:spPr>
          <a:xfrm>
            <a:off x="6300788" y="1557338"/>
            <a:ext cx="2273300" cy="1858962"/>
          </a:xfrm>
          <a:blipFill dpi="0" rotWithShape="0">
            <a:blip r:embed="rId3" cstate="print"/>
            <a:srcRect/>
            <a:tile tx="0" ty="0" sx="100000" sy="100000" flip="none" algn="tl"/>
          </a:blipFill>
          <a:ln w="76200" cap="flat" algn="ctr">
            <a:solidFill>
              <a:srgbClr val="0000FF"/>
            </a:solidFill>
          </a:ln>
        </p:spPr>
      </p:pic>
      <p:pic>
        <p:nvPicPr>
          <p:cNvPr id="38920" name="Picture 13" descr="norton"/>
          <p:cNvPicPr>
            <a:picLocks noGrp="1" noChangeAspect="1" noChangeArrowheads="1"/>
          </p:cNvPicPr>
          <p:nvPr>
            <p:ph sz="quarter" idx="4294967295"/>
          </p:nvPr>
        </p:nvPicPr>
        <p:blipFill>
          <a:blip r:embed="rId7" cstate="print"/>
          <a:srcRect/>
          <a:stretch>
            <a:fillRect/>
          </a:stretch>
        </p:blipFill>
        <p:spPr>
          <a:xfrm>
            <a:off x="395288" y="3933825"/>
            <a:ext cx="2511425" cy="1868488"/>
          </a:xfrm>
          <a:blipFill dpi="0" rotWithShape="0">
            <a:blip r:embed="rId3" cstate="print"/>
            <a:srcRect/>
            <a:tile tx="0" ty="0" sx="100000" sy="100000" flip="none" algn="tl"/>
          </a:blipFill>
          <a:ln w="76200" cap="flat" algn="ctr">
            <a:solidFill>
              <a:srgbClr val="0000FF"/>
            </a:solidFill>
          </a:ln>
        </p:spPr>
      </p:pic>
      <p:pic>
        <p:nvPicPr>
          <p:cNvPr id="38921" name="Picture 14" descr="trendmicro"/>
          <p:cNvPicPr>
            <a:picLocks noChangeAspect="1" noChangeArrowheads="1"/>
          </p:cNvPicPr>
          <p:nvPr/>
        </p:nvPicPr>
        <p:blipFill>
          <a:blip r:embed="rId8" cstate="print"/>
          <a:srcRect/>
          <a:stretch>
            <a:fillRect/>
          </a:stretch>
        </p:blipFill>
        <p:spPr bwMode="auto">
          <a:xfrm>
            <a:off x="3563938" y="3789363"/>
            <a:ext cx="2057400" cy="2374900"/>
          </a:xfrm>
          <a:prstGeom prst="rect">
            <a:avLst/>
          </a:prstGeom>
          <a:blipFill dpi="0" rotWithShape="0">
            <a:blip r:embed="rId3" cstate="print"/>
            <a:srcRect/>
            <a:tile tx="0" ty="0" sx="100000" sy="100000" flip="none" algn="tl"/>
          </a:blipFill>
          <a:ln w="76200" algn="ctr">
            <a:solidFill>
              <a:srgbClr val="0000FF"/>
            </a:solidFill>
            <a:miter lim="800000"/>
            <a:headEnd/>
            <a:tailEnd/>
          </a:ln>
        </p:spPr>
      </p:pic>
      <p:pic>
        <p:nvPicPr>
          <p:cNvPr id="38922" name="Picture 15" descr="eTrust antivirus"/>
          <p:cNvPicPr>
            <a:picLocks noChangeAspect="1" noChangeArrowheads="1"/>
          </p:cNvPicPr>
          <p:nvPr/>
        </p:nvPicPr>
        <p:blipFill>
          <a:blip r:embed="rId9" cstate="print"/>
          <a:srcRect/>
          <a:stretch>
            <a:fillRect/>
          </a:stretch>
        </p:blipFill>
        <p:spPr bwMode="auto">
          <a:xfrm>
            <a:off x="6443663" y="3789363"/>
            <a:ext cx="2147887" cy="2374900"/>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361D680-F5BC-4B88-A5A3-47C207FAE0FE}"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0EC09BE3-C90D-40A5-BCFB-B129D7F2CAFB}" type="slidenum">
              <a:rPr lang="en-US"/>
              <a:pPr>
                <a:defRPr/>
              </a:pPr>
              <a:t>4</a:t>
            </a:fld>
            <a:endParaRPr lang="en-US"/>
          </a:p>
        </p:txBody>
      </p:sp>
      <p:sp>
        <p:nvSpPr>
          <p:cNvPr id="471042" name="Rectangle 2"/>
          <p:cNvSpPr>
            <a:spLocks noGrp="1" noChangeArrowheads="1"/>
          </p:cNvSpPr>
          <p:nvPr>
            <p:ph type="title"/>
          </p:nvPr>
        </p:nvSpPr>
        <p:spPr>
          <a:xfrm>
            <a:off x="685800" y="228600"/>
            <a:ext cx="7772400" cy="968375"/>
          </a:xfrm>
          <a:blipFill dpi="0" rotWithShape="0">
            <a:blip r:embed="rId3" cstate="print"/>
            <a:srcRect/>
            <a:tile tx="0" ty="0" sx="100000" sy="100000" flip="none" algn="tl"/>
          </a:blipFill>
          <a:ln w="76200" cap="flat" algn="ctr">
            <a:solidFill>
              <a:srgbClr val="0000FF"/>
            </a:solidFill>
          </a:ln>
        </p:spPr>
        <p:txBody>
          <a:bodyPr/>
          <a:lstStyle/>
          <a:p>
            <a:pPr>
              <a:defRPr/>
            </a:pPr>
            <a:r>
              <a:rPr lang="es-AR" i="1" smtClean="0">
                <a:solidFill>
                  <a:srgbClr val="800000"/>
                </a:solidFill>
                <a:effectLst>
                  <a:outerShdw blurRad="38100" dist="38100" dir="2700000" algn="tl">
                    <a:srgbClr val="C0C0C0"/>
                  </a:outerShdw>
                </a:effectLst>
                <a:latin typeface="Arial" charset="0"/>
              </a:rPr>
              <a:t>Tipos de Escaneo</a:t>
            </a:r>
          </a:p>
        </p:txBody>
      </p:sp>
      <p:sp>
        <p:nvSpPr>
          <p:cNvPr id="471043" name="Rectangle 3"/>
          <p:cNvSpPr>
            <a:spLocks noGrp="1" noChangeArrowheads="1"/>
          </p:cNvSpPr>
          <p:nvPr>
            <p:ph type="body" idx="1"/>
          </p:nvPr>
        </p:nvSpPr>
        <p:spPr>
          <a:xfrm>
            <a:off x="0" y="1447800"/>
            <a:ext cx="9144000" cy="54102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Conexión TCPconnect():</a:t>
            </a:r>
            <a:r>
              <a:rPr lang="es-AR" sz="2800" i="1" smtClean="0">
                <a:solidFill>
                  <a:srgbClr val="000099"/>
                </a:solidFill>
                <a:effectLst>
                  <a:outerShdw blurRad="38100" dist="38100" dir="2700000" algn="tl">
                    <a:srgbClr val="C0C0C0"/>
                  </a:outerShdw>
                </a:effectLst>
                <a:latin typeface="Arial" charset="0"/>
              </a:rPr>
              <a:t> búsqueda un puerto abierto.</a:t>
            </a:r>
          </a:p>
          <a:p>
            <a:pPr>
              <a:lnSpc>
                <a:spcPct val="80000"/>
              </a:lnSpc>
              <a:defRPr/>
            </a:pPr>
            <a:endParaRPr lang="es-AR" sz="2800" i="1" smtClean="0">
              <a:solidFill>
                <a:srgbClr val="000099"/>
              </a:solidFill>
              <a:effectLst>
                <a:outerShdw blurRad="38100" dist="38100" dir="2700000" algn="tl">
                  <a:srgbClr val="C0C0C0"/>
                </a:outerShdw>
              </a:effectLst>
              <a:latin typeface="Arial" charset="0"/>
            </a:endParaRPr>
          </a:p>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FTP Bounce Attack</a:t>
            </a:r>
            <a:r>
              <a:rPr lang="es-AR" sz="2800" i="1" smtClean="0">
                <a:solidFill>
                  <a:srgbClr val="000099"/>
                </a:solidFill>
                <a:effectLst>
                  <a:outerShdw blurRad="38100" dist="38100" dir="2700000" algn="tl">
                    <a:srgbClr val="C0C0C0"/>
                  </a:outerShdw>
                </a:effectLst>
                <a:latin typeface="Arial" charset="0"/>
              </a:rPr>
              <a:t>: Conexión mediante FTP desde un servidor Proxy para dificultar conocer origen del ataque.</a:t>
            </a:r>
          </a:p>
          <a:p>
            <a:pPr>
              <a:lnSpc>
                <a:spcPct val="80000"/>
              </a:lnSpc>
              <a:defRPr/>
            </a:pPr>
            <a:endParaRPr lang="es-AR" sz="2800" i="1" smtClean="0">
              <a:solidFill>
                <a:srgbClr val="000099"/>
              </a:solidFill>
              <a:effectLst>
                <a:outerShdw blurRad="38100" dist="38100" dir="2700000" algn="tl">
                  <a:srgbClr val="C0C0C0"/>
                </a:outerShdw>
              </a:effectLst>
              <a:latin typeface="Arial" charset="0"/>
            </a:endParaRPr>
          </a:p>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TCP SYN</a:t>
            </a:r>
            <a:r>
              <a:rPr lang="es-AR" sz="2800" i="1" smtClean="0">
                <a:solidFill>
                  <a:srgbClr val="000099"/>
                </a:solidFill>
                <a:effectLst>
                  <a:outerShdw blurRad="38100" dist="38100" dir="2700000" algn="tl">
                    <a:srgbClr val="C0C0C0"/>
                  </a:outerShdw>
                </a:effectLst>
                <a:latin typeface="Arial" charset="0"/>
              </a:rPr>
              <a:t>:  Envío de un paquete de comienzo de comunicación determinando puertos abiertos.</a:t>
            </a:r>
          </a:p>
          <a:p>
            <a:pPr>
              <a:lnSpc>
                <a:spcPct val="80000"/>
              </a:lnSpc>
              <a:defRPr/>
            </a:pPr>
            <a:endParaRPr lang="es-AR" sz="2800" i="1" smtClean="0">
              <a:solidFill>
                <a:srgbClr val="000099"/>
              </a:solidFill>
              <a:effectLst>
                <a:outerShdw blurRad="38100" dist="38100" dir="2700000" algn="tl">
                  <a:srgbClr val="C0C0C0"/>
                </a:outerShdw>
              </a:effectLst>
              <a:latin typeface="Arial" charset="0"/>
            </a:endParaRPr>
          </a:p>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TCP FIN Stealth Port Scanning</a:t>
            </a:r>
            <a:r>
              <a:rPr lang="es-AR" sz="2800" i="1" smtClean="0">
                <a:solidFill>
                  <a:srgbClr val="000099"/>
                </a:solidFill>
                <a:effectLst>
                  <a:outerShdw blurRad="38100" dist="38100" dir="2700000" algn="tl">
                    <a:srgbClr val="C0C0C0"/>
                  </a:outerShdw>
                </a:effectLst>
                <a:latin typeface="Arial" charset="0"/>
              </a:rPr>
              <a:t>: Envío de un paquete de fin de comunicación para conocer puertos abiertos o cerrados.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648D6593-7094-4CD2-AEEF-315018F1D369}" type="datetime1">
              <a:rPr lang="es-ES"/>
              <a:pPr>
                <a:defRPr/>
              </a:pPr>
              <a:t>09/06/2017</a:t>
            </a:fld>
            <a:endParaRPr lang="en-US"/>
          </a:p>
        </p:txBody>
      </p:sp>
      <p:sp>
        <p:nvSpPr>
          <p:cNvPr id="7" name="3 Marcador de número de diapositiva"/>
          <p:cNvSpPr>
            <a:spLocks noGrp="1"/>
          </p:cNvSpPr>
          <p:nvPr>
            <p:ph type="sldNum" sz="quarter" idx="12"/>
          </p:nvPr>
        </p:nvSpPr>
        <p:spPr/>
        <p:txBody>
          <a:bodyPr/>
          <a:lstStyle/>
          <a:p>
            <a:pPr>
              <a:defRPr/>
            </a:pPr>
            <a:fld id="{958CC15C-6374-43CB-932D-01AD5A9A06DC}" type="slidenum">
              <a:rPr lang="en-US"/>
              <a:pPr>
                <a:defRPr/>
              </a:pPr>
              <a:t>40</a:t>
            </a:fld>
            <a:endParaRPr lang="en-US"/>
          </a:p>
        </p:txBody>
      </p:sp>
      <p:sp>
        <p:nvSpPr>
          <p:cNvPr id="761858" name="Rectangle 2"/>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i="1" smtClean="0">
                <a:solidFill>
                  <a:srgbClr val="800000"/>
                </a:solidFill>
                <a:effectLst>
                  <a:outerShdw blurRad="38100" dist="38100" dir="2700000" algn="tl">
                    <a:srgbClr val="C0C0C0"/>
                  </a:outerShdw>
                </a:effectLst>
                <a:latin typeface="Arial" charset="0"/>
              </a:rPr>
              <a:t>Appliances Antivirus</a:t>
            </a:r>
            <a:endParaRPr lang="es-ES" sz="4000" i="1" smtClean="0">
              <a:solidFill>
                <a:srgbClr val="800000"/>
              </a:solidFill>
              <a:effectLst>
                <a:outerShdw blurRad="38100" dist="38100" dir="2700000" algn="tl">
                  <a:srgbClr val="C0C0C0"/>
                </a:outerShdw>
              </a:effectLst>
              <a:latin typeface="Arial" charset="0"/>
            </a:endParaRPr>
          </a:p>
        </p:txBody>
      </p:sp>
      <p:sp>
        <p:nvSpPr>
          <p:cNvPr id="761859" name="Rectangle 3"/>
          <p:cNvSpPr>
            <a:spLocks noGrp="1" noChangeArrowheads="1"/>
          </p:cNvSpPr>
          <p:nvPr>
            <p:ph type="body" idx="4294967295"/>
          </p:nvPr>
        </p:nvSpPr>
        <p:spPr>
          <a:xfrm>
            <a:off x="179388" y="1268413"/>
            <a:ext cx="8785225" cy="5026025"/>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sz="2800" i="1" smtClean="0">
                <a:solidFill>
                  <a:srgbClr val="000099"/>
                </a:solidFill>
                <a:effectLst>
                  <a:outerShdw blurRad="38100" dist="38100" dir="2700000" algn="tl">
                    <a:srgbClr val="C0C0C0"/>
                  </a:outerShdw>
                </a:effectLst>
                <a:latin typeface="Arial" charset="0"/>
              </a:rPr>
              <a:t>Dispositivos de hardware avocados al análisis de protocolos y aplicaciones en particular. </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Colocados de forma perimetral pues estos no pueden actuar directamente sobre las estaciones de trabajo sino sobre las comunicaciones que se llevan a cabo en la red.</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Proveen una independencia en cuanto a capacidad de procesamiento de las computadoras que protegen.</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Son independientes del sistema operativo usado en la estación de trabajo.</a:t>
            </a:r>
            <a:endParaRPr lang="es-ES" sz="2800" i="1" smtClean="0">
              <a:solidFill>
                <a:srgbClr val="000099"/>
              </a:solidFill>
              <a:effectLst>
                <a:outerShdw blurRad="38100" dist="38100" dir="2700000" algn="tl">
                  <a:srgbClr val="C0C0C0"/>
                </a:outerShdw>
              </a:effectLst>
              <a:latin typeface="Arial" charset="0"/>
            </a:endParaRPr>
          </a:p>
        </p:txBody>
      </p:sp>
      <p:pic>
        <p:nvPicPr>
          <p:cNvPr id="39942" name="Picture 4" descr="fortigate"/>
          <p:cNvPicPr>
            <a:picLocks noChangeAspect="1" noChangeArrowheads="1"/>
          </p:cNvPicPr>
          <p:nvPr/>
        </p:nvPicPr>
        <p:blipFill>
          <a:blip r:embed="rId5" cstate="print"/>
          <a:srcRect/>
          <a:stretch>
            <a:fillRect/>
          </a:stretch>
        </p:blipFill>
        <p:spPr bwMode="auto">
          <a:xfrm>
            <a:off x="5940425" y="5643563"/>
            <a:ext cx="2700338" cy="1214437"/>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09/06/2017</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17B66831-D789-4421-90B7-749F438906A1}" type="slidenum">
              <a:rPr lang="en-US" sz="1400">
                <a:latin typeface="+mn-lt"/>
              </a:rPr>
              <a:pPr algn="r">
                <a:defRPr/>
              </a:pPr>
              <a:t>41</a:t>
            </a:fld>
            <a:endParaRPr lang="en-US" sz="1400">
              <a:latin typeface="+mn-lt"/>
            </a:endParaRPr>
          </a:p>
        </p:txBody>
      </p:sp>
      <p:sp>
        <p:nvSpPr>
          <p:cNvPr id="757762" name="Rectangle 2"/>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MX" sz="4000" i="1" smtClean="0">
                <a:solidFill>
                  <a:srgbClr val="800000"/>
                </a:solidFill>
                <a:effectLst>
                  <a:outerShdw blurRad="38100" dist="38100" dir="2700000" algn="tl">
                    <a:srgbClr val="C0C0C0"/>
                  </a:outerShdw>
                </a:effectLst>
                <a:latin typeface="Arial" charset="0"/>
              </a:rPr>
              <a:t>Política Antivirus</a:t>
            </a:r>
            <a:endParaRPr lang="es-ES" sz="4000" i="1" smtClean="0">
              <a:solidFill>
                <a:srgbClr val="800000"/>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250825" y="1341438"/>
            <a:ext cx="8569325" cy="5229225"/>
          </a:xfrm>
          <a:blipFill dpi="0" rotWithShape="0">
            <a:blip r:embed="rId4" cstate="print"/>
            <a:srcRect/>
            <a:tile tx="0" ty="0" sx="100000" sy="100000" flip="none" algn="tl"/>
          </a:blipFill>
          <a:ln w="76200" cap="flat" algn="ctr">
            <a:solidFill>
              <a:srgbClr val="000080"/>
            </a:solidFill>
          </a:ln>
        </p:spPr>
        <p:txBody>
          <a:bodyPr/>
          <a:lstStyle/>
          <a:p>
            <a:pPr>
              <a:lnSpc>
                <a:spcPct val="90000"/>
              </a:lnSpc>
            </a:pPr>
            <a:r>
              <a:rPr lang="es-ES" sz="2400" i="1" smtClean="0">
                <a:solidFill>
                  <a:srgbClr val="000099"/>
                </a:solidFill>
                <a:effectLst>
                  <a:outerShdw blurRad="38100" dist="38100" dir="2700000" algn="tl">
                    <a:srgbClr val="C0C0C0"/>
                  </a:outerShdw>
                </a:effectLst>
                <a:latin typeface="Arial" charset="0"/>
              </a:rPr>
              <a:t>Ejecutar siempre el antivirus corporativo y mantener actualizados tanto el engine como los patrones de virus.</a:t>
            </a:r>
          </a:p>
          <a:p>
            <a:pPr>
              <a:lnSpc>
                <a:spcPct val="90000"/>
              </a:lnSpc>
            </a:pPr>
            <a:r>
              <a:rPr lang="es-ES" sz="2400" i="1" smtClean="0">
                <a:solidFill>
                  <a:srgbClr val="000099"/>
                </a:solidFill>
                <a:effectLst>
                  <a:outerShdw blurRad="38100" dist="38100" dir="2700000" algn="tl">
                    <a:srgbClr val="C0C0C0"/>
                  </a:outerShdw>
                </a:effectLst>
                <a:latin typeface="Arial" charset="0"/>
              </a:rPr>
              <a:t>Nunca abrir ficheros o macros de remitente desconocido, no confiable sospechoso. Borrarlos y vaciarlos de la papelera.</a:t>
            </a:r>
          </a:p>
          <a:p>
            <a:pPr>
              <a:lnSpc>
                <a:spcPct val="90000"/>
              </a:lnSpc>
            </a:pPr>
            <a:r>
              <a:rPr lang="es-ES" sz="2400" i="1" smtClean="0">
                <a:solidFill>
                  <a:srgbClr val="000099"/>
                </a:solidFill>
                <a:effectLst>
                  <a:outerShdw blurRad="38100" dist="38100" dir="2700000" algn="tl">
                    <a:srgbClr val="C0C0C0"/>
                  </a:outerShdw>
                </a:effectLst>
                <a:latin typeface="Arial" charset="0"/>
              </a:rPr>
              <a:t>Eliminar el spam, cadenas de correo y correo basura similar, sin reenviar; de acuerdo con la Política Corporativa de Uso Aceptable de e-mail</a:t>
            </a:r>
          </a:p>
          <a:p>
            <a:pPr>
              <a:lnSpc>
                <a:spcPct val="90000"/>
              </a:lnSpc>
            </a:pPr>
            <a:r>
              <a:rPr lang="es-ES" sz="2400" i="1" smtClean="0">
                <a:solidFill>
                  <a:srgbClr val="000099"/>
                </a:solidFill>
                <a:effectLst>
                  <a:outerShdw blurRad="38100" dist="38100" dir="2700000" algn="tl">
                    <a:srgbClr val="C0C0C0"/>
                  </a:outerShdw>
                </a:effectLst>
                <a:latin typeface="Arial" charset="0"/>
              </a:rPr>
              <a:t>Nunca descargar ficheros de fuentes sospechosas. En la media de lo posible, ejecutar solamente los programas descargados de la URL original o de la intranet corporativa.</a:t>
            </a:r>
          </a:p>
          <a:p>
            <a:pPr>
              <a:lnSpc>
                <a:spcPct val="90000"/>
              </a:lnSpc>
            </a:pPr>
            <a:r>
              <a:rPr lang="es-ES" sz="2400" i="1" smtClean="0">
                <a:solidFill>
                  <a:srgbClr val="000099"/>
                </a:solidFill>
                <a:effectLst>
                  <a:outerShdw blurRad="38100" dist="38100" dir="2700000" algn="tl">
                    <a:srgbClr val="C0C0C0"/>
                  </a:outerShdw>
                </a:effectLst>
                <a:latin typeface="Arial" charset="0"/>
              </a:rPr>
              <a:t>Evitar las carpetas compartidas salvo que sea requisito indispensable.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09/06/2017</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BF87EE79-D228-4BC9-ADA6-F50AB1593EF7}" type="slidenum">
              <a:rPr lang="en-US" sz="1400">
                <a:latin typeface="+mn-lt"/>
              </a:rPr>
              <a:pPr algn="r">
                <a:defRPr/>
              </a:pPr>
              <a:t>42</a:t>
            </a:fld>
            <a:endParaRPr lang="en-US" sz="1400">
              <a:latin typeface="+mn-lt"/>
            </a:endParaRPr>
          </a:p>
        </p:txBody>
      </p:sp>
      <p:sp>
        <p:nvSpPr>
          <p:cNvPr id="757762" name="Rectangle 2"/>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MX" sz="4000" i="1" smtClean="0">
                <a:solidFill>
                  <a:srgbClr val="800000"/>
                </a:solidFill>
                <a:effectLst>
                  <a:outerShdw blurRad="38100" dist="38100" dir="2700000" algn="tl">
                    <a:srgbClr val="C0C0C0"/>
                  </a:outerShdw>
                </a:effectLst>
                <a:latin typeface="Arial" charset="0"/>
              </a:rPr>
              <a:t>Política Antivirus</a:t>
            </a:r>
            <a:endParaRPr lang="es-ES" sz="4000" i="1" smtClean="0">
              <a:solidFill>
                <a:srgbClr val="800000"/>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250825" y="1341438"/>
            <a:ext cx="8569325" cy="5229225"/>
          </a:xfrm>
          <a:blipFill dpi="0" rotWithShape="0">
            <a:blip r:embed="rId4" cstate="print"/>
            <a:srcRect/>
            <a:tile tx="0" ty="0" sx="100000" sy="100000" flip="none" algn="tl"/>
          </a:blipFill>
          <a:ln w="76200" cap="flat" algn="ctr">
            <a:solidFill>
              <a:srgbClr val="000080"/>
            </a:solidFill>
          </a:ln>
        </p:spPr>
        <p:txBody>
          <a:bodyPr/>
          <a:lstStyle/>
          <a:p>
            <a:pPr>
              <a:lnSpc>
                <a:spcPct val="90000"/>
              </a:lnSpc>
            </a:pPr>
            <a:r>
              <a:rPr lang="es-ES" sz="2400" i="1" smtClean="0">
                <a:solidFill>
                  <a:srgbClr val="000099"/>
                </a:solidFill>
                <a:effectLst>
                  <a:outerShdw blurRad="38100" dist="38100" dir="2700000" algn="tl">
                    <a:srgbClr val="C0C0C0"/>
                  </a:outerShdw>
                </a:effectLst>
                <a:latin typeface="Arial" charset="0"/>
              </a:rPr>
              <a:t>Pasar SIEMPRE el antivirus a los disquetes y discos USB o Iomega ZIP</a:t>
            </a:r>
          </a:p>
          <a:p>
            <a:pPr>
              <a:lnSpc>
                <a:spcPct val="90000"/>
              </a:lnSpc>
            </a:pPr>
            <a:r>
              <a:rPr lang="es-ES" sz="2400" i="1" smtClean="0">
                <a:solidFill>
                  <a:srgbClr val="000099"/>
                </a:solidFill>
                <a:effectLst>
                  <a:outerShdw blurRad="38100" dist="38100" dir="2700000" algn="tl">
                    <a:srgbClr val="C0C0C0"/>
                  </a:outerShdw>
                </a:effectLst>
                <a:latin typeface="Arial" charset="0"/>
              </a:rPr>
              <a:t>Hacer copia de seguridad regular de los datos críticos y de las configuraciones, y almacenarlos en lugar seguro.</a:t>
            </a:r>
          </a:p>
          <a:p>
            <a:pPr>
              <a:lnSpc>
                <a:spcPct val="90000"/>
              </a:lnSpc>
            </a:pPr>
            <a:r>
              <a:rPr lang="es-ES" sz="2400" i="1" smtClean="0">
                <a:solidFill>
                  <a:srgbClr val="000099"/>
                </a:solidFill>
                <a:effectLst>
                  <a:outerShdw blurRad="38100" dist="38100" dir="2700000" algn="tl">
                    <a:srgbClr val="C0C0C0"/>
                  </a:outerShdw>
                </a:effectLst>
                <a:latin typeface="Arial" charset="0"/>
              </a:rPr>
              <a:t>En caso de conflicto de pruebas de aplicaciones con el antivirus, pasar primero el antivirus pasa asegurar la máquina antes de deshabilitarlo. Pasar posteriormente la prueba e inmediatamente volver a activar el antivirus.</a:t>
            </a:r>
          </a:p>
          <a:p>
            <a:pPr>
              <a:lnSpc>
                <a:spcPct val="90000"/>
              </a:lnSpc>
            </a:pPr>
            <a:r>
              <a:rPr lang="es-ES" sz="2400" i="1" smtClean="0">
                <a:solidFill>
                  <a:srgbClr val="000099"/>
                </a:solidFill>
                <a:effectLst>
                  <a:outerShdw blurRad="38100" dist="38100" dir="2700000" algn="tl">
                    <a:srgbClr val="C0C0C0"/>
                  </a:outerShdw>
                </a:effectLst>
                <a:latin typeface="Arial" charset="0"/>
              </a:rPr>
              <a:t>Comprobar esta política frecuentemente, debido a que prácticamente a </a:t>
            </a:r>
            <a:r>
              <a:rPr lang="es-ES" sz="2000" i="1" smtClean="0">
                <a:solidFill>
                  <a:srgbClr val="000099"/>
                </a:solidFill>
                <a:effectLst>
                  <a:outerShdw blurRad="38100" dist="38100" dir="2700000" algn="tl">
                    <a:srgbClr val="C0C0C0"/>
                  </a:outerShdw>
                </a:effectLst>
                <a:latin typeface="Arial" charset="0"/>
              </a:rPr>
              <a:t>diario</a:t>
            </a:r>
            <a:r>
              <a:rPr lang="es-ES" sz="2400" i="1" smtClean="0">
                <a:solidFill>
                  <a:srgbClr val="000099"/>
                </a:solidFill>
                <a:effectLst>
                  <a:outerShdw blurRad="38100" dist="38100" dir="2700000" algn="tl">
                    <a:srgbClr val="C0C0C0"/>
                  </a:outerShdw>
                </a:effectLst>
                <a:latin typeface="Arial" charset="0"/>
              </a:rPr>
              <a:t> se descubren nuevas formas de infección que podrían requerir un cambio en el procedimiento.</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09/06/2017</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ED010DD9-4183-476D-BC37-43E90BA25A16}" type="slidenum">
              <a:rPr lang="en-US" sz="1400">
                <a:latin typeface="+mn-lt"/>
              </a:rPr>
              <a:pPr algn="r">
                <a:defRPr/>
              </a:pPr>
              <a:t>43</a:t>
            </a:fld>
            <a:endParaRPr lang="en-US" sz="1400">
              <a:latin typeface="+mn-lt"/>
            </a:endParaRPr>
          </a:p>
        </p:txBody>
      </p:sp>
      <p:sp>
        <p:nvSpPr>
          <p:cNvPr id="757762" name="Rectangle 2"/>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MX" sz="4000" i="1" smtClean="0">
                <a:solidFill>
                  <a:srgbClr val="800000"/>
                </a:solidFill>
                <a:effectLst>
                  <a:outerShdw blurRad="38100" dist="38100" dir="2700000" algn="tl">
                    <a:srgbClr val="C0C0C0"/>
                  </a:outerShdw>
                </a:effectLst>
                <a:latin typeface="Arial" charset="0"/>
              </a:rPr>
              <a:t>Consola de Administración</a:t>
            </a:r>
            <a:br>
              <a:rPr lang="es-MX" sz="4000" i="1" smtClean="0">
                <a:solidFill>
                  <a:srgbClr val="800000"/>
                </a:solidFill>
                <a:effectLst>
                  <a:outerShdw blurRad="38100" dist="38100" dir="2700000" algn="tl">
                    <a:srgbClr val="C0C0C0"/>
                  </a:outerShdw>
                </a:effectLst>
                <a:latin typeface="Arial" charset="0"/>
              </a:rPr>
            </a:br>
            <a:r>
              <a:rPr lang="es-MX" sz="4000" i="1" smtClean="0">
                <a:solidFill>
                  <a:srgbClr val="800000"/>
                </a:solidFill>
                <a:effectLst>
                  <a:outerShdw blurRad="38100" dist="38100" dir="2700000" algn="tl">
                    <a:srgbClr val="C0C0C0"/>
                  </a:outerShdw>
                </a:effectLst>
                <a:latin typeface="Arial" charset="0"/>
              </a:rPr>
              <a:t>Antivirus</a:t>
            </a:r>
            <a:endParaRPr lang="es-ES" sz="4000" i="1" smtClean="0">
              <a:solidFill>
                <a:srgbClr val="800000"/>
              </a:solidFill>
              <a:effectLst>
                <a:outerShdw blurRad="38100" dist="38100" dir="2700000" algn="tl">
                  <a:srgbClr val="C0C0C0"/>
                </a:outerShdw>
              </a:effectLst>
              <a:latin typeface="Arial" charset="0"/>
            </a:endParaRPr>
          </a:p>
        </p:txBody>
      </p:sp>
      <p:pic>
        <p:nvPicPr>
          <p:cNvPr id="136198" name="Picture 6" descr="Forefront"/>
          <p:cNvPicPr>
            <a:picLocks noChangeAspect="1" noChangeArrowheads="1"/>
          </p:cNvPicPr>
          <p:nvPr/>
        </p:nvPicPr>
        <p:blipFill>
          <a:blip r:embed="rId4" cstate="print"/>
          <a:srcRect/>
          <a:stretch>
            <a:fillRect/>
          </a:stretch>
        </p:blipFill>
        <p:spPr bwMode="auto">
          <a:xfrm>
            <a:off x="0" y="1412875"/>
            <a:ext cx="9144000" cy="544512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D81F6B7-32EF-4667-9E3B-AC4C6EFE7632}"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56AF6A13-C088-419D-9C09-A84F15E3257D}" type="slidenum">
              <a:rPr lang="en-US"/>
              <a:pPr>
                <a:defRPr/>
              </a:pPr>
              <a:t>44</a:t>
            </a:fld>
            <a:endParaRPr lang="en-US"/>
          </a:p>
        </p:txBody>
      </p:sp>
      <p:sp>
        <p:nvSpPr>
          <p:cNvPr id="478210" name="Rectangle 2"/>
          <p:cNvSpPr>
            <a:spLocks noGrp="1" noChangeArrowheads="1"/>
          </p:cNvSpPr>
          <p:nvPr>
            <p:ph type="title"/>
          </p:nvPr>
        </p:nvSpPr>
        <p:spPr>
          <a:xfrm>
            <a:off x="838200" y="38100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Spyware </a:t>
            </a:r>
          </a:p>
        </p:txBody>
      </p:sp>
      <p:sp>
        <p:nvSpPr>
          <p:cNvPr id="478211" name="Rectangle 3"/>
          <p:cNvSpPr>
            <a:spLocks noGrp="1" noChangeArrowheads="1"/>
          </p:cNvSpPr>
          <p:nvPr>
            <p:ph type="body" idx="1"/>
          </p:nvPr>
        </p:nvSpPr>
        <p:spPr>
          <a:xfrm>
            <a:off x="323850" y="1700213"/>
            <a:ext cx="8640763" cy="4897437"/>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AR" sz="2800" i="1" smtClean="0">
                <a:solidFill>
                  <a:srgbClr val="000099"/>
                </a:solidFill>
                <a:effectLst>
                  <a:outerShdw blurRad="38100" dist="38100" dir="2700000" algn="tl">
                    <a:srgbClr val="C0C0C0"/>
                  </a:outerShdw>
                </a:effectLst>
                <a:latin typeface="Arial" charset="0"/>
              </a:rPr>
              <a:t>Son aplicaciones cuyo objetivo es enviar información del sistema donde reside mediante la utilización de la conexión de red en forma oculta a empresas de publicidad en Internet. </a:t>
            </a:r>
          </a:p>
          <a:p>
            <a:pPr>
              <a:lnSpc>
                <a:spcPct val="90000"/>
              </a:lnSpc>
              <a:defRPr/>
            </a:pPr>
            <a:endParaRPr lang="es-AR" sz="2800" i="1" smtClean="0">
              <a:solidFill>
                <a:srgbClr val="000099"/>
              </a:solidFill>
              <a:effectLst>
                <a:outerShdw blurRad="38100" dist="38100" dir="2700000" algn="tl">
                  <a:srgbClr val="C0C0C0"/>
                </a:outerShdw>
              </a:effectLst>
              <a:latin typeface="Arial" charset="0"/>
            </a:endParaRPr>
          </a:p>
          <a:p>
            <a:pPr>
              <a:lnSpc>
                <a:spcPct val="90000"/>
              </a:lnSpc>
              <a:defRPr/>
            </a:pPr>
            <a:r>
              <a:rPr lang="es-AR" sz="2800" i="1" smtClean="0">
                <a:solidFill>
                  <a:srgbClr val="000099"/>
                </a:solidFill>
                <a:effectLst>
                  <a:outerShdw blurRad="38100" dist="38100" dir="2700000" algn="tl">
                    <a:srgbClr val="C0C0C0"/>
                  </a:outerShdw>
                </a:effectLst>
                <a:latin typeface="Arial" charset="0"/>
              </a:rPr>
              <a:t>Teniendo una gran similitud con los Troyanos, estos programas no presentan un peligro (manipulación o daño) para el sistema afectado, pero si violan la privacidad de la información.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EE36E31-9B51-476E-AEBB-52D27523707F}"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61BEFA0E-48E7-4539-8837-68B4398CAD40}" type="slidenum">
              <a:rPr lang="en-US"/>
              <a:pPr>
                <a:defRPr/>
              </a:pPr>
              <a:t>45</a:t>
            </a:fld>
            <a:endParaRPr lang="en-US"/>
          </a:p>
        </p:txBody>
      </p:sp>
      <p:sp>
        <p:nvSpPr>
          <p:cNvPr id="483330" name="Rectangle 1026"/>
          <p:cNvSpPr>
            <a:spLocks noGrp="1" noChangeArrowheads="1"/>
          </p:cNvSpPr>
          <p:nvPr>
            <p:ph type="title"/>
          </p:nvPr>
        </p:nvSpPr>
        <p:spPr>
          <a:xfrm>
            <a:off x="250825" y="0"/>
            <a:ext cx="8893175"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Spyware</a:t>
            </a:r>
          </a:p>
        </p:txBody>
      </p:sp>
      <p:sp>
        <p:nvSpPr>
          <p:cNvPr id="483331" name="Rectangle 1027"/>
          <p:cNvSpPr>
            <a:spLocks noGrp="1" noChangeArrowheads="1"/>
          </p:cNvSpPr>
          <p:nvPr>
            <p:ph type="body" idx="1"/>
          </p:nvPr>
        </p:nvSpPr>
        <p:spPr>
          <a:xfrm>
            <a:off x="250825" y="1412875"/>
            <a:ext cx="8713788" cy="5111750"/>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AR" i="1" smtClean="0">
                <a:solidFill>
                  <a:srgbClr val="000099"/>
                </a:solidFill>
                <a:effectLst>
                  <a:outerShdw blurRad="38100" dist="38100" dir="2700000" algn="tl">
                    <a:srgbClr val="C0C0C0"/>
                  </a:outerShdw>
                </a:effectLst>
                <a:latin typeface="Arial" charset="0"/>
              </a:rPr>
              <a:t>Se llama “pest” (peste o alimaña) a toda aplicación instalada en el PC de un usuario, sin su consentimiento o como parte de un consentimiento genérico, habitualmente se ejecuta en background y es resistente a su desinstalación. (quedan incluidos por definición los virus)</a:t>
            </a:r>
          </a:p>
          <a:p>
            <a:pPr>
              <a:lnSpc>
                <a:spcPct val="90000"/>
              </a:lnSpc>
              <a:defRPr/>
            </a:pPr>
            <a:r>
              <a:rPr lang="es-AR" i="1" smtClean="0">
                <a:solidFill>
                  <a:srgbClr val="000099"/>
                </a:solidFill>
                <a:effectLst>
                  <a:outerShdw blurRad="38100" dist="38100" dir="2700000" algn="tl">
                    <a:srgbClr val="C0C0C0"/>
                  </a:outerShdw>
                </a:effectLst>
                <a:latin typeface="Arial" charset="0"/>
              </a:rPr>
              <a:t>El objetivo suele ser ilícito o por lo menos no acordado con el usuario</a:t>
            </a:r>
          </a:p>
          <a:p>
            <a:pPr>
              <a:lnSpc>
                <a:spcPct val="90000"/>
              </a:lnSpc>
              <a:defRPr/>
            </a:pPr>
            <a:endParaRPr lang="es-AR"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1A3CA52-33A6-4ADB-9888-BBC95C286639}"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3333E8F3-4978-4EEC-8F31-0E03B911755B}" type="slidenum">
              <a:rPr lang="en-US"/>
              <a:pPr>
                <a:defRPr/>
              </a:pPr>
              <a:t>46</a:t>
            </a:fld>
            <a:endParaRPr lang="en-US"/>
          </a:p>
        </p:txBody>
      </p:sp>
      <p:sp>
        <p:nvSpPr>
          <p:cNvPr id="479234" name="Rectangle 2"/>
          <p:cNvSpPr>
            <a:spLocks noGrp="1" noChangeArrowheads="1"/>
          </p:cNvSpPr>
          <p:nvPr>
            <p:ph type="title"/>
          </p:nvPr>
        </p:nvSpPr>
        <p:spPr>
          <a:xfrm>
            <a:off x="0" y="0"/>
            <a:ext cx="91440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Spyware</a:t>
            </a:r>
          </a:p>
        </p:txBody>
      </p:sp>
      <p:sp>
        <p:nvSpPr>
          <p:cNvPr id="479235" name="Rectangle 3"/>
          <p:cNvSpPr>
            <a:spLocks noGrp="1" noChangeArrowheads="1"/>
          </p:cNvSpPr>
          <p:nvPr>
            <p:ph type="body" idx="1"/>
          </p:nvPr>
        </p:nvSpPr>
        <p:spPr>
          <a:xfrm>
            <a:off x="179388" y="1219200"/>
            <a:ext cx="8785225" cy="5233988"/>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AR" sz="2800" i="1" smtClean="0">
                <a:solidFill>
                  <a:srgbClr val="000099"/>
                </a:solidFill>
                <a:effectLst>
                  <a:outerShdw blurRad="38100" dist="38100" dir="2700000" algn="tl">
                    <a:srgbClr val="C0C0C0"/>
                  </a:outerShdw>
                </a:effectLst>
                <a:latin typeface="Arial" charset="0"/>
              </a:rPr>
              <a:t>Se introducen en los sistemas por un medio simple: la instalación de productos Shareware por decisión propia de los usuarios (Ej: Kazaa) que brindan alguna supuesta utilidad.</a:t>
            </a:r>
          </a:p>
          <a:p>
            <a:pPr>
              <a:lnSpc>
                <a:spcPct val="90000"/>
              </a:lnSpc>
              <a:defRPr/>
            </a:pPr>
            <a:r>
              <a:rPr lang="es-AR" sz="2800" i="1" smtClean="0">
                <a:solidFill>
                  <a:srgbClr val="000099"/>
                </a:solidFill>
                <a:effectLst>
                  <a:outerShdw blurRad="38100" dist="38100" dir="2700000" algn="tl">
                    <a:srgbClr val="C0C0C0"/>
                  </a:outerShdw>
                </a:effectLst>
                <a:latin typeface="Arial" charset="0"/>
              </a:rPr>
              <a:t>Son Bibliotecas de Vinculos dinamicos (dll) con la funcionalidad de informar las webs visitadas, duración, banners, direcciones de mail, además modifican la registry para actuar.</a:t>
            </a:r>
          </a:p>
          <a:p>
            <a:pPr>
              <a:lnSpc>
                <a:spcPct val="90000"/>
              </a:lnSpc>
              <a:defRPr/>
            </a:pPr>
            <a:r>
              <a:rPr lang="es-AR" sz="2800" i="1" smtClean="0">
                <a:solidFill>
                  <a:srgbClr val="000099"/>
                </a:solidFill>
                <a:effectLst>
                  <a:outerShdw blurRad="38100" dist="38100" dir="2700000" algn="tl">
                    <a:srgbClr val="C0C0C0"/>
                  </a:outerShdw>
                </a:effectLst>
                <a:latin typeface="Arial" charset="0"/>
              </a:rPr>
              <a:t>´</a:t>
            </a:r>
            <a:r>
              <a:rPr lang="es-MX" i="1" smtClean="0">
                <a:solidFill>
                  <a:srgbClr val="000099"/>
                </a:solidFill>
                <a:effectLst>
                  <a:outerShdw blurRad="38100" dist="38100" dir="2700000" algn="tl">
                    <a:srgbClr val="C0C0C0"/>
                  </a:outerShdw>
                </a:effectLst>
                <a:latin typeface="Arial" charset="0"/>
              </a:rPr>
              <a:t>La diferencia de funcionamiento con un virus, es que el SpyWare generalmente no posee capacidades de replicarse a sí mismo.</a:t>
            </a:r>
          </a:p>
          <a:p>
            <a:pPr>
              <a:lnSpc>
                <a:spcPct val="90000"/>
              </a:lnSpc>
              <a:defRPr/>
            </a:pPr>
            <a:endParaRPr lang="es-AR" sz="2800"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5F32157-FBAB-4CAC-8A43-5F12BDAF0A9D}"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FF1B8625-C88E-46E0-953A-4149F40EEE12}" type="slidenum">
              <a:rPr lang="en-US"/>
              <a:pPr>
                <a:defRPr/>
              </a:pPr>
              <a:t>47</a:t>
            </a:fld>
            <a:endParaRPr lang="en-US"/>
          </a:p>
        </p:txBody>
      </p:sp>
      <p:sp>
        <p:nvSpPr>
          <p:cNvPr id="765954" name="Rectangle 2"/>
          <p:cNvSpPr>
            <a:spLocks noGrp="1" noChangeArrowheads="1"/>
          </p:cNvSpPr>
          <p:nvPr>
            <p:ph type="title" idx="4294967295"/>
          </p:nvPr>
        </p:nvSpPr>
        <p:spPr>
          <a:xfrm>
            <a:off x="827088"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smtClean="0">
                <a:solidFill>
                  <a:srgbClr val="800000"/>
                </a:solidFill>
                <a:effectLst>
                  <a:outerShdw blurRad="38100" dist="38100" dir="2700000" algn="tl">
                    <a:srgbClr val="C0C0C0"/>
                  </a:outerShdw>
                </a:effectLst>
                <a:latin typeface="Arial" charset="0"/>
              </a:rPr>
              <a:t>SpyWare</a:t>
            </a:r>
            <a:endParaRPr lang="es-ES" sz="4000" b="1" i="1" smtClean="0">
              <a:solidFill>
                <a:srgbClr val="800000"/>
              </a:solidFill>
              <a:effectLst>
                <a:outerShdw blurRad="38100" dist="38100" dir="2700000" algn="tl">
                  <a:srgbClr val="C0C0C0"/>
                </a:outerShdw>
              </a:effectLst>
              <a:latin typeface="Arial" charset="0"/>
            </a:endParaRPr>
          </a:p>
        </p:txBody>
      </p:sp>
      <p:sp>
        <p:nvSpPr>
          <p:cNvPr id="765955" name="Rectangle 3"/>
          <p:cNvSpPr>
            <a:spLocks noGrp="1" noChangeArrowheads="1"/>
          </p:cNvSpPr>
          <p:nvPr>
            <p:ph type="body" idx="4294967295"/>
          </p:nvPr>
        </p:nvSpPr>
        <p:spPr>
          <a:xfrm>
            <a:off x="0" y="1295400"/>
            <a:ext cx="9144000" cy="5562600"/>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sz="2400" i="1" smtClean="0">
                <a:solidFill>
                  <a:srgbClr val="000099"/>
                </a:solidFill>
                <a:effectLst>
                  <a:outerShdw blurRad="38100" dist="38100" dir="2700000" algn="tl">
                    <a:srgbClr val="C0C0C0"/>
                  </a:outerShdw>
                </a:effectLst>
                <a:latin typeface="Arial" charset="0"/>
              </a:rPr>
              <a:t>Su objetivo principal es el envió de información de los usuarios en cuanto al comportamiento de navegación Web y hábitos de consumos (Compras online, hábitos de registro en paginas, newsfeeds, seguimiento de banners publicitarios) sin que el usuario tome conocimiento de esto.</a:t>
            </a:r>
          </a:p>
          <a:p>
            <a:pPr>
              <a:lnSpc>
                <a:spcPct val="90000"/>
              </a:lnSpc>
              <a:defRPr/>
            </a:pPr>
            <a:r>
              <a:rPr lang="es-MX" sz="2400" i="1" smtClean="0">
                <a:solidFill>
                  <a:srgbClr val="000099"/>
                </a:solidFill>
                <a:effectLst>
                  <a:outerShdw blurRad="38100" dist="38100" dir="2700000" algn="tl">
                    <a:srgbClr val="C0C0C0"/>
                  </a:outerShdw>
                </a:effectLst>
                <a:latin typeface="Arial" charset="0"/>
              </a:rPr>
              <a:t>En función del análisis de este comportamiento las empresas dueñas de este software envían al cliente un aviso publicitario acorde a esa información.</a:t>
            </a:r>
          </a:p>
          <a:p>
            <a:pPr>
              <a:lnSpc>
                <a:spcPct val="90000"/>
              </a:lnSpc>
              <a:defRPr/>
            </a:pPr>
            <a:r>
              <a:rPr lang="es-MX" sz="2400" i="1" smtClean="0">
                <a:solidFill>
                  <a:srgbClr val="000099"/>
                </a:solidFill>
                <a:effectLst>
                  <a:outerShdw blurRad="38100" dist="38100" dir="2700000" algn="tl">
                    <a:srgbClr val="C0C0C0"/>
                  </a:outerShdw>
                </a:effectLst>
                <a:latin typeface="Arial" charset="0"/>
              </a:rPr>
              <a:t>Muchas veces, estos avisos publicitarios surgen en forma de POPUPS.</a:t>
            </a:r>
            <a:endParaRPr lang="es-ES" sz="2400" i="1" smtClean="0">
              <a:solidFill>
                <a:srgbClr val="000099"/>
              </a:solidFill>
              <a:effectLst>
                <a:outerShdw blurRad="38100" dist="38100" dir="2700000" algn="tl">
                  <a:srgbClr val="C0C0C0"/>
                </a:outerShdw>
              </a:effectLst>
              <a:latin typeface="Arial" charset="0"/>
            </a:endParaRPr>
          </a:p>
          <a:p>
            <a:pPr>
              <a:lnSpc>
                <a:spcPct val="90000"/>
              </a:lnSpc>
              <a:defRPr/>
            </a:pPr>
            <a:r>
              <a:rPr lang="es-MX" sz="2400" i="1" smtClean="0">
                <a:solidFill>
                  <a:srgbClr val="000099"/>
                </a:solidFill>
                <a:effectLst>
                  <a:outerShdw blurRad="38100" dist="38100" dir="2700000" algn="tl">
                    <a:srgbClr val="C0C0C0"/>
                  </a:outerShdw>
                </a:effectLst>
                <a:latin typeface="Arial" charset="0"/>
              </a:rPr>
              <a:t>Es software ilegitimo, contenido dentro de otro software útil o legitimado por el usuario. En algunos casos este software no solicita el consentimiento del usuario para instalarse.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A6C7A1BC-7CA1-4FEC-B172-160CBFF9EFCC}" type="datetime1">
              <a:rPr lang="es-ES"/>
              <a:pPr>
                <a:defRPr/>
              </a:pPr>
              <a:t>09/06/2017</a:t>
            </a:fld>
            <a:endParaRPr lang="en-US"/>
          </a:p>
        </p:txBody>
      </p:sp>
      <p:sp>
        <p:nvSpPr>
          <p:cNvPr id="7" name="5 Marcador de número de diapositiva"/>
          <p:cNvSpPr>
            <a:spLocks noGrp="1"/>
          </p:cNvSpPr>
          <p:nvPr>
            <p:ph type="sldNum" sz="quarter" idx="12"/>
          </p:nvPr>
        </p:nvSpPr>
        <p:spPr/>
        <p:txBody>
          <a:bodyPr/>
          <a:lstStyle/>
          <a:p>
            <a:pPr>
              <a:defRPr/>
            </a:pPr>
            <a:fld id="{6AFB8C18-2050-47A3-B68C-D28898E03E5F}" type="slidenum">
              <a:rPr lang="en-US"/>
              <a:pPr>
                <a:defRPr/>
              </a:pPr>
              <a:t>48</a:t>
            </a:fld>
            <a:endParaRPr lang="en-US"/>
          </a:p>
        </p:txBody>
      </p:sp>
      <p:sp>
        <p:nvSpPr>
          <p:cNvPr id="487426" name="Rectangle 2"/>
          <p:cNvSpPr>
            <a:spLocks noGrp="1" noChangeArrowheads="1"/>
          </p:cNvSpPr>
          <p:nvPr>
            <p:ph type="title"/>
          </p:nvPr>
        </p:nvSpPr>
        <p:spPr>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GATOR</a:t>
            </a:r>
          </a:p>
        </p:txBody>
      </p:sp>
      <p:sp>
        <p:nvSpPr>
          <p:cNvPr id="45061" name="Rectangle 3"/>
          <p:cNvSpPr>
            <a:spLocks noGrp="1" noChangeArrowheads="1"/>
          </p:cNvSpPr>
          <p:nvPr>
            <p:ph type="body" idx="1"/>
          </p:nvPr>
        </p:nvSpPr>
        <p:spPr/>
        <p:txBody>
          <a:bodyPr/>
          <a:lstStyle/>
          <a:p>
            <a:endParaRPr lang="es-AR" smtClean="0"/>
          </a:p>
        </p:txBody>
      </p:sp>
      <p:pic>
        <p:nvPicPr>
          <p:cNvPr id="45062" name="Picture 4"/>
          <p:cNvPicPr>
            <a:picLocks noChangeAspect="1" noChangeArrowheads="1"/>
          </p:cNvPicPr>
          <p:nvPr/>
        </p:nvPicPr>
        <p:blipFill>
          <a:blip r:embed="rId4" cstate="print"/>
          <a:srcRect/>
          <a:stretch>
            <a:fillRect/>
          </a:stretch>
        </p:blipFill>
        <p:spPr bwMode="auto">
          <a:xfrm>
            <a:off x="0" y="0"/>
            <a:ext cx="9144000" cy="6870700"/>
          </a:xfrm>
          <a:prstGeom prst="rect">
            <a:avLst/>
          </a:prstGeom>
          <a:noFill/>
          <a:ln w="9525">
            <a:noFill/>
            <a:miter lim="800000"/>
            <a:headEnd/>
            <a:tailEnd/>
          </a:ln>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0B00FE60-159B-4B89-8869-E537AF817697}" type="datetime1">
              <a:rPr lang="es-ES"/>
              <a:pPr>
                <a:defRPr/>
              </a:pPr>
              <a:t>09/06/2017</a:t>
            </a:fld>
            <a:endParaRPr lang="en-US"/>
          </a:p>
        </p:txBody>
      </p:sp>
      <p:sp>
        <p:nvSpPr>
          <p:cNvPr id="7" name="5 Marcador de número de diapositiva"/>
          <p:cNvSpPr>
            <a:spLocks noGrp="1"/>
          </p:cNvSpPr>
          <p:nvPr>
            <p:ph type="sldNum" sz="quarter" idx="12"/>
          </p:nvPr>
        </p:nvSpPr>
        <p:spPr/>
        <p:txBody>
          <a:bodyPr/>
          <a:lstStyle/>
          <a:p>
            <a:pPr>
              <a:defRPr/>
            </a:pPr>
            <a:fld id="{C14B5A81-3D7E-4B8D-B41F-26655918E7D8}" type="slidenum">
              <a:rPr lang="en-US"/>
              <a:pPr>
                <a:defRPr/>
              </a:pPr>
              <a:t>49</a:t>
            </a:fld>
            <a:endParaRPr lang="en-US"/>
          </a:p>
        </p:txBody>
      </p:sp>
      <p:sp>
        <p:nvSpPr>
          <p:cNvPr id="485378" name="Rectangle 2"/>
          <p:cNvSpPr>
            <a:spLocks noGrp="1" noChangeArrowheads="1"/>
          </p:cNvSpPr>
          <p:nvPr>
            <p:ph type="title"/>
          </p:nvPr>
        </p:nvSpPr>
        <p:spPr>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BonziBuddy</a:t>
            </a:r>
          </a:p>
        </p:txBody>
      </p:sp>
      <p:sp>
        <p:nvSpPr>
          <p:cNvPr id="46085" name="Rectangle 3"/>
          <p:cNvSpPr>
            <a:spLocks noGrp="1" noChangeArrowheads="1"/>
          </p:cNvSpPr>
          <p:nvPr>
            <p:ph type="body" idx="1"/>
          </p:nvPr>
        </p:nvSpPr>
        <p:spPr/>
        <p:txBody>
          <a:bodyPr/>
          <a:lstStyle/>
          <a:p>
            <a:endParaRPr lang="es-AR" smtClean="0"/>
          </a:p>
        </p:txBody>
      </p:sp>
      <p:pic>
        <p:nvPicPr>
          <p:cNvPr id="46086" name="Picture 4"/>
          <p:cNvPicPr>
            <a:picLocks noChangeAspect="1" noChangeArrowheads="1"/>
          </p:cNvPicPr>
          <p:nvPr/>
        </p:nvPicPr>
        <p:blipFill>
          <a:blip r:embed="rId4" cstate="print"/>
          <a:srcRect/>
          <a:stretch>
            <a:fillRect/>
          </a:stretch>
        </p:blipFill>
        <p:spPr bwMode="auto">
          <a:xfrm>
            <a:off x="0" y="0"/>
            <a:ext cx="9144000" cy="6870700"/>
          </a:xfrm>
          <a:prstGeom prst="rect">
            <a:avLst/>
          </a:prstGeom>
          <a:noFill/>
          <a:ln w="9525">
            <a:noFill/>
            <a:miter lim="800000"/>
            <a:headEnd/>
            <a:tailEnd/>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89270A9-F368-40E5-8C79-DE010321BFBD}"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5EDA8C44-C0ED-4A6F-A53C-3C5DD35621DE}" type="slidenum">
              <a:rPr lang="en-US"/>
              <a:pPr>
                <a:defRPr/>
              </a:pPr>
              <a:t>5</a:t>
            </a:fld>
            <a:endParaRPr lang="en-US"/>
          </a:p>
        </p:txBody>
      </p:sp>
      <p:sp>
        <p:nvSpPr>
          <p:cNvPr id="472066" name="Rectangle 2"/>
          <p:cNvSpPr>
            <a:spLocks noGrp="1" noChangeArrowheads="1"/>
          </p:cNvSpPr>
          <p:nvPr>
            <p:ph type="title"/>
          </p:nvPr>
        </p:nvSpPr>
        <p:spPr>
          <a:xfrm>
            <a:off x="684213" y="26035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i="1" smtClean="0">
                <a:solidFill>
                  <a:srgbClr val="800000"/>
                </a:solidFill>
                <a:effectLst>
                  <a:outerShdw blurRad="38100" dist="38100" dir="2700000" algn="tl">
                    <a:srgbClr val="C0C0C0"/>
                  </a:outerShdw>
                </a:effectLst>
                <a:latin typeface="Arial" charset="0"/>
              </a:rPr>
              <a:t>Tipos de Escaneo</a:t>
            </a:r>
          </a:p>
        </p:txBody>
      </p:sp>
      <p:sp>
        <p:nvSpPr>
          <p:cNvPr id="472067" name="Rectangle 3"/>
          <p:cNvSpPr>
            <a:spLocks noGrp="1" noChangeArrowheads="1"/>
          </p:cNvSpPr>
          <p:nvPr>
            <p:ph type="body" idx="1"/>
          </p:nvPr>
        </p:nvSpPr>
        <p:spPr>
          <a:xfrm>
            <a:off x="179388" y="1628775"/>
            <a:ext cx="8713787" cy="489585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Escaneo de Fragmentación</a:t>
            </a:r>
            <a:r>
              <a:rPr lang="es-AR" sz="2800" i="1" smtClean="0">
                <a:solidFill>
                  <a:srgbClr val="000099"/>
                </a:solidFill>
                <a:effectLst>
                  <a:outerShdw blurRad="38100" dist="38100" dir="2700000" algn="tl">
                    <a:srgbClr val="C0C0C0"/>
                  </a:outerShdw>
                </a:effectLst>
                <a:latin typeface="Arial" charset="0"/>
              </a:rPr>
              <a:t>: Transmisión de pequeños paquetes para monitorear la red.</a:t>
            </a:r>
          </a:p>
          <a:p>
            <a:pPr>
              <a:lnSpc>
                <a:spcPct val="80000"/>
              </a:lnSpc>
              <a:defRPr/>
            </a:pPr>
            <a:endParaRPr lang="es-AR" sz="2800" i="1" smtClean="0">
              <a:solidFill>
                <a:srgbClr val="000099"/>
              </a:solidFill>
              <a:effectLst>
                <a:outerShdw blurRad="38100" dist="38100" dir="2700000" algn="tl">
                  <a:srgbClr val="C0C0C0"/>
                </a:outerShdw>
              </a:effectLst>
              <a:latin typeface="Arial" charset="0"/>
            </a:endParaRPr>
          </a:p>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Eavesdropping-Packet Sniffing</a:t>
            </a:r>
            <a:r>
              <a:rPr lang="es-AR" sz="2800" i="1" smtClean="0">
                <a:solidFill>
                  <a:srgbClr val="000099"/>
                </a:solidFill>
                <a:effectLst>
                  <a:outerShdw blurRad="38100" dist="38100" dir="2700000" algn="tl">
                    <a:srgbClr val="C0C0C0"/>
                  </a:outerShdw>
                </a:effectLst>
                <a:latin typeface="Arial" charset="0"/>
              </a:rPr>
              <a:t>: se “olfatea” los paquetes para detectar IP’s.</a:t>
            </a:r>
          </a:p>
          <a:p>
            <a:pPr>
              <a:lnSpc>
                <a:spcPct val="80000"/>
              </a:lnSpc>
              <a:defRPr/>
            </a:pPr>
            <a:endParaRPr lang="es-AR" sz="2800" i="1" smtClean="0">
              <a:solidFill>
                <a:srgbClr val="000099"/>
              </a:solidFill>
              <a:effectLst>
                <a:outerShdw blurRad="38100" dist="38100" dir="2700000" algn="tl">
                  <a:srgbClr val="C0C0C0"/>
                </a:outerShdw>
              </a:effectLst>
              <a:latin typeface="Arial" charset="0"/>
            </a:endParaRPr>
          </a:p>
          <a:p>
            <a:pPr>
              <a:lnSpc>
                <a:spcPct val="80000"/>
              </a:lnSpc>
              <a:defRPr/>
            </a:pPr>
            <a:r>
              <a:rPr lang="es-AR" sz="2800" b="1" i="1" u="sng" smtClean="0">
                <a:solidFill>
                  <a:srgbClr val="000099"/>
                </a:solidFill>
                <a:effectLst>
                  <a:outerShdw blurRad="38100" dist="38100" dir="2700000" algn="tl">
                    <a:srgbClr val="C0C0C0"/>
                  </a:outerShdw>
                </a:effectLst>
                <a:latin typeface="Arial" charset="0"/>
              </a:rPr>
              <a:t>Snooping-Downloading</a:t>
            </a:r>
            <a:r>
              <a:rPr lang="es-AR" sz="2800" i="1" smtClean="0">
                <a:solidFill>
                  <a:srgbClr val="000099"/>
                </a:solidFill>
                <a:effectLst>
                  <a:outerShdw blurRad="38100" dist="38100" dir="2700000" algn="tl">
                    <a:srgbClr val="C0C0C0"/>
                  </a:outerShdw>
                </a:effectLst>
                <a:latin typeface="Arial" charset="0"/>
              </a:rPr>
              <a:t>: ídem al anterior y además se hacen copias locales de los paquetes.</a:t>
            </a:r>
          </a:p>
          <a:p>
            <a:pPr>
              <a:lnSpc>
                <a:spcPct val="80000"/>
              </a:lnSpc>
              <a:defRPr/>
            </a:pPr>
            <a:endParaRPr lang="es-AR" sz="2800"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ABE58115-820F-4E18-9F1D-5390B622BBD4}" type="datetime1">
              <a:rPr lang="es-ES"/>
              <a:pPr>
                <a:defRPr/>
              </a:pPr>
              <a:t>09/06/2017</a:t>
            </a:fld>
            <a:endParaRPr lang="en-US"/>
          </a:p>
        </p:txBody>
      </p:sp>
      <p:sp>
        <p:nvSpPr>
          <p:cNvPr id="7" name="5 Marcador de número de diapositiva"/>
          <p:cNvSpPr>
            <a:spLocks noGrp="1"/>
          </p:cNvSpPr>
          <p:nvPr>
            <p:ph type="sldNum" sz="quarter" idx="12"/>
          </p:nvPr>
        </p:nvSpPr>
        <p:spPr/>
        <p:txBody>
          <a:bodyPr/>
          <a:lstStyle/>
          <a:p>
            <a:pPr>
              <a:defRPr/>
            </a:pPr>
            <a:fld id="{3DB15DCD-8AFE-4737-9165-62D2559F5BDC}" type="slidenum">
              <a:rPr lang="en-US"/>
              <a:pPr>
                <a:defRPr/>
              </a:pPr>
              <a:t>50</a:t>
            </a:fld>
            <a:endParaRPr lang="en-US"/>
          </a:p>
        </p:txBody>
      </p:sp>
      <p:sp>
        <p:nvSpPr>
          <p:cNvPr id="486402" name="Rectangle 2"/>
          <p:cNvSpPr>
            <a:spLocks noGrp="1" noChangeArrowheads="1"/>
          </p:cNvSpPr>
          <p:nvPr>
            <p:ph type="title"/>
          </p:nvPr>
        </p:nvSpPr>
        <p:spPr>
          <a:xfrm>
            <a:off x="684213" y="5492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Xupiter</a:t>
            </a:r>
          </a:p>
        </p:txBody>
      </p:sp>
      <p:sp>
        <p:nvSpPr>
          <p:cNvPr id="47109" name="Rectangle 3"/>
          <p:cNvSpPr>
            <a:spLocks noGrp="1" noChangeArrowheads="1"/>
          </p:cNvSpPr>
          <p:nvPr>
            <p:ph type="body" idx="1"/>
          </p:nvPr>
        </p:nvSpPr>
        <p:spPr/>
        <p:txBody>
          <a:bodyPr/>
          <a:lstStyle/>
          <a:p>
            <a:endParaRPr lang="es-AR" smtClean="0"/>
          </a:p>
        </p:txBody>
      </p:sp>
      <p:pic>
        <p:nvPicPr>
          <p:cNvPr id="47110" name="Picture 4"/>
          <p:cNvPicPr>
            <a:picLocks noChangeAspect="1" noChangeArrowheads="1"/>
          </p:cNvPicPr>
          <p:nvPr/>
        </p:nvPicPr>
        <p:blipFill>
          <a:blip r:embed="rId4" cstate="print"/>
          <a:srcRect/>
          <a:stretch>
            <a:fillRect/>
          </a:stretch>
        </p:blipFill>
        <p:spPr bwMode="auto">
          <a:xfrm>
            <a:off x="0" y="0"/>
            <a:ext cx="9144000" cy="6870700"/>
          </a:xfrm>
          <a:prstGeom prst="rect">
            <a:avLst/>
          </a:prstGeom>
          <a:noFill/>
          <a:ln w="9525">
            <a:noFill/>
            <a:miter lim="800000"/>
            <a:headEnd/>
            <a:tailEnd/>
          </a:ln>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5CCDF116-C160-4DD0-94C4-7F14E4105F9D}" type="datetime1">
              <a:rPr lang="es-ES"/>
              <a:pPr>
                <a:defRPr/>
              </a:pPr>
              <a:t>09/06/2017</a:t>
            </a:fld>
            <a:endParaRPr lang="en-US"/>
          </a:p>
        </p:txBody>
      </p:sp>
      <p:sp>
        <p:nvSpPr>
          <p:cNvPr id="7" name="5 Marcador de número de diapositiva"/>
          <p:cNvSpPr>
            <a:spLocks noGrp="1"/>
          </p:cNvSpPr>
          <p:nvPr>
            <p:ph type="sldNum" sz="quarter" idx="12"/>
          </p:nvPr>
        </p:nvSpPr>
        <p:spPr/>
        <p:txBody>
          <a:bodyPr/>
          <a:lstStyle/>
          <a:p>
            <a:pPr>
              <a:defRPr/>
            </a:pPr>
            <a:fld id="{98AF31EB-2ADC-4FA6-B443-A65385801003}" type="slidenum">
              <a:rPr lang="en-US"/>
              <a:pPr>
                <a:defRPr/>
              </a:pPr>
              <a:t>51</a:t>
            </a:fld>
            <a:endParaRPr lang="en-US"/>
          </a:p>
        </p:txBody>
      </p:sp>
      <p:sp>
        <p:nvSpPr>
          <p:cNvPr id="488450" name="Rectangle 1026"/>
          <p:cNvSpPr>
            <a:spLocks noGrp="1" noChangeArrowheads="1"/>
          </p:cNvSpPr>
          <p:nvPr>
            <p:ph type="title"/>
          </p:nvPr>
        </p:nvSpPr>
        <p:spPr>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KaZaA</a:t>
            </a:r>
          </a:p>
        </p:txBody>
      </p:sp>
      <p:sp>
        <p:nvSpPr>
          <p:cNvPr id="48133" name="Rectangle 1027"/>
          <p:cNvSpPr>
            <a:spLocks noGrp="1" noChangeArrowheads="1"/>
          </p:cNvSpPr>
          <p:nvPr>
            <p:ph type="body" idx="1"/>
          </p:nvPr>
        </p:nvSpPr>
        <p:spPr/>
        <p:txBody>
          <a:bodyPr/>
          <a:lstStyle/>
          <a:p>
            <a:endParaRPr lang="es-AR" smtClean="0"/>
          </a:p>
        </p:txBody>
      </p:sp>
      <p:pic>
        <p:nvPicPr>
          <p:cNvPr id="48134" name="Picture 1028"/>
          <p:cNvPicPr>
            <a:picLocks noChangeAspect="1" noChangeArrowheads="1"/>
          </p:cNvPicPr>
          <p:nvPr/>
        </p:nvPicPr>
        <p:blipFill>
          <a:blip r:embed="rId4" cstate="print"/>
          <a:srcRect/>
          <a:stretch>
            <a:fillRect/>
          </a:stretch>
        </p:blipFill>
        <p:spPr bwMode="auto">
          <a:xfrm>
            <a:off x="0" y="0"/>
            <a:ext cx="9144000" cy="6870700"/>
          </a:xfrm>
          <a:prstGeom prst="rect">
            <a:avLst/>
          </a:prstGeom>
          <a:noFill/>
          <a:ln w="9525">
            <a:noFill/>
            <a:miter lim="800000"/>
            <a:headEnd/>
            <a:tailEnd/>
          </a:ln>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9215F417-2952-4E71-9A65-BBFF11BE6448}" type="datetime1">
              <a:rPr lang="es-ES"/>
              <a:pPr>
                <a:defRPr/>
              </a:pPr>
              <a:t>09/06/2017</a:t>
            </a:fld>
            <a:endParaRPr lang="en-US"/>
          </a:p>
        </p:txBody>
      </p:sp>
      <p:sp>
        <p:nvSpPr>
          <p:cNvPr id="7" name="5 Marcador de número de diapositiva"/>
          <p:cNvSpPr>
            <a:spLocks noGrp="1"/>
          </p:cNvSpPr>
          <p:nvPr>
            <p:ph type="sldNum" sz="quarter" idx="12"/>
          </p:nvPr>
        </p:nvSpPr>
        <p:spPr/>
        <p:txBody>
          <a:bodyPr/>
          <a:lstStyle/>
          <a:p>
            <a:pPr>
              <a:defRPr/>
            </a:pPr>
            <a:fld id="{17D9585D-1F78-40D3-BCB4-4B10C076FC01}" type="slidenum">
              <a:rPr lang="en-US"/>
              <a:pPr>
                <a:defRPr/>
              </a:pPr>
              <a:t>52</a:t>
            </a:fld>
            <a:endParaRPr lang="en-US"/>
          </a:p>
        </p:txBody>
      </p:sp>
      <p:sp>
        <p:nvSpPr>
          <p:cNvPr id="489474" name="Rectangle 1026"/>
          <p:cNvSpPr>
            <a:spLocks noGrp="1" noChangeArrowheads="1"/>
          </p:cNvSpPr>
          <p:nvPr>
            <p:ph type="title"/>
          </p:nvPr>
        </p:nvSpPr>
        <p:spPr>
          <a:xfrm>
            <a:off x="684213" y="188913"/>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Cydoor</a:t>
            </a:r>
          </a:p>
        </p:txBody>
      </p:sp>
      <p:sp>
        <p:nvSpPr>
          <p:cNvPr id="49157" name="Rectangle 1027"/>
          <p:cNvSpPr>
            <a:spLocks noGrp="1" noChangeArrowheads="1"/>
          </p:cNvSpPr>
          <p:nvPr>
            <p:ph type="body" idx="1"/>
          </p:nvPr>
        </p:nvSpPr>
        <p:spPr/>
        <p:txBody>
          <a:bodyPr/>
          <a:lstStyle/>
          <a:p>
            <a:endParaRPr lang="es-AR" smtClean="0"/>
          </a:p>
        </p:txBody>
      </p:sp>
      <p:pic>
        <p:nvPicPr>
          <p:cNvPr id="49158" name="Picture 1028"/>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12700">
            <a:noFill/>
            <a:miter lim="800000"/>
            <a:headEnd type="none" w="sm" len="sm"/>
            <a:tailEnd type="none" w="sm" len="sm"/>
          </a:ln>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314152FF-A390-490D-A1A8-842FB3209098}" type="datetime1">
              <a:rPr lang="es-ES"/>
              <a:pPr>
                <a:defRPr/>
              </a:pPr>
              <a:t>09/06/2017</a:t>
            </a:fld>
            <a:endParaRPr lang="en-US"/>
          </a:p>
        </p:txBody>
      </p:sp>
      <p:sp>
        <p:nvSpPr>
          <p:cNvPr id="8" name="5 Marcador de número de diapositiva"/>
          <p:cNvSpPr>
            <a:spLocks noGrp="1"/>
          </p:cNvSpPr>
          <p:nvPr>
            <p:ph type="sldNum" sz="quarter" idx="12"/>
          </p:nvPr>
        </p:nvSpPr>
        <p:spPr/>
        <p:txBody>
          <a:bodyPr/>
          <a:lstStyle/>
          <a:p>
            <a:pPr>
              <a:defRPr/>
            </a:pPr>
            <a:fld id="{4EF61202-27BA-4C78-8172-C9D68DA3A302}" type="slidenum">
              <a:rPr lang="en-US"/>
              <a:pPr>
                <a:defRPr/>
              </a:pPr>
              <a:t>53</a:t>
            </a:fld>
            <a:endParaRPr lang="en-US"/>
          </a:p>
        </p:txBody>
      </p:sp>
      <p:sp>
        <p:nvSpPr>
          <p:cNvPr id="50180" name="Text Box 1029"/>
          <p:cNvSpPr txBox="1">
            <a:spLocks noChangeArrowheads="1"/>
          </p:cNvSpPr>
          <p:nvPr/>
        </p:nvSpPr>
        <p:spPr bwMode="auto">
          <a:xfrm>
            <a:off x="6096000" y="1447800"/>
            <a:ext cx="2819400" cy="2563813"/>
          </a:xfrm>
          <a:prstGeom prst="rect">
            <a:avLst/>
          </a:prstGeom>
          <a:noFill/>
          <a:ln w="12700">
            <a:noFill/>
            <a:miter lim="800000"/>
            <a:headEnd type="none" w="sm" len="sm"/>
            <a:tailEnd type="none" w="sm" len="sm"/>
          </a:ln>
        </p:spPr>
        <p:txBody>
          <a:bodyPr>
            <a:spAutoFit/>
          </a:bodyPr>
          <a:lstStyle/>
          <a:p>
            <a:pPr eaLnBrk="1" hangingPunct="1">
              <a:spcBef>
                <a:spcPct val="50000"/>
              </a:spcBef>
            </a:pPr>
            <a:r>
              <a:rPr lang="es-AR" sz="1800" b="1"/>
              <a:t>Marketed as a program to add graphical skins to IE toolbars, it also adds its own toolbar. It monitors all URLs you visit to add link buttons to its toolbar dependent on the site you are visiting. </a:t>
            </a:r>
          </a:p>
        </p:txBody>
      </p:sp>
      <p:sp>
        <p:nvSpPr>
          <p:cNvPr id="490498" name="Rectangle 1026"/>
          <p:cNvSpPr>
            <a:spLocks noGrp="1" noChangeArrowheads="1"/>
          </p:cNvSpPr>
          <p:nvPr>
            <p:ph type="title"/>
          </p:nvPr>
        </p:nvSpPr>
        <p:spPr>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HotBar</a:t>
            </a:r>
          </a:p>
        </p:txBody>
      </p:sp>
      <p:sp>
        <p:nvSpPr>
          <p:cNvPr id="50182" name="Rectangle 1027"/>
          <p:cNvSpPr>
            <a:spLocks noGrp="1" noChangeArrowheads="1"/>
          </p:cNvSpPr>
          <p:nvPr>
            <p:ph type="body" idx="1"/>
          </p:nvPr>
        </p:nvSpPr>
        <p:spPr/>
        <p:txBody>
          <a:bodyPr/>
          <a:lstStyle/>
          <a:p>
            <a:endParaRPr lang="es-AR" smtClean="0"/>
          </a:p>
        </p:txBody>
      </p:sp>
      <p:pic>
        <p:nvPicPr>
          <p:cNvPr id="50183" name="Picture 1028"/>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12700">
            <a:noFill/>
            <a:miter lim="800000"/>
            <a:headEnd type="none" w="sm" len="sm"/>
            <a:tailEnd type="none" w="sm" len="sm"/>
          </a:ln>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C98FB6E-6661-417E-B1E4-0B03592EFD7C}" type="datetime1">
              <a:rPr lang="es-ES"/>
              <a:pPr>
                <a:defRPr/>
              </a:pPr>
              <a:t>09/06/2017</a:t>
            </a:fld>
            <a:endParaRPr lang="en-US"/>
          </a:p>
        </p:txBody>
      </p:sp>
      <p:sp>
        <p:nvSpPr>
          <p:cNvPr id="7" name="5 Marcador de número de diapositiva"/>
          <p:cNvSpPr>
            <a:spLocks noGrp="1"/>
          </p:cNvSpPr>
          <p:nvPr>
            <p:ph type="sldNum" sz="quarter" idx="12"/>
          </p:nvPr>
        </p:nvSpPr>
        <p:spPr/>
        <p:txBody>
          <a:bodyPr/>
          <a:lstStyle/>
          <a:p>
            <a:pPr>
              <a:defRPr/>
            </a:pPr>
            <a:fld id="{E2525982-CEC3-477B-A402-86FEC00AF332}" type="slidenum">
              <a:rPr lang="en-US"/>
              <a:pPr>
                <a:defRPr/>
              </a:pPr>
              <a:t>54</a:t>
            </a:fld>
            <a:endParaRPr lang="en-US"/>
          </a:p>
        </p:txBody>
      </p:sp>
      <p:sp>
        <p:nvSpPr>
          <p:cNvPr id="491522" name="Rectangle 2"/>
          <p:cNvSpPr>
            <a:spLocks noGrp="1" noChangeArrowheads="1"/>
          </p:cNvSpPr>
          <p:nvPr>
            <p:ph type="title"/>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Consentimiento del Usuario</a:t>
            </a:r>
            <a:br>
              <a:rPr lang="es-AR" sz="4000" b="1" i="1" smtClean="0">
                <a:solidFill>
                  <a:srgbClr val="800000"/>
                </a:solidFill>
                <a:effectLst>
                  <a:outerShdw blurRad="38100" dist="38100" dir="2700000" algn="tl">
                    <a:srgbClr val="C0C0C0"/>
                  </a:outerShdw>
                </a:effectLst>
                <a:latin typeface="Arial" charset="0"/>
              </a:rPr>
            </a:br>
            <a:r>
              <a:rPr lang="es-AR" sz="4000" b="1" i="1" smtClean="0">
                <a:solidFill>
                  <a:srgbClr val="800000"/>
                </a:solidFill>
                <a:effectLst>
                  <a:outerShdw blurRad="38100" dist="38100" dir="2700000" algn="tl">
                    <a:srgbClr val="C0C0C0"/>
                  </a:outerShdw>
                </a:effectLst>
                <a:latin typeface="Arial" charset="0"/>
              </a:rPr>
              <a:t>Shareware</a:t>
            </a:r>
          </a:p>
        </p:txBody>
      </p:sp>
      <p:sp>
        <p:nvSpPr>
          <p:cNvPr id="51205" name="Rectangle 3"/>
          <p:cNvSpPr>
            <a:spLocks noGrp="1" noChangeArrowheads="1"/>
          </p:cNvSpPr>
          <p:nvPr>
            <p:ph type="body" idx="1"/>
          </p:nvPr>
        </p:nvSpPr>
        <p:spPr/>
        <p:txBody>
          <a:bodyPr/>
          <a:lstStyle/>
          <a:p>
            <a:endParaRPr lang="es-AR" smtClean="0"/>
          </a:p>
        </p:txBody>
      </p:sp>
      <p:pic>
        <p:nvPicPr>
          <p:cNvPr id="51206" name="Picture 4"/>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12700">
            <a:noFill/>
            <a:miter lim="800000"/>
            <a:headEnd type="none" w="sm" len="sm"/>
            <a:tailEnd type="none" w="sm" len="sm"/>
          </a:ln>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771D7DE8-4C08-453A-9F6A-932A33CC2312}"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D854A2EC-5872-4CE6-AEDE-095DA03F6F12}" type="slidenum">
              <a:rPr lang="en-US"/>
              <a:pPr>
                <a:defRPr/>
              </a:pPr>
              <a:t>55</a:t>
            </a:fld>
            <a:endParaRPr lang="en-US"/>
          </a:p>
        </p:txBody>
      </p:sp>
      <p:sp>
        <p:nvSpPr>
          <p:cNvPr id="768002" name="Rectangle 2"/>
          <p:cNvSpPr>
            <a:spLocks noGrp="1" noChangeArrowheads="1"/>
          </p:cNvSpPr>
          <p:nvPr>
            <p:ph type="title" idx="4294967295"/>
          </p:nvPr>
        </p:nvSpPr>
        <p:spPr>
          <a:xfrm>
            <a:off x="684213" y="188913"/>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smtClean="0">
                <a:solidFill>
                  <a:srgbClr val="800000"/>
                </a:solidFill>
                <a:effectLst>
                  <a:outerShdw blurRad="38100" dist="38100" dir="2700000" algn="tl">
                    <a:srgbClr val="C0C0C0"/>
                  </a:outerShdw>
                </a:effectLst>
                <a:latin typeface="Arial" charset="0"/>
              </a:rPr>
              <a:t>Software Anti SpyWare</a:t>
            </a:r>
            <a:endParaRPr lang="es-ES" sz="4000" b="1" i="1" smtClean="0">
              <a:solidFill>
                <a:srgbClr val="800000"/>
              </a:solidFill>
              <a:effectLst>
                <a:outerShdw blurRad="38100" dist="38100" dir="2700000" algn="tl">
                  <a:srgbClr val="C0C0C0"/>
                </a:outerShdw>
              </a:effectLst>
              <a:latin typeface="Arial" charset="0"/>
            </a:endParaRPr>
          </a:p>
        </p:txBody>
      </p:sp>
      <p:sp>
        <p:nvSpPr>
          <p:cNvPr id="768003" name="Rectangle 3"/>
          <p:cNvSpPr>
            <a:spLocks noGrp="1" noChangeArrowheads="1"/>
          </p:cNvSpPr>
          <p:nvPr>
            <p:ph type="body" idx="4294967295"/>
          </p:nvPr>
        </p:nvSpPr>
        <p:spPr>
          <a:xfrm>
            <a:off x="0" y="1557338"/>
            <a:ext cx="8820150" cy="4681537"/>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i="1" smtClean="0">
                <a:solidFill>
                  <a:srgbClr val="000099"/>
                </a:solidFill>
                <a:effectLst>
                  <a:outerShdw blurRad="38100" dist="38100" dir="2700000" algn="tl">
                    <a:srgbClr val="C0C0C0"/>
                  </a:outerShdw>
                </a:effectLst>
                <a:latin typeface="Arial" charset="0"/>
              </a:rPr>
              <a:t>El objetivo de este software es la remoción y prevención de ejecución del software espía.</a:t>
            </a:r>
          </a:p>
          <a:p>
            <a:pPr>
              <a:lnSpc>
                <a:spcPct val="90000"/>
              </a:lnSpc>
              <a:defRPr/>
            </a:pPr>
            <a:r>
              <a:rPr lang="es-MX" i="1" smtClean="0">
                <a:solidFill>
                  <a:srgbClr val="000099"/>
                </a:solidFill>
                <a:effectLst>
                  <a:outerShdw blurRad="38100" dist="38100" dir="2700000" algn="tl">
                    <a:srgbClr val="C0C0C0"/>
                  </a:outerShdw>
                </a:effectLst>
                <a:latin typeface="Arial" charset="0"/>
              </a:rPr>
              <a:t>Se ha convertido en una importante preocupacion en cuanto a materia de seguridad de la información.</a:t>
            </a:r>
          </a:p>
          <a:p>
            <a:pPr>
              <a:lnSpc>
                <a:spcPct val="90000"/>
              </a:lnSpc>
              <a:defRPr/>
            </a:pPr>
            <a:r>
              <a:rPr lang="es-MX" i="1" smtClean="0">
                <a:solidFill>
                  <a:srgbClr val="000099"/>
                </a:solidFill>
                <a:effectLst>
                  <a:outerShdw blurRad="38100" dist="38100" dir="2700000" algn="tl">
                    <a:srgbClr val="C0C0C0"/>
                  </a:outerShdw>
                </a:effectLst>
                <a:latin typeface="Arial" charset="0"/>
              </a:rPr>
              <a:t>El 90% de las maquinas conectadas a Internet están infectadas con este software y que el 86% ha sufrido perdidas económicas debido al SpyWare.</a:t>
            </a:r>
            <a:endParaRPr lang="es-ES" i="1"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a:spLocks noGrp="1"/>
          </p:cNvSpPr>
          <p:nvPr>
            <p:ph type="dt" sz="quarter" idx="10"/>
          </p:nvPr>
        </p:nvSpPr>
        <p:spPr/>
        <p:txBody>
          <a:bodyPr/>
          <a:lstStyle/>
          <a:p>
            <a:pPr>
              <a:defRPr/>
            </a:pPr>
            <a:fld id="{B544E861-58F3-422B-89DD-09D943CCC136}" type="datetime1">
              <a:rPr lang="es-ES"/>
              <a:pPr>
                <a:defRPr/>
              </a:pPr>
              <a:t>09/06/2017</a:t>
            </a:fld>
            <a:endParaRPr lang="en-US"/>
          </a:p>
        </p:txBody>
      </p:sp>
      <p:sp>
        <p:nvSpPr>
          <p:cNvPr id="80" name="5 Marcador de número de diapositiva"/>
          <p:cNvSpPr>
            <a:spLocks noGrp="1"/>
          </p:cNvSpPr>
          <p:nvPr>
            <p:ph type="sldNum" sz="quarter" idx="12"/>
          </p:nvPr>
        </p:nvSpPr>
        <p:spPr/>
        <p:txBody>
          <a:bodyPr/>
          <a:lstStyle/>
          <a:p>
            <a:pPr>
              <a:defRPr/>
            </a:pPr>
            <a:fld id="{0BC87D59-4EAA-4DEE-92D3-1E849D97E9D8}" type="slidenum">
              <a:rPr lang="en-US"/>
              <a:pPr>
                <a:defRPr/>
              </a:pPr>
              <a:t>56</a:t>
            </a:fld>
            <a:endParaRPr lang="en-US"/>
          </a:p>
        </p:txBody>
      </p:sp>
      <p:pic>
        <p:nvPicPr>
          <p:cNvPr id="53252"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p:nvPr>
        </p:nvSpPr>
        <p:spPr>
          <a:xfrm>
            <a:off x="0" y="0"/>
            <a:ext cx="9144000" cy="1143000"/>
          </a:xfrm>
          <a:blipFill dpi="0" rotWithShape="0">
            <a:blip r:embed="rId5"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Antispyware</a:t>
            </a:r>
          </a:p>
        </p:txBody>
      </p:sp>
      <p:sp>
        <p:nvSpPr>
          <p:cNvPr id="480259" name="Rectangle 3"/>
          <p:cNvSpPr>
            <a:spLocks noGrp="1" noChangeArrowheads="1"/>
          </p:cNvSpPr>
          <p:nvPr>
            <p:ph type="body" idx="1"/>
          </p:nvPr>
        </p:nvSpPr>
        <p:spPr>
          <a:xfrm>
            <a:off x="323850" y="1268413"/>
            <a:ext cx="8569325" cy="5256212"/>
          </a:xfrm>
          <a:blipFill dpi="0" rotWithShape="0">
            <a:blip r:embed="rId6" cstate="print"/>
            <a:srcRect/>
            <a:tile tx="0" ty="0" sx="100000" sy="100000" flip="none" algn="tl"/>
          </a:blipFill>
          <a:ln w="76200" cap="flat" algn="ctr">
            <a:solidFill>
              <a:srgbClr val="000080"/>
            </a:solidFill>
          </a:ln>
        </p:spPr>
        <p:txBody>
          <a:bodyPr/>
          <a:lstStyle/>
          <a:p>
            <a:pPr>
              <a:lnSpc>
                <a:spcPct val="90000"/>
              </a:lnSpc>
              <a:defRPr/>
            </a:pPr>
            <a:r>
              <a:rPr lang="es-AR" sz="3600" i="1" smtClean="0">
                <a:solidFill>
                  <a:srgbClr val="000099"/>
                </a:solidFill>
                <a:effectLst>
                  <a:outerShdw blurRad="38100" dist="38100" dir="2700000" algn="tl">
                    <a:srgbClr val="C0C0C0"/>
                  </a:outerShdw>
                </a:effectLst>
                <a:latin typeface="Arial" charset="0"/>
              </a:rPr>
              <a:t>Los siguientes son algunas de las aplicaciones disponibles Antispyware:</a:t>
            </a:r>
          </a:p>
          <a:p>
            <a:pPr>
              <a:lnSpc>
                <a:spcPct val="90000"/>
              </a:lnSpc>
              <a:defRPr/>
            </a:pPr>
            <a:endParaRPr lang="es-AR" sz="3600" i="1" smtClean="0">
              <a:solidFill>
                <a:srgbClr val="000099"/>
              </a:solidFill>
              <a:effectLst>
                <a:outerShdw blurRad="38100" dist="38100" dir="2700000" algn="tl">
                  <a:srgbClr val="C0C0C0"/>
                </a:outerShdw>
              </a:effectLst>
              <a:latin typeface="Arial" charset="0"/>
            </a:endParaRPr>
          </a:p>
          <a:p>
            <a:pPr marL="363538" lvl="2" indent="-363538">
              <a:lnSpc>
                <a:spcPct val="90000"/>
              </a:lnSpc>
              <a:defRPr/>
            </a:pPr>
            <a:r>
              <a:rPr lang="es-AR" sz="3600" i="1" smtClean="0">
                <a:solidFill>
                  <a:srgbClr val="000099"/>
                </a:solidFill>
                <a:effectLst>
                  <a:outerShdw blurRad="38100" dist="38100" dir="2700000" algn="tl">
                    <a:srgbClr val="C0C0C0"/>
                  </a:outerShdw>
                </a:effectLst>
                <a:latin typeface="Arial" charset="0"/>
              </a:rPr>
              <a:t>Spyware Eliminator</a:t>
            </a:r>
          </a:p>
          <a:p>
            <a:pPr marL="363538" lvl="2" indent="-363538">
              <a:lnSpc>
                <a:spcPct val="90000"/>
              </a:lnSpc>
              <a:defRPr/>
            </a:pPr>
            <a:r>
              <a:rPr lang="es-AR" sz="3600" i="1" smtClean="0">
                <a:solidFill>
                  <a:srgbClr val="000099"/>
                </a:solidFill>
                <a:effectLst>
                  <a:outerShdw blurRad="38100" dist="38100" dir="2700000" algn="tl">
                    <a:srgbClr val="C0C0C0"/>
                  </a:outerShdw>
                </a:effectLst>
                <a:latin typeface="Arial" charset="0"/>
              </a:rPr>
              <a:t>Spyware Doctor</a:t>
            </a:r>
          </a:p>
          <a:p>
            <a:pPr marL="363538" lvl="2" indent="-363538">
              <a:lnSpc>
                <a:spcPct val="90000"/>
              </a:lnSpc>
              <a:defRPr/>
            </a:pPr>
            <a:r>
              <a:rPr lang="es-AR" sz="3600" i="1" smtClean="0">
                <a:solidFill>
                  <a:srgbClr val="000099"/>
                </a:solidFill>
                <a:effectLst>
                  <a:outerShdw blurRad="38100" dist="38100" dir="2700000" algn="tl">
                    <a:srgbClr val="C0C0C0"/>
                  </a:outerShdw>
                </a:effectLst>
                <a:latin typeface="Arial" charset="0"/>
              </a:rPr>
              <a:t>SpySweeper</a:t>
            </a:r>
          </a:p>
          <a:p>
            <a:pPr marL="363538" lvl="2" indent="-363538">
              <a:lnSpc>
                <a:spcPct val="90000"/>
              </a:lnSpc>
              <a:defRPr/>
            </a:pPr>
            <a:r>
              <a:rPr lang="es-AR" sz="3600" i="1" smtClean="0">
                <a:solidFill>
                  <a:srgbClr val="000099"/>
                </a:solidFill>
                <a:effectLst>
                  <a:outerShdw blurRad="38100" dist="38100" dir="2700000" algn="tl">
                    <a:srgbClr val="C0C0C0"/>
                  </a:outerShdw>
                </a:effectLst>
                <a:latin typeface="Arial" charset="0"/>
              </a:rPr>
              <a:t>Adaware SE</a:t>
            </a:r>
          </a:p>
          <a:p>
            <a:pPr marL="363538" lvl="2" indent="-363538">
              <a:lnSpc>
                <a:spcPct val="90000"/>
              </a:lnSpc>
              <a:defRPr/>
            </a:pPr>
            <a:r>
              <a:rPr lang="es-AR" sz="3600" i="1" smtClean="0">
                <a:solidFill>
                  <a:srgbClr val="000099"/>
                </a:solidFill>
                <a:effectLst>
                  <a:outerShdw blurRad="38100" dist="38100" dir="2700000" algn="tl">
                    <a:srgbClr val="C0C0C0"/>
                  </a:outerShdw>
                </a:effectLst>
                <a:latin typeface="Arial" charset="0"/>
              </a:rPr>
              <a:t>Sypbot S&amp;D</a:t>
            </a:r>
          </a:p>
        </p:txBody>
      </p:sp>
      <p:pic>
        <p:nvPicPr>
          <p:cNvPr id="53255" name="Picture 4"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3256"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3257" name="Picture 6" descr="http://www.AdwareReport.com/mt/archives/3.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3258" name="Picture 7" descr="http://www.AdwareReport.com/mt/archives/2.gif"/>
          <p:cNvPicPr>
            <a:picLocks noChangeAspect="1" noChangeArrowheads="1"/>
          </p:cNvPicPr>
          <p:nvPr/>
        </p:nvPicPr>
        <p:blipFill>
          <a:blip r:embed="rId11" r:link="rId12" cstate="print"/>
          <a:srcRect/>
          <a:stretch>
            <a:fillRect/>
          </a:stretch>
        </p:blipFill>
        <p:spPr bwMode="auto">
          <a:xfrm>
            <a:off x="1479550" y="65088"/>
            <a:ext cx="333375" cy="76200"/>
          </a:xfrm>
          <a:prstGeom prst="rect">
            <a:avLst/>
          </a:prstGeom>
          <a:noFill/>
          <a:ln w="9525">
            <a:noFill/>
            <a:miter lim="800000"/>
            <a:headEnd/>
            <a:tailEnd/>
          </a:ln>
        </p:spPr>
      </p:pic>
      <p:pic>
        <p:nvPicPr>
          <p:cNvPr id="53259" name="Picture 8" descr="http://www.AdwareReport.com/mt/archives/1.gif"/>
          <p:cNvPicPr>
            <a:picLocks noChangeAspect="1" noChangeArrowheads="1"/>
          </p:cNvPicPr>
          <p:nvPr/>
        </p:nvPicPr>
        <p:blipFill>
          <a:blip r:embed="rId13" r:link="rId14" cstate="print"/>
          <a:srcRect/>
          <a:stretch>
            <a:fillRect/>
          </a:stretch>
        </p:blipFill>
        <p:spPr bwMode="auto">
          <a:xfrm>
            <a:off x="1479550" y="65088"/>
            <a:ext cx="333375" cy="76200"/>
          </a:xfrm>
          <a:prstGeom prst="rect">
            <a:avLst/>
          </a:prstGeom>
          <a:noFill/>
          <a:ln w="9525">
            <a:noFill/>
            <a:miter lim="800000"/>
            <a:headEnd/>
            <a:tailEnd/>
          </a:ln>
        </p:spPr>
      </p:pic>
      <p:pic>
        <p:nvPicPr>
          <p:cNvPr id="53260" name="Picture 10"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sp>
        <p:nvSpPr>
          <p:cNvPr id="53261"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2"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53263"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4"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5"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6"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7"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8"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69"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0"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1"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2"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3"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4"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5"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6"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7"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8"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9"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0"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1"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2"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3"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4"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5"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6"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7"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8"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9"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0"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1"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2"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3"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4"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5"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6"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7"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8"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9"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0"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1"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2"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3"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4"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5"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6"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7"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8"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9"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0"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1"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2"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3"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4"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5"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6"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7"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353EC16-38D4-4EBC-9ADF-DCEFA0EC3CD5}"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8B3575A0-0805-4BD8-859F-8886DCA183A2}" type="slidenum">
              <a:rPr lang="en-US"/>
              <a:pPr>
                <a:defRPr/>
              </a:pPr>
              <a:t>57</a:t>
            </a:fld>
            <a:endParaRPr lang="en-US"/>
          </a:p>
        </p:txBody>
      </p:sp>
      <p:sp>
        <p:nvSpPr>
          <p:cNvPr id="774146" name="Rectangle 2"/>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smtClean="0">
                <a:solidFill>
                  <a:srgbClr val="800000"/>
                </a:solidFill>
                <a:effectLst>
                  <a:outerShdw blurRad="38100" dist="38100" dir="2700000" algn="tl">
                    <a:srgbClr val="C0C0C0"/>
                  </a:outerShdw>
                </a:effectLst>
                <a:latin typeface="Arial" charset="0"/>
              </a:rPr>
              <a:t>Popups,  Dialers y otros…</a:t>
            </a:r>
            <a:endParaRPr lang="es-ES" sz="4000" b="1" i="1" smtClean="0">
              <a:solidFill>
                <a:srgbClr val="800000"/>
              </a:solidFill>
              <a:effectLst>
                <a:outerShdw blurRad="38100" dist="38100" dir="2700000" algn="tl">
                  <a:srgbClr val="C0C0C0"/>
                </a:outerShdw>
              </a:effectLst>
              <a:latin typeface="Arial" charset="0"/>
            </a:endParaRPr>
          </a:p>
        </p:txBody>
      </p:sp>
      <p:sp>
        <p:nvSpPr>
          <p:cNvPr id="774147" name="Rectangle 3"/>
          <p:cNvSpPr>
            <a:spLocks noGrp="1" noChangeArrowheads="1"/>
          </p:cNvSpPr>
          <p:nvPr>
            <p:ph type="body" idx="4294967295"/>
          </p:nvPr>
        </p:nvSpPr>
        <p:spPr>
          <a:xfrm>
            <a:off x="0" y="1268413"/>
            <a:ext cx="9144000" cy="5329237"/>
          </a:xfrm>
          <a:blipFill dpi="0" rotWithShape="0">
            <a:blip r:embed="rId4" cstate="print"/>
            <a:srcRect/>
            <a:tile tx="0" ty="0" sx="100000" sy="100000" flip="none" algn="tl"/>
          </a:blipFill>
          <a:ln w="76200" cap="flat" algn="ctr">
            <a:solidFill>
              <a:srgbClr val="000080"/>
            </a:solidFill>
          </a:ln>
        </p:spPr>
        <p:txBody>
          <a:bodyPr/>
          <a:lstStyle/>
          <a:p>
            <a:pPr>
              <a:lnSpc>
                <a:spcPct val="90000"/>
              </a:lnSpc>
              <a:buFontTx/>
              <a:buNone/>
              <a:defRPr/>
            </a:pPr>
            <a:r>
              <a:rPr lang="es-MX" sz="2800" b="1" i="1" smtClean="0">
                <a:solidFill>
                  <a:srgbClr val="000099"/>
                </a:solidFill>
                <a:effectLst>
                  <a:outerShdw blurRad="38100" dist="38100" dir="2700000" algn="tl">
                    <a:srgbClr val="C0C0C0"/>
                  </a:outerShdw>
                </a:effectLst>
                <a:latin typeface="Arial" charset="0"/>
              </a:rPr>
              <a:t>Como parte de algunas infecciones de SpyWare, Virus y demás elementos de software no legítimos, se presentan algunos elementos que pueden provocar comportamientos no deseados en las computadoras.</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Dialers: Es software que tiene por objetivo conectar al usuario a servicios “Dial UP” con cobro extra (Como un 0600 en Argentina) sin el consentimiento del usuario.</a:t>
            </a:r>
          </a:p>
          <a:p>
            <a:pPr>
              <a:lnSpc>
                <a:spcPct val="90000"/>
              </a:lnSpc>
              <a:defRPr/>
            </a:pPr>
            <a:r>
              <a:rPr lang="es-MX" sz="2800" i="1" smtClean="0">
                <a:solidFill>
                  <a:srgbClr val="000099"/>
                </a:solidFill>
                <a:effectLst>
                  <a:outerShdw blurRad="38100" dist="38100" dir="2700000" algn="tl">
                    <a:srgbClr val="C0C0C0"/>
                  </a:outerShdw>
                </a:effectLst>
                <a:latin typeface="Arial" charset="0"/>
              </a:rPr>
              <a:t>Popups: Son ventanas emergentes, que generalmente contienen publicidades, y que se presentan sin la solicitud o interacción del usuario.</a:t>
            </a:r>
            <a:endParaRPr lang="es-ES" sz="2800" i="1"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3 Marcador de fecha"/>
          <p:cNvSpPr>
            <a:spLocks noGrp="1"/>
          </p:cNvSpPr>
          <p:nvPr>
            <p:ph type="dt" sz="quarter" idx="10"/>
          </p:nvPr>
        </p:nvSpPr>
        <p:spPr/>
        <p:txBody>
          <a:bodyPr/>
          <a:lstStyle/>
          <a:p>
            <a:pPr>
              <a:defRPr/>
            </a:pPr>
            <a:fld id="{4EDBAE0D-0A1E-49D4-99D4-5C40CC225A58}" type="datetime1">
              <a:rPr lang="es-ES"/>
              <a:pPr>
                <a:defRPr/>
              </a:pPr>
              <a:t>09/06/2017</a:t>
            </a:fld>
            <a:endParaRPr lang="en-US"/>
          </a:p>
        </p:txBody>
      </p:sp>
      <p:sp>
        <p:nvSpPr>
          <p:cNvPr id="105" name="5 Marcador de número de diapositiva"/>
          <p:cNvSpPr>
            <a:spLocks noGrp="1"/>
          </p:cNvSpPr>
          <p:nvPr>
            <p:ph type="sldNum" sz="quarter" idx="12"/>
          </p:nvPr>
        </p:nvSpPr>
        <p:spPr/>
        <p:txBody>
          <a:bodyPr/>
          <a:lstStyle/>
          <a:p>
            <a:pPr>
              <a:defRPr/>
            </a:pPr>
            <a:fld id="{42CAF98F-BF5F-4C6F-9003-AA63651193D4}" type="slidenum">
              <a:rPr lang="en-US"/>
              <a:pPr>
                <a:defRPr/>
              </a:pPr>
              <a:t>58</a:t>
            </a:fld>
            <a:endParaRPr lang="en-US"/>
          </a:p>
        </p:txBody>
      </p:sp>
      <p:pic>
        <p:nvPicPr>
          <p:cNvPr id="55300" name="Picture 51" descr="http://www.AdwareReport.com/mt/archives/3.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4354" name="Rectangle 2"/>
          <p:cNvSpPr>
            <a:spLocks noGrp="1" noChangeArrowheads="1"/>
          </p:cNvSpPr>
          <p:nvPr>
            <p:ph type="title"/>
          </p:nvPr>
        </p:nvSpPr>
        <p:spPr>
          <a:xfrm>
            <a:off x="0" y="0"/>
            <a:ext cx="9144000" cy="1143000"/>
          </a:xfrm>
          <a:blipFill dpi="0" rotWithShape="0">
            <a:blip r:embed="rId5"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Vectores de Propagación</a:t>
            </a:r>
          </a:p>
        </p:txBody>
      </p:sp>
      <p:sp>
        <p:nvSpPr>
          <p:cNvPr id="484355" name="Rectangle 3"/>
          <p:cNvSpPr>
            <a:spLocks noGrp="1" noChangeArrowheads="1"/>
          </p:cNvSpPr>
          <p:nvPr>
            <p:ph type="body" idx="1"/>
          </p:nvPr>
        </p:nvSpPr>
        <p:spPr>
          <a:xfrm>
            <a:off x="250825" y="1268413"/>
            <a:ext cx="8893175" cy="5400675"/>
          </a:xfrm>
          <a:blipFill dpi="0" rotWithShape="0">
            <a:blip r:embed="rId6" cstate="print"/>
            <a:srcRect/>
            <a:tile tx="0" ty="0" sx="100000" sy="100000" flip="none" algn="tl"/>
          </a:blipFill>
          <a:ln w="76200" cap="flat" algn="ctr">
            <a:solidFill>
              <a:srgbClr val="000080"/>
            </a:solidFill>
          </a:ln>
        </p:spPr>
        <p:txBody>
          <a:bodyPr/>
          <a:lstStyle/>
          <a:p>
            <a:pPr>
              <a:lnSpc>
                <a:spcPct val="90000"/>
              </a:lnSpc>
              <a:defRPr/>
            </a:pPr>
            <a:r>
              <a:rPr lang="es-AR" sz="2800" b="1" i="1" smtClean="0">
                <a:solidFill>
                  <a:srgbClr val="000099"/>
                </a:solidFill>
                <a:effectLst>
                  <a:outerShdw blurRad="38100" dist="38100" dir="2700000" algn="tl">
                    <a:srgbClr val="C0C0C0"/>
                  </a:outerShdw>
                </a:effectLst>
                <a:latin typeface="Arial" charset="0"/>
              </a:rPr>
              <a:t>Correo electrónico.</a:t>
            </a:r>
          </a:p>
          <a:p>
            <a:pPr>
              <a:lnSpc>
                <a:spcPct val="90000"/>
              </a:lnSpc>
              <a:defRPr/>
            </a:pPr>
            <a:r>
              <a:rPr lang="es-AR" sz="2800" b="1" i="1" smtClean="0">
                <a:solidFill>
                  <a:srgbClr val="000099"/>
                </a:solidFill>
                <a:effectLst>
                  <a:outerShdw blurRad="38100" dist="38100" dir="2700000" algn="tl">
                    <a:srgbClr val="C0C0C0"/>
                  </a:outerShdw>
                </a:effectLst>
                <a:latin typeface="Arial" charset="0"/>
              </a:rPr>
              <a:t>Web de contenido adulto/ chat/ portales varios /Juegos.</a:t>
            </a:r>
          </a:p>
          <a:p>
            <a:pPr>
              <a:lnSpc>
                <a:spcPct val="90000"/>
              </a:lnSpc>
              <a:defRPr/>
            </a:pPr>
            <a:r>
              <a:rPr lang="es-AR" sz="2800" b="1" i="1" smtClean="0">
                <a:solidFill>
                  <a:srgbClr val="000099"/>
                </a:solidFill>
                <a:effectLst>
                  <a:outerShdw blurRad="38100" dist="38100" dir="2700000" algn="tl">
                    <a:srgbClr val="C0C0C0"/>
                  </a:outerShdw>
                </a:effectLst>
                <a:latin typeface="Arial" charset="0"/>
              </a:rPr>
              <a:t>Software gratuito (incluyendo antispyware)</a:t>
            </a:r>
          </a:p>
          <a:p>
            <a:pPr>
              <a:lnSpc>
                <a:spcPct val="90000"/>
              </a:lnSpc>
              <a:defRPr/>
            </a:pPr>
            <a:r>
              <a:rPr lang="es-AR" sz="2800" b="1" i="1" smtClean="0">
                <a:solidFill>
                  <a:srgbClr val="000099"/>
                </a:solidFill>
                <a:effectLst>
                  <a:outerShdw blurRad="38100" dist="38100" dir="2700000" algn="tl">
                    <a:srgbClr val="C0C0C0"/>
                  </a:outerShdw>
                </a:effectLst>
                <a:latin typeface="Arial" charset="0"/>
              </a:rPr>
              <a:t>Redes P2P</a:t>
            </a:r>
          </a:p>
          <a:p>
            <a:pPr>
              <a:lnSpc>
                <a:spcPct val="90000"/>
              </a:lnSpc>
              <a:defRPr/>
            </a:pPr>
            <a:r>
              <a:rPr lang="es-AR" sz="2800" b="1" i="1" smtClean="0">
                <a:solidFill>
                  <a:srgbClr val="000099"/>
                </a:solidFill>
                <a:effectLst>
                  <a:outerShdw blurRad="38100" dist="38100" dir="2700000" algn="tl">
                    <a:srgbClr val="C0C0C0"/>
                  </a:outerShdw>
                </a:effectLst>
                <a:latin typeface="Arial" charset="0"/>
              </a:rPr>
              <a:t>Exposición en Internet (conexión sin firewall)</a:t>
            </a:r>
          </a:p>
          <a:p>
            <a:pPr>
              <a:lnSpc>
                <a:spcPct val="90000"/>
              </a:lnSpc>
              <a:defRPr/>
            </a:pPr>
            <a:r>
              <a:rPr lang="es-AR" sz="2800" b="1" i="1" smtClean="0">
                <a:solidFill>
                  <a:srgbClr val="000099"/>
                </a:solidFill>
                <a:effectLst>
                  <a:outerShdw blurRad="38100" dist="38100" dir="2700000" algn="tl">
                    <a:srgbClr val="C0C0C0"/>
                  </a:outerShdw>
                </a:effectLst>
                <a:latin typeface="Arial" charset="0"/>
              </a:rPr>
              <a:t>Básicamente cualquier persona que pase mas de 6 horas por semana en Internet, esta en riesgo de verse afectada por algún spyware u otra alimaña</a:t>
            </a:r>
          </a:p>
        </p:txBody>
      </p:sp>
      <p:pic>
        <p:nvPicPr>
          <p:cNvPr id="55303" name="Picture 4"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04" name="Picture 5"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05" name="Picture 6" descr="http://www.AdwareReport.com/mt/archives/3.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5306" name="Picture 7" descr="http://www.AdwareReport.com/mt/archives/2.gif"/>
          <p:cNvPicPr>
            <a:picLocks noChangeAspect="1" noChangeArrowheads="1"/>
          </p:cNvPicPr>
          <p:nvPr/>
        </p:nvPicPr>
        <p:blipFill>
          <a:blip r:embed="rId11" r:link="rId12" cstate="print"/>
          <a:srcRect/>
          <a:stretch>
            <a:fillRect/>
          </a:stretch>
        </p:blipFill>
        <p:spPr bwMode="auto">
          <a:xfrm>
            <a:off x="1479550" y="65088"/>
            <a:ext cx="333375" cy="76200"/>
          </a:xfrm>
          <a:prstGeom prst="rect">
            <a:avLst/>
          </a:prstGeom>
          <a:noFill/>
          <a:ln w="9525">
            <a:noFill/>
            <a:miter lim="800000"/>
            <a:headEnd/>
            <a:tailEnd/>
          </a:ln>
        </p:spPr>
      </p:pic>
      <p:pic>
        <p:nvPicPr>
          <p:cNvPr id="55307" name="Picture 8" descr="http://www.AdwareReport.com/mt/archives/1.gif"/>
          <p:cNvPicPr>
            <a:picLocks noChangeAspect="1" noChangeArrowheads="1"/>
          </p:cNvPicPr>
          <p:nvPr/>
        </p:nvPicPr>
        <p:blipFill>
          <a:blip r:embed="rId13" r:link="rId14" cstate="print"/>
          <a:srcRect/>
          <a:stretch>
            <a:fillRect/>
          </a:stretch>
        </p:blipFill>
        <p:spPr bwMode="auto">
          <a:xfrm>
            <a:off x="1479550" y="65088"/>
            <a:ext cx="333375" cy="76200"/>
          </a:xfrm>
          <a:prstGeom prst="rect">
            <a:avLst/>
          </a:prstGeom>
          <a:noFill/>
          <a:ln w="9525">
            <a:noFill/>
            <a:miter lim="800000"/>
            <a:headEnd/>
            <a:tailEnd/>
          </a:ln>
        </p:spPr>
      </p:pic>
      <p:pic>
        <p:nvPicPr>
          <p:cNvPr id="55308" name="Picture 9" descr="http://www.AdwareReport.com/mt/archives/x.gif"/>
          <p:cNvPicPr>
            <a:picLocks noChangeAspect="1" noChangeArrowheads="1"/>
          </p:cNvPicPr>
          <p:nvPr/>
        </p:nvPicPr>
        <p:blipFill>
          <a:blip r:embed="rId15" r:link="rId16" cstate="print"/>
          <a:srcRect/>
          <a:stretch>
            <a:fillRect/>
          </a:stretch>
        </p:blipFill>
        <p:spPr bwMode="auto">
          <a:xfrm>
            <a:off x="1479550" y="65088"/>
            <a:ext cx="180975" cy="161925"/>
          </a:xfrm>
          <a:prstGeom prst="rect">
            <a:avLst/>
          </a:prstGeom>
          <a:noFill/>
          <a:ln w="9525">
            <a:noFill/>
            <a:miter lim="800000"/>
            <a:headEnd/>
            <a:tailEnd/>
          </a:ln>
        </p:spPr>
      </p:pic>
      <p:pic>
        <p:nvPicPr>
          <p:cNvPr id="55309" name="Picture 10"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10" name="Picture 11"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11" name="Picture 12"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12" name="Picture 13"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13" name="Picture 14"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14" name="Picture 15"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15" name="Picture 16" descr="http://www.AdwareReport.com/mt/archives/3.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5316" name="Picture 17" descr="http://www.AdwareReport.com/mt/archives/3.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5317" name="Picture 18" descr="http://www.AdwareReport.com/mt/archives/3.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5318" name="Picture 19" descr="http://www.AdwareReport.com/mt/archives/2.gif"/>
          <p:cNvPicPr>
            <a:picLocks noChangeAspect="1" noChangeArrowheads="1"/>
          </p:cNvPicPr>
          <p:nvPr/>
        </p:nvPicPr>
        <p:blipFill>
          <a:blip r:embed="rId11" r:link="rId12" cstate="print"/>
          <a:srcRect/>
          <a:stretch>
            <a:fillRect/>
          </a:stretch>
        </p:blipFill>
        <p:spPr bwMode="auto">
          <a:xfrm>
            <a:off x="1479550" y="65088"/>
            <a:ext cx="333375" cy="76200"/>
          </a:xfrm>
          <a:prstGeom prst="rect">
            <a:avLst/>
          </a:prstGeom>
          <a:noFill/>
          <a:ln w="9525">
            <a:noFill/>
            <a:miter lim="800000"/>
            <a:headEnd/>
            <a:tailEnd/>
          </a:ln>
        </p:spPr>
      </p:pic>
      <p:pic>
        <p:nvPicPr>
          <p:cNvPr id="55319" name="Picture 20"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20" name="Picture 21" descr="http://www.AdwareReport.com/mt/archives/3.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5321" name="Picture 22"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22" name="Picture 23"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23" name="Picture 24"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24" name="Picture 25"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25" name="Picture 26"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26" name="Picture 27"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27" name="Picture 28" descr="http://www.AdwareReport.com/mt/archives/2.gif"/>
          <p:cNvPicPr>
            <a:picLocks noChangeAspect="1" noChangeArrowheads="1"/>
          </p:cNvPicPr>
          <p:nvPr/>
        </p:nvPicPr>
        <p:blipFill>
          <a:blip r:embed="rId11" r:link="rId12" cstate="print"/>
          <a:srcRect/>
          <a:stretch>
            <a:fillRect/>
          </a:stretch>
        </p:blipFill>
        <p:spPr bwMode="auto">
          <a:xfrm>
            <a:off x="1479550" y="65088"/>
            <a:ext cx="333375" cy="76200"/>
          </a:xfrm>
          <a:prstGeom prst="rect">
            <a:avLst/>
          </a:prstGeom>
          <a:noFill/>
          <a:ln w="9525">
            <a:noFill/>
            <a:miter lim="800000"/>
            <a:headEnd/>
            <a:tailEnd/>
          </a:ln>
        </p:spPr>
      </p:pic>
      <p:pic>
        <p:nvPicPr>
          <p:cNvPr id="55328" name="Picture 29" descr="http://www.AdwareReport.com/mt/archives/3.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5329" name="Picture 30"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30" name="Picture 31"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31" name="Picture 32"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32" name="Picture 33"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33" name="Picture 34"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34" name="Picture 35" descr="http://www.AdwareReport.com/mt/archives/2.gif"/>
          <p:cNvPicPr>
            <a:picLocks noChangeAspect="1" noChangeArrowheads="1"/>
          </p:cNvPicPr>
          <p:nvPr/>
        </p:nvPicPr>
        <p:blipFill>
          <a:blip r:embed="rId11" r:link="rId12" cstate="print"/>
          <a:srcRect/>
          <a:stretch>
            <a:fillRect/>
          </a:stretch>
        </p:blipFill>
        <p:spPr bwMode="auto">
          <a:xfrm>
            <a:off x="1479550" y="65088"/>
            <a:ext cx="333375" cy="76200"/>
          </a:xfrm>
          <a:prstGeom prst="rect">
            <a:avLst/>
          </a:prstGeom>
          <a:noFill/>
          <a:ln w="9525">
            <a:noFill/>
            <a:miter lim="800000"/>
            <a:headEnd/>
            <a:tailEnd/>
          </a:ln>
        </p:spPr>
      </p:pic>
      <p:pic>
        <p:nvPicPr>
          <p:cNvPr id="55335" name="Picture 36" descr="http://www.AdwareReport.com/mt/archives/4.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55336" name="Picture 37" descr="http://www.AdwareReport.com/mt/archives/3.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5337" name="Picture 38"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38" name="Picture 39"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39" name="Picture 40"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40" name="Picture 41"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41" name="Picture 42"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55342" name="Picture 43"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sp>
        <p:nvSpPr>
          <p:cNvPr id="55343"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5344"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55345"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5346"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5347"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5348"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5349"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5350" name="Rectangle 67"/>
          <p:cNvSpPr>
            <a:spLocks noChangeArrowheads="1"/>
          </p:cNvSpPr>
          <p:nvPr/>
        </p:nvSpPr>
        <p:spPr bwMode="auto">
          <a:xfrm>
            <a:off x="1116013" y="2133600"/>
            <a:ext cx="5840412" cy="0"/>
          </a:xfrm>
          <a:prstGeom prst="rect">
            <a:avLst/>
          </a:prstGeom>
          <a:noFill/>
          <a:ln w="9525">
            <a:noFill/>
            <a:miter lim="800000"/>
            <a:headEnd/>
            <a:tailEnd/>
          </a:ln>
        </p:spPr>
        <p:txBody>
          <a:bodyPr wrap="none" anchor="b">
            <a:spAutoFit/>
          </a:bodyPr>
          <a:lstStyle/>
          <a:p>
            <a:endParaRPr lang="es-ES"/>
          </a:p>
        </p:txBody>
      </p:sp>
      <p:sp>
        <p:nvSpPr>
          <p:cNvPr id="55351"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52"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53"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54"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55"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56"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57"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58"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59"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60"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61"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62"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63"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64"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65"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66"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67"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68"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69"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70"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71"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72"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73"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74"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75"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76"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77"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78"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79"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80"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81"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82"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83"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84"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85"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86"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87"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88"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89"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90"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91"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92"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93"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94"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95"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96"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97"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98"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399"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5400"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09/06/2017</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BF1EAF2-DFE4-4408-951D-38C3A12F67CA}" type="slidenum">
              <a:rPr lang="en-US" sz="1400">
                <a:latin typeface="+mn-lt"/>
              </a:rPr>
              <a:pPr algn="r">
                <a:defRPr/>
              </a:pPr>
              <a:t>59</a:t>
            </a:fld>
            <a:endParaRPr lang="en-US" sz="1400">
              <a:latin typeface="+mn-lt"/>
            </a:endParaRPr>
          </a:p>
        </p:txBody>
      </p:sp>
      <p:pic>
        <p:nvPicPr>
          <p:cNvPr id="140292"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blipFill dpi="0" rotWithShape="0">
            <a:blip r:embed="rId5" cstate="print"/>
            <a:srcRect/>
            <a:tile tx="0" ty="0" sx="100000" sy="100000" flip="none" algn="tl"/>
          </a:blipFill>
          <a:ln w="76200" cap="flat" algn="ctr">
            <a:solidFill>
              <a:srgbClr val="0000FF"/>
            </a:solidFill>
          </a:ln>
        </p:spPr>
        <p:txBody>
          <a:bodyPr/>
          <a:lstStyle/>
          <a:p>
            <a:r>
              <a:rPr lang="es-AR" sz="4000" b="1" i="1" smtClean="0">
                <a:solidFill>
                  <a:srgbClr val="800000"/>
                </a:solidFill>
                <a:effectLst>
                  <a:outerShdw blurRad="38100" dist="38100" dir="2700000" algn="tl">
                    <a:srgbClr val="C0C0C0"/>
                  </a:outerShdw>
                </a:effectLst>
                <a:latin typeface="Arial" charset="0"/>
              </a:rPr>
              <a:t>Monitores de Seguridad  </a:t>
            </a:r>
            <a:br>
              <a:rPr lang="es-AR" sz="4000" b="1" i="1" smtClean="0">
                <a:solidFill>
                  <a:srgbClr val="800000"/>
                </a:solidFill>
                <a:effectLst>
                  <a:outerShdw blurRad="38100" dist="38100" dir="2700000" algn="tl">
                    <a:srgbClr val="C0C0C0"/>
                  </a:outerShdw>
                </a:effectLst>
                <a:latin typeface="Arial" charset="0"/>
              </a:rPr>
            </a:br>
            <a:r>
              <a:rPr lang="es-AR" sz="4000" b="1" i="1" smtClean="0">
                <a:solidFill>
                  <a:srgbClr val="800000"/>
                </a:solidFill>
                <a:effectLst>
                  <a:outerShdw blurRad="38100" dist="38100" dir="2700000" algn="tl">
                    <a:srgbClr val="C0C0C0"/>
                  </a:outerShdw>
                </a:effectLst>
                <a:latin typeface="Arial" charset="0"/>
              </a:rPr>
              <a:t>(Ends Points)</a:t>
            </a:r>
          </a:p>
        </p:txBody>
      </p:sp>
      <p:sp>
        <p:nvSpPr>
          <p:cNvPr id="480259" name="Rectangle 3"/>
          <p:cNvSpPr>
            <a:spLocks noGrp="1" noChangeArrowheads="1"/>
          </p:cNvSpPr>
          <p:nvPr>
            <p:ph type="body" idx="4294967295"/>
          </p:nvPr>
        </p:nvSpPr>
        <p:spPr>
          <a:xfrm>
            <a:off x="323850" y="1268413"/>
            <a:ext cx="8569325" cy="5256212"/>
          </a:xfrm>
          <a:blipFill dpi="0" rotWithShape="0">
            <a:blip r:embed="rId6" cstate="print"/>
            <a:srcRect/>
            <a:tile tx="0" ty="0" sx="100000" sy="100000" flip="none" algn="tl"/>
          </a:blipFill>
          <a:ln w="76200" cap="flat" algn="ctr">
            <a:solidFill>
              <a:srgbClr val="000080"/>
            </a:solidFill>
          </a:ln>
        </p:spPr>
        <p:txBody>
          <a:bodyPr/>
          <a:lstStyle/>
          <a:p>
            <a:pPr>
              <a:lnSpc>
                <a:spcPct val="80000"/>
              </a:lnSpc>
            </a:pPr>
            <a:r>
              <a:rPr lang="es-ES" sz="2800" b="1" i="1" smtClean="0">
                <a:solidFill>
                  <a:srgbClr val="000099"/>
                </a:solidFill>
                <a:effectLst>
                  <a:outerShdw blurRad="38100" dist="38100" dir="2700000" algn="tl">
                    <a:srgbClr val="C0C0C0"/>
                  </a:outerShdw>
                </a:effectLst>
                <a:latin typeface="Arial" charset="0"/>
              </a:rPr>
              <a:t>Impide la introducción de software malicioso o no autorizado. </a:t>
            </a:r>
          </a:p>
          <a:p>
            <a:pPr>
              <a:lnSpc>
                <a:spcPct val="80000"/>
              </a:lnSpc>
            </a:pPr>
            <a:r>
              <a:rPr lang="es-ES" sz="2800" b="1" i="1" smtClean="0">
                <a:solidFill>
                  <a:srgbClr val="000099"/>
                </a:solidFill>
                <a:effectLst>
                  <a:outerShdw blurRad="38100" dist="38100" dir="2700000" algn="tl">
                    <a:srgbClr val="C0C0C0"/>
                  </a:outerShdw>
                </a:effectLst>
                <a:latin typeface="Arial" charset="0"/>
              </a:rPr>
              <a:t>Proporciona mayor control - puede bloquear dispositivos por clase, extensiones de archivo, puerto físico o identificador de dispositivo, desde un único lugar. </a:t>
            </a:r>
          </a:p>
          <a:p>
            <a:pPr>
              <a:lnSpc>
                <a:spcPct val="80000"/>
              </a:lnSpc>
            </a:pPr>
            <a:r>
              <a:rPr lang="es-ES" sz="2800" b="1" i="1" smtClean="0">
                <a:solidFill>
                  <a:srgbClr val="000099"/>
                </a:solidFill>
                <a:effectLst>
                  <a:outerShdw blurRad="38100" dist="38100" dir="2700000" algn="tl">
                    <a:srgbClr val="C0C0C0"/>
                  </a:outerShdw>
                </a:effectLst>
                <a:latin typeface="Arial" charset="0"/>
              </a:rPr>
              <a:t>Permite conceder acceso temporal al dispositivo o puerto durante un período de tiempo estipulado. </a:t>
            </a:r>
          </a:p>
          <a:p>
            <a:pPr>
              <a:lnSpc>
                <a:spcPct val="80000"/>
              </a:lnSpc>
            </a:pPr>
            <a:r>
              <a:rPr lang="es-ES" sz="2800" b="1" i="1" smtClean="0">
                <a:solidFill>
                  <a:srgbClr val="000099"/>
                </a:solidFill>
                <a:effectLst>
                  <a:outerShdw blurRad="38100" dist="38100" dir="2700000" algn="tl">
                    <a:srgbClr val="C0C0C0"/>
                  </a:outerShdw>
                </a:effectLst>
                <a:latin typeface="Arial" charset="0"/>
              </a:rPr>
              <a:t>Monitoriza centralizadamente la red, detecta dispositivos conectados y realiza varias tareas </a:t>
            </a:r>
          </a:p>
          <a:p>
            <a:pPr>
              <a:lnSpc>
                <a:spcPct val="80000"/>
              </a:lnSpc>
            </a:pPr>
            <a:r>
              <a:rPr lang="es-ES" sz="2800" b="1" i="1" smtClean="0">
                <a:solidFill>
                  <a:srgbClr val="000099"/>
                </a:solidFill>
                <a:effectLst>
                  <a:outerShdw blurRad="38100" dist="38100" dir="2700000" algn="tl">
                    <a:srgbClr val="C0C0C0"/>
                  </a:outerShdw>
                </a:effectLst>
                <a:latin typeface="Arial" charset="0"/>
              </a:rPr>
              <a:t>Protege automáticamente equipos detectados desplegando un agente y una directiva de bloqueo predefinida. </a:t>
            </a:r>
          </a:p>
        </p:txBody>
      </p:sp>
      <p:pic>
        <p:nvPicPr>
          <p:cNvPr id="140295" name="Picture 4"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140296"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0297" name="Picture 6" descr="http://www.AdwareReport.com/mt/archives/3.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140298" name="Picture 7" descr="http://www.AdwareReport.com/mt/archives/2.gif"/>
          <p:cNvPicPr>
            <a:picLocks noChangeAspect="1" noChangeArrowheads="1"/>
          </p:cNvPicPr>
          <p:nvPr/>
        </p:nvPicPr>
        <p:blipFill>
          <a:blip r:embed="rId11" r:link="rId12" cstate="print"/>
          <a:srcRect/>
          <a:stretch>
            <a:fillRect/>
          </a:stretch>
        </p:blipFill>
        <p:spPr bwMode="auto">
          <a:xfrm>
            <a:off x="1479550" y="65088"/>
            <a:ext cx="333375" cy="76200"/>
          </a:xfrm>
          <a:prstGeom prst="rect">
            <a:avLst/>
          </a:prstGeom>
          <a:noFill/>
          <a:ln w="9525">
            <a:noFill/>
            <a:miter lim="800000"/>
            <a:headEnd/>
            <a:tailEnd/>
          </a:ln>
        </p:spPr>
      </p:pic>
      <p:pic>
        <p:nvPicPr>
          <p:cNvPr id="140299" name="Picture 8" descr="http://www.AdwareReport.com/mt/archives/1.gif"/>
          <p:cNvPicPr>
            <a:picLocks noChangeAspect="1" noChangeArrowheads="1"/>
          </p:cNvPicPr>
          <p:nvPr/>
        </p:nvPicPr>
        <p:blipFill>
          <a:blip r:embed="rId13" r:link="rId14" cstate="print"/>
          <a:srcRect/>
          <a:stretch>
            <a:fillRect/>
          </a:stretch>
        </p:blipFill>
        <p:spPr bwMode="auto">
          <a:xfrm>
            <a:off x="1479550" y="65088"/>
            <a:ext cx="333375" cy="76200"/>
          </a:xfrm>
          <a:prstGeom prst="rect">
            <a:avLst/>
          </a:prstGeom>
          <a:noFill/>
          <a:ln w="9525">
            <a:noFill/>
            <a:miter lim="800000"/>
            <a:headEnd/>
            <a:tailEnd/>
          </a:ln>
        </p:spPr>
      </p:pic>
      <p:pic>
        <p:nvPicPr>
          <p:cNvPr id="140300" name="Picture 10"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sp>
        <p:nvSpPr>
          <p:cNvPr id="140301"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2"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3"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4"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5"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6"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7"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8"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09"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0"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1"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2"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3"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4"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5"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6"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7"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8"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9"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0"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1"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2"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3"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4"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5"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6"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7"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8"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9"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0"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1"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2"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3"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4"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5"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6"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7"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8"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9"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0"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1"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2"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3"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4"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5"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6"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7"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8"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9"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0"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1"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2"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3"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4"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5"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6"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7"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7B15346-4083-4ED1-AC56-69A6E45EBD0C}"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07676B3A-F782-498E-B3EA-CFC7CC95E0BC}" type="slidenum">
              <a:rPr lang="en-US"/>
              <a:pPr>
                <a:defRPr/>
              </a:pPr>
              <a:t>6</a:t>
            </a:fld>
            <a:endParaRPr lang="en-US"/>
          </a:p>
        </p:txBody>
      </p:sp>
      <p:sp>
        <p:nvSpPr>
          <p:cNvPr id="473090" name="Rectangle 2"/>
          <p:cNvSpPr>
            <a:spLocks noGrp="1" noChangeArrowheads="1"/>
          </p:cNvSpPr>
          <p:nvPr>
            <p:ph type="title"/>
          </p:nvPr>
        </p:nvSpPr>
        <p:spPr>
          <a:xfrm>
            <a:off x="395288" y="333375"/>
            <a:ext cx="8280400" cy="1366838"/>
          </a:xfrm>
          <a:blipFill dpi="0" rotWithShape="0">
            <a:blip r:embed="rId3" cstate="print"/>
            <a:srcRect/>
            <a:tile tx="0" ty="0" sx="100000" sy="100000" flip="none" algn="tl"/>
          </a:blipFill>
          <a:ln w="76200" cap="flat" algn="ctr">
            <a:solidFill>
              <a:srgbClr val="0000FF"/>
            </a:solidFill>
          </a:ln>
        </p:spPr>
        <p:txBody>
          <a:bodyPr/>
          <a:lstStyle/>
          <a:p>
            <a:pPr>
              <a:defRPr/>
            </a:pPr>
            <a:r>
              <a:rPr lang="es-AR" sz="3600" i="1" smtClean="0">
                <a:solidFill>
                  <a:srgbClr val="800000"/>
                </a:solidFill>
                <a:effectLst>
                  <a:outerShdw blurRad="38100" dist="38100" dir="2700000" algn="tl">
                    <a:srgbClr val="C0C0C0"/>
                  </a:outerShdw>
                </a:effectLst>
                <a:latin typeface="Arial" charset="0"/>
              </a:rPr>
              <a:t>Principales ataques:  </a:t>
            </a:r>
            <a:br>
              <a:rPr lang="es-AR" sz="3600" i="1" smtClean="0">
                <a:solidFill>
                  <a:srgbClr val="800000"/>
                </a:solidFill>
                <a:effectLst>
                  <a:outerShdw blurRad="38100" dist="38100" dir="2700000" algn="tl">
                    <a:srgbClr val="C0C0C0"/>
                  </a:outerShdw>
                </a:effectLst>
                <a:latin typeface="Arial" charset="0"/>
              </a:rPr>
            </a:br>
            <a:r>
              <a:rPr lang="es-AR" sz="3600" i="1" smtClean="0">
                <a:solidFill>
                  <a:srgbClr val="800000"/>
                </a:solidFill>
                <a:effectLst>
                  <a:outerShdw blurRad="38100" dist="38100" dir="2700000" algn="tl">
                    <a:srgbClr val="C0C0C0"/>
                  </a:outerShdw>
                </a:effectLst>
                <a:latin typeface="Arial" charset="0"/>
              </a:rPr>
              <a:t>Autenticación </a:t>
            </a:r>
          </a:p>
        </p:txBody>
      </p:sp>
      <p:sp>
        <p:nvSpPr>
          <p:cNvPr id="473091" name="Rectangle 3"/>
          <p:cNvSpPr>
            <a:spLocks noGrp="1" noChangeArrowheads="1"/>
          </p:cNvSpPr>
          <p:nvPr>
            <p:ph type="body" idx="1"/>
          </p:nvPr>
        </p:nvSpPr>
        <p:spPr>
          <a:xfrm>
            <a:off x="179388" y="2060575"/>
            <a:ext cx="8964612" cy="3455988"/>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AR" sz="4800" i="1" smtClean="0">
                <a:solidFill>
                  <a:srgbClr val="000099"/>
                </a:solidFill>
                <a:effectLst>
                  <a:outerShdw blurRad="38100" dist="38100" dir="2700000" algn="tl">
                    <a:srgbClr val="C0C0C0"/>
                  </a:outerShdw>
                </a:effectLst>
                <a:latin typeface="Arial" charset="0"/>
              </a:rPr>
              <a:t>Estos ataques se caracterizan por la disponibilidad de credenciales reales por parte de un atacante malintencionado.</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09/06/2017</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E8EFFC7-D454-4F9D-B21C-A0CE870D2A22}" type="slidenum">
              <a:rPr lang="en-US" sz="1400">
                <a:latin typeface="+mn-lt"/>
              </a:rPr>
              <a:pPr algn="r">
                <a:defRPr/>
              </a:pPr>
              <a:t>60</a:t>
            </a:fld>
            <a:endParaRPr lang="en-US" sz="1400">
              <a:latin typeface="+mn-lt"/>
            </a:endParaRPr>
          </a:p>
        </p:txBody>
      </p:sp>
      <p:pic>
        <p:nvPicPr>
          <p:cNvPr id="142340"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blipFill dpi="0" rotWithShape="0">
            <a:blip r:embed="rId5" cstate="print"/>
            <a:srcRect/>
            <a:tile tx="0" ty="0" sx="100000" sy="100000" flip="none" algn="tl"/>
          </a:blipFill>
          <a:ln w="76200" cap="flat" algn="ctr">
            <a:solidFill>
              <a:srgbClr val="0000FF"/>
            </a:solidFill>
          </a:ln>
        </p:spPr>
        <p:txBody>
          <a:bodyPr/>
          <a:lstStyle/>
          <a:p>
            <a:r>
              <a:rPr lang="es-AR" sz="4000" b="1" i="1" smtClean="0">
                <a:solidFill>
                  <a:srgbClr val="800000"/>
                </a:solidFill>
                <a:effectLst>
                  <a:outerShdw blurRad="38100" dist="38100" dir="2700000" algn="tl">
                    <a:srgbClr val="C0C0C0"/>
                  </a:outerShdw>
                </a:effectLst>
                <a:latin typeface="Arial" charset="0"/>
              </a:rPr>
              <a:t>Monitores de Seguridad  </a:t>
            </a:r>
            <a:br>
              <a:rPr lang="es-AR" sz="4000" b="1" i="1" smtClean="0">
                <a:solidFill>
                  <a:srgbClr val="800000"/>
                </a:solidFill>
                <a:effectLst>
                  <a:outerShdw blurRad="38100" dist="38100" dir="2700000" algn="tl">
                    <a:srgbClr val="C0C0C0"/>
                  </a:outerShdw>
                </a:effectLst>
                <a:latin typeface="Arial" charset="0"/>
              </a:rPr>
            </a:br>
            <a:r>
              <a:rPr lang="es-AR" sz="4000" b="1" i="1" smtClean="0">
                <a:solidFill>
                  <a:srgbClr val="800000"/>
                </a:solidFill>
                <a:effectLst>
                  <a:outerShdw blurRad="38100" dist="38100" dir="2700000" algn="tl">
                    <a:srgbClr val="C0C0C0"/>
                  </a:outerShdw>
                </a:effectLst>
                <a:latin typeface="Arial" charset="0"/>
              </a:rPr>
              <a:t>(Ends Points)</a:t>
            </a:r>
          </a:p>
        </p:txBody>
      </p:sp>
      <p:sp>
        <p:nvSpPr>
          <p:cNvPr id="480259" name="Rectangle 3"/>
          <p:cNvSpPr>
            <a:spLocks noGrp="1" noChangeArrowheads="1"/>
          </p:cNvSpPr>
          <p:nvPr>
            <p:ph type="body" idx="4294967295"/>
          </p:nvPr>
        </p:nvSpPr>
        <p:spPr>
          <a:xfrm>
            <a:off x="323850" y="1268413"/>
            <a:ext cx="8569325" cy="5256212"/>
          </a:xfrm>
          <a:blipFill dpi="0" rotWithShape="0">
            <a:blip r:embed="rId6" cstate="print"/>
            <a:srcRect/>
            <a:tile tx="0" ty="0" sx="100000" sy="100000" flip="none" algn="tl"/>
          </a:blipFill>
          <a:ln w="76200" cap="flat" algn="ctr">
            <a:solidFill>
              <a:srgbClr val="000080"/>
            </a:solidFill>
          </a:ln>
        </p:spPr>
        <p:txBody>
          <a:bodyPr/>
          <a:lstStyle/>
          <a:p>
            <a:r>
              <a:rPr lang="es-ES" i="1" smtClean="0">
                <a:solidFill>
                  <a:srgbClr val="000099"/>
                </a:solidFill>
                <a:effectLst>
                  <a:outerShdw blurRad="38100" dist="38100" dir="2700000" algn="tl">
                    <a:srgbClr val="C0C0C0"/>
                  </a:outerShdw>
                </a:effectLst>
                <a:latin typeface="Arial" charset="0"/>
              </a:rPr>
              <a:t>Evita la fuga y el robo de información mediante el control integral del acceso a dispositivos portátiles de almacenamiento con mínimo esfuerzo administrativo.</a:t>
            </a:r>
            <a:r>
              <a:rPr lang="es-ES" sz="2800" smtClean="0"/>
              <a:t> </a:t>
            </a:r>
          </a:p>
          <a:p>
            <a:r>
              <a:rPr lang="es-AR" i="1" smtClean="0">
                <a:solidFill>
                  <a:srgbClr val="000099"/>
                </a:solidFill>
                <a:effectLst>
                  <a:outerShdw blurRad="38100" dist="38100" dir="2700000" algn="tl">
                    <a:srgbClr val="C0C0C0"/>
                  </a:outerShdw>
                </a:effectLst>
                <a:latin typeface="Arial" charset="0"/>
              </a:rPr>
              <a:t>Protección de Red </a:t>
            </a:r>
            <a:r>
              <a:rPr lang="es-ES" i="1" smtClean="0">
                <a:solidFill>
                  <a:srgbClr val="000099"/>
                </a:solidFill>
                <a:effectLst>
                  <a:outerShdw blurRad="38100" dist="38100" dir="2700000" algn="tl">
                    <a:srgbClr val="C0C0C0"/>
                  </a:outerShdw>
                </a:effectLst>
                <a:latin typeface="Arial" charset="0"/>
              </a:rPr>
              <a:t>de Dispositivos Portátiles como :</a:t>
            </a:r>
          </a:p>
          <a:p>
            <a:pPr lvl="1"/>
            <a:r>
              <a:rPr lang="es-ES" i="1" smtClean="0">
                <a:solidFill>
                  <a:srgbClr val="000099"/>
                </a:solidFill>
                <a:effectLst>
                  <a:outerShdw blurRad="38100" dist="38100" dir="2700000" algn="tl">
                    <a:srgbClr val="C0C0C0"/>
                  </a:outerShdw>
                </a:effectLst>
                <a:latin typeface="Arial" charset="0"/>
              </a:rPr>
              <a:t>Unidades USB  </a:t>
            </a:r>
          </a:p>
          <a:p>
            <a:pPr lvl="1"/>
            <a:r>
              <a:rPr lang="es-ES" i="1" smtClean="0">
                <a:solidFill>
                  <a:srgbClr val="000099"/>
                </a:solidFill>
                <a:effectLst>
                  <a:outerShdw blurRad="38100" dist="38100" dir="2700000" algn="tl">
                    <a:srgbClr val="C0C0C0"/>
                  </a:outerShdw>
                </a:effectLst>
                <a:latin typeface="Arial" charset="0"/>
              </a:rPr>
              <a:t>iPods, iPhones, Smartphones  </a:t>
            </a:r>
          </a:p>
          <a:p>
            <a:pPr lvl="1"/>
            <a:r>
              <a:rPr lang="es-ES" i="1" smtClean="0">
                <a:solidFill>
                  <a:srgbClr val="000099"/>
                </a:solidFill>
                <a:effectLst>
                  <a:outerShdw blurRad="38100" dist="38100" dir="2700000" algn="tl">
                    <a:srgbClr val="C0C0C0"/>
                  </a:outerShdw>
                </a:effectLst>
                <a:latin typeface="Arial" charset="0"/>
              </a:rPr>
              <a:t>PDAs.</a:t>
            </a:r>
            <a:endParaRPr lang="es-AR" i="1" smtClean="0">
              <a:solidFill>
                <a:srgbClr val="000099"/>
              </a:solidFill>
              <a:effectLst>
                <a:outerShdw blurRad="38100" dist="38100" dir="2700000" algn="tl">
                  <a:srgbClr val="C0C0C0"/>
                </a:outerShdw>
              </a:effectLst>
              <a:latin typeface="Arial" charset="0"/>
            </a:endParaRPr>
          </a:p>
        </p:txBody>
      </p:sp>
      <p:pic>
        <p:nvPicPr>
          <p:cNvPr id="142343" name="Picture 4"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pic>
        <p:nvPicPr>
          <p:cNvPr id="142344"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2345" name="Picture 6" descr="http://www.AdwareReport.com/mt/archives/3.gif"/>
          <p:cNvPicPr>
            <a:picLocks noChangeAspect="1" noChangeArrowheads="1"/>
          </p:cNvPicPr>
          <p:nvPr/>
        </p:nvPicPr>
        <p:blipFill>
          <a:blip r:embed="rId9" r:link="rId10" cstate="print"/>
          <a:srcRect/>
          <a:stretch>
            <a:fillRect/>
          </a:stretch>
        </p:blipFill>
        <p:spPr bwMode="auto">
          <a:xfrm>
            <a:off x="1479550" y="65088"/>
            <a:ext cx="333375" cy="76200"/>
          </a:xfrm>
          <a:prstGeom prst="rect">
            <a:avLst/>
          </a:prstGeom>
          <a:noFill/>
          <a:ln w="9525">
            <a:noFill/>
            <a:miter lim="800000"/>
            <a:headEnd/>
            <a:tailEnd/>
          </a:ln>
        </p:spPr>
      </p:pic>
      <p:pic>
        <p:nvPicPr>
          <p:cNvPr id="142346" name="Picture 7" descr="http://www.AdwareReport.com/mt/archives/2.gif"/>
          <p:cNvPicPr>
            <a:picLocks noChangeAspect="1" noChangeArrowheads="1"/>
          </p:cNvPicPr>
          <p:nvPr/>
        </p:nvPicPr>
        <p:blipFill>
          <a:blip r:embed="rId11" r:link="rId12" cstate="print"/>
          <a:srcRect/>
          <a:stretch>
            <a:fillRect/>
          </a:stretch>
        </p:blipFill>
        <p:spPr bwMode="auto">
          <a:xfrm>
            <a:off x="1479550" y="65088"/>
            <a:ext cx="333375" cy="76200"/>
          </a:xfrm>
          <a:prstGeom prst="rect">
            <a:avLst/>
          </a:prstGeom>
          <a:noFill/>
          <a:ln w="9525">
            <a:noFill/>
            <a:miter lim="800000"/>
            <a:headEnd/>
            <a:tailEnd/>
          </a:ln>
        </p:spPr>
      </p:pic>
      <p:pic>
        <p:nvPicPr>
          <p:cNvPr id="142347" name="Picture 8" descr="http://www.AdwareReport.com/mt/archives/1.gif"/>
          <p:cNvPicPr>
            <a:picLocks noChangeAspect="1" noChangeArrowheads="1"/>
          </p:cNvPicPr>
          <p:nvPr/>
        </p:nvPicPr>
        <p:blipFill>
          <a:blip r:embed="rId13" r:link="rId14" cstate="print"/>
          <a:srcRect/>
          <a:stretch>
            <a:fillRect/>
          </a:stretch>
        </p:blipFill>
        <p:spPr bwMode="auto">
          <a:xfrm>
            <a:off x="1479550" y="65088"/>
            <a:ext cx="333375" cy="76200"/>
          </a:xfrm>
          <a:prstGeom prst="rect">
            <a:avLst/>
          </a:prstGeom>
          <a:noFill/>
          <a:ln w="9525">
            <a:noFill/>
            <a:miter lim="800000"/>
            <a:headEnd/>
            <a:tailEnd/>
          </a:ln>
        </p:spPr>
      </p:pic>
      <p:pic>
        <p:nvPicPr>
          <p:cNvPr id="142348" name="Picture 10" descr="http://www.AdwareReport.com/mt/archives/5.gif"/>
          <p:cNvPicPr>
            <a:picLocks noChangeAspect="1" noChangeArrowheads="1"/>
          </p:cNvPicPr>
          <p:nvPr/>
        </p:nvPicPr>
        <p:blipFill>
          <a:blip r:embed="rId7" r:link="rId8" cstate="print"/>
          <a:srcRect/>
          <a:stretch>
            <a:fillRect/>
          </a:stretch>
        </p:blipFill>
        <p:spPr bwMode="auto">
          <a:xfrm>
            <a:off x="1479550" y="65088"/>
            <a:ext cx="333375" cy="76200"/>
          </a:xfrm>
          <a:prstGeom prst="rect">
            <a:avLst/>
          </a:prstGeom>
          <a:noFill/>
          <a:ln w="9525">
            <a:noFill/>
            <a:miter lim="800000"/>
            <a:headEnd/>
            <a:tailEnd/>
          </a:ln>
        </p:spPr>
      </p:pic>
      <p:sp>
        <p:nvSpPr>
          <p:cNvPr id="142349"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0"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1"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2"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3"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4"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5"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6"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7"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8"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9"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0"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1"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2"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3"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4"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5"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6"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7"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8"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9"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0"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1"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2"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3"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4"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5"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6"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7"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8"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9"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0"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1"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2"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3"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4"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5"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6"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7"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8"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9"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0"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1"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2"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3"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4"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5"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6"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7"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8"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9"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0"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1"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2"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3"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4"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5"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BA02E30-FDEB-4A43-B78D-12AE309D3A7C}" type="datetime1">
              <a:rPr lang="es-ES"/>
              <a:pPr>
                <a:defRPr/>
              </a:pPr>
              <a:t>09/06/2017</a:t>
            </a:fld>
            <a:endParaRPr lang="en-US"/>
          </a:p>
        </p:txBody>
      </p:sp>
      <p:sp>
        <p:nvSpPr>
          <p:cNvPr id="6" name="5 Marcador de número de diapositiva"/>
          <p:cNvSpPr>
            <a:spLocks noGrp="1"/>
          </p:cNvSpPr>
          <p:nvPr>
            <p:ph type="sldNum" sz="quarter" idx="12"/>
          </p:nvPr>
        </p:nvSpPr>
        <p:spPr/>
        <p:txBody>
          <a:bodyPr/>
          <a:lstStyle/>
          <a:p>
            <a:pPr>
              <a:defRPr/>
            </a:pPr>
            <a:fld id="{40E788C2-5C77-4262-AA86-7EA0C904FA0F}" type="slidenum">
              <a:rPr lang="en-US"/>
              <a:pPr>
                <a:defRPr/>
              </a:pPr>
              <a:t>61</a:t>
            </a:fld>
            <a:endParaRPr lang="en-US"/>
          </a:p>
        </p:txBody>
      </p:sp>
      <p:sp>
        <p:nvSpPr>
          <p:cNvPr id="777218" name="Rectangle 2"/>
          <p:cNvSpPr>
            <a:spLocks noGrp="1" noChangeArrowheads="1"/>
          </p:cNvSpPr>
          <p:nvPr>
            <p:ph type="title"/>
          </p:nvPr>
        </p:nvSpPr>
        <p:spPr>
          <a:xfrm>
            <a:off x="250825" y="0"/>
            <a:ext cx="8893175"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Conclusión</a:t>
            </a:r>
          </a:p>
        </p:txBody>
      </p:sp>
      <p:sp>
        <p:nvSpPr>
          <p:cNvPr id="777219" name="Rectangle 3"/>
          <p:cNvSpPr>
            <a:spLocks noGrp="1" noChangeArrowheads="1"/>
          </p:cNvSpPr>
          <p:nvPr>
            <p:ph type="body" idx="1"/>
          </p:nvPr>
        </p:nvSpPr>
        <p:spPr>
          <a:xfrm>
            <a:off x="323850" y="1412875"/>
            <a:ext cx="8569325" cy="5160963"/>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AR" b="1" i="1" smtClean="0">
                <a:solidFill>
                  <a:srgbClr val="000099"/>
                </a:solidFill>
                <a:effectLst>
                  <a:outerShdw blurRad="38100" dist="38100" dir="2700000" algn="tl">
                    <a:srgbClr val="C0C0C0"/>
                  </a:outerShdw>
                </a:effectLst>
                <a:latin typeface="Arial" charset="0"/>
              </a:rPr>
              <a:t>Internet es una herramienta poderosa para las organizaciones actuales y es importante entender los riesgos inherentes a la seguridad cuando se implementa esta tecnología.</a:t>
            </a:r>
          </a:p>
          <a:p>
            <a:pPr>
              <a:lnSpc>
                <a:spcPct val="90000"/>
              </a:lnSpc>
              <a:defRPr/>
            </a:pPr>
            <a:endParaRPr lang="es-AR" b="1" i="1" smtClean="0">
              <a:solidFill>
                <a:srgbClr val="000099"/>
              </a:solidFill>
              <a:effectLst>
                <a:outerShdw blurRad="38100" dist="38100" dir="2700000" algn="tl">
                  <a:srgbClr val="C0C0C0"/>
                </a:outerShdw>
              </a:effectLst>
              <a:latin typeface="Arial" charset="0"/>
            </a:endParaRPr>
          </a:p>
          <a:p>
            <a:pPr>
              <a:lnSpc>
                <a:spcPct val="90000"/>
              </a:lnSpc>
              <a:defRPr/>
            </a:pPr>
            <a:r>
              <a:rPr lang="es-AR" b="1" i="1" smtClean="0">
                <a:solidFill>
                  <a:srgbClr val="000099"/>
                </a:solidFill>
                <a:effectLst>
                  <a:outerShdw blurRad="38100" dist="38100" dir="2700000" algn="tl">
                    <a:srgbClr val="C0C0C0"/>
                  </a:outerShdw>
                </a:effectLst>
                <a:latin typeface="Arial" charset="0"/>
              </a:rPr>
              <a:t>Prevención, detección y reacción constituyen tres conceptos clave en todo sistema de protección.</a:t>
            </a:r>
          </a:p>
          <a:p>
            <a:pPr>
              <a:lnSpc>
                <a:spcPct val="90000"/>
              </a:lnSpc>
              <a:defRPr/>
            </a:pPr>
            <a:endParaRPr lang="es-AR" b="1" i="1"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6451DCA8-061C-4F53-864F-AE14F60BFAD3}" type="datetime1">
              <a:rPr lang="es-ES"/>
              <a:pPr>
                <a:defRPr/>
              </a:pPr>
              <a:t>09/06/2017</a:t>
            </a:fld>
            <a:endParaRPr lang="en-US"/>
          </a:p>
        </p:txBody>
      </p:sp>
      <p:sp>
        <p:nvSpPr>
          <p:cNvPr id="8" name="5 Marcador de número de diapositiva"/>
          <p:cNvSpPr>
            <a:spLocks noGrp="1"/>
          </p:cNvSpPr>
          <p:nvPr>
            <p:ph type="sldNum" sz="quarter" idx="12"/>
          </p:nvPr>
        </p:nvSpPr>
        <p:spPr/>
        <p:txBody>
          <a:bodyPr/>
          <a:lstStyle/>
          <a:p>
            <a:pPr>
              <a:defRPr/>
            </a:pPr>
            <a:fld id="{08A56E07-571F-4507-AB99-88B559A50839}" type="slidenum">
              <a:rPr lang="en-US"/>
              <a:pPr>
                <a:defRPr/>
              </a:pPr>
              <a:t>62</a:t>
            </a:fld>
            <a:endParaRPr lang="en-US"/>
          </a:p>
        </p:txBody>
      </p:sp>
      <p:sp>
        <p:nvSpPr>
          <p:cNvPr id="779266" name="Rectangle 2"/>
          <p:cNvSpPr>
            <a:spLocks noGrp="1" noChangeArrowheads="1"/>
          </p:cNvSpPr>
          <p:nvPr>
            <p:ph type="title"/>
          </p:nvPr>
        </p:nvSpPr>
        <p:spPr>
          <a:xfrm>
            <a:off x="0" y="0"/>
            <a:ext cx="91440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Conclusión</a:t>
            </a:r>
          </a:p>
        </p:txBody>
      </p:sp>
      <p:sp>
        <p:nvSpPr>
          <p:cNvPr id="779267" name="Rectangle 3"/>
          <p:cNvSpPr>
            <a:spLocks noGrp="1" noChangeArrowheads="1"/>
          </p:cNvSpPr>
          <p:nvPr>
            <p:ph type="body" idx="1"/>
          </p:nvPr>
        </p:nvSpPr>
        <p:spPr>
          <a:xfrm>
            <a:off x="250825" y="1268413"/>
            <a:ext cx="8713788" cy="1296987"/>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ES" sz="2800" i="1" smtClean="0">
                <a:solidFill>
                  <a:srgbClr val="000099"/>
                </a:solidFill>
                <a:effectLst>
                  <a:outerShdw blurRad="38100" dist="38100" dir="2700000" algn="tl">
                    <a:srgbClr val="C0C0C0"/>
                  </a:outerShdw>
                </a:effectLst>
                <a:latin typeface="Arial" charset="0"/>
              </a:rPr>
              <a:t>Aunque ningún sistema será nunca 100% seguro, lo cierto es que disminuirá la probabilidad de éxito en un ataque. </a:t>
            </a:r>
            <a:endParaRPr lang="en-US" sz="2800" i="1" smtClean="0">
              <a:solidFill>
                <a:srgbClr val="000099"/>
              </a:solidFill>
              <a:effectLst>
                <a:outerShdw blurRad="38100" dist="38100" dir="2700000" algn="tl">
                  <a:srgbClr val="C0C0C0"/>
                </a:outerShdw>
              </a:effectLst>
              <a:latin typeface="Arial" charset="0"/>
            </a:endParaRPr>
          </a:p>
          <a:p>
            <a:pPr>
              <a:lnSpc>
                <a:spcPct val="90000"/>
              </a:lnSpc>
              <a:defRPr/>
            </a:pPr>
            <a:endParaRPr lang="en-US" sz="2800" i="1" smtClean="0">
              <a:solidFill>
                <a:srgbClr val="000099"/>
              </a:solidFill>
              <a:effectLst>
                <a:outerShdw blurRad="38100" dist="38100" dir="2700000" algn="tl">
                  <a:srgbClr val="C0C0C0"/>
                </a:outerShdw>
              </a:effectLst>
              <a:latin typeface="Arial" charset="0"/>
            </a:endParaRPr>
          </a:p>
          <a:p>
            <a:pPr>
              <a:lnSpc>
                <a:spcPct val="90000"/>
              </a:lnSpc>
              <a:defRPr/>
            </a:pPr>
            <a:endParaRPr lang="es-AR" sz="2800" i="1" smtClean="0">
              <a:solidFill>
                <a:srgbClr val="000099"/>
              </a:solidFill>
              <a:effectLst>
                <a:outerShdw blurRad="38100" dist="38100" dir="2700000" algn="tl">
                  <a:srgbClr val="C0C0C0"/>
                </a:outerShdw>
              </a:effectLst>
              <a:latin typeface="Arial" charset="0"/>
              <a:cs typeface="Times New Roman" pitchFamily="18" charset="0"/>
            </a:endParaRPr>
          </a:p>
        </p:txBody>
      </p:sp>
      <p:sp>
        <p:nvSpPr>
          <p:cNvPr id="57350" name="Rectangle 4"/>
          <p:cNvSpPr>
            <a:spLocks noChangeArrowheads="1"/>
          </p:cNvSpPr>
          <p:nvPr/>
        </p:nvSpPr>
        <p:spPr bwMode="auto">
          <a:xfrm>
            <a:off x="2667000" y="2109788"/>
            <a:ext cx="9144000" cy="0"/>
          </a:xfrm>
          <a:prstGeom prst="rect">
            <a:avLst/>
          </a:prstGeom>
          <a:noFill/>
          <a:ln w="9525">
            <a:noFill/>
            <a:miter lim="800000"/>
            <a:headEnd/>
            <a:tailEnd/>
          </a:ln>
        </p:spPr>
        <p:txBody>
          <a:bodyPr>
            <a:spAutoFit/>
          </a:bodyPr>
          <a:lstStyle/>
          <a:p>
            <a:endParaRPr lang="es-ES"/>
          </a:p>
        </p:txBody>
      </p:sp>
      <p:pic>
        <p:nvPicPr>
          <p:cNvPr id="57351" name="Picture 5" descr="http://www.redcannon.com/products/images_products/technology.jpg"/>
          <p:cNvPicPr>
            <a:picLocks noChangeAspect="1" noChangeArrowheads="1"/>
          </p:cNvPicPr>
          <p:nvPr/>
        </p:nvPicPr>
        <p:blipFill>
          <a:blip r:embed="rId5" r:link="rId6" cstate="print"/>
          <a:srcRect/>
          <a:stretch>
            <a:fillRect/>
          </a:stretch>
        </p:blipFill>
        <p:spPr bwMode="auto">
          <a:xfrm>
            <a:off x="684213" y="2660650"/>
            <a:ext cx="7848600" cy="4197350"/>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F96E337F-D3A9-40C5-8818-5122F9C8933B}" type="datetime1">
              <a:rPr lang="es-ES"/>
              <a:pPr>
                <a:defRPr/>
              </a:pPr>
              <a:t>09/06/2017</a:t>
            </a:fld>
            <a:endParaRPr lang="en-US"/>
          </a:p>
        </p:txBody>
      </p:sp>
      <p:sp>
        <p:nvSpPr>
          <p:cNvPr id="7" name="5 Marcador de número de diapositiva"/>
          <p:cNvSpPr>
            <a:spLocks noGrp="1"/>
          </p:cNvSpPr>
          <p:nvPr>
            <p:ph type="sldNum" sz="quarter" idx="12"/>
          </p:nvPr>
        </p:nvSpPr>
        <p:spPr/>
        <p:txBody>
          <a:bodyPr/>
          <a:lstStyle/>
          <a:p>
            <a:pPr>
              <a:defRPr/>
            </a:pPr>
            <a:fld id="{FD252659-EEC8-4DF7-B2FD-06DD571D36AD}" type="slidenum">
              <a:rPr lang="en-US"/>
              <a:pPr>
                <a:defRPr/>
              </a:pPr>
              <a:t>63</a:t>
            </a:fld>
            <a:endParaRPr lang="en-US"/>
          </a:p>
        </p:txBody>
      </p:sp>
      <p:sp>
        <p:nvSpPr>
          <p:cNvPr id="781314" name="Rectangle 2"/>
          <p:cNvSpPr>
            <a:spLocks noGrp="1" noChangeArrowheads="1"/>
          </p:cNvSpPr>
          <p:nvPr>
            <p:ph type="title"/>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AR" sz="4000" b="1" i="1" smtClean="0">
                <a:solidFill>
                  <a:srgbClr val="800000"/>
                </a:solidFill>
                <a:effectLst>
                  <a:outerShdw blurRad="38100" dist="38100" dir="2700000" algn="tl">
                    <a:srgbClr val="C0C0C0"/>
                  </a:outerShdw>
                </a:effectLst>
                <a:latin typeface="Arial" charset="0"/>
              </a:rPr>
              <a:t>Conclusión</a:t>
            </a:r>
          </a:p>
        </p:txBody>
      </p:sp>
      <p:sp>
        <p:nvSpPr>
          <p:cNvPr id="781315" name="Rectangle 3"/>
          <p:cNvSpPr>
            <a:spLocks noGrp="1" noChangeArrowheads="1"/>
          </p:cNvSpPr>
          <p:nvPr>
            <p:ph type="body" idx="1"/>
          </p:nvPr>
        </p:nvSpPr>
        <p:spPr>
          <a:xfrm>
            <a:off x="250825" y="5589588"/>
            <a:ext cx="8642350" cy="1008062"/>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AR" sz="2800" i="1" smtClean="0">
                <a:solidFill>
                  <a:srgbClr val="000099"/>
                </a:solidFill>
                <a:effectLst>
                  <a:outerShdw blurRad="38100" dist="38100" dir="2700000" algn="tl">
                    <a:srgbClr val="C0C0C0"/>
                  </a:outerShdw>
                </a:effectLst>
                <a:latin typeface="Arial" charset="0"/>
              </a:rPr>
              <a:t>El mayor problema hoy día existe en la capa 8 como lo muestra la figura:</a:t>
            </a:r>
          </a:p>
        </p:txBody>
      </p:sp>
      <p:pic>
        <p:nvPicPr>
          <p:cNvPr id="58374" name="Picture 4" descr="PEBKAC"/>
          <p:cNvPicPr>
            <a:picLocks noChangeAspect="1" noChangeArrowheads="1"/>
          </p:cNvPicPr>
          <p:nvPr/>
        </p:nvPicPr>
        <p:blipFill>
          <a:blip r:embed="rId5" cstate="print"/>
          <a:srcRect/>
          <a:stretch>
            <a:fillRect/>
          </a:stretch>
        </p:blipFill>
        <p:spPr bwMode="auto">
          <a:xfrm>
            <a:off x="2627313" y="1268413"/>
            <a:ext cx="4000500" cy="4000500"/>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smtClean="0"/>
              <a:t>Gracias</a:t>
            </a:r>
            <a:endParaRPr lang="es-AR" smtClean="0"/>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30"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13A3D100-568C-4617-A7B6-0B2D5C84FD70}" type="datetime1">
              <a:rPr lang="es-ES"/>
              <a:pPr>
                <a:defRPr/>
              </a:pPr>
              <a:t>09/06/2017</a:t>
            </a:fld>
            <a:endParaRPr lang="en-US"/>
          </a:p>
        </p:txBody>
      </p:sp>
      <p:sp>
        <p:nvSpPr>
          <p:cNvPr id="7" name="3 Marcador de número de diapositiva"/>
          <p:cNvSpPr>
            <a:spLocks noGrp="1"/>
          </p:cNvSpPr>
          <p:nvPr>
            <p:ph type="sldNum" sz="quarter" idx="12"/>
          </p:nvPr>
        </p:nvSpPr>
        <p:spPr/>
        <p:txBody>
          <a:bodyPr/>
          <a:lstStyle/>
          <a:p>
            <a:pPr>
              <a:defRPr/>
            </a:pPr>
            <a:fld id="{11074278-9188-4937-93A0-2AE9E6686B5E}" type="slidenum">
              <a:rPr lang="en-US"/>
              <a:pPr>
                <a:defRPr/>
              </a:pPr>
              <a:t>7</a:t>
            </a:fld>
            <a:endParaRPr lang="en-US"/>
          </a:p>
        </p:txBody>
      </p:sp>
      <p:sp>
        <p:nvSpPr>
          <p:cNvPr id="722947" name="Rectangle 2"/>
          <p:cNvSpPr>
            <a:spLocks noGrp="1" noChangeArrowheads="1"/>
          </p:cNvSpPr>
          <p:nvPr>
            <p:ph type="title" idx="4294967295"/>
          </p:nvPr>
        </p:nvSpPr>
        <p:spPr>
          <a:xfrm>
            <a:off x="395288" y="260350"/>
            <a:ext cx="8280400" cy="1439863"/>
          </a:xfrm>
          <a:blipFill dpi="0" rotWithShape="0">
            <a:blip r:embed="rId3" cstate="print"/>
            <a:srcRect/>
            <a:tile tx="0" ty="0" sx="100000" sy="100000" flip="none" algn="tl"/>
          </a:blipFill>
          <a:ln w="76200" cap="flat" algn="ctr">
            <a:solidFill>
              <a:srgbClr val="0000FF"/>
            </a:solidFill>
          </a:ln>
        </p:spPr>
        <p:txBody>
          <a:bodyPr/>
          <a:lstStyle/>
          <a:p>
            <a:pPr>
              <a:defRPr/>
            </a:pPr>
            <a:r>
              <a:rPr lang="es-AR" i="1" smtClean="0">
                <a:solidFill>
                  <a:srgbClr val="800000"/>
                </a:solidFill>
                <a:effectLst>
                  <a:outerShdw blurRad="38100" dist="38100" dir="2700000" algn="tl">
                    <a:srgbClr val="C0C0C0"/>
                  </a:outerShdw>
                </a:effectLst>
                <a:latin typeface="Arial" charset="0"/>
              </a:rPr>
              <a:t>Ataques de autenticación</a:t>
            </a:r>
            <a:br>
              <a:rPr lang="es-AR" i="1" smtClean="0">
                <a:solidFill>
                  <a:srgbClr val="800000"/>
                </a:solidFill>
                <a:effectLst>
                  <a:outerShdw blurRad="38100" dist="38100" dir="2700000" algn="tl">
                    <a:srgbClr val="C0C0C0"/>
                  </a:outerShdw>
                </a:effectLst>
                <a:latin typeface="Arial" charset="0"/>
              </a:rPr>
            </a:br>
            <a:r>
              <a:rPr lang="es-MX" i="1" smtClean="0">
                <a:solidFill>
                  <a:srgbClr val="800000"/>
                </a:solidFill>
                <a:effectLst>
                  <a:outerShdw blurRad="38100" dist="38100" dir="2700000" algn="tl">
                    <a:srgbClr val="C0C0C0"/>
                  </a:outerShdw>
                </a:effectLst>
                <a:latin typeface="Arial" charset="0"/>
              </a:rPr>
              <a:t>Phishing</a:t>
            </a:r>
            <a:endParaRPr lang="es-ES" i="1" smtClean="0">
              <a:solidFill>
                <a:srgbClr val="800000"/>
              </a:solidFill>
              <a:effectLst>
                <a:outerShdw blurRad="38100" dist="38100" dir="2700000" algn="tl">
                  <a:srgbClr val="C0C0C0"/>
                </a:outerShdw>
              </a:effectLst>
              <a:latin typeface="Arial" charset="0"/>
            </a:endParaRPr>
          </a:p>
        </p:txBody>
      </p:sp>
      <p:sp>
        <p:nvSpPr>
          <p:cNvPr id="722948" name="Rectangle 3"/>
          <p:cNvSpPr>
            <a:spLocks noGrp="1" noChangeArrowheads="1"/>
          </p:cNvSpPr>
          <p:nvPr>
            <p:ph type="body" sz="half" idx="4294967295"/>
          </p:nvPr>
        </p:nvSpPr>
        <p:spPr>
          <a:xfrm>
            <a:off x="395288" y="2133600"/>
            <a:ext cx="8183562" cy="4033838"/>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MX" i="1" smtClean="0">
                <a:solidFill>
                  <a:srgbClr val="000099"/>
                </a:solidFill>
                <a:effectLst>
                  <a:outerShdw blurRad="38100" dist="38100" dir="2700000" algn="tl">
                    <a:srgbClr val="C0C0C0"/>
                  </a:outerShdw>
                </a:effectLst>
                <a:latin typeface="Arial" charset="0"/>
              </a:rPr>
              <a:t>Tienen por objeto, el robo de datos personales de identidad e información de credenciales financieras.</a:t>
            </a:r>
          </a:p>
          <a:p>
            <a:pPr>
              <a:lnSpc>
                <a:spcPct val="80000"/>
              </a:lnSpc>
              <a:defRPr/>
            </a:pPr>
            <a:r>
              <a:rPr lang="es-AR" i="1" smtClean="0">
                <a:solidFill>
                  <a:srgbClr val="000099"/>
                </a:solidFill>
                <a:effectLst>
                  <a:outerShdw blurRad="38100" dist="38100" dir="2700000" algn="tl">
                    <a:srgbClr val="C0C0C0"/>
                  </a:outerShdw>
                </a:effectLst>
                <a:latin typeface="Arial" charset="0"/>
              </a:rPr>
              <a:t>Se simula un sitio web para capturar datos de login con una pantalla de ingreso al sistema. </a:t>
            </a:r>
          </a:p>
          <a:p>
            <a:pPr>
              <a:lnSpc>
                <a:spcPct val="80000"/>
              </a:lnSpc>
              <a:defRPr/>
            </a:pPr>
            <a:r>
              <a:rPr lang="es-MX" i="1" smtClean="0">
                <a:solidFill>
                  <a:srgbClr val="000099"/>
                </a:solidFill>
                <a:effectLst>
                  <a:outerShdw blurRad="38100" dist="38100" dir="2700000" algn="tl">
                    <a:srgbClr val="C0C0C0"/>
                  </a:outerShdw>
                </a:effectLst>
                <a:latin typeface="Arial" charset="0"/>
              </a:rPr>
              <a:t>Utilizan en combinación Ingeniería Social y tecnología para alcanzar sus objetivos.</a:t>
            </a:r>
          </a:p>
        </p:txBody>
      </p:sp>
      <p:pic>
        <p:nvPicPr>
          <p:cNvPr id="146437" name="Picture 5" descr="ebay_phishingchico"/>
          <p:cNvPicPr>
            <a:picLocks noChangeAspect="1" noChangeArrowheads="1"/>
          </p:cNvPicPr>
          <p:nvPr/>
        </p:nvPicPr>
        <p:blipFill>
          <a:blip r:embed="rId5" cstate="print"/>
          <a:srcRect/>
          <a:stretch>
            <a:fillRect/>
          </a:stretch>
        </p:blipFill>
        <p:spPr bwMode="auto">
          <a:xfrm>
            <a:off x="-5940425" y="0"/>
            <a:ext cx="4572000" cy="6035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 presetClass="path" presetSubtype="0" accel="50000" decel="50000" fill="hold" nodeType="clickEffect">
                                  <p:stCondLst>
                                    <p:cond delay="0"/>
                                  </p:stCondLst>
                                  <p:childTnLst>
                                    <p:animMotion origin="layout" path="M 0.12795 0.04532 C 0.13507 0.11584 0.15139 0.21456 0.2118 0.21318 C 0.29913 0.21318 0.30555 -0.11723 0.40955 -0.11838 C 0.5033 -0.11838 0.4533 0.1704 0.5434 0.16925 C 0.63784 0.16925 0.58715 -0.04 0.68784 -0.04 C 0.77812 -0.04 0.72795 0.10127 0.80833 0.10127 C 0.88576 0.10127 0.84566 -0.00671 0.91597 -0.00671 C 0.95625 -0.00671 0.95903 0.02266 0.96267 0.04532 " pathEditMode="relative" rAng="0" ptsTypes="ffffffff">
                                      <p:cBhvr>
                                        <p:cTn id="6" dur="2000" fill="hold"/>
                                        <p:tgtEl>
                                          <p:spTgt spid="146437"/>
                                        </p:tgtEl>
                                        <p:attrNameLst>
                                          <p:attrName>ppt_x</p:attrName>
                                          <p:attrName>ppt_y</p:attrName>
                                        </p:attrNameLst>
                                      </p:cBhvr>
                                      <p:rCtr x="417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7ECE7684-6E21-469F-9946-624D00C19206}" type="datetime1">
              <a:rPr lang="es-ES"/>
              <a:pPr>
                <a:defRPr/>
              </a:pPr>
              <a:t>09/06/2017</a:t>
            </a:fld>
            <a:endParaRPr lang="en-US"/>
          </a:p>
        </p:txBody>
      </p:sp>
      <p:sp>
        <p:nvSpPr>
          <p:cNvPr id="8" name="3 Marcador de número de diapositiva"/>
          <p:cNvSpPr>
            <a:spLocks noGrp="1"/>
          </p:cNvSpPr>
          <p:nvPr>
            <p:ph type="sldNum" sz="quarter" idx="12"/>
          </p:nvPr>
        </p:nvSpPr>
        <p:spPr/>
        <p:txBody>
          <a:bodyPr/>
          <a:lstStyle/>
          <a:p>
            <a:pPr>
              <a:defRPr/>
            </a:pPr>
            <a:fld id="{01F7DB24-C82B-4F5D-B9AD-02A22BD673EE}" type="slidenum">
              <a:rPr lang="en-US"/>
              <a:pPr>
                <a:defRPr/>
              </a:pPr>
              <a:t>8</a:t>
            </a:fld>
            <a:endParaRPr lang="en-US"/>
          </a:p>
        </p:txBody>
      </p:sp>
      <p:pic>
        <p:nvPicPr>
          <p:cNvPr id="14340" name="Picture 8" descr="may06reports_received"/>
          <p:cNvPicPr>
            <a:picLocks noChangeAspect="1" noChangeArrowheads="1"/>
          </p:cNvPicPr>
          <p:nvPr/>
        </p:nvPicPr>
        <p:blipFill>
          <a:blip r:embed="rId3" cstate="print"/>
          <a:srcRect/>
          <a:stretch>
            <a:fillRect/>
          </a:stretch>
        </p:blipFill>
        <p:spPr bwMode="auto">
          <a:xfrm>
            <a:off x="900113" y="3933825"/>
            <a:ext cx="7056437" cy="2736850"/>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
        <p:nvSpPr>
          <p:cNvPr id="718851" name="Rectangle 2"/>
          <p:cNvSpPr>
            <a:spLocks noGrp="1" noChangeArrowheads="1"/>
          </p:cNvSpPr>
          <p:nvPr>
            <p:ph type="title" idx="4294967295"/>
          </p:nvPr>
        </p:nvSpPr>
        <p:spPr>
          <a:xfrm>
            <a:off x="395288" y="260350"/>
            <a:ext cx="8280400" cy="1439863"/>
          </a:xfrm>
          <a:blipFill dpi="0" rotWithShape="0">
            <a:blip r:embed="rId5" cstate="print"/>
            <a:srcRect/>
            <a:tile tx="0" ty="0" sx="100000" sy="100000" flip="none" algn="tl"/>
          </a:blipFill>
          <a:ln w="76200" cap="flat" algn="ctr">
            <a:solidFill>
              <a:srgbClr val="0000FF"/>
            </a:solidFill>
          </a:ln>
        </p:spPr>
        <p:txBody>
          <a:bodyPr/>
          <a:lstStyle/>
          <a:p>
            <a:pPr>
              <a:defRPr/>
            </a:pPr>
            <a:r>
              <a:rPr lang="es-AR" i="1" smtClean="0">
                <a:solidFill>
                  <a:srgbClr val="800000"/>
                </a:solidFill>
                <a:effectLst>
                  <a:outerShdw blurRad="38100" dist="38100" dir="2700000" algn="tl">
                    <a:srgbClr val="C0C0C0"/>
                  </a:outerShdw>
                </a:effectLst>
                <a:latin typeface="Arial" charset="0"/>
              </a:rPr>
              <a:t>Ataques de autenticación</a:t>
            </a:r>
            <a:br>
              <a:rPr lang="es-AR" i="1" smtClean="0">
                <a:solidFill>
                  <a:srgbClr val="800000"/>
                </a:solidFill>
                <a:effectLst>
                  <a:outerShdw blurRad="38100" dist="38100" dir="2700000" algn="tl">
                    <a:srgbClr val="C0C0C0"/>
                  </a:outerShdw>
                </a:effectLst>
                <a:latin typeface="Arial" charset="0"/>
              </a:rPr>
            </a:br>
            <a:r>
              <a:rPr lang="es-MX" i="1" smtClean="0">
                <a:solidFill>
                  <a:srgbClr val="800000"/>
                </a:solidFill>
                <a:effectLst>
                  <a:outerShdw blurRad="38100" dist="38100" dir="2700000" algn="tl">
                    <a:srgbClr val="C0C0C0"/>
                  </a:outerShdw>
                </a:effectLst>
                <a:latin typeface="Arial" charset="0"/>
              </a:rPr>
              <a:t>Phishing</a:t>
            </a:r>
            <a:endParaRPr lang="es-ES" i="1" smtClean="0">
              <a:solidFill>
                <a:srgbClr val="800000"/>
              </a:solidFill>
              <a:effectLst>
                <a:outerShdw blurRad="38100" dist="38100" dir="2700000" algn="tl">
                  <a:srgbClr val="C0C0C0"/>
                </a:outerShdw>
              </a:effectLst>
              <a:latin typeface="Arial" charset="0"/>
            </a:endParaRPr>
          </a:p>
        </p:txBody>
      </p:sp>
      <p:sp>
        <p:nvSpPr>
          <p:cNvPr id="718852" name="Rectangle 3"/>
          <p:cNvSpPr>
            <a:spLocks noGrp="1" noChangeArrowheads="1"/>
          </p:cNvSpPr>
          <p:nvPr>
            <p:ph type="body" sz="half" idx="4294967295"/>
          </p:nvPr>
        </p:nvSpPr>
        <p:spPr>
          <a:xfrm>
            <a:off x="395288" y="1916113"/>
            <a:ext cx="8183562" cy="18796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MX" sz="2400" i="1" smtClean="0">
                <a:solidFill>
                  <a:srgbClr val="000099"/>
                </a:solidFill>
                <a:effectLst>
                  <a:outerShdw blurRad="38100" dist="38100" dir="2700000" algn="tl">
                    <a:srgbClr val="C0C0C0"/>
                  </a:outerShdw>
                </a:effectLst>
                <a:latin typeface="Arial" charset="0"/>
              </a:rPr>
              <a:t>Algunos ejemplos utilizados son:</a:t>
            </a:r>
          </a:p>
          <a:p>
            <a:pPr lvl="1">
              <a:lnSpc>
                <a:spcPct val="80000"/>
              </a:lnSpc>
              <a:buFontTx/>
              <a:buChar char="•"/>
              <a:defRPr/>
            </a:pPr>
            <a:r>
              <a:rPr lang="es-MX" sz="2400" i="1" smtClean="0">
                <a:solidFill>
                  <a:srgbClr val="000099"/>
                </a:solidFill>
                <a:effectLst>
                  <a:outerShdw blurRad="38100" dist="38100" dir="2700000" algn="tl">
                    <a:srgbClr val="C0C0C0"/>
                  </a:outerShdw>
                </a:effectLst>
                <a:latin typeface="Arial" charset="0"/>
              </a:rPr>
              <a:t>Emails falsificados y forjados.</a:t>
            </a:r>
          </a:p>
          <a:p>
            <a:pPr lvl="1">
              <a:lnSpc>
                <a:spcPct val="80000"/>
              </a:lnSpc>
              <a:buFontTx/>
              <a:buChar char="•"/>
              <a:defRPr/>
            </a:pPr>
            <a:r>
              <a:rPr lang="es-MX" sz="2400" i="1" smtClean="0">
                <a:solidFill>
                  <a:srgbClr val="000099"/>
                </a:solidFill>
                <a:effectLst>
                  <a:outerShdw blurRad="38100" dist="38100" dir="2700000" algn="tl">
                    <a:srgbClr val="C0C0C0"/>
                  </a:outerShdw>
                </a:effectLst>
                <a:latin typeface="Arial" charset="0"/>
              </a:rPr>
              <a:t>Llamadas telefónicas para “Corroborar” información.</a:t>
            </a:r>
          </a:p>
          <a:p>
            <a:pPr lvl="1">
              <a:lnSpc>
                <a:spcPct val="80000"/>
              </a:lnSpc>
              <a:buFontTx/>
              <a:buChar char="•"/>
              <a:defRPr/>
            </a:pPr>
            <a:r>
              <a:rPr lang="es-MX" sz="2400" i="1" smtClean="0">
                <a:solidFill>
                  <a:srgbClr val="000099"/>
                </a:solidFill>
                <a:effectLst>
                  <a:outerShdw blurRad="38100" dist="38100" dir="2700000" algn="tl">
                    <a:srgbClr val="C0C0C0"/>
                  </a:outerShdw>
                </a:effectLst>
                <a:latin typeface="Arial" charset="0"/>
              </a:rPr>
              <a:t>Robo de identidad autoritativa para la obtención de información por niveles menores.</a:t>
            </a:r>
            <a:endParaRPr lang="es-ES" sz="2400" i="1" smtClean="0">
              <a:solidFill>
                <a:srgbClr val="000099"/>
              </a:solidFill>
              <a:effectLst>
                <a:outerShdw blurRad="38100" dist="38100" dir="2700000" algn="tl">
                  <a:srgbClr val="C0C0C0"/>
                </a:outerShdw>
              </a:effectLst>
              <a:latin typeface="Arial" charset="0"/>
            </a:endParaRPr>
          </a:p>
        </p:txBody>
      </p:sp>
      <p:pic>
        <p:nvPicPr>
          <p:cNvPr id="146437" name="Picture 5" descr="ebay_phishingchico"/>
          <p:cNvPicPr>
            <a:picLocks noChangeAspect="1" noChangeArrowheads="1"/>
          </p:cNvPicPr>
          <p:nvPr/>
        </p:nvPicPr>
        <p:blipFill>
          <a:blip r:embed="rId6" cstate="print"/>
          <a:srcRect/>
          <a:stretch>
            <a:fillRect/>
          </a:stretch>
        </p:blipFill>
        <p:spPr bwMode="auto">
          <a:xfrm>
            <a:off x="-5940425" y="0"/>
            <a:ext cx="4572000" cy="6035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 presetClass="path" presetSubtype="0" accel="50000" decel="50000" fill="hold" nodeType="clickEffect">
                                  <p:stCondLst>
                                    <p:cond delay="0"/>
                                  </p:stCondLst>
                                  <p:childTnLst>
                                    <p:animMotion origin="layout" path="M 0.12795 0.04532 C 0.13507 0.11584 0.15139 0.21456 0.2118 0.21318 C 0.29913 0.21318 0.30555 -0.11723 0.40955 -0.11838 C 0.5033 -0.11838 0.4533 0.1704 0.5434 0.16925 C 0.63784 0.16925 0.58715 -0.04 0.68784 -0.04 C 0.77812 -0.04 0.72795 0.10127 0.80833 0.10127 C 0.88576 0.10127 0.84566 -0.00671 0.91597 -0.00671 C 0.95625 -0.00671 0.95903 0.02266 0.96267 0.04532 " pathEditMode="relative" rAng="0" ptsTypes="ffffffff">
                                      <p:cBhvr>
                                        <p:cTn id="6" dur="2000" fill="hold"/>
                                        <p:tgtEl>
                                          <p:spTgt spid="146437"/>
                                        </p:tgtEl>
                                        <p:attrNameLst>
                                          <p:attrName>ppt_x</p:attrName>
                                          <p:attrName>ppt_y</p:attrName>
                                        </p:attrNameLst>
                                      </p:cBhvr>
                                      <p:rCtr x="417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DCCB508-8372-41AF-8F8C-509341448D26}" type="datetime1">
              <a:rPr lang="es-ES"/>
              <a:pPr>
                <a:defRPr/>
              </a:pPr>
              <a:t>09/06/2017</a:t>
            </a:fld>
            <a:endParaRPr lang="en-US"/>
          </a:p>
        </p:txBody>
      </p:sp>
      <p:sp>
        <p:nvSpPr>
          <p:cNvPr id="6" name="3 Marcador de número de diapositiva"/>
          <p:cNvSpPr>
            <a:spLocks noGrp="1"/>
          </p:cNvSpPr>
          <p:nvPr>
            <p:ph type="sldNum" sz="quarter" idx="12"/>
          </p:nvPr>
        </p:nvSpPr>
        <p:spPr/>
        <p:txBody>
          <a:bodyPr/>
          <a:lstStyle/>
          <a:p>
            <a:pPr>
              <a:defRPr/>
            </a:pPr>
            <a:fld id="{B7906434-4D53-437B-890F-1640940883FF}" type="slidenum">
              <a:rPr lang="en-US"/>
              <a:pPr>
                <a:defRPr/>
              </a:pPr>
              <a:t>9</a:t>
            </a:fld>
            <a:endParaRPr lang="en-US"/>
          </a:p>
        </p:txBody>
      </p:sp>
      <p:sp>
        <p:nvSpPr>
          <p:cNvPr id="15364" name="Rectangle 2"/>
          <p:cNvSpPr>
            <a:spLocks noGrp="1" noChangeArrowheads="1"/>
          </p:cNvSpPr>
          <p:nvPr>
            <p:ph type="title" idx="4294967295"/>
          </p:nvPr>
        </p:nvSpPr>
        <p:spPr/>
        <p:txBody>
          <a:bodyPr/>
          <a:lstStyle/>
          <a:p>
            <a:r>
              <a:rPr lang="es-MX" smtClean="0"/>
              <a:t>Los blancos más buscados…</a:t>
            </a:r>
            <a:endParaRPr lang="es-ES" smtClean="0"/>
          </a:p>
        </p:txBody>
      </p:sp>
      <p:pic>
        <p:nvPicPr>
          <p:cNvPr id="15365" name="Picture 11" descr="HIJACK-PAYPAL"/>
          <p:cNvPicPr>
            <a:picLocks noGrp="1" noChangeAspect="1" noChangeArrowheads="1"/>
          </p:cNvPicPr>
          <p:nvPr>
            <p:ph idx="4294967295"/>
          </p:nvPr>
        </p:nvPicPr>
        <p:blipFill>
          <a:blip r:embed="rId3" cstate="print"/>
          <a:srcRect/>
          <a:stretch>
            <a:fillRect/>
          </a:stretch>
        </p:blipFill>
        <p:spPr>
          <a:xfrm>
            <a:off x="0" y="0"/>
            <a:ext cx="9144000" cy="685800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534495</TotalTime>
  <Words>7265</Words>
  <Application>Microsoft Office PowerPoint</Application>
  <PresentationFormat>Presentación en pantalla (4:3)</PresentationFormat>
  <Paragraphs>520</Paragraphs>
  <Slides>64</Slides>
  <Notes>59</Notes>
  <HiddenSlides>2</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2</vt:i4>
      </vt:variant>
      <vt:variant>
        <vt:lpstr>Títulos de diapositiva</vt:lpstr>
      </vt:variant>
      <vt:variant>
        <vt:i4>64</vt:i4>
      </vt:variant>
    </vt:vector>
  </HeadingPairs>
  <TitlesOfParts>
    <vt:vector size="69" baseType="lpstr">
      <vt:lpstr>Arial</vt:lpstr>
      <vt:lpstr>Times New Roman</vt:lpstr>
      <vt:lpstr>Presentación en blanco</vt:lpstr>
      <vt:lpstr>Gráfico</vt:lpstr>
      <vt:lpstr>Diapositiva</vt:lpstr>
      <vt:lpstr>Tecnología de Redes 2634 Introducción a las Comunicaciones 0013</vt:lpstr>
      <vt:lpstr>Tecnología de Redes 2634 Introducción a las Comunicaciones 0013</vt:lpstr>
      <vt:lpstr>Principales ataques  Port Scanning (Escaneo de Puertos)</vt:lpstr>
      <vt:lpstr>Tipos de Escaneo</vt:lpstr>
      <vt:lpstr>Tipos de Escaneo</vt:lpstr>
      <vt:lpstr>Principales ataques:   Autenticación </vt:lpstr>
      <vt:lpstr>Ataques de autenticación Phishing</vt:lpstr>
      <vt:lpstr>Ataques de autenticación Phishing</vt:lpstr>
      <vt:lpstr>Los blancos más buscados…</vt:lpstr>
      <vt:lpstr>Ataques de autenticación Phishing</vt:lpstr>
      <vt:lpstr>Ataques de autenticación Pharming</vt:lpstr>
      <vt:lpstr>Ataques de autenticación Spoofing</vt:lpstr>
      <vt:lpstr>Ataques de autenticación Spoofing – Identificadores a Suplantar</vt:lpstr>
      <vt:lpstr>Ataques de autenticación</vt:lpstr>
      <vt:lpstr>Principales ataques: Denegación de Servicio (DoS) </vt:lpstr>
      <vt:lpstr>Principales ataques: Denegación de Servicio (DoS) </vt:lpstr>
      <vt:lpstr>Principales ataques: Denegación de Servicio (DoS) </vt:lpstr>
      <vt:lpstr>Principales ataques: Denegación de Servicio (DoS)</vt:lpstr>
      <vt:lpstr>Principales ataques: Denegación de Servicio (DoS)</vt:lpstr>
      <vt:lpstr>Ataques Wireless</vt:lpstr>
      <vt:lpstr>Ataques Wireless - Man in the Middle </vt:lpstr>
      <vt:lpstr>Ataques Wireless - ARP Poisoning</vt:lpstr>
      <vt:lpstr>Ataques Wireless</vt:lpstr>
      <vt:lpstr>Ataques Wireless -DDoS:</vt:lpstr>
      <vt:lpstr>Ataques Wireless</vt:lpstr>
      <vt:lpstr>SPAM</vt:lpstr>
      <vt:lpstr>Software &amp; Appliances AntiSpam</vt:lpstr>
      <vt:lpstr>Virus</vt:lpstr>
      <vt:lpstr>Virus</vt:lpstr>
      <vt:lpstr>Virus</vt:lpstr>
      <vt:lpstr>Prevención de Virus</vt:lpstr>
      <vt:lpstr>Gusano (WORMS)</vt:lpstr>
      <vt:lpstr>Caballos de Troya (Trojans)</vt:lpstr>
      <vt:lpstr>Caballos de Troya (Trojans)</vt:lpstr>
      <vt:lpstr>Caballos de Troya (Trojans)</vt:lpstr>
      <vt:lpstr>Antivirus</vt:lpstr>
      <vt:lpstr>Antivirus</vt:lpstr>
      <vt:lpstr>Antivirus</vt:lpstr>
      <vt:lpstr>Antivirus</vt:lpstr>
      <vt:lpstr>Appliances Antivirus</vt:lpstr>
      <vt:lpstr>Política Antivirus</vt:lpstr>
      <vt:lpstr>Política Antivirus</vt:lpstr>
      <vt:lpstr>Consola de Administración Antivirus</vt:lpstr>
      <vt:lpstr>Spyware </vt:lpstr>
      <vt:lpstr>Spyware</vt:lpstr>
      <vt:lpstr>Spyware</vt:lpstr>
      <vt:lpstr>SpyWare</vt:lpstr>
      <vt:lpstr>GATOR</vt:lpstr>
      <vt:lpstr>BonziBuddy</vt:lpstr>
      <vt:lpstr>Xupiter</vt:lpstr>
      <vt:lpstr>KaZaA</vt:lpstr>
      <vt:lpstr>Cydoor</vt:lpstr>
      <vt:lpstr>HotBar</vt:lpstr>
      <vt:lpstr>Consentimiento del Usuario Shareware</vt:lpstr>
      <vt:lpstr>Software Anti SpyWare</vt:lpstr>
      <vt:lpstr>Antispyware</vt:lpstr>
      <vt:lpstr>Popups,  Dialers y otros…</vt:lpstr>
      <vt:lpstr>Vectores de Propagación</vt:lpstr>
      <vt:lpstr>Monitores de Seguridad   (Ends Points)</vt:lpstr>
      <vt:lpstr>Monitores de Seguridad   (Ends Points)</vt:lpstr>
      <vt:lpstr>Conclusión</vt:lpstr>
      <vt:lpstr>Conclusión</vt:lpstr>
      <vt:lpstr>Conclusión</vt:lpstr>
      <vt:lpstr>Gracias</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Informatica</dc:title>
  <dc:subject/>
  <dc:creator>Lic Pablo Alejandro Lena</dc:creator>
  <dc:description>Seguridad en Internet_x000d_
Escaneo_x000d_
Ataques y Amenazas_x000d_
Sypware</dc:description>
  <cp:lastModifiedBy>Laboratorios</cp:lastModifiedBy>
  <cp:revision>650</cp:revision>
  <cp:lastPrinted>2000-12-06T14:19:33Z</cp:lastPrinted>
  <dcterms:created xsi:type="dcterms:W3CDTF">2000-04-03T00:38:42Z</dcterms:created>
  <dcterms:modified xsi:type="dcterms:W3CDTF">2017-06-09T21:26:09Z</dcterms:modified>
  <cp:category>Transparencias de Clase</cp:category>
</cp:coreProperties>
</file>