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7"/>
  </p:notesMasterIdLst>
  <p:handoutMasterIdLst>
    <p:handoutMasterId r:id="rId38"/>
  </p:handoutMasterIdLst>
  <p:sldIdLst>
    <p:sldId id="300" r:id="rId2"/>
    <p:sldId id="301" r:id="rId3"/>
    <p:sldId id="258" r:id="rId4"/>
    <p:sldId id="259" r:id="rId5"/>
    <p:sldId id="260" r:id="rId6"/>
    <p:sldId id="261" r:id="rId7"/>
    <p:sldId id="262" r:id="rId8"/>
    <p:sldId id="263" r:id="rId9"/>
    <p:sldId id="264" r:id="rId10"/>
    <p:sldId id="292" r:id="rId11"/>
    <p:sldId id="283" r:id="rId12"/>
    <p:sldId id="275" r:id="rId13"/>
    <p:sldId id="285" r:id="rId14"/>
    <p:sldId id="284" r:id="rId15"/>
    <p:sldId id="286" r:id="rId16"/>
    <p:sldId id="265" r:id="rId17"/>
    <p:sldId id="294" r:id="rId18"/>
    <p:sldId id="295" r:id="rId19"/>
    <p:sldId id="296" r:id="rId20"/>
    <p:sldId id="273" r:id="rId21"/>
    <p:sldId id="298" r:id="rId22"/>
    <p:sldId id="299" r:id="rId23"/>
    <p:sldId id="267" r:id="rId24"/>
    <p:sldId id="268" r:id="rId25"/>
    <p:sldId id="270" r:id="rId26"/>
    <p:sldId id="269" r:id="rId27"/>
    <p:sldId id="271" r:id="rId28"/>
    <p:sldId id="288" r:id="rId29"/>
    <p:sldId id="276" r:id="rId30"/>
    <p:sldId id="293" r:id="rId31"/>
    <p:sldId id="277" r:id="rId32"/>
    <p:sldId id="278" r:id="rId33"/>
    <p:sldId id="279" r:id="rId34"/>
    <p:sldId id="280" r:id="rId35"/>
    <p:sldId id="297" r:id="rId36"/>
  </p:sldIdLst>
  <p:sldSz cx="9144000" cy="6858000" type="screen4x3"/>
  <p:notesSz cx="6858000" cy="8839200"/>
  <p:defaultTextStyle>
    <a:defPPr>
      <a:defRPr lang="es-AR"/>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3245" autoAdjust="0"/>
  </p:normalViewPr>
  <p:slideViewPr>
    <p:cSldViewPr>
      <p:cViewPr>
        <p:scale>
          <a:sx n="73" d="100"/>
          <a:sy n="73" d="100"/>
        </p:scale>
        <p:origin x="-1062"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jpe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4.jpe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7.wmf"/><Relationship Id="rId1" Type="http://schemas.openxmlformats.org/officeDocument/2006/relationships/image" Target="../media/image3.jpeg"/><Relationship Id="rId4"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3.jpeg"/></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image" Target="../media/image4.jpeg"/></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4.jpeg"/></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4.jpeg"/></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4.jpeg"/></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4.jpe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59100" cy="420688"/>
          </a:xfrm>
          <a:prstGeom prst="rect">
            <a:avLst/>
          </a:prstGeom>
          <a:noFill/>
          <a:ln w="9525">
            <a:noFill/>
            <a:miter lim="800000"/>
            <a:headEnd/>
            <a:tailEnd/>
          </a:ln>
          <a:effectLst/>
        </p:spPr>
        <p:txBody>
          <a:bodyPr vert="horz" wrap="square" lIns="86923" tIns="43461" rIns="86923" bIns="43461" numCol="1" anchor="t" anchorCtr="0" compatLnSpc="1">
            <a:prstTxWarp prst="textNoShape">
              <a:avLst/>
            </a:prstTxWarp>
          </a:bodyPr>
          <a:lstStyle>
            <a:lvl1pPr defTabSz="869950">
              <a:defRPr sz="1100" smtClean="0"/>
            </a:lvl1pPr>
          </a:lstStyle>
          <a:p>
            <a:pPr>
              <a:defRPr/>
            </a:pPr>
            <a:endParaRPr lang="es-AR"/>
          </a:p>
        </p:txBody>
      </p:sp>
      <p:sp>
        <p:nvSpPr>
          <p:cNvPr id="26627" name="Rectangle 3"/>
          <p:cNvSpPr>
            <a:spLocks noGrp="1" noChangeArrowheads="1"/>
          </p:cNvSpPr>
          <p:nvPr>
            <p:ph type="dt" sz="quarter" idx="1"/>
          </p:nvPr>
        </p:nvSpPr>
        <p:spPr bwMode="auto">
          <a:xfrm>
            <a:off x="3868738" y="0"/>
            <a:ext cx="2959100" cy="420688"/>
          </a:xfrm>
          <a:prstGeom prst="rect">
            <a:avLst/>
          </a:prstGeom>
          <a:noFill/>
          <a:ln w="9525">
            <a:noFill/>
            <a:miter lim="800000"/>
            <a:headEnd/>
            <a:tailEnd/>
          </a:ln>
          <a:effectLst/>
        </p:spPr>
        <p:txBody>
          <a:bodyPr vert="horz" wrap="square" lIns="86923" tIns="43461" rIns="86923" bIns="43461" numCol="1" anchor="t" anchorCtr="0" compatLnSpc="1">
            <a:prstTxWarp prst="textNoShape">
              <a:avLst/>
            </a:prstTxWarp>
          </a:bodyPr>
          <a:lstStyle>
            <a:lvl1pPr algn="r" defTabSz="869950">
              <a:defRPr sz="1100" smtClean="0"/>
            </a:lvl1pPr>
          </a:lstStyle>
          <a:p>
            <a:pPr>
              <a:defRPr/>
            </a:pPr>
            <a:endParaRPr lang="es-AR"/>
          </a:p>
        </p:txBody>
      </p:sp>
      <p:sp>
        <p:nvSpPr>
          <p:cNvPr id="26628" name="Rectangle 4"/>
          <p:cNvSpPr>
            <a:spLocks noGrp="1" noChangeArrowheads="1"/>
          </p:cNvSpPr>
          <p:nvPr>
            <p:ph type="ftr" sz="quarter" idx="2"/>
          </p:nvPr>
        </p:nvSpPr>
        <p:spPr bwMode="auto">
          <a:xfrm>
            <a:off x="0" y="8399463"/>
            <a:ext cx="2959100" cy="419100"/>
          </a:xfrm>
          <a:prstGeom prst="rect">
            <a:avLst/>
          </a:prstGeom>
          <a:noFill/>
          <a:ln w="9525">
            <a:noFill/>
            <a:miter lim="800000"/>
            <a:headEnd/>
            <a:tailEnd/>
          </a:ln>
          <a:effectLst/>
        </p:spPr>
        <p:txBody>
          <a:bodyPr vert="horz" wrap="square" lIns="86923" tIns="43461" rIns="86923" bIns="43461" numCol="1" anchor="b" anchorCtr="0" compatLnSpc="1">
            <a:prstTxWarp prst="textNoShape">
              <a:avLst/>
            </a:prstTxWarp>
          </a:bodyPr>
          <a:lstStyle>
            <a:lvl1pPr defTabSz="869950">
              <a:defRPr sz="1100" smtClean="0"/>
            </a:lvl1pPr>
          </a:lstStyle>
          <a:p>
            <a:pPr>
              <a:defRPr/>
            </a:pPr>
            <a:endParaRPr lang="es-AR"/>
          </a:p>
        </p:txBody>
      </p:sp>
      <p:sp>
        <p:nvSpPr>
          <p:cNvPr id="26629" name="Rectangle 5"/>
          <p:cNvSpPr>
            <a:spLocks noGrp="1" noChangeArrowheads="1"/>
          </p:cNvSpPr>
          <p:nvPr>
            <p:ph type="sldNum" sz="quarter" idx="3"/>
          </p:nvPr>
        </p:nvSpPr>
        <p:spPr bwMode="auto">
          <a:xfrm>
            <a:off x="3868738" y="8399463"/>
            <a:ext cx="2959100" cy="419100"/>
          </a:xfrm>
          <a:prstGeom prst="rect">
            <a:avLst/>
          </a:prstGeom>
          <a:noFill/>
          <a:ln w="9525">
            <a:noFill/>
            <a:miter lim="800000"/>
            <a:headEnd/>
            <a:tailEnd/>
          </a:ln>
          <a:effectLst/>
        </p:spPr>
        <p:txBody>
          <a:bodyPr vert="horz" wrap="square" lIns="86923" tIns="43461" rIns="86923" bIns="43461" numCol="1" anchor="b" anchorCtr="0" compatLnSpc="1">
            <a:prstTxWarp prst="textNoShape">
              <a:avLst/>
            </a:prstTxWarp>
          </a:bodyPr>
          <a:lstStyle>
            <a:lvl1pPr algn="r" defTabSz="869950">
              <a:defRPr sz="1100" smtClean="0"/>
            </a:lvl1pPr>
          </a:lstStyle>
          <a:p>
            <a:pPr>
              <a:defRPr/>
            </a:pPr>
            <a:fld id="{2B4FA980-B8CA-4C2B-8C40-E6A99307AECF}" type="slidenum">
              <a:rPr lang="es-AR"/>
              <a:pPr>
                <a:defRPr/>
              </a:pPr>
              <a:t>‹Nº›</a:t>
            </a:fld>
            <a:endParaRPr lang="es-AR"/>
          </a:p>
        </p:txBody>
      </p:sp>
    </p:spTree>
    <p:extLst>
      <p:ext uri="{BB962C8B-B14F-4D97-AF65-F5344CB8AC3E}">
        <p14:creationId xmlns:p14="http://schemas.microsoft.com/office/powerpoint/2010/main" val="32657397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s-AR"/>
          </a:p>
        </p:txBody>
      </p:sp>
      <p:sp>
        <p:nvSpPr>
          <p:cNvPr id="4710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s-AR"/>
          </a:p>
        </p:txBody>
      </p:sp>
      <p:sp>
        <p:nvSpPr>
          <p:cNvPr id="36868" name="Rectangle 4"/>
          <p:cNvSpPr>
            <a:spLocks noGrp="1" noRot="1" noChangeAspect="1" noChangeArrowheads="1" noTextEdit="1"/>
          </p:cNvSpPr>
          <p:nvPr>
            <p:ph type="sldImg" idx="2"/>
          </p:nvPr>
        </p:nvSpPr>
        <p:spPr bwMode="auto">
          <a:xfrm>
            <a:off x="1244600" y="685800"/>
            <a:ext cx="4368800" cy="3276600"/>
          </a:xfrm>
          <a:prstGeom prst="rect">
            <a:avLst/>
          </a:prstGeom>
          <a:noFill/>
          <a:ln w="9525">
            <a:solidFill>
              <a:srgbClr val="000000"/>
            </a:solidFill>
            <a:miter lim="800000"/>
            <a:headEnd/>
            <a:tailEnd/>
          </a:ln>
        </p:spPr>
      </p:sp>
      <p:sp>
        <p:nvSpPr>
          <p:cNvPr id="47109" name="Rectangle 5"/>
          <p:cNvSpPr>
            <a:spLocks noGrp="1" noChangeArrowheads="1"/>
          </p:cNvSpPr>
          <p:nvPr>
            <p:ph type="body" sz="quarter" idx="3"/>
          </p:nvPr>
        </p:nvSpPr>
        <p:spPr bwMode="auto">
          <a:xfrm>
            <a:off x="914400" y="4191000"/>
            <a:ext cx="5029200" cy="396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AR" noProof="0" smtClean="0"/>
              <a:t>Haga clic para modificar el estilo de texto del patrón</a:t>
            </a:r>
          </a:p>
          <a:p>
            <a:pPr lvl="1"/>
            <a:r>
              <a:rPr lang="es-AR" noProof="0" smtClean="0"/>
              <a:t>Segundo nivel</a:t>
            </a:r>
          </a:p>
          <a:p>
            <a:pPr lvl="2"/>
            <a:r>
              <a:rPr lang="es-AR" noProof="0" smtClean="0"/>
              <a:t>Tercer nivel</a:t>
            </a:r>
          </a:p>
          <a:p>
            <a:pPr lvl="3"/>
            <a:r>
              <a:rPr lang="es-AR" noProof="0" smtClean="0"/>
              <a:t>Cuarto nivel</a:t>
            </a:r>
          </a:p>
          <a:p>
            <a:pPr lvl="4"/>
            <a:r>
              <a:rPr lang="es-AR" noProof="0" smtClean="0"/>
              <a:t>Quinto nivel</a:t>
            </a:r>
          </a:p>
        </p:txBody>
      </p:sp>
      <p:sp>
        <p:nvSpPr>
          <p:cNvPr id="47110" name="Rectangle 6"/>
          <p:cNvSpPr>
            <a:spLocks noGrp="1" noChangeArrowheads="1"/>
          </p:cNvSpPr>
          <p:nvPr>
            <p:ph type="ftr" sz="quarter" idx="4"/>
          </p:nvPr>
        </p:nvSpPr>
        <p:spPr bwMode="auto">
          <a:xfrm>
            <a:off x="0" y="83820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s-AR"/>
          </a:p>
        </p:txBody>
      </p:sp>
      <p:sp>
        <p:nvSpPr>
          <p:cNvPr id="47111" name="Rectangle 7"/>
          <p:cNvSpPr>
            <a:spLocks noGrp="1" noChangeArrowheads="1"/>
          </p:cNvSpPr>
          <p:nvPr>
            <p:ph type="sldNum" sz="quarter" idx="5"/>
          </p:nvPr>
        </p:nvSpPr>
        <p:spPr bwMode="auto">
          <a:xfrm>
            <a:off x="3886200" y="83820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7396695E-5F41-4558-8B0C-4BE058037143}" type="slidenum">
              <a:rPr lang="es-AR"/>
              <a:pPr>
                <a:defRPr/>
              </a:pPr>
              <a:t>‹Nº›</a:t>
            </a:fld>
            <a:endParaRPr lang="es-AR"/>
          </a:p>
        </p:txBody>
      </p:sp>
    </p:spTree>
    <p:extLst>
      <p:ext uri="{BB962C8B-B14F-4D97-AF65-F5344CB8AC3E}">
        <p14:creationId xmlns:p14="http://schemas.microsoft.com/office/powerpoint/2010/main" val="16589617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verisign.es/ssl/index.html"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www.verisign.es/ssl/ssl-information-center/strongest-ssl-encryption/index.html"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verisign.es/ssl/index.html"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www.verisign.es/ssl/ssl-information-center/strongest-ssl-encryption/index.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txBox="1">
            <a:spLocks noGrp="1" noChangeArrowheads="1"/>
          </p:cNvSpPr>
          <p:nvPr/>
        </p:nvSpPr>
        <p:spPr bwMode="auto">
          <a:xfrm>
            <a:off x="3886200" y="8397240"/>
            <a:ext cx="2971800" cy="441960"/>
          </a:xfrm>
          <a:prstGeom prst="rect">
            <a:avLst/>
          </a:prstGeom>
          <a:noFill/>
          <a:ln w="9525">
            <a:noFill/>
            <a:miter lim="800000"/>
            <a:headEnd/>
            <a:tailEnd/>
          </a:ln>
        </p:spPr>
        <p:txBody>
          <a:bodyPr lIns="91421" tIns="45710" rIns="91421" bIns="45710" anchor="b"/>
          <a:lstStyle/>
          <a:p>
            <a:pPr algn="r"/>
            <a:fld id="{753C0130-421C-4A9B-8121-F84FC903249E}" type="slidenum">
              <a:rPr lang="es-ES_tradnl" sz="1200"/>
              <a:pPr algn="r"/>
              <a:t>2</a:t>
            </a:fld>
            <a:endParaRPr lang="es-ES_tradnl" sz="1200" dirty="0"/>
          </a:p>
        </p:txBody>
      </p:sp>
      <p:sp>
        <p:nvSpPr>
          <p:cNvPr id="30723" name="Rectangle 2"/>
          <p:cNvSpPr>
            <a:spLocks noGrp="1" noRot="1" noChangeAspect="1" noChangeArrowheads="1" noTextEdit="1"/>
          </p:cNvSpPr>
          <p:nvPr>
            <p:ph type="sldImg"/>
          </p:nvPr>
        </p:nvSpPr>
        <p:spPr>
          <a:xfrm>
            <a:off x="1222375" y="663575"/>
            <a:ext cx="4416425" cy="3311525"/>
          </a:xfrm>
          <a:ln/>
        </p:spPr>
      </p:sp>
      <p:sp>
        <p:nvSpPr>
          <p:cNvPr id="30724"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txBox="1">
            <a:spLocks noGrp="1" noChangeArrowheads="1"/>
          </p:cNvSpPr>
          <p:nvPr/>
        </p:nvSpPr>
        <p:spPr bwMode="auto">
          <a:xfrm>
            <a:off x="0" y="0"/>
            <a:ext cx="2971800" cy="441325"/>
          </a:xfrm>
          <a:prstGeom prst="rect">
            <a:avLst/>
          </a:prstGeom>
          <a:noFill/>
          <a:ln w="9525">
            <a:noFill/>
            <a:miter lim="800000"/>
            <a:headEnd/>
            <a:tailEnd/>
          </a:ln>
        </p:spPr>
        <p:txBody>
          <a:bodyPr/>
          <a:lstStyle/>
          <a:p>
            <a:pPr eaLnBrk="0" hangingPunct="0"/>
            <a:r>
              <a:rPr lang="es-ES_tradnl" sz="1200"/>
              <a:t>U.N.L.M</a:t>
            </a:r>
          </a:p>
        </p:txBody>
      </p:sp>
      <p:sp>
        <p:nvSpPr>
          <p:cNvPr id="55299" name="Rectangle 6"/>
          <p:cNvSpPr txBox="1">
            <a:spLocks noGrp="1" noChangeArrowheads="1"/>
          </p:cNvSpPr>
          <p:nvPr/>
        </p:nvSpPr>
        <p:spPr bwMode="auto">
          <a:xfrm>
            <a:off x="0" y="8397875"/>
            <a:ext cx="2971800" cy="441325"/>
          </a:xfrm>
          <a:prstGeom prst="rect">
            <a:avLst/>
          </a:prstGeom>
          <a:noFill/>
          <a:ln w="9525">
            <a:noFill/>
            <a:miter lim="800000"/>
            <a:headEnd/>
            <a:tailEnd/>
          </a:ln>
        </p:spPr>
        <p:txBody>
          <a:bodyPr anchor="b"/>
          <a:lstStyle/>
          <a:p>
            <a:pPr eaLnBrk="0" hangingPunct="0"/>
            <a:r>
              <a:rPr lang="es-ES_tradnl" sz="1200"/>
              <a:t>Informática Transversal</a:t>
            </a:r>
          </a:p>
        </p:txBody>
      </p:sp>
      <p:sp>
        <p:nvSpPr>
          <p:cNvPr id="55300" name="Rectangle 7"/>
          <p:cNvSpPr txBox="1">
            <a:spLocks noGrp="1" noChangeArrowheads="1"/>
          </p:cNvSpPr>
          <p:nvPr/>
        </p:nvSpPr>
        <p:spPr bwMode="auto">
          <a:xfrm>
            <a:off x="3886200" y="8397875"/>
            <a:ext cx="2971800" cy="441325"/>
          </a:xfrm>
          <a:prstGeom prst="rect">
            <a:avLst/>
          </a:prstGeom>
          <a:noFill/>
          <a:ln w="9525">
            <a:noFill/>
            <a:miter lim="800000"/>
            <a:headEnd/>
            <a:tailEnd/>
          </a:ln>
        </p:spPr>
        <p:txBody>
          <a:bodyPr anchor="b"/>
          <a:lstStyle/>
          <a:p>
            <a:pPr algn="r" eaLnBrk="0" hangingPunct="0"/>
            <a:fld id="{22D40DEE-EF79-4F33-936A-F59DA00B45C8}" type="slidenum">
              <a:rPr lang="es-ES_tradnl" sz="1200"/>
              <a:pPr algn="r" eaLnBrk="0" hangingPunct="0"/>
              <a:t>21</a:t>
            </a:fld>
            <a:endParaRPr lang="es-ES_tradnl" sz="1200"/>
          </a:p>
        </p:txBody>
      </p:sp>
      <p:sp>
        <p:nvSpPr>
          <p:cNvPr id="55301" name="Rectangle 2"/>
          <p:cNvSpPr>
            <a:spLocks noGrp="1" noRot="1" noChangeAspect="1" noChangeArrowheads="1" noTextEdit="1"/>
          </p:cNvSpPr>
          <p:nvPr>
            <p:ph type="sldImg"/>
          </p:nvPr>
        </p:nvSpPr>
        <p:spPr>
          <a:xfrm>
            <a:off x="1219200" y="663575"/>
            <a:ext cx="4419600" cy="3314700"/>
          </a:xfrm>
          <a:ln/>
        </p:spPr>
      </p:sp>
      <p:sp>
        <p:nvSpPr>
          <p:cNvPr id="55302" name="Rectangle 3"/>
          <p:cNvSpPr>
            <a:spLocks noGrp="1" noChangeArrowheads="1"/>
          </p:cNvSpPr>
          <p:nvPr>
            <p:ph type="body" idx="1"/>
          </p:nvPr>
        </p:nvSpPr>
        <p:spPr>
          <a:xfrm>
            <a:off x="685800" y="4198938"/>
            <a:ext cx="5486400" cy="3976687"/>
          </a:xfrm>
          <a:noFill/>
          <a:ln/>
        </p:spPr>
        <p:txBody>
          <a:bodyPr/>
          <a:lstStyle/>
          <a:p>
            <a:r>
              <a:rPr lang="es-ES" b="1" i="1" smtClean="0"/>
              <a:t>Funcionamiento del cifrado</a:t>
            </a:r>
          </a:p>
          <a:p>
            <a:r>
              <a:rPr lang="es-ES" b="1" i="1" smtClean="0"/>
              <a:t> </a:t>
            </a:r>
            <a:endParaRPr lang="es-ES" smtClean="0"/>
          </a:p>
          <a:p>
            <a:r>
              <a:rPr lang="es-ES" smtClean="0"/>
              <a:t>Imagine que envía cartas por correo en un sobre transparente. Cualquiera que tenga acceso a él podrá ver los datos. Si parece valiosa, pueden hacerse con esa información o modificarla. Un </a:t>
            </a:r>
            <a:r>
              <a:rPr lang="es-ES" smtClean="0">
                <a:hlinkClick r:id="rId3"/>
              </a:rPr>
              <a:t>certificado SSL</a:t>
            </a:r>
            <a:r>
              <a:rPr lang="es-ES" smtClean="0"/>
              <a:t> establece un canal de comunicaciones privado que permite cifrar los datos durante su transmisión. El cifrado codifica los datos, fundamentalmente creando un sobre que preserva la confidencialidad del mensaje. </a:t>
            </a:r>
          </a:p>
          <a:p>
            <a:r>
              <a:rPr lang="es-ES" smtClean="0"/>
              <a:t>Los certificados SSL consisten en una </a:t>
            </a:r>
            <a:r>
              <a:rPr lang="es-ES" b="1" smtClean="0"/>
              <a:t>clave pública y una clave privada</a:t>
            </a:r>
            <a:r>
              <a:rPr lang="es-ES" smtClean="0"/>
              <a:t>. La clave pública se utiliza para cifrar la información y la privada para descifrarla. Cuando un navegador Web se dirige a un dominio asegurado, una presentación SSL autentica al servidor (sitio Web) y al cliente (navegador Web). Un método de cifrado se establece con una clave de sesión exclusiva y posibilita el inicio de una transmisión segura. </a:t>
            </a:r>
            <a:r>
              <a:rPr lang="es-ES" b="1" smtClean="0">
                <a:hlinkClick r:id="rId4"/>
              </a:rPr>
              <a:t>Los certificados SSL de TRUE 128-bit</a:t>
            </a:r>
            <a:r>
              <a:rPr lang="es-ES" smtClean="0"/>
              <a:t> permiten que todos los visitantes de su sitio Web disfruten del cifrado SSL más potente disponible. </a:t>
            </a:r>
            <a:endParaRPr lang="es-ES" b="1" i="1" smtClean="0"/>
          </a:p>
          <a:p>
            <a:r>
              <a:rPr lang="es-ES" b="1" i="1" smtClean="0"/>
              <a:t>Funcionamiento de la autenticación </a:t>
            </a:r>
            <a:endParaRPr lang="es-ES" smtClean="0"/>
          </a:p>
          <a:p>
            <a:r>
              <a:rPr lang="es-ES" smtClean="0"/>
              <a:t>Imagine que recibe un sobre sin remitente y un formulario que le pide su número de cuenta bancaria. Los certificados SSL se han creado para un servidor particular en un dominio específico y para una entidad comercial certificada. Cuando se produce la presentación SSL, el navegador exige al servidor que se autentique. Los visitantes del sitio Web ven el nombre autenticado de la organización al hacer clic en el candado cerrado de la ventana del navegador o gracias a ciertas marcas de confianza de SSL (como el sello VeriSign Secured® Seal). En los navegadores de alta seguridad, el nombre de la organización autenticada se muestra de forma clara y la barra de direcciones se vuelve verde cuando se detecta un certificado SSL con Extended Validation. Si la información no coincide o el certificado ha caducado, el navegador mostrará un mensaje de error o advertencia. </a:t>
            </a:r>
            <a:endParaRPr lang="es-ES" b="1" i="1" smtClean="0"/>
          </a:p>
          <a:p>
            <a:r>
              <a:rPr lang="es-ES" b="1" i="1" smtClean="0"/>
              <a:t>Por qué es importante la autenticación </a:t>
            </a:r>
            <a:endParaRPr lang="es-ES" smtClean="0"/>
          </a:p>
          <a:p>
            <a:r>
              <a:rPr lang="es-ES" smtClean="0"/>
              <a:t>Al igual que ocurre con un pasaporte o un permiso de conducir, una entidad de confianza, denominada </a:t>
            </a:r>
            <a:r>
              <a:rPr lang="es-ES" b="1" smtClean="0"/>
              <a:t>autoridad de certificación</a:t>
            </a:r>
            <a:r>
              <a:rPr lang="es-ES" smtClean="0"/>
              <a:t>, es la encargada de emitir los certificados SSL. Muchas autoridades de certificación sólo verifican el nombre de dominio antes de emitir los certificados. VeriSign, en cambio, verifica la existencia de su empresa, la propiedad del nombre de dominio y su potestad para solicitar el certificado, lo que supone </a:t>
            </a:r>
            <a:r>
              <a:rPr lang="es-ES" b="1" smtClean="0"/>
              <a:t>un estándar de autenticación más riguroso</a:t>
            </a:r>
            <a:r>
              <a:rPr lang="es-ES" smtClean="0"/>
              <a:t>. </a:t>
            </a:r>
          </a:p>
          <a:p>
            <a:r>
              <a:rPr lang="es-ES" smtClean="0"/>
              <a:t>Los </a:t>
            </a:r>
            <a:r>
              <a:rPr lang="es-ES" b="1" smtClean="0"/>
              <a:t>certificados SSL con Extended Validation (EV)</a:t>
            </a:r>
            <a:r>
              <a:rPr lang="es-ES" smtClean="0"/>
              <a:t> de VeriSign cumplen con el estándar más alto de autenticación de sitios Web en el sector de la seguridad en Internet, tal y como lo exige el CA/Browser Forum. Los certificados SSL con EV ofrecen información a los navegadores Web de alta seguridad para identificar claramente la identidad de la organización de un sitio Web. La barra de direcciones de los navegadores Web de alta seguridad se vuelve de color verde y muestra el nombre de la organización propietaria del certificado SSL y la autoridad de certificación que lo ha emitido. Como </a:t>
            </a:r>
            <a:r>
              <a:rPr lang="es-ES" b="1" smtClean="0"/>
              <a:t>VeriSign es la marca con más renombre en cuanto a seguridad en línea</a:t>
            </a:r>
            <a:r>
              <a:rPr lang="es-ES" smtClean="0"/>
              <a:t>, los certificados SSL con Extended Validation de VeriSign proporcionan a los visitantes de un sitio Web una manera fácil y fiable de establecer su confianza en línea. </a:t>
            </a:r>
            <a:endParaRPr lang="es-ES" i="1" smtClean="0"/>
          </a:p>
          <a:p>
            <a:endParaRPr lang="es-ES" i="1" smtClean="0"/>
          </a:p>
          <a:p>
            <a:endParaRPr lang="es-ES" i="1" smtClean="0"/>
          </a:p>
          <a:p>
            <a:r>
              <a:rPr lang="es-ES" i="1" smtClean="0"/>
              <a:t>Los </a:t>
            </a:r>
            <a:r>
              <a:rPr lang="es-ES" b="1" i="1" smtClean="0"/>
              <a:t>certificados de seguridad</a:t>
            </a:r>
            <a:r>
              <a:rPr lang="es-ES" i="1" smtClean="0"/>
              <a:t> son una medida de seguridad adicional a su sitio web que le permite cifrar la comunicación entre su ordenador y el servidor que las páginas WEB. Con los datos personales son encriptados y sea imposible la interceptación por un tercero.</a:t>
            </a:r>
          </a:p>
          <a:p>
            <a:r>
              <a:rPr lang="es-ES" i="1" smtClean="0"/>
              <a:t>Mediante el protocolo de seguridad https la información que se envia a través de internet entre el navegador del visitante y el servidor donde está alojada la página se encripta de forma que sea casi imposible que otra persona reciba o vea estos datos.</a:t>
            </a:r>
          </a:p>
          <a:p>
            <a:r>
              <a:rPr lang="es-ES" i="1" smtClean="0"/>
              <a:t>Las ventajas de este sistema son notables ya que aseguraremos que el usuario </a:t>
            </a:r>
            <a:r>
              <a:rPr lang="es-ES" b="1" i="1" smtClean="0"/>
              <a:t>confíe en nuestro sitio</a:t>
            </a:r>
            <a:r>
              <a:rPr lang="es-ES" i="1" smtClean="0"/>
              <a:t> y realice la compra o la identificación de cliente de manera segura.</a:t>
            </a:r>
          </a:p>
          <a:p>
            <a:r>
              <a:rPr lang="es-ES" i="1" smtClean="0"/>
              <a:t>En los sitios de comercio electrónico es fundamental contar con un certificado SSL para poder brindar seguridad a a los usuarios</a:t>
            </a:r>
            <a:endParaRPr lang="es-ES" u="sng" smtClean="0"/>
          </a:p>
          <a:p>
            <a:r>
              <a:rPr lang="es-ES" i="1" smtClean="0"/>
              <a:t>Con su certificado de seguridad, el cliente podrá conocer información sobre su empresa y por tanto aumentará la confianza para comprar:</a:t>
            </a:r>
            <a:endParaRPr lang="es-ES" smtClean="0"/>
          </a:p>
          <a:p>
            <a:r>
              <a:rPr lang="es-ES" smtClean="0"/>
              <a:t>Sabrá quién el dueño del certificado. </a:t>
            </a:r>
          </a:p>
          <a:p>
            <a:r>
              <a:rPr lang="es-ES" smtClean="0"/>
              <a:t>Sabrá a qué dominio pertenece </a:t>
            </a:r>
          </a:p>
          <a:p>
            <a:r>
              <a:rPr lang="es-ES" smtClean="0"/>
              <a:t>De dónde es el propietario del sitio web. </a:t>
            </a:r>
          </a:p>
          <a:p>
            <a:r>
              <a:rPr lang="es-ES" smtClean="0"/>
              <a:t>La validez del Certificado y su fecha de caducidad. </a:t>
            </a:r>
          </a:p>
          <a:p>
            <a:r>
              <a:rPr lang="es-ES" smtClean="0"/>
              <a:t>La empresa que ha emitido el certificado. </a:t>
            </a:r>
          </a:p>
          <a:p>
            <a:r>
              <a:rPr lang="es-ES" smtClean="0"/>
              <a:t>Verá una franja verde en su navegador informando de los datos de la empresa. (Sólo Certificados EV) </a:t>
            </a:r>
          </a:p>
          <a:p>
            <a:r>
              <a:rPr lang="es-ES" i="1" smtClean="0"/>
              <a:t>Para saber que nos encontramos en una página segura, nuestro navegador mostrará un candado generalmente en la parte de abajo, indicándonos en este caso que la comunicación entre nuestro ordenador y el servidor donde está alojada la página web no puede ser interferido por nadie. A mayor nivel de encriptación, mayor seguridad.</a:t>
            </a:r>
            <a:endParaRPr lang="es-MX" smtClean="0"/>
          </a:p>
          <a:p>
            <a:endParaRPr lang="es-MX" smtClean="0"/>
          </a:p>
          <a:p>
            <a:r>
              <a:rPr lang="es-MX" smtClean="0"/>
              <a:t>Por ejemplo, si un atacante ganara acceso a mi DNS podria cambiar el apuntamiento de un dominio como WWW.MIBANCO.COM  con un ip A, hacia un ip X.</a:t>
            </a:r>
          </a:p>
          <a:p>
            <a:r>
              <a:rPr lang="es-MX" smtClean="0"/>
              <a:t>Cuando yo intente entrar a www.mibanco.com en realidad estaré viendo la pagina que el atacante me quiera mostrar, pues para mi DNS, el nombre de dominio mibanco.com resolvera al ip X en lugar de al IP original que es el A.</a:t>
            </a:r>
          </a:p>
          <a:p>
            <a:endParaRPr lang="es-E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txBox="1">
            <a:spLocks noGrp="1" noChangeArrowheads="1"/>
          </p:cNvSpPr>
          <p:nvPr/>
        </p:nvSpPr>
        <p:spPr bwMode="auto">
          <a:xfrm>
            <a:off x="0" y="0"/>
            <a:ext cx="2971800" cy="441325"/>
          </a:xfrm>
          <a:prstGeom prst="rect">
            <a:avLst/>
          </a:prstGeom>
          <a:noFill/>
          <a:ln w="9525">
            <a:noFill/>
            <a:miter lim="800000"/>
            <a:headEnd/>
            <a:tailEnd/>
          </a:ln>
        </p:spPr>
        <p:txBody>
          <a:bodyPr/>
          <a:lstStyle/>
          <a:p>
            <a:pPr eaLnBrk="0" hangingPunct="0"/>
            <a:r>
              <a:rPr lang="es-ES_tradnl" sz="1200"/>
              <a:t>U.N.L.M</a:t>
            </a:r>
          </a:p>
        </p:txBody>
      </p:sp>
      <p:sp>
        <p:nvSpPr>
          <p:cNvPr id="57347" name="Rectangle 6"/>
          <p:cNvSpPr txBox="1">
            <a:spLocks noGrp="1" noChangeArrowheads="1"/>
          </p:cNvSpPr>
          <p:nvPr/>
        </p:nvSpPr>
        <p:spPr bwMode="auto">
          <a:xfrm>
            <a:off x="0" y="8397875"/>
            <a:ext cx="2971800" cy="441325"/>
          </a:xfrm>
          <a:prstGeom prst="rect">
            <a:avLst/>
          </a:prstGeom>
          <a:noFill/>
          <a:ln w="9525">
            <a:noFill/>
            <a:miter lim="800000"/>
            <a:headEnd/>
            <a:tailEnd/>
          </a:ln>
        </p:spPr>
        <p:txBody>
          <a:bodyPr anchor="b"/>
          <a:lstStyle/>
          <a:p>
            <a:pPr eaLnBrk="0" hangingPunct="0"/>
            <a:r>
              <a:rPr lang="es-ES_tradnl" sz="1200"/>
              <a:t>Informática Transversal</a:t>
            </a:r>
          </a:p>
        </p:txBody>
      </p:sp>
      <p:sp>
        <p:nvSpPr>
          <p:cNvPr id="57348" name="Rectangle 7"/>
          <p:cNvSpPr txBox="1">
            <a:spLocks noGrp="1" noChangeArrowheads="1"/>
          </p:cNvSpPr>
          <p:nvPr/>
        </p:nvSpPr>
        <p:spPr bwMode="auto">
          <a:xfrm>
            <a:off x="3886200" y="8397875"/>
            <a:ext cx="2971800" cy="441325"/>
          </a:xfrm>
          <a:prstGeom prst="rect">
            <a:avLst/>
          </a:prstGeom>
          <a:noFill/>
          <a:ln w="9525">
            <a:noFill/>
            <a:miter lim="800000"/>
            <a:headEnd/>
            <a:tailEnd/>
          </a:ln>
        </p:spPr>
        <p:txBody>
          <a:bodyPr anchor="b"/>
          <a:lstStyle/>
          <a:p>
            <a:pPr algn="r" eaLnBrk="0" hangingPunct="0"/>
            <a:fld id="{BCD2DCBC-FF14-4095-8E6B-5D26164FD346}" type="slidenum">
              <a:rPr lang="es-ES_tradnl" sz="1200"/>
              <a:pPr algn="r" eaLnBrk="0" hangingPunct="0"/>
              <a:t>22</a:t>
            </a:fld>
            <a:endParaRPr lang="es-ES_tradnl" sz="1200"/>
          </a:p>
        </p:txBody>
      </p:sp>
      <p:sp>
        <p:nvSpPr>
          <p:cNvPr id="57349" name="Rectangle 2"/>
          <p:cNvSpPr>
            <a:spLocks noGrp="1" noRot="1" noChangeAspect="1" noChangeArrowheads="1" noTextEdit="1"/>
          </p:cNvSpPr>
          <p:nvPr>
            <p:ph type="sldImg"/>
          </p:nvPr>
        </p:nvSpPr>
        <p:spPr>
          <a:xfrm>
            <a:off x="1219200" y="663575"/>
            <a:ext cx="4419600" cy="3314700"/>
          </a:xfrm>
          <a:ln/>
        </p:spPr>
      </p:sp>
      <p:sp>
        <p:nvSpPr>
          <p:cNvPr id="57350" name="Rectangle 3"/>
          <p:cNvSpPr>
            <a:spLocks noGrp="1" noChangeArrowheads="1"/>
          </p:cNvSpPr>
          <p:nvPr>
            <p:ph type="body" idx="1"/>
          </p:nvPr>
        </p:nvSpPr>
        <p:spPr>
          <a:xfrm>
            <a:off x="685800" y="4198938"/>
            <a:ext cx="5486400" cy="3976687"/>
          </a:xfrm>
          <a:noFill/>
          <a:ln/>
        </p:spPr>
        <p:txBody>
          <a:bodyPr/>
          <a:lstStyle/>
          <a:p>
            <a:endParaRPr lang="es-ES" b="1" i="1" smtClean="0"/>
          </a:p>
          <a:p>
            <a:pPr algn="just"/>
            <a:r>
              <a:rPr lang="es-ES" smtClean="0"/>
              <a:t>Cuando se produce la presentación SSL, el navegador exige al servidor que se autentique. Los visitantes del sitio Web ven el nombre autenticado de la organización al hacer clic en el candado cerrado de la ventana del navegador. En los navegadores de alta seguridad, el nombre de la organización autenticada se muestra de forma clara y la barra de direcciones se vuelve verde cuando se detecta un certificado SSL. Si la información no coincide o el certificado ha caducado, el navegador mostrará un mensaje de error o advertencia.</a:t>
            </a:r>
          </a:p>
          <a:p>
            <a:endParaRPr lang="es-ES" b="1" i="1" smtClean="0"/>
          </a:p>
          <a:p>
            <a:endParaRPr lang="es-ES" b="1" i="1" smtClean="0"/>
          </a:p>
          <a:p>
            <a:endParaRPr lang="es-ES" b="1" i="1" smtClean="0"/>
          </a:p>
          <a:p>
            <a:endParaRPr lang="es-ES" b="1" i="1" smtClean="0"/>
          </a:p>
          <a:p>
            <a:r>
              <a:rPr lang="es-ES" b="1" i="1" smtClean="0"/>
              <a:t>Funcionamiento del cifrado</a:t>
            </a:r>
          </a:p>
          <a:p>
            <a:r>
              <a:rPr lang="es-ES" b="1" i="1" smtClean="0"/>
              <a:t> </a:t>
            </a:r>
            <a:endParaRPr lang="es-ES" smtClean="0"/>
          </a:p>
          <a:p>
            <a:r>
              <a:rPr lang="es-ES" smtClean="0"/>
              <a:t>Imagine que envía cartas por correo en un sobre transparente. Cualquiera que tenga acceso a él podrá ver los datos. Si parece valiosa, pueden hacerse con esa información o modificarla. Un </a:t>
            </a:r>
            <a:r>
              <a:rPr lang="es-ES" smtClean="0">
                <a:hlinkClick r:id="rId3"/>
              </a:rPr>
              <a:t>certificado SSL</a:t>
            </a:r>
            <a:r>
              <a:rPr lang="es-ES" smtClean="0"/>
              <a:t> establece un canal de comunicaciones privado que permite cifrar los datos durante su transmisión. El cifrado codifica los datos, fundamentalmente creando un sobre que preserva la confidencialidad del mensaje. </a:t>
            </a:r>
          </a:p>
          <a:p>
            <a:r>
              <a:rPr lang="es-ES" smtClean="0"/>
              <a:t>Los certificados SSL consisten en una </a:t>
            </a:r>
            <a:r>
              <a:rPr lang="es-ES" b="1" smtClean="0"/>
              <a:t>clave pública y una clave privada</a:t>
            </a:r>
            <a:r>
              <a:rPr lang="es-ES" smtClean="0"/>
              <a:t>. La clave pública se utiliza para cifrar la información y la privada para descifrarla. Cuando un navegador Web se dirige a un dominio asegurado, una presentación SSL autentica al servidor (sitio Web) y al cliente (navegador Web). Un método de cifrado se establece con una clave de sesión exclusiva y posibilita el inicio de una transmisión segura. </a:t>
            </a:r>
            <a:r>
              <a:rPr lang="es-ES" b="1" smtClean="0">
                <a:hlinkClick r:id="rId4"/>
              </a:rPr>
              <a:t>Los certificados SSL de TRUE 128-bit</a:t>
            </a:r>
            <a:r>
              <a:rPr lang="es-ES" smtClean="0"/>
              <a:t> permiten que todos los visitantes de su sitio Web disfruten del cifrado SSL más potente disponible. </a:t>
            </a:r>
            <a:endParaRPr lang="es-ES" b="1" i="1" smtClean="0"/>
          </a:p>
          <a:p>
            <a:r>
              <a:rPr lang="es-ES" b="1" i="1" smtClean="0"/>
              <a:t>Funcionamiento de la autenticación </a:t>
            </a:r>
            <a:endParaRPr lang="es-ES" smtClean="0"/>
          </a:p>
          <a:p>
            <a:r>
              <a:rPr lang="es-ES" smtClean="0"/>
              <a:t>Imagine que recibe un sobre sin remitente y un formulario que le pide su número de cuenta bancaria. Todos los certificados SSL de VeriSign® se han creado para un servidor particular en un dominio específico y para una entidad comercial comprobada. Cuando se produce la presentación SSL, el navegador exige al servidor que se autentique. Los visitantes del sitio Web ven el nombre autenticado de la organización al hacer clic en el candado cerrado de la ventana del navegador o gracias a ciertas marcas de confianza de SSL (como el sello VeriSign Secured® Seal). En los navegadores de alta seguridad, el nombre de la organización autenticada se muestra de forma clara y la barra de direcciones se vuelve verde cuando se detecta un certificado SSL con Extended Validation. Si la información no coincide o el certificado ha caducado, el navegador mostrará un mensaje de error o advertencia. </a:t>
            </a:r>
            <a:endParaRPr lang="es-ES" b="1" i="1" smtClean="0"/>
          </a:p>
          <a:p>
            <a:r>
              <a:rPr lang="es-ES" b="1" i="1" smtClean="0"/>
              <a:t>Por qué es importante la autenticación </a:t>
            </a:r>
            <a:endParaRPr lang="es-ES" smtClean="0"/>
          </a:p>
          <a:p>
            <a:r>
              <a:rPr lang="es-ES" smtClean="0"/>
              <a:t>Al igual que ocurre con un pasaporte o un permiso de conducir, una entidad de confianza, denominada </a:t>
            </a:r>
            <a:r>
              <a:rPr lang="es-ES" b="1" smtClean="0"/>
              <a:t>autoridad de certificación</a:t>
            </a:r>
            <a:r>
              <a:rPr lang="es-ES" smtClean="0"/>
              <a:t>, es la encargada de emitir los certificados SSL. Muchas autoridades de certificación sólo verifican el nombre de dominio antes de emitir los certificados. VeriSign, en cambio, verifica la existencia de su empresa, la propiedad del nombre de dominio y su potestad para solicitar el certificado, lo que supone </a:t>
            </a:r>
            <a:r>
              <a:rPr lang="es-ES" b="1" smtClean="0"/>
              <a:t>un estándar de autenticación más riguroso</a:t>
            </a:r>
            <a:r>
              <a:rPr lang="es-ES" smtClean="0"/>
              <a:t>. </a:t>
            </a:r>
          </a:p>
          <a:p>
            <a:r>
              <a:rPr lang="es-ES" smtClean="0"/>
              <a:t>Los </a:t>
            </a:r>
            <a:r>
              <a:rPr lang="es-ES" b="1" smtClean="0"/>
              <a:t>certificados SSL con Extended Validation (EV)</a:t>
            </a:r>
            <a:r>
              <a:rPr lang="es-ES" smtClean="0"/>
              <a:t> de VeriSign cumplen con el estándar más alto de autenticación de sitios Web en el sector de la seguridad en Internet, tal y como lo exige el CA/Browser Forum. Los certificados SSL con EV ofrecen información a los navegadores Web de alta seguridad para identificar claramente la identidad de la organización de un sitio Web. La barra de direcciones de los navegadores Web de alta seguridad se vuelve de color verde y muestra el nombre de la organización propietaria del certificado SSL y la autoridad de certificación que lo ha emitido. Como </a:t>
            </a:r>
            <a:r>
              <a:rPr lang="es-ES" b="1" smtClean="0"/>
              <a:t>VeriSign es la marca con más renombre en cuanto a seguridad en línea</a:t>
            </a:r>
            <a:r>
              <a:rPr lang="es-ES" smtClean="0"/>
              <a:t>, los certificados SSL con Extended Validation de VeriSign proporcionan a los visitantes de un sitio Web una manera fácil y fiable de establecer su confianza en línea. </a:t>
            </a:r>
            <a:endParaRPr lang="es-ES" i="1" smtClean="0"/>
          </a:p>
          <a:p>
            <a:endParaRPr lang="es-ES" i="1" smtClean="0"/>
          </a:p>
          <a:p>
            <a:endParaRPr lang="es-ES" i="1" smtClean="0"/>
          </a:p>
          <a:p>
            <a:r>
              <a:rPr lang="es-ES" i="1" smtClean="0"/>
              <a:t>Los </a:t>
            </a:r>
            <a:r>
              <a:rPr lang="es-ES" b="1" i="1" smtClean="0"/>
              <a:t>certificados de seguridad</a:t>
            </a:r>
            <a:r>
              <a:rPr lang="es-ES" i="1" smtClean="0"/>
              <a:t> son una medida de seguridad adicional a su sitio web que le permite cifrar la comunicación entre su ordenador y el servidor que las páginas WEB. Con los datos personales son encriptados y sea imposible la interceptación por un tercero.</a:t>
            </a:r>
          </a:p>
          <a:p>
            <a:r>
              <a:rPr lang="es-ES" i="1" smtClean="0"/>
              <a:t>Mediante el protocolo de seguridad https la información que se envia a través de internet entre el navegador del visitante y el servidor donde está alojada la página se encripta de forma que sea casi imposible que otra persona reciba o vea estos datos.</a:t>
            </a:r>
          </a:p>
          <a:p>
            <a:r>
              <a:rPr lang="es-ES" i="1" smtClean="0"/>
              <a:t>Las ventajas de este sistema son notables ya que aseguraremos que el usuario </a:t>
            </a:r>
            <a:r>
              <a:rPr lang="es-ES" b="1" i="1" smtClean="0"/>
              <a:t>confíe en nuestro sitio</a:t>
            </a:r>
            <a:r>
              <a:rPr lang="es-ES" i="1" smtClean="0"/>
              <a:t> y realice la compra o la identificación de cliente de manera segura.</a:t>
            </a:r>
          </a:p>
          <a:p>
            <a:r>
              <a:rPr lang="es-ES" i="1" smtClean="0"/>
              <a:t>En los sitios de comercio electrónico es fundamental contar con un certificado SSL para poder brindar seguridad a a los usuarios</a:t>
            </a:r>
            <a:endParaRPr lang="es-ES" u="sng" smtClean="0"/>
          </a:p>
          <a:p>
            <a:r>
              <a:rPr lang="es-ES" i="1" smtClean="0"/>
              <a:t>Con su certificado de seguridad, el cliente podrá conocer información sobre su empresa y por tanto aumentará la confianza para comprar:</a:t>
            </a:r>
            <a:endParaRPr lang="es-ES" smtClean="0"/>
          </a:p>
          <a:p>
            <a:r>
              <a:rPr lang="es-ES" smtClean="0"/>
              <a:t>Sabrá quién el dueño del certificado. </a:t>
            </a:r>
          </a:p>
          <a:p>
            <a:r>
              <a:rPr lang="es-ES" smtClean="0"/>
              <a:t>Sabrá a qué dominio pertenece </a:t>
            </a:r>
          </a:p>
          <a:p>
            <a:r>
              <a:rPr lang="es-ES" smtClean="0"/>
              <a:t>De dónde es el propietario del sitio web. </a:t>
            </a:r>
          </a:p>
          <a:p>
            <a:r>
              <a:rPr lang="es-ES" smtClean="0"/>
              <a:t>La validez del Certificado y su fecha de caducidad. </a:t>
            </a:r>
          </a:p>
          <a:p>
            <a:r>
              <a:rPr lang="es-ES" smtClean="0"/>
              <a:t>La empresa que ha emitido el certificado. </a:t>
            </a:r>
          </a:p>
          <a:p>
            <a:r>
              <a:rPr lang="es-ES" smtClean="0"/>
              <a:t>Verá una franja verde en su navegador informando de los datos de la empresa. (Sólo Certificados EV) </a:t>
            </a:r>
          </a:p>
          <a:p>
            <a:r>
              <a:rPr lang="es-ES" i="1" smtClean="0"/>
              <a:t>Para saber que nos encontramos en una página segura, nuestro navegador mostrará un candado generalmente en la parte de abajo, indicándonos en este caso que la comunicación entre nuestro ordenador y el servidor donde está alojada la página web no puede ser interferido por nadie. A mayor nivel de encriptación, mayor seguridad.</a:t>
            </a:r>
            <a:endParaRPr lang="es-MX" smtClean="0"/>
          </a:p>
          <a:p>
            <a:endParaRPr lang="es-MX" smtClean="0"/>
          </a:p>
          <a:p>
            <a:r>
              <a:rPr lang="es-MX" smtClean="0"/>
              <a:t>Por ejemplo, si un atacante ganara acceso a mi DNS podria cambiar el apuntamiento de un dominio como WWW.MIBANCO.COM  con un ip A, hacia un ip X.</a:t>
            </a:r>
          </a:p>
          <a:p>
            <a:r>
              <a:rPr lang="es-MX" smtClean="0"/>
              <a:t>Cuando yo intente entrar a www.mibanco.com en realidad estaré viendo la pagina que el atacante me quiera mostrar, pues para mi DNS, el nombre de dominio mibanco.com resolvera al ip X en lugar de al IP original que es el A.</a:t>
            </a:r>
          </a:p>
          <a:p>
            <a:endParaRPr lang="es-E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DDEADDA-CD8C-4F3F-B2A9-D028F68959BD}" type="slidenum">
              <a:rPr lang="en-US"/>
              <a:pPr>
                <a:defRPr/>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63C792B-828E-456A-BBC1-1F25BAFBF681}" type="slidenum">
              <a:rPr lang="en-US"/>
              <a:pPr>
                <a:defRPr/>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609600"/>
            <a:ext cx="1943100" cy="5486400"/>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685800" y="609600"/>
            <a:ext cx="5676900" cy="54864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882AECF-EDF0-47D2-B3DE-E45DBE7616B8}" type="slidenum">
              <a:rPr lang="en-US"/>
              <a:pPr>
                <a:defRPr/>
              </a:pPr>
              <a:t>‹Nº›</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bl">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p>
            <a:r>
              <a:rPr lang="es-ES" smtClean="0"/>
              <a:t>Haga clic para modificar el estilo de título del patrón</a:t>
            </a:r>
            <a:endParaRPr lang="es-ES"/>
          </a:p>
        </p:txBody>
      </p:sp>
      <p:sp>
        <p:nvSpPr>
          <p:cNvPr id="3" name="2 Marcador de tabla"/>
          <p:cNvSpPr>
            <a:spLocks noGrp="1"/>
          </p:cNvSpPr>
          <p:nvPr>
            <p:ph type="tbl" idx="1"/>
          </p:nvPr>
        </p:nvSpPr>
        <p:spPr>
          <a:xfrm>
            <a:off x="457200" y="1600200"/>
            <a:ext cx="8229600" cy="4533900"/>
          </a:xfrm>
        </p:spPr>
        <p:txBody>
          <a:bodyPr/>
          <a:lstStyle/>
          <a:p>
            <a:pPr lvl="0"/>
            <a:endParaRPr lang="es-ES" noProof="0" smtClean="0"/>
          </a:p>
        </p:txBody>
      </p:sp>
      <p:sp>
        <p:nvSpPr>
          <p:cNvPr id="4" name="3 Marcador de número de diapositiva"/>
          <p:cNvSpPr>
            <a:spLocks noGrp="1"/>
          </p:cNvSpPr>
          <p:nvPr>
            <p:ph type="sldNum" sz="quarter" idx="10"/>
          </p:nvPr>
        </p:nvSpPr>
        <p:spPr>
          <a:xfrm>
            <a:off x="6553200" y="6243638"/>
            <a:ext cx="2133600" cy="457200"/>
          </a:xfrm>
        </p:spPr>
        <p:txBody>
          <a:bodyPr/>
          <a:lstStyle>
            <a:lvl1pPr>
              <a:defRPr smtClean="0"/>
            </a:lvl1pPr>
          </a:lstStyle>
          <a:p>
            <a:pPr>
              <a:defRPr/>
            </a:pPr>
            <a:fld id="{C4A55368-7529-4AF2-8762-702FF71A5D58}" type="slidenum">
              <a:rPr lang="es-ES"/>
              <a:pPr>
                <a:defRPr/>
              </a:pPr>
              <a:t>‹Nº›</a:t>
            </a:fld>
            <a:endParaRPr lang="es-ES"/>
          </a:p>
        </p:txBody>
      </p:sp>
      <p:sp>
        <p:nvSpPr>
          <p:cNvPr id="5" name="4 Marcador de fecha"/>
          <p:cNvSpPr>
            <a:spLocks noGrp="1"/>
          </p:cNvSpPr>
          <p:nvPr>
            <p:ph type="dt" sz="half" idx="11"/>
          </p:nvPr>
        </p:nvSpPr>
        <p:spPr>
          <a:xfrm>
            <a:off x="457200" y="6243638"/>
            <a:ext cx="2133600" cy="457200"/>
          </a:xfrm>
        </p:spPr>
        <p:txBody>
          <a:bodyPr/>
          <a:lstStyle>
            <a:lvl1pPr>
              <a:defRPr smtClean="0"/>
            </a:lvl1pPr>
          </a:lstStyle>
          <a:p>
            <a:pPr>
              <a:defRPr/>
            </a:pPr>
            <a:endParaRPr lang="es-ES"/>
          </a:p>
        </p:txBody>
      </p:sp>
      <p:sp>
        <p:nvSpPr>
          <p:cNvPr id="6" name="5 Marcador de pie de página"/>
          <p:cNvSpPr>
            <a:spLocks noGrp="1"/>
          </p:cNvSpPr>
          <p:nvPr>
            <p:ph type="ftr" sz="quarter" idx="12"/>
          </p:nvPr>
        </p:nvSpPr>
        <p:spPr>
          <a:xfrm>
            <a:off x="3124200" y="6243638"/>
            <a:ext cx="2895600" cy="457200"/>
          </a:xfrm>
        </p:spPr>
        <p:txBody>
          <a:bodyPr/>
          <a:lstStyle>
            <a:lvl1pPr>
              <a:defRPr smtClean="0"/>
            </a:lvl1pPr>
          </a:lstStyle>
          <a:p>
            <a:pPr>
              <a:defRPr/>
            </a:pPr>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0A8759B-B02F-4C88-B731-F37F2DD1C651}" type="slidenum">
              <a:rPr lang="en-US"/>
              <a:pPr>
                <a:defRPr/>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CE0805E-8234-4284-B7F9-D3039BAAB7A8}" type="slidenum">
              <a:rPr lang="en-US"/>
              <a:pPr>
                <a:defRPr/>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00D0DC2-0759-46B0-BDF3-767A919478DE}" type="slidenum">
              <a:rPr lang="en-US"/>
              <a:pPr>
                <a:defRPr/>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9B9F64E6-69DC-4928-B06C-07F41E7AD7C6}" type="slidenum">
              <a:rPr lang="en-US"/>
              <a:pPr>
                <a:defRPr/>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B62E1FE-7D40-4857-9628-47EEE294596B}" type="slidenum">
              <a:rPr lang="en-US"/>
              <a:pPr>
                <a:defRPr/>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305989E-FD95-43C7-A3D6-5A938A8899FF}" type="slidenum">
              <a:rPr lang="en-US"/>
              <a:pPr>
                <a:defRPr/>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6041FD6-9826-49F1-B24B-E13865C8581A}" type="slidenum">
              <a:rPr lang="en-US"/>
              <a:pPr>
                <a:defRPr/>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0990576-DA47-455A-8A60-26A639F180CE}" type="slidenum">
              <a:rPr lang="en-US"/>
              <a:pPr>
                <a:defRPr/>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5E7676"/>
            </a:gs>
            <a:gs pos="100000">
              <a:srgbClr val="CCFFFF"/>
            </a:gs>
          </a:gsLst>
          <a:lin ang="5400000" scaled="1"/>
        </a:gra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Haga clic para modificar el estilo de título del patrón</a:t>
            </a:r>
          </a:p>
        </p:txBody>
      </p:sp>
      <p:sp>
        <p:nvSpPr>
          <p:cNvPr id="10243"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p>
        </p:txBody>
      </p:sp>
      <p:sp>
        <p:nvSpPr>
          <p:cNvPr id="23556"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pPr>
              <a:defRPr/>
            </a:pPr>
            <a:endParaRPr lang="en-US"/>
          </a:p>
        </p:txBody>
      </p:sp>
      <p:sp>
        <p:nvSpPr>
          <p:cNvPr id="2355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US"/>
          </a:p>
        </p:txBody>
      </p:sp>
      <p:sp>
        <p:nvSpPr>
          <p:cNvPr id="23558"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668FFDA4-EFE5-4A14-B5C2-3B6CC82069C8}" type="slidenum">
              <a:rPr lang="en-US"/>
              <a:pPr>
                <a:defRPr/>
              </a:pPr>
              <a:t>‹Nº›</a:t>
            </a:fld>
            <a:endParaRPr lang="en-US"/>
          </a:p>
        </p:txBody>
      </p:sp>
      <p:pic>
        <p:nvPicPr>
          <p:cNvPr id="8" name="7 Imagen" descr="Logo Unlam.jpg"/>
          <p:cNvPicPr>
            <a:picLocks noChangeAspect="1"/>
          </p:cNvPicPr>
          <p:nvPr userDrawn="1"/>
        </p:nvPicPr>
        <p:blipFill>
          <a:blip r:embed="rId14" cstate="print"/>
          <a:stretch>
            <a:fillRect/>
          </a:stretch>
        </p:blipFill>
        <p:spPr>
          <a:xfrm>
            <a:off x="0" y="0"/>
            <a:ext cx="701040" cy="685800"/>
          </a:xfrm>
          <a:prstGeom prst="rect">
            <a:avLst/>
          </a:prstGeom>
        </p:spPr>
      </p:pic>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3.jpeg"/><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4.jpeg"/><Relationship Id="rId5" Type="http://schemas.openxmlformats.org/officeDocument/2006/relationships/image" Target="../media/image5.wmf"/><Relationship Id="rId4" Type="http://schemas.openxmlformats.org/officeDocument/2006/relationships/oleObject" Target="../embeddings/Microsoft_Word_97_-_2003_Document1.doc"/></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image" Target="../media/image3.jpeg"/><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4.jpeg"/><Relationship Id="rId5" Type="http://schemas.openxmlformats.org/officeDocument/2006/relationships/image" Target="../media/image6.emf"/><Relationship Id="rId4" Type="http://schemas.openxmlformats.org/officeDocument/2006/relationships/oleObject" Target="../embeddings/Microsoft_Word_97_-_2003_Document2.doc"/></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Microsoft_Word_97_-_2003_Document4.doc"/><Relationship Id="rId3" Type="http://schemas.openxmlformats.org/officeDocument/2006/relationships/oleObject" Target="../embeddings/oleObject3.bin"/><Relationship Id="rId7"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3.jpeg"/><Relationship Id="rId5" Type="http://schemas.openxmlformats.org/officeDocument/2006/relationships/image" Target="../media/image7.wmf"/><Relationship Id="rId10" Type="http://schemas.openxmlformats.org/officeDocument/2006/relationships/image" Target="../media/image4.jpeg"/><Relationship Id="rId4" Type="http://schemas.openxmlformats.org/officeDocument/2006/relationships/oleObject" Target="../embeddings/Microsoft_Word_97_-_2003_Document3.doc"/><Relationship Id="rId9" Type="http://schemas.openxmlformats.org/officeDocument/2006/relationships/image" Target="../media/image8.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3.jpeg"/><Relationship Id="rId5" Type="http://schemas.openxmlformats.org/officeDocument/2006/relationships/image" Target="../media/image9.wmf"/><Relationship Id="rId4" Type="http://schemas.openxmlformats.org/officeDocument/2006/relationships/oleObject" Target="../embeddings/Microsoft_Word_97_-_2003_Document5.doc"/></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4.jpeg"/></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image" Target="../media/image4.jpeg"/><Relationship Id="rId5" Type="http://schemas.openxmlformats.org/officeDocument/2006/relationships/image" Target="../media/image12.png"/><Relationship Id="rId4" Type="http://schemas.openxmlformats.org/officeDocument/2006/relationships/oleObject" Target="../embeddings/oleObject6.bin"/></Relationships>
</file>

<file path=ppt/slides/_rels/slide2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4.jpeg"/><Relationship Id="rId5" Type="http://schemas.openxmlformats.org/officeDocument/2006/relationships/image" Target="../media/image13.emf"/><Relationship Id="rId4" Type="http://schemas.openxmlformats.org/officeDocument/2006/relationships/oleObject" Target="../embeddings/Microsoft_Word_97_-_2003_Document6.doc"/></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4.jpeg"/><Relationship Id="rId5" Type="http://schemas.openxmlformats.org/officeDocument/2006/relationships/image" Target="../media/image14.emf"/><Relationship Id="rId4" Type="http://schemas.openxmlformats.org/officeDocument/2006/relationships/oleObject" Target="../embeddings/Microsoft_Word_97_-_2003_Document7.doc"/></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4.jpeg"/><Relationship Id="rId5" Type="http://schemas.openxmlformats.org/officeDocument/2006/relationships/image" Target="../media/image15.wmf"/><Relationship Id="rId4" Type="http://schemas.openxmlformats.org/officeDocument/2006/relationships/oleObject" Target="../embeddings/Microsoft_Word_97_-_2003_Document8.doc"/></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4.jpeg"/><Relationship Id="rId5" Type="http://schemas.openxmlformats.org/officeDocument/2006/relationships/image" Target="../media/image16.wmf"/><Relationship Id="rId4" Type="http://schemas.openxmlformats.org/officeDocument/2006/relationships/oleObject" Target="../embeddings/Microsoft_Word_97_-_2003_Document9.doc"/></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6.xml"/><Relationship Id="rId1" Type="http://schemas.openxmlformats.org/officeDocument/2006/relationships/vmlDrawing" Target="../drawings/vmlDrawing10.vml"/><Relationship Id="rId4" Type="http://schemas.openxmlformats.org/officeDocument/2006/relationships/image" Target="../media/image17.wmf"/></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a:spLocks noGrp="1" noChangeArrowheads="1"/>
          </p:cNvSpPr>
          <p:nvPr>
            <p:ph type="ctrTitle" idx="4294967295"/>
          </p:nvPr>
        </p:nvSpPr>
        <p:spPr>
          <a:xfrm>
            <a:off x="323528" y="260648"/>
            <a:ext cx="8496300" cy="2016224"/>
          </a:xfrm>
          <a:prstGeom prst="rect">
            <a:avLst/>
          </a:prstGeom>
          <a:gradFill rotWithShape="0">
            <a:gsLst>
              <a:gs pos="0">
                <a:srgbClr val="FF9900"/>
              </a:gs>
              <a:gs pos="100000">
                <a:srgbClr val="FFFFFF"/>
              </a:gs>
            </a:gsLst>
            <a:lin ang="5400000" scaled="1"/>
          </a:gradFill>
          <a:ln w="76200" cap="flat" algn="ctr">
            <a:solidFill>
              <a:schemeClr val="hlink"/>
            </a:solidFill>
          </a:ln>
        </p:spPr>
        <p:txBody>
          <a:bodyPr anchor="t"/>
          <a:lstStyle/>
          <a:p>
            <a:pPr>
              <a:spcBef>
                <a:spcPct val="20000"/>
              </a:spcBef>
            </a:pPr>
            <a:r>
              <a:rPr lang="es-AR" sz="4800" b="1" i="1" u="sng" dirty="0">
                <a:solidFill>
                  <a:srgbClr val="333399"/>
                </a:solidFill>
                <a:latin typeface="Arial" panose="020B0604020202020204" pitchFamily="34" charset="0"/>
                <a:cs typeface="Arial" panose="020B0604020202020204" pitchFamily="34" charset="0"/>
              </a:rPr>
              <a:t>Tecnología de Redes 2634</a:t>
            </a:r>
            <a:br>
              <a:rPr lang="es-AR" sz="4800" b="1" i="1" u="sng" dirty="0">
                <a:solidFill>
                  <a:srgbClr val="333399"/>
                </a:solidFill>
                <a:latin typeface="Arial" panose="020B0604020202020204" pitchFamily="34" charset="0"/>
                <a:cs typeface="Arial" panose="020B0604020202020204" pitchFamily="34" charset="0"/>
              </a:rPr>
            </a:br>
            <a:r>
              <a:rPr lang="es-AR" sz="4000" b="1" i="1" u="sng" dirty="0">
                <a:solidFill>
                  <a:srgbClr val="333399"/>
                </a:solidFill>
                <a:latin typeface="Arial" panose="020B0604020202020204" pitchFamily="34" charset="0"/>
                <a:cs typeface="Arial" panose="020B0604020202020204" pitchFamily="34" charset="0"/>
              </a:rPr>
              <a:t>Introducción a las Comunicaciones 0013</a:t>
            </a:r>
            <a:endParaRPr lang="es-AR" sz="4000" b="1" i="1" u="sng" dirty="0" smtClean="0">
              <a:solidFill>
                <a:srgbClr val="333399"/>
              </a:solidFill>
              <a:latin typeface="Arial" charset="0"/>
            </a:endParaRPr>
          </a:p>
        </p:txBody>
      </p:sp>
      <p:pic>
        <p:nvPicPr>
          <p:cNvPr id="8" name="Picture 4" descr="9 - 9 - 4 ESCUDO UNLAM GRIS"/>
          <p:cNvPicPr>
            <a:picLocks noChangeAspect="1" noChangeArrowheads="1"/>
          </p:cNvPicPr>
          <p:nvPr/>
        </p:nvPicPr>
        <p:blipFill>
          <a:blip r:embed="rId3" cstate="print"/>
          <a:srcRect/>
          <a:stretch>
            <a:fillRect/>
          </a:stretch>
        </p:blipFill>
        <p:spPr bwMode="auto">
          <a:xfrm>
            <a:off x="1907704" y="5013176"/>
            <a:ext cx="5256212" cy="1674813"/>
          </a:xfrm>
          <a:prstGeom prst="rect">
            <a:avLst/>
          </a:prstGeom>
          <a:gradFill rotWithShape="0">
            <a:gsLst>
              <a:gs pos="0">
                <a:srgbClr val="FF9900"/>
              </a:gs>
              <a:gs pos="100000">
                <a:srgbClr val="FFFFFF"/>
              </a:gs>
            </a:gsLst>
            <a:lin ang="5400000" scaled="1"/>
          </a:gradFill>
          <a:ln w="76200" algn="ctr">
            <a:solidFill>
              <a:schemeClr val="hlink"/>
            </a:solidFill>
            <a:miter lim="800000"/>
            <a:headEnd/>
            <a:tailEnd/>
          </a:ln>
        </p:spPr>
      </p:pic>
      <p:sp>
        <p:nvSpPr>
          <p:cNvPr id="5" name="Rectangle 2"/>
          <p:cNvSpPr>
            <a:spLocks noGrp="1" noChangeArrowheads="1"/>
          </p:cNvSpPr>
          <p:nvPr>
            <p:ph type="subTitle" idx="1"/>
          </p:nvPr>
        </p:nvSpPr>
        <p:spPr>
          <a:xfrm>
            <a:off x="468313" y="2420938"/>
            <a:ext cx="8229600" cy="2374900"/>
          </a:xfrm>
          <a:gradFill rotWithShape="0">
            <a:gsLst>
              <a:gs pos="0">
                <a:srgbClr val="FF9900"/>
              </a:gs>
              <a:gs pos="100000">
                <a:srgbClr val="FFFFFF"/>
              </a:gs>
            </a:gsLst>
            <a:lin ang="5400000" scaled="1"/>
          </a:gradFill>
          <a:ln w="76200" cap="flat" algn="ctr">
            <a:solidFill>
              <a:schemeClr val="accent2"/>
            </a:solidFill>
          </a:ln>
        </p:spPr>
        <p:txBody>
          <a:bodyPr/>
          <a:lstStyle/>
          <a:p>
            <a:r>
              <a:rPr lang="es-ES_tradnl" sz="4000" b="1" i="1" u="sng" dirty="0" smtClean="0">
                <a:solidFill>
                  <a:srgbClr val="333399"/>
                </a:solidFill>
                <a:latin typeface="Arial" charset="0"/>
              </a:rPr>
              <a:t>Firma Digital</a:t>
            </a:r>
          </a:p>
          <a:p>
            <a:endParaRPr lang="es-ES_tradnl" sz="4000" b="1" i="1" u="sng" dirty="0" smtClean="0">
              <a:solidFill>
                <a:srgbClr val="333399"/>
              </a:solidFill>
              <a:latin typeface="Arial" charset="0"/>
            </a:endParaRPr>
          </a:p>
          <a:p>
            <a:r>
              <a:rPr lang="es-AR" sz="4000" b="1" i="1" u="sng" dirty="0" smtClean="0">
                <a:solidFill>
                  <a:srgbClr val="333399"/>
                </a:solidFill>
                <a:latin typeface="Arial" charset="0"/>
              </a:rPr>
              <a:t>2017</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539750" y="260350"/>
            <a:ext cx="8064500"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ES_tradnl" sz="5400" i="1" smtClean="0">
                <a:solidFill>
                  <a:srgbClr val="800000"/>
                </a:solidFill>
                <a:effectLst>
                  <a:outerShdw blurRad="38100" dist="38100" dir="2700000" algn="tl">
                    <a:srgbClr val="C0C0C0"/>
                  </a:outerShdw>
                </a:effectLst>
                <a:latin typeface="Arial" charset="0"/>
              </a:rPr>
              <a:t>Métodos Criptográficos</a:t>
            </a:r>
            <a:r>
              <a:rPr lang="es-ES" sz="5400" i="1" smtClean="0">
                <a:solidFill>
                  <a:srgbClr val="800000"/>
                </a:solidFill>
                <a:effectLst>
                  <a:outerShdw blurRad="38100" dist="38100" dir="2700000" algn="tl">
                    <a:srgbClr val="C0C0C0"/>
                  </a:outerShdw>
                </a:effectLst>
                <a:latin typeface="Arial" charset="0"/>
              </a:rPr>
              <a:t>  </a:t>
            </a:r>
            <a:endParaRPr lang="en-US" sz="5400" i="1" smtClean="0">
              <a:solidFill>
                <a:srgbClr val="800000"/>
              </a:solidFill>
              <a:effectLst>
                <a:outerShdw blurRad="38100" dist="38100" dir="2700000" algn="tl">
                  <a:srgbClr val="C0C0C0"/>
                </a:outerShdw>
              </a:effectLst>
              <a:latin typeface="Arial" charset="0"/>
            </a:endParaRPr>
          </a:p>
        </p:txBody>
      </p:sp>
      <p:sp>
        <p:nvSpPr>
          <p:cNvPr id="55299" name="Rectangle 3"/>
          <p:cNvSpPr>
            <a:spLocks noGrp="1" noChangeArrowheads="1"/>
          </p:cNvSpPr>
          <p:nvPr>
            <p:ph type="body" idx="1"/>
          </p:nvPr>
        </p:nvSpPr>
        <p:spPr>
          <a:xfrm>
            <a:off x="323850" y="1484313"/>
            <a:ext cx="8496300" cy="5184775"/>
          </a:xfrm>
          <a:blipFill dpi="0" rotWithShape="0">
            <a:blip r:embed="rId3" cstate="print"/>
            <a:srcRect/>
            <a:tile tx="0" ty="0" sx="100000" sy="100000" flip="none" algn="tl"/>
          </a:blipFill>
          <a:ln w="76200" cap="flat" algn="ctr">
            <a:solidFill>
              <a:srgbClr val="000080"/>
            </a:solidFill>
          </a:ln>
        </p:spPr>
        <p:txBody>
          <a:bodyPr/>
          <a:lstStyle/>
          <a:p>
            <a:pPr>
              <a:lnSpc>
                <a:spcPct val="90000"/>
              </a:lnSpc>
              <a:defRPr/>
            </a:pPr>
            <a:r>
              <a:rPr lang="es-ES_tradnl" sz="3600" b="1" i="1" u="sng" smtClean="0">
                <a:solidFill>
                  <a:srgbClr val="000099"/>
                </a:solidFill>
                <a:effectLst>
                  <a:outerShdw blurRad="38100" dist="38100" dir="2700000" algn="tl">
                    <a:srgbClr val="C0C0C0"/>
                  </a:outerShdw>
                </a:effectLst>
                <a:latin typeface="Arial" charset="0"/>
              </a:rPr>
              <a:t>Método simétrico</a:t>
            </a:r>
            <a:r>
              <a:rPr lang="es-ES_tradnl" sz="3600" b="1" i="1" smtClean="0">
                <a:solidFill>
                  <a:srgbClr val="000099"/>
                </a:solidFill>
                <a:effectLst>
                  <a:outerShdw blurRad="38100" dist="38100" dir="2700000" algn="tl">
                    <a:srgbClr val="C0C0C0"/>
                  </a:outerShdw>
                </a:effectLst>
                <a:latin typeface="Arial" charset="0"/>
              </a:rPr>
              <a:t>: es un algoritmo de encripción tal que la clave para encriptar es la misma que para desencriptar. </a:t>
            </a:r>
          </a:p>
          <a:p>
            <a:pPr>
              <a:lnSpc>
                <a:spcPct val="90000"/>
              </a:lnSpc>
              <a:defRPr/>
            </a:pPr>
            <a:r>
              <a:rPr lang="es-ES_tradnl" sz="3600" b="1" i="1" smtClean="0">
                <a:solidFill>
                  <a:srgbClr val="000099"/>
                </a:solidFill>
                <a:effectLst>
                  <a:outerShdw blurRad="38100" dist="38100" dir="2700000" algn="tl">
                    <a:srgbClr val="C0C0C0"/>
                  </a:outerShdw>
                </a:effectLst>
                <a:latin typeface="Arial" charset="0"/>
              </a:rPr>
              <a:t>Algunos de estos algoritmos son: </a:t>
            </a:r>
          </a:p>
          <a:p>
            <a:pPr lvl="3">
              <a:lnSpc>
                <a:spcPct val="90000"/>
              </a:lnSpc>
              <a:buFontTx/>
              <a:buChar char="•"/>
              <a:defRPr/>
            </a:pPr>
            <a:r>
              <a:rPr lang="es-ES_tradnl" sz="2400" b="1" i="1" smtClean="0">
                <a:solidFill>
                  <a:srgbClr val="000099"/>
                </a:solidFill>
                <a:effectLst>
                  <a:outerShdw blurRad="38100" dist="38100" dir="2700000" algn="tl">
                    <a:srgbClr val="C0C0C0"/>
                  </a:outerShdw>
                </a:effectLst>
                <a:latin typeface="Arial" charset="0"/>
              </a:rPr>
              <a:t>DES (block, clave de 56 bits)</a:t>
            </a:r>
          </a:p>
          <a:p>
            <a:pPr lvl="3">
              <a:lnSpc>
                <a:spcPct val="90000"/>
              </a:lnSpc>
              <a:buFontTx/>
              <a:buChar char="•"/>
              <a:defRPr/>
            </a:pPr>
            <a:r>
              <a:rPr lang="es-ES_tradnl" sz="2400" b="1" i="1" smtClean="0">
                <a:solidFill>
                  <a:srgbClr val="000099"/>
                </a:solidFill>
                <a:effectLst>
                  <a:outerShdw blurRad="38100" dist="38100" dir="2700000" algn="tl">
                    <a:srgbClr val="C0C0C0"/>
                  </a:outerShdw>
                </a:effectLst>
                <a:latin typeface="Arial" charset="0"/>
              </a:rPr>
              <a:t>3DES (block, clave de 112/168 bits)</a:t>
            </a:r>
          </a:p>
          <a:p>
            <a:pPr lvl="3">
              <a:lnSpc>
                <a:spcPct val="90000"/>
              </a:lnSpc>
              <a:buFontTx/>
              <a:buChar char="•"/>
              <a:defRPr/>
            </a:pPr>
            <a:r>
              <a:rPr lang="es-ES_tradnl" sz="2400" b="1" i="1" smtClean="0">
                <a:solidFill>
                  <a:srgbClr val="000099"/>
                </a:solidFill>
                <a:effectLst>
                  <a:outerShdw blurRad="38100" dist="38100" dir="2700000" algn="tl">
                    <a:srgbClr val="C0C0C0"/>
                  </a:outerShdw>
                </a:effectLst>
                <a:latin typeface="Arial" charset="0"/>
              </a:rPr>
              <a:t>RC2 (Block,reemplazo DES, tamaño clave variable)</a:t>
            </a:r>
          </a:p>
          <a:p>
            <a:pPr lvl="3">
              <a:lnSpc>
                <a:spcPct val="90000"/>
              </a:lnSpc>
              <a:buFontTx/>
              <a:buChar char="•"/>
              <a:defRPr/>
            </a:pPr>
            <a:r>
              <a:rPr lang="es-ES_tradnl" sz="2400" b="1" i="1" smtClean="0">
                <a:solidFill>
                  <a:srgbClr val="000099"/>
                </a:solidFill>
                <a:effectLst>
                  <a:outerShdw blurRad="38100" dist="38100" dir="2700000" algn="tl">
                    <a:srgbClr val="C0C0C0"/>
                  </a:outerShdw>
                </a:effectLst>
                <a:latin typeface="Arial" charset="0"/>
              </a:rPr>
              <a:t>RC4 (stream, clave variable) </a:t>
            </a:r>
          </a:p>
          <a:p>
            <a:pPr lvl="3">
              <a:lnSpc>
                <a:spcPct val="90000"/>
              </a:lnSpc>
              <a:buFontTx/>
              <a:buChar char="•"/>
              <a:defRPr/>
            </a:pPr>
            <a:r>
              <a:rPr lang="es-ES_tradnl" sz="2400" b="1" i="1" smtClean="0">
                <a:solidFill>
                  <a:srgbClr val="000099"/>
                </a:solidFill>
                <a:effectLst>
                  <a:outerShdw blurRad="38100" dist="38100" dir="2700000" algn="tl">
                    <a:srgbClr val="C0C0C0"/>
                  </a:outerShdw>
                </a:effectLst>
                <a:latin typeface="Arial" charset="0"/>
              </a:rPr>
              <a:t>IDEA (block, clave de 128 bits)</a:t>
            </a:r>
            <a:endParaRPr lang="en-US" sz="2400" b="1" i="1" smtClean="0">
              <a:solidFill>
                <a:srgbClr val="000099"/>
              </a:solidFill>
              <a:effectLst>
                <a:outerShdw blurRad="38100" dist="38100" dir="2700000" algn="tl">
                  <a:srgbClr val="C0C0C0"/>
                </a:outerShdw>
              </a:effectLst>
              <a:latin typeface="Arial"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2"/>
          <p:cNvGraphicFramePr>
            <a:graphicFrameLocks noChangeAspect="1"/>
          </p:cNvGraphicFramePr>
          <p:nvPr/>
        </p:nvGraphicFramePr>
        <p:xfrm>
          <a:off x="250825" y="1989138"/>
          <a:ext cx="8642350" cy="3024187"/>
        </p:xfrm>
        <a:graphic>
          <a:graphicData uri="http://schemas.openxmlformats.org/presentationml/2006/ole">
            <mc:AlternateContent xmlns:mc="http://schemas.openxmlformats.org/markup-compatibility/2006">
              <mc:Choice xmlns:v="urn:schemas-microsoft-com:vml" Requires="v">
                <p:oleObj spid="_x0000_s1030" name="Documento" r:id="rId4" imgW="3615840" imgH="876240" progId="Word.Document.8">
                  <p:embed/>
                </p:oleObj>
              </mc:Choice>
              <mc:Fallback>
                <p:oleObj name="Documento" r:id="rId4" imgW="3615840" imgH="876240"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825" y="1989138"/>
                        <a:ext cx="8642350" cy="3024187"/>
                      </a:xfrm>
                      <a:prstGeom prst="rect">
                        <a:avLst/>
                      </a:prstGeom>
                      <a:blipFill dpi="0" rotWithShape="0">
                        <a:blip r:embed="rId6"/>
                        <a:srcRect/>
                        <a:tile tx="0" ty="0" sx="100000" sy="100000" flip="none" algn="tl"/>
                      </a:blipFill>
                      <a:ln w="76200">
                        <a:solidFill>
                          <a:srgbClr val="000080"/>
                        </a:solidFill>
                        <a:miter lim="800000"/>
                        <a:headEnd type="none" w="sm" len="sm"/>
                        <a:tailEnd type="none" w="sm" len="sm"/>
                      </a:ln>
                    </p:spPr>
                  </p:pic>
                </p:oleObj>
              </mc:Fallback>
            </mc:AlternateContent>
          </a:graphicData>
        </a:graphic>
      </p:graphicFrame>
      <p:sp>
        <p:nvSpPr>
          <p:cNvPr id="38916" name="Rectangle 4"/>
          <p:cNvSpPr>
            <a:spLocks noGrp="1" noChangeArrowheads="1"/>
          </p:cNvSpPr>
          <p:nvPr>
            <p:ph type="title"/>
          </p:nvPr>
        </p:nvSpPr>
        <p:spPr>
          <a:xfrm>
            <a:off x="755650" y="333375"/>
            <a:ext cx="7772400" cy="1143000"/>
          </a:xfrm>
          <a:blipFill dpi="0" rotWithShape="0">
            <a:blip r:embed="rId7" cstate="print"/>
            <a:srcRect/>
            <a:tile tx="0" ty="0" sx="100000" sy="100000" flip="none" algn="tl"/>
          </a:blipFill>
          <a:ln w="76200" cap="flat" algn="ctr">
            <a:solidFill>
              <a:srgbClr val="0000FF"/>
            </a:solidFill>
          </a:ln>
        </p:spPr>
        <p:txBody>
          <a:bodyPr/>
          <a:lstStyle/>
          <a:p>
            <a:pPr>
              <a:defRPr/>
            </a:pPr>
            <a:r>
              <a:rPr lang="es-AR" sz="5400" i="1" smtClean="0">
                <a:solidFill>
                  <a:srgbClr val="800000"/>
                </a:solidFill>
                <a:effectLst>
                  <a:outerShdw blurRad="38100" dist="38100" dir="2700000" algn="tl">
                    <a:srgbClr val="C0C0C0"/>
                  </a:outerShdw>
                </a:effectLst>
                <a:latin typeface="Arial" charset="0"/>
              </a:rPr>
              <a:t>Criptografía Simétrica</a:t>
            </a:r>
            <a:r>
              <a:rPr lang="es-ES" sz="5400" i="1" smtClean="0">
                <a:solidFill>
                  <a:srgbClr val="800000"/>
                </a:solidFill>
                <a:effectLst>
                  <a:outerShdw blurRad="38100" dist="38100" dir="2700000" algn="tl">
                    <a:srgbClr val="C0C0C0"/>
                  </a:outerShdw>
                </a:effectLst>
                <a:latin typeface="Arial" charset="0"/>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5"/>
          <p:cNvGraphicFramePr>
            <a:graphicFrameLocks noChangeAspect="1"/>
          </p:cNvGraphicFramePr>
          <p:nvPr/>
        </p:nvGraphicFramePr>
        <p:xfrm>
          <a:off x="250825" y="1989138"/>
          <a:ext cx="8497888" cy="4535487"/>
        </p:xfrm>
        <a:graphic>
          <a:graphicData uri="http://schemas.openxmlformats.org/presentationml/2006/ole">
            <mc:AlternateContent xmlns:mc="http://schemas.openxmlformats.org/markup-compatibility/2006">
              <mc:Choice xmlns:v="urn:schemas-microsoft-com:vml" Requires="v">
                <p:oleObj spid="_x0000_s2054" name="Documento" r:id="rId4" imgW="6312443" imgH="3749197" progId="Word.Document.8">
                  <p:embed/>
                </p:oleObj>
              </mc:Choice>
              <mc:Fallback>
                <p:oleObj name="Documento" r:id="rId4" imgW="6312443" imgH="3749197" progId="Word.Document.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r="16846" b="31223"/>
                      <a:stretch>
                        <a:fillRect/>
                      </a:stretch>
                    </p:blipFill>
                    <p:spPr bwMode="auto">
                      <a:xfrm>
                        <a:off x="250825" y="1989138"/>
                        <a:ext cx="8497888" cy="4535487"/>
                      </a:xfrm>
                      <a:prstGeom prst="rect">
                        <a:avLst/>
                      </a:prstGeom>
                      <a:blipFill dpi="0" rotWithShape="0">
                        <a:blip r:embed="rId6"/>
                        <a:srcRect r="16846" b="31223"/>
                        <a:tile tx="0" ty="0" sx="100000" sy="100000" flip="none" algn="tl"/>
                      </a:blipFill>
                      <a:ln w="76200">
                        <a:solidFill>
                          <a:srgbClr val="000080"/>
                        </a:solidFill>
                        <a:miter lim="800000"/>
                        <a:headEnd type="none" w="sm" len="sm"/>
                        <a:tailEnd type="none" w="sm" len="sm"/>
                      </a:ln>
                    </p:spPr>
                  </p:pic>
                </p:oleObj>
              </mc:Fallback>
            </mc:AlternateContent>
          </a:graphicData>
        </a:graphic>
      </p:graphicFrame>
      <p:sp>
        <p:nvSpPr>
          <p:cNvPr id="28678" name="Rectangle 6"/>
          <p:cNvSpPr>
            <a:spLocks noGrp="1" noChangeArrowheads="1"/>
          </p:cNvSpPr>
          <p:nvPr>
            <p:ph type="title"/>
          </p:nvPr>
        </p:nvSpPr>
        <p:spPr>
          <a:xfrm>
            <a:off x="323850" y="260350"/>
            <a:ext cx="8424863" cy="1492250"/>
          </a:xfrm>
          <a:blipFill dpi="0" rotWithShape="0">
            <a:blip r:embed="rId7" cstate="print"/>
            <a:srcRect/>
            <a:tile tx="0" ty="0" sx="100000" sy="100000" flip="none" algn="tl"/>
          </a:blipFill>
          <a:ln w="76200" cap="flat" algn="ctr">
            <a:solidFill>
              <a:srgbClr val="0000FF"/>
            </a:solidFill>
          </a:ln>
        </p:spPr>
        <p:txBody>
          <a:bodyPr/>
          <a:lstStyle/>
          <a:p>
            <a:pPr>
              <a:defRPr/>
            </a:pPr>
            <a:r>
              <a:rPr lang="es-ES" sz="5400" i="1" smtClean="0">
                <a:solidFill>
                  <a:srgbClr val="800000"/>
                </a:solidFill>
                <a:effectLst>
                  <a:outerShdw blurRad="38100" dist="38100" dir="2700000" algn="tl">
                    <a:srgbClr val="C0C0C0"/>
                  </a:outerShdw>
                </a:effectLst>
                <a:latin typeface="Arial" charset="0"/>
              </a:rPr>
              <a:t>Firma Digital</a:t>
            </a:r>
            <a:br>
              <a:rPr lang="es-ES" sz="5400" i="1" smtClean="0">
                <a:solidFill>
                  <a:srgbClr val="800000"/>
                </a:solidFill>
                <a:effectLst>
                  <a:outerShdw blurRad="38100" dist="38100" dir="2700000" algn="tl">
                    <a:srgbClr val="C0C0C0"/>
                  </a:outerShdw>
                </a:effectLst>
                <a:latin typeface="Arial" charset="0"/>
              </a:rPr>
            </a:br>
            <a:r>
              <a:rPr lang="es-ES" sz="5400" i="1" smtClean="0">
                <a:solidFill>
                  <a:srgbClr val="800000"/>
                </a:solidFill>
                <a:effectLst>
                  <a:outerShdw blurRad="38100" dist="38100" dir="2700000" algn="tl">
                    <a:srgbClr val="C0C0C0"/>
                  </a:outerShdw>
                </a:effectLst>
                <a:latin typeface="Arial" charset="0"/>
              </a:rPr>
              <a:t>Criptografía Simétrica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050"/>
          <p:cNvSpPr>
            <a:spLocks noGrp="1" noChangeArrowheads="1"/>
          </p:cNvSpPr>
          <p:nvPr>
            <p:ph type="title"/>
          </p:nvPr>
        </p:nvSpPr>
        <p:spPr>
          <a:xfrm>
            <a:off x="395288" y="260350"/>
            <a:ext cx="8137525"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ES_tradnl" sz="5400" i="1" smtClean="0">
                <a:solidFill>
                  <a:srgbClr val="800000"/>
                </a:solidFill>
                <a:effectLst>
                  <a:outerShdw blurRad="38100" dist="38100" dir="2700000" algn="tl">
                    <a:srgbClr val="C0C0C0"/>
                  </a:outerShdw>
                </a:effectLst>
                <a:latin typeface="Arial" charset="0"/>
              </a:rPr>
              <a:t>Métodos Criptográficos</a:t>
            </a:r>
            <a:endParaRPr lang="es-AR" sz="5400" i="1" smtClean="0">
              <a:solidFill>
                <a:srgbClr val="800000"/>
              </a:solidFill>
              <a:effectLst>
                <a:outerShdw blurRad="38100" dist="38100" dir="2700000" algn="tl">
                  <a:srgbClr val="C0C0C0"/>
                </a:outerShdw>
              </a:effectLst>
              <a:latin typeface="Arial" charset="0"/>
            </a:endParaRPr>
          </a:p>
        </p:txBody>
      </p:sp>
      <p:sp>
        <p:nvSpPr>
          <p:cNvPr id="40963" name="Rectangle 2051"/>
          <p:cNvSpPr>
            <a:spLocks noGrp="1" noChangeArrowheads="1"/>
          </p:cNvSpPr>
          <p:nvPr>
            <p:ph type="body" idx="1"/>
          </p:nvPr>
        </p:nvSpPr>
        <p:spPr>
          <a:xfrm>
            <a:off x="323850" y="1628775"/>
            <a:ext cx="8569325" cy="5029200"/>
          </a:xfrm>
          <a:blipFill dpi="0" rotWithShape="0">
            <a:blip r:embed="rId3" cstate="print"/>
            <a:srcRect/>
            <a:tile tx="0" ty="0" sx="100000" sy="100000" flip="none" algn="tl"/>
          </a:blipFill>
          <a:ln w="76200" cap="flat" algn="ctr">
            <a:solidFill>
              <a:srgbClr val="000080"/>
            </a:solidFill>
          </a:ln>
        </p:spPr>
        <p:txBody>
          <a:bodyPr/>
          <a:lstStyle/>
          <a:p>
            <a:pPr>
              <a:lnSpc>
                <a:spcPct val="90000"/>
              </a:lnSpc>
              <a:defRPr/>
            </a:pPr>
            <a:r>
              <a:rPr lang="es-MX" sz="2800" b="1" i="1" smtClean="0">
                <a:solidFill>
                  <a:srgbClr val="000099"/>
                </a:solidFill>
                <a:effectLst>
                  <a:outerShdw blurRad="38100" dist="38100" dir="2700000" algn="tl">
                    <a:srgbClr val="C0C0C0"/>
                  </a:outerShdw>
                </a:effectLst>
                <a:latin typeface="Arial" charset="0"/>
                <a:cs typeface="Arial" charset="0"/>
              </a:rPr>
              <a:t> </a:t>
            </a:r>
            <a:r>
              <a:rPr lang="es-ES_tradnl" sz="3600" b="1" i="1" smtClean="0">
                <a:solidFill>
                  <a:srgbClr val="000099"/>
                </a:solidFill>
                <a:effectLst>
                  <a:outerShdw blurRad="38100" dist="38100" dir="2700000" algn="tl">
                    <a:srgbClr val="C0C0C0"/>
                  </a:outerShdw>
                </a:effectLst>
                <a:latin typeface="Arial" charset="0"/>
              </a:rPr>
              <a:t>Método asimétrico:</a:t>
            </a:r>
            <a:r>
              <a:rPr lang="es-ES_tradnl" sz="2800" b="1" i="1" smtClean="0">
                <a:solidFill>
                  <a:srgbClr val="000099"/>
                </a:solidFill>
                <a:effectLst>
                  <a:outerShdw blurRad="38100" dist="38100" dir="2700000" algn="tl">
                    <a:srgbClr val="C0C0C0"/>
                  </a:outerShdw>
                </a:effectLst>
                <a:latin typeface="Arial" charset="0"/>
              </a:rPr>
              <a:t> es un algoritmo que utiliza claves distintas para encriptar y para desencriptar. Son los únicos métodos que permiten identificar al emisor de un mensaje, y por lo tanto los únicos que permiten implementar la firma digital. Algunos de estos algoritmos son:</a:t>
            </a:r>
          </a:p>
          <a:p>
            <a:pPr>
              <a:lnSpc>
                <a:spcPct val="90000"/>
              </a:lnSpc>
              <a:buFontTx/>
              <a:buNone/>
              <a:defRPr/>
            </a:pPr>
            <a:r>
              <a:rPr lang="es-ES_tradnl" sz="2800" b="1" i="1" smtClean="0">
                <a:solidFill>
                  <a:srgbClr val="000099"/>
                </a:solidFill>
                <a:effectLst>
                  <a:outerShdw blurRad="38100" dist="38100" dir="2700000" algn="tl">
                    <a:srgbClr val="C0C0C0"/>
                  </a:outerShdw>
                </a:effectLst>
                <a:latin typeface="Arial" charset="0"/>
              </a:rPr>
              <a:t> </a:t>
            </a:r>
          </a:p>
          <a:p>
            <a:pPr lvl="1">
              <a:lnSpc>
                <a:spcPct val="90000"/>
              </a:lnSpc>
              <a:buFontTx/>
              <a:buChar char="•"/>
              <a:defRPr/>
            </a:pPr>
            <a:r>
              <a:rPr lang="es-ES_tradnl" sz="2400" b="1" i="1" smtClean="0">
                <a:solidFill>
                  <a:srgbClr val="000099"/>
                </a:solidFill>
                <a:effectLst>
                  <a:outerShdw blurRad="38100" dist="38100" dir="2700000" algn="tl">
                    <a:srgbClr val="C0C0C0"/>
                  </a:outerShdw>
                </a:effectLst>
                <a:latin typeface="Arial" charset="0"/>
              </a:rPr>
              <a:t>RSA (Rivest, Shamir, Adelman)</a:t>
            </a:r>
          </a:p>
          <a:p>
            <a:pPr lvl="1">
              <a:lnSpc>
                <a:spcPct val="90000"/>
              </a:lnSpc>
              <a:buFontTx/>
              <a:buChar char="•"/>
              <a:defRPr/>
            </a:pPr>
            <a:r>
              <a:rPr lang="es-ES_tradnl" sz="2400" b="1" i="1" smtClean="0">
                <a:solidFill>
                  <a:srgbClr val="000099"/>
                </a:solidFill>
                <a:effectLst>
                  <a:outerShdw blurRad="38100" dist="38100" dir="2700000" algn="tl">
                    <a:srgbClr val="C0C0C0"/>
                  </a:outerShdw>
                </a:effectLst>
                <a:latin typeface="Arial" charset="0"/>
              </a:rPr>
              <a:t>DSA (Digital Signature Algorithm)</a:t>
            </a:r>
          </a:p>
          <a:p>
            <a:pPr>
              <a:lnSpc>
                <a:spcPct val="90000"/>
              </a:lnSpc>
              <a:buFontTx/>
              <a:buNone/>
              <a:defRPr/>
            </a:pPr>
            <a:r>
              <a:rPr lang="es-ES_tradnl" sz="2800" b="1" i="1" smtClean="0">
                <a:solidFill>
                  <a:srgbClr val="000099"/>
                </a:solidFill>
                <a:effectLst>
                  <a:outerShdw blurRad="38100" dist="38100" dir="2700000" algn="tl">
                    <a:srgbClr val="C0C0C0"/>
                  </a:outerShdw>
                </a:effectLst>
                <a:latin typeface="Arial" charset="0"/>
              </a:rPr>
              <a:t> </a:t>
            </a:r>
            <a:endParaRPr lang="es-AR" sz="2800" b="1" i="1" smtClean="0">
              <a:solidFill>
                <a:srgbClr val="000099"/>
              </a:solidFill>
              <a:effectLst>
                <a:outerShdw blurRad="38100" dist="38100" dir="2700000" algn="tl">
                  <a:srgbClr val="C0C0C0"/>
                </a:outerShdw>
              </a:effectLst>
              <a:latin typeface="Arial"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2"/>
          <p:cNvGraphicFramePr>
            <a:graphicFrameLocks noChangeAspect="1"/>
          </p:cNvGraphicFramePr>
          <p:nvPr/>
        </p:nvGraphicFramePr>
        <p:xfrm>
          <a:off x="990600" y="228600"/>
          <a:ext cx="7620000" cy="990600"/>
        </p:xfrm>
        <a:graphic>
          <a:graphicData uri="http://schemas.openxmlformats.org/presentationml/2006/ole">
            <mc:AlternateContent xmlns:mc="http://schemas.openxmlformats.org/markup-compatibility/2006">
              <mc:Choice xmlns:v="urn:schemas-microsoft-com:vml" Requires="v">
                <p:oleObj spid="_x0000_s3082" name="Documento" r:id="rId4" imgW="5862960" imgH="676440" progId="Word.Document.8">
                  <p:embed/>
                </p:oleObj>
              </mc:Choice>
              <mc:Fallback>
                <p:oleObj name="Documento" r:id="rId4" imgW="5862960" imgH="676440"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228600"/>
                        <a:ext cx="7620000" cy="990600"/>
                      </a:xfrm>
                      <a:prstGeom prst="rect">
                        <a:avLst/>
                      </a:prstGeom>
                      <a:blipFill dpi="0" rotWithShape="0">
                        <a:blip r:embed="rId6"/>
                        <a:srcRect/>
                        <a:tile tx="0" ty="0" sx="100000" sy="100000" flip="none" algn="tl"/>
                      </a:blipFill>
                      <a:ln w="76200">
                        <a:solidFill>
                          <a:srgbClr val="0000FF"/>
                        </a:solidFill>
                        <a:miter lim="800000"/>
                        <a:headEnd type="none" w="sm" len="sm"/>
                        <a:tailEnd type="none" w="sm" len="sm"/>
                      </a:ln>
                    </p:spPr>
                  </p:pic>
                </p:oleObj>
              </mc:Fallback>
            </mc:AlternateContent>
          </a:graphicData>
        </a:graphic>
      </p:graphicFrame>
      <p:graphicFrame>
        <p:nvGraphicFramePr>
          <p:cNvPr id="3075" name="Object 3"/>
          <p:cNvGraphicFramePr>
            <a:graphicFrameLocks noChangeAspect="1"/>
          </p:cNvGraphicFramePr>
          <p:nvPr/>
        </p:nvGraphicFramePr>
        <p:xfrm>
          <a:off x="179388" y="1700213"/>
          <a:ext cx="8763000" cy="4557712"/>
        </p:xfrm>
        <a:graphic>
          <a:graphicData uri="http://schemas.openxmlformats.org/presentationml/2006/ole">
            <mc:AlternateContent xmlns:mc="http://schemas.openxmlformats.org/markup-compatibility/2006">
              <mc:Choice xmlns:v="urn:schemas-microsoft-com:vml" Requires="v">
                <p:oleObj spid="_x0000_s3083" name="Documento" r:id="rId8" imgW="5168160" imgH="2508840" progId="Word.Document.8">
                  <p:embed/>
                </p:oleObj>
              </mc:Choice>
              <mc:Fallback>
                <p:oleObj name="Documento" r:id="rId8" imgW="5168160" imgH="2508840" progId="Word.Document.8">
                  <p:embed/>
                  <p:pic>
                    <p:nvPicPr>
                      <p:cNvPr id="0"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9388" y="1700213"/>
                        <a:ext cx="8763000" cy="4557712"/>
                      </a:xfrm>
                      <a:prstGeom prst="rect">
                        <a:avLst/>
                      </a:prstGeom>
                      <a:blipFill dpi="0" rotWithShape="0">
                        <a:blip r:embed="rId10"/>
                        <a:srcRect/>
                        <a:tile tx="0" ty="0" sx="100000" sy="100000" flip="none" algn="tl"/>
                      </a:blipFill>
                      <a:ln w="76200">
                        <a:solidFill>
                          <a:srgbClr val="000080"/>
                        </a:solidFill>
                        <a:miter lim="800000"/>
                        <a:headEnd type="none" w="sm" len="sm"/>
                        <a:tailEnd type="none" w="sm" len="sm"/>
                      </a:ln>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2"/>
          <p:cNvGraphicFramePr>
            <a:graphicFrameLocks/>
          </p:cNvGraphicFramePr>
          <p:nvPr/>
        </p:nvGraphicFramePr>
        <p:xfrm>
          <a:off x="395288" y="260350"/>
          <a:ext cx="8367712" cy="6381750"/>
        </p:xfrm>
        <a:graphic>
          <a:graphicData uri="http://schemas.openxmlformats.org/presentationml/2006/ole">
            <mc:AlternateContent xmlns:mc="http://schemas.openxmlformats.org/markup-compatibility/2006">
              <mc:Choice xmlns:v="urn:schemas-microsoft-com:vml" Requires="v">
                <p:oleObj spid="_x0000_s4102" name="Documento" r:id="rId4" imgW="8745120" imgH="6489720" progId="Word.Document.8">
                  <p:embed/>
                </p:oleObj>
              </mc:Choice>
              <mc:Fallback>
                <p:oleObj name="Documento" r:id="rId4" imgW="8745120" imgH="6489720" progId="Word.Document.8">
                  <p:embed/>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288" y="260350"/>
                        <a:ext cx="8367712" cy="6381750"/>
                      </a:xfrm>
                      <a:prstGeom prst="rect">
                        <a:avLst/>
                      </a:prstGeom>
                      <a:blipFill dpi="0" rotWithShape="0">
                        <a:blip r:embed="rId6"/>
                        <a:srcRect/>
                        <a:tile tx="0" ty="0" sx="100000" sy="100000" flip="none" algn="tl"/>
                      </a:blipFill>
                      <a:ln w="76200">
                        <a:solidFill>
                          <a:srgbClr val="0000FF"/>
                        </a:solidFill>
                        <a:miter lim="800000"/>
                        <a:headEnd/>
                        <a:tailEnd/>
                      </a:ln>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914400" y="457200"/>
            <a:ext cx="7772400"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ES" b="1" i="1" smtClean="0">
                <a:solidFill>
                  <a:schemeClr val="tx1"/>
                </a:solidFill>
                <a:effectLst>
                  <a:outerShdw blurRad="38100" dist="38100" dir="2700000" algn="tl">
                    <a:srgbClr val="C0C0C0"/>
                  </a:outerShdw>
                </a:effectLst>
                <a:latin typeface="Verdana" pitchFamily="34" charset="0"/>
              </a:rPr>
              <a:t>Valor</a:t>
            </a:r>
            <a:r>
              <a:rPr lang="es-ES" b="1" smtClean="0">
                <a:solidFill>
                  <a:schemeClr val="tx1"/>
                </a:solidFill>
                <a:latin typeface="Verdana" pitchFamily="34" charset="0"/>
              </a:rPr>
              <a:t>  </a:t>
            </a:r>
            <a:endParaRPr lang="en-US" b="1" smtClean="0">
              <a:solidFill>
                <a:schemeClr val="tx1"/>
              </a:solidFill>
              <a:latin typeface="Verdana" pitchFamily="34" charset="0"/>
            </a:endParaRPr>
          </a:p>
        </p:txBody>
      </p:sp>
      <p:sp>
        <p:nvSpPr>
          <p:cNvPr id="11267" name="Rectangle 3"/>
          <p:cNvSpPr>
            <a:spLocks noGrp="1" noChangeArrowheads="1"/>
          </p:cNvSpPr>
          <p:nvPr>
            <p:ph type="body" idx="1"/>
          </p:nvPr>
        </p:nvSpPr>
        <p:spPr>
          <a:xfrm>
            <a:off x="685800" y="3357563"/>
            <a:ext cx="8077200" cy="1079500"/>
          </a:xfrm>
          <a:blipFill dpi="0" rotWithShape="0">
            <a:blip r:embed="rId2" cstate="print"/>
            <a:srcRect/>
            <a:tile tx="0" ty="0" sx="100000" sy="100000" flip="none" algn="tl"/>
          </a:blipFill>
          <a:ln w="76200" cap="flat" algn="ctr">
            <a:solidFill>
              <a:srgbClr val="0000FF"/>
            </a:solidFill>
          </a:ln>
        </p:spPr>
        <p:txBody>
          <a:bodyPr anchor="ctr"/>
          <a:lstStyle/>
          <a:p>
            <a:pPr marL="0" indent="0" algn="ctr">
              <a:spcBef>
                <a:spcPct val="0"/>
              </a:spcBef>
              <a:buFontTx/>
              <a:buNone/>
              <a:defRPr/>
            </a:pPr>
            <a:r>
              <a:rPr lang="es-ES" b="1" i="1" smtClean="0">
                <a:effectLst>
                  <a:outerShdw blurRad="38100" dist="38100" dir="2700000" algn="tl">
                    <a:srgbClr val="C0C0C0"/>
                  </a:outerShdw>
                </a:effectLst>
                <a:latin typeface="Verdana" pitchFamily="34" charset="0"/>
              </a:rPr>
              <a:t>Firma Digital  = Firma Holográfica</a:t>
            </a:r>
            <a:endParaRPr lang="en-US" b="1" i="1" smtClean="0">
              <a:effectLst>
                <a:outerShdw blurRad="38100" dist="38100" dir="2700000" algn="tl">
                  <a:srgbClr val="C0C0C0"/>
                </a:outerShdw>
              </a:effectLst>
              <a:latin typeface="Verdana"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blipFill dpi="0" rotWithShape="0">
            <a:blip r:embed="rId2" cstate="print"/>
            <a:srcRect/>
            <a:tile tx="0" ty="0" sx="100000" sy="100000" flip="none" algn="tl"/>
          </a:blipFill>
          <a:ln w="76200" cap="flat" algn="ctr">
            <a:solidFill>
              <a:srgbClr val="0000FF"/>
            </a:solidFill>
          </a:ln>
        </p:spPr>
        <p:txBody>
          <a:bodyPr/>
          <a:lstStyle/>
          <a:p>
            <a:pPr>
              <a:defRPr/>
            </a:pPr>
            <a:r>
              <a:rPr lang="es-ES" b="1" i="1" smtClean="0">
                <a:solidFill>
                  <a:schemeClr val="tx1"/>
                </a:solidFill>
                <a:effectLst>
                  <a:outerShdw blurRad="38100" dist="38100" dir="2700000" algn="tl">
                    <a:srgbClr val="C0C0C0"/>
                  </a:outerShdw>
                </a:effectLst>
                <a:latin typeface="Verdana" pitchFamily="34" charset="0"/>
              </a:rPr>
              <a:t>Firma Electrónica </a:t>
            </a:r>
          </a:p>
        </p:txBody>
      </p:sp>
      <p:sp>
        <p:nvSpPr>
          <p:cNvPr id="49155" name="Rectangle 3"/>
          <p:cNvSpPr>
            <a:spLocks noGrp="1" noChangeArrowheads="1"/>
          </p:cNvSpPr>
          <p:nvPr>
            <p:ph type="body" idx="1"/>
          </p:nvPr>
        </p:nvSpPr>
        <p:spPr>
          <a:xfrm>
            <a:off x="214313" y="2060575"/>
            <a:ext cx="8715375" cy="3868738"/>
          </a:xfrm>
          <a:blipFill dpi="0" rotWithShape="0">
            <a:blip r:embed="rId2" cstate="print"/>
            <a:srcRect/>
            <a:tile tx="0" ty="0" sx="100000" sy="100000" flip="none" algn="tl"/>
          </a:blipFill>
          <a:ln w="76200" cap="flat" algn="ctr">
            <a:solidFill>
              <a:srgbClr val="0000FF"/>
            </a:solidFill>
          </a:ln>
        </p:spPr>
        <p:txBody>
          <a:bodyPr anchor="ctr"/>
          <a:lstStyle/>
          <a:p>
            <a:pPr marL="0" indent="0">
              <a:spcBef>
                <a:spcPct val="0"/>
              </a:spcBef>
              <a:defRPr/>
            </a:pPr>
            <a:r>
              <a:rPr lang="es-ES" b="1" i="1" dirty="0" smtClean="0">
                <a:effectLst>
                  <a:outerShdw blurRad="38100" dist="38100" dir="2700000" algn="tl">
                    <a:srgbClr val="C0C0C0"/>
                  </a:outerShdw>
                </a:effectLst>
                <a:latin typeface="Verdana" pitchFamily="34" charset="0"/>
                <a:ea typeface="+mj-ea"/>
                <a:cs typeface="+mj-cs"/>
              </a:rPr>
              <a:t>La firma electrónica es una manera de representación y confirmación de la identidad de un sujeto en el medio electrónico.</a:t>
            </a:r>
          </a:p>
          <a:p>
            <a:pPr marL="0" indent="0">
              <a:spcBef>
                <a:spcPct val="0"/>
              </a:spcBef>
              <a:buFontTx/>
              <a:buNone/>
              <a:defRPr/>
            </a:pPr>
            <a:r>
              <a:rPr lang="es-ES" b="1" i="1" dirty="0" smtClean="0">
                <a:effectLst>
                  <a:outerShdw blurRad="38100" dist="38100" dir="2700000" algn="tl">
                    <a:srgbClr val="C0C0C0"/>
                  </a:outerShdw>
                </a:effectLst>
                <a:latin typeface="Verdana" pitchFamily="34" charset="0"/>
                <a:ea typeface="+mj-ea"/>
                <a:cs typeface="+mj-cs"/>
              </a:rPr>
              <a:t> </a:t>
            </a:r>
          </a:p>
          <a:p>
            <a:pPr marL="0" indent="0">
              <a:spcBef>
                <a:spcPct val="0"/>
              </a:spcBef>
              <a:defRPr/>
            </a:pPr>
            <a:r>
              <a:rPr lang="es-ES" b="1" i="1" dirty="0" smtClean="0">
                <a:effectLst>
                  <a:outerShdw blurRad="38100" dist="38100" dir="2700000" algn="tl">
                    <a:srgbClr val="C0C0C0"/>
                  </a:outerShdw>
                </a:effectLst>
                <a:latin typeface="Verdana" pitchFamily="34" charset="0"/>
                <a:ea typeface="+mj-ea"/>
                <a:cs typeface="+mj-cs"/>
              </a:rPr>
              <a:t>Técnicamente, es un conjunto de datos únicos encriptados.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blipFill dpi="0" rotWithShape="0">
            <a:blip r:embed="rId2" cstate="print"/>
            <a:srcRect/>
            <a:tile tx="0" ty="0" sx="100000" sy="100000" flip="none" algn="tl"/>
          </a:blipFill>
          <a:ln w="76200" cap="flat" algn="ctr">
            <a:solidFill>
              <a:srgbClr val="0000FF"/>
            </a:solidFill>
          </a:ln>
        </p:spPr>
        <p:txBody>
          <a:bodyPr/>
          <a:lstStyle/>
          <a:p>
            <a:pPr>
              <a:defRPr/>
            </a:pPr>
            <a:r>
              <a:rPr lang="es-ES" sz="4000" b="1" i="1" smtClean="0">
                <a:solidFill>
                  <a:schemeClr val="tx1"/>
                </a:solidFill>
                <a:effectLst>
                  <a:outerShdw blurRad="38100" dist="38100" dir="2700000" algn="tl">
                    <a:srgbClr val="C0C0C0"/>
                  </a:outerShdw>
                </a:effectLst>
                <a:latin typeface="Verdana" pitchFamily="34" charset="0"/>
              </a:rPr>
              <a:t>Firma Digital Vs Electrónica </a:t>
            </a:r>
          </a:p>
        </p:txBody>
      </p:sp>
      <p:graphicFrame>
        <p:nvGraphicFramePr>
          <p:cNvPr id="50312" name="Group 136"/>
          <p:cNvGraphicFramePr>
            <a:graphicFrameLocks noGrp="1"/>
          </p:cNvGraphicFramePr>
          <p:nvPr>
            <p:ph idx="1"/>
          </p:nvPr>
        </p:nvGraphicFramePr>
        <p:xfrm>
          <a:off x="468313" y="1628775"/>
          <a:ext cx="8229600" cy="4872057"/>
        </p:xfrm>
        <a:graphic>
          <a:graphicData uri="http://schemas.openxmlformats.org/drawingml/2006/table">
            <a:tbl>
              <a:tblPr/>
              <a:tblGrid>
                <a:gridCol w="3957637"/>
                <a:gridCol w="4271963"/>
              </a:tblGrid>
              <a:tr h="335281">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dirty="0" smtClean="0">
                          <a:ln>
                            <a:noFill/>
                          </a:ln>
                          <a:solidFill>
                            <a:srgbClr val="FFFFFF"/>
                          </a:solidFill>
                          <a:effectLst/>
                          <a:latin typeface="Tahoma" pitchFamily="34" charset="0"/>
                          <a:ea typeface="Times New Roman" pitchFamily="18" charset="0"/>
                          <a:cs typeface="Tahoma" pitchFamily="34" charset="0"/>
                        </a:rPr>
                        <a:t>FIRMA ELECTRÓNICA</a:t>
                      </a:r>
                      <a:endParaRPr kumimoji="0" lang="es-ES" sz="1400" b="0" i="0" u="none" strike="noStrike" cap="none" normalizeH="0" baseline="0" dirty="0" smtClean="0">
                        <a:ln>
                          <a:noFill/>
                        </a:ln>
                        <a:solidFill>
                          <a:schemeClr val="tx1"/>
                        </a:solidFill>
                        <a:effectLst/>
                        <a:latin typeface="Times New Roman" pitchFamily="18" charset="0"/>
                        <a:ea typeface="Times New Roman" pitchFamily="18" charset="0"/>
                        <a:cs typeface="Tahom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dirty="0" smtClean="0">
                          <a:ln>
                            <a:noFill/>
                          </a:ln>
                          <a:solidFill>
                            <a:srgbClr val="FFFFFF"/>
                          </a:solidFill>
                          <a:effectLst/>
                          <a:latin typeface="Tahoma" pitchFamily="34" charset="0"/>
                          <a:ea typeface="Times New Roman" pitchFamily="18" charset="0"/>
                          <a:cs typeface="Tahoma" pitchFamily="34" charset="0"/>
                        </a:rPr>
                        <a:t>FIRMA DIGITAL</a:t>
                      </a:r>
                      <a:endParaRPr kumimoji="0" lang="es-ES" sz="1400" b="0" i="0" u="none" strike="noStrike" cap="none" normalizeH="0" baseline="0" dirty="0" smtClean="0">
                        <a:ln>
                          <a:noFill/>
                        </a:ln>
                        <a:solidFill>
                          <a:schemeClr val="tx1"/>
                        </a:solidFill>
                        <a:effectLst/>
                        <a:latin typeface="Times New Roman" pitchFamily="18" charset="0"/>
                        <a:ea typeface="Times New Roman" pitchFamily="18" charset="0"/>
                        <a:cs typeface="Tahoma"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r>
              <a:tr h="49943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1"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No hay transformación.</a:t>
                      </a:r>
                      <a:endParaRPr kumimoji="0" lang="es-ES" sz="2400" b="0" i="1" u="none" strike="noStrike" cap="none" normalizeH="0" baseline="0" dirty="0" smtClean="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1" u="none" strike="noStrike" cap="none" normalizeH="0" baseline="0" smtClean="0">
                          <a:ln>
                            <a:noFill/>
                          </a:ln>
                          <a:solidFill>
                            <a:schemeClr val="tx1"/>
                          </a:solidFill>
                          <a:effectLst/>
                          <a:latin typeface="Tahoma" pitchFamily="34" charset="0"/>
                          <a:ea typeface="Times New Roman" pitchFamily="18" charset="0"/>
                          <a:cs typeface="Tahoma" pitchFamily="34" charset="0"/>
                        </a:rPr>
                        <a:t>Es la transformación de la firma de un mensaje.</a:t>
                      </a:r>
                      <a:endParaRPr kumimoji="0" lang="es-ES" sz="2400" b="0" i="1" u="none" strike="noStrike" cap="none" normalizeH="0" baseline="0" smtClean="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r>
              <a:tr h="497684">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1"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No se usan claves.</a:t>
                      </a:r>
                      <a:endParaRPr kumimoji="0" lang="es-ES" sz="2400" b="0" i="1" u="none" strike="noStrike" cap="none" normalizeH="0" baseline="0" dirty="0" smtClean="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1" u="none" strike="noStrike" cap="none" normalizeH="0" baseline="0" smtClean="0">
                          <a:ln>
                            <a:noFill/>
                          </a:ln>
                          <a:solidFill>
                            <a:schemeClr val="tx1"/>
                          </a:solidFill>
                          <a:effectLst/>
                          <a:latin typeface="Tahoma" pitchFamily="34" charset="0"/>
                          <a:ea typeface="Times New Roman" pitchFamily="18" charset="0"/>
                          <a:cs typeface="Tahoma" pitchFamily="34" charset="0"/>
                        </a:rPr>
                        <a:t>Se utiliza una clave pública y otra privada.</a:t>
                      </a:r>
                      <a:endParaRPr kumimoji="0" lang="es-ES" sz="2400" b="0" i="1" u="none" strike="noStrike" cap="none" normalizeH="0" baseline="0" smtClean="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r>
              <a:tr h="56997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1"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Se utiliza para identificar a su emisor (signatario).</a:t>
                      </a:r>
                      <a:endParaRPr kumimoji="0" lang="es-ES" sz="2400" b="0" i="1" u="none" strike="noStrike" cap="none" normalizeH="0" baseline="0" dirty="0" smtClean="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1"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Asegura la autoría.</a:t>
                      </a:r>
                      <a:endParaRPr kumimoji="0" lang="es-ES" sz="2400" b="0" i="1" u="none" strike="noStrike" cap="none" normalizeH="0" baseline="0" dirty="0" smtClean="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r>
              <a:tr h="33528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1" u="none" strike="noStrike" cap="none" normalizeH="0" baseline="0" smtClean="0">
                          <a:ln>
                            <a:noFill/>
                          </a:ln>
                          <a:solidFill>
                            <a:schemeClr val="tx1"/>
                          </a:solidFill>
                          <a:effectLst/>
                          <a:latin typeface="Tahoma" pitchFamily="34" charset="0"/>
                          <a:ea typeface="Times New Roman" pitchFamily="18" charset="0"/>
                          <a:cs typeface="Tahoma" pitchFamily="34" charset="0"/>
                        </a:rPr>
                        <a:t>No asegura su integridad.</a:t>
                      </a:r>
                      <a:endParaRPr kumimoji="0" lang="es-ES" sz="2400" b="0" i="1" u="none" strike="noStrike" cap="none" normalizeH="0" baseline="0" smtClean="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1"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Asegura la integridad del mensaje.</a:t>
                      </a:r>
                      <a:endParaRPr kumimoji="0" lang="es-ES" sz="2400" b="0" i="1" u="none" strike="noStrike" cap="none" normalizeH="0" baseline="0" dirty="0" smtClean="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r>
              <a:tr h="56997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1" u="none" strike="noStrike" cap="none" normalizeH="0" baseline="0" smtClean="0">
                          <a:ln>
                            <a:noFill/>
                          </a:ln>
                          <a:solidFill>
                            <a:schemeClr val="tx1"/>
                          </a:solidFill>
                          <a:effectLst/>
                          <a:latin typeface="Tahoma" pitchFamily="34" charset="0"/>
                          <a:ea typeface="Times New Roman" pitchFamily="18" charset="0"/>
                          <a:cs typeface="Tahoma" pitchFamily="34" charset="0"/>
                        </a:rPr>
                        <a:t>Puede ser la representación electrónica de una firma hológrafa.</a:t>
                      </a:r>
                      <a:endParaRPr kumimoji="0" lang="es-ES" sz="2400" b="0" i="1" u="none" strike="noStrike" cap="none" normalizeH="0" baseline="0" smtClean="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1"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No es una representación electrónica de una firma hológrafa.</a:t>
                      </a:r>
                      <a:endParaRPr kumimoji="0" lang="es-ES" sz="2400" b="0" i="1" u="none" strike="noStrike" cap="none" normalizeH="0" baseline="0" dirty="0" smtClean="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r>
              <a:tr h="56997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1" u="none" strike="noStrike" cap="none" normalizeH="0" baseline="0" smtClean="0">
                          <a:ln>
                            <a:noFill/>
                          </a:ln>
                          <a:solidFill>
                            <a:schemeClr val="tx1"/>
                          </a:solidFill>
                          <a:effectLst/>
                          <a:latin typeface="Tahoma" pitchFamily="34" charset="0"/>
                          <a:ea typeface="Times New Roman" pitchFamily="18" charset="0"/>
                          <a:cs typeface="Tahoma" pitchFamily="34" charset="0"/>
                        </a:rPr>
                        <a:t>Puede ser estampada por medio</a:t>
                      </a:r>
                      <a:endParaRPr kumimoji="0" lang="es-ES" sz="1400" b="0" i="1" u="none" strike="noStrike" cap="none" normalizeH="0" baseline="0" smtClean="0">
                        <a:ln>
                          <a:noFill/>
                        </a:ln>
                        <a:solidFill>
                          <a:schemeClr val="tx1"/>
                        </a:solidFill>
                        <a:effectLst/>
                        <a:latin typeface="Times New Roman" pitchFamily="18" charset="0"/>
                        <a:ea typeface="Times New Roman" pitchFamily="18" charset="0"/>
                        <a:cs typeface="Tahoma" pitchFamily="34"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s-ES" sz="1400" b="0" i="1" u="none" strike="noStrike" cap="none" normalizeH="0" baseline="0" smtClean="0">
                          <a:ln>
                            <a:noFill/>
                          </a:ln>
                          <a:solidFill>
                            <a:schemeClr val="tx1"/>
                          </a:solidFill>
                          <a:effectLst/>
                          <a:latin typeface="Tahoma" pitchFamily="34" charset="0"/>
                          <a:ea typeface="Times New Roman" pitchFamily="18" charset="0"/>
                          <a:cs typeface="Tahoma" pitchFamily="34" charset="0"/>
                        </a:rPr>
                        <a:t>de elementos de Digitalización</a:t>
                      </a:r>
                      <a:endParaRPr kumimoji="0" lang="es-ES" sz="2400" b="0" i="1" u="none" strike="noStrike" cap="none" normalizeH="0" baseline="0" smtClean="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1"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Es una </a:t>
                      </a:r>
                      <a:r>
                        <a:rPr kumimoji="0" lang="es-ES" sz="1400" b="0" i="1" u="none" strike="noStrike" cap="none" normalizeH="0" baseline="0" dirty="0" err="1" smtClean="0">
                          <a:ln>
                            <a:noFill/>
                          </a:ln>
                          <a:solidFill>
                            <a:schemeClr val="tx1"/>
                          </a:solidFill>
                          <a:effectLst/>
                          <a:latin typeface="Tahoma" pitchFamily="34" charset="0"/>
                          <a:ea typeface="Times New Roman" pitchFamily="18" charset="0"/>
                          <a:cs typeface="Tahoma" pitchFamily="34" charset="0"/>
                        </a:rPr>
                        <a:t>subcategoría</a:t>
                      </a:r>
                      <a:r>
                        <a:rPr kumimoji="0" lang="es-ES" sz="1400" b="0" i="1"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dentro de la firma electrónica.</a:t>
                      </a:r>
                      <a:endParaRPr kumimoji="0" lang="es-ES" sz="2400" b="0" i="1" u="none" strike="noStrike" cap="none" normalizeH="0" baseline="0" dirty="0" smtClean="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r>
              <a:tr h="8046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1" u="none" strike="noStrike" cap="none" normalizeH="0" baseline="0" smtClean="0">
                          <a:ln>
                            <a:noFill/>
                          </a:ln>
                          <a:solidFill>
                            <a:schemeClr val="tx1"/>
                          </a:solidFill>
                          <a:effectLst/>
                          <a:latin typeface="Tahoma" pitchFamily="34" charset="0"/>
                          <a:ea typeface="Times New Roman" pitchFamily="18" charset="0"/>
                          <a:cs typeface="Tahoma" pitchFamily="34" charset="0"/>
                        </a:rPr>
                        <a:t>Lo electrónico se vincula con otras tecnologías como la mecánica, magnética, eléctrica, óptica.</a:t>
                      </a:r>
                      <a:endParaRPr kumimoji="0" lang="es-ES" sz="2400" b="0" i="1" u="none" strike="noStrike" cap="none" normalizeH="0" baseline="0" smtClean="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1"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No se vincula con otra</a:t>
                      </a:r>
                      <a:endParaRPr kumimoji="0" lang="es-ES" sz="1400" b="0" i="1" u="none" strike="noStrike" cap="none" normalizeH="0" baseline="0" dirty="0" smtClean="0">
                        <a:ln>
                          <a:noFill/>
                        </a:ln>
                        <a:solidFill>
                          <a:schemeClr val="tx1"/>
                        </a:solidFill>
                        <a:effectLst/>
                        <a:latin typeface="Times New Roman" pitchFamily="18" charset="0"/>
                        <a:ea typeface="Times New Roman" pitchFamily="18" charset="0"/>
                        <a:cs typeface="Tahoma" pitchFamily="34"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s-ES" sz="1400" b="0" i="1"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tecnología especifica</a:t>
                      </a:r>
                      <a:endParaRPr kumimoji="0" lang="es-ES" sz="2400" b="0" i="1" u="none" strike="noStrike" cap="none" normalizeH="0" baseline="0" dirty="0" smtClean="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r>
              <a:tr h="68977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1" u="none" strike="noStrike" cap="none" normalizeH="0" baseline="0" smtClean="0">
                          <a:ln>
                            <a:noFill/>
                          </a:ln>
                          <a:solidFill>
                            <a:schemeClr val="tx1"/>
                          </a:solidFill>
                          <a:effectLst/>
                          <a:latin typeface="Tahoma" pitchFamily="34" charset="0"/>
                          <a:ea typeface="Times New Roman" pitchFamily="18" charset="0"/>
                          <a:cs typeface="Tahoma" pitchFamily="34" charset="0"/>
                        </a:rPr>
                        <a:t>En caso de ser desconocida corresponde a quien la invoca acreditar su validez.</a:t>
                      </a:r>
                      <a:endParaRPr kumimoji="0" lang="es-ES" sz="2400" b="0" i="1" u="none" strike="noStrike" cap="none" normalizeH="0" baseline="0" smtClean="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1"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Se presume valido, salvo prueba en contrario.</a:t>
                      </a:r>
                      <a:endParaRPr kumimoji="0" lang="es-ES" sz="2400" b="0" i="1" u="none" strike="noStrike" cap="none" normalizeH="0" baseline="0" dirty="0" smtClean="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85800" y="188913"/>
            <a:ext cx="7772400" cy="1563687"/>
          </a:xfrm>
          <a:blipFill dpi="0" rotWithShape="0">
            <a:blip r:embed="rId2" cstate="print"/>
            <a:srcRect/>
            <a:tile tx="0" ty="0" sx="100000" sy="100000" flip="none" algn="tl"/>
          </a:blipFill>
          <a:ln w="76200" cap="flat" algn="ctr">
            <a:solidFill>
              <a:srgbClr val="0000FF"/>
            </a:solidFill>
          </a:ln>
        </p:spPr>
        <p:txBody>
          <a:bodyPr/>
          <a:lstStyle/>
          <a:p>
            <a:r>
              <a:rPr lang="es-ES" b="1" i="1" smtClean="0">
                <a:solidFill>
                  <a:schemeClr val="tx1"/>
                </a:solidFill>
                <a:effectLst>
                  <a:outerShdw blurRad="38100" dist="38100" dir="2700000" algn="tl">
                    <a:srgbClr val="C0C0C0"/>
                  </a:outerShdw>
                </a:effectLst>
                <a:latin typeface="Verdana" pitchFamily="34" charset="0"/>
              </a:rPr>
              <a:t>Aplicaciones de Firma Digital</a:t>
            </a:r>
          </a:p>
        </p:txBody>
      </p:sp>
      <p:sp>
        <p:nvSpPr>
          <p:cNvPr id="27651" name="Rectangle 3"/>
          <p:cNvSpPr>
            <a:spLocks noGrp="1" noChangeArrowheads="1"/>
          </p:cNvSpPr>
          <p:nvPr>
            <p:ph type="body" idx="1"/>
          </p:nvPr>
        </p:nvSpPr>
        <p:spPr>
          <a:xfrm>
            <a:off x="395288" y="1989138"/>
            <a:ext cx="8208962" cy="4533900"/>
          </a:xfrm>
          <a:blipFill dpi="0" rotWithShape="0">
            <a:blip r:embed="rId3" cstate="print"/>
            <a:srcRect/>
            <a:tile tx="0" ty="0" sx="100000" sy="100000" flip="none" algn="tl"/>
          </a:blipFill>
          <a:ln w="76200" cap="flat" algn="ctr">
            <a:solidFill>
              <a:srgbClr val="000080"/>
            </a:solidFill>
          </a:ln>
        </p:spPr>
        <p:txBody>
          <a:bodyPr/>
          <a:lstStyle/>
          <a:p>
            <a:pPr>
              <a:lnSpc>
                <a:spcPct val="80000"/>
              </a:lnSpc>
            </a:pPr>
            <a:r>
              <a:rPr lang="es-ES" sz="2400" b="1" i="1" smtClean="0">
                <a:solidFill>
                  <a:srgbClr val="000099"/>
                </a:solidFill>
                <a:effectLst>
                  <a:outerShdw blurRad="38100" dist="38100" dir="2700000" algn="tl">
                    <a:srgbClr val="C0C0C0"/>
                  </a:outerShdw>
                </a:effectLst>
                <a:latin typeface="Arial" charset="0"/>
              </a:rPr>
              <a:t>Mensajes con autenticidad asegurada </a:t>
            </a:r>
          </a:p>
          <a:p>
            <a:pPr>
              <a:lnSpc>
                <a:spcPct val="80000"/>
              </a:lnSpc>
            </a:pPr>
            <a:r>
              <a:rPr lang="es-ES" sz="2400" b="1" i="1" smtClean="0">
                <a:solidFill>
                  <a:srgbClr val="000099"/>
                </a:solidFill>
                <a:effectLst>
                  <a:outerShdw blurRad="38100" dist="38100" dir="2700000" algn="tl">
                    <a:srgbClr val="C0C0C0"/>
                  </a:outerShdw>
                </a:effectLst>
                <a:latin typeface="Arial" charset="0"/>
              </a:rPr>
              <a:t>Contratos comerciales electrónicos </a:t>
            </a:r>
          </a:p>
          <a:p>
            <a:pPr>
              <a:lnSpc>
                <a:spcPct val="80000"/>
              </a:lnSpc>
            </a:pPr>
            <a:r>
              <a:rPr lang="es-ES" sz="2400" b="1" i="1" smtClean="0">
                <a:solidFill>
                  <a:srgbClr val="000099"/>
                </a:solidFill>
                <a:effectLst>
                  <a:outerShdw blurRad="38100" dist="38100" dir="2700000" algn="tl">
                    <a:srgbClr val="C0C0C0"/>
                  </a:outerShdw>
                </a:effectLst>
                <a:latin typeface="Arial" charset="0"/>
              </a:rPr>
              <a:t>Factura Electrónica </a:t>
            </a:r>
          </a:p>
          <a:p>
            <a:pPr>
              <a:lnSpc>
                <a:spcPct val="80000"/>
              </a:lnSpc>
            </a:pPr>
            <a:r>
              <a:rPr lang="es-ES" sz="2400" b="1" i="1" smtClean="0">
                <a:solidFill>
                  <a:srgbClr val="000099"/>
                </a:solidFill>
                <a:effectLst>
                  <a:outerShdw blurRad="38100" dist="38100" dir="2700000" algn="tl">
                    <a:srgbClr val="C0C0C0"/>
                  </a:outerShdw>
                </a:effectLst>
                <a:latin typeface="Arial" charset="0"/>
              </a:rPr>
              <a:t>Transacciones comerciales electrónicas </a:t>
            </a:r>
          </a:p>
          <a:p>
            <a:pPr>
              <a:lnSpc>
                <a:spcPct val="80000"/>
              </a:lnSpc>
            </a:pPr>
            <a:r>
              <a:rPr lang="es-ES" sz="2400" b="1" i="1" smtClean="0">
                <a:solidFill>
                  <a:srgbClr val="000099"/>
                </a:solidFill>
                <a:effectLst>
                  <a:outerShdw blurRad="38100" dist="38100" dir="2700000" algn="tl">
                    <a:srgbClr val="C0C0C0"/>
                  </a:outerShdw>
                </a:effectLst>
                <a:latin typeface="Arial" charset="0"/>
              </a:rPr>
              <a:t>Dinero electrónico </a:t>
            </a:r>
          </a:p>
          <a:p>
            <a:pPr>
              <a:lnSpc>
                <a:spcPct val="80000"/>
              </a:lnSpc>
            </a:pPr>
            <a:r>
              <a:rPr lang="es-ES" sz="2400" b="1" i="1" smtClean="0">
                <a:solidFill>
                  <a:srgbClr val="000099"/>
                </a:solidFill>
                <a:effectLst>
                  <a:outerShdw blurRad="38100" dist="38100" dir="2700000" algn="tl">
                    <a:srgbClr val="C0C0C0"/>
                  </a:outerShdw>
                </a:effectLst>
                <a:latin typeface="Arial" charset="0"/>
              </a:rPr>
              <a:t>Notificaciones judiciales electrónicas </a:t>
            </a:r>
          </a:p>
          <a:p>
            <a:pPr>
              <a:lnSpc>
                <a:spcPct val="80000"/>
              </a:lnSpc>
            </a:pPr>
            <a:r>
              <a:rPr lang="es-ES" sz="2400" b="1" i="1" smtClean="0">
                <a:solidFill>
                  <a:srgbClr val="000099"/>
                </a:solidFill>
                <a:effectLst>
                  <a:outerShdw blurRad="38100" dist="38100" dir="2700000" algn="tl">
                    <a:srgbClr val="C0C0C0"/>
                  </a:outerShdw>
                </a:effectLst>
                <a:latin typeface="Arial" charset="0"/>
              </a:rPr>
              <a:t>Voto electrónico </a:t>
            </a:r>
          </a:p>
          <a:p>
            <a:pPr>
              <a:lnSpc>
                <a:spcPct val="80000"/>
              </a:lnSpc>
            </a:pPr>
            <a:r>
              <a:rPr lang="es-ES" sz="2400" b="1" i="1" smtClean="0">
                <a:solidFill>
                  <a:srgbClr val="000099"/>
                </a:solidFill>
                <a:effectLst>
                  <a:outerShdw blurRad="38100" dist="38100" dir="2700000" algn="tl">
                    <a:srgbClr val="C0C0C0"/>
                  </a:outerShdw>
                </a:effectLst>
                <a:latin typeface="Arial" charset="0"/>
              </a:rPr>
              <a:t>Decretos ejecutivos (gobierno) </a:t>
            </a:r>
          </a:p>
          <a:p>
            <a:pPr>
              <a:lnSpc>
                <a:spcPct val="80000"/>
              </a:lnSpc>
            </a:pPr>
            <a:r>
              <a:rPr lang="es-ES" sz="2400" b="1" i="1" smtClean="0">
                <a:solidFill>
                  <a:srgbClr val="000099"/>
                </a:solidFill>
                <a:effectLst>
                  <a:outerShdw blurRad="38100" dist="38100" dir="2700000" algn="tl">
                    <a:srgbClr val="C0C0C0"/>
                  </a:outerShdw>
                </a:effectLst>
                <a:latin typeface="Arial" charset="0"/>
              </a:rPr>
              <a:t>Contratación pública </a:t>
            </a:r>
          </a:p>
          <a:p>
            <a:pPr>
              <a:lnSpc>
                <a:spcPct val="80000"/>
              </a:lnSpc>
            </a:pPr>
            <a:r>
              <a:rPr lang="es-ES" sz="2400" b="1" i="1" smtClean="0">
                <a:solidFill>
                  <a:srgbClr val="000099"/>
                </a:solidFill>
                <a:effectLst>
                  <a:outerShdw blurRad="38100" dist="38100" dir="2700000" algn="tl">
                    <a:srgbClr val="C0C0C0"/>
                  </a:outerShdw>
                </a:effectLst>
                <a:latin typeface="Arial" charset="0"/>
              </a:rPr>
              <a:t>Declaraciones Juradas</a:t>
            </a:r>
          </a:p>
          <a:p>
            <a:pPr>
              <a:lnSpc>
                <a:spcPct val="80000"/>
              </a:lnSpc>
            </a:pPr>
            <a:r>
              <a:rPr lang="es-ES" sz="2400" b="1" i="1" smtClean="0">
                <a:solidFill>
                  <a:srgbClr val="000099"/>
                </a:solidFill>
                <a:effectLst>
                  <a:outerShdw blurRad="38100" dist="38100" dir="2700000" algn="tl">
                    <a:srgbClr val="C0C0C0"/>
                  </a:outerShdw>
                </a:effectLst>
                <a:latin typeface="Arial" charset="0"/>
              </a:rPr>
              <a:t>Etc.</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subTitle" idx="4294967295"/>
          </p:nvPr>
        </p:nvSpPr>
        <p:spPr>
          <a:xfrm>
            <a:off x="0" y="4221088"/>
            <a:ext cx="9144000" cy="2636912"/>
          </a:xfrm>
          <a:prstGeom prst="rect">
            <a:avLst/>
          </a:prstGeom>
          <a:gradFill rotWithShape="0">
            <a:gsLst>
              <a:gs pos="0">
                <a:srgbClr val="FF9900"/>
              </a:gs>
              <a:gs pos="100000">
                <a:srgbClr val="FFFFFF"/>
              </a:gs>
            </a:gsLst>
            <a:lin ang="5400000" scaled="1"/>
          </a:gradFill>
          <a:ln w="76200">
            <a:solidFill>
              <a:schemeClr val="hlink"/>
            </a:solidFill>
          </a:ln>
        </p:spPr>
        <p:txBody>
          <a:bodyPr/>
          <a:lstStyle/>
          <a:p>
            <a:pPr marL="0" indent="0" algn="ctr">
              <a:lnSpc>
                <a:spcPct val="90000"/>
              </a:lnSpc>
              <a:buFontTx/>
              <a:buNone/>
            </a:pPr>
            <a:r>
              <a:rPr lang="es-ES_tradnl" sz="2800" b="1" i="1" dirty="0" smtClean="0">
                <a:solidFill>
                  <a:srgbClr val="333399"/>
                </a:solidFill>
                <a:latin typeface="Arial" charset="0"/>
              </a:rPr>
              <a:t>Mg. PABLO </a:t>
            </a:r>
            <a:r>
              <a:rPr lang="es-ES_tradnl" sz="2800" b="1" i="1" dirty="0">
                <a:solidFill>
                  <a:srgbClr val="333399"/>
                </a:solidFill>
                <a:latin typeface="Arial" charset="0"/>
              </a:rPr>
              <a:t>ALEJANDRO LENA</a:t>
            </a:r>
          </a:p>
          <a:p>
            <a:pPr marL="0" indent="0" algn="ctr">
              <a:lnSpc>
                <a:spcPct val="90000"/>
              </a:lnSpc>
              <a:buNone/>
            </a:pPr>
            <a:r>
              <a:rPr lang="es-ES_tradnl" sz="2800" b="1" i="1" dirty="0">
                <a:solidFill>
                  <a:srgbClr val="333399"/>
                </a:solidFill>
                <a:latin typeface="Arial" charset="0"/>
              </a:rPr>
              <a:t>plena@unlam.edu.ar </a:t>
            </a:r>
          </a:p>
          <a:p>
            <a:pPr marL="0" indent="0" algn="ctr">
              <a:lnSpc>
                <a:spcPct val="90000"/>
              </a:lnSpc>
              <a:buFontTx/>
              <a:buNone/>
            </a:pPr>
            <a:r>
              <a:rPr lang="es-ES" sz="2800" b="1" i="1" dirty="0" smtClean="0">
                <a:solidFill>
                  <a:srgbClr val="333399"/>
                </a:solidFill>
                <a:latin typeface="Arial" charset="0"/>
              </a:rPr>
              <a:t>Ing. MARIO </a:t>
            </a:r>
            <a:r>
              <a:rPr lang="es-ES" sz="2800" b="1" i="1" dirty="0">
                <a:solidFill>
                  <a:srgbClr val="333399"/>
                </a:solidFill>
                <a:latin typeface="Arial" charset="0"/>
              </a:rPr>
              <a:t>KRAJNIK</a:t>
            </a:r>
          </a:p>
          <a:p>
            <a:pPr marL="0" indent="0" algn="ctr">
              <a:lnSpc>
                <a:spcPct val="90000"/>
              </a:lnSpc>
              <a:buFontTx/>
              <a:buNone/>
            </a:pPr>
            <a:r>
              <a:rPr lang="es-ES" sz="2800" b="1" i="1" dirty="0">
                <a:solidFill>
                  <a:srgbClr val="333399"/>
                </a:solidFill>
                <a:latin typeface="Arial" charset="0"/>
              </a:rPr>
              <a:t>mariokrajnik@yahoo.com.ar </a:t>
            </a:r>
            <a:r>
              <a:rPr lang="es-ES_tradnl" sz="2800" b="1" i="1" dirty="0">
                <a:solidFill>
                  <a:srgbClr val="333399"/>
                </a:solidFill>
                <a:latin typeface="Arial" charset="0"/>
              </a:rPr>
              <a:t>                 </a:t>
            </a:r>
          </a:p>
          <a:p>
            <a:pPr marL="0" indent="0" algn="ctr">
              <a:lnSpc>
                <a:spcPct val="90000"/>
              </a:lnSpc>
              <a:buNone/>
            </a:pPr>
            <a:r>
              <a:rPr lang="es-AR" sz="2800" b="1" i="1" u="sng" dirty="0" smtClean="0">
                <a:solidFill>
                  <a:srgbClr val="333399"/>
                </a:solidFill>
                <a:latin typeface="Arial" charset="0"/>
              </a:rPr>
              <a:t>2017</a:t>
            </a:r>
            <a:endParaRPr lang="es-AR" sz="2800" b="1" i="1" u="sng" dirty="0">
              <a:solidFill>
                <a:srgbClr val="333399"/>
              </a:solidFill>
              <a:latin typeface="Arial" charset="0"/>
            </a:endParaRPr>
          </a:p>
          <a:p>
            <a:pPr marL="0" indent="0" algn="ctr">
              <a:lnSpc>
                <a:spcPct val="90000"/>
              </a:lnSpc>
              <a:buFontTx/>
              <a:buNone/>
            </a:pPr>
            <a:endParaRPr lang="es-ES_tradnl" sz="2800" b="1" i="1" dirty="0" smtClean="0">
              <a:solidFill>
                <a:srgbClr val="333399"/>
              </a:solidFill>
              <a:latin typeface="Arial" charset="0"/>
            </a:endParaRPr>
          </a:p>
        </p:txBody>
      </p:sp>
      <p:sp>
        <p:nvSpPr>
          <p:cNvPr id="5123" name="Rectangle 3"/>
          <p:cNvSpPr>
            <a:spLocks noGrp="1" noChangeArrowheads="1"/>
          </p:cNvSpPr>
          <p:nvPr>
            <p:ph type="ctrTitle" idx="4294967295"/>
          </p:nvPr>
        </p:nvSpPr>
        <p:spPr>
          <a:xfrm>
            <a:off x="337417" y="1772816"/>
            <a:ext cx="8496300" cy="2232248"/>
          </a:xfrm>
          <a:prstGeom prst="rect">
            <a:avLst/>
          </a:prstGeom>
          <a:gradFill rotWithShape="0">
            <a:gsLst>
              <a:gs pos="0">
                <a:srgbClr val="FF9900"/>
              </a:gs>
              <a:gs pos="100000">
                <a:srgbClr val="FFFFFF"/>
              </a:gs>
            </a:gsLst>
            <a:lin ang="5400000" scaled="1"/>
          </a:gradFill>
          <a:ln w="76200" cap="flat" algn="ctr">
            <a:solidFill>
              <a:schemeClr val="hlink"/>
            </a:solidFill>
          </a:ln>
        </p:spPr>
        <p:txBody>
          <a:bodyPr anchor="t"/>
          <a:lstStyle/>
          <a:p>
            <a:pPr>
              <a:spcBef>
                <a:spcPct val="20000"/>
              </a:spcBef>
            </a:pPr>
            <a:r>
              <a:rPr lang="es-AR" sz="4800" b="1" i="1" u="sng" dirty="0" smtClean="0">
                <a:solidFill>
                  <a:srgbClr val="333399"/>
                </a:solidFill>
                <a:latin typeface="Arial" panose="020B0604020202020204" pitchFamily="34" charset="0"/>
                <a:cs typeface="Arial" panose="020B0604020202020204" pitchFamily="34" charset="0"/>
              </a:rPr>
              <a:t>Tecnología de Redes 2634</a:t>
            </a:r>
            <a:br>
              <a:rPr lang="es-AR" sz="4800" b="1" i="1" u="sng" dirty="0" smtClean="0">
                <a:solidFill>
                  <a:srgbClr val="333399"/>
                </a:solidFill>
                <a:latin typeface="Arial" panose="020B0604020202020204" pitchFamily="34" charset="0"/>
                <a:cs typeface="Arial" panose="020B0604020202020204" pitchFamily="34" charset="0"/>
              </a:rPr>
            </a:br>
            <a:r>
              <a:rPr lang="es-AR" sz="4000" b="1" i="1" u="sng" dirty="0" smtClean="0">
                <a:solidFill>
                  <a:srgbClr val="333399"/>
                </a:solidFill>
                <a:latin typeface="Arial" panose="020B0604020202020204" pitchFamily="34" charset="0"/>
                <a:cs typeface="Arial" panose="020B0604020202020204" pitchFamily="34" charset="0"/>
              </a:rPr>
              <a:t>Introducción a las Comunicaciones 0013</a:t>
            </a:r>
            <a:endParaRPr lang="es-AR" sz="4000" b="1" i="1" u="sng" dirty="0" smtClean="0">
              <a:solidFill>
                <a:srgbClr val="333399"/>
              </a:solidFill>
              <a:latin typeface="Arial" charset="0"/>
            </a:endParaRPr>
          </a:p>
        </p:txBody>
      </p:sp>
      <p:pic>
        <p:nvPicPr>
          <p:cNvPr id="5124" name="Picture 4" descr="9 - 9 - 4 ESCUDO UNLAM GRIS"/>
          <p:cNvPicPr>
            <a:picLocks noChangeAspect="1" noChangeArrowheads="1"/>
          </p:cNvPicPr>
          <p:nvPr/>
        </p:nvPicPr>
        <p:blipFill>
          <a:blip r:embed="rId3" cstate="print"/>
          <a:srcRect/>
          <a:stretch>
            <a:fillRect/>
          </a:stretch>
        </p:blipFill>
        <p:spPr bwMode="auto">
          <a:xfrm>
            <a:off x="1907704" y="0"/>
            <a:ext cx="5256212" cy="1674813"/>
          </a:xfrm>
          <a:prstGeom prst="rect">
            <a:avLst/>
          </a:prstGeom>
          <a:gradFill rotWithShape="0">
            <a:gsLst>
              <a:gs pos="0">
                <a:srgbClr val="FF9900"/>
              </a:gs>
              <a:gs pos="100000">
                <a:srgbClr val="FFFFFF"/>
              </a:gs>
            </a:gsLst>
            <a:lin ang="5400000" scaled="1"/>
          </a:gradFill>
          <a:ln w="76200" algn="ctr">
            <a:solidFill>
              <a:schemeClr val="hlink"/>
            </a:solid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026"/>
          <p:cNvSpPr>
            <a:spLocks noGrp="1" noChangeArrowheads="1"/>
          </p:cNvSpPr>
          <p:nvPr>
            <p:ph type="title"/>
          </p:nvPr>
        </p:nvSpPr>
        <p:spPr>
          <a:xfrm>
            <a:off x="684213" y="188913"/>
            <a:ext cx="7772400" cy="1600200"/>
          </a:xfrm>
          <a:blipFill dpi="0" rotWithShape="0">
            <a:blip r:embed="rId2" cstate="print"/>
            <a:srcRect/>
            <a:tile tx="0" ty="0" sx="100000" sy="100000" flip="none" algn="tl"/>
          </a:blipFill>
          <a:ln w="76200" cap="flat" algn="ctr">
            <a:solidFill>
              <a:srgbClr val="0000FF"/>
            </a:solidFill>
          </a:ln>
        </p:spPr>
        <p:txBody>
          <a:bodyPr/>
          <a:lstStyle/>
          <a:p>
            <a:pPr>
              <a:defRPr/>
            </a:pPr>
            <a:r>
              <a:rPr lang="en-US" b="1" i="1" smtClean="0">
                <a:solidFill>
                  <a:schemeClr val="tx1"/>
                </a:solidFill>
                <a:effectLst>
                  <a:outerShdw blurRad="38100" dist="38100" dir="2700000" algn="tl">
                    <a:srgbClr val="C0C0C0"/>
                  </a:outerShdw>
                </a:effectLst>
                <a:latin typeface="Verdana" pitchFamily="34" charset="0"/>
              </a:rPr>
              <a:t>Seguridad de la Firma Digital</a:t>
            </a:r>
          </a:p>
        </p:txBody>
      </p:sp>
      <p:sp>
        <p:nvSpPr>
          <p:cNvPr id="24579" name="Rectangle 1027"/>
          <p:cNvSpPr>
            <a:spLocks noGrp="1" noChangeArrowheads="1"/>
          </p:cNvSpPr>
          <p:nvPr>
            <p:ph type="body" idx="1"/>
          </p:nvPr>
        </p:nvSpPr>
        <p:spPr>
          <a:xfrm>
            <a:off x="250825" y="1989138"/>
            <a:ext cx="8686800" cy="4572000"/>
          </a:xfrm>
          <a:blipFill dpi="0" rotWithShape="0">
            <a:blip r:embed="rId3" cstate="print"/>
            <a:srcRect/>
            <a:tile tx="0" ty="0" sx="100000" sy="100000" flip="none" algn="tl"/>
          </a:blipFill>
          <a:ln w="76200" cap="flat" algn="ctr">
            <a:solidFill>
              <a:srgbClr val="000080"/>
            </a:solidFill>
          </a:ln>
        </p:spPr>
        <p:txBody>
          <a:bodyPr/>
          <a:lstStyle/>
          <a:p>
            <a:pPr>
              <a:lnSpc>
                <a:spcPct val="90000"/>
              </a:lnSpc>
              <a:defRPr/>
            </a:pPr>
            <a:r>
              <a:rPr lang="en-US" sz="4000" b="1" i="1" smtClean="0">
                <a:solidFill>
                  <a:srgbClr val="000099"/>
                </a:solidFill>
                <a:effectLst>
                  <a:outerShdw blurRad="38100" dist="38100" dir="2700000" algn="tl">
                    <a:srgbClr val="C0C0C0"/>
                  </a:outerShdw>
                </a:effectLst>
                <a:latin typeface="Arial" charset="0"/>
              </a:rPr>
              <a:t>Autenticación</a:t>
            </a:r>
          </a:p>
          <a:p>
            <a:pPr>
              <a:lnSpc>
                <a:spcPct val="90000"/>
              </a:lnSpc>
              <a:defRPr/>
            </a:pPr>
            <a:r>
              <a:rPr lang="en-US" sz="4000" b="1" i="1" smtClean="0">
                <a:solidFill>
                  <a:srgbClr val="000099"/>
                </a:solidFill>
                <a:effectLst>
                  <a:outerShdw blurRad="38100" dist="38100" dir="2700000" algn="tl">
                    <a:srgbClr val="C0C0C0"/>
                  </a:outerShdw>
                </a:effectLst>
                <a:latin typeface="Arial" charset="0"/>
              </a:rPr>
              <a:t>Imposibilidad de Suplantación</a:t>
            </a:r>
          </a:p>
          <a:p>
            <a:pPr>
              <a:lnSpc>
                <a:spcPct val="90000"/>
              </a:lnSpc>
              <a:defRPr/>
            </a:pPr>
            <a:r>
              <a:rPr lang="en-US" sz="4000" b="1" i="1" smtClean="0">
                <a:solidFill>
                  <a:srgbClr val="000099"/>
                </a:solidFill>
                <a:effectLst>
                  <a:outerShdw blurRad="38100" dist="38100" dir="2700000" algn="tl">
                    <a:srgbClr val="C0C0C0"/>
                  </a:outerShdw>
                </a:effectLst>
                <a:latin typeface="Arial" charset="0"/>
              </a:rPr>
              <a:t>Integridad</a:t>
            </a:r>
          </a:p>
          <a:p>
            <a:pPr>
              <a:lnSpc>
                <a:spcPct val="90000"/>
              </a:lnSpc>
              <a:defRPr/>
            </a:pPr>
            <a:r>
              <a:rPr lang="en-US" sz="4000" b="1" i="1" smtClean="0">
                <a:solidFill>
                  <a:srgbClr val="000099"/>
                </a:solidFill>
                <a:effectLst>
                  <a:outerShdw blurRad="38100" dist="38100" dir="2700000" algn="tl">
                    <a:srgbClr val="C0C0C0"/>
                  </a:outerShdw>
                </a:effectLst>
                <a:latin typeface="Arial" charset="0"/>
              </a:rPr>
              <a:t>No repudio</a:t>
            </a:r>
          </a:p>
          <a:p>
            <a:pPr>
              <a:lnSpc>
                <a:spcPct val="90000"/>
              </a:lnSpc>
              <a:defRPr/>
            </a:pPr>
            <a:r>
              <a:rPr lang="en-US" sz="4000" b="1" i="1" smtClean="0">
                <a:solidFill>
                  <a:srgbClr val="000099"/>
                </a:solidFill>
                <a:effectLst>
                  <a:outerShdw blurRad="38100" dist="38100" dir="2700000" algn="tl">
                    <a:srgbClr val="C0C0C0"/>
                  </a:outerShdw>
                </a:effectLst>
                <a:latin typeface="Arial" charset="0"/>
              </a:rPr>
              <a:t>Auditabilidad</a:t>
            </a:r>
          </a:p>
          <a:p>
            <a:pPr>
              <a:lnSpc>
                <a:spcPct val="90000"/>
              </a:lnSpc>
              <a:defRPr/>
            </a:pPr>
            <a:r>
              <a:rPr lang="en-US" sz="4000" b="1" i="1" smtClean="0">
                <a:solidFill>
                  <a:srgbClr val="000099"/>
                </a:solidFill>
                <a:effectLst>
                  <a:outerShdw blurRad="38100" dist="38100" dir="2700000" algn="tl">
                    <a:srgbClr val="C0C0C0"/>
                  </a:outerShdw>
                </a:effectLst>
                <a:latin typeface="Arial" charset="0"/>
              </a:rPr>
              <a:t>Acuerdo de Claves secretas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4 Marcador de pie de página"/>
          <p:cNvSpPr txBox="1">
            <a:spLocks noGrp="1"/>
          </p:cNvSpPr>
          <p:nvPr/>
        </p:nvSpPr>
        <p:spPr bwMode="auto">
          <a:xfrm>
            <a:off x="3505200" y="6324600"/>
            <a:ext cx="2895600" cy="457200"/>
          </a:xfrm>
          <a:prstGeom prst="rect">
            <a:avLst/>
          </a:prstGeom>
          <a:noFill/>
          <a:ln>
            <a:miter lim="800000"/>
            <a:headEnd/>
            <a:tailEnd/>
          </a:ln>
        </p:spPr>
        <p:txBody>
          <a:bodyPr anchor="b"/>
          <a:lstStyle/>
          <a:p>
            <a:pPr algn="ctr">
              <a:defRPr/>
            </a:pPr>
            <a:r>
              <a:rPr lang="es-ES" sz="1400">
                <a:solidFill>
                  <a:schemeClr val="tx2"/>
                </a:solidFill>
                <a:latin typeface="+mn-lt"/>
              </a:rPr>
              <a:t>Computación Transversal</a:t>
            </a:r>
          </a:p>
        </p:txBody>
      </p:sp>
      <p:sp>
        <p:nvSpPr>
          <p:cNvPr id="305154" name="Rectangle 2" descr="Papel seda azul"/>
          <p:cNvSpPr>
            <a:spLocks noGrp="1" noChangeArrowheads="1"/>
          </p:cNvSpPr>
          <p:nvPr>
            <p:ph type="title" idx="4294967295"/>
          </p:nvPr>
        </p:nvSpPr>
        <p:spPr>
          <a:xfrm>
            <a:off x="755576" y="332656"/>
            <a:ext cx="7772400" cy="1143000"/>
          </a:xfrm>
          <a:blipFill dpi="0" rotWithShape="0">
            <a:blip r:embed="rId3" cstate="print"/>
            <a:srcRect/>
            <a:tile tx="0" ty="0" sx="100000" sy="100000" flip="none" algn="tl"/>
          </a:blipFill>
          <a:ln w="76200" cap="flat" algn="ctr">
            <a:solidFill>
              <a:srgbClr val="0000FF"/>
            </a:solidFill>
          </a:ln>
        </p:spPr>
        <p:txBody>
          <a:bodyPr/>
          <a:lstStyle/>
          <a:p>
            <a:r>
              <a:rPr lang="es-ES" sz="4000" b="1" i="1" smtClean="0">
                <a:solidFill>
                  <a:schemeClr val="tx1"/>
                </a:solidFill>
                <a:effectLst>
                  <a:outerShdw blurRad="38100" dist="38100" dir="2700000" algn="tl">
                    <a:srgbClr val="C0C0C0"/>
                  </a:outerShdw>
                </a:effectLst>
                <a:latin typeface="Verdana" pitchFamily="34" charset="0"/>
              </a:rPr>
              <a:t>Certificado de Seguridad</a:t>
            </a:r>
          </a:p>
        </p:txBody>
      </p:sp>
      <p:sp>
        <p:nvSpPr>
          <p:cNvPr id="54276" name="Rectangle 4"/>
          <p:cNvSpPr>
            <a:spLocks noGrp="1" noChangeArrowheads="1"/>
          </p:cNvSpPr>
          <p:nvPr>
            <p:ph type="body" idx="1"/>
          </p:nvPr>
        </p:nvSpPr>
        <p:spPr>
          <a:xfrm>
            <a:off x="323850" y="1628775"/>
            <a:ext cx="8640763" cy="4608513"/>
          </a:xfrm>
          <a:blipFill dpi="0" rotWithShape="0">
            <a:blip r:embed="rId4" cstate="print"/>
            <a:srcRect/>
            <a:tile tx="0" ty="0" sx="100000" sy="100000" flip="none" algn="tl"/>
          </a:blipFill>
          <a:ln w="76200" cap="flat" algn="ctr">
            <a:solidFill>
              <a:srgbClr val="000080"/>
            </a:solidFill>
          </a:ln>
        </p:spPr>
        <p:txBody>
          <a:bodyPr/>
          <a:lstStyle/>
          <a:p>
            <a:pPr algn="just">
              <a:lnSpc>
                <a:spcPct val="80000"/>
              </a:lnSpc>
            </a:pPr>
            <a:r>
              <a:rPr lang="es-ES" b="1" i="1" smtClean="0">
                <a:solidFill>
                  <a:srgbClr val="000099"/>
                </a:solidFill>
                <a:effectLst>
                  <a:outerShdw blurRad="38100" dist="38100" dir="2700000" algn="tl">
                    <a:srgbClr val="C0C0C0"/>
                  </a:outerShdw>
                </a:effectLst>
                <a:latin typeface="Arial" charset="0"/>
              </a:rPr>
              <a:t>Imagine que envía cartas por correo en un sobre transparente, Cualquiera que tenga acceso a él podrá ver los datos. Si parece valiosa, pueden hacerse con esa información o modificarla.</a:t>
            </a:r>
          </a:p>
          <a:p>
            <a:pPr algn="just">
              <a:lnSpc>
                <a:spcPct val="80000"/>
              </a:lnSpc>
            </a:pPr>
            <a:r>
              <a:rPr lang="es-ES" b="1" i="1" smtClean="0">
                <a:solidFill>
                  <a:srgbClr val="000099"/>
                </a:solidFill>
                <a:effectLst>
                  <a:outerShdw blurRad="38100" dist="38100" dir="2700000" algn="tl">
                    <a:srgbClr val="C0C0C0"/>
                  </a:outerShdw>
                </a:effectLst>
                <a:latin typeface="Arial" charset="0"/>
              </a:rPr>
              <a:t>Autoridad de certificación, es la encargada de emitir los certificados, verifican el nombre de dominio y la existencia de su empresa, la propiedad del nombre de dominio y su potestad para solicitar el certificado.</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4 Marcador de pie de página"/>
          <p:cNvSpPr txBox="1">
            <a:spLocks noGrp="1"/>
          </p:cNvSpPr>
          <p:nvPr/>
        </p:nvSpPr>
        <p:spPr bwMode="auto">
          <a:xfrm>
            <a:off x="3505200" y="6324600"/>
            <a:ext cx="2895600" cy="457200"/>
          </a:xfrm>
          <a:prstGeom prst="rect">
            <a:avLst/>
          </a:prstGeom>
          <a:noFill/>
          <a:ln>
            <a:miter lim="800000"/>
            <a:headEnd/>
            <a:tailEnd/>
          </a:ln>
        </p:spPr>
        <p:txBody>
          <a:bodyPr anchor="b"/>
          <a:lstStyle/>
          <a:p>
            <a:pPr algn="ctr">
              <a:defRPr/>
            </a:pPr>
            <a:r>
              <a:rPr lang="es-ES" sz="1400">
                <a:solidFill>
                  <a:schemeClr val="tx2"/>
                </a:solidFill>
                <a:latin typeface="+mn-lt"/>
              </a:rPr>
              <a:t>Computación Transversal</a:t>
            </a:r>
          </a:p>
        </p:txBody>
      </p:sp>
      <p:sp>
        <p:nvSpPr>
          <p:cNvPr id="305154" name="Rectangle 2" descr="Papel seda azul"/>
          <p:cNvSpPr>
            <a:spLocks noGrp="1" noChangeArrowheads="1"/>
          </p:cNvSpPr>
          <p:nvPr>
            <p:ph type="title" idx="4294967295"/>
          </p:nvPr>
        </p:nvSpPr>
        <p:spPr>
          <a:xfrm>
            <a:off x="755576" y="0"/>
            <a:ext cx="7772400" cy="1143000"/>
          </a:xfrm>
          <a:blipFill dpi="0" rotWithShape="0">
            <a:blip r:embed="rId3" cstate="print"/>
            <a:srcRect/>
            <a:tile tx="0" ty="0" sx="100000" sy="100000" flip="none" algn="tl"/>
          </a:blipFill>
          <a:ln w="76200" cap="flat" algn="ctr">
            <a:solidFill>
              <a:srgbClr val="0000FF"/>
            </a:solidFill>
          </a:ln>
        </p:spPr>
        <p:txBody>
          <a:bodyPr/>
          <a:lstStyle/>
          <a:p>
            <a:r>
              <a:rPr lang="es-ES" b="1" i="1" smtClean="0">
                <a:solidFill>
                  <a:schemeClr val="tx1"/>
                </a:solidFill>
                <a:effectLst>
                  <a:outerShdw blurRad="38100" dist="38100" dir="2700000" algn="tl">
                    <a:srgbClr val="C0C0C0"/>
                  </a:outerShdw>
                </a:effectLst>
                <a:latin typeface="Verdana" pitchFamily="34" charset="0"/>
              </a:rPr>
              <a:t>Certificado de Seguridad</a:t>
            </a:r>
          </a:p>
        </p:txBody>
      </p:sp>
      <p:sp>
        <p:nvSpPr>
          <p:cNvPr id="56324" name="Rectangle 4"/>
          <p:cNvSpPr>
            <a:spLocks noGrp="1" noChangeArrowheads="1"/>
          </p:cNvSpPr>
          <p:nvPr>
            <p:ph type="body" idx="1"/>
          </p:nvPr>
        </p:nvSpPr>
        <p:spPr>
          <a:xfrm>
            <a:off x="3563938" y="1268413"/>
            <a:ext cx="5329237" cy="2808287"/>
          </a:xfrm>
          <a:blipFill dpi="0" rotWithShape="0">
            <a:blip r:embed="rId4" cstate="print"/>
            <a:srcRect/>
            <a:tile tx="0" ty="0" sx="100000" sy="100000" flip="none" algn="tl"/>
          </a:blipFill>
          <a:ln w="76200" cap="flat" algn="ctr">
            <a:solidFill>
              <a:srgbClr val="000080"/>
            </a:solidFill>
          </a:ln>
        </p:spPr>
        <p:txBody>
          <a:bodyPr/>
          <a:lstStyle/>
          <a:p>
            <a:pPr>
              <a:lnSpc>
                <a:spcPct val="90000"/>
              </a:lnSpc>
            </a:pPr>
            <a:r>
              <a:rPr lang="es-ES" sz="2400" b="1" i="1" smtClean="0">
                <a:solidFill>
                  <a:srgbClr val="000099"/>
                </a:solidFill>
                <a:effectLst>
                  <a:outerShdw blurRad="38100" dist="38100" dir="2700000" algn="tl">
                    <a:srgbClr val="C0C0C0"/>
                  </a:outerShdw>
                </a:effectLst>
                <a:latin typeface="Arial" charset="0"/>
              </a:rPr>
              <a:t>Un certificado SSL establece un canal de comunicaciones privado que permite cifrar los datos durante su transmisión.</a:t>
            </a:r>
          </a:p>
          <a:p>
            <a:pPr>
              <a:lnSpc>
                <a:spcPct val="90000"/>
              </a:lnSpc>
            </a:pPr>
            <a:r>
              <a:rPr lang="es-ES" sz="2400" b="1" i="1" smtClean="0">
                <a:solidFill>
                  <a:srgbClr val="000099"/>
                </a:solidFill>
                <a:effectLst>
                  <a:outerShdw blurRad="38100" dist="38100" dir="2700000" algn="tl">
                    <a:srgbClr val="C0C0C0"/>
                  </a:outerShdw>
                </a:effectLst>
                <a:latin typeface="Arial" charset="0"/>
              </a:rPr>
              <a:t>El cifrado codifica los datos, fundamentalmente creando un sobre que preserva la confidencialidad del mensaje</a:t>
            </a:r>
          </a:p>
        </p:txBody>
      </p:sp>
      <p:pic>
        <p:nvPicPr>
          <p:cNvPr id="56325" name="Picture 5" descr="Certificado Digital Sitio"/>
          <p:cNvPicPr>
            <a:picLocks noChangeAspect="1" noChangeArrowheads="1"/>
          </p:cNvPicPr>
          <p:nvPr/>
        </p:nvPicPr>
        <p:blipFill>
          <a:blip r:embed="rId5" cstate="print"/>
          <a:srcRect/>
          <a:stretch>
            <a:fillRect/>
          </a:stretch>
        </p:blipFill>
        <p:spPr bwMode="auto">
          <a:xfrm>
            <a:off x="0" y="1341438"/>
            <a:ext cx="3276600" cy="2663825"/>
          </a:xfrm>
          <a:prstGeom prst="rect">
            <a:avLst/>
          </a:prstGeom>
          <a:blipFill dpi="0" rotWithShape="0">
            <a:blip r:embed="rId4" cstate="print"/>
            <a:srcRect/>
            <a:tile tx="0" ty="0" sx="100000" sy="100000" flip="none" algn="tl"/>
          </a:blipFill>
          <a:ln w="76200" algn="ctr">
            <a:solidFill>
              <a:srgbClr val="000080"/>
            </a:solidFill>
            <a:miter lim="800000"/>
            <a:headEnd/>
            <a:tailEnd/>
          </a:ln>
          <a:effectLst/>
        </p:spPr>
      </p:pic>
      <p:pic>
        <p:nvPicPr>
          <p:cNvPr id="56326" name="Picture 6" descr="Sin Certificado"/>
          <p:cNvPicPr>
            <a:picLocks noChangeAspect="1" noChangeArrowheads="1"/>
          </p:cNvPicPr>
          <p:nvPr/>
        </p:nvPicPr>
        <p:blipFill>
          <a:blip r:embed="rId6" cstate="print"/>
          <a:srcRect/>
          <a:stretch>
            <a:fillRect/>
          </a:stretch>
        </p:blipFill>
        <p:spPr bwMode="auto">
          <a:xfrm>
            <a:off x="3779838" y="4194175"/>
            <a:ext cx="5113337" cy="2540000"/>
          </a:xfrm>
          <a:prstGeom prst="rect">
            <a:avLst/>
          </a:prstGeom>
          <a:blipFill dpi="0" rotWithShape="0">
            <a:blip r:embed="rId4" cstate="print"/>
            <a:srcRect/>
            <a:tile tx="0" ty="0" sx="100000" sy="100000" flip="none" algn="tl"/>
          </a:blipFill>
          <a:ln w="76200" algn="ctr">
            <a:solidFill>
              <a:srgbClr val="000080"/>
            </a:solidFill>
            <a:miter lim="800000"/>
            <a:headEnd/>
            <a:tailEnd/>
          </a:ln>
          <a:effectLst/>
        </p:spPr>
      </p:pic>
      <p:sp>
        <p:nvSpPr>
          <p:cNvPr id="56327" name="Rectangle 7"/>
          <p:cNvSpPr>
            <a:spLocks noChangeArrowheads="1"/>
          </p:cNvSpPr>
          <p:nvPr/>
        </p:nvSpPr>
        <p:spPr bwMode="auto">
          <a:xfrm>
            <a:off x="0" y="4221163"/>
            <a:ext cx="3563938" cy="2376487"/>
          </a:xfrm>
          <a:prstGeom prst="rect">
            <a:avLst/>
          </a:prstGeom>
          <a:blipFill dpi="0" rotWithShape="0">
            <a:blip r:embed="rId4" cstate="print"/>
            <a:srcRect/>
            <a:tile tx="0" ty="0" sx="100000" sy="100000" flip="none" algn="tl"/>
          </a:blipFill>
          <a:ln w="76200" algn="ctr">
            <a:solidFill>
              <a:srgbClr val="000080"/>
            </a:solidFill>
            <a:miter lim="800000"/>
            <a:headEnd/>
            <a:tailEnd/>
          </a:ln>
          <a:effectLst/>
        </p:spPr>
        <p:txBody>
          <a:bodyPr/>
          <a:lstStyle/>
          <a:p>
            <a:pPr marL="342900" indent="-342900" eaLnBrk="0" hangingPunct="0">
              <a:lnSpc>
                <a:spcPct val="90000"/>
              </a:lnSpc>
              <a:spcBef>
                <a:spcPct val="20000"/>
              </a:spcBef>
              <a:buFontTx/>
              <a:buChar char="•"/>
            </a:pPr>
            <a:r>
              <a:rPr lang="es-ES" sz="2000" b="1" i="1">
                <a:solidFill>
                  <a:srgbClr val="000099"/>
                </a:solidFill>
                <a:effectLst>
                  <a:outerShdw blurRad="38100" dist="38100" dir="2700000" algn="tl">
                    <a:srgbClr val="C0C0C0"/>
                  </a:outerShdw>
                </a:effectLst>
                <a:latin typeface="Arial" charset="0"/>
              </a:rPr>
              <a:t>Una Entidad Autorizada, denominada autoridad de certificación, es la encargada de emitir los certificados SSL</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4213" y="188913"/>
            <a:ext cx="7772400"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ES" b="1" i="1" smtClean="0">
                <a:solidFill>
                  <a:schemeClr val="tx1"/>
                </a:solidFill>
                <a:effectLst>
                  <a:outerShdw blurRad="38100" dist="38100" dir="2700000" algn="tl">
                    <a:srgbClr val="C0C0C0"/>
                  </a:outerShdw>
                </a:effectLst>
                <a:latin typeface="Verdana" pitchFamily="34" charset="0"/>
              </a:rPr>
              <a:t>Marco Legal  </a:t>
            </a:r>
            <a:endParaRPr lang="en-US" b="1" i="1" smtClean="0">
              <a:solidFill>
                <a:schemeClr val="tx1"/>
              </a:solidFill>
              <a:effectLst>
                <a:outerShdw blurRad="38100" dist="38100" dir="2700000" algn="tl">
                  <a:srgbClr val="C0C0C0"/>
                </a:outerShdw>
              </a:effectLst>
              <a:latin typeface="Verdana" pitchFamily="34" charset="0"/>
            </a:endParaRPr>
          </a:p>
        </p:txBody>
      </p:sp>
      <p:sp>
        <p:nvSpPr>
          <p:cNvPr id="13315" name="Rectangle 3"/>
          <p:cNvSpPr>
            <a:spLocks noGrp="1" noChangeArrowheads="1"/>
          </p:cNvSpPr>
          <p:nvPr>
            <p:ph type="body" idx="1"/>
          </p:nvPr>
        </p:nvSpPr>
        <p:spPr>
          <a:xfrm>
            <a:off x="179388" y="1484313"/>
            <a:ext cx="8785225" cy="4787900"/>
          </a:xfrm>
          <a:blipFill dpi="0" rotWithShape="0">
            <a:blip r:embed="rId3" cstate="print"/>
            <a:srcRect/>
            <a:tile tx="0" ty="0" sx="100000" sy="100000" flip="none" algn="tl"/>
          </a:blipFill>
          <a:ln w="76200" cap="flat" algn="ctr">
            <a:solidFill>
              <a:srgbClr val="000080"/>
            </a:solidFill>
          </a:ln>
        </p:spPr>
        <p:txBody>
          <a:bodyPr/>
          <a:lstStyle/>
          <a:p>
            <a:pPr>
              <a:lnSpc>
                <a:spcPct val="90000"/>
              </a:lnSpc>
              <a:defRPr/>
            </a:pPr>
            <a:r>
              <a:rPr lang="es-AR" b="1" i="1" smtClean="0">
                <a:solidFill>
                  <a:srgbClr val="000099"/>
                </a:solidFill>
                <a:effectLst>
                  <a:outerShdw blurRad="38100" dist="38100" dir="2700000" algn="tl">
                    <a:srgbClr val="C0C0C0"/>
                  </a:outerShdw>
                </a:effectLst>
                <a:latin typeface="Arial" charset="0"/>
              </a:rPr>
              <a:t>Ley Nº 25.506 de Firma Digital </a:t>
            </a:r>
            <a:endParaRPr lang="es-MX" b="1" i="1" smtClean="0">
              <a:solidFill>
                <a:srgbClr val="000099"/>
              </a:solidFill>
              <a:effectLst>
                <a:outerShdw blurRad="38100" dist="38100" dir="2700000" algn="tl">
                  <a:srgbClr val="C0C0C0"/>
                </a:outerShdw>
              </a:effectLst>
              <a:latin typeface="Arial" charset="0"/>
            </a:endParaRPr>
          </a:p>
          <a:p>
            <a:pPr>
              <a:lnSpc>
                <a:spcPct val="90000"/>
              </a:lnSpc>
              <a:defRPr/>
            </a:pPr>
            <a:r>
              <a:rPr lang="es-AR" b="1" i="1" smtClean="0">
                <a:solidFill>
                  <a:srgbClr val="000099"/>
                </a:solidFill>
                <a:effectLst>
                  <a:outerShdw blurRad="38100" dist="38100" dir="2700000" algn="tl">
                    <a:srgbClr val="C0C0C0"/>
                  </a:outerShdw>
                </a:effectLst>
                <a:latin typeface="Arial" charset="0"/>
              </a:rPr>
              <a:t>(B.O.del 14/12/2001)  </a:t>
            </a:r>
            <a:endParaRPr lang="es-MX" b="1" i="1" smtClean="0">
              <a:solidFill>
                <a:srgbClr val="000099"/>
              </a:solidFill>
              <a:effectLst>
                <a:outerShdw blurRad="38100" dist="38100" dir="2700000" algn="tl">
                  <a:srgbClr val="C0C0C0"/>
                </a:outerShdw>
              </a:effectLst>
              <a:latin typeface="Arial" charset="0"/>
            </a:endParaRPr>
          </a:p>
          <a:p>
            <a:pPr>
              <a:lnSpc>
                <a:spcPct val="90000"/>
              </a:lnSpc>
              <a:defRPr/>
            </a:pPr>
            <a:r>
              <a:rPr lang="es-AR" b="1" i="1" smtClean="0">
                <a:solidFill>
                  <a:srgbClr val="000099"/>
                </a:solidFill>
                <a:effectLst>
                  <a:outerShdw blurRad="38100" dist="38100" dir="2700000" algn="tl">
                    <a:srgbClr val="C0C0C0"/>
                  </a:outerShdw>
                </a:effectLst>
                <a:latin typeface="Arial" charset="0"/>
              </a:rPr>
              <a:t>Decreto Reglamentario Nº 2628/02 </a:t>
            </a:r>
            <a:endParaRPr lang="es-MX" b="1" i="1" smtClean="0">
              <a:solidFill>
                <a:srgbClr val="000099"/>
              </a:solidFill>
              <a:effectLst>
                <a:outerShdw blurRad="38100" dist="38100" dir="2700000" algn="tl">
                  <a:srgbClr val="C0C0C0"/>
                </a:outerShdw>
              </a:effectLst>
              <a:latin typeface="Arial" charset="0"/>
            </a:endParaRPr>
          </a:p>
          <a:p>
            <a:pPr>
              <a:lnSpc>
                <a:spcPct val="90000"/>
              </a:lnSpc>
              <a:defRPr/>
            </a:pPr>
            <a:r>
              <a:rPr lang="es-AR" b="1" i="1" smtClean="0">
                <a:solidFill>
                  <a:srgbClr val="000099"/>
                </a:solidFill>
                <a:effectLst>
                  <a:outerShdw blurRad="38100" dist="38100" dir="2700000" algn="tl">
                    <a:srgbClr val="C0C0C0"/>
                  </a:outerShdw>
                </a:effectLst>
                <a:latin typeface="Arial" charset="0"/>
              </a:rPr>
              <a:t>(B.O. del 20/12/2002) establecen una Infraestructura de Firma Digital de alcance federal</a:t>
            </a:r>
            <a:r>
              <a:rPr lang="es-MX" b="1" i="1" smtClean="0">
                <a:solidFill>
                  <a:srgbClr val="000099"/>
                </a:solidFill>
                <a:effectLst>
                  <a:outerShdw blurRad="38100" dist="38100" dir="2700000" algn="tl">
                    <a:srgbClr val="C0C0C0"/>
                  </a:outerShdw>
                </a:effectLst>
                <a:latin typeface="Arial" charset="0"/>
              </a:rPr>
              <a:t> y la creación del Ente Regulador de la Firma Digital</a:t>
            </a:r>
          </a:p>
          <a:p>
            <a:pPr lvl="1">
              <a:lnSpc>
                <a:spcPct val="90000"/>
              </a:lnSpc>
              <a:buFontTx/>
              <a:buChar char="•"/>
              <a:defRPr/>
            </a:pPr>
            <a:r>
              <a:rPr lang="es-MX" sz="3200" b="1" i="1" smtClean="0">
                <a:solidFill>
                  <a:srgbClr val="000099"/>
                </a:solidFill>
                <a:effectLst>
                  <a:outerShdw blurRad="38100" dist="38100" dir="2700000" algn="tl">
                    <a:srgbClr val="C0C0C0"/>
                  </a:outerShdw>
                </a:effectLst>
                <a:latin typeface="Arial" charset="0"/>
              </a:rPr>
              <a:t>Firmadigital.gov.ar</a:t>
            </a:r>
          </a:p>
          <a:p>
            <a:pPr lvl="1">
              <a:lnSpc>
                <a:spcPct val="90000"/>
              </a:lnSpc>
              <a:buFontTx/>
              <a:buChar char="•"/>
              <a:defRPr/>
            </a:pPr>
            <a:r>
              <a:rPr lang="es-MX" sz="3200" b="1" i="1" smtClean="0">
                <a:solidFill>
                  <a:srgbClr val="000099"/>
                </a:solidFill>
                <a:effectLst>
                  <a:outerShdw blurRad="38100" dist="38100" dir="2700000" algn="tl">
                    <a:srgbClr val="C0C0C0"/>
                  </a:outerShdw>
                </a:effectLst>
                <a:latin typeface="Arial" charset="0"/>
              </a:rPr>
              <a:t>pki.gov.ar</a:t>
            </a:r>
            <a:endParaRPr lang="en-US" b="1" i="1" smtClean="0">
              <a:solidFill>
                <a:srgbClr val="000099"/>
              </a:solidFill>
              <a:effectLst>
                <a:outerShdw blurRad="38100" dist="38100" dir="2700000" algn="tl">
                  <a:srgbClr val="C0C0C0"/>
                </a:outerShdw>
              </a:effectLst>
              <a:latin typeface="Arial"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4213" y="333375"/>
            <a:ext cx="7772400"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ES" b="1" i="1" smtClean="0">
                <a:solidFill>
                  <a:schemeClr val="tx1"/>
                </a:solidFill>
                <a:effectLst>
                  <a:outerShdw blurRad="38100" dist="38100" dir="2700000" algn="tl">
                    <a:srgbClr val="C0C0C0"/>
                  </a:outerShdw>
                </a:effectLst>
                <a:latin typeface="Verdana" pitchFamily="34" charset="0"/>
              </a:rPr>
              <a:t>Marco Regulatorio</a:t>
            </a:r>
            <a:endParaRPr lang="en-US" b="1" i="1" smtClean="0">
              <a:solidFill>
                <a:schemeClr val="tx1"/>
              </a:solidFill>
              <a:effectLst>
                <a:outerShdw blurRad="38100" dist="38100" dir="2700000" algn="tl">
                  <a:srgbClr val="C0C0C0"/>
                </a:outerShdw>
              </a:effectLst>
              <a:latin typeface="Verdana" pitchFamily="34" charset="0"/>
            </a:endParaRPr>
          </a:p>
        </p:txBody>
      </p:sp>
      <p:sp>
        <p:nvSpPr>
          <p:cNvPr id="14339" name="Rectangle 3"/>
          <p:cNvSpPr>
            <a:spLocks noGrp="1" noChangeArrowheads="1"/>
          </p:cNvSpPr>
          <p:nvPr>
            <p:ph type="body" idx="1"/>
          </p:nvPr>
        </p:nvSpPr>
        <p:spPr>
          <a:xfrm>
            <a:off x="533400" y="1828800"/>
            <a:ext cx="8077200" cy="3657600"/>
          </a:xfrm>
          <a:blipFill dpi="0" rotWithShape="0">
            <a:blip r:embed="rId3" cstate="print"/>
            <a:srcRect/>
            <a:tile tx="0" ty="0" sx="100000" sy="100000" flip="none" algn="tl"/>
          </a:blipFill>
          <a:ln w="76200" cap="flat" algn="ctr">
            <a:solidFill>
              <a:srgbClr val="000080"/>
            </a:solidFill>
          </a:ln>
        </p:spPr>
        <p:txBody>
          <a:bodyPr/>
          <a:lstStyle/>
          <a:p>
            <a:pPr>
              <a:lnSpc>
                <a:spcPct val="90000"/>
              </a:lnSpc>
              <a:defRPr/>
            </a:pPr>
            <a:r>
              <a:rPr lang="es-ES" sz="3600" b="1" i="1" smtClean="0">
                <a:solidFill>
                  <a:srgbClr val="000099"/>
                </a:solidFill>
                <a:effectLst>
                  <a:outerShdw blurRad="38100" dist="38100" dir="2700000" algn="tl">
                    <a:srgbClr val="C0C0C0"/>
                  </a:outerShdw>
                </a:effectLst>
                <a:latin typeface="Arial" charset="0"/>
              </a:rPr>
              <a:t>Neutralidad  tecnológica: se distingue entre la firma digital (una tecnología específica) y la firma electrónica,  esta última incluye a la anterior pero está abierta a otro tipo de firmas como la biométrica (ADN,  retina, etc.)</a:t>
            </a:r>
            <a:endParaRPr lang="en-US" sz="3600" b="1" i="1" smtClean="0">
              <a:solidFill>
                <a:srgbClr val="000099"/>
              </a:solidFill>
              <a:effectLst>
                <a:outerShdw blurRad="38100" dist="38100" dir="2700000" algn="tl">
                  <a:srgbClr val="C0C0C0"/>
                </a:outerShdw>
              </a:effectLst>
              <a:latin typeface="Arial"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914400" y="0"/>
            <a:ext cx="7772400"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ES" b="1" i="1" smtClean="0">
                <a:solidFill>
                  <a:schemeClr val="tx1"/>
                </a:solidFill>
                <a:effectLst>
                  <a:outerShdw blurRad="38100" dist="38100" dir="2700000" algn="tl">
                    <a:srgbClr val="C0C0C0"/>
                  </a:outerShdw>
                </a:effectLst>
                <a:latin typeface="Verdana" pitchFamily="34" charset="0"/>
              </a:rPr>
              <a:t>Certificado </a:t>
            </a:r>
            <a:endParaRPr lang="en-US" b="1" i="1" smtClean="0">
              <a:solidFill>
                <a:schemeClr val="tx1"/>
              </a:solidFill>
              <a:effectLst>
                <a:outerShdw blurRad="38100" dist="38100" dir="2700000" algn="tl">
                  <a:srgbClr val="C0C0C0"/>
                </a:outerShdw>
              </a:effectLst>
              <a:latin typeface="Verdana" pitchFamily="34" charset="0"/>
            </a:endParaRPr>
          </a:p>
        </p:txBody>
      </p:sp>
      <p:sp>
        <p:nvSpPr>
          <p:cNvPr id="31747" name="Rectangle 3"/>
          <p:cNvSpPr>
            <a:spLocks noGrp="1" noChangeArrowheads="1"/>
          </p:cNvSpPr>
          <p:nvPr>
            <p:ph type="body" idx="1"/>
          </p:nvPr>
        </p:nvSpPr>
        <p:spPr>
          <a:xfrm>
            <a:off x="0" y="1268413"/>
            <a:ext cx="9144000" cy="5040312"/>
          </a:xfrm>
          <a:solidFill>
            <a:schemeClr val="hlink"/>
          </a:solidFill>
        </p:spPr>
        <p:txBody>
          <a:bodyPr/>
          <a:lstStyle/>
          <a:p>
            <a:pPr marL="609600" indent="-609600" algn="just">
              <a:buClr>
                <a:schemeClr val="tx1"/>
              </a:buClr>
              <a:buFontTx/>
              <a:buNone/>
            </a:pPr>
            <a:r>
              <a:rPr lang="en-US" sz="500" b="1" smtClean="0">
                <a:solidFill>
                  <a:srgbClr val="000000"/>
                </a:solidFill>
                <a:latin typeface="Verdana" pitchFamily="34" charset="0"/>
                <a:cs typeface="Times New Roman" pitchFamily="18" charset="0"/>
              </a:rPr>
              <a:t>Versión</a:t>
            </a:r>
          </a:p>
          <a:p>
            <a:pPr marL="609600" indent="-609600" algn="just">
              <a:buClr>
                <a:schemeClr val="tx1"/>
              </a:buClr>
              <a:buFontTx/>
              <a:buNone/>
            </a:pPr>
            <a:r>
              <a:rPr lang="en-US" sz="500" b="1" smtClean="0">
                <a:solidFill>
                  <a:srgbClr val="000000"/>
                </a:solidFill>
                <a:latin typeface="Courier New" pitchFamily="49" charset="0"/>
                <a:cs typeface="Courier New" pitchFamily="49" charset="0"/>
              </a:rPr>
              <a:t>V3</a:t>
            </a:r>
            <a:endParaRPr lang="en-US" sz="500" b="1" smtClean="0">
              <a:solidFill>
                <a:srgbClr val="000000"/>
              </a:solidFill>
              <a:latin typeface="Verdana" pitchFamily="34" charset="0"/>
              <a:cs typeface="Times New Roman" pitchFamily="18" charset="0"/>
            </a:endParaRPr>
          </a:p>
          <a:p>
            <a:pPr marL="609600" indent="-609600" algn="just">
              <a:buClr>
                <a:schemeClr val="tx1"/>
              </a:buClr>
              <a:buFontTx/>
              <a:buNone/>
            </a:pPr>
            <a:r>
              <a:rPr lang="en-US" sz="500" b="1" smtClean="0">
                <a:solidFill>
                  <a:srgbClr val="000000"/>
                </a:solidFill>
                <a:latin typeface="Verdana" pitchFamily="34" charset="0"/>
                <a:cs typeface="Times New Roman" pitchFamily="18" charset="0"/>
              </a:rPr>
              <a:t>Numero de Serie</a:t>
            </a:r>
          </a:p>
          <a:p>
            <a:pPr marL="609600" indent="-609600" algn="just">
              <a:buClr>
                <a:schemeClr val="tx1"/>
              </a:buClr>
              <a:buFontTx/>
              <a:buNone/>
            </a:pPr>
            <a:r>
              <a:rPr lang="en-US" sz="500" b="1" smtClean="0">
                <a:solidFill>
                  <a:srgbClr val="000000"/>
                </a:solidFill>
                <a:latin typeface="Courier New" pitchFamily="49" charset="0"/>
                <a:cs typeface="Courier New" pitchFamily="49" charset="0"/>
              </a:rPr>
              <a:t>3828 65C7</a:t>
            </a:r>
            <a:endParaRPr lang="en-US" sz="500" b="1" smtClean="0">
              <a:solidFill>
                <a:srgbClr val="000000"/>
              </a:solidFill>
              <a:latin typeface="Verdana" pitchFamily="34" charset="0"/>
              <a:cs typeface="Times New Roman" pitchFamily="18" charset="0"/>
            </a:endParaRPr>
          </a:p>
          <a:p>
            <a:pPr marL="609600" indent="-609600" algn="just">
              <a:buClr>
                <a:schemeClr val="tx1"/>
              </a:buClr>
              <a:buFontTx/>
              <a:buNone/>
            </a:pPr>
            <a:r>
              <a:rPr lang="en-US" sz="500" b="1" smtClean="0">
                <a:solidFill>
                  <a:srgbClr val="000000"/>
                </a:solidFill>
                <a:latin typeface="Verdana" pitchFamily="34" charset="0"/>
                <a:cs typeface="Times New Roman" pitchFamily="18" charset="0"/>
              </a:rPr>
              <a:t>Algoritmo de Firma</a:t>
            </a:r>
          </a:p>
          <a:p>
            <a:pPr marL="609600" indent="-609600" algn="just">
              <a:buClr>
                <a:schemeClr val="tx1"/>
              </a:buClr>
              <a:buFontTx/>
              <a:buNone/>
            </a:pPr>
            <a:r>
              <a:rPr lang="en-US" sz="500" b="1" smtClean="0">
                <a:solidFill>
                  <a:srgbClr val="000000"/>
                </a:solidFill>
                <a:latin typeface="Courier New" pitchFamily="49" charset="0"/>
                <a:cs typeface="Courier New" pitchFamily="49" charset="0"/>
              </a:rPr>
              <a:t>sha1RSA</a:t>
            </a:r>
            <a:endParaRPr lang="en-US" sz="500" b="1" smtClean="0">
              <a:solidFill>
                <a:srgbClr val="000000"/>
              </a:solidFill>
              <a:latin typeface="Verdana" pitchFamily="34" charset="0"/>
              <a:cs typeface="Times New Roman" pitchFamily="18" charset="0"/>
            </a:endParaRPr>
          </a:p>
          <a:p>
            <a:pPr marL="609600" indent="-609600" algn="just">
              <a:buClr>
                <a:schemeClr val="tx1"/>
              </a:buClr>
              <a:buFontTx/>
              <a:buNone/>
            </a:pPr>
            <a:r>
              <a:rPr lang="en-US" sz="500" b="1" smtClean="0">
                <a:solidFill>
                  <a:srgbClr val="000000"/>
                </a:solidFill>
                <a:latin typeface="Verdana" pitchFamily="34" charset="0"/>
                <a:cs typeface="Times New Roman" pitchFamily="18" charset="0"/>
              </a:rPr>
              <a:t>Emisor</a:t>
            </a:r>
          </a:p>
          <a:p>
            <a:pPr marL="609600" indent="-609600" algn="just">
              <a:buClr>
                <a:schemeClr val="tx1"/>
              </a:buClr>
              <a:buFontTx/>
              <a:buNone/>
            </a:pPr>
            <a:r>
              <a:rPr lang="en-US" sz="500" b="1" smtClean="0">
                <a:solidFill>
                  <a:srgbClr val="000000"/>
                </a:solidFill>
                <a:latin typeface="Courier New" pitchFamily="49" charset="0"/>
                <a:cs typeface="Courier New" pitchFamily="49" charset="0"/>
              </a:rPr>
              <a:t>CN = Organismo Licenciante</a:t>
            </a:r>
            <a:br>
              <a:rPr lang="en-US" sz="500" b="1" smtClean="0">
                <a:solidFill>
                  <a:srgbClr val="000000"/>
                </a:solidFill>
                <a:latin typeface="Courier New" pitchFamily="49" charset="0"/>
                <a:cs typeface="Courier New" pitchFamily="49" charset="0"/>
              </a:rPr>
            </a:br>
            <a:r>
              <a:rPr lang="en-US" sz="500" b="1" smtClean="0">
                <a:solidFill>
                  <a:srgbClr val="000000"/>
                </a:solidFill>
                <a:latin typeface="Courier New" pitchFamily="49" charset="0"/>
                <a:cs typeface="Courier New" pitchFamily="49" charset="0"/>
              </a:rPr>
              <a:t>OU = Autoridad Certificante Raiz de la IFDAPN</a:t>
            </a:r>
            <a:br>
              <a:rPr lang="en-US" sz="500" b="1" smtClean="0">
                <a:solidFill>
                  <a:srgbClr val="000000"/>
                </a:solidFill>
                <a:latin typeface="Courier New" pitchFamily="49" charset="0"/>
                <a:cs typeface="Courier New" pitchFamily="49" charset="0"/>
              </a:rPr>
            </a:br>
            <a:r>
              <a:rPr lang="en-US" sz="500" b="1" smtClean="0">
                <a:solidFill>
                  <a:srgbClr val="000000"/>
                </a:solidFill>
                <a:latin typeface="Courier New" pitchFamily="49" charset="0"/>
                <a:cs typeface="Courier New" pitchFamily="49" charset="0"/>
              </a:rPr>
              <a:t>OU = Politica de Certificacion en ol.pki.gov.ar/politica</a:t>
            </a:r>
            <a:br>
              <a:rPr lang="en-US" sz="500" b="1" smtClean="0">
                <a:solidFill>
                  <a:srgbClr val="000000"/>
                </a:solidFill>
                <a:latin typeface="Courier New" pitchFamily="49" charset="0"/>
                <a:cs typeface="Courier New" pitchFamily="49" charset="0"/>
              </a:rPr>
            </a:br>
            <a:r>
              <a:rPr lang="en-US" sz="500" b="1" smtClean="0">
                <a:solidFill>
                  <a:srgbClr val="000000"/>
                </a:solidFill>
                <a:latin typeface="Courier New" pitchFamily="49" charset="0"/>
                <a:cs typeface="Courier New" pitchFamily="49" charset="0"/>
              </a:rPr>
              <a:t>O = Administracion Publica Nacional</a:t>
            </a:r>
            <a:br>
              <a:rPr lang="en-US" sz="500" b="1" smtClean="0">
                <a:solidFill>
                  <a:srgbClr val="000000"/>
                </a:solidFill>
                <a:latin typeface="Courier New" pitchFamily="49" charset="0"/>
                <a:cs typeface="Courier New" pitchFamily="49" charset="0"/>
              </a:rPr>
            </a:br>
            <a:r>
              <a:rPr lang="en-US" sz="500" b="1" smtClean="0">
                <a:solidFill>
                  <a:srgbClr val="000000"/>
                </a:solidFill>
                <a:latin typeface="Courier New" pitchFamily="49" charset="0"/>
                <a:cs typeface="Courier New" pitchFamily="49" charset="0"/>
              </a:rPr>
              <a:t>C = AR</a:t>
            </a:r>
            <a:endParaRPr lang="en-US" sz="500" b="1" smtClean="0">
              <a:solidFill>
                <a:srgbClr val="000000"/>
              </a:solidFill>
              <a:latin typeface="Verdana" pitchFamily="34" charset="0"/>
              <a:cs typeface="Times New Roman" pitchFamily="18" charset="0"/>
            </a:endParaRPr>
          </a:p>
          <a:p>
            <a:pPr marL="609600" indent="-609600" algn="just">
              <a:buClr>
                <a:schemeClr val="tx1"/>
              </a:buClr>
              <a:buFontTx/>
              <a:buNone/>
            </a:pPr>
            <a:r>
              <a:rPr lang="en-US" sz="500" b="1" smtClean="0">
                <a:solidFill>
                  <a:srgbClr val="000000"/>
                </a:solidFill>
                <a:latin typeface="Verdana" pitchFamily="34" charset="0"/>
                <a:cs typeface="Times New Roman" pitchFamily="18" charset="0"/>
              </a:rPr>
              <a:t>Válido Desde</a:t>
            </a:r>
          </a:p>
          <a:p>
            <a:pPr marL="609600" indent="-609600" algn="just">
              <a:buClr>
                <a:schemeClr val="tx1"/>
              </a:buClr>
              <a:buFontTx/>
              <a:buNone/>
            </a:pPr>
            <a:r>
              <a:rPr lang="en-US" sz="500" b="1" smtClean="0">
                <a:solidFill>
                  <a:srgbClr val="000000"/>
                </a:solidFill>
                <a:latin typeface="Courier New" pitchFamily="49" charset="0"/>
                <a:cs typeface="Courier New" pitchFamily="49" charset="0"/>
              </a:rPr>
              <a:t>Martes 9 de Noviembre de 1999 15:20:39</a:t>
            </a:r>
            <a:endParaRPr lang="en-US" sz="500" b="1" smtClean="0">
              <a:solidFill>
                <a:srgbClr val="000000"/>
              </a:solidFill>
              <a:latin typeface="Verdana" pitchFamily="34" charset="0"/>
              <a:cs typeface="Times New Roman" pitchFamily="18" charset="0"/>
            </a:endParaRPr>
          </a:p>
          <a:p>
            <a:pPr marL="609600" indent="-609600" algn="just">
              <a:buClr>
                <a:schemeClr val="tx1"/>
              </a:buClr>
              <a:buFontTx/>
              <a:buNone/>
            </a:pPr>
            <a:r>
              <a:rPr lang="en-US" sz="500" b="1" smtClean="0">
                <a:solidFill>
                  <a:srgbClr val="000000"/>
                </a:solidFill>
                <a:latin typeface="Verdana" pitchFamily="34" charset="0"/>
                <a:cs typeface="Times New Roman" pitchFamily="18" charset="0"/>
              </a:rPr>
              <a:t>Válido Hasta</a:t>
            </a:r>
          </a:p>
          <a:p>
            <a:pPr marL="609600" indent="-609600" algn="just">
              <a:buClr>
                <a:schemeClr val="tx1"/>
              </a:buClr>
              <a:buFontTx/>
              <a:buNone/>
            </a:pPr>
            <a:r>
              <a:rPr lang="en-US" sz="500" b="1" smtClean="0">
                <a:solidFill>
                  <a:srgbClr val="000000"/>
                </a:solidFill>
                <a:latin typeface="Courier New" pitchFamily="49" charset="0"/>
                <a:cs typeface="Courier New" pitchFamily="49" charset="0"/>
              </a:rPr>
              <a:t>Viernes 6 de Noviembre de 2009 15:20:39</a:t>
            </a:r>
            <a:endParaRPr lang="en-US" sz="500" b="1" smtClean="0">
              <a:solidFill>
                <a:srgbClr val="000000"/>
              </a:solidFill>
              <a:latin typeface="Verdana" pitchFamily="34" charset="0"/>
              <a:cs typeface="Times New Roman" pitchFamily="18" charset="0"/>
            </a:endParaRPr>
          </a:p>
          <a:p>
            <a:pPr marL="609600" indent="-609600" algn="just">
              <a:buClr>
                <a:schemeClr val="tx1"/>
              </a:buClr>
              <a:buFontTx/>
              <a:buNone/>
            </a:pPr>
            <a:r>
              <a:rPr lang="en-US" sz="500" b="1" smtClean="0">
                <a:solidFill>
                  <a:srgbClr val="000000"/>
                </a:solidFill>
                <a:latin typeface="Verdana" pitchFamily="34" charset="0"/>
                <a:cs typeface="Times New Roman" pitchFamily="18" charset="0"/>
              </a:rPr>
              <a:t>Asunto</a:t>
            </a:r>
          </a:p>
          <a:p>
            <a:pPr marL="609600" indent="-609600" algn="just">
              <a:buClr>
                <a:schemeClr val="tx1"/>
              </a:buClr>
              <a:buFontTx/>
              <a:buNone/>
            </a:pPr>
            <a:r>
              <a:rPr lang="en-US" sz="500" b="1" smtClean="0">
                <a:solidFill>
                  <a:srgbClr val="000000"/>
                </a:solidFill>
                <a:latin typeface="Courier New" pitchFamily="49" charset="0"/>
                <a:cs typeface="Courier New" pitchFamily="49" charset="0"/>
              </a:rPr>
              <a:t>CN = Organismo Licenciante</a:t>
            </a:r>
            <a:br>
              <a:rPr lang="en-US" sz="500" b="1" smtClean="0">
                <a:solidFill>
                  <a:srgbClr val="000000"/>
                </a:solidFill>
                <a:latin typeface="Courier New" pitchFamily="49" charset="0"/>
                <a:cs typeface="Courier New" pitchFamily="49" charset="0"/>
              </a:rPr>
            </a:br>
            <a:r>
              <a:rPr lang="en-US" sz="500" b="1" smtClean="0">
                <a:solidFill>
                  <a:srgbClr val="000000"/>
                </a:solidFill>
                <a:latin typeface="Courier New" pitchFamily="49" charset="0"/>
                <a:cs typeface="Courier New" pitchFamily="49" charset="0"/>
              </a:rPr>
              <a:t>OU = Autoridad Certificante Raiz de la IFDAPN</a:t>
            </a:r>
            <a:br>
              <a:rPr lang="en-US" sz="500" b="1" smtClean="0">
                <a:solidFill>
                  <a:srgbClr val="000000"/>
                </a:solidFill>
                <a:latin typeface="Courier New" pitchFamily="49" charset="0"/>
                <a:cs typeface="Courier New" pitchFamily="49" charset="0"/>
              </a:rPr>
            </a:br>
            <a:r>
              <a:rPr lang="en-US" sz="500" b="1" smtClean="0">
                <a:solidFill>
                  <a:srgbClr val="000000"/>
                </a:solidFill>
                <a:latin typeface="Courier New" pitchFamily="49" charset="0"/>
                <a:cs typeface="Courier New" pitchFamily="49" charset="0"/>
              </a:rPr>
              <a:t>OU = Politica de Certificacion en ol.pki.gov.ar/politica</a:t>
            </a:r>
            <a:br>
              <a:rPr lang="en-US" sz="500" b="1" smtClean="0">
                <a:solidFill>
                  <a:srgbClr val="000000"/>
                </a:solidFill>
                <a:latin typeface="Courier New" pitchFamily="49" charset="0"/>
                <a:cs typeface="Courier New" pitchFamily="49" charset="0"/>
              </a:rPr>
            </a:br>
            <a:r>
              <a:rPr lang="en-US" sz="500" b="1" smtClean="0">
                <a:solidFill>
                  <a:srgbClr val="000000"/>
                </a:solidFill>
                <a:latin typeface="Courier New" pitchFamily="49" charset="0"/>
                <a:cs typeface="Courier New" pitchFamily="49" charset="0"/>
              </a:rPr>
              <a:t>O = Administracion Publica Nacional</a:t>
            </a:r>
            <a:br>
              <a:rPr lang="en-US" sz="500" b="1" smtClean="0">
                <a:solidFill>
                  <a:srgbClr val="000000"/>
                </a:solidFill>
                <a:latin typeface="Courier New" pitchFamily="49" charset="0"/>
                <a:cs typeface="Courier New" pitchFamily="49" charset="0"/>
              </a:rPr>
            </a:br>
            <a:r>
              <a:rPr lang="en-US" sz="500" b="1" smtClean="0">
                <a:solidFill>
                  <a:srgbClr val="000000"/>
                </a:solidFill>
                <a:latin typeface="Courier New" pitchFamily="49" charset="0"/>
                <a:cs typeface="Courier New" pitchFamily="49" charset="0"/>
              </a:rPr>
              <a:t>C = AR</a:t>
            </a:r>
            <a:endParaRPr lang="en-US" sz="500" b="1" smtClean="0">
              <a:solidFill>
                <a:srgbClr val="000000"/>
              </a:solidFill>
              <a:latin typeface="Verdana" pitchFamily="34" charset="0"/>
              <a:cs typeface="Times New Roman" pitchFamily="18" charset="0"/>
            </a:endParaRPr>
          </a:p>
          <a:p>
            <a:pPr marL="609600" indent="-609600" algn="just">
              <a:buClr>
                <a:schemeClr val="tx1"/>
              </a:buClr>
              <a:buFontTx/>
              <a:buNone/>
            </a:pPr>
            <a:r>
              <a:rPr lang="en-US" sz="500" b="1" smtClean="0">
                <a:solidFill>
                  <a:srgbClr val="000000"/>
                </a:solidFill>
                <a:latin typeface="Verdana" pitchFamily="34" charset="0"/>
                <a:cs typeface="Times New Roman" pitchFamily="18" charset="0"/>
              </a:rPr>
              <a:t>Clave Pública RSA</a:t>
            </a:r>
            <a:br>
              <a:rPr lang="en-US" sz="500" b="1" smtClean="0">
                <a:solidFill>
                  <a:srgbClr val="000000"/>
                </a:solidFill>
                <a:latin typeface="Verdana" pitchFamily="34" charset="0"/>
                <a:cs typeface="Times New Roman" pitchFamily="18" charset="0"/>
              </a:rPr>
            </a:br>
            <a:r>
              <a:rPr lang="en-US" sz="500" b="1" smtClean="0">
                <a:solidFill>
                  <a:srgbClr val="000000"/>
                </a:solidFill>
                <a:latin typeface="Verdana" pitchFamily="34" charset="0"/>
                <a:cs typeface="Times New Roman" pitchFamily="18" charset="0"/>
              </a:rPr>
              <a:t>(2048 bits)</a:t>
            </a:r>
          </a:p>
          <a:p>
            <a:pPr marL="609600" indent="-609600" algn="just">
              <a:buClr>
                <a:schemeClr val="tx1"/>
              </a:buClr>
              <a:buFontTx/>
              <a:buNone/>
            </a:pPr>
            <a:r>
              <a:rPr lang="en-US" sz="500" b="1" smtClean="0">
                <a:solidFill>
                  <a:srgbClr val="000000"/>
                </a:solidFill>
                <a:latin typeface="Courier New" pitchFamily="49" charset="0"/>
                <a:cs typeface="Courier New" pitchFamily="49" charset="0"/>
              </a:rPr>
              <a:t>3082 010A 0282 0101 00AC D6A2 920F 2DC3</a:t>
            </a:r>
            <a:br>
              <a:rPr lang="en-US" sz="500" b="1" smtClean="0">
                <a:solidFill>
                  <a:srgbClr val="000000"/>
                </a:solidFill>
                <a:latin typeface="Courier New" pitchFamily="49" charset="0"/>
                <a:cs typeface="Courier New" pitchFamily="49" charset="0"/>
              </a:rPr>
            </a:br>
            <a:r>
              <a:rPr lang="en-US" sz="500" b="1" smtClean="0">
                <a:solidFill>
                  <a:srgbClr val="000000"/>
                </a:solidFill>
                <a:latin typeface="Courier New" pitchFamily="49" charset="0"/>
                <a:cs typeface="Courier New" pitchFamily="49" charset="0"/>
              </a:rPr>
              <a:t>B2D0 8CCD 3895 6500 EEF7 772F 0943 4103</a:t>
            </a:r>
            <a:br>
              <a:rPr lang="en-US" sz="500" b="1" smtClean="0">
                <a:solidFill>
                  <a:srgbClr val="000000"/>
                </a:solidFill>
                <a:latin typeface="Courier New" pitchFamily="49" charset="0"/>
                <a:cs typeface="Courier New" pitchFamily="49" charset="0"/>
              </a:rPr>
            </a:br>
            <a:r>
              <a:rPr lang="en-US" sz="500" b="1" smtClean="0">
                <a:solidFill>
                  <a:srgbClr val="000000"/>
                </a:solidFill>
                <a:latin typeface="Courier New" pitchFamily="49" charset="0"/>
                <a:cs typeface="Courier New" pitchFamily="49" charset="0"/>
              </a:rPr>
              <a:t>4465 4218 BB36 BB37 85FF A46D 3D07 93BA</a:t>
            </a:r>
            <a:br>
              <a:rPr lang="en-US" sz="500" b="1" smtClean="0">
                <a:solidFill>
                  <a:srgbClr val="000000"/>
                </a:solidFill>
                <a:latin typeface="Courier New" pitchFamily="49" charset="0"/>
                <a:cs typeface="Courier New" pitchFamily="49" charset="0"/>
              </a:rPr>
            </a:br>
            <a:r>
              <a:rPr lang="en-US" sz="500" b="1" smtClean="0">
                <a:solidFill>
                  <a:srgbClr val="000000"/>
                </a:solidFill>
                <a:latin typeface="Courier New" pitchFamily="49" charset="0"/>
                <a:cs typeface="Courier New" pitchFamily="49" charset="0"/>
              </a:rPr>
              <a:t>0408 CC00 D0E1 1B8F 1D84 C3B0 E87A 58B3</a:t>
            </a:r>
            <a:br>
              <a:rPr lang="en-US" sz="500" b="1" smtClean="0">
                <a:solidFill>
                  <a:srgbClr val="000000"/>
                </a:solidFill>
                <a:latin typeface="Courier New" pitchFamily="49" charset="0"/>
                <a:cs typeface="Courier New" pitchFamily="49" charset="0"/>
              </a:rPr>
            </a:br>
            <a:r>
              <a:rPr lang="en-US" sz="500" b="1" smtClean="0">
                <a:solidFill>
                  <a:srgbClr val="000000"/>
                </a:solidFill>
                <a:latin typeface="Courier New" pitchFamily="49" charset="0"/>
                <a:cs typeface="Courier New" pitchFamily="49" charset="0"/>
              </a:rPr>
              <a:t>D1FB 04D4 15B3 C108 079C 3E93 98E3 FF1B</a:t>
            </a:r>
            <a:br>
              <a:rPr lang="en-US" sz="500" b="1" smtClean="0">
                <a:solidFill>
                  <a:srgbClr val="000000"/>
                </a:solidFill>
                <a:latin typeface="Courier New" pitchFamily="49" charset="0"/>
                <a:cs typeface="Courier New" pitchFamily="49" charset="0"/>
              </a:rPr>
            </a:br>
            <a:r>
              <a:rPr lang="en-US" sz="500" b="1" smtClean="0">
                <a:solidFill>
                  <a:srgbClr val="000000"/>
                </a:solidFill>
                <a:latin typeface="Courier New" pitchFamily="49" charset="0"/>
                <a:cs typeface="Courier New" pitchFamily="49" charset="0"/>
              </a:rPr>
              <a:t>6BD8 76FA AB1C 328F 5A8C 065A CE99 86DA</a:t>
            </a:r>
            <a:br>
              <a:rPr lang="en-US" sz="500" b="1" smtClean="0">
                <a:solidFill>
                  <a:srgbClr val="000000"/>
                </a:solidFill>
                <a:latin typeface="Courier New" pitchFamily="49" charset="0"/>
                <a:cs typeface="Courier New" pitchFamily="49" charset="0"/>
              </a:rPr>
            </a:br>
            <a:r>
              <a:rPr lang="en-US" sz="500" b="1" smtClean="0">
                <a:solidFill>
                  <a:srgbClr val="000000"/>
                </a:solidFill>
                <a:latin typeface="Courier New" pitchFamily="49" charset="0"/>
                <a:cs typeface="Courier New" pitchFamily="49" charset="0"/>
              </a:rPr>
              <a:t>3119 79B0 42E4 B2AF DCDF 98DE 43AC 3A83</a:t>
            </a:r>
            <a:br>
              <a:rPr lang="en-US" sz="500" b="1" smtClean="0">
                <a:solidFill>
                  <a:srgbClr val="000000"/>
                </a:solidFill>
                <a:latin typeface="Courier New" pitchFamily="49" charset="0"/>
                <a:cs typeface="Courier New" pitchFamily="49" charset="0"/>
              </a:rPr>
            </a:br>
            <a:r>
              <a:rPr lang="en-US" sz="500" b="1" smtClean="0">
                <a:solidFill>
                  <a:srgbClr val="000000"/>
                </a:solidFill>
                <a:latin typeface="Courier New" pitchFamily="49" charset="0"/>
                <a:cs typeface="Courier New" pitchFamily="49" charset="0"/>
              </a:rPr>
              <a:t>6139 54AF 051A F060 A089 3675 14A3 9C98</a:t>
            </a:r>
            <a:br>
              <a:rPr lang="en-US" sz="500" b="1" smtClean="0">
                <a:solidFill>
                  <a:srgbClr val="000000"/>
                </a:solidFill>
                <a:latin typeface="Courier New" pitchFamily="49" charset="0"/>
                <a:cs typeface="Courier New" pitchFamily="49" charset="0"/>
              </a:rPr>
            </a:br>
            <a:r>
              <a:rPr lang="en-US" sz="500" b="1" smtClean="0">
                <a:solidFill>
                  <a:srgbClr val="000000"/>
                </a:solidFill>
                <a:latin typeface="Courier New" pitchFamily="49" charset="0"/>
                <a:cs typeface="Courier New" pitchFamily="49" charset="0"/>
              </a:rPr>
              <a:t>C27E 2319 B2ED 22A9 7D2A BDF9 5091 612B</a:t>
            </a:r>
            <a:br>
              <a:rPr lang="en-US" sz="500" b="1" smtClean="0">
                <a:solidFill>
                  <a:srgbClr val="000000"/>
                </a:solidFill>
                <a:latin typeface="Courier New" pitchFamily="49" charset="0"/>
                <a:cs typeface="Courier New" pitchFamily="49" charset="0"/>
              </a:rPr>
            </a:br>
            <a:r>
              <a:rPr lang="en-US" sz="500" b="1" smtClean="0">
                <a:solidFill>
                  <a:srgbClr val="000000"/>
                </a:solidFill>
                <a:latin typeface="Courier New" pitchFamily="49" charset="0"/>
                <a:cs typeface="Courier New" pitchFamily="49" charset="0"/>
              </a:rPr>
              <a:t>64E1 97E7 E074 2A3B 0178 1029 CAD6 D7A8</a:t>
            </a:r>
            <a:br>
              <a:rPr lang="en-US" sz="500" b="1" smtClean="0">
                <a:solidFill>
                  <a:srgbClr val="000000"/>
                </a:solidFill>
                <a:latin typeface="Courier New" pitchFamily="49" charset="0"/>
                <a:cs typeface="Courier New" pitchFamily="49" charset="0"/>
              </a:rPr>
            </a:br>
            <a:r>
              <a:rPr lang="en-US" sz="500" b="1" smtClean="0">
                <a:solidFill>
                  <a:srgbClr val="000000"/>
                </a:solidFill>
                <a:latin typeface="Courier New" pitchFamily="49" charset="0"/>
                <a:cs typeface="Courier New" pitchFamily="49" charset="0"/>
              </a:rPr>
              <a:t>9E4E 24F2 1CF9 76E0 2933 7BEA 761A AA05</a:t>
            </a:r>
            <a:br>
              <a:rPr lang="en-US" sz="500" b="1" smtClean="0">
                <a:solidFill>
                  <a:srgbClr val="000000"/>
                </a:solidFill>
                <a:latin typeface="Courier New" pitchFamily="49" charset="0"/>
                <a:cs typeface="Courier New" pitchFamily="49" charset="0"/>
              </a:rPr>
            </a:br>
            <a:r>
              <a:rPr lang="en-US" sz="500" b="1" smtClean="0">
                <a:solidFill>
                  <a:srgbClr val="000000"/>
                </a:solidFill>
                <a:latin typeface="Courier New" pitchFamily="49" charset="0"/>
                <a:cs typeface="Courier New" pitchFamily="49" charset="0"/>
              </a:rPr>
              <a:t>2BE9 9B21 1ED9 1EA1 E10C 46D9 187C 276B</a:t>
            </a:r>
            <a:br>
              <a:rPr lang="en-US" sz="500" b="1" smtClean="0">
                <a:solidFill>
                  <a:srgbClr val="000000"/>
                </a:solidFill>
                <a:latin typeface="Courier New" pitchFamily="49" charset="0"/>
                <a:cs typeface="Courier New" pitchFamily="49" charset="0"/>
              </a:rPr>
            </a:br>
            <a:r>
              <a:rPr lang="en-US" sz="500" b="1" smtClean="0">
                <a:solidFill>
                  <a:srgbClr val="000000"/>
                </a:solidFill>
                <a:latin typeface="Courier New" pitchFamily="49" charset="0"/>
                <a:cs typeface="Courier New" pitchFamily="49" charset="0"/>
              </a:rPr>
              <a:t>3BF9 C347 0855 F7D5 B984 2E41 85A3 48DA</a:t>
            </a:r>
            <a:br>
              <a:rPr lang="en-US" sz="500" b="1" smtClean="0">
                <a:solidFill>
                  <a:srgbClr val="000000"/>
                </a:solidFill>
                <a:latin typeface="Courier New" pitchFamily="49" charset="0"/>
                <a:cs typeface="Courier New" pitchFamily="49" charset="0"/>
              </a:rPr>
            </a:br>
            <a:r>
              <a:rPr lang="en-US" sz="500" b="1" smtClean="0">
                <a:solidFill>
                  <a:srgbClr val="000000"/>
                </a:solidFill>
                <a:latin typeface="Courier New" pitchFamily="49" charset="0"/>
                <a:cs typeface="Courier New" pitchFamily="49" charset="0"/>
              </a:rPr>
              <a:t>6B1A 050C 16BB CD6D B412 0EE6 550D FA30</a:t>
            </a:r>
            <a:br>
              <a:rPr lang="en-US" sz="500" b="1" smtClean="0">
                <a:solidFill>
                  <a:srgbClr val="000000"/>
                </a:solidFill>
                <a:latin typeface="Courier New" pitchFamily="49" charset="0"/>
                <a:cs typeface="Courier New" pitchFamily="49" charset="0"/>
              </a:rPr>
            </a:br>
            <a:r>
              <a:rPr lang="en-US" sz="500" b="1" smtClean="0">
                <a:solidFill>
                  <a:srgbClr val="000000"/>
                </a:solidFill>
                <a:latin typeface="Courier New" pitchFamily="49" charset="0"/>
                <a:cs typeface="Courier New" pitchFamily="49" charset="0"/>
              </a:rPr>
              <a:t>2F39 8634 CF16 9AA5 FE64 C5DA EA8E F3B3</a:t>
            </a:r>
            <a:br>
              <a:rPr lang="en-US" sz="500" b="1" smtClean="0">
                <a:solidFill>
                  <a:srgbClr val="000000"/>
                </a:solidFill>
                <a:latin typeface="Courier New" pitchFamily="49" charset="0"/>
                <a:cs typeface="Courier New" pitchFamily="49" charset="0"/>
              </a:rPr>
            </a:br>
            <a:r>
              <a:rPr lang="en-US" sz="500" b="1" smtClean="0">
                <a:solidFill>
                  <a:srgbClr val="000000"/>
                </a:solidFill>
                <a:latin typeface="Courier New" pitchFamily="49" charset="0"/>
                <a:cs typeface="Courier New" pitchFamily="49" charset="0"/>
              </a:rPr>
              <a:t>7E2C A6D2 6DD7 FA4C 75AF 4CBC 85C4 8E3B</a:t>
            </a:r>
            <a:br>
              <a:rPr lang="en-US" sz="500" b="1" smtClean="0">
                <a:solidFill>
                  <a:srgbClr val="000000"/>
                </a:solidFill>
                <a:latin typeface="Courier New" pitchFamily="49" charset="0"/>
                <a:cs typeface="Courier New" pitchFamily="49" charset="0"/>
              </a:rPr>
            </a:br>
            <a:r>
              <a:rPr lang="en-US" sz="500" b="1" smtClean="0">
                <a:solidFill>
                  <a:srgbClr val="000000"/>
                </a:solidFill>
                <a:latin typeface="Courier New" pitchFamily="49" charset="0"/>
                <a:cs typeface="Courier New" pitchFamily="49" charset="0"/>
              </a:rPr>
              <a:t>D048 AF7A 1F63 1492 9302 0301 0001</a:t>
            </a:r>
            <a:endParaRPr lang="en-US" sz="500" b="1" smtClean="0">
              <a:solidFill>
                <a:srgbClr val="000000"/>
              </a:solidFill>
              <a:latin typeface="Verdana" pitchFamily="34" charset="0"/>
              <a:cs typeface="Times New Roman" pitchFamily="18" charset="0"/>
            </a:endParaRPr>
          </a:p>
          <a:p>
            <a:pPr marL="609600" indent="-609600" algn="just">
              <a:buClr>
                <a:schemeClr val="tx1"/>
              </a:buClr>
              <a:buFontTx/>
              <a:buNone/>
            </a:pPr>
            <a:r>
              <a:rPr lang="en-US" sz="500" b="1" smtClean="0">
                <a:solidFill>
                  <a:srgbClr val="000000"/>
                </a:solidFill>
                <a:latin typeface="Verdana" pitchFamily="34" charset="0"/>
                <a:cs typeface="Times New Roman" pitchFamily="18" charset="0"/>
              </a:rPr>
              <a:t>Restricciones Básicas</a:t>
            </a:r>
          </a:p>
          <a:p>
            <a:pPr marL="609600" indent="-609600" algn="just">
              <a:buClr>
                <a:schemeClr val="tx1"/>
              </a:buClr>
              <a:buFontTx/>
              <a:buNone/>
            </a:pPr>
            <a:r>
              <a:rPr lang="en-US" sz="500" b="1" smtClean="0">
                <a:solidFill>
                  <a:srgbClr val="000000"/>
                </a:solidFill>
                <a:latin typeface="Courier New" pitchFamily="49" charset="0"/>
                <a:cs typeface="Courier New" pitchFamily="49" charset="0"/>
              </a:rPr>
              <a:t>Tipo de asunto=CA</a:t>
            </a:r>
            <a:endParaRPr lang="en-US" sz="500" b="1" smtClean="0">
              <a:solidFill>
                <a:srgbClr val="000000"/>
              </a:solidFill>
              <a:latin typeface="Verdana" pitchFamily="34" charset="0"/>
              <a:cs typeface="Times New Roman" pitchFamily="18" charset="0"/>
            </a:endParaRPr>
          </a:p>
          <a:p>
            <a:pPr marL="609600" indent="-609600" algn="just">
              <a:buClr>
                <a:schemeClr val="tx1"/>
              </a:buClr>
              <a:buFontTx/>
              <a:buNone/>
            </a:pPr>
            <a:r>
              <a:rPr lang="en-US" sz="500" b="1" smtClean="0">
                <a:solidFill>
                  <a:srgbClr val="000000"/>
                </a:solidFill>
                <a:latin typeface="Verdana" pitchFamily="34" charset="0"/>
                <a:cs typeface="Times New Roman" pitchFamily="18" charset="0"/>
              </a:rPr>
              <a:t>Restricción de longitud de ruta</a:t>
            </a:r>
          </a:p>
          <a:p>
            <a:pPr marL="609600" indent="-609600" algn="just">
              <a:buClr>
                <a:schemeClr val="tx1"/>
              </a:buClr>
              <a:buFontTx/>
              <a:buNone/>
            </a:pPr>
            <a:r>
              <a:rPr lang="en-US" sz="500" b="1" smtClean="0">
                <a:solidFill>
                  <a:srgbClr val="000000"/>
                </a:solidFill>
                <a:latin typeface="Courier New" pitchFamily="49" charset="0"/>
                <a:cs typeface="Courier New" pitchFamily="49" charset="0"/>
              </a:rPr>
              <a:t>1</a:t>
            </a:r>
            <a:endParaRPr lang="en-US" sz="500" b="1" smtClean="0">
              <a:solidFill>
                <a:srgbClr val="000000"/>
              </a:solidFill>
              <a:latin typeface="Verdana" pitchFamily="34" charset="0"/>
              <a:cs typeface="Times New Roman" pitchFamily="18" charset="0"/>
            </a:endParaRPr>
          </a:p>
          <a:p>
            <a:pPr marL="609600" indent="-609600" algn="just">
              <a:buClr>
                <a:schemeClr val="tx1"/>
              </a:buClr>
              <a:buFontTx/>
              <a:buNone/>
            </a:pPr>
            <a:r>
              <a:rPr lang="en-US" sz="500" b="1" smtClean="0">
                <a:solidFill>
                  <a:srgbClr val="000000"/>
                </a:solidFill>
                <a:latin typeface="Verdana" pitchFamily="34" charset="0"/>
                <a:cs typeface="Times New Roman" pitchFamily="18" charset="0"/>
              </a:rPr>
              <a:t>Algoritmo de identificación</a:t>
            </a:r>
          </a:p>
          <a:p>
            <a:pPr marL="609600" indent="-609600" algn="just">
              <a:buClr>
                <a:schemeClr val="tx1"/>
              </a:buClr>
              <a:buFontTx/>
              <a:buNone/>
            </a:pPr>
            <a:r>
              <a:rPr lang="en-US" sz="500" b="1" smtClean="0">
                <a:solidFill>
                  <a:srgbClr val="000000"/>
                </a:solidFill>
                <a:latin typeface="Courier New" pitchFamily="49" charset="0"/>
                <a:cs typeface="Courier New" pitchFamily="49" charset="0"/>
              </a:rPr>
              <a:t>sha1</a:t>
            </a:r>
            <a:endParaRPr lang="en-US" sz="500" b="1" smtClean="0">
              <a:solidFill>
                <a:srgbClr val="000000"/>
              </a:solidFill>
              <a:latin typeface="Verdana" pitchFamily="34" charset="0"/>
              <a:cs typeface="Times New Roman" pitchFamily="18" charset="0"/>
            </a:endParaRPr>
          </a:p>
          <a:p>
            <a:pPr marL="609600" indent="-609600" algn="just">
              <a:buClr>
                <a:schemeClr val="tx1"/>
              </a:buClr>
              <a:buFontTx/>
              <a:buNone/>
            </a:pPr>
            <a:r>
              <a:rPr lang="en-US" sz="500" b="1" smtClean="0">
                <a:solidFill>
                  <a:srgbClr val="000000"/>
                </a:solidFill>
                <a:latin typeface="Verdana" pitchFamily="34" charset="0"/>
                <a:cs typeface="Times New Roman" pitchFamily="18" charset="0"/>
              </a:rPr>
              <a:t>Huella digital</a:t>
            </a:r>
          </a:p>
          <a:p>
            <a:pPr marL="609600" indent="-609600" algn="just">
              <a:buClr>
                <a:schemeClr val="tx1"/>
              </a:buClr>
              <a:buFontTx/>
              <a:buNone/>
            </a:pPr>
            <a:r>
              <a:rPr lang="en-US" sz="500" b="1" smtClean="0">
                <a:solidFill>
                  <a:srgbClr val="000000"/>
                </a:solidFill>
                <a:latin typeface="Courier New" pitchFamily="49" charset="0"/>
                <a:cs typeface="Courier New" pitchFamily="49" charset="0"/>
              </a:rPr>
              <a:t>5DD7 0846 0AE2 0909 6D2E 041D F8E4 D05C</a:t>
            </a:r>
            <a:br>
              <a:rPr lang="en-US" sz="500" b="1" smtClean="0">
                <a:solidFill>
                  <a:srgbClr val="000000"/>
                </a:solidFill>
                <a:latin typeface="Courier New" pitchFamily="49" charset="0"/>
                <a:cs typeface="Courier New" pitchFamily="49" charset="0"/>
              </a:rPr>
            </a:br>
            <a:r>
              <a:rPr lang="en-US" sz="500" b="1" smtClean="0">
                <a:solidFill>
                  <a:srgbClr val="000000"/>
                </a:solidFill>
                <a:latin typeface="Courier New" pitchFamily="49" charset="0"/>
                <a:cs typeface="Courier New" pitchFamily="49" charset="0"/>
              </a:rPr>
              <a:t>7C37 7E93</a:t>
            </a:r>
            <a:endParaRPr lang="en-US" sz="500" b="1" smtClean="0">
              <a:solidFill>
                <a:srgbClr val="000000"/>
              </a:solidFill>
              <a:latin typeface="Verdana" pitchFamily="34" charset="0"/>
              <a:cs typeface="Times New Roman" pitchFamily="18" charset="0"/>
            </a:endParaRPr>
          </a:p>
          <a:p>
            <a:pPr marL="609600" indent="-609600" algn="ctr">
              <a:buClr>
                <a:schemeClr val="tx1"/>
              </a:buClr>
              <a:buFontTx/>
              <a:buNone/>
            </a:pPr>
            <a:endParaRPr lang="en-US" sz="500" b="1" smtClean="0">
              <a:latin typeface="Verdana"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4213" y="333375"/>
            <a:ext cx="7772400"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ES" b="1" i="1" smtClean="0">
                <a:solidFill>
                  <a:schemeClr val="tx1"/>
                </a:solidFill>
                <a:effectLst>
                  <a:outerShdw blurRad="38100" dist="38100" dir="2700000" algn="tl">
                    <a:srgbClr val="C0C0C0"/>
                  </a:outerShdw>
                </a:effectLst>
                <a:latin typeface="Verdana" pitchFamily="34" charset="0"/>
              </a:rPr>
              <a:t>Clave Pública </a:t>
            </a:r>
            <a:endParaRPr lang="en-US" b="1" i="1" smtClean="0">
              <a:solidFill>
                <a:schemeClr val="tx1"/>
              </a:solidFill>
              <a:effectLst>
                <a:outerShdw blurRad="38100" dist="38100" dir="2700000" algn="tl">
                  <a:srgbClr val="C0C0C0"/>
                </a:outerShdw>
              </a:effectLst>
              <a:latin typeface="Verdana" pitchFamily="34" charset="0"/>
            </a:endParaRPr>
          </a:p>
        </p:txBody>
      </p:sp>
      <p:sp>
        <p:nvSpPr>
          <p:cNvPr id="15363" name="Rectangle 3"/>
          <p:cNvSpPr>
            <a:spLocks noGrp="1" noChangeArrowheads="1"/>
          </p:cNvSpPr>
          <p:nvPr>
            <p:ph type="body" idx="1"/>
          </p:nvPr>
        </p:nvSpPr>
        <p:spPr>
          <a:xfrm>
            <a:off x="609600" y="1676400"/>
            <a:ext cx="8139113" cy="4572000"/>
          </a:xfrm>
          <a:blipFill dpi="0" rotWithShape="0">
            <a:blip r:embed="rId3" cstate="print"/>
            <a:srcRect/>
            <a:tile tx="0" ty="0" sx="100000" sy="100000" flip="none" algn="tl"/>
          </a:blipFill>
          <a:ln w="76200" cap="flat" algn="ctr">
            <a:solidFill>
              <a:srgbClr val="000080"/>
            </a:solidFill>
          </a:ln>
        </p:spPr>
        <p:txBody>
          <a:bodyPr/>
          <a:lstStyle/>
          <a:p>
            <a:pPr>
              <a:lnSpc>
                <a:spcPct val="90000"/>
              </a:lnSpc>
              <a:defRPr/>
            </a:pPr>
            <a:r>
              <a:rPr lang="es-ES" sz="4000" b="1" i="1" smtClean="0">
                <a:solidFill>
                  <a:srgbClr val="000099"/>
                </a:solidFill>
                <a:effectLst>
                  <a:outerShdw blurRad="38100" dist="38100" dir="2700000" algn="tl">
                    <a:srgbClr val="C0C0C0"/>
                  </a:outerShdw>
                </a:effectLst>
                <a:latin typeface="Arial" charset="0"/>
              </a:rPr>
              <a:t>PKI – Public Key Infrastructure</a:t>
            </a:r>
          </a:p>
          <a:p>
            <a:pPr>
              <a:lnSpc>
                <a:spcPct val="90000"/>
              </a:lnSpc>
              <a:defRPr/>
            </a:pPr>
            <a:r>
              <a:rPr lang="es-ES" sz="4000" b="1" i="1" smtClean="0">
                <a:solidFill>
                  <a:srgbClr val="000099"/>
                </a:solidFill>
                <a:effectLst>
                  <a:outerShdw blurRad="38100" dist="38100" dir="2700000" algn="tl">
                    <a:srgbClr val="C0C0C0"/>
                  </a:outerShdw>
                </a:effectLst>
                <a:latin typeface="Arial" charset="0"/>
              </a:rPr>
              <a:t>Estructura</a:t>
            </a:r>
          </a:p>
          <a:p>
            <a:pPr lvl="1">
              <a:lnSpc>
                <a:spcPct val="90000"/>
              </a:lnSpc>
              <a:buFontTx/>
              <a:buChar char="•"/>
              <a:defRPr/>
            </a:pPr>
            <a:r>
              <a:rPr lang="es-ES" sz="3600" b="1" i="1" smtClean="0">
                <a:solidFill>
                  <a:srgbClr val="000099"/>
                </a:solidFill>
                <a:effectLst>
                  <a:outerShdw blurRad="38100" dist="38100" dir="2700000" algn="tl">
                    <a:srgbClr val="C0C0C0"/>
                  </a:outerShdw>
                </a:effectLst>
                <a:latin typeface="Arial" charset="0"/>
              </a:rPr>
              <a:t>Organismo Licenciante.</a:t>
            </a:r>
          </a:p>
          <a:p>
            <a:pPr lvl="1">
              <a:lnSpc>
                <a:spcPct val="90000"/>
              </a:lnSpc>
              <a:buFontTx/>
              <a:buChar char="•"/>
              <a:defRPr/>
            </a:pPr>
            <a:r>
              <a:rPr lang="es-ES" sz="3600" b="1" i="1" smtClean="0">
                <a:solidFill>
                  <a:srgbClr val="000099"/>
                </a:solidFill>
                <a:effectLst>
                  <a:outerShdw blurRad="38100" dist="38100" dir="2700000" algn="tl">
                    <a:srgbClr val="C0C0C0"/>
                  </a:outerShdw>
                </a:effectLst>
                <a:latin typeface="Arial" charset="0"/>
              </a:rPr>
              <a:t>Organismo Auditante.</a:t>
            </a:r>
          </a:p>
          <a:p>
            <a:pPr lvl="1">
              <a:lnSpc>
                <a:spcPct val="90000"/>
              </a:lnSpc>
              <a:buFontTx/>
              <a:buChar char="•"/>
              <a:defRPr/>
            </a:pPr>
            <a:r>
              <a:rPr lang="es-ES" sz="3600" b="1" i="1" smtClean="0">
                <a:solidFill>
                  <a:srgbClr val="000099"/>
                </a:solidFill>
                <a:effectLst>
                  <a:outerShdw blurRad="38100" dist="38100" dir="2700000" algn="tl">
                    <a:srgbClr val="C0C0C0"/>
                  </a:outerShdw>
                </a:effectLst>
                <a:latin typeface="Arial" charset="0"/>
              </a:rPr>
              <a:t>Autoridades Certificantes. </a:t>
            </a:r>
          </a:p>
          <a:p>
            <a:pPr lvl="1">
              <a:lnSpc>
                <a:spcPct val="90000"/>
              </a:lnSpc>
              <a:buFontTx/>
              <a:buChar char="•"/>
              <a:defRPr/>
            </a:pPr>
            <a:r>
              <a:rPr lang="es-ES" sz="3600" b="1" i="1" smtClean="0">
                <a:solidFill>
                  <a:srgbClr val="000099"/>
                </a:solidFill>
                <a:effectLst>
                  <a:outerShdw blurRad="38100" dist="38100" dir="2700000" algn="tl">
                    <a:srgbClr val="C0C0C0"/>
                  </a:outerShdw>
                </a:effectLst>
                <a:latin typeface="Arial" charset="0"/>
              </a:rPr>
              <a:t>Suscriptores.</a:t>
            </a:r>
            <a:endParaRPr lang="en-US" sz="3600" b="1" i="1" smtClean="0">
              <a:solidFill>
                <a:srgbClr val="000099"/>
              </a:solidFill>
              <a:effectLst>
                <a:outerShdw blurRad="38100" dist="38100" dir="2700000" algn="tl">
                  <a:srgbClr val="C0C0C0"/>
                </a:outerShdw>
              </a:effectLst>
              <a:latin typeface="Arial"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381000"/>
            <a:ext cx="7772400"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ES" b="1" i="1" smtClean="0">
                <a:solidFill>
                  <a:schemeClr val="tx1"/>
                </a:solidFill>
                <a:effectLst>
                  <a:outerShdw blurRad="38100" dist="38100" dir="2700000" algn="tl">
                    <a:srgbClr val="C0C0C0"/>
                  </a:outerShdw>
                </a:effectLst>
                <a:latin typeface="Verdana" pitchFamily="34" charset="0"/>
              </a:rPr>
              <a:t>Organismos Oficiales</a:t>
            </a:r>
            <a:endParaRPr lang="en-US" b="1" i="1" smtClean="0">
              <a:solidFill>
                <a:schemeClr val="tx1"/>
              </a:solidFill>
              <a:effectLst>
                <a:outerShdw blurRad="38100" dist="38100" dir="2700000" algn="tl">
                  <a:srgbClr val="C0C0C0"/>
                </a:outerShdw>
              </a:effectLst>
              <a:latin typeface="Verdana" pitchFamily="34" charset="0"/>
            </a:endParaRPr>
          </a:p>
        </p:txBody>
      </p:sp>
      <p:sp>
        <p:nvSpPr>
          <p:cNvPr id="17411" name="Rectangle 3"/>
          <p:cNvSpPr>
            <a:spLocks noGrp="1" noChangeArrowheads="1"/>
          </p:cNvSpPr>
          <p:nvPr>
            <p:ph type="body" idx="1"/>
          </p:nvPr>
        </p:nvSpPr>
        <p:spPr>
          <a:xfrm>
            <a:off x="395288" y="1700213"/>
            <a:ext cx="8305800" cy="4800600"/>
          </a:xfrm>
          <a:blipFill dpi="0" rotWithShape="0">
            <a:blip r:embed="rId3" cstate="print"/>
            <a:srcRect/>
            <a:tile tx="0" ty="0" sx="100000" sy="100000" flip="none" algn="tl"/>
          </a:blipFill>
          <a:ln w="76200" cap="flat" algn="ctr">
            <a:solidFill>
              <a:srgbClr val="000080"/>
            </a:solidFill>
          </a:ln>
        </p:spPr>
        <p:txBody>
          <a:bodyPr/>
          <a:lstStyle/>
          <a:p>
            <a:pPr>
              <a:lnSpc>
                <a:spcPct val="90000"/>
              </a:lnSpc>
              <a:defRPr/>
            </a:pPr>
            <a:r>
              <a:rPr lang="es-ES" b="1" i="1" smtClean="0">
                <a:solidFill>
                  <a:srgbClr val="000099"/>
                </a:solidFill>
                <a:effectLst>
                  <a:outerShdw blurRad="38100" dist="38100" dir="2700000" algn="tl">
                    <a:srgbClr val="C0C0C0"/>
                  </a:outerShdw>
                </a:effectLst>
                <a:latin typeface="Arial" charset="0"/>
              </a:rPr>
              <a:t>Subsecretaria de la Función Pública.</a:t>
            </a:r>
          </a:p>
          <a:p>
            <a:pPr>
              <a:lnSpc>
                <a:spcPct val="90000"/>
              </a:lnSpc>
              <a:defRPr/>
            </a:pPr>
            <a:r>
              <a:rPr lang="es-ES" b="1" i="1" smtClean="0">
                <a:solidFill>
                  <a:srgbClr val="000099"/>
                </a:solidFill>
                <a:effectLst>
                  <a:outerShdw blurRad="38100" dist="38100" dir="2700000" algn="tl">
                    <a:srgbClr val="C0C0C0"/>
                  </a:outerShdw>
                </a:effectLst>
                <a:latin typeface="Arial" charset="0"/>
              </a:rPr>
              <a:t>Ministerio de Economía.</a:t>
            </a:r>
          </a:p>
          <a:p>
            <a:pPr>
              <a:lnSpc>
                <a:spcPct val="90000"/>
              </a:lnSpc>
              <a:defRPr/>
            </a:pPr>
            <a:r>
              <a:rPr lang="es-ES" b="1" i="1" smtClean="0">
                <a:solidFill>
                  <a:srgbClr val="000099"/>
                </a:solidFill>
                <a:effectLst>
                  <a:outerShdw blurRad="38100" dist="38100" dir="2700000" algn="tl">
                    <a:srgbClr val="C0C0C0"/>
                  </a:outerShdw>
                </a:effectLst>
                <a:latin typeface="Arial" charset="0"/>
              </a:rPr>
              <a:t>Contaduría General de la Nación</a:t>
            </a:r>
          </a:p>
          <a:p>
            <a:pPr>
              <a:lnSpc>
                <a:spcPct val="90000"/>
              </a:lnSpc>
              <a:defRPr/>
            </a:pPr>
            <a:r>
              <a:rPr lang="es-ES" b="1" i="1" smtClean="0">
                <a:solidFill>
                  <a:srgbClr val="000099"/>
                </a:solidFill>
                <a:effectLst>
                  <a:outerShdw blurRad="38100" dist="38100" dir="2700000" algn="tl">
                    <a:srgbClr val="C0C0C0"/>
                  </a:outerShdw>
                </a:effectLst>
                <a:latin typeface="Arial" charset="0"/>
              </a:rPr>
              <a:t>Oficina Nacional de Contrataciones.</a:t>
            </a:r>
          </a:p>
          <a:p>
            <a:pPr>
              <a:lnSpc>
                <a:spcPct val="90000"/>
              </a:lnSpc>
              <a:defRPr/>
            </a:pPr>
            <a:r>
              <a:rPr lang="es-ES" b="1" i="1" smtClean="0">
                <a:solidFill>
                  <a:srgbClr val="000099"/>
                </a:solidFill>
                <a:effectLst>
                  <a:outerShdw blurRad="38100" dist="38100" dir="2700000" algn="tl">
                    <a:srgbClr val="C0C0C0"/>
                  </a:outerShdw>
                </a:effectLst>
                <a:latin typeface="Arial" charset="0"/>
              </a:rPr>
              <a:t>CNEA.</a:t>
            </a:r>
          </a:p>
          <a:p>
            <a:pPr>
              <a:lnSpc>
                <a:spcPct val="90000"/>
              </a:lnSpc>
              <a:defRPr/>
            </a:pPr>
            <a:r>
              <a:rPr lang="es-ES" b="1" i="1" smtClean="0">
                <a:solidFill>
                  <a:srgbClr val="000099"/>
                </a:solidFill>
                <a:effectLst>
                  <a:outerShdw blurRad="38100" dist="38100" dir="2700000" algn="tl">
                    <a:srgbClr val="C0C0C0"/>
                  </a:outerShdw>
                </a:effectLst>
                <a:latin typeface="Arial" charset="0"/>
              </a:rPr>
              <a:t>Poderes Judiciales.</a:t>
            </a:r>
          </a:p>
          <a:p>
            <a:pPr>
              <a:lnSpc>
                <a:spcPct val="90000"/>
              </a:lnSpc>
              <a:defRPr/>
            </a:pPr>
            <a:r>
              <a:rPr lang="es-ES" b="1" i="1" smtClean="0">
                <a:solidFill>
                  <a:srgbClr val="000099"/>
                </a:solidFill>
                <a:effectLst>
                  <a:outerShdw blurRad="38100" dist="38100" dir="2700000" algn="tl">
                    <a:srgbClr val="C0C0C0"/>
                  </a:outerShdw>
                </a:effectLst>
                <a:latin typeface="Arial" charset="0"/>
              </a:rPr>
              <a:t>Ente Regulador de la Firma Digital</a:t>
            </a:r>
            <a:endParaRPr lang="en-US" b="1" i="1" smtClean="0">
              <a:solidFill>
                <a:srgbClr val="000099"/>
              </a:solidFill>
              <a:effectLst>
                <a:outerShdw blurRad="38100" dist="38100" dir="2700000" algn="tl">
                  <a:srgbClr val="C0C0C0"/>
                </a:outerShdw>
              </a:effectLst>
              <a:latin typeface="Arial"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914400" y="0"/>
            <a:ext cx="7772400" cy="990600"/>
          </a:xfrm>
          <a:blipFill dpi="0" rotWithShape="0">
            <a:blip r:embed="rId3" cstate="print"/>
            <a:srcRect/>
            <a:tile tx="0" ty="0" sx="100000" sy="100000" flip="none" algn="tl"/>
          </a:blipFill>
          <a:ln w="76200" cap="flat" algn="ctr">
            <a:solidFill>
              <a:srgbClr val="0000FF"/>
            </a:solidFill>
          </a:ln>
        </p:spPr>
        <p:txBody>
          <a:bodyPr/>
          <a:lstStyle/>
          <a:p>
            <a:pPr>
              <a:defRPr/>
            </a:pPr>
            <a:r>
              <a:rPr lang="es-MX" b="1" i="1" smtClean="0">
                <a:solidFill>
                  <a:schemeClr val="tx1"/>
                </a:solidFill>
                <a:effectLst>
                  <a:outerShdw blurRad="38100" dist="38100" dir="2700000" algn="tl">
                    <a:srgbClr val="C0C0C0"/>
                  </a:outerShdw>
                </a:effectLst>
                <a:latin typeface="Verdana" pitchFamily="34" charset="0"/>
              </a:rPr>
              <a:t>Estructura Actual</a:t>
            </a:r>
            <a:endParaRPr lang="es-AR" b="1" i="1" smtClean="0">
              <a:solidFill>
                <a:schemeClr val="tx1"/>
              </a:solidFill>
              <a:effectLst>
                <a:outerShdw blurRad="38100" dist="38100" dir="2700000" algn="tl">
                  <a:srgbClr val="C0C0C0"/>
                </a:outerShdw>
              </a:effectLst>
              <a:latin typeface="Verdana" pitchFamily="34" charset="0"/>
            </a:endParaRPr>
          </a:p>
        </p:txBody>
      </p:sp>
      <p:graphicFrame>
        <p:nvGraphicFramePr>
          <p:cNvPr id="5122" name="Object 0"/>
          <p:cNvGraphicFramePr>
            <a:graphicFrameLocks noChangeAspect="1"/>
          </p:cNvGraphicFramePr>
          <p:nvPr/>
        </p:nvGraphicFramePr>
        <p:xfrm>
          <a:off x="468313" y="1196975"/>
          <a:ext cx="8351837" cy="5257800"/>
        </p:xfrm>
        <a:graphic>
          <a:graphicData uri="http://schemas.openxmlformats.org/presentationml/2006/ole">
            <mc:AlternateContent xmlns:mc="http://schemas.openxmlformats.org/markup-compatibility/2006">
              <mc:Choice xmlns:v="urn:schemas-microsoft-com:vml" Requires="v">
                <p:oleObj spid="_x0000_s5126" name="Imagen de mapa de bits" r:id="rId4" imgW="3067208" imgH="2216264" progId="PBrush">
                  <p:embed/>
                </p:oleObj>
              </mc:Choice>
              <mc:Fallback>
                <p:oleObj name="Imagen de mapa de bits" r:id="rId4" imgW="3067208" imgH="2216264" progId="PBrush">
                  <p:embed/>
                  <p:pic>
                    <p:nvPicPr>
                      <p:cNvPr id="0" name="Object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313" y="1196975"/>
                        <a:ext cx="8351837" cy="5257800"/>
                      </a:xfrm>
                      <a:prstGeom prst="rect">
                        <a:avLst/>
                      </a:prstGeom>
                      <a:blipFill dpi="0" rotWithShape="0">
                        <a:blip r:embed="rId6"/>
                        <a:srcRect/>
                        <a:tile tx="0" ty="0" sx="100000" sy="100000" flip="none" algn="tl"/>
                      </a:blipFill>
                      <a:ln w="76200">
                        <a:solidFill>
                          <a:srgbClr val="000080"/>
                        </a:solidFill>
                        <a:miter lim="800000"/>
                        <a:headEnd/>
                        <a:tailEnd/>
                      </a:ln>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4"/>
          <p:cNvSpPr>
            <a:spLocks noGrp="1" noChangeArrowheads="1"/>
          </p:cNvSpPr>
          <p:nvPr>
            <p:ph type="title"/>
          </p:nvPr>
        </p:nvSpPr>
        <p:spPr>
          <a:xfrm>
            <a:off x="684213" y="260350"/>
            <a:ext cx="7772400"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AR" b="1" i="1" smtClean="0">
                <a:solidFill>
                  <a:schemeClr val="tx1"/>
                </a:solidFill>
                <a:effectLst>
                  <a:outerShdw blurRad="38100" dist="38100" dir="2700000" algn="tl">
                    <a:srgbClr val="C0C0C0"/>
                  </a:outerShdw>
                </a:effectLst>
                <a:latin typeface="Verdana" pitchFamily="34" charset="0"/>
              </a:rPr>
              <a:t>Organismo Auditante</a:t>
            </a:r>
            <a:endParaRPr lang="es-ES_tradnl" b="1" i="1" smtClean="0">
              <a:solidFill>
                <a:schemeClr val="tx1"/>
              </a:solidFill>
              <a:effectLst>
                <a:outerShdw blurRad="38100" dist="38100" dir="2700000" algn="tl">
                  <a:srgbClr val="C0C0C0"/>
                </a:outerShdw>
              </a:effectLst>
              <a:latin typeface="Verdana" pitchFamily="34" charset="0"/>
            </a:endParaRPr>
          </a:p>
        </p:txBody>
      </p:sp>
      <p:sp>
        <p:nvSpPr>
          <p:cNvPr id="30725" name="Rectangle 5"/>
          <p:cNvSpPr>
            <a:spLocks noGrp="1" noChangeArrowheads="1"/>
          </p:cNvSpPr>
          <p:nvPr>
            <p:ph type="body" idx="1"/>
          </p:nvPr>
        </p:nvSpPr>
        <p:spPr>
          <a:xfrm>
            <a:off x="395288" y="1628775"/>
            <a:ext cx="8497887" cy="4824413"/>
          </a:xfrm>
          <a:blipFill dpi="0" rotWithShape="0">
            <a:blip r:embed="rId3" cstate="print"/>
            <a:srcRect/>
            <a:tile tx="0" ty="0" sx="100000" sy="100000" flip="none" algn="tl"/>
          </a:blipFill>
          <a:ln w="76200" cap="flat" algn="ctr">
            <a:solidFill>
              <a:srgbClr val="000080"/>
            </a:solidFill>
          </a:ln>
        </p:spPr>
        <p:txBody>
          <a:bodyPr/>
          <a:lstStyle/>
          <a:p>
            <a:pPr>
              <a:defRPr/>
            </a:pPr>
            <a:r>
              <a:rPr lang="es-AR" b="1" i="1" smtClean="0">
                <a:solidFill>
                  <a:srgbClr val="000099"/>
                </a:solidFill>
                <a:effectLst>
                  <a:outerShdw blurRad="38100" dist="38100" dir="2700000" algn="tl">
                    <a:srgbClr val="C0C0C0"/>
                  </a:outerShdw>
                </a:effectLst>
                <a:latin typeface="Arial" charset="0"/>
              </a:rPr>
              <a:t>En nuestra legislación el Organismo Auditante es el Ente Regulador y sus funciones como tal son:</a:t>
            </a:r>
          </a:p>
          <a:p>
            <a:pPr>
              <a:defRPr/>
            </a:pPr>
            <a:r>
              <a:rPr lang="es-AR" b="1" i="1" smtClean="0">
                <a:solidFill>
                  <a:srgbClr val="000099"/>
                </a:solidFill>
                <a:effectLst>
                  <a:outerShdw blurRad="38100" dist="38100" dir="2700000" algn="tl">
                    <a:srgbClr val="C0C0C0"/>
                  </a:outerShdw>
                </a:effectLst>
                <a:latin typeface="Arial" charset="0"/>
              </a:rPr>
              <a:t>Auditar periódicamente al Organismo Licenciante y a las Autoridades Certificadoras Licenciadas.</a:t>
            </a:r>
          </a:p>
          <a:p>
            <a:pPr>
              <a:defRPr/>
            </a:pPr>
            <a:r>
              <a:rPr lang="es-AR" b="1" i="1" smtClean="0">
                <a:solidFill>
                  <a:srgbClr val="000099"/>
                </a:solidFill>
                <a:effectLst>
                  <a:outerShdw blurRad="38100" dist="38100" dir="2700000" algn="tl">
                    <a:srgbClr val="C0C0C0"/>
                  </a:outerShdw>
                </a:effectLst>
                <a:latin typeface="Arial" charset="0"/>
              </a:rPr>
              <a:t>Realizar los informes correspondiente</a:t>
            </a:r>
            <a:r>
              <a:rPr lang="es-ES_tradnl" b="1" i="1" smtClean="0">
                <a:solidFill>
                  <a:srgbClr val="000099"/>
                </a:solidFill>
                <a:effectLst>
                  <a:outerShdw blurRad="38100" dist="38100" dir="2700000" algn="tl">
                    <a:srgbClr val="C0C0C0"/>
                  </a:outerShdw>
                </a:effectLst>
                <a:latin typeface="Arial" charset="0"/>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blipFill dpi="0" rotWithShape="0">
            <a:blip r:embed="rId2" cstate="print"/>
            <a:srcRect/>
            <a:tile tx="0" ty="0" sx="100000" sy="100000" flip="none" algn="tl"/>
          </a:blipFill>
          <a:ln w="76200" cap="flat" algn="ctr">
            <a:solidFill>
              <a:srgbClr val="0000FF"/>
            </a:solidFill>
          </a:ln>
        </p:spPr>
        <p:txBody>
          <a:bodyPr/>
          <a:lstStyle/>
          <a:p>
            <a:pPr>
              <a:defRPr/>
            </a:pPr>
            <a:r>
              <a:rPr lang="es-ES" sz="7200" i="1" smtClean="0">
                <a:solidFill>
                  <a:srgbClr val="800000"/>
                </a:solidFill>
                <a:effectLst>
                  <a:outerShdw blurRad="38100" dist="38100" dir="2700000" algn="tl">
                    <a:srgbClr val="C0C0C0"/>
                  </a:outerShdw>
                </a:effectLst>
                <a:latin typeface="Arial" charset="0"/>
              </a:rPr>
              <a:t>Definición</a:t>
            </a:r>
            <a:endParaRPr lang="en-US" sz="7200" i="1" smtClean="0">
              <a:solidFill>
                <a:srgbClr val="800000"/>
              </a:solidFill>
              <a:effectLst>
                <a:outerShdw blurRad="38100" dist="38100" dir="2700000" algn="tl">
                  <a:srgbClr val="C0C0C0"/>
                </a:outerShdw>
              </a:effectLst>
              <a:latin typeface="Arial" charset="0"/>
            </a:endParaRPr>
          </a:p>
        </p:txBody>
      </p:sp>
      <p:sp>
        <p:nvSpPr>
          <p:cNvPr id="4099" name="Text Box 3"/>
          <p:cNvSpPr txBox="1">
            <a:spLocks noChangeArrowheads="1"/>
          </p:cNvSpPr>
          <p:nvPr/>
        </p:nvSpPr>
        <p:spPr bwMode="auto">
          <a:xfrm>
            <a:off x="304800" y="2057400"/>
            <a:ext cx="8588375" cy="3027363"/>
          </a:xfrm>
          <a:prstGeom prst="rect">
            <a:avLst/>
          </a:prstGeom>
          <a:blipFill dpi="0" rotWithShape="0">
            <a:blip r:embed="rId3" cstate="print"/>
            <a:srcRect/>
            <a:tile tx="0" ty="0" sx="100000" sy="100000" flip="none" algn="tl"/>
          </a:blipFill>
          <a:ln w="76200" algn="ctr">
            <a:solidFill>
              <a:srgbClr val="000080"/>
            </a:solidFill>
            <a:miter lim="800000"/>
            <a:headEnd/>
            <a:tailEnd/>
          </a:ln>
          <a:effectLst/>
        </p:spPr>
        <p:txBody>
          <a:bodyPr/>
          <a:lstStyle/>
          <a:p>
            <a:pPr marL="342900" indent="-342900" eaLnBrk="0" hangingPunct="0">
              <a:lnSpc>
                <a:spcPct val="90000"/>
              </a:lnSpc>
              <a:spcBef>
                <a:spcPct val="20000"/>
              </a:spcBef>
              <a:buFontTx/>
              <a:buChar char="•"/>
              <a:defRPr/>
            </a:pPr>
            <a:r>
              <a:rPr lang="es-ES" sz="3600" b="1" i="1">
                <a:solidFill>
                  <a:srgbClr val="000099"/>
                </a:solidFill>
                <a:effectLst>
                  <a:outerShdw blurRad="38100" dist="38100" dir="2700000" algn="tl">
                    <a:srgbClr val="C0C0C0"/>
                  </a:outerShdw>
                </a:effectLst>
                <a:latin typeface="Arial" charset="0"/>
              </a:rPr>
              <a:t>Es un conjunto de datos asociados a un mensaje digital que permite garantizar la identidad del firmante y la integridad del mensaje</a:t>
            </a:r>
            <a:endParaRPr lang="en-US" sz="3600" b="1" i="1">
              <a:solidFill>
                <a:srgbClr val="000099"/>
              </a:solidFill>
              <a:effectLst>
                <a:outerShdw blurRad="38100" dist="38100" dir="2700000" algn="tl">
                  <a:srgbClr val="C0C0C0"/>
                </a:outerShdw>
              </a:effectLst>
              <a:latin typeface="Arial"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684213" y="260350"/>
            <a:ext cx="7772400"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AR" b="1" i="1" smtClean="0">
                <a:solidFill>
                  <a:schemeClr val="tx1"/>
                </a:solidFill>
                <a:effectLst>
                  <a:outerShdw blurRad="38100" dist="38100" dir="2700000" algn="tl">
                    <a:srgbClr val="C0C0C0"/>
                  </a:outerShdw>
                </a:effectLst>
                <a:latin typeface="Verdana" pitchFamily="34" charset="0"/>
              </a:rPr>
              <a:t>Organismo Auditante</a:t>
            </a:r>
            <a:endParaRPr lang="es-ES_tradnl" b="1" i="1" smtClean="0">
              <a:solidFill>
                <a:schemeClr val="tx1"/>
              </a:solidFill>
              <a:effectLst>
                <a:outerShdw blurRad="38100" dist="38100" dir="2700000" algn="tl">
                  <a:srgbClr val="C0C0C0"/>
                </a:outerShdw>
              </a:effectLst>
              <a:latin typeface="Verdana" pitchFamily="34" charset="0"/>
            </a:endParaRPr>
          </a:p>
        </p:txBody>
      </p:sp>
      <p:sp>
        <p:nvSpPr>
          <p:cNvPr id="59395" name="Rectangle 3"/>
          <p:cNvSpPr>
            <a:spLocks noGrp="1" noChangeArrowheads="1"/>
          </p:cNvSpPr>
          <p:nvPr>
            <p:ph type="body" idx="1"/>
          </p:nvPr>
        </p:nvSpPr>
        <p:spPr>
          <a:xfrm>
            <a:off x="395288" y="1628775"/>
            <a:ext cx="8497887" cy="4824413"/>
          </a:xfrm>
          <a:blipFill dpi="0" rotWithShape="0">
            <a:blip r:embed="rId3" cstate="print"/>
            <a:srcRect/>
            <a:tile tx="0" ty="0" sx="100000" sy="100000" flip="none" algn="tl"/>
          </a:blipFill>
          <a:ln w="76200" cap="flat" algn="ctr">
            <a:solidFill>
              <a:srgbClr val="000080"/>
            </a:solidFill>
          </a:ln>
        </p:spPr>
        <p:txBody>
          <a:bodyPr/>
          <a:lstStyle/>
          <a:p>
            <a:pPr>
              <a:defRPr/>
            </a:pPr>
            <a:r>
              <a:rPr lang="es-AR" sz="5400" b="1" i="1" smtClean="0">
                <a:solidFill>
                  <a:srgbClr val="000099"/>
                </a:solidFill>
                <a:effectLst>
                  <a:outerShdw blurRad="38100" dist="38100" dir="2700000" algn="tl">
                    <a:srgbClr val="C0C0C0"/>
                  </a:outerShdw>
                </a:effectLst>
                <a:latin typeface="Arial" charset="0"/>
              </a:rPr>
              <a:t>Otorgar Licencias</a:t>
            </a:r>
          </a:p>
          <a:p>
            <a:pPr>
              <a:defRPr/>
            </a:pPr>
            <a:r>
              <a:rPr lang="es-AR" sz="5400" b="1" i="1" smtClean="0">
                <a:solidFill>
                  <a:srgbClr val="000099"/>
                </a:solidFill>
                <a:effectLst>
                  <a:outerShdw blurRad="38100" dist="38100" dir="2700000" algn="tl">
                    <a:srgbClr val="C0C0C0"/>
                  </a:outerShdw>
                </a:effectLst>
                <a:latin typeface="Arial" charset="0"/>
              </a:rPr>
              <a:t>Controlar</a:t>
            </a:r>
          </a:p>
          <a:p>
            <a:pPr>
              <a:defRPr/>
            </a:pPr>
            <a:r>
              <a:rPr lang="es-AR" sz="5400" b="1" i="1" smtClean="0">
                <a:solidFill>
                  <a:srgbClr val="000099"/>
                </a:solidFill>
                <a:effectLst>
                  <a:outerShdw blurRad="38100" dist="38100" dir="2700000" algn="tl">
                    <a:srgbClr val="C0C0C0"/>
                  </a:outerShdw>
                </a:effectLst>
                <a:latin typeface="Arial" charset="0"/>
              </a:rPr>
              <a:t>Auditar</a:t>
            </a:r>
          </a:p>
          <a:p>
            <a:pPr>
              <a:defRPr/>
            </a:pPr>
            <a:r>
              <a:rPr lang="es-AR" sz="5400" b="1" i="1" smtClean="0">
                <a:solidFill>
                  <a:srgbClr val="000099"/>
                </a:solidFill>
                <a:effectLst>
                  <a:outerShdw blurRad="38100" dist="38100" dir="2700000" algn="tl">
                    <a:srgbClr val="C0C0C0"/>
                  </a:outerShdw>
                </a:effectLst>
                <a:latin typeface="Arial" charset="0"/>
              </a:rPr>
              <a:t>Proteger a los usuarios</a:t>
            </a:r>
            <a:r>
              <a:rPr lang="es-ES_tradnl" sz="5400" b="1" i="1" smtClean="0">
                <a:solidFill>
                  <a:srgbClr val="000099"/>
                </a:solidFill>
                <a:effectLst>
                  <a:outerShdw blurRad="38100" dist="38100" dir="2700000" algn="tl">
                    <a:srgbClr val="C0C0C0"/>
                  </a:outerShdw>
                </a:effectLst>
                <a:latin typeface="Arial" charset="0"/>
              </a:rPr>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6" name="Object 2"/>
          <p:cNvGraphicFramePr>
            <a:graphicFrameLocks noChangeAspect="1"/>
          </p:cNvGraphicFramePr>
          <p:nvPr/>
        </p:nvGraphicFramePr>
        <p:xfrm>
          <a:off x="250825" y="260350"/>
          <a:ext cx="8642350" cy="6053138"/>
        </p:xfrm>
        <a:graphic>
          <a:graphicData uri="http://schemas.openxmlformats.org/presentationml/2006/ole">
            <mc:AlternateContent xmlns:mc="http://schemas.openxmlformats.org/markup-compatibility/2006">
              <mc:Choice xmlns:v="urn:schemas-microsoft-com:vml" Requires="v">
                <p:oleObj spid="_x0000_s6150" name="Documento" r:id="rId4" imgW="8502377" imgH="6507957" progId="Word.Document.8">
                  <p:embed/>
                </p:oleObj>
              </mc:Choice>
              <mc:Fallback>
                <p:oleObj name="Documento" r:id="rId4" imgW="8502377" imgH="6507957"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825" y="260350"/>
                        <a:ext cx="8642350" cy="6053138"/>
                      </a:xfrm>
                      <a:prstGeom prst="rect">
                        <a:avLst/>
                      </a:prstGeom>
                      <a:blipFill dpi="0" rotWithShape="0">
                        <a:blip r:embed="rId6"/>
                        <a:srcRect/>
                        <a:tile tx="0" ty="0" sx="100000" sy="100000" flip="none" algn="tl"/>
                      </a:blipFill>
                      <a:ln w="76200">
                        <a:solidFill>
                          <a:srgbClr val="000080"/>
                        </a:solidFill>
                        <a:miter lim="800000"/>
                        <a:headEnd type="none" w="sm" len="sm"/>
                        <a:tailEnd type="none" w="sm" len="sm"/>
                      </a:ln>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70" name="Object 2"/>
          <p:cNvGraphicFramePr>
            <a:graphicFrameLocks noChangeAspect="1"/>
          </p:cNvGraphicFramePr>
          <p:nvPr/>
        </p:nvGraphicFramePr>
        <p:xfrm>
          <a:off x="179388" y="404813"/>
          <a:ext cx="8607425" cy="6119812"/>
        </p:xfrm>
        <a:graphic>
          <a:graphicData uri="http://schemas.openxmlformats.org/presentationml/2006/ole">
            <mc:AlternateContent xmlns:mc="http://schemas.openxmlformats.org/markup-compatibility/2006">
              <mc:Choice xmlns:v="urn:schemas-microsoft-com:vml" Requires="v">
                <p:oleObj spid="_x0000_s7174" name="Documento" r:id="rId4" imgW="9044577" imgH="4476582" progId="Word.Document.8">
                  <p:embed/>
                </p:oleObj>
              </mc:Choice>
              <mc:Fallback>
                <p:oleObj name="Documento" r:id="rId4" imgW="9044577" imgH="4476582"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388" y="404813"/>
                        <a:ext cx="8607425" cy="6119812"/>
                      </a:xfrm>
                      <a:prstGeom prst="rect">
                        <a:avLst/>
                      </a:prstGeom>
                      <a:blipFill dpi="0" rotWithShape="0">
                        <a:blip r:embed="rId6"/>
                        <a:srcRect/>
                        <a:tile tx="0" ty="0" sx="100000" sy="100000" flip="none" algn="tl"/>
                      </a:blipFill>
                      <a:ln w="76200">
                        <a:solidFill>
                          <a:srgbClr val="000080"/>
                        </a:solidFill>
                        <a:miter lim="800000"/>
                        <a:headEnd type="none" w="sm" len="sm"/>
                        <a:tailEnd type="none" w="sm" len="sm"/>
                      </a:ln>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Object 2"/>
          <p:cNvGraphicFramePr>
            <a:graphicFrameLocks noChangeAspect="1"/>
          </p:cNvGraphicFramePr>
          <p:nvPr/>
        </p:nvGraphicFramePr>
        <p:xfrm>
          <a:off x="295275" y="0"/>
          <a:ext cx="8848725" cy="6751638"/>
        </p:xfrm>
        <a:graphic>
          <a:graphicData uri="http://schemas.openxmlformats.org/presentationml/2006/ole">
            <mc:AlternateContent xmlns:mc="http://schemas.openxmlformats.org/markup-compatibility/2006">
              <mc:Choice xmlns:v="urn:schemas-microsoft-com:vml" Requires="v">
                <p:oleObj spid="_x0000_s8198" name="Documento" r:id="rId4" imgW="6988320" imgH="5340960" progId="Word.Document.8">
                  <p:embed/>
                </p:oleObj>
              </mc:Choice>
              <mc:Fallback>
                <p:oleObj name="Documento" r:id="rId4" imgW="6988320" imgH="5340960"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275" y="0"/>
                        <a:ext cx="8848725" cy="6751638"/>
                      </a:xfrm>
                      <a:prstGeom prst="rect">
                        <a:avLst/>
                      </a:prstGeom>
                      <a:blipFill dpi="0" rotWithShape="0">
                        <a:blip r:embed="rId6"/>
                        <a:srcRect/>
                        <a:tile tx="0" ty="0" sx="100000" sy="100000" flip="none" algn="tl"/>
                      </a:blipFill>
                      <a:ln w="76200">
                        <a:solidFill>
                          <a:srgbClr val="000080"/>
                        </a:solidFill>
                        <a:miter lim="800000"/>
                        <a:headEnd type="none" w="sm" len="sm"/>
                        <a:tailEnd type="none" w="sm" len="sm"/>
                      </a:ln>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Object 2"/>
          <p:cNvGraphicFramePr>
            <a:graphicFrameLocks noChangeAspect="1"/>
          </p:cNvGraphicFramePr>
          <p:nvPr/>
        </p:nvGraphicFramePr>
        <p:xfrm>
          <a:off x="179388" y="333375"/>
          <a:ext cx="8713787" cy="6119813"/>
        </p:xfrm>
        <a:graphic>
          <a:graphicData uri="http://schemas.openxmlformats.org/presentationml/2006/ole">
            <mc:AlternateContent xmlns:mc="http://schemas.openxmlformats.org/markup-compatibility/2006">
              <mc:Choice xmlns:v="urn:schemas-microsoft-com:vml" Requires="v">
                <p:oleObj spid="_x0000_s9222" name="Documento" r:id="rId4" imgW="7181280" imgH="4997520" progId="Word.Document.8">
                  <p:embed/>
                </p:oleObj>
              </mc:Choice>
              <mc:Fallback>
                <p:oleObj name="Documento" r:id="rId4" imgW="7181280" imgH="4997520"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388" y="333375"/>
                        <a:ext cx="8713787" cy="6119813"/>
                      </a:xfrm>
                      <a:prstGeom prst="rect">
                        <a:avLst/>
                      </a:prstGeom>
                      <a:blipFill dpi="0" rotWithShape="0">
                        <a:blip r:embed="rId6"/>
                        <a:srcRect/>
                        <a:tile tx="0" ty="0" sx="100000" sy="100000" flip="none" algn="tl"/>
                      </a:blipFill>
                      <a:ln w="76200">
                        <a:solidFill>
                          <a:srgbClr val="000080"/>
                        </a:solidFill>
                        <a:miter lim="800000"/>
                        <a:headEnd type="none" w="sm" len="sm"/>
                        <a:tailEnd type="none" w="sm" len="sm"/>
                      </a:ln>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s-MX" smtClean="0"/>
              <a:t>Gracias</a:t>
            </a:r>
            <a:endParaRPr lang="es-AR" smtClean="0"/>
          </a:p>
        </p:txBody>
      </p:sp>
      <p:graphicFrame>
        <p:nvGraphicFramePr>
          <p:cNvPr id="53251" name="Object 3"/>
          <p:cNvGraphicFramePr>
            <a:graphicFrameLocks noChangeAspect="1"/>
          </p:cNvGraphicFramePr>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spid="_x0000_s53255" name="Diapositiva" r:id="rId3" imgW="4572000" imgH="3429000" progId="PowerPoint.Slide.8">
                  <p:embed/>
                </p:oleObj>
              </mc:Choice>
              <mc:Fallback>
                <p:oleObj name="Diapositiva" r:id="rId3" imgW="4572000" imgH="3429000" progId="PowerPoint.Slide.8">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blipFill dpi="0" rotWithShape="0">
            <a:blip r:embed="rId2" cstate="print"/>
            <a:srcRect/>
            <a:tile tx="0" ty="0" sx="100000" sy="100000" flip="none" algn="tl"/>
          </a:blipFill>
          <a:ln w="76200" cap="flat" algn="ctr">
            <a:solidFill>
              <a:srgbClr val="0000FF"/>
            </a:solidFill>
          </a:ln>
        </p:spPr>
        <p:txBody>
          <a:bodyPr/>
          <a:lstStyle/>
          <a:p>
            <a:pPr>
              <a:defRPr/>
            </a:pPr>
            <a:r>
              <a:rPr lang="es-ES" sz="7200" i="1" smtClean="0">
                <a:solidFill>
                  <a:srgbClr val="800000"/>
                </a:solidFill>
                <a:effectLst>
                  <a:outerShdw blurRad="38100" dist="38100" dir="2700000" algn="tl">
                    <a:srgbClr val="C0C0C0"/>
                  </a:outerShdw>
                </a:effectLst>
                <a:latin typeface="Arial" charset="0"/>
              </a:rPr>
              <a:t>Beneficios</a:t>
            </a:r>
            <a:endParaRPr lang="en-US" sz="7200" i="1" smtClean="0">
              <a:solidFill>
                <a:srgbClr val="800000"/>
              </a:solidFill>
              <a:effectLst>
                <a:outerShdw blurRad="38100" dist="38100" dir="2700000" algn="tl">
                  <a:srgbClr val="C0C0C0"/>
                </a:outerShdw>
              </a:effectLst>
              <a:latin typeface="Arial" charset="0"/>
            </a:endParaRPr>
          </a:p>
        </p:txBody>
      </p:sp>
      <p:sp>
        <p:nvSpPr>
          <p:cNvPr id="5123" name="Text Box 3"/>
          <p:cNvSpPr txBox="1">
            <a:spLocks noChangeArrowheads="1"/>
          </p:cNvSpPr>
          <p:nvPr/>
        </p:nvSpPr>
        <p:spPr bwMode="auto">
          <a:xfrm>
            <a:off x="611188" y="2420938"/>
            <a:ext cx="7924800" cy="2139950"/>
          </a:xfrm>
          <a:prstGeom prst="rect">
            <a:avLst/>
          </a:prstGeom>
          <a:blipFill dpi="0" rotWithShape="0">
            <a:blip r:embed="rId3" cstate="print"/>
            <a:srcRect/>
            <a:tile tx="0" ty="0" sx="100000" sy="100000" flip="none" algn="tl"/>
          </a:blipFill>
          <a:ln w="76200" algn="ctr">
            <a:solidFill>
              <a:srgbClr val="000080"/>
            </a:solidFill>
            <a:miter lim="800000"/>
            <a:headEnd/>
            <a:tailEnd/>
          </a:ln>
          <a:effectLst/>
        </p:spPr>
        <p:txBody>
          <a:bodyPr/>
          <a:lstStyle/>
          <a:p>
            <a:pPr marL="342900" indent="-342900" eaLnBrk="0" hangingPunct="0">
              <a:lnSpc>
                <a:spcPct val="90000"/>
              </a:lnSpc>
              <a:spcBef>
                <a:spcPct val="20000"/>
              </a:spcBef>
              <a:buFontTx/>
              <a:buChar char="•"/>
              <a:defRPr/>
            </a:pPr>
            <a:r>
              <a:rPr lang="es-ES" sz="3600" b="1" i="1">
                <a:solidFill>
                  <a:srgbClr val="000099"/>
                </a:solidFill>
                <a:effectLst>
                  <a:outerShdw blurRad="38100" dist="38100" dir="2700000" algn="tl">
                    <a:srgbClr val="C0C0C0"/>
                  </a:outerShdw>
                </a:effectLst>
                <a:latin typeface="Arial" charset="0"/>
              </a:rPr>
              <a:t>  Garantía de Procedencia</a:t>
            </a:r>
          </a:p>
          <a:p>
            <a:pPr marL="342900" indent="-342900" eaLnBrk="0" hangingPunct="0">
              <a:lnSpc>
                <a:spcPct val="90000"/>
              </a:lnSpc>
              <a:spcBef>
                <a:spcPct val="20000"/>
              </a:spcBef>
              <a:buFontTx/>
              <a:buChar char="•"/>
              <a:defRPr/>
            </a:pPr>
            <a:r>
              <a:rPr lang="es-ES" sz="3600" b="1" i="1">
                <a:solidFill>
                  <a:srgbClr val="000099"/>
                </a:solidFill>
                <a:effectLst>
                  <a:outerShdw blurRad="38100" dist="38100" dir="2700000" algn="tl">
                    <a:srgbClr val="C0C0C0"/>
                  </a:outerShdw>
                </a:effectLst>
                <a:latin typeface="Arial" charset="0"/>
              </a:rPr>
              <a:t>  Seguridad de no Intervención</a:t>
            </a:r>
          </a:p>
          <a:p>
            <a:pPr marL="342900" indent="-342900" eaLnBrk="0" hangingPunct="0">
              <a:lnSpc>
                <a:spcPct val="90000"/>
              </a:lnSpc>
              <a:spcBef>
                <a:spcPct val="20000"/>
              </a:spcBef>
              <a:buFontTx/>
              <a:buChar char="•"/>
              <a:defRPr/>
            </a:pPr>
            <a:r>
              <a:rPr lang="es-ES" sz="3600" b="1" i="1">
                <a:solidFill>
                  <a:srgbClr val="000099"/>
                </a:solidFill>
                <a:effectLst>
                  <a:outerShdw blurRad="38100" dist="38100" dir="2700000" algn="tl">
                    <a:srgbClr val="C0C0C0"/>
                  </a:outerShdw>
                </a:effectLst>
                <a:latin typeface="Arial" charset="0"/>
              </a:rPr>
              <a:t>  Identificación del firmante</a:t>
            </a:r>
            <a:endParaRPr lang="en-US" sz="3600" b="1" i="1">
              <a:solidFill>
                <a:srgbClr val="000099"/>
              </a:solidFill>
              <a:effectLst>
                <a:outerShdw blurRad="38100" dist="38100" dir="2700000" algn="tl">
                  <a:srgbClr val="C0C0C0"/>
                </a:outerShdw>
              </a:effectLst>
              <a:latin typeface="Arial"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4213" y="260350"/>
            <a:ext cx="7920037"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ES" sz="7200" i="1" smtClean="0">
                <a:solidFill>
                  <a:srgbClr val="800000"/>
                </a:solidFill>
                <a:effectLst>
                  <a:outerShdw blurRad="38100" dist="38100" dir="2700000" algn="tl">
                    <a:srgbClr val="C0C0C0"/>
                  </a:outerShdw>
                </a:effectLst>
                <a:latin typeface="Arial" charset="0"/>
              </a:rPr>
              <a:t>Funcionamiento</a:t>
            </a:r>
            <a:endParaRPr lang="en-US" sz="7200" i="1" smtClean="0">
              <a:solidFill>
                <a:srgbClr val="800000"/>
              </a:solidFill>
              <a:effectLst>
                <a:outerShdw blurRad="38100" dist="38100" dir="2700000" algn="tl">
                  <a:srgbClr val="C0C0C0"/>
                </a:outerShdw>
              </a:effectLst>
              <a:latin typeface="Arial" charset="0"/>
            </a:endParaRPr>
          </a:p>
        </p:txBody>
      </p:sp>
      <p:sp>
        <p:nvSpPr>
          <p:cNvPr id="6147" name="Text Box 3"/>
          <p:cNvSpPr txBox="1">
            <a:spLocks noChangeArrowheads="1"/>
          </p:cNvSpPr>
          <p:nvPr/>
        </p:nvSpPr>
        <p:spPr bwMode="auto">
          <a:xfrm>
            <a:off x="323850" y="1752600"/>
            <a:ext cx="8569325" cy="3548063"/>
          </a:xfrm>
          <a:prstGeom prst="rect">
            <a:avLst/>
          </a:prstGeom>
          <a:blipFill dpi="0" rotWithShape="0">
            <a:blip r:embed="rId3" cstate="print"/>
            <a:srcRect/>
            <a:tile tx="0" ty="0" sx="100000" sy="100000" flip="none" algn="tl"/>
          </a:blipFill>
          <a:ln w="76200" algn="ctr">
            <a:solidFill>
              <a:srgbClr val="000080"/>
            </a:solidFill>
            <a:miter lim="800000"/>
            <a:headEnd/>
            <a:tailEnd/>
          </a:ln>
          <a:effectLst/>
        </p:spPr>
        <p:txBody>
          <a:bodyPr/>
          <a:lstStyle/>
          <a:p>
            <a:pPr marL="342900" indent="-342900" eaLnBrk="0" hangingPunct="0">
              <a:lnSpc>
                <a:spcPct val="90000"/>
              </a:lnSpc>
              <a:spcBef>
                <a:spcPct val="20000"/>
              </a:spcBef>
              <a:buFontTx/>
              <a:buChar char="•"/>
              <a:defRPr/>
            </a:pPr>
            <a:r>
              <a:rPr lang="es-ES" sz="3600" b="1" i="1">
                <a:solidFill>
                  <a:srgbClr val="000099"/>
                </a:solidFill>
                <a:effectLst>
                  <a:outerShdw blurRad="38100" dist="38100" dir="2700000" algn="tl">
                    <a:srgbClr val="C0C0C0"/>
                  </a:outerShdw>
                </a:effectLst>
                <a:latin typeface="Arial" charset="0"/>
              </a:rPr>
              <a:t>  No es una firma escrita</a:t>
            </a:r>
          </a:p>
          <a:p>
            <a:pPr marL="342900" indent="-342900" eaLnBrk="0" hangingPunct="0">
              <a:lnSpc>
                <a:spcPct val="90000"/>
              </a:lnSpc>
              <a:spcBef>
                <a:spcPct val="20000"/>
              </a:spcBef>
              <a:buFontTx/>
              <a:buChar char="•"/>
              <a:defRPr/>
            </a:pPr>
            <a:r>
              <a:rPr lang="es-ES" sz="3600" b="1" i="1">
                <a:solidFill>
                  <a:srgbClr val="000099"/>
                </a:solidFill>
                <a:effectLst>
                  <a:outerShdw blurRad="38100" dist="38100" dir="2700000" algn="tl">
                    <a:srgbClr val="C0C0C0"/>
                  </a:outerShdw>
                </a:effectLst>
                <a:latin typeface="Arial" charset="0"/>
              </a:rPr>
              <a:t>  Es un software</a:t>
            </a:r>
          </a:p>
          <a:p>
            <a:pPr marL="342900" indent="-342900" eaLnBrk="0" hangingPunct="0">
              <a:lnSpc>
                <a:spcPct val="90000"/>
              </a:lnSpc>
              <a:spcBef>
                <a:spcPct val="20000"/>
              </a:spcBef>
              <a:buFontTx/>
              <a:buChar char="•"/>
              <a:defRPr/>
            </a:pPr>
            <a:r>
              <a:rPr lang="es-ES" sz="3600" b="1" i="1">
                <a:solidFill>
                  <a:srgbClr val="000099"/>
                </a:solidFill>
                <a:effectLst>
                  <a:outerShdw blurRad="38100" dist="38100" dir="2700000" algn="tl">
                    <a:srgbClr val="C0C0C0"/>
                  </a:outerShdw>
                </a:effectLst>
                <a:latin typeface="Arial" charset="0"/>
              </a:rPr>
              <a:t>  Se basa en algoritmos </a:t>
            </a:r>
          </a:p>
          <a:p>
            <a:pPr marL="342900" indent="-342900" eaLnBrk="0" hangingPunct="0">
              <a:lnSpc>
                <a:spcPct val="90000"/>
              </a:lnSpc>
              <a:spcBef>
                <a:spcPct val="20000"/>
              </a:spcBef>
              <a:defRPr/>
            </a:pPr>
            <a:r>
              <a:rPr lang="es-ES" sz="3600" b="1" i="1">
                <a:solidFill>
                  <a:srgbClr val="000099"/>
                </a:solidFill>
                <a:effectLst>
                  <a:outerShdw blurRad="38100" dist="38100" dir="2700000" algn="tl">
                    <a:srgbClr val="C0C0C0"/>
                  </a:outerShdw>
                </a:effectLst>
                <a:latin typeface="Arial" charset="0"/>
              </a:rPr>
              <a:t>	(números primos de hasta 2048 bits)</a:t>
            </a:r>
            <a:endParaRPr lang="en-US" sz="3600" b="1" i="1">
              <a:solidFill>
                <a:srgbClr val="000099"/>
              </a:solidFill>
              <a:effectLst>
                <a:outerShdw blurRad="38100" dist="38100" dir="2700000" algn="tl">
                  <a:srgbClr val="C0C0C0"/>
                </a:outerShdw>
              </a:effectLst>
              <a:latin typeface="Arial"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00113" y="0"/>
            <a:ext cx="7543800"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ES" sz="7200" i="1" smtClean="0">
                <a:solidFill>
                  <a:srgbClr val="800000"/>
                </a:solidFill>
                <a:effectLst>
                  <a:outerShdw blurRad="38100" dist="38100" dir="2700000" algn="tl">
                    <a:srgbClr val="C0C0C0"/>
                  </a:outerShdw>
                </a:effectLst>
                <a:latin typeface="Arial" charset="0"/>
              </a:rPr>
              <a:t>Algoritmos</a:t>
            </a:r>
            <a:endParaRPr lang="en-US" sz="7200" i="1" smtClean="0">
              <a:solidFill>
                <a:srgbClr val="800000"/>
              </a:solidFill>
              <a:effectLst>
                <a:outerShdw blurRad="38100" dist="38100" dir="2700000" algn="tl">
                  <a:srgbClr val="C0C0C0"/>
                </a:outerShdw>
              </a:effectLst>
              <a:latin typeface="Arial" charset="0"/>
            </a:endParaRPr>
          </a:p>
        </p:txBody>
      </p:sp>
      <p:sp>
        <p:nvSpPr>
          <p:cNvPr id="7171" name="Text Box 3"/>
          <p:cNvSpPr txBox="1">
            <a:spLocks noChangeArrowheads="1"/>
          </p:cNvSpPr>
          <p:nvPr/>
        </p:nvSpPr>
        <p:spPr bwMode="auto">
          <a:xfrm>
            <a:off x="0" y="1371600"/>
            <a:ext cx="9144000" cy="5486400"/>
          </a:xfrm>
          <a:prstGeom prst="rect">
            <a:avLst/>
          </a:prstGeom>
          <a:blipFill dpi="0" rotWithShape="0">
            <a:blip r:embed="rId3" cstate="print"/>
            <a:srcRect/>
            <a:tile tx="0" ty="0" sx="100000" sy="100000" flip="none" algn="tl"/>
          </a:blipFill>
          <a:ln w="76200" algn="ctr">
            <a:solidFill>
              <a:srgbClr val="000080"/>
            </a:solidFill>
            <a:miter lim="800000"/>
            <a:headEnd/>
            <a:tailEnd/>
          </a:ln>
          <a:effectLst/>
        </p:spPr>
        <p:txBody>
          <a:bodyPr/>
          <a:lstStyle/>
          <a:p>
            <a:pPr marL="342900" indent="-342900" eaLnBrk="0" hangingPunct="0">
              <a:lnSpc>
                <a:spcPct val="90000"/>
              </a:lnSpc>
              <a:spcBef>
                <a:spcPct val="20000"/>
              </a:spcBef>
              <a:buFontTx/>
              <a:buChar char="•"/>
              <a:defRPr/>
            </a:pPr>
            <a:r>
              <a:rPr lang="es-ES" sz="3600" b="1" i="1">
                <a:solidFill>
                  <a:srgbClr val="000099"/>
                </a:solidFill>
                <a:effectLst>
                  <a:outerShdw blurRad="38100" dist="38100" dir="2700000" algn="tl">
                    <a:srgbClr val="C0C0C0"/>
                  </a:outerShdw>
                </a:effectLst>
                <a:latin typeface="Arial" charset="0"/>
              </a:rPr>
              <a:t>  W. Diffie y Martin Hellman (1976)</a:t>
            </a:r>
          </a:p>
          <a:p>
            <a:pPr marL="342900" indent="-342900" eaLnBrk="0" hangingPunct="0">
              <a:lnSpc>
                <a:spcPct val="90000"/>
              </a:lnSpc>
              <a:spcBef>
                <a:spcPct val="20000"/>
              </a:spcBef>
              <a:buFontTx/>
              <a:buChar char="•"/>
              <a:defRPr/>
            </a:pPr>
            <a:r>
              <a:rPr lang="es-ES" sz="3600" b="1" i="1">
                <a:solidFill>
                  <a:srgbClr val="000099"/>
                </a:solidFill>
                <a:effectLst>
                  <a:outerShdw blurRad="38100" dist="38100" dir="2700000" algn="tl">
                    <a:srgbClr val="C0C0C0"/>
                  </a:outerShdw>
                </a:effectLst>
                <a:latin typeface="Arial" charset="0"/>
              </a:rPr>
              <a:t>  RSA   (Rivest/Shamir/Adleman) (1977)</a:t>
            </a:r>
          </a:p>
          <a:p>
            <a:pPr marL="2057400" lvl="4" indent="-228600" eaLnBrk="0" hangingPunct="0">
              <a:lnSpc>
                <a:spcPct val="90000"/>
              </a:lnSpc>
              <a:spcBef>
                <a:spcPct val="20000"/>
              </a:spcBef>
              <a:buFontTx/>
              <a:buChar char="•"/>
              <a:defRPr/>
            </a:pPr>
            <a:r>
              <a:rPr lang="es-ES" sz="3600" b="1" i="1">
                <a:solidFill>
                  <a:srgbClr val="000099"/>
                </a:solidFill>
                <a:effectLst>
                  <a:outerShdw blurRad="38100" dist="38100" dir="2700000" algn="tl">
                    <a:srgbClr val="C0C0C0"/>
                  </a:outerShdw>
                </a:effectLst>
                <a:latin typeface="Arial" charset="0"/>
              </a:rPr>
              <a:t>  Internet Explorer</a:t>
            </a:r>
          </a:p>
          <a:p>
            <a:pPr marL="2057400" lvl="4" indent="-228600" eaLnBrk="0" hangingPunct="0">
              <a:lnSpc>
                <a:spcPct val="90000"/>
              </a:lnSpc>
              <a:spcBef>
                <a:spcPct val="20000"/>
              </a:spcBef>
              <a:buFontTx/>
              <a:buChar char="•"/>
              <a:defRPr/>
            </a:pPr>
            <a:r>
              <a:rPr lang="es-ES" sz="3600" b="1" i="1">
                <a:solidFill>
                  <a:srgbClr val="000099"/>
                </a:solidFill>
                <a:effectLst>
                  <a:outerShdw blurRad="38100" dist="38100" dir="2700000" algn="tl">
                    <a:srgbClr val="C0C0C0"/>
                  </a:outerShdw>
                </a:effectLst>
                <a:latin typeface="Arial" charset="0"/>
              </a:rPr>
              <a:t>  Netscape Navigator</a:t>
            </a:r>
          </a:p>
          <a:p>
            <a:pPr marL="342900" indent="-342900" eaLnBrk="0" hangingPunct="0">
              <a:lnSpc>
                <a:spcPct val="90000"/>
              </a:lnSpc>
              <a:spcBef>
                <a:spcPct val="20000"/>
              </a:spcBef>
              <a:buFontTx/>
              <a:buChar char="•"/>
              <a:defRPr/>
            </a:pPr>
            <a:r>
              <a:rPr lang="es-ES" sz="3600" b="1" i="1">
                <a:solidFill>
                  <a:srgbClr val="000099"/>
                </a:solidFill>
                <a:effectLst>
                  <a:outerShdw blurRad="38100" dist="38100" dir="2700000" algn="tl">
                    <a:srgbClr val="C0C0C0"/>
                  </a:outerShdw>
                </a:effectLst>
                <a:latin typeface="Arial" charset="0"/>
              </a:rPr>
              <a:t>  DSA   (Digital Signature Algorithm)</a:t>
            </a:r>
          </a:p>
          <a:p>
            <a:pPr marL="2057400" lvl="4" indent="-228600" eaLnBrk="0" hangingPunct="0">
              <a:lnSpc>
                <a:spcPct val="90000"/>
              </a:lnSpc>
              <a:spcBef>
                <a:spcPct val="20000"/>
              </a:spcBef>
              <a:buFontTx/>
              <a:buChar char="•"/>
              <a:defRPr/>
            </a:pPr>
            <a:r>
              <a:rPr lang="es-ES" sz="3600" b="1" i="1">
                <a:solidFill>
                  <a:srgbClr val="000099"/>
                </a:solidFill>
                <a:effectLst>
                  <a:outerShdw blurRad="38100" dist="38100" dir="2700000" algn="tl">
                    <a:srgbClr val="C0C0C0"/>
                  </a:outerShdw>
                </a:effectLst>
                <a:latin typeface="Arial" charset="0"/>
              </a:rPr>
              <a:t>  Departamento de Estado </a:t>
            </a:r>
          </a:p>
          <a:p>
            <a:pPr marL="342900" indent="-342900" eaLnBrk="0" hangingPunct="0">
              <a:lnSpc>
                <a:spcPct val="90000"/>
              </a:lnSpc>
              <a:spcBef>
                <a:spcPct val="20000"/>
              </a:spcBef>
              <a:buFontTx/>
              <a:buChar char="•"/>
              <a:defRPr/>
            </a:pPr>
            <a:r>
              <a:rPr lang="es-ES" sz="3600" b="1" i="1">
                <a:solidFill>
                  <a:srgbClr val="000099"/>
                </a:solidFill>
                <a:effectLst>
                  <a:outerShdw blurRad="38100" dist="38100" dir="2700000" algn="tl">
                    <a:srgbClr val="C0C0C0"/>
                  </a:outerShdw>
                </a:effectLst>
                <a:latin typeface="Arial" charset="0"/>
              </a:rPr>
              <a:t>   PGP   (Pretty Good Privacy) – (1991)</a:t>
            </a:r>
          </a:p>
          <a:p>
            <a:pPr marL="2057400" lvl="4" indent="-228600" eaLnBrk="0" hangingPunct="0">
              <a:lnSpc>
                <a:spcPct val="90000"/>
              </a:lnSpc>
              <a:spcBef>
                <a:spcPct val="20000"/>
              </a:spcBef>
              <a:buFontTx/>
              <a:buChar char="•"/>
              <a:defRPr/>
            </a:pPr>
            <a:r>
              <a:rPr lang="es-ES" sz="3600" b="1" i="1">
                <a:solidFill>
                  <a:srgbClr val="000099"/>
                </a:solidFill>
                <a:effectLst>
                  <a:outerShdw blurRad="38100" dist="38100" dir="2700000" algn="tl">
                    <a:srgbClr val="C0C0C0"/>
                  </a:outerShdw>
                </a:effectLst>
                <a:latin typeface="Arial" charset="0"/>
              </a:rPr>
              <a:t>Philip Zimmermann</a:t>
            </a:r>
          </a:p>
          <a:p>
            <a:pPr marL="2057400" lvl="4" indent="-228600" eaLnBrk="0" hangingPunct="0">
              <a:lnSpc>
                <a:spcPct val="90000"/>
              </a:lnSpc>
              <a:spcBef>
                <a:spcPct val="20000"/>
              </a:spcBef>
              <a:buFontTx/>
              <a:buChar char="•"/>
              <a:defRPr/>
            </a:pPr>
            <a:r>
              <a:rPr lang="es-ES" sz="3600" b="1" i="1">
                <a:solidFill>
                  <a:srgbClr val="000099"/>
                </a:solidFill>
                <a:effectLst>
                  <a:outerShdw blurRad="38100" dist="38100" dir="2700000" algn="tl">
                    <a:srgbClr val="C0C0C0"/>
                  </a:outerShdw>
                </a:effectLst>
                <a:latin typeface="Arial" charset="0"/>
              </a:rPr>
              <a:t> e-mail</a:t>
            </a:r>
            <a:endParaRPr lang="en-US" sz="3600" b="1" i="1">
              <a:solidFill>
                <a:srgbClr val="000099"/>
              </a:solidFill>
              <a:effectLst>
                <a:outerShdw blurRad="38100" dist="38100" dir="2700000" algn="tl">
                  <a:srgbClr val="C0C0C0"/>
                </a:outerShdw>
              </a:effectLst>
              <a:latin typeface="Arial"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971550" y="260350"/>
            <a:ext cx="7543800"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ES" sz="6600" i="1" smtClean="0">
                <a:solidFill>
                  <a:srgbClr val="800000"/>
                </a:solidFill>
                <a:effectLst>
                  <a:outerShdw blurRad="38100" dist="38100" dir="2700000" algn="tl">
                    <a:srgbClr val="C0C0C0"/>
                  </a:outerShdw>
                </a:effectLst>
                <a:latin typeface="Arial" charset="0"/>
              </a:rPr>
              <a:t>Método</a:t>
            </a:r>
            <a:endParaRPr lang="en-US" sz="6600" i="1" smtClean="0">
              <a:solidFill>
                <a:srgbClr val="800000"/>
              </a:solidFill>
              <a:effectLst>
                <a:outerShdw blurRad="38100" dist="38100" dir="2700000" algn="tl">
                  <a:srgbClr val="C0C0C0"/>
                </a:outerShdw>
              </a:effectLst>
              <a:latin typeface="Arial" charset="0"/>
            </a:endParaRPr>
          </a:p>
        </p:txBody>
      </p:sp>
      <p:sp>
        <p:nvSpPr>
          <p:cNvPr id="8195" name="Rectangle 3"/>
          <p:cNvSpPr>
            <a:spLocks noGrp="1" noChangeArrowheads="1"/>
          </p:cNvSpPr>
          <p:nvPr>
            <p:ph type="body" idx="1"/>
          </p:nvPr>
        </p:nvSpPr>
        <p:spPr>
          <a:xfrm>
            <a:off x="0" y="1524000"/>
            <a:ext cx="9144000" cy="4641850"/>
          </a:xfrm>
          <a:blipFill dpi="0" rotWithShape="0">
            <a:blip r:embed="rId3" cstate="print"/>
            <a:srcRect/>
            <a:tile tx="0" ty="0" sx="100000" sy="100000" flip="none" algn="tl"/>
          </a:blipFill>
          <a:ln w="76200" cap="flat" algn="ctr">
            <a:solidFill>
              <a:srgbClr val="000080"/>
            </a:solidFill>
          </a:ln>
        </p:spPr>
        <p:txBody>
          <a:bodyPr/>
          <a:lstStyle/>
          <a:p>
            <a:pPr>
              <a:lnSpc>
                <a:spcPct val="90000"/>
              </a:lnSpc>
              <a:defRPr/>
            </a:pPr>
            <a:r>
              <a:rPr lang="es-ES" b="1" i="1" smtClean="0">
                <a:solidFill>
                  <a:srgbClr val="000099"/>
                </a:solidFill>
                <a:effectLst>
                  <a:outerShdw blurRad="38100" dist="38100" dir="2700000" algn="tl">
                    <a:srgbClr val="C0C0C0"/>
                  </a:outerShdw>
                </a:effectLst>
                <a:latin typeface="Arial" charset="0"/>
              </a:rPr>
              <a:t>  Todos los algoritmos se basan en un mismo método:</a:t>
            </a:r>
          </a:p>
          <a:p>
            <a:pPr>
              <a:lnSpc>
                <a:spcPct val="90000"/>
              </a:lnSpc>
              <a:defRPr/>
            </a:pPr>
            <a:r>
              <a:rPr lang="es-ES" b="1" i="1" smtClean="0">
                <a:solidFill>
                  <a:srgbClr val="000099"/>
                </a:solidFill>
                <a:effectLst>
                  <a:outerShdw blurRad="38100" dist="38100" dir="2700000" algn="tl">
                    <a:srgbClr val="C0C0C0"/>
                  </a:outerShdw>
                </a:effectLst>
                <a:latin typeface="Arial" charset="0"/>
              </a:rPr>
              <a:t>  Se utilizan dos claves </a:t>
            </a:r>
          </a:p>
          <a:p>
            <a:pPr lvl="3">
              <a:lnSpc>
                <a:spcPct val="90000"/>
              </a:lnSpc>
              <a:buFontTx/>
              <a:buChar char="•"/>
              <a:defRPr/>
            </a:pPr>
            <a:r>
              <a:rPr lang="es-ES" sz="2800" b="1" i="1" smtClean="0">
                <a:solidFill>
                  <a:srgbClr val="000099"/>
                </a:solidFill>
                <a:effectLst>
                  <a:outerShdw blurRad="38100" dist="38100" dir="2700000" algn="tl">
                    <a:srgbClr val="C0C0C0"/>
                  </a:outerShdw>
                </a:effectLst>
                <a:latin typeface="Arial" charset="0"/>
              </a:rPr>
              <a:t>  </a:t>
            </a:r>
            <a:r>
              <a:rPr lang="es-ES" sz="3200" b="1" i="1" smtClean="0">
                <a:solidFill>
                  <a:srgbClr val="000099"/>
                </a:solidFill>
                <a:effectLst>
                  <a:outerShdw blurRad="38100" dist="38100" dir="2700000" algn="tl">
                    <a:srgbClr val="C0C0C0"/>
                  </a:outerShdw>
                </a:effectLst>
                <a:latin typeface="Arial" charset="0"/>
              </a:rPr>
              <a:t>Privada</a:t>
            </a:r>
          </a:p>
          <a:p>
            <a:pPr lvl="3">
              <a:lnSpc>
                <a:spcPct val="90000"/>
              </a:lnSpc>
              <a:buFontTx/>
              <a:buChar char="•"/>
              <a:defRPr/>
            </a:pPr>
            <a:r>
              <a:rPr lang="es-ES" sz="3200" b="1" i="1" smtClean="0">
                <a:solidFill>
                  <a:srgbClr val="000099"/>
                </a:solidFill>
                <a:effectLst>
                  <a:outerShdw blurRad="38100" dist="38100" dir="2700000" algn="tl">
                    <a:srgbClr val="C0C0C0"/>
                  </a:outerShdw>
                </a:effectLst>
                <a:latin typeface="Arial" charset="0"/>
              </a:rPr>
              <a:t>  Pública.</a:t>
            </a:r>
          </a:p>
          <a:p>
            <a:pPr>
              <a:lnSpc>
                <a:spcPct val="90000"/>
              </a:lnSpc>
              <a:defRPr/>
            </a:pPr>
            <a:r>
              <a:rPr lang="es-ES" b="1" i="1" smtClean="0">
                <a:solidFill>
                  <a:srgbClr val="000099"/>
                </a:solidFill>
                <a:effectLst>
                  <a:outerShdw blurRad="38100" dist="38100" dir="2700000" algn="tl">
                    <a:srgbClr val="C0C0C0"/>
                  </a:outerShdw>
                </a:effectLst>
                <a:latin typeface="Arial" charset="0"/>
              </a:rPr>
              <a:t>  Encriptado/Desencriptado de claves.</a:t>
            </a:r>
          </a:p>
          <a:p>
            <a:pPr>
              <a:lnSpc>
                <a:spcPct val="90000"/>
              </a:lnSpc>
              <a:defRPr/>
            </a:pPr>
            <a:r>
              <a:rPr lang="es-ES" b="1" i="1" smtClean="0">
                <a:solidFill>
                  <a:srgbClr val="000099"/>
                </a:solidFill>
                <a:effectLst>
                  <a:outerShdw blurRad="38100" dist="38100" dir="2700000" algn="tl">
                    <a:srgbClr val="C0C0C0"/>
                  </a:outerShdw>
                </a:effectLst>
                <a:latin typeface="Arial" charset="0"/>
              </a:rPr>
              <a:t>  Operaciones matemáticas con números</a:t>
            </a:r>
          </a:p>
          <a:p>
            <a:pPr>
              <a:lnSpc>
                <a:spcPct val="90000"/>
              </a:lnSpc>
              <a:buFontTx/>
              <a:buNone/>
              <a:defRPr/>
            </a:pPr>
            <a:r>
              <a:rPr lang="es-ES" b="1" i="1" smtClean="0">
                <a:solidFill>
                  <a:srgbClr val="000099"/>
                </a:solidFill>
                <a:effectLst>
                  <a:outerShdw blurRad="38100" dist="38100" dir="2700000" algn="tl">
                    <a:srgbClr val="C0C0C0"/>
                  </a:outerShdw>
                </a:effectLst>
                <a:latin typeface="Arial" charset="0"/>
              </a:rPr>
              <a:t>     primos (512 a 1048 bits).</a:t>
            </a:r>
          </a:p>
          <a:p>
            <a:pPr marL="363538" lvl="2" indent="-363538">
              <a:lnSpc>
                <a:spcPct val="90000"/>
              </a:lnSpc>
              <a:defRPr/>
            </a:pPr>
            <a:endParaRPr lang="en-US" sz="3200" b="1" i="1" smtClean="0">
              <a:solidFill>
                <a:srgbClr val="000099"/>
              </a:solidFill>
              <a:effectLst>
                <a:outerShdw blurRad="38100" dist="38100" dir="2700000" algn="tl">
                  <a:srgbClr val="C0C0C0"/>
                </a:outerShdw>
              </a:effectLst>
              <a:latin typeface="Arial"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914400" y="381000"/>
            <a:ext cx="7543800"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ES" sz="6600" i="1" smtClean="0">
                <a:solidFill>
                  <a:srgbClr val="800000"/>
                </a:solidFill>
                <a:effectLst>
                  <a:outerShdw blurRad="38100" dist="38100" dir="2700000" algn="tl">
                    <a:srgbClr val="C0C0C0"/>
                  </a:outerShdw>
                </a:effectLst>
                <a:latin typeface="Arial" charset="0"/>
              </a:rPr>
              <a:t>Remitente  </a:t>
            </a:r>
            <a:endParaRPr lang="en-US" sz="6600" i="1" smtClean="0">
              <a:solidFill>
                <a:srgbClr val="800000"/>
              </a:solidFill>
              <a:effectLst>
                <a:outerShdw blurRad="38100" dist="38100" dir="2700000" algn="tl">
                  <a:srgbClr val="C0C0C0"/>
                </a:outerShdw>
              </a:effectLst>
              <a:latin typeface="Arial" charset="0"/>
            </a:endParaRPr>
          </a:p>
        </p:txBody>
      </p:sp>
      <p:sp>
        <p:nvSpPr>
          <p:cNvPr id="9219" name="Rectangle 3"/>
          <p:cNvSpPr>
            <a:spLocks noGrp="1" noChangeArrowheads="1"/>
          </p:cNvSpPr>
          <p:nvPr>
            <p:ph type="body" idx="1"/>
          </p:nvPr>
        </p:nvSpPr>
        <p:spPr>
          <a:xfrm>
            <a:off x="323850" y="1773238"/>
            <a:ext cx="8610600" cy="4572000"/>
          </a:xfrm>
          <a:blipFill dpi="0" rotWithShape="0">
            <a:blip r:embed="rId3" cstate="print"/>
            <a:srcRect/>
            <a:tile tx="0" ty="0" sx="100000" sy="100000" flip="none" algn="tl"/>
          </a:blipFill>
          <a:ln w="76200" cap="flat" algn="ctr">
            <a:solidFill>
              <a:srgbClr val="000080"/>
            </a:solidFill>
          </a:ln>
        </p:spPr>
        <p:txBody>
          <a:bodyPr/>
          <a:lstStyle/>
          <a:p>
            <a:pPr>
              <a:lnSpc>
                <a:spcPct val="90000"/>
              </a:lnSpc>
              <a:defRPr/>
            </a:pPr>
            <a:r>
              <a:rPr lang="es-ES" sz="4000" b="1" i="1" smtClean="0">
                <a:solidFill>
                  <a:srgbClr val="000099"/>
                </a:solidFill>
                <a:effectLst>
                  <a:outerShdw blurRad="38100" dist="38100" dir="2700000" algn="tl">
                    <a:srgbClr val="C0C0C0"/>
                  </a:outerShdw>
                </a:effectLst>
                <a:latin typeface="Arial" charset="0"/>
              </a:rPr>
              <a:t>Escritura del mensaje.</a:t>
            </a:r>
          </a:p>
          <a:p>
            <a:pPr>
              <a:lnSpc>
                <a:spcPct val="90000"/>
              </a:lnSpc>
              <a:defRPr/>
            </a:pPr>
            <a:r>
              <a:rPr lang="es-ES" sz="4000" b="1" i="1" smtClean="0">
                <a:solidFill>
                  <a:srgbClr val="000099"/>
                </a:solidFill>
                <a:effectLst>
                  <a:outerShdw blurRad="38100" dist="38100" dir="2700000" algn="tl">
                    <a:srgbClr val="C0C0C0"/>
                  </a:outerShdw>
                </a:effectLst>
                <a:latin typeface="Arial" charset="0"/>
              </a:rPr>
              <a:t>Hashing del texto (algoritmo).</a:t>
            </a:r>
          </a:p>
          <a:p>
            <a:pPr>
              <a:lnSpc>
                <a:spcPct val="90000"/>
              </a:lnSpc>
              <a:defRPr/>
            </a:pPr>
            <a:r>
              <a:rPr lang="es-ES" sz="4000" b="1" i="1" smtClean="0">
                <a:solidFill>
                  <a:srgbClr val="000099"/>
                </a:solidFill>
                <a:effectLst>
                  <a:outerShdw blurRad="38100" dist="38100" dir="2700000" algn="tl">
                    <a:srgbClr val="C0C0C0"/>
                  </a:outerShdw>
                </a:effectLst>
                <a:latin typeface="Arial" charset="0"/>
              </a:rPr>
              <a:t>Encriptación con clave privada.</a:t>
            </a:r>
          </a:p>
          <a:p>
            <a:pPr marL="363538" lvl="2" indent="-363538">
              <a:lnSpc>
                <a:spcPct val="90000"/>
              </a:lnSpc>
              <a:defRPr/>
            </a:pPr>
            <a:r>
              <a:rPr lang="es-ES" sz="4000" b="1" i="1" smtClean="0">
                <a:solidFill>
                  <a:srgbClr val="000099"/>
                </a:solidFill>
                <a:effectLst>
                  <a:outerShdw blurRad="38100" dist="38100" dir="2700000" algn="tl">
                    <a:srgbClr val="C0C0C0"/>
                  </a:outerShdw>
                </a:effectLst>
                <a:latin typeface="Arial" charset="0"/>
              </a:rPr>
              <a:t>Firma Digital</a:t>
            </a:r>
          </a:p>
          <a:p>
            <a:pPr>
              <a:lnSpc>
                <a:spcPct val="90000"/>
              </a:lnSpc>
              <a:defRPr/>
            </a:pPr>
            <a:r>
              <a:rPr lang="es-ES" sz="4000" b="1" i="1" smtClean="0">
                <a:solidFill>
                  <a:srgbClr val="000099"/>
                </a:solidFill>
                <a:effectLst>
                  <a:outerShdw blurRad="38100" dist="38100" dir="2700000" algn="tl">
                    <a:srgbClr val="C0C0C0"/>
                  </a:outerShdw>
                </a:effectLst>
                <a:latin typeface="Arial" charset="0"/>
              </a:rPr>
              <a:t>Envío del texto con la Firma Digital.</a:t>
            </a:r>
            <a:endParaRPr lang="en-US" sz="4000" b="1" i="1" smtClean="0">
              <a:solidFill>
                <a:srgbClr val="000099"/>
              </a:solidFill>
              <a:effectLst>
                <a:outerShdw blurRad="38100" dist="38100" dir="2700000" algn="tl">
                  <a:srgbClr val="C0C0C0"/>
                </a:outerShdw>
              </a:effectLst>
              <a:latin typeface="Arial"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539750" y="260350"/>
            <a:ext cx="8064500"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ES" sz="6600" i="1" smtClean="0">
                <a:solidFill>
                  <a:srgbClr val="800000"/>
                </a:solidFill>
                <a:effectLst>
                  <a:outerShdw blurRad="38100" dist="38100" dir="2700000" algn="tl">
                    <a:srgbClr val="C0C0C0"/>
                  </a:outerShdw>
                </a:effectLst>
                <a:latin typeface="Arial" charset="0"/>
              </a:rPr>
              <a:t>Destinatario  </a:t>
            </a:r>
            <a:endParaRPr lang="en-US" sz="6600" i="1" smtClean="0">
              <a:solidFill>
                <a:srgbClr val="800000"/>
              </a:solidFill>
              <a:effectLst>
                <a:outerShdw blurRad="38100" dist="38100" dir="2700000" algn="tl">
                  <a:srgbClr val="C0C0C0"/>
                </a:outerShdw>
              </a:effectLst>
              <a:latin typeface="Arial" charset="0"/>
            </a:endParaRPr>
          </a:p>
        </p:txBody>
      </p:sp>
      <p:sp>
        <p:nvSpPr>
          <p:cNvPr id="10243" name="Rectangle 3"/>
          <p:cNvSpPr>
            <a:spLocks noGrp="1" noChangeArrowheads="1"/>
          </p:cNvSpPr>
          <p:nvPr>
            <p:ph type="body" idx="1"/>
          </p:nvPr>
        </p:nvSpPr>
        <p:spPr>
          <a:xfrm>
            <a:off x="323850" y="1676400"/>
            <a:ext cx="8496300" cy="4992688"/>
          </a:xfrm>
          <a:blipFill dpi="0" rotWithShape="0">
            <a:blip r:embed="rId3" cstate="print"/>
            <a:srcRect/>
            <a:tile tx="0" ty="0" sx="100000" sy="100000" flip="none" algn="tl"/>
          </a:blipFill>
          <a:ln w="76200" cap="flat" algn="ctr">
            <a:solidFill>
              <a:srgbClr val="000080"/>
            </a:solidFill>
          </a:ln>
        </p:spPr>
        <p:txBody>
          <a:bodyPr/>
          <a:lstStyle/>
          <a:p>
            <a:pPr>
              <a:lnSpc>
                <a:spcPct val="90000"/>
              </a:lnSpc>
              <a:defRPr/>
            </a:pPr>
            <a:r>
              <a:rPr lang="es-ES" sz="3600" b="1" i="1" smtClean="0">
                <a:solidFill>
                  <a:srgbClr val="000099"/>
                </a:solidFill>
                <a:effectLst>
                  <a:outerShdw blurRad="38100" dist="38100" dir="2700000" algn="tl">
                    <a:srgbClr val="C0C0C0"/>
                  </a:outerShdw>
                </a:effectLst>
                <a:latin typeface="Arial" charset="0"/>
              </a:rPr>
              <a:t>Recepción Texto del mensaje y Firma.</a:t>
            </a:r>
          </a:p>
          <a:p>
            <a:pPr>
              <a:lnSpc>
                <a:spcPct val="90000"/>
              </a:lnSpc>
              <a:defRPr/>
            </a:pPr>
            <a:r>
              <a:rPr lang="es-ES" sz="3600" b="1" i="1" smtClean="0">
                <a:solidFill>
                  <a:srgbClr val="000099"/>
                </a:solidFill>
                <a:effectLst>
                  <a:outerShdw blurRad="38100" dist="38100" dir="2700000" algn="tl">
                    <a:srgbClr val="C0C0C0"/>
                  </a:outerShdw>
                </a:effectLst>
                <a:latin typeface="Arial" charset="0"/>
              </a:rPr>
              <a:t>Hashing del texto (c/clave pública).</a:t>
            </a:r>
          </a:p>
          <a:p>
            <a:pPr>
              <a:lnSpc>
                <a:spcPct val="90000"/>
              </a:lnSpc>
              <a:defRPr/>
            </a:pPr>
            <a:r>
              <a:rPr lang="es-ES" sz="3600" b="1" i="1" smtClean="0">
                <a:solidFill>
                  <a:srgbClr val="000099"/>
                </a:solidFill>
                <a:effectLst>
                  <a:outerShdw blurRad="38100" dist="38100" dir="2700000" algn="tl">
                    <a:srgbClr val="C0C0C0"/>
                  </a:outerShdw>
                </a:effectLst>
                <a:latin typeface="Arial" charset="0"/>
              </a:rPr>
              <a:t>Desencriptado de la Firma.</a:t>
            </a:r>
          </a:p>
          <a:p>
            <a:pPr>
              <a:lnSpc>
                <a:spcPct val="90000"/>
              </a:lnSpc>
              <a:defRPr/>
            </a:pPr>
            <a:r>
              <a:rPr lang="es-ES" sz="3600" b="1" i="1" smtClean="0">
                <a:solidFill>
                  <a:srgbClr val="000099"/>
                </a:solidFill>
                <a:effectLst>
                  <a:outerShdw blurRad="38100" dist="38100" dir="2700000" algn="tl">
                    <a:srgbClr val="C0C0C0"/>
                  </a:outerShdw>
                </a:effectLst>
                <a:latin typeface="Arial" charset="0"/>
              </a:rPr>
              <a:t>Comparación de los mensajes. </a:t>
            </a:r>
          </a:p>
          <a:p>
            <a:pPr>
              <a:lnSpc>
                <a:spcPct val="90000"/>
              </a:lnSpc>
              <a:defRPr/>
            </a:pPr>
            <a:r>
              <a:rPr lang="es-ES" sz="3600" b="1" i="1" smtClean="0">
                <a:solidFill>
                  <a:srgbClr val="000099"/>
                </a:solidFill>
                <a:effectLst>
                  <a:outerShdw blurRad="38100" dist="38100" dir="2700000" algn="tl">
                    <a:srgbClr val="C0C0C0"/>
                  </a:outerShdw>
                </a:effectLst>
                <a:latin typeface="Arial" charset="0"/>
              </a:rPr>
              <a:t>Igualdad de mensajes</a:t>
            </a:r>
          </a:p>
          <a:p>
            <a:pPr marL="363538" lvl="2" indent="-363538">
              <a:lnSpc>
                <a:spcPct val="90000"/>
              </a:lnSpc>
              <a:defRPr/>
            </a:pPr>
            <a:r>
              <a:rPr lang="es-ES" sz="3600" b="1" i="1" smtClean="0">
                <a:solidFill>
                  <a:srgbClr val="000099"/>
                </a:solidFill>
                <a:effectLst>
                  <a:outerShdw blurRad="38100" dist="38100" dir="2700000" algn="tl">
                    <a:srgbClr val="C0C0C0"/>
                  </a:outerShdw>
                </a:effectLst>
                <a:latin typeface="Arial" charset="0"/>
              </a:rPr>
              <a:t>Remitente Válido</a:t>
            </a:r>
          </a:p>
          <a:p>
            <a:pPr marL="363538" lvl="2" indent="-363538">
              <a:lnSpc>
                <a:spcPct val="90000"/>
              </a:lnSpc>
              <a:defRPr/>
            </a:pPr>
            <a:r>
              <a:rPr lang="es-ES" sz="3600" b="1" i="1" smtClean="0">
                <a:solidFill>
                  <a:srgbClr val="000099"/>
                </a:solidFill>
                <a:effectLst>
                  <a:outerShdw blurRad="38100" dist="38100" dir="2700000" algn="tl">
                    <a:srgbClr val="C0C0C0"/>
                  </a:outerShdw>
                </a:effectLst>
                <a:latin typeface="Arial" charset="0"/>
              </a:rPr>
              <a:t>Mensaje sin alteraciones.</a:t>
            </a:r>
            <a:endParaRPr lang="en-US" sz="3600" b="1" i="1" smtClean="0">
              <a:solidFill>
                <a:srgbClr val="000099"/>
              </a:solidFill>
              <a:effectLst>
                <a:outerShdw blurRad="38100" dist="38100" dir="2700000" algn="tl">
                  <a:srgbClr val="C0C0C0"/>
                </a:outerShdw>
              </a:effectLst>
              <a:latin typeface="Arial" charset="0"/>
            </a:endParaRPr>
          </a:p>
        </p:txBody>
      </p:sp>
    </p:spTree>
  </p:cSld>
  <p:clrMapOvr>
    <a:masterClrMapping/>
  </p:clrMapOvr>
</p:sld>
</file>

<file path=ppt/theme/theme1.xml><?xml version="1.0" encoding="utf-8"?>
<a:theme xmlns:a="http://schemas.openxmlformats.org/drawingml/2006/main" name="ADMINISTRACIÓN ESTRATEGICA - Programa">
  <a:themeElements>
    <a:clrScheme name="ADMINISTRACIÓN ESTRATEGICA - Program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ADMINISTRACIÓN ESTRATEGICA - Programa">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DMINISTRACIÓN ESTRATEGICA - Program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ADMINISTRACIÓN ESTRATEGICA - Program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ADMINISTRACIÓN ESTRATEGICA - Program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ADMINISTRACIÓN ESTRATEGICA - Program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ADMINISTRACIÓN ESTRATEGICA - Program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ADMINISTRACIÓN ESTRATEGICA - Program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ADMINISTRACIÓN ESTRATEGICA - Program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C:\Mis documentos\Universidad\Palermo\Adminsitración Estratégica de Tecnología\ADMINISTRACIÓN ESTRATEGICA - Programa.ppt</Template>
  <TotalTime>418</TotalTime>
  <Words>2836</Words>
  <Application>Microsoft Office PowerPoint</Application>
  <PresentationFormat>Presentación en pantalla (4:3)</PresentationFormat>
  <Paragraphs>249</Paragraphs>
  <Slides>35</Slides>
  <Notes>4</Notes>
  <HiddenSlides>0</HiddenSlides>
  <MMClips>0</MMClips>
  <ScaleCrop>false</ScaleCrop>
  <HeadingPairs>
    <vt:vector size="6" baseType="variant">
      <vt:variant>
        <vt:lpstr>Tema</vt:lpstr>
      </vt:variant>
      <vt:variant>
        <vt:i4>1</vt:i4>
      </vt:variant>
      <vt:variant>
        <vt:lpstr>Servidores OLE incrustados</vt:lpstr>
      </vt:variant>
      <vt:variant>
        <vt:i4>3</vt:i4>
      </vt:variant>
      <vt:variant>
        <vt:lpstr>Títulos de diapositiva</vt:lpstr>
      </vt:variant>
      <vt:variant>
        <vt:i4>35</vt:i4>
      </vt:variant>
    </vt:vector>
  </HeadingPairs>
  <TitlesOfParts>
    <vt:vector size="39" baseType="lpstr">
      <vt:lpstr>ADMINISTRACIÓN ESTRATEGICA - Programa</vt:lpstr>
      <vt:lpstr>Documento</vt:lpstr>
      <vt:lpstr>Imagen de mapa de bits</vt:lpstr>
      <vt:lpstr>Diapositiva</vt:lpstr>
      <vt:lpstr>Tecnología de Redes 2634 Introducción a las Comunicaciones 0013</vt:lpstr>
      <vt:lpstr>Tecnología de Redes 2634 Introducción a las Comunicaciones 0013</vt:lpstr>
      <vt:lpstr>Definición</vt:lpstr>
      <vt:lpstr>Beneficios</vt:lpstr>
      <vt:lpstr>Funcionamiento</vt:lpstr>
      <vt:lpstr>Algoritmos</vt:lpstr>
      <vt:lpstr>Método</vt:lpstr>
      <vt:lpstr>Remitente  </vt:lpstr>
      <vt:lpstr>Destinatario  </vt:lpstr>
      <vt:lpstr>Métodos Criptográficos  </vt:lpstr>
      <vt:lpstr>Criptografía Simétrica </vt:lpstr>
      <vt:lpstr>Firma Digital Criptografía Simétrica</vt:lpstr>
      <vt:lpstr>Métodos Criptográficos</vt:lpstr>
      <vt:lpstr>Presentación de PowerPoint</vt:lpstr>
      <vt:lpstr>Presentación de PowerPoint</vt:lpstr>
      <vt:lpstr>Valor  </vt:lpstr>
      <vt:lpstr>Firma Electrónica </vt:lpstr>
      <vt:lpstr>Firma Digital Vs Electrónica </vt:lpstr>
      <vt:lpstr>Aplicaciones de Firma Digital</vt:lpstr>
      <vt:lpstr>Seguridad de la Firma Digital</vt:lpstr>
      <vt:lpstr>Certificado de Seguridad</vt:lpstr>
      <vt:lpstr>Certificado de Seguridad</vt:lpstr>
      <vt:lpstr>Marco Legal  </vt:lpstr>
      <vt:lpstr>Marco Regulatorio</vt:lpstr>
      <vt:lpstr>Certificado </vt:lpstr>
      <vt:lpstr>Clave Pública </vt:lpstr>
      <vt:lpstr>Organismos Oficiales</vt:lpstr>
      <vt:lpstr>Estructura Actual</vt:lpstr>
      <vt:lpstr>Organismo Auditante</vt:lpstr>
      <vt:lpstr>Organismo Auditante</vt:lpstr>
      <vt:lpstr>Presentación de PowerPoint</vt:lpstr>
      <vt:lpstr>Presentación de PowerPoint</vt:lpstr>
      <vt:lpstr>Presentación de PowerPoint</vt:lpstr>
      <vt:lpstr>Presentación de PowerPoint</vt:lpstr>
      <vt:lpstr>Gracias</vt:lpstr>
    </vt:vector>
  </TitlesOfParts>
  <Company>Universidad de Palermo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Comunicaciones de datos en Internet</dc:title>
  <dc:creator>Lic. Pablo Alejandro lena</dc:creator>
  <dc:description>Actualizada al 24/05/200_x000d_
Firma Digital_x000d_
</dc:description>
  <cp:lastModifiedBy>lab12</cp:lastModifiedBy>
  <cp:revision>81</cp:revision>
  <cp:lastPrinted>2002-11-12T19:55:37Z</cp:lastPrinted>
  <dcterms:created xsi:type="dcterms:W3CDTF">2002-08-01T09:14:31Z</dcterms:created>
  <dcterms:modified xsi:type="dcterms:W3CDTF">2017-06-19T21:50:09Z</dcterms:modified>
  <cp:category>Transparencias de Clase</cp:category>
</cp:coreProperties>
</file>