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Now" charset="1" panose="00000500000000000000"/>
      <p:regular r:id="rId14"/>
    </p:embeddedFont>
    <p:embeddedFont>
      <p:font typeface="Now Bold" charset="1" panose="00000800000000000000"/>
      <p:regular r:id="rId15"/>
    </p:embeddedFont>
    <p:embeddedFont>
      <p:font typeface="Now Thin" charset="1" panose="00000300000000000000"/>
      <p:regular r:id="rId16"/>
    </p:embeddedFont>
    <p:embeddedFont>
      <p:font typeface="Now Light" charset="1" panose="00000400000000000000"/>
      <p:regular r:id="rId17"/>
    </p:embeddedFont>
    <p:embeddedFont>
      <p:font typeface="Now Medium" charset="1" panose="00000600000000000000"/>
      <p:regular r:id="rId18"/>
    </p:embeddedFont>
    <p:embeddedFont>
      <p:font typeface="Now Heavy" charset="1" panose="00000A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38" Target="slides/slide19.xml" Type="http://schemas.openxmlformats.org/officeDocument/2006/relationships/slide"/><Relationship Id="rId39" Target="slides/slide2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5.jpeg" Type="http://schemas.openxmlformats.org/officeDocument/2006/relationships/image"/><Relationship Id="rId5" Target="https://en.wikipedia.org/wiki/Merge_sort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748409">
            <a:off x="-2942441" y="8409274"/>
            <a:ext cx="6755091" cy="6130246"/>
          </a:xfrm>
          <a:custGeom>
            <a:avLst/>
            <a:gdLst/>
            <a:ahLst/>
            <a:cxnLst/>
            <a:rect r="r" b="b" t="t" l="l"/>
            <a:pathLst>
              <a:path h="6130246" w="6755091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28700" y="-1435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94833">
            <a:off x="14482979" y="8370874"/>
            <a:ext cx="5020066" cy="5020066"/>
          </a:xfrm>
          <a:custGeom>
            <a:avLst/>
            <a:gdLst/>
            <a:ahLst/>
            <a:cxnLst/>
            <a:rect r="r" b="b" t="t" l="l"/>
            <a:pathLst>
              <a:path h="5020066" w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562841" y="3741375"/>
            <a:ext cx="3162317" cy="3162317"/>
            <a:chOff x="0" y="0"/>
            <a:chExt cx="14840029" cy="14840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lin ang="2100000"/>
            </a:gra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2B151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11643" t="0" r="-11643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74634" y="446350"/>
            <a:ext cx="1173233" cy="1164700"/>
          </a:xfrm>
          <a:custGeom>
            <a:avLst/>
            <a:gdLst/>
            <a:ahLst/>
            <a:cxnLst/>
            <a:rect r="r" b="b" t="t" l="l"/>
            <a:pathLst>
              <a:path h="1164700" w="1173233">
                <a:moveTo>
                  <a:pt x="0" y="0"/>
                </a:moveTo>
                <a:lnTo>
                  <a:pt x="1173233" y="0"/>
                </a:lnTo>
                <a:lnTo>
                  <a:pt x="1173233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89867" y="2574626"/>
            <a:ext cx="6108266" cy="10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768"/>
              </a:lnSpc>
            </a:pPr>
            <a:r>
              <a:rPr lang="en-US" sz="6400">
                <a:solidFill>
                  <a:srgbClr val="B100E8"/>
                </a:solidFill>
                <a:latin typeface="Now Bold"/>
              </a:rPr>
              <a:t>MERGE SORT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4634" y="1496750"/>
            <a:ext cx="15103488" cy="109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95"/>
              </a:lnSpc>
            </a:pPr>
            <a:r>
              <a:rPr lang="en-US" sz="6399">
                <a:solidFill>
                  <a:srgbClr val="048AFF"/>
                </a:solidFill>
                <a:latin typeface="Now Bold"/>
              </a:rPr>
              <a:t>ALGORTIMO DE ORDENAMIENTO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72488" y="7917964"/>
            <a:ext cx="14343025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38"/>
              </a:lnSpc>
              <a:spcBef>
                <a:spcPct val="0"/>
              </a:spcBef>
            </a:pPr>
            <a:r>
              <a:rPr lang="en-US" sz="4200">
                <a:solidFill>
                  <a:srgbClr val="048AFF"/>
                </a:solidFill>
                <a:latin typeface="Now Bold"/>
              </a:rPr>
              <a:t>Profesor: Herrera Quispe, José Alfredo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05463" y="7076335"/>
            <a:ext cx="1347707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38"/>
              </a:lnSpc>
              <a:spcBef>
                <a:spcPct val="0"/>
              </a:spcBef>
            </a:pPr>
            <a:r>
              <a:rPr lang="en-US" sz="4200">
                <a:solidFill>
                  <a:srgbClr val="048AFF"/>
                </a:solidFill>
                <a:latin typeface="Now Bold"/>
              </a:rPr>
              <a:t>Alumno: Mitma Vera, Jesus Emanuel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86100" y="668854"/>
            <a:ext cx="6057900" cy="74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04"/>
              </a:lnSpc>
              <a:spcBef>
                <a:spcPct val="0"/>
              </a:spcBef>
            </a:pPr>
            <a:r>
              <a:rPr lang="en-US" sz="4800" spc="-96">
                <a:solidFill>
                  <a:srgbClr val="FFFAEB"/>
                </a:solidFill>
                <a:latin typeface="DM Sans Italics"/>
              </a:rPr>
              <a:t>Programación Paralela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87841" y="8759593"/>
            <a:ext cx="1347707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38"/>
              </a:lnSpc>
              <a:spcBef>
                <a:spcPct val="0"/>
              </a:spcBef>
            </a:pPr>
            <a:r>
              <a:rPr lang="en-US" sz="4200">
                <a:solidFill>
                  <a:srgbClr val="048AFF"/>
                </a:solidFill>
                <a:latin typeface="Now Bold"/>
              </a:rPr>
              <a:t>Ingeniería de Sistemas - Ciclo 2024-0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58731" y="4204018"/>
            <a:ext cx="11370537" cy="171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00"/>
              </a:lnSpc>
            </a:pPr>
            <a:r>
              <a:rPr lang="en-US" sz="10000">
                <a:solidFill>
                  <a:srgbClr val="048AFF"/>
                </a:solidFill>
                <a:latin typeface="Now Bold"/>
              </a:rPr>
              <a:t>CÓDIGO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28320" y="1614237"/>
            <a:ext cx="14431359" cy="7858456"/>
          </a:xfrm>
          <a:custGeom>
            <a:avLst/>
            <a:gdLst/>
            <a:ahLst/>
            <a:cxnLst/>
            <a:rect r="r" b="b" t="t" l="l"/>
            <a:pathLst>
              <a:path h="7858456" w="14431359">
                <a:moveTo>
                  <a:pt x="0" y="0"/>
                </a:moveTo>
                <a:lnTo>
                  <a:pt x="14431360" y="0"/>
                </a:lnTo>
                <a:lnTo>
                  <a:pt x="14431360" y="7858456"/>
                </a:lnTo>
                <a:lnTo>
                  <a:pt x="0" y="7858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06629" y="423972"/>
            <a:ext cx="947474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Función Merge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971827" y="8906682"/>
            <a:ext cx="10344346" cy="1132023"/>
          </a:xfrm>
          <a:custGeom>
            <a:avLst/>
            <a:gdLst/>
            <a:ahLst/>
            <a:cxnLst/>
            <a:rect r="r" b="b" t="t" l="l"/>
            <a:pathLst>
              <a:path h="1132023" w="10344346">
                <a:moveTo>
                  <a:pt x="0" y="0"/>
                </a:moveTo>
                <a:lnTo>
                  <a:pt x="10344346" y="0"/>
                </a:lnTo>
                <a:lnTo>
                  <a:pt x="10344346" y="1132022"/>
                </a:lnTo>
                <a:lnTo>
                  <a:pt x="0" y="1132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56855" y="1646425"/>
            <a:ext cx="13774289" cy="8082434"/>
          </a:xfrm>
          <a:custGeom>
            <a:avLst/>
            <a:gdLst/>
            <a:ahLst/>
            <a:cxnLst/>
            <a:rect r="r" b="b" t="t" l="l"/>
            <a:pathLst>
              <a:path h="8082434" w="13774289">
                <a:moveTo>
                  <a:pt x="0" y="0"/>
                </a:moveTo>
                <a:lnTo>
                  <a:pt x="13774290" y="0"/>
                </a:lnTo>
                <a:lnTo>
                  <a:pt x="13774290" y="8082435"/>
                </a:lnTo>
                <a:lnTo>
                  <a:pt x="0" y="8082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06629" y="423972"/>
            <a:ext cx="9474742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Funtion Merge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7942" y="2393308"/>
            <a:ext cx="15592117" cy="4478013"/>
          </a:xfrm>
          <a:custGeom>
            <a:avLst/>
            <a:gdLst/>
            <a:ahLst/>
            <a:cxnLst/>
            <a:rect r="r" b="b" t="t" l="l"/>
            <a:pathLst>
              <a:path h="4478013" w="15592117">
                <a:moveTo>
                  <a:pt x="0" y="0"/>
                </a:moveTo>
                <a:lnTo>
                  <a:pt x="15592116" y="0"/>
                </a:lnTo>
                <a:lnTo>
                  <a:pt x="15592116" y="4478012"/>
                </a:lnTo>
                <a:lnTo>
                  <a:pt x="0" y="44780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31742" y="488376"/>
            <a:ext cx="11624515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Funtion MergeSort Secuencial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39069" y="1908496"/>
            <a:ext cx="12409861" cy="7349804"/>
          </a:xfrm>
          <a:custGeom>
            <a:avLst/>
            <a:gdLst/>
            <a:ahLst/>
            <a:cxnLst/>
            <a:rect r="r" b="b" t="t" l="l"/>
            <a:pathLst>
              <a:path h="7349804" w="12409861">
                <a:moveTo>
                  <a:pt x="0" y="0"/>
                </a:moveTo>
                <a:lnTo>
                  <a:pt x="12409862" y="0"/>
                </a:lnTo>
                <a:lnTo>
                  <a:pt x="12409862" y="7349804"/>
                </a:lnTo>
                <a:lnTo>
                  <a:pt x="0" y="7349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31742" y="488376"/>
            <a:ext cx="11624515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Funtion MergeSort Parallel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28747" y="2403856"/>
            <a:ext cx="12630506" cy="5479289"/>
          </a:xfrm>
          <a:custGeom>
            <a:avLst/>
            <a:gdLst/>
            <a:ahLst/>
            <a:cxnLst/>
            <a:rect r="r" b="b" t="t" l="l"/>
            <a:pathLst>
              <a:path h="5479289" w="12630506">
                <a:moveTo>
                  <a:pt x="0" y="0"/>
                </a:moveTo>
                <a:lnTo>
                  <a:pt x="12630506" y="0"/>
                </a:lnTo>
                <a:lnTo>
                  <a:pt x="12630506" y="5479288"/>
                </a:lnTo>
                <a:lnTo>
                  <a:pt x="0" y="547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31742" y="488376"/>
            <a:ext cx="11624515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Resultados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967133" y="7873757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31742" y="488376"/>
            <a:ext cx="11624515" cy="97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81"/>
              </a:lnSpc>
              <a:spcBef>
                <a:spcPct val="0"/>
              </a:spcBef>
            </a:pPr>
            <a:r>
              <a:rPr lang="en-US" sz="5741">
                <a:solidFill>
                  <a:srgbClr val="048AFF"/>
                </a:solidFill>
                <a:latin typeface="Now Bold"/>
              </a:rPr>
              <a:t>Resultados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90118" y="2726210"/>
            <a:ext cx="15707764" cy="2883150"/>
            <a:chOff x="0" y="0"/>
            <a:chExt cx="20943685" cy="3844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43685" cy="2561728"/>
            </a:xfrm>
            <a:custGeom>
              <a:avLst/>
              <a:gdLst/>
              <a:ahLst/>
              <a:cxnLst/>
              <a:rect r="r" b="b" t="t" l="l"/>
              <a:pathLst>
                <a:path h="2561728" w="20943685">
                  <a:moveTo>
                    <a:pt x="0" y="0"/>
                  </a:moveTo>
                  <a:lnTo>
                    <a:pt x="20943685" y="0"/>
                  </a:lnTo>
                  <a:lnTo>
                    <a:pt x="20943685" y="2561728"/>
                  </a:lnTo>
                  <a:lnTo>
                    <a:pt x="0" y="2561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68546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2507574"/>
              <a:ext cx="20943685" cy="1336625"/>
            </a:xfrm>
            <a:custGeom>
              <a:avLst/>
              <a:gdLst/>
              <a:ahLst/>
              <a:cxnLst/>
              <a:rect r="r" b="b" t="t" l="l"/>
              <a:pathLst>
                <a:path h="1336625" w="20943685">
                  <a:moveTo>
                    <a:pt x="0" y="0"/>
                  </a:moveTo>
                  <a:lnTo>
                    <a:pt x="20943685" y="0"/>
                  </a:lnTo>
                  <a:lnTo>
                    <a:pt x="20943685" y="1336626"/>
                  </a:lnTo>
                  <a:lnTo>
                    <a:pt x="0" y="1336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2303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43225" y="3879485"/>
            <a:ext cx="15201550" cy="171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00"/>
              </a:lnSpc>
            </a:pPr>
            <a:r>
              <a:rPr lang="en-US" sz="10000">
                <a:solidFill>
                  <a:srgbClr val="048AFF"/>
                </a:solidFill>
                <a:latin typeface="Now Bold"/>
              </a:rPr>
              <a:t>CONCLUSIONES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851240" y="232706"/>
            <a:ext cx="10561361" cy="2096203"/>
            <a:chOff x="0" y="0"/>
            <a:chExt cx="2781593" cy="5520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81593" cy="552086"/>
            </a:xfrm>
            <a:custGeom>
              <a:avLst/>
              <a:gdLst/>
              <a:ahLst/>
              <a:cxnLst/>
              <a:rect r="r" b="b" t="t" l="l"/>
              <a:pathLst>
                <a:path h="552086" w="2781593">
                  <a:moveTo>
                    <a:pt x="10263" y="0"/>
                  </a:moveTo>
                  <a:lnTo>
                    <a:pt x="2771330" y="0"/>
                  </a:lnTo>
                  <a:cubicBezTo>
                    <a:pt x="2774052" y="0"/>
                    <a:pt x="2776662" y="1081"/>
                    <a:pt x="2778587" y="3006"/>
                  </a:cubicBezTo>
                  <a:cubicBezTo>
                    <a:pt x="2780512" y="4930"/>
                    <a:pt x="2781593" y="7541"/>
                    <a:pt x="2781593" y="10263"/>
                  </a:cubicBezTo>
                  <a:lnTo>
                    <a:pt x="2781593" y="541824"/>
                  </a:lnTo>
                  <a:cubicBezTo>
                    <a:pt x="2781593" y="544546"/>
                    <a:pt x="2780512" y="547156"/>
                    <a:pt x="2778587" y="549080"/>
                  </a:cubicBezTo>
                  <a:cubicBezTo>
                    <a:pt x="2776662" y="551005"/>
                    <a:pt x="2774052" y="552086"/>
                    <a:pt x="2771330" y="552086"/>
                  </a:cubicBezTo>
                  <a:lnTo>
                    <a:pt x="10263" y="552086"/>
                  </a:lnTo>
                  <a:cubicBezTo>
                    <a:pt x="7541" y="552086"/>
                    <a:pt x="4930" y="551005"/>
                    <a:pt x="3006" y="549080"/>
                  </a:cubicBezTo>
                  <a:cubicBezTo>
                    <a:pt x="1081" y="547156"/>
                    <a:pt x="0" y="544546"/>
                    <a:pt x="0" y="541824"/>
                  </a:cubicBezTo>
                  <a:lnTo>
                    <a:pt x="0" y="10263"/>
                  </a:lnTo>
                  <a:cubicBezTo>
                    <a:pt x="0" y="7541"/>
                    <a:pt x="1081" y="4930"/>
                    <a:pt x="3006" y="3006"/>
                  </a:cubicBezTo>
                  <a:cubicBezTo>
                    <a:pt x="4930" y="1081"/>
                    <a:pt x="7541" y="0"/>
                    <a:pt x="102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63000"/>
                  </a:srgbClr>
                </a:gs>
                <a:gs pos="100000">
                  <a:srgbClr val="B100E8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781593" cy="561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048777" y="497500"/>
            <a:ext cx="10166288" cy="141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61"/>
              </a:lnSpc>
              <a:spcBef>
                <a:spcPct val="0"/>
              </a:spcBef>
            </a:pPr>
            <a:r>
              <a:rPr lang="en-US" sz="8317">
                <a:solidFill>
                  <a:srgbClr val="FFFFFF"/>
                </a:solidFill>
                <a:latin typeface="Now Bold"/>
              </a:rPr>
              <a:t>Conclusiones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0781" y="2857501"/>
            <a:ext cx="15818519" cy="224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428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DM Sans"/>
              </a:rPr>
              <a:t>Aplicar algortimos de divide y conquista pueden ser llevados a la ejecución en paralelo si se parte de que de un problema grande o proceso se lo divide en subproblemas o subprocesos más pequeños los cuales son independientes.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0781" y="5625085"/>
            <a:ext cx="15818519" cy="1681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4427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DM Sans"/>
              </a:rPr>
              <a:t>Aplicar merge sort para el ordenamiento, si es paralelo, se recomienda su uso si el tamaño del arreglo es grande, caso contrario es preferible usar la versión secuencial.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0781" y="7576566"/>
            <a:ext cx="15818519" cy="1681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38" indent="-388619" lvl="1">
              <a:lnSpc>
                <a:spcPts val="4427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DM Sans"/>
              </a:rPr>
              <a:t>Usae métricas de aceleración y eficiencia son útiles para determinar si efectivamemente la aplicación del paralelismo es mejor que su forma secuencial, por ello es bueno calcularlos postejecuión.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2878546" y="3596887"/>
            <a:ext cx="2878546" cy="287854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7" id="7"/>
          <p:cNvSpPr/>
          <p:nvPr/>
        </p:nvSpPr>
        <p:spPr>
          <a:xfrm flipH="false" flipV="false" rot="3567097">
            <a:off x="-1385063" y="-325762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851240" y="232706"/>
            <a:ext cx="10561361" cy="2096203"/>
            <a:chOff x="0" y="0"/>
            <a:chExt cx="2781593" cy="5520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81593" cy="552086"/>
            </a:xfrm>
            <a:custGeom>
              <a:avLst/>
              <a:gdLst/>
              <a:ahLst/>
              <a:cxnLst/>
              <a:rect r="r" b="b" t="t" l="l"/>
              <a:pathLst>
                <a:path h="552086" w="2781593">
                  <a:moveTo>
                    <a:pt x="10263" y="0"/>
                  </a:moveTo>
                  <a:lnTo>
                    <a:pt x="2771330" y="0"/>
                  </a:lnTo>
                  <a:cubicBezTo>
                    <a:pt x="2774052" y="0"/>
                    <a:pt x="2776662" y="1081"/>
                    <a:pt x="2778587" y="3006"/>
                  </a:cubicBezTo>
                  <a:cubicBezTo>
                    <a:pt x="2780512" y="4930"/>
                    <a:pt x="2781593" y="7541"/>
                    <a:pt x="2781593" y="10263"/>
                  </a:cubicBezTo>
                  <a:lnTo>
                    <a:pt x="2781593" y="541824"/>
                  </a:lnTo>
                  <a:cubicBezTo>
                    <a:pt x="2781593" y="544546"/>
                    <a:pt x="2780512" y="547156"/>
                    <a:pt x="2778587" y="549080"/>
                  </a:cubicBezTo>
                  <a:cubicBezTo>
                    <a:pt x="2776662" y="551005"/>
                    <a:pt x="2774052" y="552086"/>
                    <a:pt x="2771330" y="552086"/>
                  </a:cubicBezTo>
                  <a:lnTo>
                    <a:pt x="10263" y="552086"/>
                  </a:lnTo>
                  <a:cubicBezTo>
                    <a:pt x="7541" y="552086"/>
                    <a:pt x="4930" y="551005"/>
                    <a:pt x="3006" y="549080"/>
                  </a:cubicBezTo>
                  <a:cubicBezTo>
                    <a:pt x="1081" y="547156"/>
                    <a:pt x="0" y="544546"/>
                    <a:pt x="0" y="541824"/>
                  </a:cubicBezTo>
                  <a:lnTo>
                    <a:pt x="0" y="10263"/>
                  </a:lnTo>
                  <a:cubicBezTo>
                    <a:pt x="0" y="7541"/>
                    <a:pt x="1081" y="4930"/>
                    <a:pt x="3006" y="3006"/>
                  </a:cubicBezTo>
                  <a:cubicBezTo>
                    <a:pt x="4930" y="1081"/>
                    <a:pt x="7541" y="0"/>
                    <a:pt x="1026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63000"/>
                  </a:srgbClr>
                </a:gs>
                <a:gs pos="100000">
                  <a:srgbClr val="B100E8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781593" cy="561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048777" y="497500"/>
            <a:ext cx="10166288" cy="141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61"/>
              </a:lnSpc>
              <a:spcBef>
                <a:spcPct val="0"/>
              </a:spcBef>
            </a:pPr>
            <a:r>
              <a:rPr lang="en-US" sz="8317">
                <a:solidFill>
                  <a:srgbClr val="FFFFFF"/>
                </a:solidFill>
                <a:latin typeface="Now Bold"/>
              </a:rPr>
              <a:t>Referencias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037" y="2894898"/>
            <a:ext cx="17191927" cy="5437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91565" indent="-295783" lvl="1">
              <a:lnSpc>
                <a:spcPts val="3370"/>
              </a:lnSpc>
              <a:buFont typeface="Arial"/>
              <a:buChar char="•"/>
            </a:pPr>
            <a:r>
              <a:rPr lang="en-US" sz="2739">
                <a:solidFill>
                  <a:srgbClr val="FFFFFF"/>
                </a:solidFill>
                <a:latin typeface="DM Sans"/>
              </a:rPr>
              <a:t>Beder, D. M. Algoritmos de Ordenação: MergeSort.</a:t>
            </a:r>
          </a:p>
          <a:p>
            <a:pPr>
              <a:lnSpc>
                <a:spcPts val="3370"/>
              </a:lnSpc>
            </a:pPr>
          </a:p>
          <a:p>
            <a:pPr marL="591565" indent="-295783" lvl="1">
              <a:lnSpc>
                <a:spcPts val="3370"/>
              </a:lnSpc>
              <a:buFont typeface="Arial"/>
              <a:buChar char="•"/>
            </a:pPr>
            <a:r>
              <a:rPr lang="en-US" sz="2739">
                <a:solidFill>
                  <a:srgbClr val="FFFFFF"/>
                </a:solidFill>
                <a:latin typeface="DM Sans"/>
              </a:rPr>
              <a:t>Contributors to Wikimedia projects. (2001, 25 de octubre). Merge sort - Wikipedia. Wikipedia, the free encyclopedia. </a:t>
            </a:r>
            <a:r>
              <a:rPr lang="en-US" sz="2739" u="sng">
                <a:solidFill>
                  <a:srgbClr val="FFFFFF"/>
                </a:solidFill>
                <a:latin typeface="DM Sans"/>
                <a:hlinkClick r:id="rId5" tooltip="https://en.wikipedia.org/wiki/Merge_sort"/>
              </a:rPr>
              <a:t>https://en.wikipedia.org/wiki/Merge_sort</a:t>
            </a:r>
          </a:p>
          <a:p>
            <a:pPr>
              <a:lnSpc>
                <a:spcPts val="3370"/>
              </a:lnSpc>
            </a:pPr>
          </a:p>
          <a:p>
            <a:pPr marL="591565" indent="-295783" lvl="1">
              <a:lnSpc>
                <a:spcPts val="3370"/>
              </a:lnSpc>
              <a:buFont typeface="Arial"/>
              <a:buChar char="•"/>
            </a:pPr>
            <a:r>
              <a:rPr lang="en-US" sz="2739">
                <a:solidFill>
                  <a:srgbClr val="FFFFFF"/>
                </a:solidFill>
                <a:latin typeface="DM Sans"/>
              </a:rPr>
              <a:t>Details - Algorythmics. (s. f.). https://algorythmics.ms.sapientia.ro/Algorithms/Details/4</a:t>
            </a:r>
          </a:p>
          <a:p>
            <a:pPr>
              <a:lnSpc>
                <a:spcPts val="3370"/>
              </a:lnSpc>
            </a:pPr>
          </a:p>
          <a:p>
            <a:pPr marL="591565" indent="-295783" lvl="1">
              <a:lnSpc>
                <a:spcPts val="3370"/>
              </a:lnSpc>
              <a:buFont typeface="Arial"/>
              <a:buChar char="•"/>
            </a:pPr>
            <a:r>
              <a:rPr lang="en-US" sz="2739">
                <a:solidFill>
                  <a:srgbClr val="FFFFFF"/>
                </a:solidFill>
                <a:latin typeface="DM Sans"/>
              </a:rPr>
              <a:t>Manwade, K. B. (2010). Analysis of parallel merge sort algorithm. International Journal of Computer Applications, 1(1), 66-69.</a:t>
            </a:r>
          </a:p>
          <a:p>
            <a:pPr>
              <a:lnSpc>
                <a:spcPts val="3370"/>
              </a:lnSpc>
            </a:pPr>
          </a:p>
          <a:p>
            <a:pPr marL="591565" indent="-295783" lvl="1">
              <a:lnSpc>
                <a:spcPts val="3370"/>
              </a:lnSpc>
              <a:buFont typeface="Arial"/>
              <a:buChar char="•"/>
            </a:pPr>
            <a:r>
              <a:rPr lang="en-US" sz="2739">
                <a:solidFill>
                  <a:srgbClr val="FFFFFF"/>
                </a:solidFill>
                <a:latin typeface="DM Sans"/>
              </a:rPr>
              <a:t>Parallel merge sort — parallel sorting. (s. f.). https://selkie.macalester.edu/csinparallel/modules/ParallelSorting/build/html/MergeSort/MergeSort.html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647517" y="5112040"/>
            <a:ext cx="2878546" cy="287854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8900" y="88900"/>
              <a:ext cx="6172200" cy="6172200"/>
            </a:xfrm>
            <a:custGeom>
              <a:avLst/>
              <a:gdLst/>
              <a:ahLst/>
              <a:cxnLst/>
              <a:rect r="r" b="b" t="t" l="l"/>
              <a:pathLst>
                <a:path h="6172200" w="6172200">
                  <a:moveTo>
                    <a:pt x="6172200" y="5864860"/>
                  </a:moveTo>
                  <a:cubicBezTo>
                    <a:pt x="6172200" y="6033770"/>
                    <a:pt x="6035040" y="6170930"/>
                    <a:pt x="5866130" y="6170930"/>
                  </a:cubicBezTo>
                  <a:lnTo>
                    <a:pt x="307340" y="6170930"/>
                  </a:lnTo>
                  <a:cubicBezTo>
                    <a:pt x="137160" y="6172200"/>
                    <a:pt x="0" y="6035040"/>
                    <a:pt x="0" y="5864860"/>
                  </a:cubicBezTo>
                  <a:lnTo>
                    <a:pt x="0" y="307340"/>
                  </a:lnTo>
                  <a:cubicBezTo>
                    <a:pt x="0" y="137160"/>
                    <a:pt x="137160" y="0"/>
                    <a:pt x="307340" y="0"/>
                  </a:cubicBezTo>
                  <a:lnTo>
                    <a:pt x="5866130" y="0"/>
                  </a:lnTo>
                  <a:cubicBezTo>
                    <a:pt x="6035040" y="0"/>
                    <a:pt x="6172200" y="137160"/>
                    <a:pt x="6172200" y="307340"/>
                  </a:cubicBezTo>
                  <a:lnTo>
                    <a:pt x="6172200" y="5864860"/>
                  </a:lnTo>
                  <a:close/>
                </a:path>
              </a:pathLst>
            </a:custGeom>
            <a:blipFill>
              <a:blip r:embed="rId3"/>
              <a:stretch>
                <a:fillRect l="0" t="-15217" r="0" b="-1521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953760" y="6350000"/>
                  </a:moveTo>
                  <a:lnTo>
                    <a:pt x="396240" y="6350000"/>
                  </a:lnTo>
                  <a:cubicBezTo>
                    <a:pt x="177800" y="6350000"/>
                    <a:pt x="0" y="6172200"/>
                    <a:pt x="0" y="5953760"/>
                  </a:cubicBezTo>
                  <a:lnTo>
                    <a:pt x="0" y="396240"/>
                  </a:lnTo>
                  <a:cubicBezTo>
                    <a:pt x="0" y="177800"/>
                    <a:pt x="177800" y="0"/>
                    <a:pt x="396240" y="0"/>
                  </a:cubicBezTo>
                  <a:lnTo>
                    <a:pt x="5955030" y="0"/>
                  </a:lnTo>
                  <a:cubicBezTo>
                    <a:pt x="6172200" y="0"/>
                    <a:pt x="6350000" y="177800"/>
                    <a:pt x="6350000" y="396240"/>
                  </a:cubicBezTo>
                  <a:lnTo>
                    <a:pt x="6350000" y="5955030"/>
                  </a:lnTo>
                  <a:cubicBezTo>
                    <a:pt x="6350000" y="6172200"/>
                    <a:pt x="6172200" y="6350000"/>
                    <a:pt x="5953760" y="6350000"/>
                  </a:cubicBezTo>
                  <a:close/>
                  <a:moveTo>
                    <a:pt x="396240" y="179070"/>
                  </a:moveTo>
                  <a:cubicBezTo>
                    <a:pt x="276860" y="179070"/>
                    <a:pt x="179070" y="276860"/>
                    <a:pt x="179070" y="396240"/>
                  </a:cubicBezTo>
                  <a:lnTo>
                    <a:pt x="179070" y="5955030"/>
                  </a:lnTo>
                  <a:cubicBezTo>
                    <a:pt x="179070" y="6074410"/>
                    <a:pt x="276860" y="6172200"/>
                    <a:pt x="396240" y="6172200"/>
                  </a:cubicBezTo>
                  <a:lnTo>
                    <a:pt x="5955030" y="6172200"/>
                  </a:lnTo>
                  <a:cubicBezTo>
                    <a:pt x="6074410" y="6172200"/>
                    <a:pt x="6172200" y="6074410"/>
                    <a:pt x="6172200" y="5955030"/>
                  </a:cubicBezTo>
                  <a:lnTo>
                    <a:pt x="6172200" y="396240"/>
                  </a:lnTo>
                  <a:cubicBezTo>
                    <a:pt x="6172200" y="276860"/>
                    <a:pt x="6074410" y="179070"/>
                    <a:pt x="5955030" y="179070"/>
                  </a:cubicBezTo>
                  <a:lnTo>
                    <a:pt x="396240" y="179070"/>
                  </a:ln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277956" y="6076580"/>
            <a:ext cx="1732089" cy="918007"/>
          </a:xfrm>
          <a:custGeom>
            <a:avLst/>
            <a:gdLst/>
            <a:ahLst/>
            <a:cxnLst/>
            <a:rect r="r" b="b" t="t" l="l"/>
            <a:pathLst>
              <a:path h="918007" w="1732089">
                <a:moveTo>
                  <a:pt x="0" y="0"/>
                </a:moveTo>
                <a:lnTo>
                  <a:pt x="1732088" y="0"/>
                </a:lnTo>
                <a:lnTo>
                  <a:pt x="1732088" y="918007"/>
                </a:lnTo>
                <a:lnTo>
                  <a:pt x="0" y="91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2201329"/>
            <a:ext cx="16230600" cy="2180398"/>
            <a:chOff x="0" y="0"/>
            <a:chExt cx="21640800" cy="290719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1640800" cy="2907198"/>
              <a:chOff x="0" y="0"/>
              <a:chExt cx="4274726" cy="57426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74726" cy="574261"/>
              </a:xfrm>
              <a:custGeom>
                <a:avLst/>
                <a:gdLst/>
                <a:ahLst/>
                <a:cxnLst/>
                <a:rect r="r" b="b" t="t" l="l"/>
                <a:pathLst>
                  <a:path h="574261" w="4274726">
                    <a:moveTo>
                      <a:pt x="6678" y="0"/>
                    </a:moveTo>
                    <a:lnTo>
                      <a:pt x="4268048" y="0"/>
                    </a:lnTo>
                    <a:cubicBezTo>
                      <a:pt x="4271736" y="0"/>
                      <a:pt x="4274726" y="2990"/>
                      <a:pt x="4274726" y="6678"/>
                    </a:cubicBezTo>
                    <a:lnTo>
                      <a:pt x="4274726" y="567583"/>
                    </a:lnTo>
                    <a:cubicBezTo>
                      <a:pt x="4274726" y="571272"/>
                      <a:pt x="4271736" y="574261"/>
                      <a:pt x="4268048" y="574261"/>
                    </a:cubicBezTo>
                    <a:lnTo>
                      <a:pt x="6678" y="574261"/>
                    </a:lnTo>
                    <a:cubicBezTo>
                      <a:pt x="2990" y="574261"/>
                      <a:pt x="0" y="571272"/>
                      <a:pt x="0" y="567583"/>
                    </a:cubicBezTo>
                    <a:lnTo>
                      <a:pt x="0" y="6678"/>
                    </a:lnTo>
                    <a:cubicBezTo>
                      <a:pt x="0" y="2990"/>
                      <a:pt x="2990" y="0"/>
                      <a:pt x="667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48AFF">
                      <a:alpha val="63000"/>
                    </a:srgbClr>
                  </a:gs>
                  <a:gs pos="100000">
                    <a:srgbClr val="B100E8">
                      <a:alpha val="63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9525"/>
                <a:ext cx="4274726" cy="5837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131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229590" y="73511"/>
              <a:ext cx="21411210" cy="2594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56"/>
                </a:lnSpc>
              </a:pPr>
              <a:r>
                <a:rPr lang="en-US" sz="3600">
                  <a:solidFill>
                    <a:srgbClr val="FFFFFF"/>
                  </a:solidFill>
                  <a:latin typeface="DM Sans"/>
                </a:rPr>
                <a:t>El algoritmo de ordenamiento por mezcla (merge sort en inglés) es un algoritmo de ordenamiento externo estable basado en la técnica divide y vencerás.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65956" y="395412"/>
            <a:ext cx="7956088" cy="1135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32"/>
              </a:lnSpc>
              <a:spcBef>
                <a:spcPct val="0"/>
              </a:spcBef>
            </a:pPr>
            <a:r>
              <a:rPr lang="en-US" sz="6641">
                <a:solidFill>
                  <a:srgbClr val="048AFF"/>
                </a:solidFill>
                <a:latin typeface="Now Bold"/>
              </a:rPr>
              <a:t>Historia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47547" y="8333486"/>
            <a:ext cx="4278485" cy="541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8"/>
              </a:lnSpc>
            </a:pPr>
            <a:r>
              <a:rPr lang="en-US" sz="3200">
                <a:solidFill>
                  <a:srgbClr val="B100E8"/>
                </a:solidFill>
                <a:latin typeface="Now Bold"/>
              </a:rPr>
              <a:t>John Von Neumann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56096" y="5026315"/>
            <a:ext cx="5493286" cy="293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Una descripción detallada y un análisis de la fusión ascendente aparecieron en un informe de Goldstine y Von Neumann ya en 1948.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001244">
            <a:off x="10917706" y="7049713"/>
            <a:ext cx="14283863" cy="12962606"/>
          </a:xfrm>
          <a:custGeom>
            <a:avLst/>
            <a:gdLst/>
            <a:ahLst/>
            <a:cxnLst/>
            <a:rect r="r" b="b" t="t" l="l"/>
            <a:pathLst>
              <a:path h="12962606" w="14283863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84654">
            <a:off x="-6628924" y="-8283079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481" y="-6937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852557"/>
            <a:ext cx="16230600" cy="196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7"/>
              </a:lnSpc>
            </a:pPr>
            <a:r>
              <a:rPr lang="en-US" sz="11544">
                <a:solidFill>
                  <a:srgbClr val="048AFF"/>
                </a:solidFill>
                <a:latin typeface="Now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25568" y="1028700"/>
            <a:ext cx="6554342" cy="8229600"/>
          </a:xfrm>
          <a:custGeom>
            <a:avLst/>
            <a:gdLst/>
            <a:ahLst/>
            <a:cxnLst/>
            <a:rect r="r" b="b" t="t" l="l"/>
            <a:pathLst>
              <a:path h="8229600" w="6554342">
                <a:moveTo>
                  <a:pt x="0" y="0"/>
                </a:moveTo>
                <a:lnTo>
                  <a:pt x="6554342" y="0"/>
                </a:lnTo>
                <a:lnTo>
                  <a:pt x="65543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897" t="0" r="-1603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7263" y="2008090"/>
            <a:ext cx="8115300" cy="293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si la estructura tiene más de 2 elementos</a:t>
            </a:r>
          </a:p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----Dividir en “mitades”</a:t>
            </a:r>
          </a:p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----Ordenar la primera mitad</a:t>
            </a:r>
          </a:p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----Ordenar la segunda mitad</a:t>
            </a:r>
          </a:p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----Intercalar las mitades ordenadas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7263" y="6137140"/>
            <a:ext cx="8064799" cy="175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sino</a:t>
            </a:r>
          </a:p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----si la cantidad de componentes es 2</a:t>
            </a:r>
          </a:p>
          <a:p>
            <a:pPr algn="just">
              <a:lnSpc>
                <a:spcPts val="4672"/>
              </a:lnSpc>
            </a:pPr>
            <a:r>
              <a:rPr lang="en-US" sz="3200">
                <a:solidFill>
                  <a:srgbClr val="FFFFFF"/>
                </a:solidFill>
                <a:latin typeface="DM Sans"/>
              </a:rPr>
              <a:t>--------Comparar e intercambiar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90764" y="4193345"/>
            <a:ext cx="5706472" cy="1557987"/>
          </a:xfrm>
          <a:custGeom>
            <a:avLst/>
            <a:gdLst/>
            <a:ahLst/>
            <a:cxnLst/>
            <a:rect r="r" b="b" t="t" l="l"/>
            <a:pathLst>
              <a:path h="1557987" w="5706472">
                <a:moveTo>
                  <a:pt x="0" y="0"/>
                </a:moveTo>
                <a:lnTo>
                  <a:pt x="5706472" y="0"/>
                </a:lnTo>
                <a:lnTo>
                  <a:pt x="5706472" y="1557987"/>
                </a:lnTo>
                <a:lnTo>
                  <a:pt x="0" y="1557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8722" t="-219328" r="-91257" b="-121890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16225" y="6256157"/>
            <a:ext cx="5255549" cy="1979377"/>
          </a:xfrm>
          <a:custGeom>
            <a:avLst/>
            <a:gdLst/>
            <a:ahLst/>
            <a:cxnLst/>
            <a:rect r="r" b="b" t="t" l="l"/>
            <a:pathLst>
              <a:path h="1979377" w="5255549">
                <a:moveTo>
                  <a:pt x="0" y="0"/>
                </a:moveTo>
                <a:lnTo>
                  <a:pt x="5255550" y="0"/>
                </a:lnTo>
                <a:lnTo>
                  <a:pt x="5255550" y="1979377"/>
                </a:lnTo>
                <a:lnTo>
                  <a:pt x="0" y="1979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7069" t="-219594" r="-83994" b="-75997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765647"/>
            <a:ext cx="6399966" cy="175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IZQUIERDA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DERECHA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MEZCLAR las dos mitades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39888" y="631698"/>
            <a:ext cx="560822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200">
                <a:solidFill>
                  <a:srgbClr val="B100E8"/>
                </a:solidFill>
                <a:latin typeface="Now Bold"/>
              </a:rPr>
              <a:t>Pasos del algortimo: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2746" y="6903517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Divide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49674" y="4310922"/>
            <a:ext cx="3158019" cy="125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Arreglo desordeando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68673" y="4102537"/>
            <a:ext cx="5750655" cy="2081927"/>
          </a:xfrm>
          <a:custGeom>
            <a:avLst/>
            <a:gdLst/>
            <a:ahLst/>
            <a:cxnLst/>
            <a:rect r="r" b="b" t="t" l="l"/>
            <a:pathLst>
              <a:path h="2081927" w="5750655">
                <a:moveTo>
                  <a:pt x="0" y="0"/>
                </a:moveTo>
                <a:lnTo>
                  <a:pt x="5750654" y="0"/>
                </a:lnTo>
                <a:lnTo>
                  <a:pt x="5750654" y="2081926"/>
                </a:lnTo>
                <a:lnTo>
                  <a:pt x="0" y="2081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7069" t="-327229" r="-83994" b="-6958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765647"/>
            <a:ext cx="6399966" cy="175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IZQUIERDA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DERECHA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MEZCLAR las dos mitades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39888" y="631698"/>
            <a:ext cx="560822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200">
                <a:solidFill>
                  <a:srgbClr val="B100E8"/>
                </a:solidFill>
                <a:latin typeface="Now Bold"/>
              </a:rPr>
              <a:t>Pasos del algortimo: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2746" y="4801172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Divide 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268673" y="6689288"/>
            <a:ext cx="5750655" cy="2241208"/>
          </a:xfrm>
          <a:custGeom>
            <a:avLst/>
            <a:gdLst/>
            <a:ahLst/>
            <a:cxnLst/>
            <a:rect r="r" b="b" t="t" l="l"/>
            <a:pathLst>
              <a:path h="2241208" w="5750655">
                <a:moveTo>
                  <a:pt x="0" y="0"/>
                </a:moveTo>
                <a:lnTo>
                  <a:pt x="5750654" y="0"/>
                </a:lnTo>
                <a:lnTo>
                  <a:pt x="5750654" y="2241209"/>
                </a:lnTo>
                <a:lnTo>
                  <a:pt x="0" y="22412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8307" t="-409155" r="-82755" b="-53411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32746" y="7743218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Merge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65647"/>
            <a:ext cx="6399966" cy="175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IZQUIERDA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DERECHA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MEZCLAR las dos mitades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9888" y="631698"/>
            <a:ext cx="560822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200">
                <a:solidFill>
                  <a:srgbClr val="B100E8"/>
                </a:solidFill>
                <a:latin typeface="Now Bold"/>
              </a:rPr>
              <a:t>Pasos del algortimo: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32746" y="4801172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Divide 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189032" y="4022183"/>
            <a:ext cx="5909936" cy="2177496"/>
          </a:xfrm>
          <a:custGeom>
            <a:avLst/>
            <a:gdLst/>
            <a:ahLst/>
            <a:cxnLst/>
            <a:rect r="r" b="b" t="t" l="l"/>
            <a:pathLst>
              <a:path h="2177496" w="5909936">
                <a:moveTo>
                  <a:pt x="0" y="0"/>
                </a:moveTo>
                <a:lnTo>
                  <a:pt x="5909936" y="0"/>
                </a:lnTo>
                <a:lnTo>
                  <a:pt x="5909936" y="2177496"/>
                </a:lnTo>
                <a:lnTo>
                  <a:pt x="0" y="21774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927" t="-536703" r="-77830" b="-43709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32746" y="7467564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Divide 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189032" y="6704504"/>
            <a:ext cx="5973649" cy="2208253"/>
          </a:xfrm>
          <a:custGeom>
            <a:avLst/>
            <a:gdLst/>
            <a:ahLst/>
            <a:cxnLst/>
            <a:rect r="r" b="b" t="t" l="l"/>
            <a:pathLst>
              <a:path h="2208253" w="5973649">
                <a:moveTo>
                  <a:pt x="0" y="0"/>
                </a:moveTo>
                <a:lnTo>
                  <a:pt x="5973649" y="0"/>
                </a:lnTo>
                <a:lnTo>
                  <a:pt x="5973649" y="2208252"/>
                </a:lnTo>
                <a:lnTo>
                  <a:pt x="0" y="2208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010" t="-619540" r="-75933" b="-33930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65647"/>
            <a:ext cx="6399966" cy="175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IZQUIERDA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DERECHA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MEZCLAR las dos mitades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9888" y="631698"/>
            <a:ext cx="560822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200">
                <a:solidFill>
                  <a:srgbClr val="B100E8"/>
                </a:solidFill>
                <a:latin typeface="Now Bold"/>
              </a:rPr>
              <a:t>Pasos del algortimo: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157176" y="4134942"/>
            <a:ext cx="5973649" cy="2017115"/>
          </a:xfrm>
          <a:custGeom>
            <a:avLst/>
            <a:gdLst/>
            <a:ahLst/>
            <a:cxnLst/>
            <a:rect r="r" b="b" t="t" l="l"/>
            <a:pathLst>
              <a:path h="2017115" w="5973649">
                <a:moveTo>
                  <a:pt x="0" y="0"/>
                </a:moveTo>
                <a:lnTo>
                  <a:pt x="5973648" y="0"/>
                </a:lnTo>
                <a:lnTo>
                  <a:pt x="5973648" y="2017116"/>
                </a:lnTo>
                <a:lnTo>
                  <a:pt x="0" y="20171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010" t="-782480" r="-75933" b="-27669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57176" y="6771183"/>
            <a:ext cx="5973649" cy="2138730"/>
          </a:xfrm>
          <a:custGeom>
            <a:avLst/>
            <a:gdLst/>
            <a:ahLst/>
            <a:cxnLst/>
            <a:rect r="r" b="b" t="t" l="l"/>
            <a:pathLst>
              <a:path h="2138730" w="5973649">
                <a:moveTo>
                  <a:pt x="0" y="0"/>
                </a:moveTo>
                <a:lnTo>
                  <a:pt x="5973648" y="0"/>
                </a:lnTo>
                <a:lnTo>
                  <a:pt x="5973648" y="2138729"/>
                </a:lnTo>
                <a:lnTo>
                  <a:pt x="0" y="21387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010" t="-830572" r="-75933" b="-16268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32746" y="4801172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Merge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32746" y="7498219"/>
            <a:ext cx="2191875" cy="617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Merge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84654">
            <a:off x="-6790479" y="-8393774"/>
            <a:ext cx="12596877" cy="11431666"/>
          </a:xfrm>
          <a:custGeom>
            <a:avLst/>
            <a:gdLst/>
            <a:ahLst/>
            <a:cxnLst/>
            <a:rect r="r" b="b" t="t" l="l"/>
            <a:pathLst>
              <a:path h="11431666" w="12596877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001244">
            <a:off x="15298263" y="7850511"/>
            <a:ext cx="6758575" cy="6133407"/>
          </a:xfrm>
          <a:custGeom>
            <a:avLst/>
            <a:gdLst/>
            <a:ahLst/>
            <a:cxnLst/>
            <a:rect r="r" b="b" t="t" l="l"/>
            <a:pathLst>
              <a:path h="6133407" w="6758575">
                <a:moveTo>
                  <a:pt x="0" y="0"/>
                </a:moveTo>
                <a:lnTo>
                  <a:pt x="6758575" y="0"/>
                </a:lnTo>
                <a:lnTo>
                  <a:pt x="6758575" y="6133407"/>
                </a:lnTo>
                <a:lnTo>
                  <a:pt x="0" y="6133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567097">
            <a:off x="14624984" y="-2635166"/>
            <a:ext cx="5268632" cy="5150088"/>
          </a:xfrm>
          <a:custGeom>
            <a:avLst/>
            <a:gdLst/>
            <a:ahLst/>
            <a:cxnLst/>
            <a:rect r="r" b="b" t="t" l="l"/>
            <a:pathLst>
              <a:path h="5150088" w="5268632">
                <a:moveTo>
                  <a:pt x="0" y="0"/>
                </a:moveTo>
                <a:lnTo>
                  <a:pt x="5268632" y="0"/>
                </a:lnTo>
                <a:lnTo>
                  <a:pt x="5268632" y="5150088"/>
                </a:lnTo>
                <a:lnTo>
                  <a:pt x="0" y="515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65647"/>
            <a:ext cx="6399966" cy="1751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IZQUIERDA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Ordenar la mitad DERECHA</a:t>
            </a:r>
          </a:p>
          <a:p>
            <a:pPr algn="just" marL="690881" indent="-345440" lvl="1">
              <a:lnSpc>
                <a:spcPts val="4672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DM Sans"/>
              </a:rPr>
              <a:t> MEZCLAR las dos mitades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9888" y="631698"/>
            <a:ext cx="5608224" cy="71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8"/>
              </a:lnSpc>
            </a:pPr>
            <a:r>
              <a:rPr lang="en-US" sz="4200">
                <a:solidFill>
                  <a:srgbClr val="B100E8"/>
                </a:solidFill>
                <a:latin typeface="Now Bold"/>
              </a:rPr>
              <a:t>Pasos del algortimo: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157176" y="5215001"/>
            <a:ext cx="5973649" cy="2011305"/>
          </a:xfrm>
          <a:custGeom>
            <a:avLst/>
            <a:gdLst/>
            <a:ahLst/>
            <a:cxnLst/>
            <a:rect r="r" b="b" t="t" l="l"/>
            <a:pathLst>
              <a:path h="2011305" w="5973649">
                <a:moveTo>
                  <a:pt x="0" y="0"/>
                </a:moveTo>
                <a:lnTo>
                  <a:pt x="5973648" y="0"/>
                </a:lnTo>
                <a:lnTo>
                  <a:pt x="5973648" y="2011305"/>
                </a:lnTo>
                <a:lnTo>
                  <a:pt x="0" y="20113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010" t="-984560" r="-75933" b="-7796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21248" y="5559237"/>
            <a:ext cx="2414869" cy="1256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4"/>
              </a:lnSpc>
            </a:pPr>
            <a:r>
              <a:rPr lang="en-US" sz="3600">
                <a:solidFill>
                  <a:srgbClr val="048AFF"/>
                </a:solidFill>
                <a:latin typeface="Now Bold"/>
              </a:rPr>
              <a:t>Arreglo Ordenado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65301" y="401815"/>
            <a:ext cx="9957398" cy="1052744"/>
            <a:chOff x="0" y="0"/>
            <a:chExt cx="2622525" cy="277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2525" cy="277266"/>
            </a:xfrm>
            <a:custGeom>
              <a:avLst/>
              <a:gdLst/>
              <a:ahLst/>
              <a:cxnLst/>
              <a:rect r="r" b="b" t="t" l="l"/>
              <a:pathLst>
                <a:path h="277266" w="2622525">
                  <a:moveTo>
                    <a:pt x="10885" y="0"/>
                  </a:moveTo>
                  <a:lnTo>
                    <a:pt x="2611640" y="0"/>
                  </a:lnTo>
                  <a:cubicBezTo>
                    <a:pt x="2614526" y="0"/>
                    <a:pt x="2617295" y="1147"/>
                    <a:pt x="2619336" y="3188"/>
                  </a:cubicBezTo>
                  <a:cubicBezTo>
                    <a:pt x="2621378" y="5230"/>
                    <a:pt x="2622525" y="7998"/>
                    <a:pt x="2622525" y="10885"/>
                  </a:cubicBezTo>
                  <a:lnTo>
                    <a:pt x="2622525" y="266381"/>
                  </a:lnTo>
                  <a:cubicBezTo>
                    <a:pt x="2622525" y="269268"/>
                    <a:pt x="2621378" y="272036"/>
                    <a:pt x="2619336" y="274078"/>
                  </a:cubicBezTo>
                  <a:cubicBezTo>
                    <a:pt x="2617295" y="276119"/>
                    <a:pt x="2614526" y="277266"/>
                    <a:pt x="2611640" y="277266"/>
                  </a:cubicBezTo>
                  <a:lnTo>
                    <a:pt x="10885" y="277266"/>
                  </a:lnTo>
                  <a:cubicBezTo>
                    <a:pt x="7998" y="277266"/>
                    <a:pt x="5230" y="276119"/>
                    <a:pt x="3188" y="274078"/>
                  </a:cubicBezTo>
                  <a:cubicBezTo>
                    <a:pt x="1147" y="272036"/>
                    <a:pt x="0" y="269268"/>
                    <a:pt x="0" y="266381"/>
                  </a:cubicBezTo>
                  <a:lnTo>
                    <a:pt x="0" y="10885"/>
                  </a:lnTo>
                  <a:cubicBezTo>
                    <a:pt x="0" y="7998"/>
                    <a:pt x="1147" y="5230"/>
                    <a:pt x="3188" y="3188"/>
                  </a:cubicBezTo>
                  <a:cubicBezTo>
                    <a:pt x="5230" y="1147"/>
                    <a:pt x="7998" y="0"/>
                    <a:pt x="108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48AFF">
                    <a:alpha val="63000"/>
                  </a:srgbClr>
                </a:gs>
                <a:gs pos="100000">
                  <a:srgbClr val="B100E8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622525" cy="286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3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994324" y="3878148"/>
            <a:ext cx="8299352" cy="5380152"/>
          </a:xfrm>
          <a:custGeom>
            <a:avLst/>
            <a:gdLst/>
            <a:ahLst/>
            <a:cxnLst/>
            <a:rect r="r" b="b" t="t" l="l"/>
            <a:pathLst>
              <a:path h="5380152" w="8299352">
                <a:moveTo>
                  <a:pt x="0" y="0"/>
                </a:moveTo>
                <a:lnTo>
                  <a:pt x="8299352" y="0"/>
                </a:lnTo>
                <a:lnTo>
                  <a:pt x="8299352" y="5380152"/>
                </a:lnTo>
                <a:lnTo>
                  <a:pt x="0" y="53801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61453" y="425999"/>
            <a:ext cx="8765094" cy="96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83"/>
              </a:lnSpc>
              <a:spcBef>
                <a:spcPct val="0"/>
              </a:spcBef>
            </a:pPr>
            <a:r>
              <a:rPr lang="en-US" sz="5599">
                <a:solidFill>
                  <a:srgbClr val="FFFFFF"/>
                </a:solidFill>
                <a:latin typeface="Now Bold"/>
              </a:rPr>
              <a:t>¿Paralelo?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639939"/>
            <a:ext cx="16230600" cy="196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600">
                <a:solidFill>
                  <a:srgbClr val="FFFFFF"/>
                </a:solidFill>
                <a:latin typeface="DM Sans"/>
              </a:rPr>
              <a:t> La forma paralela del algoritmo consiste en repartir una parte por subprocesos, realizando la ordenación de forma simultánea y luego la mezcla de dos en dos subprocesos.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8109" y="5875185"/>
            <a:ext cx="4163343" cy="130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600">
                <a:solidFill>
                  <a:srgbClr val="FFFFFF"/>
                </a:solidFill>
                <a:latin typeface="DM Sans"/>
              </a:rPr>
              <a:t>Profundidad y CPUS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DAF9VgSahlM</dc:identifier>
  <dcterms:modified xsi:type="dcterms:W3CDTF">2011-08-01T06:04:30Z</dcterms:modified>
  <cp:revision>1</cp:revision>
  <dc:title>Final Project - Presentation</dc:title>
</cp:coreProperties>
</file>