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12/6/2018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i="1" u="sng" dirty="0" smtClean="0">
                <a:latin typeface="Agency FB" panose="020B0503020202020204" pitchFamily="34" charset="0"/>
              </a:rPr>
              <a:t>Optimización</a:t>
            </a:r>
            <a:endParaRPr lang="es-MX" b="1" i="1" u="sng" dirty="0">
              <a:latin typeface="Agency FB" panose="020B0503020202020204" pitchFamily="34" charset="0"/>
            </a:endParaRPr>
          </a:p>
        </p:txBody>
      </p:sp>
      <p:sp>
        <p:nvSpPr>
          <p:cNvPr id="3" name="Subtítulo 2"/>
          <p:cNvSpPr>
            <a:spLocks noGrp="1"/>
          </p:cNvSpPr>
          <p:nvPr>
            <p:ph type="subTitle" idx="1"/>
          </p:nvPr>
        </p:nvSpPr>
        <p:spPr/>
        <p:txBody>
          <a:bodyPr/>
          <a:lstStyle/>
          <a:p>
            <a:r>
              <a:rPr lang="es-MX" dirty="0" smtClean="0"/>
              <a:t>Jesus Oviedo </a:t>
            </a:r>
            <a:r>
              <a:rPr lang="es-MX" dirty="0" smtClean="0"/>
              <a:t>Ovalle #13480497</a:t>
            </a:r>
            <a:endParaRPr lang="es-MX" dirty="0"/>
          </a:p>
        </p:txBody>
      </p:sp>
    </p:spTree>
    <p:extLst>
      <p:ext uri="{BB962C8B-B14F-4D97-AF65-F5344CB8AC3E}">
        <p14:creationId xmlns:p14="http://schemas.microsoft.com/office/powerpoint/2010/main" val="168765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smtClean="0">
                <a:latin typeface="Agency FB" panose="020B0503020202020204" pitchFamily="34" charset="0"/>
              </a:rPr>
              <a:t>Optimización</a:t>
            </a:r>
            <a:r>
              <a:rPr lang="es-MX" dirty="0" smtClean="0"/>
              <a:t/>
            </a:r>
            <a:br>
              <a:rPr lang="es-MX" dirty="0" smtClean="0"/>
            </a:br>
            <a:endParaRPr lang="es-MX" dirty="0"/>
          </a:p>
        </p:txBody>
      </p:sp>
      <p:sp>
        <p:nvSpPr>
          <p:cNvPr id="3" name="Marcador de contenido 2"/>
          <p:cNvSpPr>
            <a:spLocks noGrp="1"/>
          </p:cNvSpPr>
          <p:nvPr>
            <p:ph idx="1"/>
          </p:nvPr>
        </p:nvSpPr>
        <p:spPr/>
        <p:txBody>
          <a:bodyPr/>
          <a:lstStyle/>
          <a:p>
            <a:r>
              <a:rPr lang="es-MX" dirty="0" smtClean="0"/>
              <a:t>La fase de optimización de código independiente de la maquina trata de mejorar el código intermedio, de manera que se introduzca un mejor código destino.</a:t>
            </a:r>
          </a:p>
          <a:p>
            <a:r>
              <a:rPr lang="es-MX" dirty="0"/>
              <a:t>La optimización de código es el </a:t>
            </a:r>
            <a:r>
              <a:rPr lang="es-MX" dirty="0"/>
              <a:t>conjunto de fases de un </a:t>
            </a:r>
            <a:r>
              <a:rPr lang="es-MX" dirty="0"/>
              <a:t>compilador que transforman un fragmento de código en otro fragmento con un comportamiento equivalente y que se ejecuta de forma más eficiente, es decir, usando menos recursos de cálculo como memoria o tiempo de ejecución.</a:t>
            </a:r>
            <a:endParaRPr lang="es-MX" dirty="0"/>
          </a:p>
        </p:txBody>
      </p:sp>
    </p:spTree>
    <p:extLst>
      <p:ext uri="{BB962C8B-B14F-4D97-AF65-F5344CB8AC3E}">
        <p14:creationId xmlns:p14="http://schemas.microsoft.com/office/powerpoint/2010/main" val="381128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a:latin typeface="Agency FB" panose="020B0503020202020204" pitchFamily="34" charset="0"/>
              </a:rPr>
              <a:t>Ejemplo de optimización de código.</a:t>
            </a:r>
            <a:endParaRPr lang="es-MX" b="1" i="1" dirty="0">
              <a:latin typeface="Agency FB" panose="020B0503020202020204" pitchFamily="34" charset="0"/>
            </a:endParaRPr>
          </a:p>
        </p:txBody>
      </p:sp>
      <p:pic>
        <p:nvPicPr>
          <p:cNvPr id="4" name="Marcador de contenido 3"/>
          <p:cNvPicPr>
            <a:picLocks noGrp="1" noChangeAspect="1"/>
          </p:cNvPicPr>
          <p:nvPr>
            <p:ph idx="1"/>
          </p:nvPr>
        </p:nvPicPr>
        <p:blipFill rotWithShape="1">
          <a:blip r:embed="rId2"/>
          <a:srcRect l="25682" t="-664"/>
          <a:stretch/>
        </p:blipFill>
        <p:spPr>
          <a:xfrm>
            <a:off x="4537303" y="1152983"/>
            <a:ext cx="7146387" cy="5442292"/>
          </a:xfrm>
          <a:prstGeom prst="rect">
            <a:avLst/>
          </a:prstGeom>
        </p:spPr>
      </p:pic>
      <p:sp>
        <p:nvSpPr>
          <p:cNvPr id="5" name="Rectángulo 4"/>
          <p:cNvSpPr/>
          <p:nvPr/>
        </p:nvSpPr>
        <p:spPr>
          <a:xfrm>
            <a:off x="535577" y="2246811"/>
            <a:ext cx="3553097" cy="41017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bg1"/>
                </a:solidFill>
              </a:rPr>
              <a:t>Este es un ejemplo de optimización de un proyecto que hice, se muestra como por medio de simples variables puedes de manera sencilla guardar colores, medidas, etc. Esto elimina código “inservible” y hace que los tiempos de modificación en sitios especiales de la pagina web sean de una manera mas cómoda y rápida.</a:t>
            </a:r>
          </a:p>
          <a:p>
            <a:pPr algn="ctr"/>
            <a:r>
              <a:rPr lang="es-MX" dirty="0" smtClean="0">
                <a:solidFill>
                  <a:schemeClr val="bg1"/>
                </a:solidFill>
              </a:rPr>
              <a:t> </a:t>
            </a:r>
            <a:endParaRPr lang="es-MX" dirty="0">
              <a:solidFill>
                <a:schemeClr val="bg1"/>
              </a:solidFill>
            </a:endParaRPr>
          </a:p>
        </p:txBody>
      </p:sp>
      <p:sp>
        <p:nvSpPr>
          <p:cNvPr id="12" name="Flecha derecha 11"/>
          <p:cNvSpPr/>
          <p:nvPr/>
        </p:nvSpPr>
        <p:spPr>
          <a:xfrm rot="10800000">
            <a:off x="6817272" y="185324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8110496" y="1934866"/>
            <a:ext cx="2573382" cy="646331"/>
          </a:xfrm>
          <a:prstGeom prst="rect">
            <a:avLst/>
          </a:prstGeom>
          <a:noFill/>
        </p:spPr>
        <p:txBody>
          <a:bodyPr wrap="square" rtlCol="0">
            <a:spAutoFit/>
          </a:bodyPr>
          <a:lstStyle/>
          <a:p>
            <a:r>
              <a:rPr lang="es-MX" dirty="0" smtClean="0"/>
              <a:t>Variables</a:t>
            </a:r>
          </a:p>
          <a:p>
            <a:endParaRPr lang="es-MX" dirty="0"/>
          </a:p>
        </p:txBody>
      </p:sp>
      <p:sp>
        <p:nvSpPr>
          <p:cNvPr id="14" name="Flecha derecha 13"/>
          <p:cNvSpPr/>
          <p:nvPr/>
        </p:nvSpPr>
        <p:spPr>
          <a:xfrm rot="8931091">
            <a:off x="6946647" y="39688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a:off x="7979866" y="3689463"/>
            <a:ext cx="3593825" cy="646331"/>
          </a:xfrm>
          <a:prstGeom prst="rect">
            <a:avLst/>
          </a:prstGeom>
          <a:noFill/>
        </p:spPr>
        <p:txBody>
          <a:bodyPr wrap="square" rtlCol="0">
            <a:spAutoFit/>
          </a:bodyPr>
          <a:lstStyle/>
          <a:p>
            <a:r>
              <a:rPr lang="es-MX" dirty="0" smtClean="0"/>
              <a:t>Variable: &lt;&lt; --ancho de pantalla &gt;&gt; aplicada.</a:t>
            </a:r>
            <a:endParaRPr lang="es-MX" dirty="0"/>
          </a:p>
        </p:txBody>
      </p:sp>
    </p:spTree>
    <p:extLst>
      <p:ext uri="{BB962C8B-B14F-4D97-AF65-F5344CB8AC3E}">
        <p14:creationId xmlns:p14="http://schemas.microsoft.com/office/powerpoint/2010/main" val="71475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t="7117" b="6134"/>
          <a:stretch/>
        </p:blipFill>
        <p:spPr>
          <a:xfrm>
            <a:off x="627019" y="1188720"/>
            <a:ext cx="10981079" cy="5355772"/>
          </a:xfrm>
          <a:prstGeom prst="rect">
            <a:avLst/>
          </a:prstGeom>
        </p:spPr>
      </p:pic>
      <p:sp>
        <p:nvSpPr>
          <p:cNvPr id="6" name="CuadroTexto 5"/>
          <p:cNvSpPr txBox="1"/>
          <p:nvPr/>
        </p:nvSpPr>
        <p:spPr>
          <a:xfrm>
            <a:off x="966651" y="339635"/>
            <a:ext cx="7545655" cy="738664"/>
          </a:xfrm>
          <a:prstGeom prst="rect">
            <a:avLst/>
          </a:prstGeom>
          <a:noFill/>
        </p:spPr>
        <p:txBody>
          <a:bodyPr wrap="none" rtlCol="0">
            <a:spAutoFit/>
          </a:bodyPr>
          <a:lstStyle/>
          <a:p>
            <a:r>
              <a:rPr lang="es-MX" sz="4200" b="1" i="1" dirty="0">
                <a:solidFill>
                  <a:schemeClr val="tx2"/>
                </a:solidFill>
                <a:latin typeface="Agency FB" panose="020B0503020202020204" pitchFamily="34" charset="0"/>
                <a:ea typeface="+mj-ea"/>
                <a:cs typeface="+mj-cs"/>
              </a:rPr>
              <a:t>Proyecto </a:t>
            </a:r>
            <a:r>
              <a:rPr lang="es-MX" sz="4200" b="1" i="1" dirty="0">
                <a:solidFill>
                  <a:schemeClr val="tx2"/>
                </a:solidFill>
                <a:latin typeface="Agency FB" panose="020B0503020202020204" pitchFamily="34" charset="0"/>
                <a:ea typeface="+mj-ea"/>
                <a:cs typeface="+mj-cs"/>
              </a:rPr>
              <a:t>donde</a:t>
            </a:r>
            <a:r>
              <a:rPr lang="es-MX" sz="4200" b="1" i="1" dirty="0">
                <a:solidFill>
                  <a:schemeClr val="tx2"/>
                </a:solidFill>
                <a:latin typeface="Agency FB" panose="020B0503020202020204" pitchFamily="34" charset="0"/>
                <a:ea typeface="+mj-ea"/>
                <a:cs typeface="+mj-cs"/>
              </a:rPr>
              <a:t> aplique </a:t>
            </a:r>
            <a:r>
              <a:rPr lang="es-MX" sz="4200" b="1" i="1" dirty="0" smtClean="0">
                <a:solidFill>
                  <a:schemeClr val="tx2"/>
                </a:solidFill>
                <a:latin typeface="Agency FB" panose="020B0503020202020204" pitchFamily="34" charset="0"/>
                <a:ea typeface="+mj-ea"/>
                <a:cs typeface="+mj-cs"/>
              </a:rPr>
              <a:t>automatización.</a:t>
            </a:r>
            <a:endParaRPr lang="es-MX" sz="4200" b="1" i="1" dirty="0">
              <a:solidFill>
                <a:schemeClr val="tx2"/>
              </a:solidFill>
              <a:latin typeface="Agency FB" panose="020B0503020202020204" pitchFamily="34" charset="0"/>
              <a:ea typeface="+mj-ea"/>
              <a:cs typeface="+mj-cs"/>
            </a:endParaRPr>
          </a:p>
        </p:txBody>
      </p:sp>
    </p:spTree>
    <p:extLst>
      <p:ext uri="{BB962C8B-B14F-4D97-AF65-F5344CB8AC3E}">
        <p14:creationId xmlns:p14="http://schemas.microsoft.com/office/powerpoint/2010/main" val="218391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a:t>S</a:t>
            </a:r>
            <a:r>
              <a:rPr lang="es-MX" dirty="0" smtClean="0"/>
              <a:t>on </a:t>
            </a:r>
            <a:r>
              <a:rPr lang="es-MX" dirty="0"/>
              <a:t>el factor más importante a tomar en cuenta a la hora de optimizar ya que en ocasiones la mejora obtenida puede verse no reflejada en el programa final pero si ser perjudicial para el equipo de desarrollo.</a:t>
            </a:r>
          </a:p>
        </p:txBody>
      </p:sp>
      <p:pic>
        <p:nvPicPr>
          <p:cNvPr id="4" name="Imagen 3"/>
          <p:cNvPicPr>
            <a:picLocks noChangeAspect="1"/>
          </p:cNvPicPr>
          <p:nvPr/>
        </p:nvPicPr>
        <p:blipFill rotWithShape="1">
          <a:blip r:embed="rId2"/>
          <a:srcRect l="33869" t="35804" r="51774" b="33839"/>
          <a:stretch/>
        </p:blipFill>
        <p:spPr>
          <a:xfrm>
            <a:off x="6949441" y="3235721"/>
            <a:ext cx="2534194" cy="3012678"/>
          </a:xfrm>
          <a:prstGeom prst="rect">
            <a:avLst/>
          </a:prstGeom>
        </p:spPr>
      </p:pic>
      <p:sp>
        <p:nvSpPr>
          <p:cNvPr id="2" name="Título 1"/>
          <p:cNvSpPr>
            <a:spLocks noGrp="1"/>
          </p:cNvSpPr>
          <p:nvPr>
            <p:ph type="title"/>
          </p:nvPr>
        </p:nvSpPr>
        <p:spPr/>
        <p:txBody>
          <a:bodyPr/>
          <a:lstStyle/>
          <a:p>
            <a:r>
              <a:rPr lang="es-MX" b="1" i="1" dirty="0" smtClean="0">
                <a:latin typeface="Agency FB" panose="020B0503020202020204" pitchFamily="34" charset="0"/>
              </a:rPr>
              <a:t>Costos</a:t>
            </a:r>
            <a:r>
              <a:rPr lang="es-MX" dirty="0" smtClean="0"/>
              <a:t/>
            </a:r>
            <a:br>
              <a:rPr lang="es-MX" dirty="0" smtClean="0"/>
            </a:br>
            <a:endParaRPr lang="es-MX" dirty="0"/>
          </a:p>
        </p:txBody>
      </p:sp>
    </p:spTree>
    <p:extLst>
      <p:ext uri="{BB962C8B-B14F-4D97-AF65-F5344CB8AC3E}">
        <p14:creationId xmlns:p14="http://schemas.microsoft.com/office/powerpoint/2010/main" val="151593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a:latin typeface="Agency FB" panose="020B0503020202020204" pitchFamily="34" charset="0"/>
              </a:rPr>
              <a:t>Costos </a:t>
            </a:r>
            <a:r>
              <a:rPr lang="es-MX" b="1" i="1" dirty="0" smtClean="0">
                <a:latin typeface="Agency FB" panose="020B0503020202020204" pitchFamily="34" charset="0"/>
              </a:rPr>
              <a:t>de ejecución</a:t>
            </a:r>
            <a:r>
              <a:rPr lang="es-MX" dirty="0" smtClean="0"/>
              <a:t/>
            </a:r>
            <a:br>
              <a:rPr lang="es-MX" dirty="0" smtClean="0"/>
            </a:br>
            <a:endParaRPr lang="es-MX" dirty="0"/>
          </a:p>
        </p:txBody>
      </p:sp>
      <p:sp>
        <p:nvSpPr>
          <p:cNvPr id="3" name="Marcador de contenido 2"/>
          <p:cNvSpPr>
            <a:spLocks noGrp="1"/>
          </p:cNvSpPr>
          <p:nvPr>
            <p:ph idx="1"/>
          </p:nvPr>
        </p:nvSpPr>
        <p:spPr/>
        <p:txBody>
          <a:bodyPr/>
          <a:lstStyle/>
          <a:p>
            <a:r>
              <a:rPr lang="es-MX" dirty="0"/>
              <a:t>Los costos de ejecución son aquellos que vienen implícitos al ejecutar el programa</a:t>
            </a:r>
            <a:r>
              <a:rPr lang="es-MX" dirty="0" smtClean="0"/>
              <a:t>.</a:t>
            </a:r>
          </a:p>
          <a:p>
            <a:r>
              <a:rPr lang="es-MX" dirty="0"/>
              <a:t>Los dispositivos móviles tienen recursos más limitados que un dispositivo de cómputo </a:t>
            </a:r>
            <a:r>
              <a:rPr lang="es-MX" dirty="0" smtClean="0"/>
              <a:t>convencional, </a:t>
            </a:r>
            <a:r>
              <a:rPr lang="es-MX" dirty="0"/>
              <a:t>razón por la cual, el mejor uso de memoria y otros recursos de hardware tiene mayor rendimiento.</a:t>
            </a:r>
          </a:p>
        </p:txBody>
      </p:sp>
      <p:pic>
        <p:nvPicPr>
          <p:cNvPr id="1026" name="Picture 2" descr="Resultado de imagen para procesador pc vs mov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838" y="3847925"/>
            <a:ext cx="4965335" cy="2600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61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13529"/>
            <a:ext cx="9404723" cy="1400530"/>
          </a:xfrm>
        </p:spPr>
        <p:txBody>
          <a:bodyPr/>
          <a:lstStyle/>
          <a:p>
            <a:r>
              <a:rPr lang="es-MX" b="1" i="1" dirty="0">
                <a:latin typeface="Agency FB" panose="020B0503020202020204" pitchFamily="34" charset="0"/>
              </a:rPr>
              <a:t>Criterios para mejorar el código</a:t>
            </a:r>
          </a:p>
        </p:txBody>
      </p:sp>
      <p:sp>
        <p:nvSpPr>
          <p:cNvPr id="3" name="Marcador de contenido 2"/>
          <p:cNvSpPr>
            <a:spLocks noGrp="1"/>
          </p:cNvSpPr>
          <p:nvPr>
            <p:ph idx="1"/>
          </p:nvPr>
        </p:nvSpPr>
        <p:spPr/>
        <p:txBody>
          <a:bodyPr/>
          <a:lstStyle/>
          <a:p>
            <a:r>
              <a:rPr lang="es-MX" dirty="0" smtClean="0"/>
              <a:t>La </a:t>
            </a:r>
            <a:r>
              <a:rPr lang="es-MX" dirty="0"/>
              <a:t>mejor manera de optimizar el código es hacer ver a los programadores que optimicen su código desde el inicio, el problema radica en que el costo podría ser muy grande ya que tendría que codificar más y/o hacer su código más legible.</a:t>
            </a:r>
          </a:p>
        </p:txBody>
      </p:sp>
      <p:pic>
        <p:nvPicPr>
          <p:cNvPr id="2050" name="Picture 2" descr="Resultado de imagen para ingeniero en sistemas computacion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044" y="3434409"/>
            <a:ext cx="6054262" cy="305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66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a:latin typeface="Agency FB" panose="020B0503020202020204" pitchFamily="34" charset="0"/>
              </a:rPr>
              <a:t>Herramientas para el análisis del flujo de </a:t>
            </a:r>
            <a:r>
              <a:rPr lang="es-MX" b="1" i="1" dirty="0" smtClean="0">
                <a:latin typeface="Agency FB" panose="020B0503020202020204" pitchFamily="34" charset="0"/>
              </a:rPr>
              <a:t>datos.</a:t>
            </a:r>
            <a:endParaRPr lang="es-MX" b="1" i="1" dirty="0">
              <a:latin typeface="Agency FB" panose="020B0503020202020204" pitchFamily="34" charset="0"/>
            </a:endParaRPr>
          </a:p>
        </p:txBody>
      </p:sp>
      <p:sp>
        <p:nvSpPr>
          <p:cNvPr id="3" name="Marcador de contenido 2"/>
          <p:cNvSpPr>
            <a:spLocks noGrp="1"/>
          </p:cNvSpPr>
          <p:nvPr>
            <p:ph idx="1"/>
          </p:nvPr>
        </p:nvSpPr>
        <p:spPr/>
        <p:txBody>
          <a:bodyPr/>
          <a:lstStyle/>
          <a:p>
            <a:r>
              <a:rPr lang="es-MX" dirty="0" smtClean="0"/>
              <a:t>Existen </a:t>
            </a:r>
            <a:r>
              <a:rPr lang="es-MX" dirty="0"/>
              <a:t>algunas herramientas que permiten el análisis de los flujos de datos, entre ellas tenemos los depuradores y desambladores. La optimización al igual que la programación es un arte y no se ha podido sistematizar del todo.</a:t>
            </a:r>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238" y="3436472"/>
            <a:ext cx="3554276" cy="281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298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1092</TotalTime>
  <Words>307</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Agency FB</vt:lpstr>
      <vt:lpstr>Arial</vt:lpstr>
      <vt:lpstr>Century Gothic</vt:lpstr>
      <vt:lpstr>Wingdings 3</vt:lpstr>
      <vt:lpstr>Ion</vt:lpstr>
      <vt:lpstr>Optimización</vt:lpstr>
      <vt:lpstr>Optimización </vt:lpstr>
      <vt:lpstr>Ejemplo de optimización de código.</vt:lpstr>
      <vt:lpstr>Presentación de PowerPoint</vt:lpstr>
      <vt:lpstr>Costos </vt:lpstr>
      <vt:lpstr>Costos de ejecución </vt:lpstr>
      <vt:lpstr>Criterios para mejorar el código</vt:lpstr>
      <vt:lpstr>Herramientas para el análisis del flujo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dc:title>
  <dc:creator>Jesus</dc:creator>
  <cp:lastModifiedBy>Jesus</cp:lastModifiedBy>
  <cp:revision>9</cp:revision>
  <dcterms:created xsi:type="dcterms:W3CDTF">2018-11-05T23:07:46Z</dcterms:created>
  <dcterms:modified xsi:type="dcterms:W3CDTF">2018-12-07T05:46:21Z</dcterms:modified>
</cp:coreProperties>
</file>