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72" r:id="rId6"/>
    <p:sldId id="273" r:id="rId7"/>
    <p:sldId id="276" r:id="rId8"/>
    <p:sldId id="275" r:id="rId9"/>
    <p:sldId id="278" r:id="rId10"/>
    <p:sldId id="277" r:id="rId11"/>
    <p:sldId id="279" r:id="rId1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208"/>
  </p:normalViewPr>
  <p:slideViewPr>
    <p:cSldViewPr snapToGrid="0" snapToObjects="1">
      <p:cViewPr varScale="1">
        <p:scale>
          <a:sx n="88" d="100"/>
          <a:sy n="88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EF2F9-1CA1-0E4C-A5CE-3018FCEF1FA7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2EA28-2D18-7342-B730-4C8563B05982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9012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205a0f67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8205a0f67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71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" name="Google Shape;3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547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11" Type="http://schemas.openxmlformats.org/officeDocument/2006/relationships/image" Target="../media/image6.png"/><Relationship Id="rId5" Type="http://schemas.openxmlformats.org/officeDocument/2006/relationships/image" Target="../media/image26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8055-C835-3E45-A99C-C62EA4427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DFDE9-E756-9643-9CB7-3498CADAF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DA0D-26ED-BD46-8128-447529DC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6D2C-18AF-CA4E-8330-C10EF515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2E685-6740-E248-A6A7-D54A5DB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8483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C41-A1D9-A347-A19D-D6629C06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22422-BC7D-CB4D-A3AA-A71F58B6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9C76-B3E2-ED4E-A074-46292F3E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5FBF-4E15-254B-B7AE-F4362E86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54DB-C8FF-184B-90DE-71C5DBC9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4492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30122-D0A3-FD43-AB75-23E267DC7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4FE72-D402-5E44-B262-8745FA9B8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3BF4-856B-6A48-8F95-53764CE6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119D-286F-F644-88E7-36BA9B09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86497-08DB-E24F-9D4B-9E18B4D2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4364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_1_1">
  <p:cSld name="Diapositiva de título_1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258" y="5077769"/>
            <a:ext cx="12220903" cy="17896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/>
          <p:nvPr/>
        </p:nvSpPr>
        <p:spPr>
          <a:xfrm>
            <a:off x="-12672" y="-1693"/>
            <a:ext cx="12207300" cy="5083200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Google Shape;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706" y="2078"/>
            <a:ext cx="4163876" cy="40512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262100" cy="1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12" y="5091109"/>
            <a:ext cx="56431" cy="177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 txBox="1">
            <a:spLocks noGrp="1"/>
          </p:cNvSpPr>
          <p:nvPr>
            <p:ph type="body" idx="1"/>
          </p:nvPr>
        </p:nvSpPr>
        <p:spPr>
          <a:xfrm>
            <a:off x="832075" y="3526681"/>
            <a:ext cx="71931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-12993" y="5041245"/>
            <a:ext cx="12218100" cy="67800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14"/>
          <p:cNvSpPr txBox="1">
            <a:spLocks noGrp="1"/>
          </p:cNvSpPr>
          <p:nvPr>
            <p:ph type="body" idx="2"/>
          </p:nvPr>
        </p:nvSpPr>
        <p:spPr>
          <a:xfrm>
            <a:off x="831850" y="1911350"/>
            <a:ext cx="7097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275" y="5562676"/>
            <a:ext cx="3141510" cy="8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4" descr="Imagen que contiene alimentos, plato  Descripción generada con confianza muy alt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0742" y="5754753"/>
            <a:ext cx="1670282" cy="36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54139" y="5919634"/>
            <a:ext cx="667995" cy="193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45896" y="5291571"/>
            <a:ext cx="556663" cy="24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94886" y="5760474"/>
            <a:ext cx="400795" cy="40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55975" y="5269186"/>
            <a:ext cx="605952" cy="2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107721" y="5112459"/>
            <a:ext cx="605955" cy="605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193944" y="5309638"/>
            <a:ext cx="556667" cy="2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372488" y="5562675"/>
            <a:ext cx="819775" cy="8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453076" y="5217274"/>
            <a:ext cx="477727" cy="40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094328" y="5919141"/>
            <a:ext cx="656292" cy="17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80375" y="5216217"/>
            <a:ext cx="367940" cy="36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445103" y="6473354"/>
            <a:ext cx="528835" cy="1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978775" y="6395574"/>
            <a:ext cx="337250" cy="3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270025" y="6382450"/>
            <a:ext cx="337249" cy="33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687513" y="6395574"/>
            <a:ext cx="337250" cy="3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1241600" y="6473351"/>
            <a:ext cx="631524" cy="161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357562" y="6382437"/>
            <a:ext cx="337252" cy="3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030800" y="6395525"/>
            <a:ext cx="311074" cy="3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577238" y="6238363"/>
            <a:ext cx="631525" cy="6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529575" y="5596938"/>
            <a:ext cx="819775" cy="81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95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258" y="5077769"/>
            <a:ext cx="12220905" cy="178961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8"/>
          <p:cNvSpPr/>
          <p:nvPr/>
        </p:nvSpPr>
        <p:spPr>
          <a:xfrm>
            <a:off x="-12672" y="-1693"/>
            <a:ext cx="12207255" cy="5083127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18"/>
          <p:cNvSpPr/>
          <p:nvPr/>
        </p:nvSpPr>
        <p:spPr>
          <a:xfrm>
            <a:off x="-23404" y="5041245"/>
            <a:ext cx="12217987" cy="67793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4" name="Google Shape;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5270" y="2078"/>
            <a:ext cx="5269313" cy="512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6922" y="5091109"/>
            <a:ext cx="56431" cy="177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8" descr="Imagen que contiene dibujo  Descripción generada con confianza muy alt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96725" y="4000498"/>
            <a:ext cx="284410" cy="29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81640" y="4000499"/>
            <a:ext cx="284410" cy="29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8" descr="Imagen que contiene dibujo  Descripción generada con confianza muy alt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4204" y="1886218"/>
            <a:ext cx="348804" cy="35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8" descr="Imagen que contiene dibujo  Descripción generada con confianza muy alt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11810" y="4000499"/>
            <a:ext cx="284410" cy="29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8" descr="Imagen que contiene dibujo  Descripción generada con confianza muy alt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4204" y="1338865"/>
            <a:ext cx="348804" cy="3595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/>
        </p:nvSpPr>
        <p:spPr>
          <a:xfrm>
            <a:off x="1375893" y="1279301"/>
            <a:ext cx="53511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http://laconga.redclara.net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contacto@laconga.redclara.net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4835275" y="4424050"/>
            <a:ext cx="260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lacongaphysics</a:t>
            </a:r>
            <a:endParaRPr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48882" y="5356951"/>
            <a:ext cx="4081453" cy="106504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/>
          <p:nvPr/>
        </p:nvSpPr>
        <p:spPr>
          <a:xfrm>
            <a:off x="5996725" y="6029838"/>
            <a:ext cx="609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ES"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apoyo de la Comisión Europea para la producción de esta publicación no constituye una aprobación del contenido, el cual refleja únicamente las opiniones de los autores, y la Comisión no se hace responsable del uso que pueda hacerse de la información contenida en la misma.</a:t>
            </a:r>
            <a:endParaRPr sz="10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8" descr="Imagen que contiene alimentos, plato  Descripción generada con confianza muy alta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18984" y="5465581"/>
            <a:ext cx="2108750" cy="458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16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F1CE-D894-244D-B5B8-7B2768D5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E729-0F4F-AE41-A09F-78472369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B8EE8-7AA4-3F46-82D0-FA3B561B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DDA8-776A-AF45-A1F5-96D10498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ED5B-150E-6043-9E0D-0D484B2D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410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097F-FA6B-FC45-AFD7-73890383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7CDED-DBC9-8E49-AF82-A6F0D0D9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3DB3C-ADE1-D14E-89CE-DD399694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D31D8-81CC-9144-B202-A5D63FBC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D569-C5E3-424B-81FD-D8FDC3A0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5871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B44F-9CF7-F24A-99B0-35626E2F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BC8F-968D-F44B-BF02-90C0D0165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4848-349B-724A-9525-F0E0CC83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6BBFA-EA1E-6D4E-A16C-03C5AEF4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E6A6-452B-DC4B-906F-7974286E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E408-6C96-8542-94E0-82DA254A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9105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518-6A8B-4247-98A4-53988776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84FD-E36A-884B-9E6E-3995BDF8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6D3A-C5A1-E34B-93AD-851CA15C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37B87-4D20-F94C-BFA4-53ADE18BA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0FAF9-A6F3-F749-B924-57C9AE500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F7D5A-2139-1C4C-9B79-D7141BE3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DCD04-F2A6-3F47-9BD9-9B445524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3E304-44D6-FD46-B8AC-D31C3805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749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11EB-96CB-6C41-9962-A6795F03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3549F-8CF7-FC4D-BED4-83872A2E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12303-DC77-4B4F-9D30-F08487CC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A7497-C7F0-E043-8183-E8C01D64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088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91C70-D015-DA4B-ADF1-739CB6EB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47850-B4E4-6E40-8F3B-1303DEE9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F759-423E-FF46-B775-CF441DE4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4354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A2C5-6498-F548-9534-38D428F1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1B33-3364-4F43-A00F-CFB687D1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E9091-F727-8648-B929-64B3994A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1921-AA4E-4D47-A698-45724761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5044-7D76-3A4B-8784-B5AC9361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3AD19-D133-FE47-9595-774FE0F4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0442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0D85-76B3-8F4C-9221-214CBA76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CE98D-BAC8-3743-980A-5DDCB2DD1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10F1A-DE04-FF4C-BCC6-7EAAE47D7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E2EE-29B7-2443-98C3-2B7ADCE4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C473E-7C15-0342-A78F-8DF69FFD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E318F-2CC5-6445-84F4-EB165F42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4200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301F2-42D2-1C4B-BFCB-DBFC5C4B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0B9A0-1367-9449-ABE2-F18A3C51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E713-DFD7-0E45-8EA3-CB9CF8910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D72E-49A3-AC41-BB8E-969A79EF2C41}" type="datetimeFigureOut">
              <a:rPr lang="en-CO" smtClean="0"/>
              <a:t>19/03/21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8FE8-857C-F242-B5AA-DA21712A3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4875-F36A-2640-839D-66936DFFC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951-6C41-EF41-A012-8CDD3AF64257}" type="slidenum">
              <a:rPr lang="en-CO" smtClean="0"/>
              <a:t>‹#›</a:t>
            </a:fld>
            <a:endParaRPr lang="en-CO"/>
          </a:p>
        </p:txBody>
      </p:sp>
      <p:pic>
        <p:nvPicPr>
          <p:cNvPr id="7" name="Google Shape;14;p9">
            <a:extLst>
              <a:ext uri="{FF2B5EF4-FFF2-40B4-BE49-F238E27FC236}">
                <a16:creationId xmlns:a16="http://schemas.microsoft.com/office/drawing/2014/main" id="{EC32E1C5-4439-9545-9BB7-2E939721FCEB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0" y="719286"/>
            <a:ext cx="12228347" cy="23155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;p9">
            <a:extLst>
              <a:ext uri="{FF2B5EF4-FFF2-40B4-BE49-F238E27FC236}">
                <a16:creationId xmlns:a16="http://schemas.microsoft.com/office/drawing/2014/main" id="{D1DEFDA7-BF55-0643-8E9A-6F409CC2BDAB}"/>
              </a:ext>
            </a:extLst>
          </p:cNvPr>
          <p:cNvSpPr/>
          <p:nvPr userDrawn="1"/>
        </p:nvSpPr>
        <p:spPr>
          <a:xfrm>
            <a:off x="-8586" y="673567"/>
            <a:ext cx="12217987" cy="45719"/>
          </a:xfrm>
          <a:prstGeom prst="rect">
            <a:avLst/>
          </a:prstGeom>
          <a:solidFill>
            <a:srgbClr val="EC20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15;p9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5388E67A-715B-2344-9795-CA80F5DBE764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64144" y="55677"/>
            <a:ext cx="568960" cy="58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;p9">
            <a:extLst>
              <a:ext uri="{FF2B5EF4-FFF2-40B4-BE49-F238E27FC236}">
                <a16:creationId xmlns:a16="http://schemas.microsoft.com/office/drawing/2014/main" id="{F7F17FEE-052A-2547-B1A9-E4376E46C561}"/>
              </a:ext>
            </a:extLst>
          </p:cNvPr>
          <p:cNvSpPr/>
          <p:nvPr userDrawn="1"/>
        </p:nvSpPr>
        <p:spPr>
          <a:xfrm>
            <a:off x="709684" y="-2265"/>
            <a:ext cx="11484734" cy="682273"/>
          </a:xfrm>
          <a:prstGeom prst="rect">
            <a:avLst/>
          </a:prstGeom>
          <a:solidFill>
            <a:srgbClr val="2C2A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6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-CoNGA/WP5-Dissemination/blob/master/DiversityPlan/LA_CoNGA_Plan_de_diversidad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205a0f678_3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677300" cy="1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4400" b="1" dirty="0"/>
              <a:t>Diversidad, inclusión y equidad</a:t>
            </a:r>
            <a:endParaRPr sz="4400" b="1" dirty="0"/>
          </a:p>
        </p:txBody>
      </p:sp>
      <p:sp>
        <p:nvSpPr>
          <p:cNvPr id="193" name="Google Shape;193;g8205a0f678_3_1"/>
          <p:cNvSpPr txBox="1">
            <a:spLocks noGrp="1"/>
          </p:cNvSpPr>
          <p:nvPr>
            <p:ph type="body" idx="1"/>
          </p:nvPr>
        </p:nvSpPr>
        <p:spPr>
          <a:xfrm>
            <a:off x="832075" y="3526681"/>
            <a:ext cx="7193100" cy="7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s-ES" dirty="0"/>
              <a:t>19 marzo del 2021</a:t>
            </a:r>
            <a:endParaRPr dirty="0"/>
          </a:p>
        </p:txBody>
      </p:sp>
      <p:sp>
        <p:nvSpPr>
          <p:cNvPr id="194" name="Google Shape;194;g8205a0f678_3_1"/>
          <p:cNvSpPr txBox="1">
            <a:spLocks noGrp="1"/>
          </p:cNvSpPr>
          <p:nvPr>
            <p:ph type="body" idx="2"/>
          </p:nvPr>
        </p:nvSpPr>
        <p:spPr>
          <a:xfrm>
            <a:off x="831850" y="1911350"/>
            <a:ext cx="70977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LA-</a:t>
            </a:r>
            <a:r>
              <a:rPr lang="en-US" dirty="0" err="1"/>
              <a:t>CoNGA</a:t>
            </a:r>
            <a:r>
              <a:rPr lang="en-US" dirty="0"/>
              <a:t> 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¿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8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84A85-6A43-9E45-B2CE-A8CF3E9A5483}"/>
              </a:ext>
            </a:extLst>
          </p:cNvPr>
          <p:cNvSpPr txBox="1"/>
          <p:nvPr/>
        </p:nvSpPr>
        <p:spPr>
          <a:xfrm>
            <a:off x="4605232" y="2767280"/>
            <a:ext cx="34562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223304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3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45DD-9BC2-B84A-9634-CC5D332C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19"/>
            <a:ext cx="10515600" cy="59281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0A6C-4D2B-6940-962D-EA917B57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1074057"/>
            <a:ext cx="11974286" cy="5393191"/>
          </a:xfrm>
        </p:spPr>
        <p:txBody>
          <a:bodyPr>
            <a:normAutofit fontScale="92500" lnSpcReduction="10000"/>
          </a:bodyPr>
          <a:lstStyle/>
          <a:p>
            <a:r>
              <a:rPr lang="en-GB" sz="4800" dirty="0" err="1"/>
              <a:t>Definiciones</a:t>
            </a:r>
            <a:r>
              <a:rPr lang="en-GB" sz="4800" dirty="0"/>
              <a:t>, </a:t>
            </a:r>
            <a:r>
              <a:rPr lang="en-GB" sz="4800" dirty="0" err="1"/>
              <a:t>acuerdos</a:t>
            </a:r>
            <a:r>
              <a:rPr lang="en-GB" sz="4800" dirty="0"/>
              <a:t>, </a:t>
            </a:r>
            <a:r>
              <a:rPr lang="en-GB" sz="4800" dirty="0" err="1"/>
              <a:t>conceptos</a:t>
            </a:r>
            <a:r>
              <a:rPr lang="en-GB" sz="4800" dirty="0"/>
              <a:t>: </a:t>
            </a:r>
          </a:p>
          <a:p>
            <a:pPr lvl="1"/>
            <a:r>
              <a:rPr lang="en-GB" sz="4300" i="1" dirty="0" err="1"/>
              <a:t>Diversidad</a:t>
            </a:r>
            <a:r>
              <a:rPr lang="en-GB" sz="4300" i="1" dirty="0"/>
              <a:t>, </a:t>
            </a:r>
          </a:p>
          <a:p>
            <a:pPr lvl="1"/>
            <a:r>
              <a:rPr lang="en-GB" sz="4300" i="1" dirty="0" err="1"/>
              <a:t>Inclusión</a:t>
            </a:r>
            <a:r>
              <a:rPr lang="en-GB" sz="4300" i="1" dirty="0"/>
              <a:t> y </a:t>
            </a:r>
          </a:p>
          <a:p>
            <a:pPr lvl="1"/>
            <a:r>
              <a:rPr lang="en-GB" sz="4300" i="1" dirty="0" err="1"/>
              <a:t>equidad</a:t>
            </a:r>
            <a:endParaRPr lang="en-GB" sz="4300" i="1" dirty="0"/>
          </a:p>
          <a:p>
            <a:r>
              <a:rPr lang="en-GB" sz="4800" dirty="0" err="1"/>
              <a:t>Nuestro</a:t>
            </a:r>
            <a:r>
              <a:rPr lang="en-GB" sz="4800" dirty="0"/>
              <a:t> Plan de </a:t>
            </a:r>
            <a:r>
              <a:rPr lang="en-GB" sz="4800" dirty="0" err="1"/>
              <a:t>Diversidad</a:t>
            </a:r>
            <a:endParaRPr lang="en-GB" sz="4800" dirty="0"/>
          </a:p>
          <a:p>
            <a:pPr lvl="1"/>
            <a:r>
              <a:rPr lang="en-GB" sz="4300" i="1" dirty="0"/>
              <a:t>Areas</a:t>
            </a:r>
          </a:p>
          <a:p>
            <a:pPr lvl="1"/>
            <a:r>
              <a:rPr lang="en-GB" sz="4300" i="1" dirty="0" err="1"/>
              <a:t>Estrategias</a:t>
            </a:r>
            <a:endParaRPr lang="en-GB" sz="4300" i="1" dirty="0"/>
          </a:p>
          <a:p>
            <a:r>
              <a:rPr lang="en-GB" sz="4800" dirty="0"/>
              <a:t>Un </a:t>
            </a:r>
            <a:r>
              <a:rPr lang="en-GB" sz="4800" dirty="0" err="1"/>
              <a:t>vistazo</a:t>
            </a:r>
            <a:r>
              <a:rPr lang="en-GB" sz="4800" dirty="0"/>
              <a:t> y un </a:t>
            </a:r>
            <a:r>
              <a:rPr lang="en-GB" sz="4800" dirty="0" err="1"/>
              <a:t>resumen</a:t>
            </a:r>
            <a:r>
              <a:rPr lang="en-GB" sz="4800" dirty="0"/>
              <a:t> de </a:t>
            </a:r>
            <a:r>
              <a:rPr lang="en-GB" sz="4800" dirty="0" err="1"/>
              <a:t>quiénes</a:t>
            </a:r>
            <a:r>
              <a:rPr lang="en-GB" sz="4800" dirty="0"/>
              <a:t> </a:t>
            </a:r>
            <a:r>
              <a:rPr lang="en-GB" sz="4800" dirty="0" err="1"/>
              <a:t>somos</a:t>
            </a:r>
            <a:endParaRPr lang="en-GB" sz="4800" dirty="0"/>
          </a:p>
          <a:p>
            <a:r>
              <a:rPr lang="en-GB" sz="4800" dirty="0" err="1"/>
              <a:t>Colofón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1567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A8B6-F278-0C40-82EA-88BDD266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580"/>
            <a:ext cx="10515600" cy="905443"/>
          </a:xfrm>
        </p:spPr>
        <p:txBody>
          <a:bodyPr/>
          <a:lstStyle/>
          <a:p>
            <a:r>
              <a:rPr lang="en-GB" b="1" dirty="0" err="1">
                <a:solidFill>
                  <a:schemeClr val="bg1"/>
                </a:solidFill>
              </a:rPr>
              <a:t>Diversidad</a:t>
            </a:r>
            <a:r>
              <a:rPr lang="en-GB" b="1" dirty="0">
                <a:solidFill>
                  <a:schemeClr val="bg1"/>
                </a:solidFill>
              </a:rPr>
              <a:t>, inclusion y </a:t>
            </a:r>
            <a:r>
              <a:rPr lang="en-GB" b="1" dirty="0" err="1">
                <a:solidFill>
                  <a:schemeClr val="bg1"/>
                </a:solidFill>
              </a:rPr>
              <a:t>equidad</a:t>
            </a:r>
            <a:r>
              <a:rPr lang="en-GB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54C1-747B-CB44-BED0-2FFC53DC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9" y="991436"/>
            <a:ext cx="11256981" cy="50687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 </a:t>
            </a:r>
            <a:r>
              <a:rPr lang="en-US" b="1" dirty="0" err="1"/>
              <a:t>diversidad</a:t>
            </a:r>
            <a:r>
              <a:rPr lang="en-US" b="1" dirty="0"/>
              <a:t> =</a:t>
            </a:r>
            <a:r>
              <a:rPr lang="en-US" dirty="0"/>
              <a:t> </a:t>
            </a:r>
            <a:r>
              <a:rPr lang="en-US" dirty="0" err="1"/>
              <a:t>comprender</a:t>
            </a:r>
            <a:r>
              <a:rPr lang="en-US" dirty="0"/>
              <a:t> </a:t>
            </a:r>
            <a:r>
              <a:rPr lang="en-US" dirty="0" err="1"/>
              <a:t>asumir</a:t>
            </a:r>
            <a:r>
              <a:rPr lang="en-US" dirty="0"/>
              <a:t> las </a:t>
            </a:r>
            <a:r>
              <a:rPr lang="en-US" dirty="0" err="1"/>
              <a:t>diferencias</a:t>
            </a:r>
            <a:r>
              <a:rPr lang="en-US" dirty="0"/>
              <a:t> </a:t>
            </a:r>
            <a:r>
              <a:rPr lang="en-US" dirty="0" err="1"/>
              <a:t>sociales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 o </a:t>
            </a:r>
            <a:r>
              <a:rPr lang="en-US" dirty="0" err="1"/>
              <a:t>grupales</a:t>
            </a:r>
            <a:r>
              <a:rPr lang="en-US" dirty="0"/>
              <a:t> entre personas: </a:t>
            </a:r>
            <a:r>
              <a:rPr lang="en-US" i="1" dirty="0" err="1"/>
              <a:t>género</a:t>
            </a:r>
            <a:r>
              <a:rPr lang="en-US" i="1" dirty="0"/>
              <a:t> e </a:t>
            </a:r>
            <a:r>
              <a:rPr lang="en-US" i="1" dirty="0" err="1"/>
              <a:t>identidad</a:t>
            </a:r>
            <a:r>
              <a:rPr lang="en-US" i="1" dirty="0"/>
              <a:t> de </a:t>
            </a:r>
            <a:r>
              <a:rPr lang="en-US" i="1" dirty="0" err="1"/>
              <a:t>género</a:t>
            </a:r>
            <a:r>
              <a:rPr lang="en-US" i="1" dirty="0"/>
              <a:t>, </a:t>
            </a:r>
            <a:r>
              <a:rPr lang="en-US" i="1" dirty="0" err="1"/>
              <a:t>edad</a:t>
            </a:r>
            <a:r>
              <a:rPr lang="en-US" i="1" dirty="0"/>
              <a:t>, </a:t>
            </a:r>
            <a:r>
              <a:rPr lang="en-US" i="1" dirty="0" err="1"/>
              <a:t>orientación</a:t>
            </a:r>
            <a:r>
              <a:rPr lang="en-US" i="1" dirty="0"/>
              <a:t> e </a:t>
            </a:r>
            <a:r>
              <a:rPr lang="en-US" i="1" dirty="0" err="1"/>
              <a:t>identidad</a:t>
            </a:r>
            <a:r>
              <a:rPr lang="en-US" i="1" dirty="0"/>
              <a:t> sexual, </a:t>
            </a:r>
            <a:r>
              <a:rPr lang="en-US" i="1" dirty="0" err="1"/>
              <a:t>origen</a:t>
            </a:r>
            <a:r>
              <a:rPr lang="en-US" i="1" dirty="0"/>
              <a:t> </a:t>
            </a:r>
            <a:r>
              <a:rPr lang="en-US" i="1" dirty="0" err="1"/>
              <a:t>étnico</a:t>
            </a:r>
            <a:r>
              <a:rPr lang="en-US" i="1" dirty="0"/>
              <a:t>, </a:t>
            </a:r>
            <a:r>
              <a:rPr lang="en-US" i="1" dirty="0" err="1"/>
              <a:t>afiliación</a:t>
            </a:r>
            <a:r>
              <a:rPr lang="en-US" i="1" dirty="0"/>
              <a:t> cultural, </a:t>
            </a:r>
            <a:r>
              <a:rPr lang="en-US" i="1" dirty="0" err="1"/>
              <a:t>política</a:t>
            </a:r>
            <a:r>
              <a:rPr lang="en-US" i="1" dirty="0"/>
              <a:t> o religiosa, </a:t>
            </a:r>
            <a:r>
              <a:rPr lang="en-US" i="1" dirty="0" err="1"/>
              <a:t>condición</a:t>
            </a:r>
            <a:r>
              <a:rPr lang="en-US" i="1" dirty="0"/>
              <a:t> </a:t>
            </a:r>
            <a:r>
              <a:rPr lang="en-US" i="1" dirty="0" err="1"/>
              <a:t>física</a:t>
            </a:r>
            <a:r>
              <a:rPr lang="en-US" i="1" dirty="0"/>
              <a:t> o mental y </a:t>
            </a:r>
            <a:r>
              <a:rPr lang="en-US" i="1" dirty="0" err="1"/>
              <a:t>salud</a:t>
            </a:r>
            <a:r>
              <a:rPr lang="en-US" i="1" dirty="0"/>
              <a:t>, </a:t>
            </a:r>
            <a:r>
              <a:rPr lang="en-US" i="1" dirty="0" err="1"/>
              <a:t>antecedentes</a:t>
            </a:r>
            <a:r>
              <a:rPr lang="en-US" i="1" dirty="0"/>
              <a:t> </a:t>
            </a:r>
            <a:r>
              <a:rPr lang="en-US" i="1" dirty="0" err="1"/>
              <a:t>socioeconómicos</a:t>
            </a:r>
            <a:r>
              <a:rPr lang="en-US" i="1" dirty="0"/>
              <a:t> y </a:t>
            </a:r>
            <a:r>
              <a:rPr lang="en-US" i="1" dirty="0" err="1"/>
              <a:t>educativos</a:t>
            </a:r>
            <a:r>
              <a:rPr lang="en-US" i="1" dirty="0"/>
              <a:t>.</a:t>
            </a:r>
          </a:p>
          <a:p>
            <a:r>
              <a:rPr lang="en-US" dirty="0"/>
              <a:t>La </a:t>
            </a:r>
            <a:r>
              <a:rPr lang="en-US" b="1" dirty="0" err="1"/>
              <a:t>inclusión</a:t>
            </a:r>
            <a:r>
              <a:rPr lang="en-US" dirty="0"/>
              <a:t> = </a:t>
            </a:r>
            <a:r>
              <a:rPr lang="en-US" dirty="0" err="1"/>
              <a:t>particularidades</a:t>
            </a:r>
            <a:r>
              <a:rPr lang="en-US" dirty="0"/>
              <a:t> de </a:t>
            </a:r>
            <a:r>
              <a:rPr lang="en-US" dirty="0" err="1"/>
              <a:t>grupos</a:t>
            </a:r>
            <a:r>
              <a:rPr lang="en-US" dirty="0"/>
              <a:t> a ser </a:t>
            </a:r>
            <a:r>
              <a:rPr lang="en-US" dirty="0" err="1"/>
              <a:t>valorados</a:t>
            </a:r>
            <a:r>
              <a:rPr lang="en-US" dirty="0"/>
              <a:t> por la </a:t>
            </a:r>
            <a:r>
              <a:rPr lang="en-US" dirty="0" err="1"/>
              <a:t>institución</a:t>
            </a:r>
            <a:r>
              <a:rPr lang="en-US" dirty="0"/>
              <a:t>. </a:t>
            </a:r>
            <a:r>
              <a:rPr lang="en-US" dirty="0" err="1"/>
              <a:t>Mejora</a:t>
            </a:r>
            <a:r>
              <a:rPr lang="en-US" dirty="0"/>
              <a:t> las </a:t>
            </a:r>
            <a:r>
              <a:rPr lang="en-US" dirty="0" err="1"/>
              <a:t>oportunidades</a:t>
            </a:r>
            <a:r>
              <a:rPr lang="en-US" dirty="0"/>
              <a:t>, el </a:t>
            </a:r>
            <a:r>
              <a:rPr lang="en-US" dirty="0" err="1"/>
              <a:t>acceso</a:t>
            </a:r>
            <a:r>
              <a:rPr lang="en-US" dirty="0"/>
              <a:t> a los </a:t>
            </a:r>
            <a:r>
              <a:rPr lang="en-US" dirty="0" err="1"/>
              <a:t>recursos</a:t>
            </a:r>
            <a:r>
              <a:rPr lang="en-US" dirty="0"/>
              <a:t>, la </a:t>
            </a:r>
            <a:r>
              <a:rPr lang="en-US" dirty="0" err="1"/>
              <a:t>voz</a:t>
            </a:r>
            <a:r>
              <a:rPr lang="en-US" dirty="0"/>
              <a:t> y el </a:t>
            </a:r>
            <a:r>
              <a:rPr lang="en-US" dirty="0" err="1"/>
              <a:t>respeto</a:t>
            </a:r>
            <a:r>
              <a:rPr lang="en-US" dirty="0"/>
              <a:t> de los derechos, </a:t>
            </a:r>
            <a:r>
              <a:rPr lang="en-US" dirty="0" err="1"/>
              <a:t>especialmente</a:t>
            </a:r>
            <a:r>
              <a:rPr lang="en-US" dirty="0"/>
              <a:t> para las personas </a:t>
            </a:r>
            <a:r>
              <a:rPr lang="en-US" dirty="0" err="1"/>
              <a:t>desfavorecidas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La </a:t>
            </a:r>
            <a:r>
              <a:rPr lang="en-US" b="1" dirty="0" err="1"/>
              <a:t>equidad</a:t>
            </a:r>
            <a:r>
              <a:rPr lang="en-US" b="1" dirty="0"/>
              <a:t> =</a:t>
            </a:r>
            <a:r>
              <a:rPr lang="en-US" dirty="0"/>
              <a:t> </a:t>
            </a:r>
            <a:r>
              <a:rPr lang="en-US" dirty="0" err="1"/>
              <a:t>garantizar</a:t>
            </a:r>
            <a:r>
              <a:rPr lang="en-US" dirty="0"/>
              <a:t> la </a:t>
            </a:r>
            <a:r>
              <a:rPr lang="en-US" dirty="0" err="1"/>
              <a:t>igualdad</a:t>
            </a:r>
            <a:r>
              <a:rPr lang="en-US" dirty="0"/>
              <a:t> de </a:t>
            </a:r>
            <a:r>
              <a:rPr lang="en-US" dirty="0" err="1"/>
              <a:t>oportunidades</a:t>
            </a:r>
            <a:r>
              <a:rPr lang="en-US" dirty="0"/>
              <a:t> para las personas</a:t>
            </a:r>
            <a:r>
              <a:rPr lang="en-CO" dirty="0"/>
              <a:t> </a:t>
            </a:r>
            <a:r>
              <a:rPr lang="en-US" dirty="0" err="1"/>
              <a:t>independientemente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origen</a:t>
            </a:r>
            <a:r>
              <a:rPr lang="en-US" dirty="0"/>
              <a:t>.</a:t>
            </a:r>
          </a:p>
          <a:p>
            <a:pPr fontAlgn="base"/>
            <a:r>
              <a:rPr lang="en-US" b="1" dirty="0" err="1"/>
              <a:t>En</a:t>
            </a:r>
            <a:r>
              <a:rPr lang="en-US" b="1" dirty="0"/>
              <a:t> LA-</a:t>
            </a:r>
            <a:r>
              <a:rPr lang="en-US" b="1" dirty="0" err="1"/>
              <a:t>CoNGA</a:t>
            </a:r>
            <a:r>
              <a:rPr lang="en-US" b="1" dirty="0"/>
              <a:t> physics </a:t>
            </a:r>
            <a:r>
              <a:rPr lang="en-US" b="1" dirty="0" err="1"/>
              <a:t>estamos</a:t>
            </a:r>
            <a:r>
              <a:rPr lang="en-US" b="1" dirty="0"/>
              <a:t> </a:t>
            </a:r>
            <a:r>
              <a:rPr lang="en-US" b="1" dirty="0" err="1"/>
              <a:t>comprometidos</a:t>
            </a:r>
            <a:r>
              <a:rPr lang="en-US" b="1" dirty="0"/>
              <a:t> </a:t>
            </a:r>
            <a:r>
              <a:rPr lang="en-US" b="1"/>
              <a:t>en </a:t>
            </a:r>
            <a:r>
              <a:rPr lang="en-US" b="1" dirty="0"/>
              <a:t>la </a:t>
            </a:r>
            <a:r>
              <a:rPr lang="en-US" b="1" dirty="0" err="1"/>
              <a:t>búsqueda</a:t>
            </a:r>
            <a:r>
              <a:rPr lang="en-US" b="1" dirty="0"/>
              <a:t> de la </a:t>
            </a:r>
            <a:r>
              <a:rPr lang="en-US" b="1" dirty="0" err="1"/>
              <a:t>excelencia</a:t>
            </a:r>
            <a:r>
              <a:rPr lang="en-US" b="1" dirty="0"/>
              <a:t>, la no-</a:t>
            </a:r>
            <a:r>
              <a:rPr lang="en-US" b="1" dirty="0" err="1"/>
              <a:t>discriminación</a:t>
            </a:r>
            <a:r>
              <a:rPr lang="en-US" b="1" dirty="0"/>
              <a:t> y la </a:t>
            </a:r>
            <a:r>
              <a:rPr lang="en-US" b="1" dirty="0" err="1"/>
              <a:t>promoción</a:t>
            </a:r>
            <a:r>
              <a:rPr lang="en-US" b="1" dirty="0"/>
              <a:t> de los </a:t>
            </a:r>
            <a:r>
              <a:rPr lang="en-US" b="1" dirty="0" err="1"/>
              <a:t>principios</a:t>
            </a:r>
            <a:r>
              <a:rPr lang="en-US" b="1" dirty="0"/>
              <a:t> y 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éticos</a:t>
            </a:r>
            <a:r>
              <a:rPr lang="en-US" b="1" dirty="0"/>
              <a:t> del </a:t>
            </a:r>
            <a:r>
              <a:rPr lang="en-US" b="1" dirty="0" err="1"/>
              <a:t>consorcio</a:t>
            </a:r>
            <a:r>
              <a:rPr lang="en-US" b="1" dirty="0"/>
              <a:t> </a:t>
            </a:r>
            <a:r>
              <a:rPr lang="en-US" b="1" dirty="0" err="1"/>
              <a:t>hacia</a:t>
            </a:r>
            <a:r>
              <a:rPr lang="en-US" b="1" dirty="0"/>
              <a:t> la </a:t>
            </a:r>
            <a:r>
              <a:rPr lang="en-US" b="1" dirty="0" err="1"/>
              <a:t>comunidad</a:t>
            </a:r>
            <a:r>
              <a:rPr lang="en-US" b="1" dirty="0"/>
              <a:t> interna y externa.</a:t>
            </a:r>
          </a:p>
          <a:p>
            <a:pPr fontAlgn="base"/>
            <a:r>
              <a:rPr lang="en-US" b="1" dirty="0" err="1"/>
              <a:t>Queremos</a:t>
            </a:r>
            <a:r>
              <a:rPr lang="en-US" b="1" dirty="0"/>
              <a:t> </a:t>
            </a:r>
            <a:r>
              <a:rPr lang="en-US" b="1" dirty="0" err="1"/>
              <a:t>atraer</a:t>
            </a:r>
            <a:r>
              <a:rPr lang="en-US" b="1" dirty="0"/>
              <a:t>, </a:t>
            </a:r>
            <a:r>
              <a:rPr lang="en-US" b="1" dirty="0" err="1"/>
              <a:t>alcanzar</a:t>
            </a:r>
            <a:r>
              <a:rPr lang="en-US" b="1" dirty="0"/>
              <a:t> y </a:t>
            </a:r>
            <a:r>
              <a:rPr lang="en-US" b="1" dirty="0" err="1"/>
              <a:t>retener</a:t>
            </a:r>
            <a:r>
              <a:rPr lang="en-US" b="1" dirty="0"/>
              <a:t> a un nuevo </a:t>
            </a:r>
            <a:r>
              <a:rPr lang="en-US" b="1" dirty="0" err="1"/>
              <a:t>grupo</a:t>
            </a:r>
            <a:r>
              <a:rPr lang="en-US" b="1" dirty="0"/>
              <a:t> </a:t>
            </a:r>
            <a:r>
              <a:rPr lang="en-US" b="1" dirty="0" err="1"/>
              <a:t>más</a:t>
            </a:r>
            <a:r>
              <a:rPr lang="en-US" b="1" dirty="0"/>
              <a:t> </a:t>
            </a:r>
            <a:r>
              <a:rPr lang="en-US" b="1" dirty="0" err="1"/>
              <a:t>diverso</a:t>
            </a:r>
            <a:r>
              <a:rPr lang="en-US" b="1" dirty="0"/>
              <a:t> de personas dentro del </a:t>
            </a:r>
            <a:r>
              <a:rPr lang="en-US" b="1" dirty="0" err="1"/>
              <a:t>mundo</a:t>
            </a:r>
            <a:r>
              <a:rPr lang="en-US" b="1" dirty="0"/>
              <a:t> de la </a:t>
            </a:r>
            <a:r>
              <a:rPr lang="en-US" b="1" dirty="0" err="1"/>
              <a:t>Física</a:t>
            </a:r>
            <a:r>
              <a:rPr lang="en-US" b="1" dirty="0"/>
              <a:t>.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A482E-AB4B-8746-AD1D-11F331230427}"/>
              </a:ext>
            </a:extLst>
          </p:cNvPr>
          <p:cNvSpPr txBox="1"/>
          <p:nvPr/>
        </p:nvSpPr>
        <p:spPr>
          <a:xfrm>
            <a:off x="281550" y="6060138"/>
            <a:ext cx="1100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https://github.com/LA-CoNGA/WP5-Dissemination/blob/master/DiversityPlan/LA_CoNGA_Plan_de_diversidad.pdf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48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8ED6-3E7E-0442-8B30-FCFC67EC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360"/>
            <a:ext cx="10515600" cy="721397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Plan de </a:t>
            </a:r>
            <a:r>
              <a:rPr lang="en-GB" b="1" dirty="0" err="1">
                <a:solidFill>
                  <a:schemeClr val="bg1"/>
                </a:solidFill>
              </a:rPr>
              <a:t>diversidad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b="1" dirty="0" err="1">
                <a:solidFill>
                  <a:schemeClr val="bg1"/>
                </a:solidFill>
              </a:rPr>
              <a:t>áreas</a:t>
            </a:r>
            <a:r>
              <a:rPr lang="en-GB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1EB6-B5D9-7241-8E5A-E51EFE20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16" y="1149689"/>
            <a:ext cx="10334171" cy="4873739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Diversidad</a:t>
            </a:r>
            <a:r>
              <a:rPr lang="en-US" sz="3600" b="1" dirty="0"/>
              <a:t> de </a:t>
            </a:r>
            <a:r>
              <a:rPr lang="en-US" sz="3600" b="1" dirty="0" err="1"/>
              <a:t>identidad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r>
              <a:rPr lang="en-US" sz="3200" dirty="0" err="1"/>
              <a:t>entorno</a:t>
            </a:r>
            <a:r>
              <a:rPr lang="en-US" sz="3200" dirty="0"/>
              <a:t> </a:t>
            </a:r>
            <a:r>
              <a:rPr lang="en-US" sz="3200" dirty="0" err="1"/>
              <a:t>inclusivo</a:t>
            </a:r>
            <a:r>
              <a:rPr lang="en-US" sz="3200" dirty="0"/>
              <a:t> </a:t>
            </a:r>
            <a:r>
              <a:rPr lang="en-US" sz="3200" dirty="0" err="1"/>
              <a:t>independiente</a:t>
            </a:r>
            <a:r>
              <a:rPr lang="en-US" sz="3200" dirty="0"/>
              <a:t> de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orientación</a:t>
            </a:r>
            <a:r>
              <a:rPr lang="en-US" sz="3200" dirty="0"/>
              <a:t> o </a:t>
            </a:r>
            <a:r>
              <a:rPr lang="en-US" sz="3200" dirty="0" err="1"/>
              <a:t>identidad</a:t>
            </a:r>
            <a:r>
              <a:rPr lang="en-US" sz="3200" dirty="0"/>
              <a:t> sexual</a:t>
            </a:r>
            <a:r>
              <a:rPr lang="en-US" sz="3600" dirty="0"/>
              <a:t>.</a:t>
            </a:r>
          </a:p>
          <a:p>
            <a:r>
              <a:rPr lang="en-US" sz="3600" b="1" dirty="0" err="1"/>
              <a:t>Diversidad</a:t>
            </a:r>
            <a:r>
              <a:rPr lang="en-US" sz="3600" b="1" dirty="0"/>
              <a:t> cultural:</a:t>
            </a:r>
            <a:r>
              <a:rPr lang="en-US" sz="3600" dirty="0"/>
              <a:t> </a:t>
            </a:r>
            <a:r>
              <a:rPr lang="en-US" sz="3200" dirty="0" err="1"/>
              <a:t>Valorar</a:t>
            </a:r>
            <a:r>
              <a:rPr lang="en-US" sz="3200" dirty="0"/>
              <a:t>, </a:t>
            </a:r>
            <a:r>
              <a:rPr lang="en-US" sz="3200" dirty="0" err="1"/>
              <a:t>respetar</a:t>
            </a:r>
            <a:r>
              <a:rPr lang="en-US" sz="3200" dirty="0"/>
              <a:t> y </a:t>
            </a:r>
            <a:r>
              <a:rPr lang="en-US" sz="3200" dirty="0" err="1"/>
              <a:t>potenciar</a:t>
            </a:r>
            <a:r>
              <a:rPr lang="en-US" sz="3200" dirty="0"/>
              <a:t> las </a:t>
            </a:r>
            <a:r>
              <a:rPr lang="en-US" sz="3200" dirty="0" err="1"/>
              <a:t>diferencias</a:t>
            </a:r>
            <a:r>
              <a:rPr lang="en-US" sz="3200" dirty="0"/>
              <a:t> </a:t>
            </a:r>
            <a:r>
              <a:rPr lang="en-US" sz="3200" dirty="0" err="1"/>
              <a:t>culturales</a:t>
            </a:r>
            <a:r>
              <a:rPr lang="en-US" sz="3200" dirty="0"/>
              <a:t> </a:t>
            </a:r>
            <a:endParaRPr lang="en-US" sz="3600" dirty="0"/>
          </a:p>
          <a:p>
            <a:r>
              <a:rPr lang="en-US" sz="3600" b="1" dirty="0" err="1"/>
              <a:t>Diversidad</a:t>
            </a:r>
            <a:r>
              <a:rPr lang="en-US" sz="3600" b="1" dirty="0"/>
              <a:t> </a:t>
            </a:r>
            <a:r>
              <a:rPr lang="en-US" sz="3600" b="1" dirty="0" err="1"/>
              <a:t>generacional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r>
              <a:rPr lang="en-US" sz="3200" dirty="0" err="1"/>
              <a:t>Contribuir</a:t>
            </a:r>
            <a:r>
              <a:rPr lang="en-US" sz="3200" dirty="0"/>
              <a:t> a la </a:t>
            </a:r>
            <a:r>
              <a:rPr lang="en-US" sz="3200" dirty="0" err="1"/>
              <a:t>integración</a:t>
            </a:r>
            <a:r>
              <a:rPr lang="en-US" sz="3200" dirty="0"/>
              <a:t> y </a:t>
            </a:r>
            <a:r>
              <a:rPr lang="en-US" sz="3200" dirty="0" err="1"/>
              <a:t>convivencia</a:t>
            </a:r>
            <a:r>
              <a:rPr lang="en-US" sz="3200" dirty="0"/>
              <a:t> de las </a:t>
            </a:r>
            <a:r>
              <a:rPr lang="en-US" sz="3200" dirty="0" err="1"/>
              <a:t>diferentes</a:t>
            </a:r>
            <a:r>
              <a:rPr lang="en-US" sz="3200" dirty="0"/>
              <a:t> </a:t>
            </a:r>
            <a:r>
              <a:rPr lang="en-US" sz="3200" dirty="0" err="1"/>
              <a:t>generaciones</a:t>
            </a:r>
            <a:r>
              <a:rPr lang="en-US" sz="3200" dirty="0"/>
              <a:t>.</a:t>
            </a:r>
            <a:endParaRPr lang="en-US" sz="3600" dirty="0"/>
          </a:p>
          <a:p>
            <a:r>
              <a:rPr lang="en-US" sz="3600" b="1" dirty="0" err="1"/>
              <a:t>Diversidad</a:t>
            </a:r>
            <a:r>
              <a:rPr lang="en-US" sz="3600" b="1" dirty="0"/>
              <a:t> </a:t>
            </a:r>
            <a:r>
              <a:rPr lang="en-US" sz="3600" b="1" dirty="0" err="1"/>
              <a:t>socioeconómica</a:t>
            </a:r>
            <a:r>
              <a:rPr lang="en-US" sz="3600" b="1" dirty="0"/>
              <a:t>:</a:t>
            </a:r>
            <a:r>
              <a:rPr lang="en-US" sz="3600" dirty="0"/>
              <a:t> </a:t>
            </a:r>
            <a:r>
              <a:rPr lang="en-US" sz="3200" dirty="0" err="1"/>
              <a:t>Contribuir</a:t>
            </a:r>
            <a:r>
              <a:rPr lang="en-US" sz="3200" dirty="0"/>
              <a:t> con el </a:t>
            </a:r>
            <a:r>
              <a:rPr lang="en-US" sz="3200" dirty="0" err="1"/>
              <a:t>acercamiento</a:t>
            </a:r>
            <a:r>
              <a:rPr lang="en-US" sz="3200" dirty="0"/>
              <a:t> de </a:t>
            </a:r>
            <a:r>
              <a:rPr lang="en-US" sz="3200" dirty="0" err="1"/>
              <a:t>comunidades</a:t>
            </a:r>
            <a:r>
              <a:rPr lang="en-US" sz="3200" dirty="0"/>
              <a:t> </a:t>
            </a:r>
            <a:r>
              <a:rPr lang="en-US" sz="3200" dirty="0" err="1"/>
              <a:t>excluidas</a:t>
            </a:r>
            <a:r>
              <a:rPr lang="en-US" sz="3200" dirty="0"/>
              <a:t> por </a:t>
            </a:r>
            <a:r>
              <a:rPr lang="en-US" sz="3200" dirty="0" err="1"/>
              <a:t>razones</a:t>
            </a:r>
            <a:r>
              <a:rPr lang="en-US" sz="3200" dirty="0"/>
              <a:t> </a:t>
            </a:r>
            <a:r>
              <a:rPr lang="en-US" sz="3200" dirty="0" err="1"/>
              <a:t>socioeconómicas</a:t>
            </a:r>
            <a:endParaRPr lang="en-US" sz="3600" dirty="0"/>
          </a:p>
          <a:p>
            <a:pPr marL="0" indent="0">
              <a:buNone/>
            </a:pP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5646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DAD7-434D-854E-A2F8-082E7AA4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6"/>
            <a:ext cx="10515600" cy="73796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Plan de </a:t>
            </a:r>
            <a:r>
              <a:rPr lang="en-GB" b="1" dirty="0" err="1">
                <a:solidFill>
                  <a:schemeClr val="bg1"/>
                </a:solidFill>
              </a:rPr>
              <a:t>diversidad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b="1" dirty="0" err="1">
                <a:solidFill>
                  <a:schemeClr val="bg1"/>
                </a:solidFill>
              </a:rPr>
              <a:t>estrategias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9F512-49AB-5F48-B12E-891BC317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0" y="769256"/>
            <a:ext cx="11992429" cy="54283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Oficina</a:t>
            </a:r>
            <a:r>
              <a:rPr lang="en-US" b="1" dirty="0"/>
              <a:t> y </a:t>
            </a:r>
            <a:r>
              <a:rPr lang="en-US" b="1" dirty="0" err="1"/>
              <a:t>Responsable</a:t>
            </a:r>
            <a:r>
              <a:rPr lang="en-US" b="1" dirty="0"/>
              <a:t> de </a:t>
            </a:r>
            <a:r>
              <a:rPr lang="en-US" b="1" dirty="0" err="1"/>
              <a:t>diversidad</a:t>
            </a:r>
            <a:r>
              <a:rPr lang="en-US" b="1" dirty="0"/>
              <a:t>: </a:t>
            </a:r>
          </a:p>
          <a:p>
            <a:pPr lvl="1"/>
            <a:r>
              <a:rPr lang="en-US" dirty="0" err="1"/>
              <a:t>Sensibilizar</a:t>
            </a:r>
            <a:r>
              <a:rPr lang="en-US" dirty="0"/>
              <a:t> a los </a:t>
            </a:r>
            <a:r>
              <a:rPr lang="en-US" dirty="0" err="1"/>
              <a:t>miembros</a:t>
            </a:r>
            <a:r>
              <a:rPr lang="en-US" dirty="0"/>
              <a:t> del </a:t>
            </a:r>
            <a:r>
              <a:rPr lang="en-US" dirty="0" err="1"/>
              <a:t>consorcio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Equilibrar</a:t>
            </a:r>
            <a:r>
              <a:rPr lang="en-US" dirty="0"/>
              <a:t>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académicas</a:t>
            </a:r>
            <a:r>
              <a:rPr lang="en-US" dirty="0"/>
              <a:t> e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de </a:t>
            </a:r>
            <a:r>
              <a:rPr lang="en-US" dirty="0" err="1"/>
              <a:t>diversidad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Seguimiento</a:t>
            </a:r>
            <a:r>
              <a:rPr lang="en-US" dirty="0"/>
              <a:t> a </a:t>
            </a:r>
            <a:r>
              <a:rPr lang="en-US" dirty="0" err="1"/>
              <a:t>indicadores</a:t>
            </a:r>
            <a:r>
              <a:rPr lang="en-US" dirty="0"/>
              <a:t> de </a:t>
            </a:r>
            <a:r>
              <a:rPr lang="en-US" dirty="0" err="1"/>
              <a:t>diversidad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Apoyo</a:t>
            </a:r>
            <a:r>
              <a:rPr lang="en-US" dirty="0"/>
              <a:t> al </a:t>
            </a:r>
            <a:r>
              <a:rPr lang="en-US" dirty="0" err="1"/>
              <a:t>equipo</a:t>
            </a:r>
            <a:r>
              <a:rPr lang="en-US" dirty="0"/>
              <a:t> de </a:t>
            </a:r>
            <a:r>
              <a:rPr lang="en-US" dirty="0" err="1"/>
              <a:t>comunicación</a:t>
            </a:r>
            <a:endParaRPr lang="en-US" dirty="0"/>
          </a:p>
          <a:p>
            <a:pPr lvl="1"/>
            <a:r>
              <a:rPr lang="en-US" dirty="0"/>
              <a:t>Enlace a las </a:t>
            </a:r>
            <a:r>
              <a:rPr lang="en-US" dirty="0" err="1"/>
              <a:t>oficinas</a:t>
            </a:r>
            <a:r>
              <a:rPr lang="en-US" dirty="0"/>
              <a:t> de </a:t>
            </a:r>
            <a:r>
              <a:rPr lang="en-US" dirty="0" err="1"/>
              <a:t>diversidad</a:t>
            </a:r>
            <a:r>
              <a:rPr lang="en-US" dirty="0"/>
              <a:t> de las </a:t>
            </a:r>
            <a:r>
              <a:rPr lang="en-US" dirty="0" err="1"/>
              <a:t>instituciones</a:t>
            </a:r>
            <a:r>
              <a:rPr lang="en-US" dirty="0"/>
              <a:t> </a:t>
            </a:r>
            <a:r>
              <a:rPr lang="en-US" dirty="0" err="1"/>
              <a:t>miembros</a:t>
            </a:r>
            <a:r>
              <a:rPr lang="en-US" dirty="0"/>
              <a:t>.</a:t>
            </a:r>
          </a:p>
          <a:p>
            <a:r>
              <a:rPr lang="en-US" b="1" dirty="0" err="1"/>
              <a:t>Estudiantes</a:t>
            </a:r>
            <a:endParaRPr lang="en-US" b="1" dirty="0"/>
          </a:p>
          <a:p>
            <a:pPr lvl="1"/>
            <a:r>
              <a:rPr lang="en-US" i="1" dirty="0" err="1"/>
              <a:t>Reclutamiento</a:t>
            </a:r>
            <a:r>
              <a:rPr lang="en-US" dirty="0"/>
              <a:t>: </a:t>
            </a:r>
            <a:r>
              <a:rPr lang="en-US" dirty="0" err="1"/>
              <a:t>convocatorias</a:t>
            </a:r>
            <a:r>
              <a:rPr lang="en-US" dirty="0"/>
              <a:t> y </a:t>
            </a:r>
            <a:r>
              <a:rPr lang="en-US" dirty="0" err="1"/>
              <a:t>difusión</a:t>
            </a:r>
            <a:r>
              <a:rPr lang="en-US" dirty="0"/>
              <a:t> </a:t>
            </a:r>
            <a:r>
              <a:rPr lang="en-US" dirty="0" err="1"/>
              <a:t>inclusiva</a:t>
            </a:r>
            <a:r>
              <a:rPr lang="en-US" dirty="0"/>
              <a:t>, </a:t>
            </a:r>
            <a:r>
              <a:rPr lang="en-US" dirty="0" err="1"/>
              <a:t>enfatizando</a:t>
            </a:r>
            <a:r>
              <a:rPr lang="en-US" dirty="0"/>
              <a:t> la </a:t>
            </a:r>
            <a:r>
              <a:rPr lang="en-US" dirty="0" err="1"/>
              <a:t>diversidad</a:t>
            </a:r>
            <a:endParaRPr lang="en-US" dirty="0"/>
          </a:p>
          <a:p>
            <a:pPr lvl="1"/>
            <a:r>
              <a:rPr lang="en-US" i="1" dirty="0" err="1"/>
              <a:t>Retención</a:t>
            </a:r>
            <a:r>
              <a:rPr lang="en-US" i="1" dirty="0"/>
              <a:t>: 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Tutorías</a:t>
            </a:r>
            <a:r>
              <a:rPr lang="en-US" dirty="0"/>
              <a:t> y </a:t>
            </a:r>
            <a:r>
              <a:rPr lang="en-US" dirty="0" err="1"/>
              <a:t>contacto</a:t>
            </a:r>
            <a:r>
              <a:rPr lang="en-US" dirty="0"/>
              <a:t> </a:t>
            </a:r>
            <a:r>
              <a:rPr lang="en-US" dirty="0" err="1"/>
              <a:t>permanente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Identificación</a:t>
            </a:r>
            <a:r>
              <a:rPr lang="en-US" dirty="0"/>
              <a:t>, </a:t>
            </a:r>
            <a:r>
              <a:rPr lang="en-US" dirty="0" err="1"/>
              <a:t>actualización</a:t>
            </a:r>
            <a:r>
              <a:rPr lang="en-US" dirty="0"/>
              <a:t> y </a:t>
            </a:r>
            <a:r>
              <a:rPr lang="en-US" dirty="0" err="1"/>
              <a:t>seguimientos</a:t>
            </a:r>
            <a:r>
              <a:rPr lang="en-US" dirty="0"/>
              <a:t> de </a:t>
            </a:r>
            <a:r>
              <a:rPr lang="en-US" dirty="0" err="1"/>
              <a:t>indicadores</a:t>
            </a:r>
            <a:r>
              <a:rPr lang="en-US" dirty="0"/>
              <a:t> de </a:t>
            </a:r>
            <a:r>
              <a:rPr lang="en-US" dirty="0" err="1"/>
              <a:t>diversidad</a:t>
            </a:r>
            <a:r>
              <a:rPr lang="en-US" dirty="0"/>
              <a:t>, inclusion y </a:t>
            </a:r>
            <a:r>
              <a:rPr lang="en-US" dirty="0" err="1"/>
              <a:t>equidad</a:t>
            </a:r>
            <a:endParaRPr lang="en-US" dirty="0"/>
          </a:p>
          <a:p>
            <a:pPr lvl="2"/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dificultades</a:t>
            </a:r>
            <a:r>
              <a:rPr lang="en-US" dirty="0"/>
              <a:t> </a:t>
            </a:r>
            <a:r>
              <a:rPr lang="en-US" dirty="0" err="1"/>
              <a:t>funcionales</a:t>
            </a:r>
            <a:r>
              <a:rPr lang="en-US" dirty="0"/>
              <a:t>  </a:t>
            </a:r>
          </a:p>
          <a:p>
            <a:pPr lvl="2"/>
            <a:r>
              <a:rPr lang="en-US" dirty="0" err="1"/>
              <a:t>Seguimiento</a:t>
            </a:r>
            <a:r>
              <a:rPr lang="en-US" dirty="0"/>
              <a:t> </a:t>
            </a:r>
            <a:r>
              <a:rPr lang="en-US" dirty="0" err="1"/>
              <a:t>desempeño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y </a:t>
            </a:r>
            <a:r>
              <a:rPr lang="en-US" dirty="0" err="1"/>
              <a:t>después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n-US" dirty="0"/>
          </a:p>
          <a:p>
            <a:r>
              <a:rPr lang="en-US" b="1" dirty="0" err="1"/>
              <a:t>Profesores</a:t>
            </a:r>
            <a:endParaRPr lang="en-US" b="1" dirty="0"/>
          </a:p>
          <a:p>
            <a:pPr lvl="1"/>
            <a:r>
              <a:rPr lang="en-US" dirty="0" err="1"/>
              <a:t>Selección</a:t>
            </a:r>
            <a:r>
              <a:rPr lang="en-US" dirty="0"/>
              <a:t> y </a:t>
            </a:r>
            <a:r>
              <a:rPr lang="en-US" dirty="0" err="1"/>
              <a:t>sensibilización</a:t>
            </a:r>
            <a:r>
              <a:rPr lang="en-US" dirty="0"/>
              <a:t> de los </a:t>
            </a:r>
            <a:r>
              <a:rPr lang="en-US" dirty="0" err="1"/>
              <a:t>docentes</a:t>
            </a:r>
            <a:r>
              <a:rPr lang="en-US" dirty="0"/>
              <a:t> a la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diversidad</a:t>
            </a:r>
            <a:r>
              <a:rPr lang="en-US" dirty="0"/>
              <a:t>, </a:t>
            </a:r>
            <a:r>
              <a:rPr lang="en-US" dirty="0" err="1"/>
              <a:t>inclusión</a:t>
            </a:r>
            <a:r>
              <a:rPr lang="en-US" dirty="0"/>
              <a:t> y </a:t>
            </a:r>
            <a:r>
              <a:rPr lang="en-US" dirty="0" err="1"/>
              <a:t>equidad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E6D783-31CB-094C-8096-E7040832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6"/>
            <a:ext cx="10515600" cy="73796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LA-</a:t>
            </a:r>
            <a:r>
              <a:rPr lang="en-GB" b="1" dirty="0" err="1">
                <a:solidFill>
                  <a:schemeClr val="bg1"/>
                </a:solidFill>
              </a:rPr>
              <a:t>CoNGA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b="1" dirty="0" err="1">
                <a:solidFill>
                  <a:schemeClr val="bg1"/>
                </a:solidFill>
              </a:rPr>
              <a:t>somos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diversos</a:t>
            </a:r>
            <a:endParaRPr lang="en-GB" b="1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1E429572-4CE0-6048-A9B1-0F16C35B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2" y="777421"/>
            <a:ext cx="6148682" cy="3060554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9C7432B2-4138-7841-816C-685900B1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64" y="777421"/>
            <a:ext cx="5725465" cy="2894693"/>
          </a:xfrm>
          <a:prstGeom prst="rect">
            <a:avLst/>
          </a:prstGeom>
        </p:spPr>
      </p:pic>
      <p:pic>
        <p:nvPicPr>
          <p:cNvPr id="10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C23E8D72-5789-1748-A301-13DE2DA04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2375"/>
            <a:ext cx="6393964" cy="2870974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EB6D87D5-0808-6347-B629-6FDD6CDF7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923" y="3854445"/>
            <a:ext cx="5880077" cy="27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E6D783-31CB-094C-8096-E7040832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6"/>
            <a:ext cx="10515600" cy="73796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LA-</a:t>
            </a:r>
            <a:r>
              <a:rPr lang="en-GB" b="1" dirty="0" err="1">
                <a:solidFill>
                  <a:schemeClr val="bg1"/>
                </a:solidFill>
              </a:rPr>
              <a:t>CoNGA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b="1" dirty="0" err="1">
                <a:solidFill>
                  <a:schemeClr val="bg1"/>
                </a:solidFill>
              </a:rPr>
              <a:t>somos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diversos</a:t>
            </a:r>
            <a:endParaRPr lang="en-GB" b="1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928B2D3D-F614-0443-8386-7AC876551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967" y="711242"/>
            <a:ext cx="8593033" cy="4775158"/>
          </a:xfrm>
          <a:prstGeom prst="rect">
            <a:avLst/>
          </a:prstGeom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8A146A6-00E1-B744-9C43-74E2E4F4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" y="3791857"/>
            <a:ext cx="7092124" cy="30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65AF56E-57CA-B24F-BC01-784632B4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6"/>
            <a:ext cx="10515600" cy="737961"/>
          </a:xfrm>
        </p:spPr>
        <p:txBody>
          <a:bodyPr/>
          <a:lstStyle/>
          <a:p>
            <a:r>
              <a:rPr lang="en-GB" b="1" dirty="0" err="1">
                <a:solidFill>
                  <a:schemeClr val="bg1"/>
                </a:solidFill>
              </a:rPr>
              <a:t>Resumiento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nuestro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entorno</a:t>
            </a:r>
            <a:endParaRPr lang="en-GB" b="1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484E48-6685-6D44-8C51-FAB5502B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01" y="1403349"/>
            <a:ext cx="11403211" cy="46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EA6E-F386-9B46-AC6B-D1E9AB8D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1200"/>
          </a:xfrm>
        </p:spPr>
        <p:txBody>
          <a:bodyPr/>
          <a:lstStyle/>
          <a:p>
            <a:r>
              <a:rPr lang="en-GB" b="1" dirty="0" err="1">
                <a:solidFill>
                  <a:schemeClr val="bg1"/>
                </a:solidFill>
              </a:rPr>
              <a:t>Colofón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537B1-2E92-BD4B-AFEC-8E245ACC0458}"/>
              </a:ext>
            </a:extLst>
          </p:cNvPr>
          <p:cNvSpPr txBox="1"/>
          <p:nvPr/>
        </p:nvSpPr>
        <p:spPr>
          <a:xfrm>
            <a:off x="159657" y="1407885"/>
            <a:ext cx="11647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LA-</a:t>
            </a:r>
            <a:r>
              <a:rPr lang="en-US" sz="3600" dirty="0" err="1"/>
              <a:t>CoNGA</a:t>
            </a:r>
            <a:r>
              <a:rPr lang="en-US" sz="3600" dirty="0"/>
              <a:t> physics se </a:t>
            </a:r>
            <a:r>
              <a:rPr lang="en-US" sz="3600" dirty="0" err="1"/>
              <a:t>compromete</a:t>
            </a:r>
            <a:r>
              <a:rPr lang="en-US" sz="3600" dirty="0"/>
              <a:t> a </a:t>
            </a:r>
            <a:r>
              <a:rPr lang="en-US" sz="3600" dirty="0" err="1"/>
              <a:t>atender</a:t>
            </a:r>
            <a:r>
              <a:rPr lang="en-US" sz="3600" dirty="0"/>
              <a:t>, </a:t>
            </a:r>
            <a:r>
              <a:rPr lang="en-US" sz="3600" dirty="0" err="1"/>
              <a:t>promover</a:t>
            </a:r>
            <a:r>
              <a:rPr lang="en-US" sz="3600" dirty="0"/>
              <a:t> e </a:t>
            </a:r>
            <a:r>
              <a:rPr lang="en-US" sz="3600" dirty="0" err="1"/>
              <a:t>impulsar</a:t>
            </a:r>
            <a:r>
              <a:rPr lang="en-US" sz="3600" dirty="0"/>
              <a:t> la </a:t>
            </a:r>
            <a:r>
              <a:rPr lang="en-US" sz="3600" dirty="0" err="1"/>
              <a:t>diversidad</a:t>
            </a:r>
            <a:r>
              <a:rPr lang="en-US" sz="3600" dirty="0"/>
              <a:t>, </a:t>
            </a:r>
            <a:r>
              <a:rPr lang="en-US" sz="3600" dirty="0" err="1"/>
              <a:t>igualdad</a:t>
            </a:r>
            <a:r>
              <a:rPr lang="en-US" sz="3600" dirty="0"/>
              <a:t> e </a:t>
            </a:r>
            <a:r>
              <a:rPr lang="en-US" sz="3600" dirty="0" err="1"/>
              <a:t>inclusión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todas</a:t>
            </a:r>
            <a:r>
              <a:rPr lang="en-US" sz="3600" dirty="0"/>
              <a:t> </a:t>
            </a:r>
            <a:r>
              <a:rPr lang="en-US" sz="3600" dirty="0" err="1"/>
              <a:t>nuestras</a:t>
            </a:r>
            <a:r>
              <a:rPr lang="en-US" sz="3600" dirty="0"/>
              <a:t> </a:t>
            </a:r>
            <a:r>
              <a:rPr lang="en-US" sz="3600" dirty="0" err="1"/>
              <a:t>actividades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Queremos</a:t>
            </a:r>
            <a:r>
              <a:rPr lang="en-US" sz="3600" dirty="0"/>
              <a:t> </a:t>
            </a:r>
            <a:r>
              <a:rPr lang="en-US" sz="3600" dirty="0" err="1"/>
              <a:t>servir</a:t>
            </a:r>
            <a:r>
              <a:rPr lang="en-US" sz="3600" dirty="0"/>
              <a:t> de </a:t>
            </a:r>
            <a:r>
              <a:rPr lang="en-US" sz="3600" dirty="0" err="1"/>
              <a:t>ejemplo</a:t>
            </a:r>
            <a:r>
              <a:rPr lang="en-US" sz="3600" dirty="0"/>
              <a:t> para que </a:t>
            </a:r>
            <a:r>
              <a:rPr lang="en-US" sz="3600" dirty="0" err="1"/>
              <a:t>futuros</a:t>
            </a:r>
            <a:r>
              <a:rPr lang="en-US" sz="3600" dirty="0"/>
              <a:t> </a:t>
            </a:r>
            <a:r>
              <a:rPr lang="en-US" sz="3600" dirty="0" err="1"/>
              <a:t>proyectos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América Latina </a:t>
            </a:r>
            <a:r>
              <a:rPr lang="en-US" sz="3600" dirty="0" err="1"/>
              <a:t>incorporen</a:t>
            </a:r>
            <a:r>
              <a:rPr lang="en-US" sz="3600" dirty="0"/>
              <a:t> la </a:t>
            </a:r>
            <a:r>
              <a:rPr lang="en-US" sz="3600" dirty="0" err="1"/>
              <a:t>diversidad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</a:t>
            </a:r>
            <a:r>
              <a:rPr lang="en-US" sz="3600" dirty="0" err="1"/>
              <a:t>parte</a:t>
            </a:r>
            <a:r>
              <a:rPr lang="en-US" sz="3600" dirty="0"/>
              <a:t> fundamental de </a:t>
            </a:r>
            <a:r>
              <a:rPr lang="en-US" sz="3600" dirty="0" err="1"/>
              <a:t>su</a:t>
            </a:r>
            <a:r>
              <a:rPr lang="en-US" sz="3600" dirty="0"/>
              <a:t> </a:t>
            </a:r>
            <a:r>
              <a:rPr lang="en-US" sz="3600" dirty="0" err="1"/>
              <a:t>estructura</a:t>
            </a:r>
            <a:r>
              <a:rPr lang="en-US" sz="3600" dirty="0"/>
              <a:t> y </a:t>
            </a:r>
            <a:r>
              <a:rPr lang="en-US" sz="3600" dirty="0" err="1"/>
              <a:t>valores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0776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CoNGA" id="{B6AFB516-6ACC-4A43-9BF5-AC89A1E5BD27}" vid="{FC0F9620-8FA3-214D-8999-66D265C3BA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452</Words>
  <Application>Microsoft Macintosh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Libre Franklin</vt:lpstr>
      <vt:lpstr>Montserrat</vt:lpstr>
      <vt:lpstr>Roboto</vt:lpstr>
      <vt:lpstr>Office Theme</vt:lpstr>
      <vt:lpstr>Diversidad, inclusión y equidad</vt:lpstr>
      <vt:lpstr>Agenda</vt:lpstr>
      <vt:lpstr>Diversidad, inclusion y equidad </vt:lpstr>
      <vt:lpstr>Plan de diversidad: áreas </vt:lpstr>
      <vt:lpstr>Plan de diversidad: estrategias </vt:lpstr>
      <vt:lpstr>LA-CoNGA: somos diversos</vt:lpstr>
      <vt:lpstr>LA-CoNGA: somos diversos</vt:lpstr>
      <vt:lpstr>Resumiento nuestro entorno</vt:lpstr>
      <vt:lpstr>Colofón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ALBERTO NUNEZ DE VIL MARTINEZ</dc:creator>
  <cp:lastModifiedBy>LUIS ALBERTO NUNEZ DE VIL MARTINEZ</cp:lastModifiedBy>
  <cp:revision>29</cp:revision>
  <dcterms:created xsi:type="dcterms:W3CDTF">2020-08-14T11:48:34Z</dcterms:created>
  <dcterms:modified xsi:type="dcterms:W3CDTF">2021-03-19T14:23:55Z</dcterms:modified>
</cp:coreProperties>
</file>