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75" r:id="rId6"/>
    <p:sldId id="273" r:id="rId7"/>
    <p:sldId id="274" r:id="rId8"/>
    <p:sldId id="277" r:id="rId9"/>
    <p:sldId id="276" r:id="rId10"/>
    <p:sldId id="278" r:id="rId11"/>
    <p:sldId id="279" r:id="rId12"/>
    <p:sldId id="280" r:id="rId13"/>
    <p:sldId id="281" r:id="rId14"/>
    <p:sldId id="266" r:id="rId15"/>
    <p:sldId id="25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79"/>
    <a:srgbClr val="E6E6E6"/>
    <a:srgbClr val="EC2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0">
            <a:extLst>
              <a:ext uri="{FF2B5EF4-FFF2-40B4-BE49-F238E27FC236}">
                <a16:creationId xmlns:a16="http://schemas.microsoft.com/office/drawing/2014/main" id="{39187583-0576-4C8B-B20E-93C5B66410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258" y="5077769"/>
            <a:ext cx="12220905" cy="178961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0A90320-E0AA-4B76-834A-B45F21CE0417}"/>
              </a:ext>
            </a:extLst>
          </p:cNvPr>
          <p:cNvSpPr/>
          <p:nvPr userDrawn="1"/>
        </p:nvSpPr>
        <p:spPr>
          <a:xfrm>
            <a:off x="-12672" y="-1693"/>
            <a:ext cx="12207255" cy="5083127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DED7606-C2DC-4CEE-8286-55422E9561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0706" y="2078"/>
            <a:ext cx="4163877" cy="4051234"/>
          </a:xfrm>
          <a:prstGeom prst="rect">
            <a:avLst/>
          </a:prstGeom>
        </p:spPr>
      </p:pic>
      <p:pic>
        <p:nvPicPr>
          <p:cNvPr id="12" name="Imagen 11" descr="Imagen que contiene rojo, firmar, alimentos, parada&#10;&#10;Descripción generada con confianza muy alta">
            <a:extLst>
              <a:ext uri="{FF2B5EF4-FFF2-40B4-BE49-F238E27FC236}">
                <a16:creationId xmlns:a16="http://schemas.microsoft.com/office/drawing/2014/main" id="{38F3128D-B188-4B4D-896A-1AA45E8527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7517" y="5694975"/>
            <a:ext cx="1957917" cy="423754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278C0CB1-9493-40E7-9354-D91ED4AB1E00}"/>
              </a:ext>
            </a:extLst>
          </p:cNvPr>
          <p:cNvGrpSpPr/>
          <p:nvPr userDrawn="1"/>
        </p:nvGrpSpPr>
        <p:grpSpPr>
          <a:xfrm>
            <a:off x="8051188" y="5392438"/>
            <a:ext cx="3161764" cy="1020466"/>
            <a:chOff x="8169499" y="5338777"/>
            <a:chExt cx="3666186" cy="1170719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D639A1A4-C359-441C-926A-919A5DBD6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74574" y="5338777"/>
              <a:ext cx="693314" cy="451359"/>
            </a:xfrm>
            <a:prstGeom prst="rect">
              <a:avLst/>
            </a:prstGeom>
          </p:spPr>
        </p:pic>
        <p:pic>
          <p:nvPicPr>
            <p:cNvPr id="15" name="Imagen 14" descr="Imagen que contiene dibujo&#10;&#10;Descripción generada con confianza muy alta">
              <a:extLst>
                <a:ext uri="{FF2B5EF4-FFF2-40B4-BE49-F238E27FC236}">
                  <a16:creationId xmlns:a16="http://schemas.microsoft.com/office/drawing/2014/main" id="{17F87432-9F5C-4B3E-8B65-C2DEAB6AB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98502" y="5338777"/>
              <a:ext cx="693314" cy="451359"/>
            </a:xfrm>
            <a:prstGeom prst="rect">
              <a:avLst/>
            </a:prstGeom>
          </p:spPr>
        </p:pic>
        <p:pic>
          <p:nvPicPr>
            <p:cNvPr id="16" name="Imagen 15" descr="Imagen que contiene alimentos&#10;&#10;Descripción generada con confianza muy alta">
              <a:extLst>
                <a:ext uri="{FF2B5EF4-FFF2-40B4-BE49-F238E27FC236}">
                  <a16:creationId xmlns:a16="http://schemas.microsoft.com/office/drawing/2014/main" id="{F17DA0B5-3F89-46F3-BDDC-1F9E7000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97776" y="5342646"/>
              <a:ext cx="768440" cy="461316"/>
            </a:xfrm>
            <a:prstGeom prst="rect">
              <a:avLst/>
            </a:prstGeom>
          </p:spPr>
        </p:pic>
        <p:pic>
          <p:nvPicPr>
            <p:cNvPr id="17" name="Imagen 16" descr="Imagen que contiene dibujo&#10;&#10;Descripción generada con confianza muy alta">
              <a:extLst>
                <a:ext uri="{FF2B5EF4-FFF2-40B4-BE49-F238E27FC236}">
                  <a16:creationId xmlns:a16="http://schemas.microsoft.com/office/drawing/2014/main" id="{55E905B7-F30A-4273-B837-7C4AFC40B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69499" y="6058137"/>
              <a:ext cx="693314" cy="451359"/>
            </a:xfrm>
            <a:prstGeom prst="rect">
              <a:avLst/>
            </a:prstGeom>
          </p:spPr>
        </p:pic>
        <p:pic>
          <p:nvPicPr>
            <p:cNvPr id="18" name="Imagen 17" descr="Imagen que contiene dibujo&#10;&#10;Descripción generada con confianza muy alta">
              <a:extLst>
                <a:ext uri="{FF2B5EF4-FFF2-40B4-BE49-F238E27FC236}">
                  <a16:creationId xmlns:a16="http://schemas.microsoft.com/office/drawing/2014/main" id="{9855B517-3FD7-40F7-9BFE-E511D275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67611" y="6047405"/>
              <a:ext cx="693314" cy="451359"/>
            </a:xfrm>
            <a:prstGeom prst="rect">
              <a:avLst/>
            </a:prstGeom>
          </p:spPr>
        </p:pic>
        <p:pic>
          <p:nvPicPr>
            <p:cNvPr id="19" name="Imagen 18" descr="Imagen que contiene alimentos&#10;&#10;Descripción generada con confianza muy alta">
              <a:extLst>
                <a:ext uri="{FF2B5EF4-FFF2-40B4-BE49-F238E27FC236}">
                  <a16:creationId xmlns:a16="http://schemas.microsoft.com/office/drawing/2014/main" id="{53BE5E3B-843C-4BC2-864B-D78785C05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54991" y="6058137"/>
              <a:ext cx="693314" cy="451359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0BABD8F-8ABA-427A-AC5F-947BA4C32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42371" y="6058137"/>
              <a:ext cx="693314" cy="451359"/>
            </a:xfrm>
            <a:prstGeom prst="rect">
              <a:avLst/>
            </a:prstGeom>
          </p:spPr>
        </p:pic>
      </p:grpSp>
      <p:sp>
        <p:nvSpPr>
          <p:cNvPr id="21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23" name="Imagen 12">
            <a:extLst>
              <a:ext uri="{FF2B5EF4-FFF2-40B4-BE49-F238E27FC236}">
                <a16:creationId xmlns:a16="http://schemas.microsoft.com/office/drawing/2014/main" id="{3A1540A9-FED2-499E-B52D-5DE16D55340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446262" y="5091109"/>
            <a:ext cx="56431" cy="1779453"/>
          </a:xfrm>
          <a:prstGeom prst="rect">
            <a:avLst/>
          </a:prstGeom>
        </p:spPr>
      </p:pic>
      <p:sp>
        <p:nvSpPr>
          <p:cNvPr id="29" name="Marcador de texto 28"/>
          <p:cNvSpPr>
            <a:spLocks noGrp="1"/>
          </p:cNvSpPr>
          <p:nvPr>
            <p:ph type="body" sz="quarter" idx="12"/>
          </p:nvPr>
        </p:nvSpPr>
        <p:spPr>
          <a:xfrm>
            <a:off x="832075" y="3526681"/>
            <a:ext cx="7192963" cy="744615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0133CBE-8DCC-4CBB-99E6-72423E9B58DB}"/>
              </a:ext>
            </a:extLst>
          </p:cNvPr>
          <p:cNvSpPr/>
          <p:nvPr userDrawn="1"/>
        </p:nvSpPr>
        <p:spPr>
          <a:xfrm>
            <a:off x="-12993" y="5041245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1850" y="1911350"/>
            <a:ext cx="7097713" cy="1282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pic>
        <p:nvPicPr>
          <p:cNvPr id="22" name="Imagen 3" descr="Imagen que contiene alimentos, firmar&#10;&#10;Descripción generada con confianza muy alta">
            <a:extLst>
              <a:ext uri="{FF2B5EF4-FFF2-40B4-BE49-F238E27FC236}">
                <a16:creationId xmlns:a16="http://schemas.microsoft.com/office/drawing/2014/main" id="{2DBAC426-104B-421A-84AD-95FE068D6DF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7298" y="5416033"/>
            <a:ext cx="4042185" cy="10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5523411" cy="28148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A90320-E0AA-4B76-834A-B45F21CE0417}"/>
              </a:ext>
            </a:extLst>
          </p:cNvPr>
          <p:cNvSpPr/>
          <p:nvPr userDrawn="1"/>
        </p:nvSpPr>
        <p:spPr>
          <a:xfrm>
            <a:off x="-27495" y="1125207"/>
            <a:ext cx="12212319" cy="4545511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9">
            <a:extLst>
              <a:ext uri="{FF2B5EF4-FFF2-40B4-BE49-F238E27FC236}">
                <a16:creationId xmlns:a16="http://schemas.microsoft.com/office/drawing/2014/main" id="{4DED7606-C2DC-4CEE-8286-55422E95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228" r="59" b="5828"/>
          <a:stretch/>
        </p:blipFill>
        <p:spPr>
          <a:xfrm>
            <a:off x="7221283" y="1111560"/>
            <a:ext cx="4970718" cy="4552261"/>
          </a:xfrm>
          <a:prstGeom prst="rect">
            <a:avLst/>
          </a:prstGeom>
        </p:spPr>
      </p:pic>
      <p:pic>
        <p:nvPicPr>
          <p:cNvPr id="11" name="Imagen 20">
            <a:extLst>
              <a:ext uri="{FF2B5EF4-FFF2-40B4-BE49-F238E27FC236}">
                <a16:creationId xmlns:a16="http://schemas.microsoft.com/office/drawing/2014/main" id="{60D5C102-BD18-4F06-A139-330D5691CA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 flipV="1">
            <a:off x="-2378" y="5734847"/>
            <a:ext cx="12208027" cy="11403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257" y="2770054"/>
            <a:ext cx="7262078" cy="131998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33CBE-8DCC-4CBB-99E6-72423E9B58DB}"/>
              </a:ext>
            </a:extLst>
          </p:cNvPr>
          <p:cNvSpPr/>
          <p:nvPr userDrawn="1"/>
        </p:nvSpPr>
        <p:spPr>
          <a:xfrm>
            <a:off x="-23404" y="5670719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0133CBE-8DCC-4CBB-99E6-72423E9B58DB}"/>
              </a:ext>
            </a:extLst>
          </p:cNvPr>
          <p:cNvSpPr/>
          <p:nvPr userDrawn="1"/>
        </p:nvSpPr>
        <p:spPr>
          <a:xfrm>
            <a:off x="-23404" y="1057450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A90320-E0AA-4B76-834A-B45F21CE0417}"/>
              </a:ext>
            </a:extLst>
          </p:cNvPr>
          <p:cNvSpPr/>
          <p:nvPr userDrawn="1"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2" descr="Imagen que contiene paraguas&#10;&#10;Descripción generada con confianza muy alta">
            <a:extLst>
              <a:ext uri="{FF2B5EF4-FFF2-40B4-BE49-F238E27FC236}">
                <a16:creationId xmlns:a16="http://schemas.microsoft.com/office/drawing/2014/main" id="{85162223-F025-4878-9CA3-6CCE00A01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7360" y="-4410"/>
            <a:ext cx="2865120" cy="689540"/>
          </a:xfrm>
          <a:prstGeom prst="rect">
            <a:avLst/>
          </a:prstGeom>
        </p:spPr>
      </p:pic>
      <p:pic>
        <p:nvPicPr>
          <p:cNvPr id="9" name="Imagen 20">
            <a:extLst>
              <a:ext uri="{FF2B5EF4-FFF2-40B4-BE49-F238E27FC236}">
                <a16:creationId xmlns:a16="http://schemas.microsoft.com/office/drawing/2014/main" id="{034434EC-B94F-4AE5-9F3C-432A2188EC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19286"/>
            <a:ext cx="12228347" cy="2315504"/>
          </a:xfrm>
          <a:prstGeom prst="rect">
            <a:avLst/>
          </a:prstGeom>
        </p:spPr>
      </p:pic>
      <p:pic>
        <p:nvPicPr>
          <p:cNvPr id="11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714F9BAC-D6FF-432C-B0B6-626C5A54C1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144" y="55677"/>
            <a:ext cx="568960" cy="583387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0133CBE-8DCC-4CBB-99E6-72423E9B58DB}"/>
              </a:ext>
            </a:extLst>
          </p:cNvPr>
          <p:cNvSpPr/>
          <p:nvPr userDrawn="1"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833838" y="1037939"/>
            <a:ext cx="10515199" cy="5021263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rgbClr val="2C2A79"/>
                </a:solidFill>
              </a:defRPr>
            </a:lvl1pPr>
            <a:lvl2pPr>
              <a:defRPr sz="2200">
                <a:solidFill>
                  <a:srgbClr val="2C2A79"/>
                </a:solidFill>
              </a:defRPr>
            </a:lvl2pPr>
            <a:lvl3pPr marL="177800" indent="-177800">
              <a:defRPr sz="1800">
                <a:solidFill>
                  <a:srgbClr val="2C2A79"/>
                </a:solidFill>
              </a:defRPr>
            </a:lvl3pPr>
            <a:lvl4pPr marL="177800" indent="-177800">
              <a:defRPr sz="1800">
                <a:solidFill>
                  <a:srgbClr val="2C2A79"/>
                </a:solidFill>
              </a:defRPr>
            </a:lvl4pPr>
            <a:lvl5pPr marL="177800" indent="-177800">
              <a:defRPr sz="1800">
                <a:solidFill>
                  <a:srgbClr val="2C2A79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774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A90320-E0AA-4B76-834A-B45F21CE0417}"/>
              </a:ext>
            </a:extLst>
          </p:cNvPr>
          <p:cNvSpPr/>
          <p:nvPr userDrawn="1"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2" descr="Imagen que contiene paraguas&#10;&#10;Descripción generada con confianza muy alta">
            <a:extLst>
              <a:ext uri="{FF2B5EF4-FFF2-40B4-BE49-F238E27FC236}">
                <a16:creationId xmlns:a16="http://schemas.microsoft.com/office/drawing/2014/main" id="{85162223-F025-4878-9CA3-6CCE00A01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7360" y="-4410"/>
            <a:ext cx="2865120" cy="689540"/>
          </a:xfrm>
          <a:prstGeom prst="rect">
            <a:avLst/>
          </a:prstGeom>
        </p:spPr>
      </p:pic>
      <p:pic>
        <p:nvPicPr>
          <p:cNvPr id="11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714F9BAC-D6FF-432C-B0B6-626C5A54C1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44" y="55677"/>
            <a:ext cx="568960" cy="583387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0133CBE-8DCC-4CBB-99E6-72423E9B58DB}"/>
              </a:ext>
            </a:extLst>
          </p:cNvPr>
          <p:cNvSpPr/>
          <p:nvPr userDrawn="1"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833838" y="1036991"/>
            <a:ext cx="10515199" cy="5145088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rgbClr val="2C2A79"/>
                </a:solidFill>
              </a:defRPr>
            </a:lvl1pPr>
            <a:lvl2pPr>
              <a:defRPr sz="2200">
                <a:solidFill>
                  <a:srgbClr val="2C2A79"/>
                </a:solidFill>
              </a:defRPr>
            </a:lvl2pPr>
            <a:lvl3pPr marL="177800" indent="-177800">
              <a:defRPr sz="1800">
                <a:solidFill>
                  <a:srgbClr val="2C2A79"/>
                </a:solidFill>
              </a:defRPr>
            </a:lvl3pPr>
            <a:lvl4pPr marL="177800" indent="-177800">
              <a:defRPr sz="1800">
                <a:solidFill>
                  <a:srgbClr val="2C2A79"/>
                </a:solidFill>
              </a:defRPr>
            </a:lvl4pPr>
            <a:lvl5pPr marL="177800" indent="-177800">
              <a:defRPr sz="1800">
                <a:solidFill>
                  <a:srgbClr val="2C2A79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53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A90320-E0AA-4B76-834A-B45F21CE0417}"/>
              </a:ext>
            </a:extLst>
          </p:cNvPr>
          <p:cNvSpPr/>
          <p:nvPr userDrawn="1"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2" descr="Imagen que contiene paraguas&#10;&#10;Descripción generada con confianza muy alta">
            <a:extLst>
              <a:ext uri="{FF2B5EF4-FFF2-40B4-BE49-F238E27FC236}">
                <a16:creationId xmlns:a16="http://schemas.microsoft.com/office/drawing/2014/main" id="{85162223-F025-4878-9CA3-6CCE00A01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7360" y="-4410"/>
            <a:ext cx="2865120" cy="689540"/>
          </a:xfrm>
          <a:prstGeom prst="rect">
            <a:avLst/>
          </a:prstGeom>
        </p:spPr>
      </p:pic>
      <p:pic>
        <p:nvPicPr>
          <p:cNvPr id="11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714F9BAC-D6FF-432C-B0B6-626C5A54C1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44" y="55677"/>
            <a:ext cx="568960" cy="583387"/>
          </a:xfrm>
          <a:prstGeom prst="rect">
            <a:avLst/>
          </a:prstGeom>
        </p:spPr>
      </p:pic>
      <p:pic>
        <p:nvPicPr>
          <p:cNvPr id="12" name="Imagen 9" descr="Imagen que contiene reloj&#10;&#10;Descripción generada con confianza muy alta">
            <a:extLst>
              <a:ext uri="{FF2B5EF4-FFF2-40B4-BE49-F238E27FC236}">
                <a16:creationId xmlns:a16="http://schemas.microsoft.com/office/drawing/2014/main" id="{67E131A0-7A5D-4CC1-BBF0-B39EE7961B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440" y="6598818"/>
            <a:ext cx="1412240" cy="17292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DBF9009-148E-4456-A326-3F87AB40DC2A}"/>
              </a:ext>
            </a:extLst>
          </p:cNvPr>
          <p:cNvSpPr/>
          <p:nvPr userDrawn="1"/>
        </p:nvSpPr>
        <p:spPr>
          <a:xfrm flipV="1">
            <a:off x="-4360" y="6493038"/>
            <a:ext cx="12191999" cy="44428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0133CBE-8DCC-4CBB-99E6-72423E9B58DB}"/>
              </a:ext>
            </a:extLst>
          </p:cNvPr>
          <p:cNvSpPr/>
          <p:nvPr userDrawn="1"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pic>
        <p:nvPicPr>
          <p:cNvPr id="9" name="Imagen 2" descr="Imagen que contiene objeto, reloj&#10;&#10;Descripción generada con confianza muy alta">
            <a:extLst>
              <a:ext uri="{FF2B5EF4-FFF2-40B4-BE49-F238E27FC236}">
                <a16:creationId xmlns:a16="http://schemas.microsoft.com/office/drawing/2014/main" id="{1613AABD-5773-4139-9C93-94F27E9A9B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52909" y="6640049"/>
            <a:ext cx="914401" cy="117245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833438" y="1036969"/>
            <a:ext cx="10515600" cy="4954587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rgbClr val="2C2A79"/>
                </a:solidFill>
              </a:defRPr>
            </a:lvl1pPr>
            <a:lvl2pPr>
              <a:defRPr sz="2200">
                <a:solidFill>
                  <a:srgbClr val="2C2A79"/>
                </a:solidFill>
              </a:defRPr>
            </a:lvl2pPr>
            <a:lvl3pPr marL="177800" indent="-177800">
              <a:defRPr sz="1800">
                <a:solidFill>
                  <a:srgbClr val="2C2A79"/>
                </a:solidFill>
              </a:defRPr>
            </a:lvl3pPr>
            <a:lvl4pPr marL="177800" indent="-177800">
              <a:defRPr sz="1800">
                <a:solidFill>
                  <a:srgbClr val="2C2A79"/>
                </a:solidFill>
              </a:defRPr>
            </a:lvl4pPr>
            <a:lvl5pPr marL="177800" indent="-177800">
              <a:defRPr sz="1800">
                <a:solidFill>
                  <a:srgbClr val="2C2A79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501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A90320-E0AA-4B76-834A-B45F21CE0417}"/>
              </a:ext>
            </a:extLst>
          </p:cNvPr>
          <p:cNvSpPr/>
          <p:nvPr userDrawn="1"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2" descr="Imagen que contiene paraguas&#10;&#10;Descripción generada con confianza muy alta">
            <a:extLst>
              <a:ext uri="{FF2B5EF4-FFF2-40B4-BE49-F238E27FC236}">
                <a16:creationId xmlns:a16="http://schemas.microsoft.com/office/drawing/2014/main" id="{85162223-F025-4878-9CA3-6CCE00A01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7360" y="-4410"/>
            <a:ext cx="2865120" cy="689540"/>
          </a:xfrm>
          <a:prstGeom prst="rect">
            <a:avLst/>
          </a:prstGeom>
        </p:spPr>
      </p:pic>
      <p:pic>
        <p:nvPicPr>
          <p:cNvPr id="9" name="Imagen 20">
            <a:extLst>
              <a:ext uri="{FF2B5EF4-FFF2-40B4-BE49-F238E27FC236}">
                <a16:creationId xmlns:a16="http://schemas.microsoft.com/office/drawing/2014/main" id="{034434EC-B94F-4AE5-9F3C-432A2188EC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19286"/>
            <a:ext cx="12228347" cy="2315504"/>
          </a:xfrm>
          <a:prstGeom prst="rect">
            <a:avLst/>
          </a:prstGeom>
        </p:spPr>
      </p:pic>
      <p:pic>
        <p:nvPicPr>
          <p:cNvPr id="11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714F9BAC-D6FF-432C-B0B6-626C5A54C1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144" y="55677"/>
            <a:ext cx="568960" cy="583387"/>
          </a:xfrm>
          <a:prstGeom prst="rect">
            <a:avLst/>
          </a:prstGeom>
        </p:spPr>
      </p:pic>
      <p:pic>
        <p:nvPicPr>
          <p:cNvPr id="12" name="Imagen 9" descr="Imagen que contiene reloj&#10;&#10;Descripción generada con confianza muy alta">
            <a:extLst>
              <a:ext uri="{FF2B5EF4-FFF2-40B4-BE49-F238E27FC236}">
                <a16:creationId xmlns:a16="http://schemas.microsoft.com/office/drawing/2014/main" id="{67E131A0-7A5D-4CC1-BBF0-B39EE7961B9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440" y="6598818"/>
            <a:ext cx="1412240" cy="17292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DBF9009-148E-4456-A326-3F87AB40DC2A}"/>
              </a:ext>
            </a:extLst>
          </p:cNvPr>
          <p:cNvSpPr/>
          <p:nvPr userDrawn="1"/>
        </p:nvSpPr>
        <p:spPr>
          <a:xfrm flipV="1">
            <a:off x="-4360" y="6493038"/>
            <a:ext cx="12191999" cy="44428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0133CBE-8DCC-4CBB-99E6-72423E9B58DB}"/>
              </a:ext>
            </a:extLst>
          </p:cNvPr>
          <p:cNvSpPr/>
          <p:nvPr userDrawn="1"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pic>
        <p:nvPicPr>
          <p:cNvPr id="10" name="Imagen 2" descr="Imagen que contiene objeto, reloj&#10;&#10;Descripción generada con confianza muy alta">
            <a:extLst>
              <a:ext uri="{FF2B5EF4-FFF2-40B4-BE49-F238E27FC236}">
                <a16:creationId xmlns:a16="http://schemas.microsoft.com/office/drawing/2014/main" id="{1613AABD-5773-4139-9C93-94F27E9A9BC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52909" y="6640049"/>
            <a:ext cx="914401" cy="117245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833438" y="1037255"/>
            <a:ext cx="10515600" cy="5062537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rgbClr val="2C2A79"/>
                </a:solidFill>
              </a:defRPr>
            </a:lvl1pPr>
            <a:lvl2pPr>
              <a:defRPr sz="2200">
                <a:solidFill>
                  <a:srgbClr val="2C2A79"/>
                </a:solidFill>
              </a:defRPr>
            </a:lvl2pPr>
            <a:lvl3pPr marL="177800" indent="-177800">
              <a:defRPr sz="1800">
                <a:solidFill>
                  <a:srgbClr val="2C2A79"/>
                </a:solidFill>
              </a:defRPr>
            </a:lvl3pPr>
            <a:lvl4pPr marL="177800" indent="-177800">
              <a:defRPr sz="1800">
                <a:solidFill>
                  <a:srgbClr val="2C2A79"/>
                </a:solidFill>
              </a:defRPr>
            </a:lvl4pPr>
            <a:lvl5pPr marL="177800" indent="-177800">
              <a:defRPr sz="1800">
                <a:solidFill>
                  <a:srgbClr val="2C2A79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0">
            <a:extLst>
              <a:ext uri="{FF2B5EF4-FFF2-40B4-BE49-F238E27FC236}">
                <a16:creationId xmlns:a16="http://schemas.microsoft.com/office/drawing/2014/main" id="{39187583-0576-4C8B-B20E-93C5B66410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258" y="5077769"/>
            <a:ext cx="12220905" cy="178961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0A90320-E0AA-4B76-834A-B45F21CE0417}"/>
              </a:ext>
            </a:extLst>
          </p:cNvPr>
          <p:cNvSpPr/>
          <p:nvPr userDrawn="1"/>
        </p:nvSpPr>
        <p:spPr>
          <a:xfrm>
            <a:off x="-12672" y="-1693"/>
            <a:ext cx="12207255" cy="5083127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0133CBE-8DCC-4CBB-99E6-72423E9B58DB}"/>
              </a:ext>
            </a:extLst>
          </p:cNvPr>
          <p:cNvSpPr/>
          <p:nvPr userDrawn="1"/>
        </p:nvSpPr>
        <p:spPr>
          <a:xfrm>
            <a:off x="-23404" y="5041245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9">
            <a:extLst>
              <a:ext uri="{FF2B5EF4-FFF2-40B4-BE49-F238E27FC236}">
                <a16:creationId xmlns:a16="http://schemas.microsoft.com/office/drawing/2014/main" id="{4DED7606-C2DC-4CEE-8286-55422E9561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25270" y="2078"/>
            <a:ext cx="5269313" cy="5124473"/>
          </a:xfrm>
          <a:prstGeom prst="rect">
            <a:avLst/>
          </a:prstGeom>
        </p:spPr>
      </p:pic>
      <p:pic>
        <p:nvPicPr>
          <p:cNvPr id="25" name="Imagen 11" descr="Imagen que contiene rojo, firmar, alimentos, parada&#10;&#10;Descripción generada con confianza muy alta">
            <a:extLst>
              <a:ext uri="{FF2B5EF4-FFF2-40B4-BE49-F238E27FC236}">
                <a16:creationId xmlns:a16="http://schemas.microsoft.com/office/drawing/2014/main" id="{38F3128D-B188-4B4D-896A-1AA45E8527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72134" y="5641313"/>
            <a:ext cx="3063353" cy="659866"/>
          </a:xfrm>
          <a:prstGeom prst="rect">
            <a:avLst/>
          </a:prstGeom>
        </p:spPr>
      </p:pic>
      <p:pic>
        <p:nvPicPr>
          <p:cNvPr id="26" name="Imagen 12">
            <a:extLst>
              <a:ext uri="{FF2B5EF4-FFF2-40B4-BE49-F238E27FC236}">
                <a16:creationId xmlns:a16="http://schemas.microsoft.com/office/drawing/2014/main" id="{3A1540A9-FED2-499E-B52D-5DE16D55340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22148" y="5091109"/>
            <a:ext cx="56431" cy="1779453"/>
          </a:xfrm>
          <a:prstGeom prst="rect">
            <a:avLst/>
          </a:prstGeom>
        </p:spPr>
      </p:pic>
      <p:pic>
        <p:nvPicPr>
          <p:cNvPr id="28" name="Imagen 20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F90799CA-EB2B-4F6A-88CE-29BEA7E1A30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96725" y="4000498"/>
            <a:ext cx="284410" cy="295142"/>
          </a:xfrm>
          <a:prstGeom prst="rect">
            <a:avLst/>
          </a:prstGeom>
        </p:spPr>
      </p:pic>
      <p:pic>
        <p:nvPicPr>
          <p:cNvPr id="31" name="Imagen 22">
            <a:extLst>
              <a:ext uri="{FF2B5EF4-FFF2-40B4-BE49-F238E27FC236}">
                <a16:creationId xmlns:a16="http://schemas.microsoft.com/office/drawing/2014/main" id="{6BDAEFA7-61E5-4B00-9ADB-4DFBE6ED7F4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81640" y="4000499"/>
            <a:ext cx="284410" cy="295142"/>
          </a:xfrm>
          <a:prstGeom prst="rect">
            <a:avLst/>
          </a:prstGeom>
        </p:spPr>
      </p:pic>
      <p:pic>
        <p:nvPicPr>
          <p:cNvPr id="32" name="Imagen 23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6CD0BC04-FD80-41E5-B802-47CF82E38B9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04204" y="1886218"/>
            <a:ext cx="348804" cy="359536"/>
          </a:xfrm>
          <a:prstGeom prst="rect">
            <a:avLst/>
          </a:prstGeom>
        </p:spPr>
      </p:pic>
      <p:pic>
        <p:nvPicPr>
          <p:cNvPr id="33" name="Imagen 24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6049130D-CD99-4BDF-BB65-41F065A1C96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411810" y="4000499"/>
            <a:ext cx="284410" cy="295142"/>
          </a:xfrm>
          <a:prstGeom prst="rect">
            <a:avLst/>
          </a:prstGeom>
        </p:spPr>
      </p:pic>
      <p:pic>
        <p:nvPicPr>
          <p:cNvPr id="34" name="Imagen 25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9F480BFD-C708-42E9-89BE-1FF58EAB165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4204" y="1338865"/>
            <a:ext cx="348804" cy="359536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8824A53-4D32-4328-B41E-401827FFF4CF}"/>
              </a:ext>
            </a:extLst>
          </p:cNvPr>
          <p:cNvSpPr txBox="1"/>
          <p:nvPr userDrawn="1"/>
        </p:nvSpPr>
        <p:spPr>
          <a:xfrm>
            <a:off x="1375893" y="1279301"/>
            <a:ext cx="5351170" cy="23083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Franklin Gothic Book"/>
                <a:ea typeface="Dotum"/>
                <a:cs typeface="+mn-lt"/>
              </a:rPr>
              <a:t>http://laconga.redclara.net</a:t>
            </a:r>
          </a:p>
          <a:p>
            <a:endParaRPr lang="es-ES" dirty="0">
              <a:solidFill>
                <a:schemeClr val="bg1"/>
              </a:solidFill>
              <a:latin typeface="Franklin Gothic Book"/>
              <a:ea typeface="Dotum"/>
              <a:cs typeface="+mn-lt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Dotum"/>
                <a:cs typeface="+mn-lt"/>
              </a:rPr>
              <a:t>contacto@laconga.redclara.net</a:t>
            </a:r>
          </a:p>
          <a:p>
            <a:endParaRPr lang="es-ES" dirty="0">
              <a:solidFill>
                <a:schemeClr val="bg1"/>
              </a:solidFill>
              <a:latin typeface="Franklin Gothic Book"/>
              <a:ea typeface="Dotum"/>
              <a:cs typeface="+mn-lt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Reina Camacho Toro, </a:t>
            </a:r>
            <a:r>
              <a:rPr lang="es-ES" i="1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camacho@lpnhe.in2p3.fr</a:t>
            </a:r>
            <a:endParaRPr lang="es-ES">
              <a:solidFill>
                <a:schemeClr val="bg1"/>
              </a:solidFill>
              <a:latin typeface="Franklin Gothic Book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Luis A. Núñez de Villavicencio, </a:t>
            </a:r>
            <a:r>
              <a:rPr lang="es-ES" i="1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lnunez@uis.edu.co</a:t>
            </a:r>
            <a:endParaRPr lang="es-ES">
              <a:solidFill>
                <a:schemeClr val="bg1"/>
              </a:solidFill>
              <a:latin typeface="Franklin Gothic Book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José Ocariz, </a:t>
            </a:r>
            <a:r>
              <a:rPr lang="es-ES" i="1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ocariz@in2p3.fr</a:t>
            </a:r>
            <a:endParaRPr lang="es-ES">
              <a:solidFill>
                <a:schemeClr val="bg1"/>
              </a:solidFill>
              <a:latin typeface="Franklin Gothic Book"/>
            </a:endParaRPr>
          </a:p>
          <a:p>
            <a:endParaRPr lang="es-ES" dirty="0">
              <a:solidFill>
                <a:schemeClr val="bg1"/>
              </a:solidFill>
              <a:latin typeface="Franklin Gothic Book"/>
              <a:ea typeface="Dotum"/>
              <a:cs typeface="+mn-lt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502DE66-512B-495D-A900-515FC6C5D04A}"/>
              </a:ext>
            </a:extLst>
          </p:cNvPr>
          <p:cNvSpPr txBox="1"/>
          <p:nvPr userDrawn="1"/>
        </p:nvSpPr>
        <p:spPr>
          <a:xfrm>
            <a:off x="5207358" y="4413160"/>
            <a:ext cx="1841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  <a:latin typeface="Franklin Gothic Book"/>
                <a:cs typeface="Segoe UI"/>
              </a:rPr>
              <a:t>lacongaphysics</a:t>
            </a:r>
            <a:endParaRPr lang="es-ES">
              <a:solidFill>
                <a:schemeClr val="bg1"/>
              </a:solidFill>
              <a:latin typeface="Franklin Gothic Book"/>
            </a:endParaRPr>
          </a:p>
        </p:txBody>
      </p:sp>
      <p:pic>
        <p:nvPicPr>
          <p:cNvPr id="16" name="Imagen 3" descr="Imagen que contiene alimentos, firmar&#10;&#10;Descripción generada con confianza muy alta">
            <a:extLst>
              <a:ext uri="{FF2B5EF4-FFF2-40B4-BE49-F238E27FC236}">
                <a16:creationId xmlns:a16="http://schemas.microsoft.com/office/drawing/2014/main" id="{2DBAC426-104B-421A-84AD-95FE068D6DF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54035" y="5416033"/>
            <a:ext cx="4042185" cy="10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9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51" r:id="rId6"/>
    <p:sldLayoutId id="2147483660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tabLst>
          <a:tab pos="177800" algn="l"/>
        </a:tabLst>
        <a:defRPr sz="24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260350" indent="-260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450850" algn="l"/>
        </a:tabLst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/>
          <p:cNvSpPr>
            <a:spLocks noGrp="1"/>
          </p:cNvSpPr>
          <p:nvPr>
            <p:ph type="body" sz="quarter" idx="12"/>
          </p:nvPr>
        </p:nvSpPr>
        <p:spPr>
          <a:xfrm>
            <a:off x="1246163" y="3647910"/>
            <a:ext cx="7192963" cy="744615"/>
          </a:xfrm>
        </p:spPr>
        <p:txBody>
          <a:bodyPr/>
          <a:lstStyle/>
          <a:p>
            <a:r>
              <a:rPr lang="es-CR" dirty="0"/>
              <a:t>Responsable:</a:t>
            </a:r>
          </a:p>
          <a:p>
            <a:r>
              <a:rPr lang="es-CR" dirty="0" err="1"/>
              <a:t>Ysabel</a:t>
            </a:r>
            <a:r>
              <a:rPr lang="es-CR" dirty="0"/>
              <a:t> Briceño</a:t>
            </a:r>
          </a:p>
        </p:txBody>
      </p:sp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1246163" y="1890107"/>
            <a:ext cx="8713763" cy="1319983"/>
          </a:xfrm>
        </p:spPr>
        <p:txBody>
          <a:bodyPr/>
          <a:lstStyle/>
          <a:p>
            <a:r>
              <a:rPr lang="es-CR" dirty="0"/>
              <a:t>Propuesta</a:t>
            </a:r>
            <a:br>
              <a:rPr lang="es-CR" dirty="0"/>
            </a:br>
            <a:r>
              <a:rPr lang="es-CR" dirty="0"/>
              <a:t>Plan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129293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AA33-5EB5-45D4-9195-CF4E6320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Etapas de trabajo</a:t>
            </a:r>
            <a:endParaRPr lang="es-CO" dirty="0"/>
          </a:p>
        </p:txBody>
      </p:sp>
      <p:pic>
        <p:nvPicPr>
          <p:cNvPr id="4" name="image33.png">
            <a:extLst>
              <a:ext uri="{FF2B5EF4-FFF2-40B4-BE49-F238E27FC236}">
                <a16:creationId xmlns:a16="http://schemas.microsoft.com/office/drawing/2014/main" id="{839C6DF9-5060-42F7-88DB-7ADE0470C9E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66553" y="1026942"/>
            <a:ext cx="8971342" cy="5589636"/>
          </a:xfrm>
          <a:prstGeom prst="rect">
            <a:avLst/>
          </a:prstGeom>
          <a:ln/>
        </p:spPr>
      </p:pic>
      <p:pic>
        <p:nvPicPr>
          <p:cNvPr id="3074" name="Picture 2" descr="Resultado de imagen de visto bueno">
            <a:extLst>
              <a:ext uri="{FF2B5EF4-FFF2-40B4-BE49-F238E27FC236}">
                <a16:creationId xmlns:a16="http://schemas.microsoft.com/office/drawing/2014/main" id="{74E22671-3645-4C68-A129-8CDFA23FC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723" y="4642338"/>
            <a:ext cx="1993731" cy="1736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3E37BE2-32CB-436E-8A6B-B4DDC66D572C}"/>
              </a:ext>
            </a:extLst>
          </p:cNvPr>
          <p:cNvSpPr txBox="1"/>
          <p:nvPr/>
        </p:nvSpPr>
        <p:spPr>
          <a:xfrm>
            <a:off x="4002259" y="1026942"/>
            <a:ext cx="364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70C0"/>
                </a:solidFill>
              </a:rPr>
              <a:t>PRESENTACIÓN DEL PROYECTO</a:t>
            </a:r>
            <a:endParaRPr lang="es-CO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5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AA33-5EB5-45D4-9195-CF4E6320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Etapas de trabajo</a:t>
            </a:r>
            <a:endParaRPr lang="es-CO" dirty="0"/>
          </a:p>
        </p:txBody>
      </p:sp>
      <p:pic>
        <p:nvPicPr>
          <p:cNvPr id="3074" name="Picture 2" descr="Resultado de imagen de visto bueno">
            <a:extLst>
              <a:ext uri="{FF2B5EF4-FFF2-40B4-BE49-F238E27FC236}">
                <a16:creationId xmlns:a16="http://schemas.microsoft.com/office/drawing/2014/main" id="{74E22671-3645-4C68-A129-8CDFA23FC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723" y="4642338"/>
            <a:ext cx="1993731" cy="1736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29.png">
            <a:extLst>
              <a:ext uri="{FF2B5EF4-FFF2-40B4-BE49-F238E27FC236}">
                <a16:creationId xmlns:a16="http://schemas.microsoft.com/office/drawing/2014/main" id="{F3A0EAB9-BCE3-4826-AA0B-71BB789F92D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0546" y="1420838"/>
            <a:ext cx="9355015" cy="5162842"/>
          </a:xfrm>
          <a:prstGeom prst="rect">
            <a:avLst/>
          </a:prstGeom>
          <a:ln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9AFD38-56F4-471F-8264-58AD2D7CAF8E}"/>
              </a:ext>
            </a:extLst>
          </p:cNvPr>
          <p:cNvSpPr txBox="1"/>
          <p:nvPr/>
        </p:nvSpPr>
        <p:spPr>
          <a:xfrm>
            <a:off x="3404381" y="1406771"/>
            <a:ext cx="6119446" cy="4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VE" sz="2400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VISIBILIDAD DE LOS PROCESOS</a:t>
            </a:r>
            <a:endParaRPr lang="es-CO" sz="2400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5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AA33-5EB5-45D4-9195-CF4E6320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Etapas de trabajo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9AFD38-56F4-471F-8264-58AD2D7CAF8E}"/>
              </a:ext>
            </a:extLst>
          </p:cNvPr>
          <p:cNvSpPr txBox="1"/>
          <p:nvPr/>
        </p:nvSpPr>
        <p:spPr>
          <a:xfrm>
            <a:off x="3404381" y="951978"/>
            <a:ext cx="7945058" cy="4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VE" sz="2400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VISIBILIDAD DE EXPERIENCIA PEDAGÓGICA</a:t>
            </a:r>
            <a:endParaRPr lang="es-CO" sz="2400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38.png">
            <a:extLst>
              <a:ext uri="{FF2B5EF4-FFF2-40B4-BE49-F238E27FC236}">
                <a16:creationId xmlns:a16="http://schemas.microsoft.com/office/drawing/2014/main" id="{F97913B2-994D-4404-9DC2-61A108C81A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2117" y="1002359"/>
            <a:ext cx="9186202" cy="5725478"/>
          </a:xfrm>
          <a:prstGeom prst="rect">
            <a:avLst/>
          </a:prstGeom>
          <a:ln/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14B200A-FCF5-4579-BDD6-E22B692219D7}"/>
              </a:ext>
            </a:extLst>
          </p:cNvPr>
          <p:cNvSpPr/>
          <p:nvPr/>
        </p:nvSpPr>
        <p:spPr>
          <a:xfrm>
            <a:off x="5542671" y="4431323"/>
            <a:ext cx="3798275" cy="84406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58035AE-F418-448E-B949-18B429ED7157}"/>
              </a:ext>
            </a:extLst>
          </p:cNvPr>
          <p:cNvSpPr/>
          <p:nvPr/>
        </p:nvSpPr>
        <p:spPr>
          <a:xfrm>
            <a:off x="9340946" y="4655104"/>
            <a:ext cx="618980" cy="480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000C98-3FFE-4A52-95C7-2452EE72D0BB}"/>
              </a:ext>
            </a:extLst>
          </p:cNvPr>
          <p:cNvSpPr txBox="1"/>
          <p:nvPr/>
        </p:nvSpPr>
        <p:spPr>
          <a:xfrm>
            <a:off x="9650436" y="4295391"/>
            <a:ext cx="2363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Estrategias para potenciar la distribución del mensaje</a:t>
            </a:r>
            <a:endParaRPr lang="es-CO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272C4B-23E2-4A5C-AF4D-76D1603E2014}"/>
              </a:ext>
            </a:extLst>
          </p:cNvPr>
          <p:cNvSpPr/>
          <p:nvPr/>
        </p:nvSpPr>
        <p:spPr>
          <a:xfrm>
            <a:off x="5486399" y="1983545"/>
            <a:ext cx="3875648" cy="244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000C4E7-8933-4BAA-8C35-1F07E0C6809E}"/>
              </a:ext>
            </a:extLst>
          </p:cNvPr>
          <p:cNvSpPr/>
          <p:nvPr/>
        </p:nvSpPr>
        <p:spPr>
          <a:xfrm>
            <a:off x="5486399" y="5325766"/>
            <a:ext cx="3875648" cy="13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E788940-1F22-4916-980F-886F2C1E1573}"/>
              </a:ext>
            </a:extLst>
          </p:cNvPr>
          <p:cNvSpPr/>
          <p:nvPr/>
        </p:nvSpPr>
        <p:spPr>
          <a:xfrm>
            <a:off x="232117" y="5683348"/>
            <a:ext cx="3059723" cy="1722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458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AA33-5EB5-45D4-9195-CF4E6320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Etapas de trabajo</a:t>
            </a:r>
            <a:endParaRPr lang="es-CO" dirty="0"/>
          </a:p>
        </p:txBody>
      </p:sp>
      <p:pic>
        <p:nvPicPr>
          <p:cNvPr id="6" name="image3.jpg">
            <a:extLst>
              <a:ext uri="{FF2B5EF4-FFF2-40B4-BE49-F238E27FC236}">
                <a16:creationId xmlns:a16="http://schemas.microsoft.com/office/drawing/2014/main" id="{19B5ECB3-7B3D-4A3D-99D2-E349B9DF58C0}"/>
              </a:ext>
            </a:extLst>
          </p:cNvPr>
          <p:cNvPicPr/>
          <p:nvPr/>
        </p:nvPicPr>
        <p:blipFill>
          <a:blip r:embed="rId2"/>
          <a:srcRect l="10043" t="52226" r="7241" b="15417"/>
          <a:stretch>
            <a:fillRect/>
          </a:stretch>
        </p:blipFill>
        <p:spPr>
          <a:xfrm>
            <a:off x="717452" y="1003642"/>
            <a:ext cx="10128738" cy="5598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9AFD38-56F4-471F-8264-58AD2D7CAF8E}"/>
              </a:ext>
            </a:extLst>
          </p:cNvPr>
          <p:cNvSpPr txBox="1"/>
          <p:nvPr/>
        </p:nvSpPr>
        <p:spPr>
          <a:xfrm>
            <a:off x="3840480" y="1212057"/>
            <a:ext cx="6119446" cy="4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VE" sz="2400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VISIBILIDAD DE LOS RESULTADOS</a:t>
            </a:r>
            <a:endParaRPr lang="es-CO" sz="2400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1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88149-0B6E-445F-AC15-C10287CE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Sondeo sobre posibilidades institucionales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4705CC-0BF9-4980-9329-71AAAF5E6E1D}"/>
              </a:ext>
            </a:extLst>
          </p:cNvPr>
          <p:cNvSpPr txBox="1"/>
          <p:nvPr/>
        </p:nvSpPr>
        <p:spPr>
          <a:xfrm>
            <a:off x="302784" y="883420"/>
            <a:ext cx="11577710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</a:pPr>
            <a:r>
              <a:rPr lang="es-ES" sz="2000" b="1" dirty="0">
                <a:solidFill>
                  <a:srgbClr val="222222"/>
                </a:solidFill>
                <a:latin typeface="Calibri" panose="020F0502020204030204" pitchFamily="34" charset="0"/>
              </a:rPr>
              <a:t>El consorcio ayuda a:</a:t>
            </a:r>
          </a:p>
          <a:p>
            <a:pPr marL="342900" indent="-342900" algn="l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200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Alinear expectativas generales con las institucionales</a:t>
            </a:r>
          </a:p>
          <a:p>
            <a:pPr marL="342900" indent="-342900" algn="l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222222"/>
                </a:solidFill>
                <a:latin typeface="Calibri" panose="020F0502020204030204" pitchFamily="34" charset="0"/>
              </a:rPr>
              <a:t>Detectar </a:t>
            </a:r>
            <a:r>
              <a:rPr lang="es-ES" sz="200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posibilidades y limitaciones del contexto país / universidad </a:t>
            </a:r>
          </a:p>
          <a:p>
            <a:pPr marL="342900" indent="-342900" algn="l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200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Recibir ideas para pote</a:t>
            </a:r>
            <a:r>
              <a:rPr lang="es-ES" sz="2000" dirty="0">
                <a:solidFill>
                  <a:srgbClr val="222222"/>
                </a:solidFill>
                <a:latin typeface="Calibri" panose="020F0502020204030204" pitchFamily="34" charset="0"/>
              </a:rPr>
              <a:t>nciar la distribución del mensaje</a:t>
            </a:r>
            <a:endParaRPr lang="es-ES" sz="200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algn="l">
              <a:spcAft>
                <a:spcPts val="800"/>
              </a:spcAft>
            </a:pPr>
            <a:r>
              <a:rPr lang="es-ES" sz="2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5A1EB-0046-47EC-871F-560AD79A85CD}"/>
              </a:ext>
            </a:extLst>
          </p:cNvPr>
          <p:cNvSpPr txBox="1"/>
          <p:nvPr/>
        </p:nvSpPr>
        <p:spPr>
          <a:xfrm>
            <a:off x="1237113" y="3124797"/>
            <a:ext cx="10954887" cy="3375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</a:pPr>
            <a:r>
              <a:rPr lang="es-ES" sz="1800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1.- Deje tres palabras clave sobre la sensación personal que le genera su participación en el Proyecto LA-</a:t>
            </a:r>
            <a:r>
              <a:rPr lang="es-ES" sz="1800" i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CoNGA</a:t>
            </a:r>
            <a:r>
              <a:rPr lang="es-ES" sz="1800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.</a:t>
            </a:r>
          </a:p>
          <a:p>
            <a:pPr algn="l">
              <a:spcAft>
                <a:spcPts val="800"/>
              </a:spcAft>
            </a:pPr>
            <a:r>
              <a:rPr lang="es-ES" sz="1800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2.- Construya al menos tres ideas sobre cómo quisiera usted que la gente reconozca al Proyecto LA-</a:t>
            </a:r>
            <a:r>
              <a:rPr lang="es-ES" sz="1800" i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CoNGA</a:t>
            </a:r>
            <a:r>
              <a:rPr lang="es-ES" sz="1800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en su país.</a:t>
            </a:r>
          </a:p>
          <a:p>
            <a:pPr algn="l">
              <a:spcAft>
                <a:spcPts val="800"/>
              </a:spcAft>
            </a:pPr>
            <a:r>
              <a:rPr lang="es-ES" sz="1800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3.- Construya al menos tres ideas sobre cómo quisiera usted que la gente reconozca al Proyecto LA-</a:t>
            </a:r>
            <a:r>
              <a:rPr lang="es-ES" sz="1800" i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CoNGA</a:t>
            </a:r>
            <a:r>
              <a:rPr lang="es-ES" sz="1800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 en su universidad.</a:t>
            </a:r>
          </a:p>
          <a:p>
            <a:pPr algn="l">
              <a:spcAft>
                <a:spcPts val="800"/>
              </a:spcAft>
            </a:pPr>
            <a:r>
              <a:rPr lang="es-ES" sz="1800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4.- ¿Qué dificultades encuentra Usted en su universidad para comunicar los avances del proyecto LA-Conga hacia su comunidad y en el contexto país?</a:t>
            </a:r>
          </a:p>
          <a:p>
            <a:pPr algn="l">
              <a:spcAft>
                <a:spcPts val="800"/>
              </a:spcAft>
            </a:pPr>
            <a:r>
              <a:rPr lang="es-ES" sz="1800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5.- ¿Qué ventajas encuentra Usted en su universidad para apoyar la comunicación del proyecto LA-Conga?</a:t>
            </a:r>
          </a:p>
          <a:p>
            <a:pPr algn="l">
              <a:spcAft>
                <a:spcPts val="800"/>
              </a:spcAft>
            </a:pPr>
            <a:r>
              <a:rPr lang="es-ES" sz="1800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6- Sugiera las instancias clave en su organización para la comunicación institucional (el nombre de la oficina de comunicación, con personas relacionadas, preferiblemente).</a:t>
            </a:r>
          </a:p>
        </p:txBody>
      </p:sp>
      <p:pic>
        <p:nvPicPr>
          <p:cNvPr id="4098" name="Picture 2" descr="Resultado de imagen de encuesta en línea">
            <a:extLst>
              <a:ext uri="{FF2B5EF4-FFF2-40B4-BE49-F238E27FC236}">
                <a16:creationId xmlns:a16="http://schemas.microsoft.com/office/drawing/2014/main" id="{6624637F-1BFC-46AE-A8F5-E7A3763E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85" y="2584515"/>
            <a:ext cx="5589115" cy="3079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5659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60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A47501B-933A-4A8C-9CC2-07A409F3CAAB}"/>
              </a:ext>
            </a:extLst>
          </p:cNvPr>
          <p:cNvSpPr txBox="1"/>
          <p:nvPr/>
        </p:nvSpPr>
        <p:spPr>
          <a:xfrm>
            <a:off x="0" y="1061052"/>
            <a:ext cx="752621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¿Qué es?</a:t>
            </a:r>
          </a:p>
          <a:p>
            <a:endParaRPr lang="es-VE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VE" dirty="0">
                <a:solidFill>
                  <a:schemeClr val="bg1"/>
                </a:solidFill>
                <a:latin typeface="Arial" panose="020B0604020202020204" pitchFamily="34" charset="0"/>
              </a:rPr>
              <a:t>Un entregable.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VE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VE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VE" dirty="0">
                <a:solidFill>
                  <a:schemeClr val="bg1"/>
                </a:solidFill>
                <a:latin typeface="Arial" panose="020B0604020202020204" pitchFamily="34" charset="0"/>
              </a:rPr>
              <a:t>Un documento en revisión.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VE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VE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VE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 </a:t>
            </a:r>
            <a:r>
              <a:rPr lang="es-VE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documento orientador para que el proyecto </a:t>
            </a:r>
            <a:r>
              <a:rPr lang="es-V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LA-</a:t>
            </a:r>
            <a:r>
              <a:rPr lang="es-VE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CoNGA</a:t>
            </a:r>
            <a:r>
              <a:rPr lang="es-V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VE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physics</a:t>
            </a:r>
            <a:r>
              <a:rPr lang="es-VE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 haga visible de manera coherente y construya un discurso con posibilidades de ser reconocido por distintos grupos de interés.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VE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VE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VE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Parte del</a:t>
            </a:r>
            <a:r>
              <a:rPr lang="es-VE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reconocimiento del modelo clásico de comunicación (emisor-contexto-canal-receptor) y la propuesta está sugerida desde una perspectiva periodístico creativa.</a:t>
            </a:r>
          </a:p>
        </p:txBody>
      </p:sp>
      <p:pic>
        <p:nvPicPr>
          <p:cNvPr id="2" name="Picture 2" descr="Resultado de imagen de ruta orientación">
            <a:extLst>
              <a:ext uri="{FF2B5EF4-FFF2-40B4-BE49-F238E27FC236}">
                <a16:creationId xmlns:a16="http://schemas.microsoft.com/office/drawing/2014/main" id="{DB847DA9-3EFC-43DF-ADB0-79E806774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5" t="10462" r="46079" b="12616"/>
          <a:stretch/>
        </p:blipFill>
        <p:spPr bwMode="auto">
          <a:xfrm>
            <a:off x="7915422" y="515914"/>
            <a:ext cx="4403188" cy="52753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5wh">
            <a:extLst>
              <a:ext uri="{FF2B5EF4-FFF2-40B4-BE49-F238E27FC236}">
                <a16:creationId xmlns:a16="http://schemas.microsoft.com/office/drawing/2014/main" id="{4BD11B97-C807-4206-B471-B55A8081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5" y="4482165"/>
            <a:ext cx="2439572" cy="2149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9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F776173-0A56-4C65-B2A8-578B3A553A8B}"/>
              </a:ext>
            </a:extLst>
          </p:cNvPr>
          <p:cNvSpPr txBox="1">
            <a:spLocks/>
          </p:cNvSpPr>
          <p:nvPr/>
        </p:nvSpPr>
        <p:spPr>
          <a:xfrm>
            <a:off x="963084" y="78578"/>
            <a:ext cx="8596668" cy="1320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Revisiones base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8EBABA-114D-4465-AEEE-21E280B6E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6" t="11489" r="16674" b="8388"/>
          <a:stretch/>
        </p:blipFill>
        <p:spPr>
          <a:xfrm>
            <a:off x="253218" y="2721645"/>
            <a:ext cx="2577487" cy="1767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9E24CA0-6043-4D1B-9976-AFF4443ADF0C}"/>
              </a:ext>
            </a:extLst>
          </p:cNvPr>
          <p:cNvSpPr txBox="1"/>
          <p:nvPr/>
        </p:nvSpPr>
        <p:spPr>
          <a:xfrm>
            <a:off x="466065" y="1737346"/>
            <a:ext cx="8596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b="1" dirty="0">
                <a:latin typeface="Arial" panose="020B0604020202020204" pitchFamily="34" charset="0"/>
                <a:ea typeface="Arial" panose="020B0604020202020204" pitchFamily="34" charset="0"/>
              </a:rPr>
              <a:t>Perfil 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 proyecto según el documento </a:t>
            </a:r>
            <a:r>
              <a:rPr lang="es-VE" sz="18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Latin</a:t>
            </a:r>
            <a:r>
              <a:rPr lang="es-VE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American Alliance </a:t>
            </a:r>
            <a:r>
              <a:rPr lang="es-VE" sz="18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s-VE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VE" sz="18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Capacity</a:t>
            </a:r>
            <a:r>
              <a:rPr lang="es-VE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VE" sz="18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buildiNG</a:t>
            </a:r>
            <a:r>
              <a:rPr lang="es-VE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</a:t>
            </a:r>
            <a:r>
              <a:rPr lang="es-VE" sz="18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Advanced</a:t>
            </a:r>
            <a:r>
              <a:rPr lang="es-VE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VE" sz="18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Physics</a:t>
            </a:r>
            <a:r>
              <a:rPr lang="es-VE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es-CO" b="1" dirty="0"/>
          </a:p>
        </p:txBody>
      </p:sp>
      <p:pic>
        <p:nvPicPr>
          <p:cNvPr id="11" name="image25.png">
            <a:extLst>
              <a:ext uri="{FF2B5EF4-FFF2-40B4-BE49-F238E27FC236}">
                <a16:creationId xmlns:a16="http://schemas.microsoft.com/office/drawing/2014/main" id="{55EFECCA-CB45-416C-A95A-1280774A2827}"/>
              </a:ext>
            </a:extLst>
          </p:cNvPr>
          <p:cNvPicPr/>
          <p:nvPr/>
        </p:nvPicPr>
        <p:blipFill>
          <a:blip r:embed="rId3"/>
          <a:srcRect l="15556" t="3416" r="10134" b="2463"/>
          <a:stretch>
            <a:fillRect/>
          </a:stretch>
        </p:blipFill>
        <p:spPr>
          <a:xfrm rot="1670418">
            <a:off x="8972908" y="1071455"/>
            <a:ext cx="2811897" cy="2440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8ED5E78-6C41-4752-8CD3-7BD9E5E6A067}"/>
              </a:ext>
            </a:extLst>
          </p:cNvPr>
          <p:cNvSpPr txBox="1"/>
          <p:nvPr/>
        </p:nvSpPr>
        <p:spPr>
          <a:xfrm>
            <a:off x="3017519" y="3642584"/>
            <a:ext cx="81616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Líneas sugeridas por ente financiador (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Communication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dissemination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visibility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promote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its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results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Erasmus + Grant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Holders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' Meeting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Brussels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27-28 </a:t>
            </a:r>
            <a:r>
              <a:rPr lang="es-VE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January</a:t>
            </a:r>
            <a:r>
              <a:rPr lang="es-VE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2020).</a:t>
            </a:r>
            <a:endParaRPr lang="es-CO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6F0265-C051-480C-8214-B37C2DF4EC89}"/>
              </a:ext>
            </a:extLst>
          </p:cNvPr>
          <p:cNvSpPr txBox="1"/>
          <p:nvPr/>
        </p:nvSpPr>
        <p:spPr>
          <a:xfrm>
            <a:off x="253218" y="6211669"/>
            <a:ext cx="12065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revisaron los objetivos principales del proyecto, los actores internos y externos, las expectativas de progreso y el contexto posible en el que se desenvolvería.</a:t>
            </a:r>
            <a:endParaRPr lang="es-CO" b="1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DCE3A8F-92E5-4334-9727-FAD9133B6F8C}"/>
              </a:ext>
            </a:extLst>
          </p:cNvPr>
          <p:cNvCxnSpPr/>
          <p:nvPr/>
        </p:nvCxnSpPr>
        <p:spPr>
          <a:xfrm>
            <a:off x="0" y="6211669"/>
            <a:ext cx="125343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C3EA28D-F580-453C-BDE3-3335D6257883}"/>
              </a:ext>
            </a:extLst>
          </p:cNvPr>
          <p:cNvSpPr txBox="1"/>
          <p:nvPr/>
        </p:nvSpPr>
        <p:spPr>
          <a:xfrm>
            <a:off x="606742" y="5227370"/>
            <a:ext cx="7743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Reconocimiento de la dinámica de trabajo en su primera fase.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139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FODA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B54DC0-11B6-4236-A791-B5E3026EF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21730" r="21769" b="8288"/>
          <a:stretch/>
        </p:blipFill>
        <p:spPr>
          <a:xfrm>
            <a:off x="2339925" y="805635"/>
            <a:ext cx="8689146" cy="59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OBJETIVOS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97386F-FB02-49CF-BDDE-F95ABD931D05}"/>
              </a:ext>
            </a:extLst>
          </p:cNvPr>
          <p:cNvSpPr txBox="1"/>
          <p:nvPr/>
        </p:nvSpPr>
        <p:spPr>
          <a:xfrm>
            <a:off x="1931118" y="1696378"/>
            <a:ext cx="9956081" cy="346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VE" sz="2400" b="1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Hacer visible</a:t>
            </a:r>
            <a:r>
              <a:rPr lang="es-VE" sz="24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 de manera coherente sus objetivos, procesos y resultados durante el tiempo de vida del proyecto.</a:t>
            </a:r>
          </a:p>
          <a:p>
            <a:pPr marL="342900" lvl="0" indent="-342900" algn="just" fontAlgn="base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es-CO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 fontAlgn="base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VE" sz="2400" b="1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Conectarse con públicos determinados</a:t>
            </a:r>
            <a:r>
              <a:rPr lang="es-VE" sz="24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, interesados potencialmente en la innovación de la educación universitaria colaborativa en América Latina. </a:t>
            </a:r>
          </a:p>
          <a:p>
            <a:pPr marL="342900" lvl="0" indent="-342900" algn="just" fontAlgn="base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es-CO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 fontAlgn="base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VE" sz="24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Potenciar espacios de </a:t>
            </a:r>
            <a:r>
              <a:rPr lang="es-VE" sz="2400" b="1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reconocimiento del impacto de la Física Avanzada</a:t>
            </a:r>
            <a:r>
              <a:rPr lang="es-VE" sz="24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 como área del conocimiento específico.</a:t>
            </a:r>
            <a:endParaRPr lang="es-CO" sz="24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2692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comunicar?</a:t>
            </a:r>
          </a:p>
        </p:txBody>
      </p:sp>
      <p:pic>
        <p:nvPicPr>
          <p:cNvPr id="6" name="image5.jpg">
            <a:extLst>
              <a:ext uri="{FF2B5EF4-FFF2-40B4-BE49-F238E27FC236}">
                <a16:creationId xmlns:a16="http://schemas.microsoft.com/office/drawing/2014/main" id="{0E2ED3C3-5941-4583-BDE8-76389170C8CB}"/>
              </a:ext>
            </a:extLst>
          </p:cNvPr>
          <p:cNvPicPr/>
          <p:nvPr/>
        </p:nvPicPr>
        <p:blipFill>
          <a:blip r:embed="rId2"/>
          <a:srcRect l="1163" r="1481" b="55268"/>
          <a:stretch>
            <a:fillRect/>
          </a:stretch>
        </p:blipFill>
        <p:spPr>
          <a:xfrm>
            <a:off x="154747" y="900332"/>
            <a:ext cx="9523828" cy="5767753"/>
          </a:xfrm>
          <a:prstGeom prst="rect">
            <a:avLst/>
          </a:prstGeom>
          <a:ln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6B5FA8-21DD-43C5-8819-98D216117690}"/>
              </a:ext>
            </a:extLst>
          </p:cNvPr>
          <p:cNvSpPr txBox="1"/>
          <p:nvPr/>
        </p:nvSpPr>
        <p:spPr>
          <a:xfrm>
            <a:off x="9678575" y="2960570"/>
            <a:ext cx="2700994" cy="198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VE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Interdisciplinariedad </a:t>
            </a:r>
            <a:endParaRPr lang="es-CO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 fontAlgn="base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VE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Virtualidad</a:t>
            </a:r>
            <a:endParaRPr lang="es-CO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 fontAlgn="base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VE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Colaboración </a:t>
            </a:r>
            <a:endParaRPr lang="es-CO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 fontAlgn="base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VE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Acceso Abierto</a:t>
            </a:r>
            <a:endParaRPr lang="es-CO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 fontAlgn="base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VE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Impacto social ciencia</a:t>
            </a:r>
            <a:endParaRPr lang="es-CO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 fontAlgn="base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V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C</a:t>
            </a:r>
            <a:r>
              <a:rPr lang="es-VE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iencia-empresa</a:t>
            </a:r>
            <a:endParaRPr lang="es-CO" sz="18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30410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3FD48-9C99-49BB-AEFD-FB66AF22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 de la comunicación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908140-C2E4-406D-9ADD-BFD092A3869C}"/>
              </a:ext>
            </a:extLst>
          </p:cNvPr>
          <p:cNvSpPr txBox="1"/>
          <p:nvPr/>
        </p:nvSpPr>
        <p:spPr>
          <a:xfrm>
            <a:off x="1315330" y="2254985"/>
            <a:ext cx="611944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3200" dirty="0"/>
              <a:t>COHERENTE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3200" dirty="0"/>
              <a:t>OPORTUNA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3200" dirty="0"/>
              <a:t>CREATIVA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3200" dirty="0"/>
              <a:t>SINCERA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3200" dirty="0"/>
              <a:t>RELEVANTE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3200" dirty="0"/>
              <a:t>FLEXIBLE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3200" dirty="0">
                <a:solidFill>
                  <a:srgbClr val="C00000"/>
                </a:solidFill>
              </a:rPr>
              <a:t>INCLUSIVA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3200" dirty="0">
                <a:solidFill>
                  <a:srgbClr val="C00000"/>
                </a:solidFill>
              </a:rPr>
              <a:t>SEGURA</a:t>
            </a:r>
          </a:p>
        </p:txBody>
      </p:sp>
      <p:pic>
        <p:nvPicPr>
          <p:cNvPr id="2050" name="Picture 2" descr="Resultado de imagen de REFLEJO">
            <a:extLst>
              <a:ext uri="{FF2B5EF4-FFF2-40B4-BE49-F238E27FC236}">
                <a16:creationId xmlns:a16="http://schemas.microsoft.com/office/drawing/2014/main" id="{9AFC6E33-ADF0-4325-81AF-73ED87C2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09" y="2380210"/>
            <a:ext cx="6981092" cy="378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31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F6125-A7C5-4CFA-9F2E-9794DF4E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Ecosistema de actores</a:t>
            </a:r>
            <a:endParaRPr lang="es-CO" dirty="0"/>
          </a:p>
        </p:txBody>
      </p:sp>
      <p:pic>
        <p:nvPicPr>
          <p:cNvPr id="4" name="image39.png">
            <a:extLst>
              <a:ext uri="{FF2B5EF4-FFF2-40B4-BE49-F238E27FC236}">
                <a16:creationId xmlns:a16="http://schemas.microsoft.com/office/drawing/2014/main" id="{D402C590-205F-454D-A485-1E2C5F45150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0167" y="886265"/>
            <a:ext cx="11366696" cy="5401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C0CC93-7A9D-4E07-8FD3-D9B384D43865}"/>
              </a:ext>
            </a:extLst>
          </p:cNvPr>
          <p:cNvSpPr txBox="1"/>
          <p:nvPr/>
        </p:nvSpPr>
        <p:spPr>
          <a:xfrm>
            <a:off x="7645791" y="6161226"/>
            <a:ext cx="2398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 err="1">
                <a:solidFill>
                  <a:srgbClr val="FF0000"/>
                </a:solidFill>
                <a:effectLst/>
                <a:latin typeface="Helvetica Neue"/>
              </a:rPr>
              <a:t>policy</a:t>
            </a:r>
            <a:r>
              <a:rPr lang="es-ES" b="1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Helvetica Neue"/>
              </a:rPr>
              <a:t>makers</a:t>
            </a:r>
            <a:r>
              <a:rPr lang="es-ES" b="1" i="0" dirty="0">
                <a:solidFill>
                  <a:srgbClr val="FF0000"/>
                </a:solidFill>
                <a:effectLst/>
                <a:latin typeface="Helvetica Neue"/>
              </a:rPr>
              <a:t> de educación superior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2D26673-B6F5-4202-B7B9-DFE2B22E0580}"/>
              </a:ext>
            </a:extLst>
          </p:cNvPr>
          <p:cNvSpPr/>
          <p:nvPr/>
        </p:nvSpPr>
        <p:spPr>
          <a:xfrm>
            <a:off x="3530991" y="3530991"/>
            <a:ext cx="1617784" cy="2630235"/>
          </a:xfrm>
          <a:prstGeom prst="rect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5078ACB-137B-4CF2-B926-1A28095E25AB}"/>
              </a:ext>
            </a:extLst>
          </p:cNvPr>
          <p:cNvSpPr/>
          <p:nvPr/>
        </p:nvSpPr>
        <p:spPr>
          <a:xfrm>
            <a:off x="6595404" y="3542711"/>
            <a:ext cx="1310639" cy="2630235"/>
          </a:xfrm>
          <a:prstGeom prst="rect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D9ACDD-71AF-4AEB-AC90-C40B11076623}"/>
              </a:ext>
            </a:extLst>
          </p:cNvPr>
          <p:cNvSpPr/>
          <p:nvPr/>
        </p:nvSpPr>
        <p:spPr>
          <a:xfrm>
            <a:off x="10041988" y="3556779"/>
            <a:ext cx="1617784" cy="2630235"/>
          </a:xfrm>
          <a:prstGeom prst="rect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82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BDB80-A813-4D03-BD3B-EEF733AB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Dinámica de trabajo</a:t>
            </a:r>
            <a:endParaRPr lang="es-CO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D7253F26-A9ED-4894-8CD2-65495261452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6098" y="1055078"/>
            <a:ext cx="10913341" cy="5415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6669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457</Words>
  <Application>Microsoft Office PowerPoint</Application>
  <PresentationFormat>Panorámica</PresentationFormat>
  <Paragraphs>67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Franklin Gothic Book</vt:lpstr>
      <vt:lpstr>Franklin Gothic Medium</vt:lpstr>
      <vt:lpstr>Helvetica Neue</vt:lpstr>
      <vt:lpstr>Noto Sans Symbols</vt:lpstr>
      <vt:lpstr>Wingdings</vt:lpstr>
      <vt:lpstr>Tema de Office</vt:lpstr>
      <vt:lpstr>Propuesta Plan de Comunicación</vt:lpstr>
      <vt:lpstr>Presentación de PowerPoint</vt:lpstr>
      <vt:lpstr>Presentación de PowerPoint</vt:lpstr>
      <vt:lpstr>FODA</vt:lpstr>
      <vt:lpstr>OBJETIVOS</vt:lpstr>
      <vt:lpstr>¿Qué comunicar?</vt:lpstr>
      <vt:lpstr>Perfil de la comunicación</vt:lpstr>
      <vt:lpstr>Ecosistema de actores</vt:lpstr>
      <vt:lpstr>Dinámica de trabajo</vt:lpstr>
      <vt:lpstr>Etapas de trabajo</vt:lpstr>
      <vt:lpstr>Etapas de trabajo</vt:lpstr>
      <vt:lpstr>Etapas de trabajo</vt:lpstr>
      <vt:lpstr>Etapas de trabajo</vt:lpstr>
      <vt:lpstr>Sondeo sobre posibilidades institucionales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Asus</cp:lastModifiedBy>
  <cp:revision>208</cp:revision>
  <dcterms:created xsi:type="dcterms:W3CDTF">2012-07-30T22:48:03Z</dcterms:created>
  <dcterms:modified xsi:type="dcterms:W3CDTF">2021-02-05T13:14:19Z</dcterms:modified>
</cp:coreProperties>
</file>